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6837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/>
    <p:restoredTop sz="94662"/>
  </p:normalViewPr>
  <p:slideViewPr>
    <p:cSldViewPr snapToGrid="0" snapToObjects="1">
      <p:cViewPr varScale="1">
        <p:scale>
          <a:sx n="76" d="100"/>
          <a:sy n="76" d="100"/>
        </p:scale>
        <p:origin x="3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4818"/>
            <a:ext cx="5829300" cy="33713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86211"/>
            <a:ext cx="5143500" cy="2337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5570"/>
            <a:ext cx="1478756" cy="82065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5570"/>
            <a:ext cx="4350544" cy="8206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4216"/>
            <a:ext cx="5915025" cy="402817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80494"/>
            <a:ext cx="5915025" cy="21183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5572"/>
            <a:ext cx="5915025" cy="1871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3865"/>
            <a:ext cx="2901255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37259"/>
            <a:ext cx="2901255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3865"/>
            <a:ext cx="2915543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37259"/>
            <a:ext cx="2915543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4283"/>
            <a:ext cx="3471863" cy="68817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4283"/>
            <a:ext cx="3471863" cy="68817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5572"/>
            <a:ext cx="5915025" cy="187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77850"/>
            <a:ext cx="5915025" cy="614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1D6F-10A1-474F-A874-C81F1BE1340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75404"/>
            <a:ext cx="2314575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3592" y="163534"/>
            <a:ext cx="2576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Total of CHILDES corpora in 2021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426)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525" y="2074834"/>
            <a:ext cx="25690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Included CHILDES corpora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321)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310" y="2087657"/>
            <a:ext cx="3546500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 population (10)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Only child production transcribed (19)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 lab/school setting (22)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Diary studies (11)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Unfamiliar adults (3)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Elicitation tasks (67)</a:t>
            </a:r>
          </a:p>
          <a:p>
            <a:pPr algn="ctr"/>
            <a:endParaRPr lang="en-CA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835" y="3368170"/>
            <a:ext cx="25690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Annotated corpora by curators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717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Country level analysis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026" y="5648078"/>
            <a:ext cx="257686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completed lower secondary school  (n=114)</a:t>
            </a:r>
          </a:p>
        </p:txBody>
      </p:sp>
      <p:cxnSp>
        <p:nvCxnSpPr>
          <p:cNvPr id="5" name="Straight Arrow Connector 4"/>
          <p:cNvCxnSpPr>
            <a:cxnSpLocks/>
            <a:stCxn id="8" idx="2"/>
            <a:endCxn id="12" idx="0"/>
          </p:cNvCxnSpPr>
          <p:nvPr/>
        </p:nvCxnSpPr>
        <p:spPr>
          <a:xfrm flipH="1">
            <a:off x="1592026" y="994531"/>
            <a:ext cx="1" cy="108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26" idx="1"/>
          </p:cNvCxnSpPr>
          <p:nvPr/>
        </p:nvCxnSpPr>
        <p:spPr>
          <a:xfrm>
            <a:off x="2880461" y="579033"/>
            <a:ext cx="358395" cy="41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3"/>
            <a:endCxn id="13" idx="1"/>
          </p:cNvCxnSpPr>
          <p:nvPr/>
        </p:nvCxnSpPr>
        <p:spPr>
          <a:xfrm>
            <a:off x="2876527" y="2367222"/>
            <a:ext cx="353783" cy="62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0783AE-C036-5041-AB67-5CF7A1213B50}"/>
              </a:ext>
            </a:extLst>
          </p:cNvPr>
          <p:cNvSpPr txBox="1"/>
          <p:nvPr/>
        </p:nvSpPr>
        <p:spPr>
          <a:xfrm>
            <a:off x="3238856" y="207603"/>
            <a:ext cx="3537954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Initial excluded corpora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150)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Narratives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Frog Stories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Other Elicitation (XX)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9253E5-321C-DD4C-A9A7-71DA440E938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592026" y="2659609"/>
            <a:ext cx="49310" cy="70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FDB707-A589-FD4C-BBF4-9C063565C41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641336" y="4199167"/>
            <a:ext cx="66177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27155A-3051-E440-8016-4C3ADA7552E3}"/>
              </a:ext>
            </a:extLst>
          </p:cNvPr>
          <p:cNvSpPr txBox="1"/>
          <p:nvPr/>
        </p:nvSpPr>
        <p:spPr>
          <a:xfrm>
            <a:off x="3876626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Corpus level analysis</a:t>
            </a:r>
          </a:p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(n=180)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911D0-A08D-6E44-930C-1A020A3210B6}"/>
              </a:ext>
            </a:extLst>
          </p:cNvPr>
          <p:cNvSpPr txBox="1"/>
          <p:nvPr/>
        </p:nvSpPr>
        <p:spPr>
          <a:xfrm>
            <a:off x="446907" y="6356639"/>
            <a:ext cx="25768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urban  (175)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CE5DE-EA4D-FA45-B401-EAEF02FE9AF8}"/>
              </a:ext>
            </a:extLst>
          </p:cNvPr>
          <p:cNvSpPr txBox="1"/>
          <p:nvPr/>
        </p:nvSpPr>
        <p:spPr>
          <a:xfrm>
            <a:off x="446907" y="683399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GDP per capita  (175)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D3817F-A237-3548-8945-B1413F1216D8}"/>
              </a:ext>
            </a:extLst>
          </p:cNvPr>
          <p:cNvSpPr txBox="1"/>
          <p:nvPr/>
        </p:nvSpPr>
        <p:spPr>
          <a:xfrm>
            <a:off x="446907" y="7311351"/>
            <a:ext cx="25768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Fertility rate (176)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06EF1B4-2764-F849-B81B-A1C2CAEDA26B}"/>
              </a:ext>
            </a:extLst>
          </p:cNvPr>
          <p:cNvCxnSpPr>
            <a:cxnSpLocks/>
            <a:stCxn id="15" idx="1"/>
            <a:endCxn id="57" idx="1"/>
          </p:cNvCxnSpPr>
          <p:nvPr/>
        </p:nvCxnSpPr>
        <p:spPr>
          <a:xfrm rot="10800000" flipH="1" flipV="1">
            <a:off x="425717" y="5231904"/>
            <a:ext cx="21190" cy="2248723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AD2F7F-72E7-A947-AE80-CB13B1DBCBA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425716" y="5231904"/>
            <a:ext cx="2309" cy="708561"/>
          </a:xfrm>
          <a:prstGeom prst="bentConnector3">
            <a:avLst>
              <a:gd name="adj1" fmla="val -99003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041F189-BC08-CB41-A636-6ADA659EFD14}"/>
              </a:ext>
            </a:extLst>
          </p:cNvPr>
          <p:cNvCxnSpPr>
            <a:cxnSpLocks/>
            <a:stCxn id="15" idx="1"/>
            <a:endCxn id="55" idx="1"/>
          </p:cNvCxnSpPr>
          <p:nvPr/>
        </p:nvCxnSpPr>
        <p:spPr>
          <a:xfrm rot="10800000" flipH="1" flipV="1">
            <a:off x="425717" y="5231904"/>
            <a:ext cx="21190" cy="1294011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57BF236-A099-7E46-90EE-0FB200F7E2E3}"/>
              </a:ext>
            </a:extLst>
          </p:cNvPr>
          <p:cNvCxnSpPr>
            <a:cxnSpLocks/>
            <a:stCxn id="15" idx="1"/>
            <a:endCxn id="56" idx="1"/>
          </p:cNvCxnSpPr>
          <p:nvPr/>
        </p:nvCxnSpPr>
        <p:spPr>
          <a:xfrm rot="10800000" flipH="1" flipV="1">
            <a:off x="425717" y="5231904"/>
            <a:ext cx="21190" cy="1771367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26467B6-149C-D94D-B274-BF98A3DD0E28}"/>
              </a:ext>
            </a:extLst>
          </p:cNvPr>
          <p:cNvCxnSpPr>
            <a:cxnSpLocks/>
            <a:stCxn id="54" idx="1"/>
            <a:endCxn id="78" idx="1"/>
          </p:cNvCxnSpPr>
          <p:nvPr/>
        </p:nvCxnSpPr>
        <p:spPr>
          <a:xfrm rot="10800000" flipV="1">
            <a:off x="3869988" y="5231905"/>
            <a:ext cx="6638" cy="1949490"/>
          </a:xfrm>
          <a:prstGeom prst="bentConnector3">
            <a:avLst>
              <a:gd name="adj1" fmla="val 3801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F89F7BC-3157-EA46-B490-7FD27198D062}"/>
              </a:ext>
            </a:extLst>
          </p:cNvPr>
          <p:cNvCxnSpPr>
            <a:cxnSpLocks/>
            <a:stCxn id="54" idx="1"/>
            <a:endCxn id="75" idx="1"/>
          </p:cNvCxnSpPr>
          <p:nvPr/>
        </p:nvCxnSpPr>
        <p:spPr>
          <a:xfrm rot="10800000" flipV="1">
            <a:off x="3855432" y="5231904"/>
            <a:ext cx="21194" cy="528479"/>
          </a:xfrm>
          <a:prstGeom prst="bentConnector3">
            <a:avLst>
              <a:gd name="adj1" fmla="val 11786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1A28E2-5177-9F4E-AE90-0DEECF753197}"/>
              </a:ext>
            </a:extLst>
          </p:cNvPr>
          <p:cNvCxnSpPr>
            <a:cxnSpLocks/>
            <a:stCxn id="54" idx="1"/>
            <a:endCxn id="76" idx="1"/>
          </p:cNvCxnSpPr>
          <p:nvPr/>
        </p:nvCxnSpPr>
        <p:spPr>
          <a:xfrm rot="10800000" flipV="1">
            <a:off x="3855432" y="5231904"/>
            <a:ext cx="21195" cy="1014681"/>
          </a:xfrm>
          <a:prstGeom prst="bentConnector3">
            <a:avLst>
              <a:gd name="adj1" fmla="val 1178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00240C-F7A4-D440-9BBB-4C9CC24696D8}"/>
              </a:ext>
            </a:extLst>
          </p:cNvPr>
          <p:cNvSpPr txBox="1"/>
          <p:nvPr/>
        </p:nvSpPr>
        <p:spPr>
          <a:xfrm>
            <a:off x="3855432" y="5591107"/>
            <a:ext cx="25768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Education level (80)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99339D-0B52-574C-AB22-F81E92A78C3B}"/>
              </a:ext>
            </a:extLst>
          </p:cNvPr>
          <p:cNvSpPr txBox="1"/>
          <p:nvPr/>
        </p:nvSpPr>
        <p:spPr>
          <a:xfrm>
            <a:off x="3855431" y="6077309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SES (102)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D55C2-FA4D-A549-97E7-BD4E1523AEF4}"/>
              </a:ext>
            </a:extLst>
          </p:cNvPr>
          <p:cNvSpPr txBox="1"/>
          <p:nvPr/>
        </p:nvSpPr>
        <p:spPr>
          <a:xfrm>
            <a:off x="3855429" y="650856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Profession (99)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B90022-24CD-D149-BBF8-540934879267}"/>
              </a:ext>
            </a:extLst>
          </p:cNvPr>
          <p:cNvSpPr txBox="1"/>
          <p:nvPr/>
        </p:nvSpPr>
        <p:spPr>
          <a:xfrm>
            <a:off x="3869988" y="7012118"/>
            <a:ext cx="2576869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Family Structure (68)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C4979-70C9-7549-8A41-7E63692E51E2}"/>
              </a:ext>
            </a:extLst>
          </p:cNvPr>
          <p:cNvSpPr txBox="1"/>
          <p:nvPr/>
        </p:nvSpPr>
        <p:spPr>
          <a:xfrm>
            <a:off x="3855430" y="7460725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children with sibling(s) (93)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1FB9333-8445-B049-80A8-C66EC2AEE0CF}"/>
              </a:ext>
            </a:extLst>
          </p:cNvPr>
          <p:cNvCxnSpPr>
            <a:cxnSpLocks/>
            <a:stCxn id="54" idx="1"/>
            <a:endCxn id="77" idx="1"/>
          </p:cNvCxnSpPr>
          <p:nvPr/>
        </p:nvCxnSpPr>
        <p:spPr>
          <a:xfrm rot="10800000" flipV="1">
            <a:off x="3855430" y="5231904"/>
            <a:ext cx="21197" cy="1445937"/>
          </a:xfrm>
          <a:prstGeom prst="bentConnector3">
            <a:avLst>
              <a:gd name="adj1" fmla="val 117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B99E578-42E0-704D-ADFA-FFC2C3B55492}"/>
              </a:ext>
            </a:extLst>
          </p:cNvPr>
          <p:cNvCxnSpPr>
            <a:cxnSpLocks/>
            <a:stCxn id="54" idx="1"/>
            <a:endCxn id="79" idx="1"/>
          </p:cNvCxnSpPr>
          <p:nvPr/>
        </p:nvCxnSpPr>
        <p:spPr>
          <a:xfrm rot="10800000" flipV="1">
            <a:off x="3855430" y="5231904"/>
            <a:ext cx="21196" cy="2398097"/>
          </a:xfrm>
          <a:prstGeom prst="bentConnector3">
            <a:avLst>
              <a:gd name="adj1" fmla="val 1178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1627D-70C1-5D49-AFC1-0FFD573B2B60}"/>
              </a:ext>
            </a:extLst>
          </p:cNvPr>
          <p:cNvSpPr txBox="1"/>
          <p:nvPr/>
        </p:nvSpPr>
        <p:spPr>
          <a:xfrm>
            <a:off x="3855426" y="8300123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Language spoken (180)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FE8287-EC78-C942-95E4-7A6D5E62D392}"/>
              </a:ext>
            </a:extLst>
          </p:cNvPr>
          <p:cNvSpPr txBox="1"/>
          <p:nvPr/>
        </p:nvSpPr>
        <p:spPr>
          <a:xfrm>
            <a:off x="3855426" y="8749684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Monolingualism? (110)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38C17-3190-384E-986C-94A49F6E1ECE}"/>
              </a:ext>
            </a:extLst>
          </p:cNvPr>
          <p:cNvSpPr txBox="1"/>
          <p:nvPr/>
        </p:nvSpPr>
        <p:spPr>
          <a:xfrm>
            <a:off x="3855427" y="9178264"/>
            <a:ext cx="29213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Type of community (65)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95F858-9AFC-3B43-83D4-02E620F12841}"/>
              </a:ext>
            </a:extLst>
          </p:cNvPr>
          <p:cNvSpPr txBox="1"/>
          <p:nvPr/>
        </p:nvSpPr>
        <p:spPr>
          <a:xfrm>
            <a:off x="3855425" y="7861053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Avg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number of children (83)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2725E64-DB58-8543-A14D-AD551F93C33B}"/>
              </a:ext>
            </a:extLst>
          </p:cNvPr>
          <p:cNvCxnSpPr>
            <a:cxnSpLocks/>
            <a:stCxn id="54" idx="1"/>
            <a:endCxn id="107" idx="1"/>
          </p:cNvCxnSpPr>
          <p:nvPr/>
        </p:nvCxnSpPr>
        <p:spPr>
          <a:xfrm rot="10800000" flipV="1">
            <a:off x="3855426" y="5231904"/>
            <a:ext cx="21201" cy="2798425"/>
          </a:xfrm>
          <a:prstGeom prst="bentConnector3">
            <a:avLst>
              <a:gd name="adj1" fmla="val 1178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18719B4-D735-934B-B105-178C7B7AB191}"/>
              </a:ext>
            </a:extLst>
          </p:cNvPr>
          <p:cNvCxnSpPr>
            <a:cxnSpLocks/>
            <a:stCxn id="54" idx="1"/>
            <a:endCxn id="104" idx="1"/>
          </p:cNvCxnSpPr>
          <p:nvPr/>
        </p:nvCxnSpPr>
        <p:spPr>
          <a:xfrm rot="10800000" flipV="1">
            <a:off x="3855426" y="5231904"/>
            <a:ext cx="21200" cy="3237495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C46E310-27D9-6B41-816E-06F7B259D4B0}"/>
              </a:ext>
            </a:extLst>
          </p:cNvPr>
          <p:cNvCxnSpPr>
            <a:cxnSpLocks/>
            <a:stCxn id="54" idx="1"/>
            <a:endCxn id="105" idx="1"/>
          </p:cNvCxnSpPr>
          <p:nvPr/>
        </p:nvCxnSpPr>
        <p:spPr>
          <a:xfrm rot="10800000" flipV="1">
            <a:off x="3855426" y="5231905"/>
            <a:ext cx="21200" cy="3687056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20BBC86-7492-3949-9B30-FAD8571E54BD}"/>
              </a:ext>
            </a:extLst>
          </p:cNvPr>
          <p:cNvCxnSpPr>
            <a:cxnSpLocks/>
            <a:stCxn id="54" idx="1"/>
            <a:endCxn id="106" idx="1"/>
          </p:cNvCxnSpPr>
          <p:nvPr/>
        </p:nvCxnSpPr>
        <p:spPr>
          <a:xfrm rot="10800000" flipV="1">
            <a:off x="3855428" y="5231905"/>
            <a:ext cx="21199" cy="4115636"/>
          </a:xfrm>
          <a:prstGeom prst="bentConnector3">
            <a:avLst>
              <a:gd name="adj1" fmla="val 11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</TotalTime>
  <Words>187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2019-12-17T17:21:04Z</dcterms:created>
  <dcterms:modified xsi:type="dcterms:W3CDTF">2023-02-20T08:15:50Z</dcterms:modified>
</cp:coreProperties>
</file>