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75" r:id="rId3"/>
    <p:sldId id="258" r:id="rId4"/>
    <p:sldId id="261" r:id="rId5"/>
    <p:sldId id="270" r:id="rId6"/>
    <p:sldId id="259" r:id="rId7"/>
    <p:sldId id="272" r:id="rId8"/>
    <p:sldId id="276" r:id="rId9"/>
    <p:sldId id="267" r:id="rId10"/>
    <p:sldId id="271" r:id="rId11"/>
    <p:sldId id="273" r:id="rId12"/>
    <p:sldId id="274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BD1E668-6E3A-DF2D-17F4-DA5068E39804}" name="Roessler, Alec" initials="AR" userId="S::alec_roessler1@baylor.edu::79dc7d96-b639-4ff1-b223-4d28ad9258e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8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E972B4-22D5-4F75-B77B-5F77D0647E90}" v="1284" dt="2025-04-28T23:04:36.917"/>
    <p1510:client id="{C2567C0C-D1DC-4558-93A9-9E056ED281A6}" v="653" dt="2025-04-28T23:07:55.36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 Layou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614" y="5577911"/>
            <a:ext cx="4497278" cy="1062921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3100" y="3306948"/>
            <a:ext cx="6818605" cy="161156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1"/>
          <p:cNvSpPr txBox="1"/>
          <p:nvPr/>
        </p:nvSpPr>
        <p:spPr>
          <a:xfrm>
            <a:off x="51543" y="1155122"/>
            <a:ext cx="12092926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20" rIns="45719" bIns="45720" anchor="t">
            <a:spAutoFit/>
          </a:bodyPr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en-US" sz="4000" dirty="0"/>
              <a:t>Optimized GPU-Based Thermal Simulation of CPU Floorplans</a:t>
            </a:r>
            <a:endParaRPr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2839F-F704-72A5-5F4B-4F8A1865F166}"/>
              </a:ext>
            </a:extLst>
          </p:cNvPr>
          <p:cNvSpPr txBox="1"/>
          <p:nvPr/>
        </p:nvSpPr>
        <p:spPr>
          <a:xfrm>
            <a:off x="3319272" y="2347766"/>
            <a:ext cx="5669279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Alec Roessler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00A28A-0C51-294C-BEB7-AA311FFB3E0B}"/>
              </a:ext>
            </a:extLst>
          </p:cNvPr>
          <p:cNvSpPr txBox="1"/>
          <p:nvPr/>
        </p:nvSpPr>
        <p:spPr>
          <a:xfrm>
            <a:off x="2777613" y="410536"/>
            <a:ext cx="6636774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Device Side Convergence Check Through Reduction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72643C-1116-D9EF-4CCB-EFBFFB69463C}"/>
                  </a:ext>
                </a:extLst>
              </p:cNvPr>
              <p:cNvSpPr txBox="1"/>
              <p:nvPr/>
            </p:nvSpPr>
            <p:spPr>
              <a:xfrm>
                <a:off x="1371551" y="1270652"/>
                <a:ext cx="3264408" cy="39703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R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en-US" dirty="0">
                    <a:solidFill>
                      <a:schemeClr val="bg1"/>
                    </a:solidFill>
                  </a:rPr>
                  <a:t>The bottleneck for execution time is computing the max temperature change and evaluating convergence. This corresponds to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93% of the total execution time.</a:t>
                </a:r>
              </a:p>
              <a:p>
                <a:pPr marR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To speed improve upon this, a second CUDA kernel can be launched performing reduction to generate a much smaller array that needs to be copied back to host memory (65536 elements vs 256 elements).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72643C-1116-D9EF-4CCB-EFBFFB694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51" y="1270652"/>
                <a:ext cx="3264408" cy="3970316"/>
              </a:xfrm>
              <a:prstGeom prst="rect">
                <a:avLst/>
              </a:prstGeom>
              <a:blipFill>
                <a:blip r:embed="rId2"/>
                <a:stretch>
                  <a:fillRect l="-2991" t="-767" r="-4299" b="-138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diagram of a machine learning process&#10;&#10;AI-generated content may be incorrect.">
            <a:extLst>
              <a:ext uri="{FF2B5EF4-FFF2-40B4-BE49-F238E27FC236}">
                <a16:creationId xmlns:a16="http://schemas.microsoft.com/office/drawing/2014/main" id="{BD7AEF0E-C88B-9A4F-1394-E412269F1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858" y="1546331"/>
            <a:ext cx="5874470" cy="341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1160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E0CA29-283C-9AFC-253A-2AE3150B495A}"/>
              </a:ext>
            </a:extLst>
          </p:cNvPr>
          <p:cNvSpPr txBox="1"/>
          <p:nvPr/>
        </p:nvSpPr>
        <p:spPr>
          <a:xfrm>
            <a:off x="4250144" y="361374"/>
            <a:ext cx="419576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Further Optimizations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DF8E02-3425-4AD3-8C88-CE09EF73C9D5}"/>
              </a:ext>
            </a:extLst>
          </p:cNvPr>
          <p:cNvSpPr txBox="1"/>
          <p:nvPr/>
        </p:nvSpPr>
        <p:spPr>
          <a:xfrm>
            <a:off x="807851" y="823037"/>
            <a:ext cx="5449379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While the optimized version significantly improved the execution time (5.97x speedup), the performance can be improved</a:t>
            </a:r>
          </a:p>
          <a:p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With a</a:t>
            </a:r>
            <a:r>
              <a:rPr lang="en-US" dirty="0">
                <a:solidFill>
                  <a:schemeClr val="bg1"/>
                </a:solidFill>
              </a:rPr>
              <a:t>n arithmetic intensity of 0.16, shared memory and multiple elements per thread optimizations were implemented with to no avail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 descr="A white box with black text&#10;&#10;AI-generated content may be incorrect.">
            <a:extLst>
              <a:ext uri="{FF2B5EF4-FFF2-40B4-BE49-F238E27FC236}">
                <a16:creationId xmlns:a16="http://schemas.microsoft.com/office/drawing/2014/main" id="{ED4E3E26-67D1-6B4A-D62D-14215CC72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944" y="2754236"/>
            <a:ext cx="8136573" cy="25523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D2AD97-911A-81EC-BAF6-715913F8909D}"/>
              </a:ext>
            </a:extLst>
          </p:cNvPr>
          <p:cNvSpPr txBox="1"/>
          <p:nvPr/>
        </p:nvSpPr>
        <p:spPr>
          <a:xfrm>
            <a:off x="6348027" y="823037"/>
            <a:ext cx="5449379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However, the kernel functions could be combined to launch a single kernel to compute the new temperature as well as calculate max difference for convergence</a:t>
            </a:r>
          </a:p>
          <a:p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Floats were attempted to replace doubles but hindered the final result</a:t>
            </a:r>
          </a:p>
        </p:txBody>
      </p:sp>
    </p:spTree>
    <p:extLst>
      <p:ext uri="{BB962C8B-B14F-4D97-AF65-F5344CB8AC3E}">
        <p14:creationId xmlns:p14="http://schemas.microsoft.com/office/powerpoint/2010/main" val="76906573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197FF-578A-6A36-F4E8-2F619856378C}"/>
              </a:ext>
            </a:extLst>
          </p:cNvPr>
          <p:cNvSpPr txBox="1"/>
          <p:nvPr/>
        </p:nvSpPr>
        <p:spPr>
          <a:xfrm>
            <a:off x="3339355" y="518691"/>
            <a:ext cx="551329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Time Complexity of Implementations</a:t>
            </a:r>
          </a:p>
        </p:txBody>
      </p:sp>
      <p:pic>
        <p:nvPicPr>
          <p:cNvPr id="4" name="Picture 3" descr="A number of numbers and letters&#10;&#10;AI-generated content may be incorrect.">
            <a:extLst>
              <a:ext uri="{FF2B5EF4-FFF2-40B4-BE49-F238E27FC236}">
                <a16:creationId xmlns:a16="http://schemas.microsoft.com/office/drawing/2014/main" id="{1A0AE854-5BB4-0AB2-7173-E9AA4E0C4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67" y="1602011"/>
            <a:ext cx="8540665" cy="303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1391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05EE4B-AAC8-2BF6-31B5-796AE0E8A8DE}"/>
              </a:ext>
            </a:extLst>
          </p:cNvPr>
          <p:cNvSpPr txBox="1"/>
          <p:nvPr/>
        </p:nvSpPr>
        <p:spPr>
          <a:xfrm>
            <a:off x="3429565" y="422055"/>
            <a:ext cx="533287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Why GPU Thermal Simulation?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933C59-7084-EF53-802E-9F8F7B485DAB}"/>
              </a:ext>
            </a:extLst>
          </p:cNvPr>
          <p:cNvSpPr txBox="1"/>
          <p:nvPr/>
        </p:nvSpPr>
        <p:spPr>
          <a:xfrm>
            <a:off x="543797" y="1754326"/>
            <a:ext cx="5332870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bg1"/>
                </a:solidFill>
              </a:rPr>
              <a:t>Modern CPU’s and other chips are denser and faster than ever, this inherently creates more heat as more transistors are condensed into a smaller area</a:t>
            </a:r>
          </a:p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bg1"/>
                </a:solidFill>
              </a:rPr>
              <a:t>Thermal simulation in the design process is critical before expensive production fabrication can begin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solidFill>
                <a:schemeClr val="bg1"/>
              </a:solidFill>
            </a:endParaRPr>
          </a:p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bg1"/>
                </a:solidFill>
              </a:rPr>
              <a:t>Due to the parallel nature of thermal simulation algorithms, this makes a great application for GPU’s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 descr="A computer screen shot of a circuit board&#10;&#10;AI-generated content may be incorrect.">
            <a:extLst>
              <a:ext uri="{FF2B5EF4-FFF2-40B4-BE49-F238E27FC236}">
                <a16:creationId xmlns:a16="http://schemas.microsoft.com/office/drawing/2014/main" id="{5F446CC2-87C8-402B-FAA3-FD735ED50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086" y="1784938"/>
            <a:ext cx="4167385" cy="252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9473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0C40BC-10FC-A98B-0AA0-5A28C0F5F1D1}"/>
              </a:ext>
            </a:extLst>
          </p:cNvPr>
          <p:cNvSpPr txBox="1"/>
          <p:nvPr/>
        </p:nvSpPr>
        <p:spPr>
          <a:xfrm>
            <a:off x="2371515" y="443431"/>
            <a:ext cx="7448967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Poisson Steady-State Heat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2C512B-E904-68A9-2194-A8C71EA93720}"/>
                  </a:ext>
                </a:extLst>
              </p:cNvPr>
              <p:cNvSpPr txBox="1"/>
              <p:nvPr/>
            </p:nvSpPr>
            <p:spPr>
              <a:xfrm>
                <a:off x="906826" y="1525631"/>
                <a:ext cx="4816677" cy="22136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chemeClr val="bg1"/>
                    </a:solidFill>
                  </a:rPr>
                  <a:t>General Form:</a:t>
                </a:r>
              </a:p>
              <a:p>
                <a:pPr marL="0" marR="0" indent="0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solidFill>
                      <a:schemeClr val="bg1"/>
                    </a:solidFill>
                  </a:rPr>
                  <a:t>For continuous, steady-state, time-independent system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marR="0" indent="0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2C512B-E904-68A9-2194-A8C71EA93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26" y="1525631"/>
                <a:ext cx="4816677" cy="2213617"/>
              </a:xfrm>
              <a:prstGeom prst="rect">
                <a:avLst/>
              </a:prstGeom>
              <a:blipFill>
                <a:blip r:embed="rId2"/>
                <a:stretch>
                  <a:fillRect l="-2278" t="-137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92B0AC-C0F8-E34E-6971-FE4F87506716}"/>
                  </a:ext>
                </a:extLst>
              </p:cNvPr>
              <p:cNvSpPr txBox="1"/>
              <p:nvPr/>
            </p:nvSpPr>
            <p:spPr>
              <a:xfrm>
                <a:off x="5723503" y="1387580"/>
                <a:ext cx="6193194" cy="20755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Where: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thermal</m:t>
                        </m:r>
                        <m: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diffusivity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	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	q = volumetric heat generation rate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material density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specific heat capacity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thermal</m:t>
                    </m:r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conductivity</m:t>
                    </m:r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(150 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silicon</m:t>
                    </m:r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	T = temperature field (starting at 25 degrees Celsius)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92B0AC-C0F8-E34E-6971-FE4F87506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503" y="1387580"/>
                <a:ext cx="6193194" cy="2075566"/>
              </a:xfrm>
              <a:prstGeom prst="rect">
                <a:avLst/>
              </a:prstGeom>
              <a:blipFill>
                <a:blip r:embed="rId3"/>
                <a:stretch>
                  <a:fillRect l="-1575" b="-382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4510FB-CC9A-3937-9D5B-1A9D91B6F880}"/>
                  </a:ext>
                </a:extLst>
              </p:cNvPr>
              <p:cNvSpPr txBox="1"/>
              <p:nvPr/>
            </p:nvSpPr>
            <p:spPr>
              <a:xfrm>
                <a:off x="3436937" y="4022128"/>
                <a:ext cx="5318121" cy="11206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Rearranging and substituting α, the equation becomes:</a:t>
                </a:r>
              </a:p>
              <a:p>
                <a:endPara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en-US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∇</m:t>
                          </m:r>
                        </m:e>
                        <m:sup>
                          <m:r>
                            <a:rPr kumimoji="0" lang="en-US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2</m:t>
                          </m:r>
                        </m:sup>
                      </m:sSup>
                      <m:r>
                        <a:rPr kumimoji="0" lang="en-US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𝑇</m:t>
                      </m:r>
                      <m:r>
                        <a:rPr kumimoji="0" lang="en-US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=−</m:t>
                      </m:r>
                      <m:f>
                        <m:fPr>
                          <m:ctrlPr>
                            <a:rPr kumimoji="0" lang="en-US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en-US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−</m:t>
                          </m:r>
                          <m:r>
                            <a:rPr kumimoji="0" lang="en-US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𝑞</m:t>
                          </m:r>
                        </m:num>
                        <m:den>
                          <m:r>
                            <a:rPr kumimoji="0" lang="en-US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4510FB-CC9A-3937-9D5B-1A9D91B6F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937" y="4022128"/>
                <a:ext cx="5318121" cy="1120689"/>
              </a:xfrm>
              <a:prstGeom prst="rect">
                <a:avLst/>
              </a:prstGeom>
              <a:blipFill>
                <a:blip r:embed="rId4"/>
                <a:stretch>
                  <a:fillRect l="-1835" t="-3261" r="-11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4962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ADC78B0-F95D-DE0E-BB57-7960667EEB4C}"/>
              </a:ext>
            </a:extLst>
          </p:cNvPr>
          <p:cNvSpPr txBox="1"/>
          <p:nvPr/>
        </p:nvSpPr>
        <p:spPr>
          <a:xfrm>
            <a:off x="4146802" y="284050"/>
            <a:ext cx="389839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1" indent="0" algn="ctr"/>
            <a:r>
              <a:rPr lang="en-US" sz="2800" dirty="0">
                <a:solidFill>
                  <a:schemeClr val="bg1"/>
                </a:solidFill>
              </a:rPr>
              <a:t>Jacobi Iteration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DF425F-1C1A-6FD6-024C-97E316494B07}"/>
              </a:ext>
            </a:extLst>
          </p:cNvPr>
          <p:cNvSpPr txBox="1"/>
          <p:nvPr/>
        </p:nvSpPr>
        <p:spPr>
          <a:xfrm>
            <a:off x="899553" y="2547133"/>
            <a:ext cx="3898392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1" indent="0"/>
            <a:r>
              <a:rPr lang="en-US" sz="2000" dirty="0">
                <a:solidFill>
                  <a:schemeClr val="bg1"/>
                </a:solidFill>
              </a:rPr>
              <a:t>Discrete Jacobi Iteration: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2BD3B-1AE5-114B-4628-0C9D9B3EDF8C}"/>
              </a:ext>
            </a:extLst>
          </p:cNvPr>
          <p:cNvSpPr txBox="1"/>
          <p:nvPr/>
        </p:nvSpPr>
        <p:spPr>
          <a:xfrm>
            <a:off x="899553" y="905619"/>
            <a:ext cx="3703912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Finite difference approximation:</a:t>
            </a:r>
          </a:p>
          <a:p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bg1"/>
                </a:solidFill>
              </a:rPr>
              <a:t>Discretizing the Poisson generalized equation involved sampling the four neighboring previous temperature values surrounding the element</a:t>
            </a:r>
          </a:p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 = spacing between elements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A3D4B9-F604-FADB-C92B-B43C7022A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26" y="3070777"/>
            <a:ext cx="9918743" cy="8170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887DB1-3642-4A8E-DEA5-D4DD4FB6201E}"/>
                  </a:ext>
                </a:extLst>
              </p:cNvPr>
              <p:cNvSpPr txBox="1"/>
              <p:nvPr/>
            </p:nvSpPr>
            <p:spPr>
              <a:xfrm>
                <a:off x="4603465" y="1164906"/>
                <a:ext cx="6542365" cy="7914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lvl="1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2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Calibri"/>
                                </a:rPr>
                                <m:t>𝜕</m:t>
                              </m:r>
                            </m:e>
                            <m:sup>
                              <m:r>
                                <a:rPr kumimoji="0" lang="en-US" sz="2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sz="2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𝑇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n-US" sz="2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𝑡𝑜𝑝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𝑏𝑜𝑡𝑡𝑜𝑚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𝑟𝑖𝑔h𝑡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𝑙𝑒𝑓𝑡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20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887DB1-3642-4A8E-DEA5-D4DD4FB62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465" y="1164906"/>
                <a:ext cx="6542365" cy="791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FFADF05-B3C2-DF12-0EAB-CE98F3680924}"/>
              </a:ext>
            </a:extLst>
          </p:cNvPr>
          <p:cNvSpPr txBox="1"/>
          <p:nvPr/>
        </p:nvSpPr>
        <p:spPr>
          <a:xfrm>
            <a:off x="899553" y="4167281"/>
            <a:ext cx="10416275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1" indent="0"/>
            <a:r>
              <a:rPr lang="en-US" sz="2000" u="sng" dirty="0">
                <a:solidFill>
                  <a:schemeClr val="bg1"/>
                </a:solidFill>
              </a:rPr>
              <a:t>Dirichlet's Boundary Condition: </a:t>
            </a:r>
            <a:r>
              <a:rPr lang="en-US" sz="2000" dirty="0">
                <a:solidFill>
                  <a:schemeClr val="bg1"/>
                </a:solidFill>
              </a:rPr>
              <a:t> Boundary points are fixed (in our case at ambient temperature)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77CC1D-6627-4F40-FF38-75D95B851159}"/>
                  </a:ext>
                </a:extLst>
              </p:cNvPr>
              <p:cNvSpPr txBox="1"/>
              <p:nvPr/>
            </p:nvSpPr>
            <p:spPr>
              <a:xfrm>
                <a:off x="899553" y="4753882"/>
                <a:ext cx="10505866" cy="7078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lvl="1" indent="0"/>
                <a:r>
                  <a:rPr lang="en-US" sz="2000" dirty="0">
                    <a:solidFill>
                      <a:schemeClr val="bg1"/>
                    </a:solidFill>
                  </a:rPr>
                  <a:t>Simulation will be ran until convergence (for this demonstration that is until max, element wise temperature change is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0.001)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77CC1D-6627-4F40-FF38-75D95B851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53" y="4753882"/>
                <a:ext cx="10505866" cy="707884"/>
              </a:xfrm>
              <a:prstGeom prst="rect">
                <a:avLst/>
              </a:prstGeom>
              <a:blipFill>
                <a:blip r:embed="rId4"/>
                <a:stretch>
                  <a:fillRect l="-1045" t="-5172" b="-1465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664715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26EE41-791E-45B0-1E40-49E23C1E4958}"/>
              </a:ext>
            </a:extLst>
          </p:cNvPr>
          <p:cNvSpPr txBox="1"/>
          <p:nvPr/>
        </p:nvSpPr>
        <p:spPr>
          <a:xfrm>
            <a:off x="3101340" y="457350"/>
            <a:ext cx="598931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1"/>
                </a:solidFill>
              </a:rPr>
              <a:t>Floorplan Extraction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AE1FB7-5F43-6BC4-AC86-52B1B142D122}"/>
              </a:ext>
            </a:extLst>
          </p:cNvPr>
          <p:cNvSpPr txBox="1"/>
          <p:nvPr/>
        </p:nvSpPr>
        <p:spPr>
          <a:xfrm>
            <a:off x="623242" y="1474990"/>
            <a:ext cx="4956196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bg1"/>
                </a:solidFill>
              </a:rPr>
              <a:t>To implement the simulation, q (power density map) needs to be created</a:t>
            </a:r>
          </a:p>
          <a:p>
            <a:pPr marL="342900" marR="0" indent="-34290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This involves first acquiring a floorplan of the</a:t>
            </a:r>
            <a:r>
              <a:rPr lang="en-US" dirty="0">
                <a:solidFill>
                  <a:schemeClr val="bg1"/>
                </a:solidFill>
              </a:rPr>
              <a:t> target chip, for this demonstration the Alpha EV6 Processor was used as the floorplan was easily accessible through Hotspot (UVA)</a:t>
            </a:r>
          </a:p>
          <a:p>
            <a:pPr marL="342900" marR="0" indent="-34290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The floorplan describes the dimensions and locations of all major functional blocks including caches, ALU’s, and registers, among others.</a:t>
            </a:r>
          </a:p>
        </p:txBody>
      </p:sp>
      <p:pic>
        <p:nvPicPr>
          <p:cNvPr id="5" name="Picture 4" descr="A diagram of a square with different positions&#10;&#10;AI-generated content may be incorrect.">
            <a:extLst>
              <a:ext uri="{FF2B5EF4-FFF2-40B4-BE49-F238E27FC236}">
                <a16:creationId xmlns:a16="http://schemas.microsoft.com/office/drawing/2014/main" id="{9611E6D5-718B-BFEB-5599-A93BBD12A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077" y="1121028"/>
            <a:ext cx="5689398" cy="426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3428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ED1F62-744E-F934-8B84-77BB83C1026B}"/>
              </a:ext>
            </a:extLst>
          </p:cNvPr>
          <p:cNvSpPr txBox="1"/>
          <p:nvPr/>
        </p:nvSpPr>
        <p:spPr>
          <a:xfrm>
            <a:off x="3523193" y="338013"/>
            <a:ext cx="5145614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Power Map Creation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1FC27A-B5FE-1BBA-A12D-B4E95ADA7D6A}"/>
              </a:ext>
            </a:extLst>
          </p:cNvPr>
          <p:cNvSpPr txBox="1"/>
          <p:nvPr/>
        </p:nvSpPr>
        <p:spPr>
          <a:xfrm>
            <a:off x="216310" y="1129721"/>
            <a:ext cx="6213987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bg1"/>
                </a:solidFill>
              </a:rPr>
              <a:t>Provided with the floorplan from Hotspot is power trace file which describes each floorplan components power draw over a realistic program ran on the processor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bg1"/>
                </a:solidFill>
              </a:rPr>
              <a:t>This can be used to extrapolate a detailed power density map which involves: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olidFill>
                  <a:schemeClr val="bg1"/>
                </a:solidFill>
              </a:rPr>
              <a:t>	1. Breaking the grid into finder elements (256 x 256)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olidFill>
                  <a:schemeClr val="bg1"/>
                </a:solidFill>
              </a:rPr>
              <a:t>	2. Adding random deviations and Gaussian noise to 	    generate a more accurate map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olidFill>
                  <a:schemeClr val="bg1"/>
                </a:solidFill>
              </a:rPr>
              <a:t>	3. Normalizing the sum of all elements in each block to 	    equal that of the power trace files first row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olidFill>
                  <a:schemeClr val="bg1"/>
                </a:solidFill>
              </a:rPr>
              <a:t>	4. Power map can be transformed to power density 	    map by dividing by the elements area</a:t>
            </a:r>
          </a:p>
        </p:txBody>
      </p:sp>
      <p:pic>
        <p:nvPicPr>
          <p:cNvPr id="4" name="Picture 3" descr="A red and black squares with numbers and lines&#10;&#10;AI-generated content may be incorrect.">
            <a:extLst>
              <a:ext uri="{FF2B5EF4-FFF2-40B4-BE49-F238E27FC236}">
                <a16:creationId xmlns:a16="http://schemas.microsoft.com/office/drawing/2014/main" id="{6E3A10E0-6BA1-2DD4-9075-AC4F34CF8C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248" y="885708"/>
            <a:ext cx="4516171" cy="445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3625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FE3BAD-B85E-C88A-DF63-AC98C745CF25}"/>
              </a:ext>
            </a:extLst>
          </p:cNvPr>
          <p:cNvSpPr txBox="1"/>
          <p:nvPr/>
        </p:nvSpPr>
        <p:spPr>
          <a:xfrm>
            <a:off x="898938" y="347589"/>
            <a:ext cx="4852933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Serial Implementation of Algorithm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ABDCD8-2648-6E42-F778-94940EB3CFBD}"/>
              </a:ext>
            </a:extLst>
          </p:cNvPr>
          <p:cNvSpPr txBox="1"/>
          <p:nvPr/>
        </p:nvSpPr>
        <p:spPr>
          <a:xfrm>
            <a:off x="376893" y="1209941"/>
            <a:ext cx="5385689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Q , T, and </a:t>
            </a:r>
            <a:r>
              <a:rPr lang="en-US" dirty="0" err="1">
                <a:solidFill>
                  <a:schemeClr val="bg1"/>
                </a:solidFill>
              </a:rPr>
              <a:t>T_new</a:t>
            </a:r>
            <a:r>
              <a:rPr lang="en-US" dirty="0">
                <a:solidFill>
                  <a:schemeClr val="bg1"/>
                </a:solidFill>
              </a:rPr>
              <a:t> arrays are initialized with size 256 x 256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Power density map is loaded from stored CSV file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Initialize T with ambient temperature (25 C)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Implement algorithm</a:t>
            </a:r>
          </a:p>
          <a:p>
            <a:pPr lvl="1" indent="0"/>
            <a:r>
              <a:rPr lang="en-US" dirty="0">
                <a:solidFill>
                  <a:schemeClr val="bg1"/>
                </a:solidFill>
              </a:rPr>
              <a:t>	- Each element in </a:t>
            </a:r>
            <a:r>
              <a:rPr lang="en-US" dirty="0" err="1">
                <a:solidFill>
                  <a:schemeClr val="bg1"/>
                </a:solidFill>
              </a:rPr>
              <a:t>T_new</a:t>
            </a:r>
            <a:r>
              <a:rPr lang="en-US" dirty="0">
                <a:solidFill>
                  <a:schemeClr val="bg1"/>
                </a:solidFill>
              </a:rPr>
              <a:t> is computed</a:t>
            </a:r>
          </a:p>
          <a:p>
            <a:pPr lvl="1" indent="0"/>
            <a:r>
              <a:rPr lang="en-US" dirty="0">
                <a:solidFill>
                  <a:schemeClr val="bg1"/>
                </a:solidFill>
              </a:rPr>
              <a:t>	- Dirichlet boundary conditions are applied</a:t>
            </a:r>
          </a:p>
          <a:p>
            <a:pPr lvl="1" indent="0"/>
            <a:r>
              <a:rPr lang="en-US" dirty="0">
                <a:solidFill>
                  <a:schemeClr val="bg1"/>
                </a:solidFill>
              </a:rPr>
              <a:t>	- Max element-wise change is calculated</a:t>
            </a:r>
          </a:p>
          <a:p>
            <a:pPr lvl="1" indent="0"/>
            <a:r>
              <a:rPr lang="en-US" dirty="0">
                <a:solidFill>
                  <a:schemeClr val="bg1"/>
                </a:solidFill>
              </a:rPr>
              <a:t>	- Convergence check</a:t>
            </a:r>
          </a:p>
          <a:p>
            <a:pPr lvl="1" indent="0"/>
            <a:r>
              <a:rPr lang="en-US" dirty="0">
                <a:solidFill>
                  <a:schemeClr val="bg1"/>
                </a:solidFill>
              </a:rPr>
              <a:t>	- </a:t>
            </a:r>
            <a:r>
              <a:rPr lang="en-US" dirty="0" err="1">
                <a:solidFill>
                  <a:schemeClr val="bg1"/>
                </a:solidFill>
              </a:rPr>
              <a:t>T_new</a:t>
            </a:r>
            <a:r>
              <a:rPr lang="en-US" dirty="0">
                <a:solidFill>
                  <a:schemeClr val="bg1"/>
                </a:solidFill>
              </a:rPr>
              <a:t> copied to T array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Max, min, average final temperatures recorded along with simulation time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Total execution time is recorded</a:t>
            </a:r>
            <a:endParaRPr lang="en-US" dirty="0"/>
          </a:p>
        </p:txBody>
      </p:sp>
      <p:pic>
        <p:nvPicPr>
          <p:cNvPr id="4" name="Picture 3" descr="A chart of a temperature distribution&#10;&#10;AI-generated content may be incorrect.">
            <a:extLst>
              <a:ext uri="{FF2B5EF4-FFF2-40B4-BE49-F238E27FC236}">
                <a16:creationId xmlns:a16="http://schemas.microsoft.com/office/drawing/2014/main" id="{D0170712-C96C-0CE3-9ACB-D0E35E1CEC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11935"/>
            <a:ext cx="5719107" cy="428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27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FA9817-7B0C-5F2E-29D7-25BCA14CA436}"/>
              </a:ext>
            </a:extLst>
          </p:cNvPr>
          <p:cNvSpPr txBox="1"/>
          <p:nvPr/>
        </p:nvSpPr>
        <p:spPr>
          <a:xfrm>
            <a:off x="5504657" y="293288"/>
            <a:ext cx="995874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Results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456924BE-F4CC-8761-B673-5C5C42D85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67" y="1979968"/>
            <a:ext cx="5796126" cy="2898063"/>
          </a:xfrm>
          <a:prstGeom prst="rect">
            <a:avLst/>
          </a:prstGeom>
        </p:spPr>
      </p:pic>
      <p:pic>
        <p:nvPicPr>
          <p:cNvPr id="8" name="Picture 7" descr="A graph with orange dots&#10;&#10;AI-generated content may be incorrect.">
            <a:extLst>
              <a:ext uri="{FF2B5EF4-FFF2-40B4-BE49-F238E27FC236}">
                <a16:creationId xmlns:a16="http://schemas.microsoft.com/office/drawing/2014/main" id="{16435FB0-6B3A-B823-B4E4-7EA27FFE1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408" y="1979968"/>
            <a:ext cx="5796125" cy="28980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19CB0D-AC99-D936-BAD6-5E5E1E966B15}"/>
              </a:ext>
            </a:extLst>
          </p:cNvPr>
          <p:cNvSpPr txBox="1"/>
          <p:nvPr/>
        </p:nvSpPr>
        <p:spPr>
          <a:xfrm>
            <a:off x="1475888" y="895149"/>
            <a:ext cx="924022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Max Temp: </a:t>
            </a:r>
            <a:r>
              <a:rPr lang="en-US" dirty="0">
                <a:solidFill>
                  <a:schemeClr val="bg1"/>
                </a:solidFill>
              </a:rPr>
              <a:t>130.00 C                                         </a:t>
            </a:r>
            <a:r>
              <a:rPr lang="en-US" b="1" dirty="0">
                <a:solidFill>
                  <a:schemeClr val="bg1"/>
                </a:solidFill>
              </a:rPr>
              <a:t>Min Temp: </a:t>
            </a:r>
            <a:r>
              <a:rPr lang="en-US" dirty="0">
                <a:solidFill>
                  <a:schemeClr val="bg1"/>
                </a:solidFill>
              </a:rPr>
              <a:t>25.00 C                             </a:t>
            </a:r>
            <a:r>
              <a:rPr lang="en-US" b="1" dirty="0">
                <a:solidFill>
                  <a:schemeClr val="bg1"/>
                </a:solidFill>
              </a:rPr>
              <a:t>Avg Temp: </a:t>
            </a:r>
            <a:r>
              <a:rPr lang="en-US" dirty="0">
                <a:solidFill>
                  <a:schemeClr val="bg1"/>
                </a:solidFill>
              </a:rPr>
              <a:t>52.32 C</a:t>
            </a:r>
          </a:p>
          <a:p>
            <a:r>
              <a:rPr lang="en-US" b="1" dirty="0">
                <a:solidFill>
                  <a:schemeClr val="bg1"/>
                </a:solidFill>
              </a:rPr>
              <a:t>Total Execution time: </a:t>
            </a:r>
            <a:r>
              <a:rPr lang="en-US" dirty="0">
                <a:solidFill>
                  <a:schemeClr val="bg1"/>
                </a:solidFill>
              </a:rPr>
              <a:t>30.87 s                  </a:t>
            </a:r>
            <a:r>
              <a:rPr lang="en-US" b="1" dirty="0">
                <a:solidFill>
                  <a:schemeClr val="bg1"/>
                </a:solidFill>
              </a:rPr>
              <a:t>Simulation time: </a:t>
            </a:r>
            <a:r>
              <a:rPr lang="en-US" dirty="0">
                <a:solidFill>
                  <a:schemeClr val="bg1"/>
                </a:solidFill>
              </a:rPr>
              <a:t>30.85 s 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885287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6D7661-97A6-D952-27F4-586EE763FE5D}"/>
              </a:ext>
            </a:extLst>
          </p:cNvPr>
          <p:cNvSpPr txBox="1"/>
          <p:nvPr/>
        </p:nvSpPr>
        <p:spPr>
          <a:xfrm>
            <a:off x="797353" y="1467111"/>
            <a:ext cx="4256428" cy="2554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dirty="0">
                <a:solidFill>
                  <a:schemeClr val="bg1"/>
                </a:solidFill>
              </a:rPr>
              <a:t>Assign constant parameters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dirty="0">
                <a:solidFill>
                  <a:schemeClr val="bg1"/>
                </a:solidFill>
              </a:rPr>
              <a:t>Load power density map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dirty="0">
                <a:solidFill>
                  <a:schemeClr val="bg1"/>
                </a:solidFill>
              </a:rPr>
              <a:t>Initialize and allocate host arrays </a:t>
            </a:r>
            <a:r>
              <a:rPr lang="en-US" sz="2000" dirty="0" err="1">
                <a:solidFill>
                  <a:schemeClr val="bg1"/>
                </a:solidFill>
              </a:rPr>
              <a:t>q_h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T_h</a:t>
            </a:r>
            <a:r>
              <a:rPr lang="en-US" sz="2000" dirty="0">
                <a:solidFill>
                  <a:schemeClr val="bg1"/>
                </a:solidFill>
              </a:rPr>
              <a:t>, and </a:t>
            </a:r>
            <a:r>
              <a:rPr lang="en-US" sz="2000" dirty="0" err="1">
                <a:solidFill>
                  <a:schemeClr val="bg1"/>
                </a:solidFill>
              </a:rPr>
              <a:t>T_new_h</a:t>
            </a:r>
            <a:endParaRPr lang="en-US" sz="2000" dirty="0">
              <a:solidFill>
                <a:schemeClr val="bg1"/>
              </a:solidFill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dirty="0">
                <a:solidFill>
                  <a:schemeClr val="bg1"/>
                </a:solidFill>
              </a:rPr>
              <a:t>Allocate corresponding device arrays </a:t>
            </a:r>
            <a:r>
              <a:rPr lang="en-US" sz="2000" dirty="0" err="1">
                <a:solidFill>
                  <a:schemeClr val="bg1"/>
                </a:solidFill>
              </a:rPr>
              <a:t>q_d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T_d</a:t>
            </a:r>
            <a:r>
              <a:rPr lang="en-US" sz="2000" dirty="0">
                <a:solidFill>
                  <a:schemeClr val="bg1"/>
                </a:solidFill>
              </a:rPr>
              <a:t>, and </a:t>
            </a:r>
            <a:r>
              <a:rPr lang="en-US" sz="2000" dirty="0" err="1">
                <a:solidFill>
                  <a:schemeClr val="bg1"/>
                </a:solidFill>
              </a:rPr>
              <a:t>T_new_d</a:t>
            </a:r>
            <a:endParaRPr lang="en-US" sz="2000" dirty="0">
              <a:solidFill>
                <a:schemeClr val="bg1"/>
              </a:solidFill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dirty="0">
                <a:solidFill>
                  <a:schemeClr val="bg1"/>
                </a:solidFill>
              </a:rPr>
              <a:t>Copy data from host to device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dirty="0">
                <a:solidFill>
                  <a:schemeClr val="bg1"/>
                </a:solidFill>
              </a:rPr>
              <a:t>Define grid and block dimensions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C792E-72D6-293E-91D8-80F969F5AB13}"/>
              </a:ext>
            </a:extLst>
          </p:cNvPr>
          <p:cNvSpPr txBox="1"/>
          <p:nvPr/>
        </p:nvSpPr>
        <p:spPr>
          <a:xfrm>
            <a:off x="3005180" y="484014"/>
            <a:ext cx="61816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Naïve Cuda Implementation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7AC92-FDEA-6A5A-A838-41D522AC6FAC}"/>
              </a:ext>
            </a:extLst>
          </p:cNvPr>
          <p:cNvSpPr txBox="1"/>
          <p:nvPr/>
        </p:nvSpPr>
        <p:spPr>
          <a:xfrm>
            <a:off x="5566484" y="1467111"/>
            <a:ext cx="6181639" cy="34778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7.   Launch CUDA kernel:</a:t>
            </a:r>
          </a:p>
          <a:p>
            <a:r>
              <a:rPr lang="en-US" sz="2000" dirty="0">
                <a:solidFill>
                  <a:schemeClr val="bg1"/>
                </a:solidFill>
              </a:rPr>
              <a:t>	- Each thread computes an element in </a:t>
            </a:r>
            <a:r>
              <a:rPr lang="en-US" sz="2000" dirty="0" err="1">
                <a:solidFill>
                  <a:schemeClr val="bg1"/>
                </a:solidFill>
              </a:rPr>
              <a:t>T_new_d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	- </a:t>
            </a:r>
            <a:r>
              <a:rPr lang="en-US" sz="2000" dirty="0" err="1">
                <a:solidFill>
                  <a:schemeClr val="bg1"/>
                </a:solidFill>
              </a:rPr>
              <a:t>T_new_d</a:t>
            </a:r>
            <a:r>
              <a:rPr lang="en-US" sz="2000" dirty="0">
                <a:solidFill>
                  <a:schemeClr val="bg1"/>
                </a:solidFill>
              </a:rPr>
              <a:t> is copied back to host memory</a:t>
            </a:r>
          </a:p>
          <a:p>
            <a:r>
              <a:rPr lang="en-US" sz="2000" dirty="0">
                <a:solidFill>
                  <a:schemeClr val="bg1"/>
                </a:solidFill>
              </a:rPr>
              <a:t>	- Compute max change in arrays</a:t>
            </a:r>
          </a:p>
          <a:p>
            <a:r>
              <a:rPr lang="en-US" sz="2000" dirty="0">
                <a:solidFill>
                  <a:schemeClr val="bg1"/>
                </a:solidFill>
              </a:rPr>
              <a:t>	- Convergence check</a:t>
            </a:r>
          </a:p>
          <a:p>
            <a:r>
              <a:rPr lang="en-US" sz="2000" dirty="0">
                <a:solidFill>
                  <a:schemeClr val="bg1"/>
                </a:solidFill>
              </a:rPr>
              <a:t>	- Swap </a:t>
            </a:r>
            <a:r>
              <a:rPr lang="en-US" sz="2000" dirty="0" err="1">
                <a:solidFill>
                  <a:schemeClr val="bg1"/>
                </a:solidFill>
              </a:rPr>
              <a:t>T_d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dirty="0" err="1">
                <a:solidFill>
                  <a:schemeClr val="bg1"/>
                </a:solidFill>
              </a:rPr>
              <a:t>T_new_d</a:t>
            </a:r>
            <a:r>
              <a:rPr lang="en-US" sz="2000" dirty="0">
                <a:solidFill>
                  <a:schemeClr val="bg1"/>
                </a:solidFill>
              </a:rPr>
              <a:t> pointers</a:t>
            </a:r>
          </a:p>
          <a:p>
            <a:pPr marL="342900" indent="-342900">
              <a:buAutoNum type="arabicPeriod" startAt="8"/>
            </a:pPr>
            <a:r>
              <a:rPr lang="en-US" sz="2000" dirty="0">
                <a:solidFill>
                  <a:schemeClr val="bg1"/>
                </a:solidFill>
              </a:rPr>
              <a:t>Compute max, min, and average final temperatures</a:t>
            </a:r>
          </a:p>
          <a:p>
            <a:pPr marL="342900" indent="-342900">
              <a:buAutoNum type="arabicPeriod" startAt="8"/>
            </a:pPr>
            <a:r>
              <a:rPr lang="en-US" sz="2000" dirty="0">
                <a:solidFill>
                  <a:schemeClr val="bg1"/>
                </a:solidFill>
              </a:rPr>
              <a:t>Call verification function to ensure same results as serial version</a:t>
            </a:r>
          </a:p>
          <a:p>
            <a:pPr marL="342900" indent="-342900">
              <a:buAutoNum type="arabicPeriod" startAt="8"/>
            </a:pPr>
            <a:r>
              <a:rPr lang="en-US" sz="2000" dirty="0">
                <a:solidFill>
                  <a:schemeClr val="bg1"/>
                </a:solidFill>
              </a:rPr>
              <a:t>Free all allocated host and device memory</a:t>
            </a:r>
          </a:p>
          <a:p>
            <a:pPr marL="342900" indent="-342900">
              <a:buAutoNum type="arabicPeriod" startAt="8"/>
            </a:pPr>
            <a:r>
              <a:rPr lang="en-US" sz="2000" dirty="0">
                <a:solidFill>
                  <a:schemeClr val="bg1"/>
                </a:solidFill>
              </a:rPr>
              <a:t>Print execution times</a:t>
            </a:r>
          </a:p>
        </p:txBody>
      </p:sp>
    </p:spTree>
    <p:extLst>
      <p:ext uri="{BB962C8B-B14F-4D97-AF65-F5344CB8AC3E}">
        <p14:creationId xmlns:p14="http://schemas.microsoft.com/office/powerpoint/2010/main" val="324755795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 Theme">
  <a:themeElements>
    <a:clrScheme name="Default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algn="l">
          <a:defRPr dirty="0">
            <a:solidFill>
              <a:schemeClr val="bg1"/>
            </a:solidFill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 Theme">
  <a:themeElements>
    <a:clrScheme name="Default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6738</TotalTime>
  <Words>834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Alec</dc:creator>
  <cp:lastModifiedBy>Roessler, Alec</cp:lastModifiedBy>
  <cp:revision>1646</cp:revision>
  <dcterms:modified xsi:type="dcterms:W3CDTF">2025-08-14T18:29:28Z</dcterms:modified>
</cp:coreProperties>
</file>