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62" r:id="rId6"/>
    <p:sldId id="267" r:id="rId7"/>
    <p:sldId id="266" r:id="rId8"/>
    <p:sldId id="272" r:id="rId9"/>
    <p:sldId id="273" r:id="rId10"/>
    <p:sldId id="268" r:id="rId11"/>
    <p:sldId id="269" r:id="rId12"/>
    <p:sldId id="271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F2D-0197-4B43-AE96-ECE52F88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OVER TIME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E7773C-0647-D742-A7BD-0A34D90A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6" y="2872788"/>
            <a:ext cx="3398807" cy="2694344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4547E-CF44-F846-AD13-7976084E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"/>
          <a:stretch/>
        </p:blipFill>
        <p:spPr>
          <a:xfrm>
            <a:off x="1027386" y="1547225"/>
            <a:ext cx="3901488" cy="921834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26B3269-3AE2-CD45-9027-B57FE41F2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51" y="2578267"/>
            <a:ext cx="8100849" cy="3914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91821-AD12-A74B-B316-4613DD9DF517}"/>
              </a:ext>
            </a:extLst>
          </p:cNvPr>
          <p:cNvSpPr txBox="1"/>
          <p:nvPr/>
        </p:nvSpPr>
        <p:spPr>
          <a:xfrm>
            <a:off x="5268311" y="922733"/>
            <a:ext cx="6274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13 out of 21 years, offensive players committed more crimes than defensive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total number of crimes committed per year has decreased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crimes per year was 71 crimes in 2006 </a:t>
            </a:r>
          </a:p>
        </p:txBody>
      </p:sp>
    </p:spTree>
    <p:extLst>
      <p:ext uri="{BB962C8B-B14F-4D97-AF65-F5344CB8AC3E}">
        <p14:creationId xmlns:p14="http://schemas.microsoft.com/office/powerpoint/2010/main" val="192581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463-BE93-44B7-92D4-9D9B4567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4" y="190957"/>
            <a:ext cx="10515600" cy="1325563"/>
          </a:xfrm>
        </p:spPr>
        <p:txBody>
          <a:bodyPr/>
          <a:lstStyle/>
          <a:p>
            <a:r>
              <a:rPr lang="en-US" dirty="0"/>
              <a:t>POSITION vs CRIME TYPE</a:t>
            </a:r>
          </a:p>
        </p:txBody>
      </p:sp>
      <p:pic>
        <p:nvPicPr>
          <p:cNvPr id="5" name="Content Placeholder 4" descr="A picture containing implement, stationary, pencil, colored&#10;&#10;Description automatically generated">
            <a:extLst>
              <a:ext uri="{FF2B5EF4-FFF2-40B4-BE49-F238E27FC236}">
                <a16:creationId xmlns:a16="http://schemas.microsoft.com/office/drawing/2014/main" id="{6BECC58B-038B-2A41-BEEB-DF98E628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6" b="11223"/>
          <a:stretch/>
        </p:blipFill>
        <p:spPr>
          <a:xfrm>
            <a:off x="0" y="1201209"/>
            <a:ext cx="6096001" cy="534148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18F7F-15CC-FA44-971C-A1A268299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32759"/>
          <a:stretch/>
        </p:blipFill>
        <p:spPr>
          <a:xfrm>
            <a:off x="5909442" y="5423338"/>
            <a:ext cx="5935348" cy="1119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BE124-1D4A-B948-AFB7-F30951B0B2BE}"/>
              </a:ext>
            </a:extLst>
          </p:cNvPr>
          <p:cNvSpPr txBox="1"/>
          <p:nvPr/>
        </p:nvSpPr>
        <p:spPr>
          <a:xfrm>
            <a:off x="6844678" y="2394621"/>
            <a:ext cx="4251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In each stacked bar, distribution of crime type looks roughly similar.</a:t>
            </a:r>
          </a:p>
          <a:p>
            <a:r>
              <a:rPr lang="en-US" dirty="0"/>
              <a:t>Wide receivers committed the most crimes in total.</a:t>
            </a:r>
          </a:p>
        </p:txBody>
      </p:sp>
    </p:spTree>
    <p:extLst>
      <p:ext uri="{BB962C8B-B14F-4D97-AF65-F5344CB8AC3E}">
        <p14:creationId xmlns:p14="http://schemas.microsoft.com/office/powerpoint/2010/main" val="5941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7A5-FB38-A940-B319-183BC41B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CRIME TYPE 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F8C4-5D9B-BD4F-801E-86670D94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 descr="A picture containing object, measure, comb, fence&#10;&#10;Description automatically generated">
            <a:extLst>
              <a:ext uri="{FF2B5EF4-FFF2-40B4-BE49-F238E27FC236}">
                <a16:creationId xmlns:a16="http://schemas.microsoft.com/office/drawing/2014/main" id="{9494A508-562A-3946-AB41-3BDF6B1F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5" r="8114"/>
          <a:stretch/>
        </p:blipFill>
        <p:spPr>
          <a:xfrm>
            <a:off x="141888" y="882869"/>
            <a:ext cx="12050111" cy="597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BC335-8712-F940-B1A5-6EA88DA02780}"/>
              </a:ext>
            </a:extLst>
          </p:cNvPr>
          <p:cNvSpPr txBox="1"/>
          <p:nvPr/>
        </p:nvSpPr>
        <p:spPr>
          <a:xfrm>
            <a:off x="3247697" y="2002221"/>
            <a:ext cx="8106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df[‘Crime type’].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DUI’s are the most frequently committed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2CA7-D007-4D0C-BF5E-002C792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ISSUES &amp;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3C37-FFD9-4A12-BF53-1354FFE0A2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CONTEXT WITH LANGUAGE IN THE DATA</a:t>
            </a:r>
          </a:p>
          <a:p>
            <a:pPr marL="0" indent="0" algn="ctr">
              <a:buNone/>
            </a:pPr>
            <a:r>
              <a:rPr lang="en-US" dirty="0"/>
              <a:t>COMBING DATA FRAMES &amp; MERGING ADDITIONAL DATA</a:t>
            </a:r>
          </a:p>
          <a:p>
            <a:pPr marL="0" indent="0" algn="ctr">
              <a:buNone/>
            </a:pPr>
            <a:r>
              <a:rPr lang="en-US" dirty="0"/>
              <a:t>DATA MUNGING</a:t>
            </a:r>
          </a:p>
          <a:p>
            <a:pPr marL="0" indent="0" algn="ctr">
              <a:buNone/>
            </a:pPr>
            <a:r>
              <a:rPr lang="en-US" dirty="0"/>
              <a:t>SIMPLY CRIME TYPES CATEGORIES</a:t>
            </a:r>
          </a:p>
          <a:p>
            <a:pPr marL="0" indent="0" algn="ctr">
              <a:buNone/>
            </a:pPr>
            <a:r>
              <a:rPr lang="en-US" dirty="0"/>
              <a:t>COMPARE CITY CRIME RATE vs TEAM CRIME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0487A-8F76-4B82-B993-4A29FAF93663}"/>
              </a:ext>
            </a:extLst>
          </p:cNvPr>
          <p:cNvSpPr/>
          <p:nvPr/>
        </p:nvSpPr>
        <p:spPr>
          <a:xfrm>
            <a:off x="2003122" y="1128906"/>
            <a:ext cx="818576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LISTENING!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TEAM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CAKI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63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705-41A2-401C-B62B-4FCC8E8D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NFL &amp; CRIMES?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862-AE79-4489-A967-86138F09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cap="all" dirty="0"/>
              <a:t>FOOTBALL has been TOP OF MIND: PLAYOFFS &amp; SUPER Bowl</a:t>
            </a:r>
          </a:p>
          <a:p>
            <a:pPr marL="457200" lvl="1" indent="0" algn="ctr">
              <a:buNone/>
            </a:pPr>
            <a:endParaRPr lang="en-US" cap="all" dirty="0"/>
          </a:p>
          <a:p>
            <a:pPr marL="457200" lvl="1" indent="0" algn="ctr">
              <a:buNone/>
            </a:pPr>
            <a:r>
              <a:rPr lang="en-US" cap="all" dirty="0"/>
              <a:t>FOUND RICH DATASET ABOUT NFL PLAYER ARRESTS OVER THE LAST 20 years and wanted to explore</a:t>
            </a:r>
          </a:p>
          <a:p>
            <a:pPr marL="0" indent="0">
              <a:buNone/>
            </a:pPr>
            <a:endParaRPr lang="en-US" cap="all" dirty="0"/>
          </a:p>
          <a:p>
            <a:pPr marL="0" indent="0" algn="ctr">
              <a:buNone/>
            </a:pPr>
            <a:r>
              <a:rPr lang="en-US" u="sng" cap="all" dirty="0"/>
              <a:t>DATA Exploration</a:t>
            </a:r>
          </a:p>
          <a:p>
            <a:pPr marL="457200" lvl="1" indent="0" algn="ctr">
              <a:buNone/>
            </a:pPr>
            <a:r>
              <a:rPr lang="en-US" cap="all" dirty="0"/>
              <a:t>WHERE ARE THE CRIMES HAPPENING?</a:t>
            </a:r>
          </a:p>
          <a:p>
            <a:pPr marL="457200" lvl="1" indent="0" algn="ctr">
              <a:buNone/>
            </a:pPr>
            <a:r>
              <a:rPr lang="en-US" cap="all" dirty="0"/>
              <a:t>WHICH POSITIONS ARE COMMITING CRIMES?</a:t>
            </a:r>
          </a:p>
          <a:p>
            <a:pPr marL="457200" lvl="1" indent="0" algn="ctr">
              <a:buNone/>
            </a:pPr>
            <a:r>
              <a:rPr lang="en-US" cap="all" dirty="0"/>
              <a:t>WHAT KIND OF CRIMES ARE BEING COMMITED?</a:t>
            </a:r>
          </a:p>
          <a:p>
            <a:pPr marL="457200" lvl="1" indent="0" algn="ctr">
              <a:buNone/>
            </a:pPr>
            <a:r>
              <a:rPr lang="en-US" cap="all" dirty="0"/>
              <a:t>CRIME OVER TIME?</a:t>
            </a:r>
          </a:p>
          <a:p>
            <a:pPr marL="457200" lvl="1" indent="0" algn="ctr">
              <a:buNone/>
            </a:pPr>
            <a:r>
              <a:rPr lang="en-US" cap="all" dirty="0"/>
              <a:t>WHAT IS THE CORRELATION BETWEEN TEAM PERFORMANCE AND TEAM CRIME RATE?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CLEAN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389299" y="855492"/>
            <a:ext cx="11696771" cy="39247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9A5B7F6-DF4D-47BA-B15B-D9B2D721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3" y="866287"/>
            <a:ext cx="7258353" cy="3789223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A60C37-E8C7-49C0-8C2B-B7DC419A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95" y="4904194"/>
            <a:ext cx="10065178" cy="1747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DA3C5-B22A-40B4-BABD-AAEDDFDF0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7" y="5005387"/>
            <a:ext cx="11272125" cy="12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ROW AFTER COMMA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389299" y="855492"/>
            <a:ext cx="11696771" cy="39247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A0A1E1-044F-442E-B696-EC82C89F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64" y="951025"/>
            <a:ext cx="7849439" cy="3733669"/>
          </a:xfrm>
          <a:prstGeom prst="rect">
            <a:avLst/>
          </a:prstGeom>
        </p:spPr>
      </p:pic>
      <p:pic>
        <p:nvPicPr>
          <p:cNvPr id="23" name="Picture 2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915995-B746-4BFD-910F-24701E0B5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37" y="5186685"/>
            <a:ext cx="10525692" cy="14405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F313AA-4CBD-4F78-8BEF-9D8D7058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5341026"/>
            <a:ext cx="10865640" cy="661481"/>
          </a:xfrm>
          <a:prstGeom prst="rect">
            <a:avLst/>
          </a:prstGeom>
        </p:spPr>
      </p:pic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F28570-7638-47D5-B4EA-68CFC632B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566">
            <a:off x="2652333" y="597860"/>
            <a:ext cx="5119129" cy="85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HEAT MAP: TOTAL CRIMES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" y="1075621"/>
            <a:ext cx="3724972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061865" y="1075620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pPr marL="0" indent="0" algn="ctr">
              <a:buNone/>
            </a:pPr>
            <a:r>
              <a:rPr lang="en-US" sz="1400" dirty="0"/>
              <a:t>THE EAST COAST HAS THE MAJORITY OF THE CRIMES</a:t>
            </a:r>
          </a:p>
          <a:p>
            <a:pPr marL="0" indent="0" algn="ctr">
              <a:buNone/>
            </a:pPr>
            <a:r>
              <a:rPr lang="en-US" sz="1400" dirty="0"/>
              <a:t>MINNISOTA VIKINGS HAD THE MOST CRIMES OF ANY TEAM</a:t>
            </a:r>
          </a:p>
          <a:p>
            <a:pPr marL="0" indent="0" algn="ctr">
              <a:buNone/>
            </a:pPr>
            <a:r>
              <a:rPr lang="en-US" sz="1400" dirty="0"/>
              <a:t>HOUSTON TEXANS HAD THE FEWEST CRIMES OF ANY TEAM</a:t>
            </a:r>
          </a:p>
          <a:p>
            <a:endParaRPr lang="en-US" sz="14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 flipH="1">
            <a:off x="6381549" y="4860762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1DA9F1-B3BD-430D-8CA1-678F3DDF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32" y="1530420"/>
            <a:ext cx="7730626" cy="3128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F0354-4958-41FA-85A7-700F617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" y="1530420"/>
            <a:ext cx="3575785" cy="4889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4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6F980E-0812-2F45-A432-F86409520A59}"/>
              </a:ext>
            </a:extLst>
          </p:cNvPr>
          <p:cNvSpPr txBox="1">
            <a:spLocks/>
          </p:cNvSpPr>
          <p:nvPr/>
        </p:nvSpPr>
        <p:spPr>
          <a:xfrm>
            <a:off x="638503" y="289674"/>
            <a:ext cx="10515600" cy="5685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all" dirty="0"/>
              <a:t>Total Number of Crimes Committed by Each NFL Team 2000-2020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8B3222-8F54-7446-AB0F-38614BF0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9856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329674-6867-1A49-92B2-72740C1ED66A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pPr marL="0" indent="0" algn="ctr">
              <a:buNone/>
            </a:pPr>
            <a:r>
              <a:rPr lang="en-US" sz="1400" dirty="0"/>
              <a:t>MOST TEAMS BETWEEN 40 – 20 TOTAL CRIMES (1-2 CRIMES PER TEAM PER YEAR)</a:t>
            </a:r>
          </a:p>
          <a:p>
            <a:pPr marL="0" indent="0" algn="ctr">
              <a:buNone/>
            </a:pPr>
            <a:r>
              <a:rPr lang="en-US" sz="1400" dirty="0"/>
              <a:t>MIN, DEN, CIN HAVE COMMITED THE MOST CRIMES</a:t>
            </a:r>
          </a:p>
          <a:p>
            <a:pPr marL="0" indent="0" algn="ctr">
              <a:buNone/>
            </a:pPr>
            <a:r>
              <a:rPr lang="en-US" sz="1400" dirty="0"/>
              <a:t>LAR AND LAC MOVED TO LA IN 2016 AND 2017, RESPECTIVELY 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200A7F-667F-8E4D-B0EB-2321747B6588}"/>
              </a:ext>
            </a:extLst>
          </p:cNvPr>
          <p:cNvCxnSpPr>
            <a:cxnSpLocks/>
          </p:cNvCxnSpPr>
          <p:nvPr/>
        </p:nvCxnSpPr>
        <p:spPr>
          <a:xfrm flipH="1">
            <a:off x="6268058" y="4871272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744DDF9-53A0-6241-9662-07B62F162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21" r="8820" b="3503"/>
          <a:stretch/>
        </p:blipFill>
        <p:spPr>
          <a:xfrm>
            <a:off x="4099669" y="1800138"/>
            <a:ext cx="7964676" cy="2500840"/>
          </a:xfr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AED47-3A69-B949-97AC-59F34F537D51}"/>
              </a:ext>
            </a:extLst>
          </p:cNvPr>
          <p:cNvSpPr txBox="1">
            <a:spLocks/>
          </p:cNvSpPr>
          <p:nvPr/>
        </p:nvSpPr>
        <p:spPr>
          <a:xfrm>
            <a:off x="4061865" y="1075620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E3470D-9492-0741-BEC3-42D6A4159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"/>
          <a:stretch/>
        </p:blipFill>
        <p:spPr>
          <a:xfrm>
            <a:off x="144433" y="1382467"/>
            <a:ext cx="3700406" cy="48354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9EE19-43D7-8A4A-AFA7-3BC6DA9003F9}"/>
              </a:ext>
            </a:extLst>
          </p:cNvPr>
          <p:cNvSpPr txBox="1">
            <a:spLocks/>
          </p:cNvSpPr>
          <p:nvPr/>
        </p:nvSpPr>
        <p:spPr>
          <a:xfrm>
            <a:off x="105878" y="1075620"/>
            <a:ext cx="3724972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CODE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C9682A-D62C-B44B-A006-4A5A0E6065CD}"/>
              </a:ext>
            </a:extLst>
          </p:cNvPr>
          <p:cNvCxnSpPr>
            <a:cxnSpLocks/>
          </p:cNvCxnSpPr>
          <p:nvPr/>
        </p:nvCxnSpPr>
        <p:spPr>
          <a:xfrm>
            <a:off x="3956870" y="983727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381-FE95-4167-B022-CF2C2302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018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EFD231-8AF3-AD45-926C-79335930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5"/>
          <a:stretch/>
        </p:blipFill>
        <p:spPr>
          <a:xfrm>
            <a:off x="159729" y="1722431"/>
            <a:ext cx="3692146" cy="416041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FDB542-B429-F141-B775-95BAA33364AE}"/>
              </a:ext>
            </a:extLst>
          </p:cNvPr>
          <p:cNvSpPr txBox="1">
            <a:spLocks/>
          </p:cNvSpPr>
          <p:nvPr/>
        </p:nvSpPr>
        <p:spPr>
          <a:xfrm>
            <a:off x="638503" y="289674"/>
            <a:ext cx="10515600" cy="5685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all" dirty="0"/>
              <a:t>Scatter Plot and Regression of Team Win Percentage on Number of Crimes Committed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E6A25B05-0156-B64C-8A9F-DE7422CC2951}"/>
              </a:ext>
            </a:extLst>
          </p:cNvPr>
          <p:cNvSpPr txBox="1">
            <a:spLocks/>
          </p:cNvSpPr>
          <p:nvPr/>
        </p:nvSpPr>
        <p:spPr>
          <a:xfrm>
            <a:off x="838200" y="313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010E61-15E4-6043-9E15-F5FC8A7D1A26}"/>
              </a:ext>
            </a:extLst>
          </p:cNvPr>
          <p:cNvCxnSpPr>
            <a:cxnSpLocks/>
          </p:cNvCxnSpPr>
          <p:nvPr/>
        </p:nvCxnSpPr>
        <p:spPr>
          <a:xfrm flipH="1">
            <a:off x="5770009" y="4824767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7A834E-EF87-6F4F-BB45-1D9B1F85F322}"/>
              </a:ext>
            </a:extLst>
          </p:cNvPr>
          <p:cNvSpPr txBox="1">
            <a:spLocks/>
          </p:cNvSpPr>
          <p:nvPr/>
        </p:nvSpPr>
        <p:spPr>
          <a:xfrm>
            <a:off x="105878" y="1075620"/>
            <a:ext cx="3724972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CODE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FA474F-0C03-6D4D-86CC-D903CBC03FD4}"/>
              </a:ext>
            </a:extLst>
          </p:cNvPr>
          <p:cNvCxnSpPr>
            <a:cxnSpLocks/>
          </p:cNvCxnSpPr>
          <p:nvPr/>
        </p:nvCxnSpPr>
        <p:spPr>
          <a:xfrm>
            <a:off x="3956870" y="983727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38017-30BB-A042-B04F-61EF5BE8E229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pPr marL="0" indent="0" algn="ctr">
              <a:buNone/>
            </a:pPr>
            <a:r>
              <a:rPr lang="en-US" sz="1400" dirty="0"/>
              <a:t>THE r^2 IS 0.0325, NO SIGNIFICANT CORRELATION</a:t>
            </a:r>
          </a:p>
          <a:p>
            <a:pPr marL="0" indent="0" algn="ctr">
              <a:buNone/>
            </a:pPr>
            <a:r>
              <a:rPr lang="en-US" sz="1400" dirty="0"/>
              <a:t>SAFE TO SAY CRIME HAS LITTLE TO NO IMPACT ON A TEAMS WIN PERCENTAGE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2E02CB-CB9C-9849-A98C-D6039644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1" y="1287420"/>
            <a:ext cx="5205047" cy="32574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F8183-9CAC-E641-A25F-194F6AF3348C}"/>
              </a:ext>
            </a:extLst>
          </p:cNvPr>
          <p:cNvSpPr txBox="1">
            <a:spLocks/>
          </p:cNvSpPr>
          <p:nvPr/>
        </p:nvSpPr>
        <p:spPr>
          <a:xfrm>
            <a:off x="4032182" y="1025558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536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5955-FE36-8440-88D8-882981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POSITION DISTRIBUTION</a:t>
            </a:r>
          </a:p>
        </p:txBody>
      </p:sp>
      <p:pic>
        <p:nvPicPr>
          <p:cNvPr id="4" name="Picture 3" descr="A picture containing text, umbrella&#10;&#10;Description automatically generated">
            <a:extLst>
              <a:ext uri="{FF2B5EF4-FFF2-40B4-BE49-F238E27FC236}">
                <a16:creationId xmlns:a16="http://schemas.microsoft.com/office/drawing/2014/main" id="{88190653-089D-D94B-9A00-D0F6A6B4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r="15071"/>
          <a:stretch/>
        </p:blipFill>
        <p:spPr>
          <a:xfrm>
            <a:off x="8150772" y="143790"/>
            <a:ext cx="3815255" cy="3773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50A7F-7C99-3845-A70A-C8CCB06F6FC1}"/>
              </a:ext>
            </a:extLst>
          </p:cNvPr>
          <p:cNvSpPr txBox="1"/>
          <p:nvPr/>
        </p:nvSpPr>
        <p:spPr>
          <a:xfrm>
            <a:off x="838200" y="1444215"/>
            <a:ext cx="6666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KNOWING THE DISRIBUTION OF POSITIONS WITHIN OUR DATA GIVES SOME CONTEXT FOR NUMBER OF CRIMES COMMITED PER POSITION </a:t>
            </a:r>
          </a:p>
          <a:p>
            <a:endParaRPr lang="en-US" dirty="0"/>
          </a:p>
          <a:p>
            <a:r>
              <a:rPr lang="en-US" dirty="0"/>
              <a:t>NOTE: IF A PLAYER COMMITED MORE THAN ONE CRIME, THEY REPRESENT MORE THAN ONE DATA POINT AND ARE COUNTED MORE THAN ONCE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384FA-B94F-8B4B-83AE-76E7AE71D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0"/>
          <a:stretch/>
        </p:blipFill>
        <p:spPr>
          <a:xfrm>
            <a:off x="838200" y="3204649"/>
            <a:ext cx="4272455" cy="320924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1E637E2-98F8-794A-AAD1-4574715AB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r="8302"/>
          <a:stretch/>
        </p:blipFill>
        <p:spPr>
          <a:xfrm>
            <a:off x="5691353" y="3429001"/>
            <a:ext cx="4114800" cy="33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9B81-6ECA-A94A-AC2B-B27B0155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7" y="333594"/>
            <a:ext cx="10515600" cy="1325563"/>
          </a:xfrm>
        </p:spPr>
        <p:txBody>
          <a:bodyPr/>
          <a:lstStyle/>
          <a:p>
            <a:r>
              <a:rPr lang="en-US" dirty="0"/>
              <a:t>NUMBER OF CRIMES BY POSITION 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B2982D-F991-0547-9596-0574081FA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r="10950"/>
          <a:stretch/>
        </p:blipFill>
        <p:spPr>
          <a:xfrm>
            <a:off x="649013" y="2346107"/>
            <a:ext cx="5113163" cy="4363901"/>
          </a:xfrm>
        </p:spPr>
      </p:pic>
      <p:pic>
        <p:nvPicPr>
          <p:cNvPr id="11" name="Picture 1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CAC15A7-91BC-0C47-A4C7-B2CBD28A3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r="9722"/>
          <a:stretch/>
        </p:blipFill>
        <p:spPr>
          <a:xfrm>
            <a:off x="6240637" y="2346108"/>
            <a:ext cx="5113163" cy="436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99F952-C689-FE40-BF2F-BD35888D789C}"/>
              </a:ext>
            </a:extLst>
          </p:cNvPr>
          <p:cNvSpPr txBox="1"/>
          <p:nvPr/>
        </p:nvSpPr>
        <p:spPr>
          <a:xfrm>
            <a:off x="809297" y="1659157"/>
            <a:ext cx="727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CONTEXT ABOUT THE “WHO” FOR THINGS LIKE NUMBER OF CRIMES COMMITED IN A GIVEN YEAR OR CRIME TYPE CATEGORY</a:t>
            </a:r>
          </a:p>
        </p:txBody>
      </p:sp>
    </p:spTree>
    <p:extLst>
      <p:ext uri="{BB962C8B-B14F-4D97-AF65-F5344CB8AC3E}">
        <p14:creationId xmlns:p14="http://schemas.microsoft.com/office/powerpoint/2010/main" val="116413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423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CRIME + NFL</vt:lpstr>
      <vt:lpstr>WHY NFL &amp; CRIMES?</vt:lpstr>
      <vt:lpstr>QUICK CLEAN</vt:lpstr>
      <vt:lpstr>NEW ROW AFTER COMMA</vt:lpstr>
      <vt:lpstr>HEAT MAP: TOTAL CRIMES BY TEAM</vt:lpstr>
      <vt:lpstr> </vt:lpstr>
      <vt:lpstr> </vt:lpstr>
      <vt:lpstr>PLAYER POSITION DISTRIBUTION</vt:lpstr>
      <vt:lpstr>NUMBER OF CRIMES BY POSITION </vt:lpstr>
      <vt:lpstr>CRIME OVER TIME</vt:lpstr>
      <vt:lpstr>POSITION vs CRIME TYPE</vt:lpstr>
      <vt:lpstr>CRIME TYPE TOTALS</vt:lpstr>
      <vt:lpstr>ISSUES &amp; PAIN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Chad Gielow</cp:lastModifiedBy>
  <cp:revision>27</cp:revision>
  <dcterms:created xsi:type="dcterms:W3CDTF">2020-01-28T02:48:32Z</dcterms:created>
  <dcterms:modified xsi:type="dcterms:W3CDTF">2020-02-06T02:03:33Z</dcterms:modified>
</cp:coreProperties>
</file>