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24384000" cy="13716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21005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689120" y="8005320"/>
            <a:ext cx="21005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68912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5240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790840" y="314964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5892920" y="314964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689120" y="800532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790840" y="800532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5892920" y="800532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689120" y="3149640"/>
            <a:ext cx="21005280" cy="929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21005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689120" y="355680"/>
            <a:ext cx="21005280" cy="105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68912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5240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689120" y="8005320"/>
            <a:ext cx="21005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Title Text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21005280" cy="9295920"/>
          </a:xfrm>
          <a:prstGeom prst="rect">
            <a:avLst/>
          </a:prstGeom>
        </p:spPr>
        <p:txBody>
          <a:bodyPr lIns="50760" rIns="50760" tIns="50760" bIns="50760" anchor="ctr">
            <a:noAutofit/>
          </a:bodyPr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One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lvl="1" marL="127008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Two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lvl="2" marL="190512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Three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lvl="3" marL="254016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Four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lvl="4" marL="31748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Five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pPr algn="ctr">
              <a:lnSpc>
                <a:spcPct val="100000"/>
              </a:lnSpc>
            </a:pPr>
            <a:fld id="{145E32AF-3FC8-4C6B-8A41-D280FEC23D01}" type="slidenum"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nk 7" descr=""/>
          <p:cNvPicPr/>
          <p:nvPr/>
        </p:nvPicPr>
        <p:blipFill>
          <a:blip r:embed="rId1"/>
          <a:stretch/>
        </p:blipFill>
        <p:spPr>
          <a:xfrm>
            <a:off x="5954040" y="2288880"/>
            <a:ext cx="66240" cy="26640"/>
          </a:xfrm>
          <a:prstGeom prst="rect">
            <a:avLst/>
          </a:prstGeom>
          <a:ln w="12600">
            <a:noFill/>
          </a:ln>
        </p:spPr>
      </p:pic>
      <p:graphicFrame>
        <p:nvGraphicFramePr>
          <p:cNvPr id="40" name="Table 1"/>
          <p:cNvGraphicFramePr/>
          <p:nvPr/>
        </p:nvGraphicFramePr>
        <p:xfrm>
          <a:off x="594000" y="146160"/>
          <a:ext cx="11297520" cy="13243680"/>
        </p:xfrm>
        <a:graphic>
          <a:graphicData uri="http://schemas.openxmlformats.org/drawingml/2006/table">
            <a:tbl>
              <a:tblPr/>
              <a:tblGrid>
                <a:gridCol w="9226080"/>
                <a:gridCol w="2071800"/>
              </a:tblGrid>
              <a:tr h="816480">
                <a:tc gridSpan="2"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solidFill>
                            <a:srgbClr val="0070c0"/>
                          </a:solidFill>
                          <a:latin typeface="Berlin Sans FB Demi"/>
                          <a:ea typeface="Cooper Std"/>
                        </a:rPr>
                        <a:t>Tacos Acorazados Home Specialty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515151"/>
                      </a:solidFill>
                    </a:lnT>
                    <a:lnB w="6480">
                      <a:solidFill>
                        <a:srgbClr val="60606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735120">
                <a:tc gridSpan="2"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Served with white blue homemade corn tortilla, a bed of spanish rice and pan fry onions and jalapeños.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6480">
                      <a:solidFill>
                        <a:srgbClr val="606060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23080"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Mole Con Pollo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$4.25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445320">
                <a:tc gridSpan="2"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Chicken mole and sesame seeds.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23080"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Chicharron en salsa Verde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$4.25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445320">
                <a:tc gridSpan="2"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Pork skin with green sauce black beans and crispy pork skin.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23080"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Carnitas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$4.25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445320">
                <a:tc gridSpan="2"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Braised pork, Pico de gallo and radishes.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23080"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Camarones a la diabla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$4.75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445320">
                <a:tc gridSpan="2"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Shrimp with spicy red sauce.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23080"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Carne Asada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$4.75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445320">
                <a:tc gridSpan="2"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Grilled  steak, topped with onions, cilantro, guacamole and lime wedge.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23080">
                <a:tc>
                  <a:txBody>
                    <a:bodyPr lIns="50760" rIns="50760" tIns="50760" bIns="50760">
                      <a:noAutofit/>
                    </a:bodyPr>
                    <a:p>
                      <a:pPr marL="316080" indent="-31572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Chile Relleno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$4.50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445320">
                <a:tc gridSpan="2"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Breaded Anaheim pepper stuffed with cheese.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23080">
                <a:tc>
                  <a:txBody>
                    <a:bodyPr lIns="50760" rIns="50760" tIns="50760" bIns="50760">
                      <a:noAutofit/>
                    </a:bodyPr>
                    <a:p>
                      <a:pPr marL="316080" indent="-31572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Ensalada de Nopal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$4.50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445320">
                <a:tc gridSpan="2"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Pico de gallo, cactus leaves, queso – fresco and guacamole.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23080">
                <a:tc>
                  <a:txBody>
                    <a:bodyPr lIns="50760" rIns="50760" tIns="50760" bIns="50760">
                      <a:noAutofit/>
                    </a:bodyPr>
                    <a:p>
                      <a:pPr marL="316080" indent="-31572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Fajita vegetables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$4.00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793080">
                <a:tc gridSpan="2"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Fajita vegetables (onions, green and red bell peppers) guacamole and queso – fresco.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23080"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Fajita beef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$4.75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793080">
                <a:tc gridSpan="2"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Steak, Fajita vegetables (onions, green and red bell peppers) guacamole and queso – fresco.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23080"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Fajita Chicken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$4.50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793080">
                <a:tc gridSpan="2"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Chicken, Fajita vegetables (onions, green and red bell peppers) guacamole and queso – fresco.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23080">
                <a:tc>
                  <a:txBody>
                    <a:bodyPr lIns="50760" rIns="50760" tIns="50760" bIns="50760">
                      <a:noAutofit/>
                    </a:bodyPr>
                    <a:p>
                      <a:pPr marL="316080" indent="-31572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Mushroom moles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$4.25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441720">
                <a:tc gridSpan="2"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Mushroom, mole sauce and sesame seeds.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515151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pic>
        <p:nvPicPr>
          <p:cNvPr id="41" name="blue-corn-logo.001.jpg" descr=""/>
          <p:cNvPicPr/>
          <p:nvPr/>
        </p:nvPicPr>
        <p:blipFill>
          <a:blip r:embed="rId2"/>
          <a:stretch/>
        </p:blipFill>
        <p:spPr>
          <a:xfrm>
            <a:off x="13173120" y="-88560"/>
            <a:ext cx="10616760" cy="6968520"/>
          </a:xfrm>
          <a:prstGeom prst="rect">
            <a:avLst/>
          </a:prstGeom>
          <a:ln w="12600">
            <a:noFill/>
          </a:ln>
        </p:spPr>
      </p:pic>
      <p:graphicFrame>
        <p:nvGraphicFramePr>
          <p:cNvPr id="42" name="Table 2"/>
          <p:cNvGraphicFramePr/>
          <p:nvPr/>
        </p:nvGraphicFramePr>
        <p:xfrm>
          <a:off x="12793680" y="10356840"/>
          <a:ext cx="11282400" cy="2714760"/>
        </p:xfrm>
        <a:graphic>
          <a:graphicData uri="http://schemas.openxmlformats.org/drawingml/2006/table">
            <a:tbl>
              <a:tblPr/>
              <a:tblGrid>
                <a:gridCol w="9153000"/>
                <a:gridCol w="2129760"/>
              </a:tblGrid>
              <a:tr h="816480">
                <a:tc gridSpan="2"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solidFill>
                            <a:srgbClr val="0070c0"/>
                          </a:solidFill>
                          <a:latin typeface="Berlin Sans FB Demi"/>
                          <a:ea typeface="Cooper Std"/>
                        </a:rPr>
                        <a:t>Burrito Bowl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515151"/>
                      </a:solidFill>
                    </a:lnT>
                    <a:lnB w="6480">
                      <a:solidFill>
                        <a:srgbClr val="60606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726840">
                <a:tc gridSpan="2">
                  <a:txBody>
                    <a:bodyPr lIns="50760" rIns="50760" tIns="50760" bIns="5076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201"/>
                        </a:spcBef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Served a bed of rice, black beans and topped with Pico de gallo, shredded cheese, lettuce and meat of your choice.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6480">
                      <a:solidFill>
                        <a:srgbClr val="606060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08680">
                <a:tc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Chicken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$7.50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508680">
                <a:tc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Steak 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515151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$8.00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515151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Table 3"/>
          <p:cNvGraphicFramePr/>
          <p:nvPr/>
        </p:nvGraphicFramePr>
        <p:xfrm>
          <a:off x="12786120" y="6644520"/>
          <a:ext cx="11297520" cy="2063520"/>
        </p:xfrm>
        <a:graphic>
          <a:graphicData uri="http://schemas.openxmlformats.org/drawingml/2006/table">
            <a:tbl>
              <a:tblPr/>
              <a:tblGrid>
                <a:gridCol w="9149040"/>
                <a:gridCol w="2148480"/>
              </a:tblGrid>
              <a:tr h="816480">
                <a:tc gridSpan="2"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solidFill>
                            <a:srgbClr val="0070c0"/>
                          </a:solidFill>
                          <a:latin typeface="Berlin Sans FB Demi"/>
                          <a:ea typeface="Cooper Std"/>
                        </a:rPr>
                        <a:t>Mexican Street Tacos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515151"/>
                      </a:solidFill>
                    </a:lnT>
                    <a:lnB w="6480">
                      <a:solidFill>
                        <a:srgbClr val="60606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41720">
                <a:tc gridSpan="2">
                  <a:txBody>
                    <a:bodyPr lIns="50760" rIns="50760" tIns="50760" bIns="5076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201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Served with onion, cilantro and salsa.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6480">
                      <a:solidFill>
                        <a:srgbClr val="606060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0868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Asada “ grilled steak “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$2.25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50868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Pastor “ marinated pork “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$2.25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</a:tr>
              <a:tr h="50868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Carnitas “ braised pork “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$2.25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50868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Pollo  “ chicken “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515151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$2.25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51515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1"/>
          <p:cNvGraphicFramePr/>
          <p:nvPr/>
        </p:nvGraphicFramePr>
        <p:xfrm>
          <a:off x="228600" y="5909400"/>
          <a:ext cx="11747880" cy="3328560"/>
        </p:xfrm>
        <a:graphic>
          <a:graphicData uri="http://schemas.openxmlformats.org/drawingml/2006/table">
            <a:tbl>
              <a:tblPr/>
              <a:tblGrid>
                <a:gridCol w="9154800"/>
                <a:gridCol w="2593080"/>
              </a:tblGrid>
              <a:tr h="1531080">
                <a:tc gridSpan="2"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solidFill>
                            <a:srgbClr val="0070c0"/>
                          </a:solidFill>
                          <a:latin typeface="Berlin Sans FB Demi"/>
                          <a:ea typeface="Cooper Std"/>
                        </a:rPr>
                        <a:t>Quesadillas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515151"/>
                      </a:solidFill>
                    </a:lnT>
                    <a:lnB w="6480">
                      <a:solidFill>
                        <a:srgbClr val="60606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41720">
                <a:tc gridSpan="2">
                  <a:txBody>
                    <a:bodyPr lIns="50760" rIns="50760" tIns="50760" bIns="5076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201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Served with lettuce, Pico de gallo sour cream and guacamole.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6480">
                      <a:solidFill>
                        <a:srgbClr val="606060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08680">
                <a:tc>
                  <a:txBody>
                    <a:bodyPr lIns="50760" rIns="50760" tIns="50760" bIns="50760">
                      <a:noAutofit/>
                    </a:bodyPr>
                    <a:p>
                      <a:pPr marL="316080" indent="-31572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Plain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$6.00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50868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chicken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$7.95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</a:tr>
              <a:tr h="50868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Steak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515151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$8.95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515151"/>
                      </a:solidFill>
                    </a:lnB>
                    <a:solidFill>
                      <a:srgbClr val="e5f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2"/>
          <p:cNvGraphicFramePr/>
          <p:nvPr/>
        </p:nvGraphicFramePr>
        <p:xfrm>
          <a:off x="12475440" y="9660240"/>
          <a:ext cx="11428200" cy="3898080"/>
        </p:xfrm>
        <a:graphic>
          <a:graphicData uri="http://schemas.openxmlformats.org/drawingml/2006/table">
            <a:tbl>
              <a:tblPr/>
              <a:tblGrid>
                <a:gridCol w="8581680"/>
                <a:gridCol w="2846520"/>
              </a:tblGrid>
              <a:tr h="727920">
                <a:tc gridSpan="2">
                  <a:txBody>
                    <a:bodyPr lIns="50760" rIns="50760" tIns="41400" bIns="41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pc="-1" strike="noStrike">
                          <a:solidFill>
                            <a:srgbClr val="0070c0"/>
                          </a:solidFill>
                          <a:latin typeface="Berlin Sans FB Demi"/>
                          <a:ea typeface="Cooper Std"/>
                        </a:rPr>
                        <a:t>Sides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515151"/>
                      </a:solidFill>
                    </a:lnT>
                    <a:lnB w="6480">
                      <a:solidFill>
                        <a:srgbClr val="60606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1670040">
                <a:tc>
                  <a:txBody>
                    <a:bodyPr lIns="50760" rIns="50760" tIns="46080" bIns="4608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Guacamole   </a:t>
                      </a:r>
                      <a:endParaRPr b="0" lang="en-US" sz="29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Rice  </a:t>
                      </a:r>
                      <a:endParaRPr b="0" lang="en-US" sz="29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Beans                                                                                                                                           </a:t>
                      </a:r>
                      <a:endParaRPr b="0" lang="en-US" sz="29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6480">
                      <a:solidFill>
                        <a:srgbClr val="606060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>
                  <a:txBody>
                    <a:bodyPr lIns="50760" rIns="50760" tIns="46080" bIns="46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Helvetica Neue Medium"/>
                        </a:rPr>
                        <a:t>$2.50</a:t>
                      </a:r>
                      <a:endParaRPr b="0" lang="en-US" sz="29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Helvetica Neue Medium"/>
                        </a:rPr>
                        <a:t>$1.50</a:t>
                      </a:r>
                      <a:endParaRPr b="0" lang="en-US" sz="29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Helvetica Neue Medium"/>
                        </a:rPr>
                        <a:t>$1.50</a:t>
                      </a:r>
                      <a:endParaRPr b="0" lang="en-US" sz="29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6480">
                      <a:solidFill>
                        <a:srgbClr val="606060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</a:tr>
              <a:tr h="461520">
                <a:tc>
                  <a:txBody>
                    <a:bodyPr lIns="50760" rIns="50760" tIns="46080" bIns="4608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Sour Cream</a:t>
                      </a:r>
                      <a:endParaRPr b="0" lang="en-US" sz="29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46080" bIns="46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Helvetica Neue Medium"/>
                        </a:rPr>
                        <a:t>$.95</a:t>
                      </a:r>
                      <a:endParaRPr b="0" lang="en-US" sz="29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572040">
                <a:tc>
                  <a:txBody>
                    <a:bodyPr lIns="50760" rIns="50760" tIns="46080" bIns="46080">
                      <a:noAutofit/>
                    </a:bodyPr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Blue Chips and Salsa</a:t>
                      </a:r>
                      <a:endParaRPr b="0" lang="en-US" sz="29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>
                  <a:txBody>
                    <a:bodyPr lIns="50760" rIns="50760" tIns="46080" bIns="46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Helvetica Neue Medium"/>
                        </a:rPr>
                        <a:t>$2.95</a:t>
                      </a:r>
                      <a:endParaRPr b="0" lang="en-US" sz="29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</a:tr>
              <a:tr h="572040">
                <a:tc>
                  <a:txBody>
                    <a:bodyPr lIns="50760" rIns="50760" tIns="46080" bIns="46080">
                      <a:noAutofit/>
                    </a:bodyPr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Blue Chips and Guac</a:t>
                      </a:r>
                      <a:endParaRPr b="0" lang="en-US" sz="29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515151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46080" bIns="46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Helvetica Neue Medium"/>
                        </a:rPr>
                        <a:t>$3.95</a:t>
                      </a:r>
                      <a:endParaRPr b="0" lang="en-US" sz="29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515151"/>
                      </a:solidFill>
                    </a:lnB>
                    <a:solidFill>
                      <a:srgbClr val="e5f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3"/>
          <p:cNvGraphicFramePr/>
          <p:nvPr/>
        </p:nvGraphicFramePr>
        <p:xfrm>
          <a:off x="217440" y="9625320"/>
          <a:ext cx="11639880" cy="4911840"/>
        </p:xfrm>
        <a:graphic>
          <a:graphicData uri="http://schemas.openxmlformats.org/drawingml/2006/table">
            <a:tbl>
              <a:tblPr/>
              <a:tblGrid>
                <a:gridCol w="9149760"/>
                <a:gridCol w="2490120"/>
              </a:tblGrid>
              <a:tr h="816480">
                <a:tc gridSpan="2"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solidFill>
                            <a:srgbClr val="0070c0"/>
                          </a:solidFill>
                          <a:latin typeface="Berlin Sans FB Demi"/>
                          <a:ea typeface="Cooper Std"/>
                        </a:rPr>
                        <a:t>House Salad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515151"/>
                      </a:solidFill>
                    </a:lnT>
                    <a:lnB w="6480">
                      <a:solidFill>
                        <a:srgbClr val="60606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781560">
                <a:tc gridSpan="2">
                  <a:txBody>
                    <a:bodyPr lIns="50760" rIns="50760" tIns="50760" bIns="5076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Romaine lettuce topped with tomatoes, onions, shredded cheese bell peppers, radishes, tortilla strips your choice of dressings ranch or balsamic.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6480">
                      <a:solidFill>
                        <a:srgbClr val="606060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08680">
                <a:tc>
                  <a:txBody>
                    <a:bodyPr lIns="50760" rIns="50760" tIns="50760" bIns="50760">
                      <a:noAutofit/>
                    </a:bodyPr>
                    <a:p>
                      <a:pPr marL="316080" indent="-31572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Plain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Helvetica Neue Medium"/>
                        </a:rPr>
                        <a:t>$4.50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508680">
                <a:tc>
                  <a:txBody>
                    <a:bodyPr lIns="50760" rIns="50760" tIns="50760" bIns="5076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chicken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Helvetica Neue Medium"/>
                        </a:rPr>
                        <a:t>$6.50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</a:tr>
              <a:tr h="2542680">
                <a:tc>
                  <a:txBody>
                    <a:bodyPr lIns="50760" rIns="50760" tIns="50760" bIns="5076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Steak</a:t>
                      </a:r>
                      <a:endParaRPr b="0" lang="en-US" sz="3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Helvetica Neue"/>
                        </a:rPr>
                        <a:t>✔️  </a:t>
                      </a: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Helvetica Neue"/>
                        </a:rPr>
                        <a:t>Vegetarian options</a:t>
                      </a:r>
                      <a:endParaRPr b="0" lang="en-US" sz="3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515151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Helvetica Neue Medium"/>
                        </a:rPr>
                        <a:t>$7.50</a:t>
                      </a:r>
                      <a:endParaRPr b="0" lang="en-US" sz="3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3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3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3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3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515151"/>
                      </a:solidFill>
                    </a:lnB>
                    <a:solidFill>
                      <a:srgbClr val="e5f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"/>
          <p:cNvGraphicFramePr/>
          <p:nvPr/>
        </p:nvGraphicFramePr>
        <p:xfrm>
          <a:off x="12713040" y="571680"/>
          <a:ext cx="11418120" cy="1964520"/>
        </p:xfrm>
        <a:graphic>
          <a:graphicData uri="http://schemas.openxmlformats.org/drawingml/2006/table">
            <a:tbl>
              <a:tblPr/>
              <a:tblGrid>
                <a:gridCol w="8905320"/>
                <a:gridCol w="2512800"/>
              </a:tblGrid>
              <a:tr h="674640">
                <a:tc gridSpan="2">
                  <a:txBody>
                    <a:bodyPr lIns="50760" rIns="50760" tIns="41400" bIns="41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300" spc="-1" strike="noStrike">
                          <a:solidFill>
                            <a:srgbClr val="0070c0"/>
                          </a:solidFill>
                          <a:latin typeface="Berlin Sans FB Demi"/>
                          <a:ea typeface="Cooper Std"/>
                        </a:rPr>
                        <a:t>Desert</a:t>
                      </a:r>
                      <a:endParaRPr b="0" lang="en-US" sz="33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515151"/>
                      </a:solidFill>
                    </a:lnT>
                    <a:lnB w="6480">
                      <a:solidFill>
                        <a:srgbClr val="60606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56120">
                <a:tc>
                  <a:txBody>
                    <a:bodyPr lIns="50760" rIns="50760" tIns="41760" bIns="4176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Flan Napolitano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6480">
                      <a:solidFill>
                        <a:srgbClr val="606060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>
                  <a:txBody>
                    <a:bodyPr lIns="50760" rIns="50760" tIns="41760" bIns="41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$3.50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6480">
                      <a:solidFill>
                        <a:srgbClr val="606060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</a:tr>
              <a:tr h="833760">
                <a:tc>
                  <a:txBody>
                    <a:bodyPr lIns="50760" rIns="50760" tIns="41760" bIns="41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Cheesecake</a:t>
                      </a:r>
                      <a:endParaRPr b="0" lang="en-US" sz="2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Churros                                                                   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515151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41760" bIns="41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$3.50</a:t>
                      </a:r>
                      <a:endParaRPr b="0" lang="en-US" sz="2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$1.50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515151"/>
                      </a:solidFill>
                    </a:lnB>
                    <a:solidFill>
                      <a:srgbClr val="e5f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5"/>
          <p:cNvGraphicFramePr/>
          <p:nvPr/>
        </p:nvGraphicFramePr>
        <p:xfrm>
          <a:off x="12475440" y="3894120"/>
          <a:ext cx="11690640" cy="6330960"/>
        </p:xfrm>
        <a:graphic>
          <a:graphicData uri="http://schemas.openxmlformats.org/drawingml/2006/table">
            <a:tbl>
              <a:tblPr/>
              <a:tblGrid>
                <a:gridCol w="9249480"/>
                <a:gridCol w="2441160"/>
              </a:tblGrid>
              <a:tr h="657720">
                <a:tc gridSpan="2">
                  <a:txBody>
                    <a:bodyPr lIns="50760" rIns="50760" tIns="41400" bIns="41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70c0"/>
                          </a:solidFill>
                          <a:latin typeface="Berlin Sans FB Demi"/>
                          <a:ea typeface="Cooper Std"/>
                        </a:rPr>
                        <a:t>Beverages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515151"/>
                      </a:solidFill>
                    </a:lnT>
                    <a:lnB w="6480">
                      <a:solidFill>
                        <a:srgbClr val="60606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16960">
                <a:tc>
                  <a:txBody>
                    <a:bodyPr lIns="50760" rIns="50760" tIns="46080" bIns="4608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Fountain Drink Small</a:t>
                      </a:r>
                      <a:endParaRPr b="0" lang="en-US" sz="29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6480">
                      <a:solidFill>
                        <a:srgbClr val="606060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>
                  <a:txBody>
                    <a:bodyPr lIns="50760" rIns="50760" tIns="46080" bIns="46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$2.50</a:t>
                      </a:r>
                      <a:endParaRPr b="0" lang="en-US" sz="29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6480">
                      <a:solidFill>
                        <a:srgbClr val="606060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</a:tr>
              <a:tr h="516960">
                <a:tc>
                  <a:txBody>
                    <a:bodyPr lIns="50760" rIns="50760" tIns="46080" bIns="4608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Fountain Drink Large</a:t>
                      </a:r>
                      <a:endParaRPr b="0" lang="en-US" sz="29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46080" bIns="46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$2.95</a:t>
                      </a:r>
                      <a:endParaRPr b="0" lang="en-US" sz="29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525240">
                <a:tc gridSpan="2"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851760">
                <a:tc gridSpan="2">
                  <a:txBody>
                    <a:bodyPr lIns="50760" rIns="50760" tIns="41400" bIns="41400">
                      <a:noAutofit/>
                    </a:bodyPr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b="1" lang="en-US" sz="3300" spc="-1" strike="noStrike">
                          <a:solidFill>
                            <a:srgbClr val="000000"/>
                          </a:solidFill>
                          <a:latin typeface="Abadi"/>
                          <a:ea typeface="Cooper Std"/>
                        </a:rPr>
                        <a:t>Aguas frescas - </a:t>
                      </a:r>
                      <a:r>
                        <a:rPr b="1" lang="en-US" sz="3300" spc="-1" strike="noStrike">
                          <a:solidFill>
                            <a:srgbClr val="ff2600"/>
                          </a:solidFill>
                          <a:latin typeface="Abadi"/>
                          <a:ea typeface="Cooper Std"/>
                        </a:rPr>
                        <a:t>No Refills</a:t>
                      </a:r>
                      <a:endParaRPr b="0" lang="en-US" sz="33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79600">
                <a:tc>
                  <a:txBody>
                    <a:bodyPr lIns="50760" rIns="50760" tIns="46080" bIns="46080">
                      <a:noAutofit/>
                    </a:bodyPr>
                    <a:p>
                      <a:pPr>
                        <a:lnSpc>
                          <a:spcPct val="130000"/>
                        </a:lnSpc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Horchata or Jamaica - Small</a:t>
                      </a:r>
                      <a:endParaRPr b="0" lang="en-US" sz="29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>
                  <a:txBody>
                    <a:bodyPr lIns="50760" rIns="50760" tIns="46080" bIns="46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$2.50</a:t>
                      </a:r>
                      <a:endParaRPr b="0" lang="en-US" sz="29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</a:tr>
              <a:tr h="579600">
                <a:tc>
                  <a:txBody>
                    <a:bodyPr lIns="50760" rIns="50760" tIns="46080" bIns="46080">
                      <a:noAutofit/>
                    </a:bodyPr>
                    <a:p>
                      <a:pPr>
                        <a:lnSpc>
                          <a:spcPct val="130000"/>
                        </a:lnSpc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Horchata or Jamaica - Large</a:t>
                      </a:r>
                      <a:endParaRPr b="0" lang="en-US" sz="29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46080" bIns="46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$2.95</a:t>
                      </a:r>
                      <a:endParaRPr b="0" lang="en-US" sz="29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579600">
                <a:tc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</a:tr>
              <a:tr h="579600">
                <a:tc>
                  <a:txBody>
                    <a:bodyPr lIns="50760" rIns="50760" tIns="46080" bIns="46080">
                      <a:noAutofit/>
                    </a:bodyPr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Jarritos - Bottle</a:t>
                      </a:r>
                      <a:endParaRPr b="0" lang="en-US" sz="29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46080" bIns="46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$2.50</a:t>
                      </a:r>
                      <a:endParaRPr b="0" lang="en-US" sz="29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943920">
                <a:tc>
                  <a:txBody>
                    <a:bodyPr lIns="50760" rIns="50760" tIns="46080" bIns="46080">
                      <a:noAutofit/>
                    </a:bodyPr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Coke - Bottle</a:t>
                      </a:r>
                      <a:endParaRPr b="0" lang="en-US" sz="29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515151"/>
                      </a:solidFill>
                    </a:lnB>
                    <a:noFill/>
                  </a:tcPr>
                </a:tc>
                <a:tc>
                  <a:txBody>
                    <a:bodyPr lIns="50760" rIns="50760" tIns="46080" bIns="46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9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$2.95</a:t>
                      </a:r>
                      <a:endParaRPr b="0" lang="en-US" sz="29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29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515151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Table 6"/>
          <p:cNvGraphicFramePr/>
          <p:nvPr/>
        </p:nvGraphicFramePr>
        <p:xfrm>
          <a:off x="231840" y="273960"/>
          <a:ext cx="11769840" cy="5558400"/>
        </p:xfrm>
        <a:graphic>
          <a:graphicData uri="http://schemas.openxmlformats.org/drawingml/2006/table">
            <a:tbl>
              <a:tblPr/>
              <a:tblGrid>
                <a:gridCol w="9144360"/>
                <a:gridCol w="2625480"/>
              </a:tblGrid>
              <a:tr h="816480">
                <a:tc gridSpan="2"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solidFill>
                            <a:srgbClr val="0070c0"/>
                          </a:solidFill>
                          <a:latin typeface="Berlin Sans FB Demi"/>
                          <a:ea typeface="Cooper Std"/>
                        </a:rPr>
                        <a:t>Burritos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515151"/>
                      </a:solidFill>
                    </a:lnT>
                    <a:lnB w="6480">
                      <a:solidFill>
                        <a:srgbClr val="60606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14360">
                <a:tc gridSpan="2">
                  <a:txBody>
                    <a:bodyPr lIns="50760" rIns="50760" tIns="50760" bIns="5076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201"/>
                        </a:spcBef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Served with red or white rice, black or pinto beans, lettuce, sour cream, cheese and salsa.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6480">
                      <a:solidFill>
                        <a:srgbClr val="606060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41080"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Smothered Burrito - add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$1.50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541080"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chicken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$7.50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</a:tr>
              <a:tr h="541080"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Carnitas “ Braised pork “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$7.50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541080"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Asada “ grilled steak “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$8.00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</a:tr>
              <a:tr h="541080">
                <a:tc>
                  <a:txBody>
                    <a:bodyPr lIns="50760" rIns="50760" tIns="50760" bIns="50760">
                      <a:noAutofit/>
                    </a:bodyPr>
                    <a:p>
                      <a:pPr marL="316080" indent="-31572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Fajita vegetables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$7.50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541080"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Fajita Beef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$8.00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</a:tr>
              <a:tr h="541080"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Pastor “ Marinated pork “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$7.50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solidFill>
                      <a:srgbClr val="e5f8ff"/>
                    </a:solidFill>
                  </a:tcPr>
                </a:tc>
              </a:tr>
              <a:tr h="540000">
                <a:tc>
                  <a:txBody>
                    <a:bodyPr lIns="50760" rIns="50760" tIns="50760" bIns="50760">
                      <a:noAutofit/>
                    </a:bodyPr>
                    <a:p>
                      <a:pPr marL="316080" indent="-31572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Chile Relleno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515151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$8.00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515151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CustomShape 7"/>
          <p:cNvSpPr/>
          <p:nvPr/>
        </p:nvSpPr>
        <p:spPr>
          <a:xfrm>
            <a:off x="12450600" y="9445320"/>
            <a:ext cx="11700720" cy="3599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1" name="Table 8"/>
          <p:cNvGraphicFramePr/>
          <p:nvPr/>
        </p:nvGraphicFramePr>
        <p:xfrm>
          <a:off x="12713040" y="2482920"/>
          <a:ext cx="11418120" cy="1513080"/>
        </p:xfrm>
        <a:graphic>
          <a:graphicData uri="http://schemas.openxmlformats.org/drawingml/2006/table">
            <a:tbl>
              <a:tblPr/>
              <a:tblGrid>
                <a:gridCol w="8905320"/>
                <a:gridCol w="2512800"/>
              </a:tblGrid>
              <a:tr h="655200">
                <a:tc gridSpan="2">
                  <a:txBody>
                    <a:bodyPr lIns="82800" rIns="82800" tIns="50040" bIns="500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70c0"/>
                          </a:solidFill>
                          <a:latin typeface="Berlin Sans FB Demi"/>
                          <a:ea typeface="Cooper Std"/>
                        </a:rPr>
                        <a:t>Kids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82800" marR="82800">
                    <a:lnL w="2880">
                      <a:solidFill>
                        <a:srgbClr val="515151"/>
                      </a:solidFill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515151"/>
                      </a:solidFill>
                    </a:lnT>
                    <a:lnB w="6480">
                      <a:solidFill>
                        <a:srgbClr val="60606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9120">
                <a:tc>
                  <a:txBody>
                    <a:bodyPr lIns="50760" rIns="50760" tIns="38160" bIns="3816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25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Bean &amp; Cheese Burrito</a:t>
                      </a:r>
                      <a:endParaRPr b="0" lang="en-US" sz="25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6480">
                      <a:solidFill>
                        <a:srgbClr val="606060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  <a:tc>
                  <a:txBody>
                    <a:bodyPr lIns="50760" rIns="50760" tIns="38160" bIns="38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5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$4.50</a:t>
                      </a:r>
                      <a:endParaRPr b="0" lang="en-US" sz="25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6480">
                      <a:solidFill>
                        <a:srgbClr val="606060"/>
                      </a:solidFill>
                    </a:lnT>
                    <a:lnB w="2880">
                      <a:solidFill>
                        <a:srgbClr val="a4a4a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 lIns="50760" rIns="50760" tIns="38160" bIns="3816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25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Cheese Quesadilla</a:t>
                      </a:r>
                      <a:endParaRPr b="0" lang="en-US" sz="2500" spc="-1" strike="noStrike">
                        <a:latin typeface="Arial"/>
                      </a:endParaRPr>
                    </a:p>
                  </a:txBody>
                  <a:tcPr marL="50760" marR="50760">
                    <a:lnL w="2880">
                      <a:solidFill>
                        <a:srgbClr val="51515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515151"/>
                      </a:solidFill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 lIns="50760" rIns="50760" tIns="38160" bIns="38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500" spc="-1" strike="noStrike">
                          <a:solidFill>
                            <a:srgbClr val="000000"/>
                          </a:solidFill>
                          <a:latin typeface="Bahnschrift"/>
                          <a:ea typeface="Arial"/>
                        </a:rPr>
                        <a:t>$4.50</a:t>
                      </a:r>
                      <a:endParaRPr b="0" lang="en-US" sz="25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2880">
                      <a:solidFill>
                        <a:srgbClr val="515151"/>
                      </a:solidFill>
                    </a:lnR>
                    <a:lnT w="2880">
                      <a:solidFill>
                        <a:srgbClr val="a4a4a4"/>
                      </a:solidFill>
                    </a:lnT>
                    <a:lnB w="2880">
                      <a:solidFill>
                        <a:srgbClr val="515151"/>
                      </a:solidFill>
                    </a:lnB>
                    <a:solidFill>
                      <a:srgbClr val="e5f8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Application>LibreOffice/6.2.2.2$Windows_X86_64 LibreOffice_project/2b840030fec2aae0fd2658d8d4f9548af4e3518d</Application>
  <Words>504</Words>
  <Paragraphs>129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Jose Serna</dc:creator>
  <dc:description/>
  <dc:language>en-US</dc:language>
  <cp:lastModifiedBy/>
  <dcterms:modified xsi:type="dcterms:W3CDTF">2019-08-10T17:06:34Z</dcterms:modified>
  <cp:revision>31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