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94BE92-9321-4148-9166-0383C4A0BDFD}" v="2" dt="2019-07-02T16:39:36.69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69" autoAdjust="0"/>
    <p:restoredTop sz="94660"/>
  </p:normalViewPr>
  <p:slideViewPr>
    <p:cSldViewPr snapToGrid="0">
      <p:cViewPr>
        <p:scale>
          <a:sx n="33" d="100"/>
          <a:sy n="33" d="100"/>
        </p:scale>
        <p:origin x="498" y="2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496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nk 7" descr="In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963" y="2288871"/>
            <a:ext cx="66421" cy="270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20" name="Table"/>
          <p:cNvGraphicFramePr/>
          <p:nvPr>
            <p:extLst>
              <p:ext uri="{D42A27DB-BD31-4B8C-83A1-F6EECF244321}">
                <p14:modId xmlns:p14="http://schemas.microsoft.com/office/powerpoint/2010/main" val="273057345"/>
              </p:ext>
            </p:extLst>
          </p:nvPr>
        </p:nvGraphicFramePr>
        <p:xfrm>
          <a:off x="593928" y="146141"/>
          <a:ext cx="11297936" cy="13536563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226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242">
                <a:tc gridSpan="2"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dirty="0">
                          <a:solidFill>
                            <a:srgbClr val="0070C0"/>
                          </a:solidFill>
                          <a:latin typeface="Berlin Sans FB Demi" panose="020E0802020502020306" pitchFamily="34" charset="0"/>
                          <a:ea typeface="Cooper Std"/>
                          <a:cs typeface="Aharoni" panose="020B0604020202020204" pitchFamily="2" charset="-79"/>
                          <a:sym typeface="Cooper Std"/>
                        </a:rPr>
                        <a:t>Tacos Acorazados Home Specialty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T>
                    <a:lnB w="635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892">
                <a:tc gridSpan="2">
                  <a:txBody>
                    <a:bodyPr/>
                    <a:lstStyle/>
                    <a:p>
                      <a:pPr defTabSz="457200">
                        <a:spcBef>
                          <a:spcPts val="200"/>
                        </a:spcBef>
                        <a:defRPr sz="1800"/>
                      </a:pPr>
                      <a:r>
                        <a:rPr sz="22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Served with whi</a:t>
                      </a:r>
                      <a:r>
                        <a:rPr lang="en-US" sz="22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te</a:t>
                      </a:r>
                      <a:r>
                        <a:rPr sz="22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blue homemade corn tortilla, a bed of </a:t>
                      </a:r>
                      <a:r>
                        <a:rPr lang="en-US" sz="2200" dirty="0" err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spanish</a:t>
                      </a:r>
                      <a:r>
                        <a:rPr sz="22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rice and pan fry onions and jalapeños.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6350">
                      <a:solidFill>
                        <a:srgbClr val="606060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633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sz="2800" b="1" dirty="0">
                          <a:latin typeface="Bahnschrift" panose="020B0502040204020203" pitchFamily="34" charset="0"/>
                        </a:rPr>
                        <a:t>Mole Con Pollo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8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$4.25</a:t>
                      </a:r>
                    </a:p>
                  </a:txBody>
                  <a:tcPr marL="50800" marR="50800" marT="50800" marB="50800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645">
                <a:tc gridSpan="2"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4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Chicken mole and sesame seeds.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633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s-MX" sz="2800" b="1" dirty="0">
                          <a:latin typeface="Bahnschrift" panose="020B0502040204020203" pitchFamily="34" charset="0"/>
                        </a:rPr>
                        <a:t>Chicharron</a:t>
                      </a:r>
                      <a:r>
                        <a:rPr sz="2800" b="1" dirty="0">
                          <a:latin typeface="Bahnschrift" panose="020B0502040204020203" pitchFamily="34" charset="0"/>
                        </a:rPr>
                        <a:t> en salsa </a:t>
                      </a:r>
                      <a:r>
                        <a:rPr lang="es-MX" sz="2800" b="1" dirty="0">
                          <a:latin typeface="Bahnschrift" panose="020B0502040204020203" pitchFamily="34" charset="0"/>
                        </a:rPr>
                        <a:t>Verde</a:t>
                      </a:r>
                      <a:endParaRPr sz="2800" b="1" dirty="0"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8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$4.25</a:t>
                      </a:r>
                    </a:p>
                  </a:txBody>
                  <a:tcPr marL="50800" marR="50800" marT="50800" marB="50800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645">
                <a:tc gridSpan="2"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4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Pork skin with green sauce black beans and crispy pork skin.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633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sz="2800" b="1" dirty="0">
                          <a:latin typeface="Bahnschrift" panose="020B0502040204020203" pitchFamily="34" charset="0"/>
                        </a:rPr>
                        <a:t>Carnitas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8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$4.25</a:t>
                      </a:r>
                    </a:p>
                  </a:txBody>
                  <a:tcPr marL="50800" marR="50800" marT="50800" marB="50800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645">
                <a:tc gridSpan="2"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4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Braised pork, </a:t>
                      </a:r>
                      <a:r>
                        <a:rPr lang="es-MX" sz="24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Pico</a:t>
                      </a:r>
                      <a:r>
                        <a:rPr sz="24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de gallo and radishes.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633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sz="2800" b="1" dirty="0">
                          <a:latin typeface="Bahnschrift" panose="020B0502040204020203" pitchFamily="34" charset="0"/>
                        </a:rPr>
                        <a:t>Camarones a la diabla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8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$4.</a:t>
                      </a:r>
                      <a:r>
                        <a:rPr lang="en-US" sz="28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75</a:t>
                      </a:r>
                      <a:endParaRPr sz="2800" b="1" dirty="0">
                        <a:latin typeface="Bahnschrift" panose="020B0502040204020203" pitchFamily="34" charset="0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645">
                <a:tc gridSpan="2"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4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Shrimp with spicy red sauce.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8633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sz="2800" b="1" dirty="0">
                          <a:latin typeface="Bahnschrift" panose="020B0502040204020203" pitchFamily="34" charset="0"/>
                        </a:rPr>
                        <a:t>Carne Asada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8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$4.</a:t>
                      </a:r>
                      <a:r>
                        <a:rPr lang="en-US" sz="28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75</a:t>
                      </a:r>
                      <a:endParaRPr sz="2800" b="1" dirty="0">
                        <a:latin typeface="Bahnschrift" panose="020B0502040204020203" pitchFamily="34" charset="0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9645">
                <a:tc gridSpan="2"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4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Grilled  steak, </a:t>
                      </a:r>
                      <a:r>
                        <a:rPr lang="en-US" sz="24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topped with </a:t>
                      </a:r>
                      <a:r>
                        <a:rPr sz="24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onions, cilantro</a:t>
                      </a:r>
                      <a:r>
                        <a:rPr lang="en-US" sz="24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, guacamole</a:t>
                      </a:r>
                      <a:r>
                        <a:rPr sz="24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and lime wedge.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28633">
                <a:tc>
                  <a:txBody>
                    <a:bodyPr/>
                    <a:lstStyle/>
                    <a:p>
                      <a:pPr marL="316088" indent="-316088" defTabSz="457200">
                        <a:spcBef>
                          <a:spcPts val="400"/>
                        </a:spcBef>
                        <a:buSzPct val="100000"/>
                        <a:buChar char="✔️"/>
                        <a:defRPr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sz="2800" b="1" dirty="0">
                          <a:latin typeface="Bahnschrift" panose="020B0502040204020203" pitchFamily="34" charset="0"/>
                        </a:rPr>
                        <a:t>Chile Relleno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8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$4.</a:t>
                      </a:r>
                      <a:r>
                        <a:rPr lang="en-US" sz="28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50</a:t>
                      </a:r>
                      <a:endParaRPr sz="2800" b="1" dirty="0">
                        <a:latin typeface="Bahnschrift" panose="020B0502040204020203" pitchFamily="34" charset="0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9645">
                <a:tc gridSpan="2"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4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Breaded Anaheim pepper stuffed with cheese.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28633">
                <a:tc>
                  <a:txBody>
                    <a:bodyPr/>
                    <a:lstStyle/>
                    <a:p>
                      <a:pPr marL="316088" indent="-316088" defTabSz="457200">
                        <a:spcBef>
                          <a:spcPts val="400"/>
                        </a:spcBef>
                        <a:buSzPct val="100000"/>
                        <a:buChar char="✔️"/>
                        <a:defRPr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sz="2800" b="1" dirty="0">
                          <a:latin typeface="Bahnschrift" panose="020B0502040204020203" pitchFamily="34" charset="0"/>
                        </a:rPr>
                        <a:t>Ensalada de Nopal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8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$4.</a:t>
                      </a:r>
                      <a:r>
                        <a:rPr lang="en-US" sz="28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50</a:t>
                      </a:r>
                      <a:endParaRPr sz="2800" b="1" dirty="0">
                        <a:latin typeface="Bahnschrift" panose="020B0502040204020203" pitchFamily="34" charset="0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49645">
                <a:tc gridSpan="2"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4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Pico de gallo, cactus leaves, queso – fresco and guacamole.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28633">
                <a:tc>
                  <a:txBody>
                    <a:bodyPr/>
                    <a:lstStyle/>
                    <a:p>
                      <a:pPr marL="316088" indent="-316088" defTabSz="457200">
                        <a:spcBef>
                          <a:spcPts val="400"/>
                        </a:spcBef>
                        <a:buSzPct val="100000"/>
                        <a:buChar char="✔️"/>
                        <a:defRPr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sz="2800" b="1" dirty="0">
                          <a:latin typeface="Bahnschrift" panose="020B0502040204020203" pitchFamily="34" charset="0"/>
                        </a:rPr>
                        <a:t>Fajita vegetables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8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$4.00</a:t>
                      </a:r>
                    </a:p>
                  </a:txBody>
                  <a:tcPr marL="50800" marR="50800" marT="50800" marB="50800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801541">
                <a:tc gridSpan="2"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4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Fajita vegetables (onions, green and red bell peppers) guacamole and queso – fresco.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28633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sz="2800" b="1" dirty="0">
                          <a:latin typeface="Bahnschrift" panose="020B0502040204020203" pitchFamily="34" charset="0"/>
                        </a:rPr>
                        <a:t>Fajita beef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8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$4.</a:t>
                      </a:r>
                      <a:r>
                        <a:rPr lang="en-US" sz="28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  <a:r>
                        <a:rPr sz="28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801541">
                <a:tc gridSpan="2"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4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Steak, Fajita vegetables (onions, green and red bell peppers) guacamole and queso – fresco.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528633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US" sz="2800" b="1" dirty="0">
                          <a:latin typeface="Bahnschrift" panose="020B0502040204020203" pitchFamily="34" charset="0"/>
                        </a:rPr>
                        <a:t>Fajita Chicken</a:t>
                      </a:r>
                      <a:endParaRPr sz="2800" b="1" dirty="0"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8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$4.</a:t>
                      </a:r>
                      <a:r>
                        <a:rPr lang="en-US" sz="28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50</a:t>
                      </a:r>
                      <a:endParaRPr sz="2800" b="1" dirty="0">
                        <a:latin typeface="Bahnschrift" panose="020B0502040204020203" pitchFamily="34" charset="0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801541">
                <a:tc gridSpan="2">
                  <a:txBody>
                    <a:bodyPr/>
                    <a:lstStyle/>
                    <a:p>
                      <a:pPr marL="0" marR="0" lvl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s-MX" sz="24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Chicken, Fajita vegetables (onions, green and red bell peppers) guacamole and queso – fresco.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528633">
                <a:tc>
                  <a:txBody>
                    <a:bodyPr/>
                    <a:lstStyle/>
                    <a:p>
                      <a:pPr marL="316088" indent="-316088" defTabSz="457200">
                        <a:spcBef>
                          <a:spcPts val="400"/>
                        </a:spcBef>
                        <a:buSzPct val="100000"/>
                        <a:buChar char="✔️"/>
                        <a:defRPr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sz="2800" b="1" dirty="0">
                          <a:latin typeface="Bahnschrift" panose="020B0502040204020203" pitchFamily="34" charset="0"/>
                        </a:rPr>
                        <a:t>Mushroom moles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8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$4.25</a:t>
                      </a:r>
                    </a:p>
                  </a:txBody>
                  <a:tcPr marL="50800" marR="50800" marT="50800" marB="50800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449645">
                <a:tc gridSpan="2"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4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Mushroom, mole sauce and sesame seeds.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pic>
        <p:nvPicPr>
          <p:cNvPr id="121" name="blue-corn-logo.001.jpg" descr="blue-corn-logo.0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3075" y="-88491"/>
            <a:ext cx="10616997" cy="696880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22" name="Table"/>
          <p:cNvGraphicFramePr/>
          <p:nvPr>
            <p:extLst>
              <p:ext uri="{D42A27DB-BD31-4B8C-83A1-F6EECF244321}">
                <p14:modId xmlns:p14="http://schemas.microsoft.com/office/powerpoint/2010/main" val="3147303797"/>
              </p:ext>
            </p:extLst>
          </p:nvPr>
        </p:nvGraphicFramePr>
        <p:xfrm>
          <a:off x="12793792" y="10356788"/>
          <a:ext cx="11282793" cy="2944741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15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022">
                <a:tc gridSpan="2"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dirty="0">
                          <a:solidFill>
                            <a:srgbClr val="0070C0"/>
                          </a:solidFill>
                          <a:latin typeface="Berlin Sans FB Demi" panose="020E0802020502020306" pitchFamily="34" charset="0"/>
                          <a:ea typeface="Cooper Std"/>
                          <a:cs typeface="Cooper Std"/>
                          <a:sym typeface="Cooper Std"/>
                        </a:rPr>
                        <a:t>Burrito Bowl</a:t>
                      </a:r>
                    </a:p>
                  </a:txBody>
                  <a:tcPr marL="50800" marR="50800" marT="50800" marB="50800" anchor="ctr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T>
                    <a:lnB w="635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981">
                <a:tc gridSpan="2">
                  <a:txBody>
                    <a:bodyPr/>
                    <a:lstStyle/>
                    <a:p>
                      <a:pPr algn="just" defTabSz="457200">
                        <a:spcBef>
                          <a:spcPts val="200"/>
                        </a:spcBef>
                        <a:defRPr sz="1800"/>
                      </a:pPr>
                      <a:r>
                        <a:rPr sz="22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Served a bed of rice, black beans and topped with </a:t>
                      </a:r>
                      <a:r>
                        <a:rPr lang="es-MX" sz="22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Pico</a:t>
                      </a:r>
                      <a:r>
                        <a:rPr sz="22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de gallo, shredded cheese, lettuce and meat of your choice.</a:t>
                      </a:r>
                    </a:p>
                  </a:txBody>
                  <a:tcPr marL="50800" marR="50800" marT="50800" marB="50800" anchor="ctr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6350">
                      <a:solidFill>
                        <a:srgbClr val="606060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60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32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Chicken</a:t>
                      </a:r>
                      <a:endParaRPr sz="3200" b="1" dirty="0">
                        <a:latin typeface="Bahnschrift" panose="020B0502040204020203" pitchFamily="34" charset="0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2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$7.50</a:t>
                      </a:r>
                    </a:p>
                  </a:txBody>
                  <a:tcPr marL="50800" marR="50800" marT="50800" marB="50800" anchor="ctr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32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Steak </a:t>
                      </a:r>
                      <a:endParaRPr sz="3200" b="1" dirty="0">
                        <a:latin typeface="Bahnschrift" panose="020B0502040204020203" pitchFamily="34" charset="0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2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$8.00</a:t>
                      </a:r>
                    </a:p>
                  </a:txBody>
                  <a:tcPr marL="50800" marR="50800" marT="50800" marB="50800" anchor="ctr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3" name="Table"/>
          <p:cNvGraphicFramePr/>
          <p:nvPr>
            <p:extLst>
              <p:ext uri="{D42A27DB-BD31-4B8C-83A1-F6EECF244321}">
                <p14:modId xmlns:p14="http://schemas.microsoft.com/office/powerpoint/2010/main" val="1602858524"/>
              </p:ext>
            </p:extLst>
          </p:nvPr>
        </p:nvGraphicFramePr>
        <p:xfrm>
          <a:off x="12786221" y="6644340"/>
          <a:ext cx="11297936" cy="3613151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149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 gridSpan="2"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dirty="0">
                          <a:solidFill>
                            <a:srgbClr val="0070C0"/>
                          </a:solidFill>
                          <a:latin typeface="Berlin Sans FB Demi" panose="020E0802020502020306" pitchFamily="34" charset="0"/>
                          <a:ea typeface="Cooper Std"/>
                          <a:cs typeface="Cooper Std"/>
                          <a:sym typeface="Cooper Std"/>
                        </a:rPr>
                        <a:t>M</a:t>
                      </a:r>
                      <a:r>
                        <a:rPr lang="en-US" sz="4000" dirty="0">
                          <a:solidFill>
                            <a:srgbClr val="0070C0"/>
                          </a:solidFill>
                          <a:latin typeface="Berlin Sans FB Demi" panose="020E0802020502020306" pitchFamily="34" charset="0"/>
                          <a:ea typeface="Cooper Std"/>
                          <a:cs typeface="Cooper Std"/>
                          <a:sym typeface="Cooper Std"/>
                        </a:rPr>
                        <a:t>exican Street Tacos</a:t>
                      </a:r>
                      <a:endParaRPr sz="4000" dirty="0">
                        <a:solidFill>
                          <a:srgbClr val="0070C0"/>
                        </a:solidFill>
                        <a:latin typeface="Berlin Sans FB Demi" panose="020E0802020502020306" pitchFamily="34" charset="0"/>
                        <a:ea typeface="Cooper Std"/>
                        <a:cs typeface="Cooper Std"/>
                        <a:sym typeface="Cooper Std"/>
                      </a:endParaRP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T>
                    <a:lnB w="635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 gridSpan="2">
                  <a:txBody>
                    <a:bodyPr/>
                    <a:lstStyle/>
                    <a:p>
                      <a:pPr algn="just" defTabSz="457200">
                        <a:spcBef>
                          <a:spcPts val="200"/>
                        </a:spcBef>
                        <a:defRPr sz="1800"/>
                      </a:pPr>
                      <a:r>
                        <a:rPr sz="24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Served with onion, cilantro and salsa.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6350">
                      <a:solidFill>
                        <a:srgbClr val="606060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Asada</a:t>
                      </a:r>
                      <a:r>
                        <a:rPr lang="en-US" sz="32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 “ grilled steak “</a:t>
                      </a:r>
                      <a:endParaRPr sz="3200" b="1" dirty="0">
                        <a:latin typeface="Bahnschrift" panose="020B0502040204020203" pitchFamily="34" charset="0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2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$2.25</a:t>
                      </a:r>
                    </a:p>
                  </a:txBody>
                  <a:tcPr marL="50800" marR="50800" marT="50800" marB="50800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Pastor</a:t>
                      </a:r>
                      <a:r>
                        <a:rPr lang="en-US" sz="32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 “ marinated pork “</a:t>
                      </a:r>
                      <a:endParaRPr sz="3200" b="1" dirty="0">
                        <a:latin typeface="Bahnschrift" panose="020B0502040204020203" pitchFamily="34" charset="0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2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$2.25</a:t>
                      </a:r>
                    </a:p>
                  </a:txBody>
                  <a:tcPr marL="50800" marR="50800" marT="50800" marB="50800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75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Carnitas</a:t>
                      </a:r>
                      <a:r>
                        <a:rPr lang="en-US" sz="32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 “ braised pork “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2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$2.25</a:t>
                      </a:r>
                    </a:p>
                  </a:txBody>
                  <a:tcPr marL="50800" marR="50800" marT="50800" marB="50800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Pollo</a:t>
                      </a:r>
                      <a:r>
                        <a:rPr lang="en-US" sz="32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  “ chicken “</a:t>
                      </a:r>
                      <a:endParaRPr sz="3200" b="1" dirty="0">
                        <a:latin typeface="Bahnschrift" panose="020B0502040204020203" pitchFamily="34" charset="0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2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$2.25</a:t>
                      </a:r>
                    </a:p>
                  </a:txBody>
                  <a:tcPr marL="50800" marR="50800" marT="50800" marB="50800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"/>
          <p:cNvGraphicFramePr/>
          <p:nvPr>
            <p:extLst>
              <p:ext uri="{D42A27DB-BD31-4B8C-83A1-F6EECF244321}">
                <p14:modId xmlns:p14="http://schemas.microsoft.com/office/powerpoint/2010/main" val="4176541421"/>
              </p:ext>
            </p:extLst>
          </p:nvPr>
        </p:nvGraphicFramePr>
        <p:xfrm>
          <a:off x="228599" y="5909261"/>
          <a:ext cx="11748129" cy="35560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154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6486">
                <a:tc gridSpan="2"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4000" dirty="0">
                        <a:solidFill>
                          <a:srgbClr val="0070C0"/>
                        </a:solidFill>
                        <a:latin typeface="Berlin Sans FB Demi" panose="020E0802020502020306" pitchFamily="34" charset="0"/>
                        <a:ea typeface="Cooper Std"/>
                        <a:cs typeface="Cooper Std"/>
                        <a:sym typeface="Cooper Std"/>
                      </a:endParaRPr>
                    </a:p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dirty="0">
                          <a:solidFill>
                            <a:srgbClr val="0070C0"/>
                          </a:solidFill>
                          <a:latin typeface="Berlin Sans FB Demi" panose="020E0802020502020306" pitchFamily="34" charset="0"/>
                          <a:ea typeface="Cooper Std"/>
                          <a:cs typeface="Cooper Std"/>
                          <a:sym typeface="Cooper Std"/>
                        </a:rPr>
                        <a:t>Q</a:t>
                      </a:r>
                      <a:r>
                        <a:rPr lang="en-US" sz="4000" dirty="0">
                          <a:solidFill>
                            <a:srgbClr val="0070C0"/>
                          </a:solidFill>
                          <a:latin typeface="Berlin Sans FB Demi" panose="020E0802020502020306" pitchFamily="34" charset="0"/>
                          <a:ea typeface="Cooper Std"/>
                          <a:cs typeface="Cooper Std"/>
                          <a:sym typeface="Cooper Std"/>
                        </a:rPr>
                        <a:t>uesadillas</a:t>
                      </a:r>
                      <a:endParaRPr sz="4000" dirty="0">
                        <a:solidFill>
                          <a:srgbClr val="0070C0"/>
                        </a:solidFill>
                        <a:latin typeface="Berlin Sans FB Demi" panose="020E0802020502020306" pitchFamily="34" charset="0"/>
                        <a:ea typeface="Cooper Std"/>
                        <a:cs typeface="Cooper Std"/>
                        <a:sym typeface="Cooper Std"/>
                      </a:endParaRP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T>
                    <a:lnB w="635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26">
                <a:tc gridSpan="2">
                  <a:txBody>
                    <a:bodyPr/>
                    <a:lstStyle/>
                    <a:p>
                      <a:pPr algn="just" defTabSz="457200">
                        <a:spcBef>
                          <a:spcPts val="200"/>
                        </a:spcBef>
                        <a:defRPr sz="1800"/>
                      </a:pPr>
                      <a:r>
                        <a:rPr sz="24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Served with lettuce, </a:t>
                      </a:r>
                      <a:r>
                        <a:rPr lang="es-MX" sz="24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Pico</a:t>
                      </a:r>
                      <a:r>
                        <a:rPr sz="24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de gallo sour cream and guacamole.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6350">
                      <a:solidFill>
                        <a:srgbClr val="606060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663">
                <a:tc>
                  <a:txBody>
                    <a:bodyPr/>
                    <a:lstStyle/>
                    <a:p>
                      <a:pPr marL="316088" indent="-316088" defTabSz="457200">
                        <a:spcBef>
                          <a:spcPts val="400"/>
                        </a:spcBef>
                        <a:buSzPct val="100000"/>
                        <a:buChar char="✔️"/>
                        <a:defRPr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sz="3200" b="1" dirty="0">
                          <a:latin typeface="Bahnschrift" panose="020B0502040204020203" pitchFamily="34" charset="0"/>
                        </a:rPr>
                        <a:t>Plain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2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$6.00</a:t>
                      </a:r>
                    </a:p>
                  </a:txBody>
                  <a:tcPr marL="50800" marR="50800" marT="50800" marB="50800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66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32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chicken</a:t>
                      </a:r>
                      <a:endParaRPr sz="3200" b="1" dirty="0">
                        <a:latin typeface="Bahnschrift" panose="020B0502040204020203" pitchFamily="34" charset="0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2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$</a:t>
                      </a:r>
                      <a:r>
                        <a:rPr lang="en-US" sz="32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  <a:r>
                        <a:rPr sz="32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.95</a:t>
                      </a:r>
                    </a:p>
                  </a:txBody>
                  <a:tcPr marL="50800" marR="50800" marT="50800" marB="50800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66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32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Steak</a:t>
                      </a:r>
                      <a:endParaRPr sz="3200" b="1" dirty="0">
                        <a:latin typeface="Bahnschrift" panose="020B0502040204020203" pitchFamily="34" charset="0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2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$</a:t>
                      </a:r>
                      <a:r>
                        <a:rPr lang="en-US" sz="32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7.95</a:t>
                      </a:r>
                      <a:endParaRPr sz="3200" b="1" dirty="0">
                        <a:latin typeface="Bahnschrift" panose="020B0502040204020203" pitchFamily="34" charset="0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6" name="Table"/>
          <p:cNvGraphicFramePr/>
          <p:nvPr>
            <p:extLst>
              <p:ext uri="{D42A27DB-BD31-4B8C-83A1-F6EECF244321}">
                <p14:modId xmlns:p14="http://schemas.microsoft.com/office/powerpoint/2010/main" val="1737366737"/>
              </p:ext>
            </p:extLst>
          </p:nvPr>
        </p:nvGraphicFramePr>
        <p:xfrm>
          <a:off x="12475610" y="9660189"/>
          <a:ext cx="11428497" cy="390363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858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6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6545">
                <a:tc gridSpan="2"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0070C0"/>
                          </a:solidFill>
                          <a:latin typeface="Berlin Sans FB Demi" panose="020E0802020502020306" pitchFamily="34" charset="0"/>
                          <a:ea typeface="Cooper Std"/>
                          <a:cs typeface="Helvetica" panose="020B0604020202020204" pitchFamily="34" charset="0"/>
                          <a:sym typeface="Cooper Std"/>
                        </a:rPr>
                        <a:t>Sides</a:t>
                      </a:r>
                      <a:endParaRPr sz="3600" b="1" dirty="0">
                        <a:solidFill>
                          <a:srgbClr val="0070C0"/>
                        </a:solidFill>
                        <a:latin typeface="Berlin Sans FB Demi" panose="020E0802020502020306" pitchFamily="34" charset="0"/>
                        <a:ea typeface="Cooper Std"/>
                        <a:cs typeface="Helvetica" panose="020B0604020202020204" pitchFamily="34" charset="0"/>
                        <a:sym typeface="Cooper Std"/>
                      </a:endParaRPr>
                    </a:p>
                  </a:txBody>
                  <a:tcPr marL="50800" marR="50800" marT="41564" marB="41564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T>
                    <a:lnB w="635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4764">
                <a:tc>
                  <a:txBody>
                    <a:bodyPr/>
                    <a:lstStyle/>
                    <a:p>
                      <a:pPr algn="just" defTabSz="457200">
                        <a:spcBef>
                          <a:spcPts val="400"/>
                        </a:spcBef>
                        <a:defRPr sz="1800"/>
                      </a:pPr>
                      <a:r>
                        <a:rPr lang="en-US" sz="29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Guacamole   </a:t>
                      </a:r>
                    </a:p>
                    <a:p>
                      <a:pPr algn="just" defTabSz="457200">
                        <a:spcBef>
                          <a:spcPts val="400"/>
                        </a:spcBef>
                        <a:defRPr sz="1800"/>
                      </a:pPr>
                      <a:r>
                        <a:rPr lang="en-US" sz="29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Rice  </a:t>
                      </a:r>
                    </a:p>
                    <a:p>
                      <a:pPr algn="just" defTabSz="457200">
                        <a:spcBef>
                          <a:spcPts val="400"/>
                        </a:spcBef>
                        <a:defRPr sz="1800"/>
                      </a:pPr>
                      <a:r>
                        <a:rPr lang="en-US" sz="29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Beans                                                                                                                                           </a:t>
                      </a:r>
                      <a:endParaRPr sz="2900" b="1" dirty="0">
                        <a:latin typeface="Bahnschrift" panose="020B0502040204020203" pitchFamily="34" charset="0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46182" marB="46182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6350">
                      <a:solidFill>
                        <a:srgbClr val="606060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900" b="1" dirty="0">
                          <a:latin typeface="Bahnschrift" panose="020B0502040204020203" pitchFamily="34" charset="0"/>
                          <a:sym typeface="Helvetica Neue"/>
                        </a:rPr>
                        <a:t>$2.50</a:t>
                      </a:r>
                    </a:p>
                    <a:p>
                      <a:pPr defTabSz="457200">
                        <a:defRPr sz="1800"/>
                      </a:pPr>
                      <a:r>
                        <a:rPr lang="en-US" sz="2900" b="1" dirty="0">
                          <a:latin typeface="Bahnschrift" panose="020B0502040204020203" pitchFamily="34" charset="0"/>
                          <a:sym typeface="Helvetica Neue"/>
                        </a:rPr>
                        <a:t>$1.50</a:t>
                      </a:r>
                    </a:p>
                    <a:p>
                      <a:pPr defTabSz="457200">
                        <a:defRPr sz="1800"/>
                      </a:pPr>
                      <a:r>
                        <a:rPr lang="en-US" sz="2900" b="1" dirty="0">
                          <a:latin typeface="Bahnschrift" panose="020B0502040204020203" pitchFamily="34" charset="0"/>
                          <a:sym typeface="Helvetica Neue"/>
                        </a:rPr>
                        <a:t>$1.50</a:t>
                      </a:r>
                      <a:endParaRPr sz="2900" b="1" dirty="0">
                        <a:latin typeface="Bahnschrift" panose="020B0502040204020203" pitchFamily="34" charset="0"/>
                        <a:sym typeface="Helvetica Neue"/>
                      </a:endParaRPr>
                    </a:p>
                  </a:txBody>
                  <a:tcPr marL="50800" marR="50800" marT="46182" marB="46182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6350">
                      <a:solidFill>
                        <a:srgbClr val="606060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just" defTabSz="457200">
                        <a:spcBef>
                          <a:spcPts val="400"/>
                        </a:spcBef>
                        <a:defRPr sz="1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US" sz="2900" b="1" dirty="0">
                          <a:latin typeface="Bahnschrift" panose="020B0502040204020203" pitchFamily="34" charset="0"/>
                        </a:rPr>
                        <a:t>Sour Cream</a:t>
                      </a:r>
                      <a:endParaRPr sz="2900" b="1" dirty="0">
                        <a:latin typeface="Bahnschrift" panose="020B0502040204020203" pitchFamily="34" charset="0"/>
                      </a:endParaRPr>
                    </a:p>
                  </a:txBody>
                  <a:tcPr marL="50800" marR="50800" marT="46182" marB="46182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900" b="1" dirty="0">
                          <a:latin typeface="Bahnschrift" panose="020B0502040204020203" pitchFamily="34" charset="0"/>
                          <a:sym typeface="Helvetica Neue"/>
                        </a:rPr>
                        <a:t>$.95</a:t>
                      </a:r>
                      <a:endParaRPr sz="2900" b="1" dirty="0">
                        <a:latin typeface="Bahnschrift" panose="020B0502040204020203" pitchFamily="34" charset="0"/>
                        <a:sym typeface="Helvetica Neue"/>
                      </a:endParaRPr>
                    </a:p>
                  </a:txBody>
                  <a:tcPr marL="50800" marR="50800" marT="46182" marB="46182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768"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30000"/>
                        </a:lnSpc>
                        <a:defRPr sz="1800"/>
                      </a:pPr>
                      <a:r>
                        <a:rPr lang="en-US" sz="29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Blue Chips and Salsa</a:t>
                      </a:r>
                      <a:endParaRPr sz="2900" b="1" dirty="0">
                        <a:latin typeface="Bahnschrift" panose="020B0502040204020203" pitchFamily="34" charset="0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46182" marB="46182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900" b="1" dirty="0">
                          <a:latin typeface="Bahnschrift" panose="020B0502040204020203" pitchFamily="34" charset="0"/>
                          <a:sym typeface="Helvetica Neue"/>
                        </a:rPr>
                        <a:t>$2.95</a:t>
                      </a:r>
                      <a:endParaRPr sz="2900" b="1" dirty="0">
                        <a:latin typeface="Bahnschrift" panose="020B0502040204020203" pitchFamily="34" charset="0"/>
                        <a:sym typeface="Helvetica Neue"/>
                      </a:endParaRPr>
                    </a:p>
                  </a:txBody>
                  <a:tcPr marL="50800" marR="50800" marT="46182" marB="46182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768"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30000"/>
                        </a:lnSpc>
                        <a:defRPr sz="1800"/>
                      </a:pPr>
                      <a:r>
                        <a:rPr lang="en-US" sz="29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Blue Chips and Guac</a:t>
                      </a:r>
                      <a:endParaRPr sz="2900" b="1" dirty="0">
                        <a:latin typeface="Bahnschrift" panose="020B0502040204020203" pitchFamily="34" charset="0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46182" marB="46182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900" b="1" dirty="0">
                          <a:latin typeface="Bahnschrift" panose="020B0502040204020203" pitchFamily="34" charset="0"/>
                          <a:sym typeface="Helvetica Neue"/>
                        </a:rPr>
                        <a:t>$3.95</a:t>
                      </a:r>
                      <a:endParaRPr sz="2900" b="1" dirty="0">
                        <a:latin typeface="Bahnschrift" panose="020B0502040204020203" pitchFamily="34" charset="0"/>
                        <a:sym typeface="Helvetica Neue"/>
                      </a:endParaRPr>
                    </a:p>
                  </a:txBody>
                  <a:tcPr marL="50800" marR="50800" marT="46182" marB="46182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7" name="Table"/>
          <p:cNvGraphicFramePr/>
          <p:nvPr>
            <p:extLst>
              <p:ext uri="{D42A27DB-BD31-4B8C-83A1-F6EECF244321}">
                <p14:modId xmlns:p14="http://schemas.microsoft.com/office/powerpoint/2010/main" val="1595552661"/>
              </p:ext>
            </p:extLst>
          </p:nvPr>
        </p:nvGraphicFramePr>
        <p:xfrm>
          <a:off x="217292" y="9625450"/>
          <a:ext cx="11640411" cy="581203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150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0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794">
                <a:tc gridSpan="2"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dirty="0">
                          <a:solidFill>
                            <a:srgbClr val="0070C0"/>
                          </a:solidFill>
                          <a:latin typeface="Berlin Sans FB Demi" panose="020E0802020502020306" pitchFamily="34" charset="0"/>
                          <a:ea typeface="Cooper Std"/>
                          <a:cs typeface="Cooper Std"/>
                          <a:sym typeface="Cooper Std"/>
                        </a:rPr>
                        <a:t>H</a:t>
                      </a:r>
                      <a:r>
                        <a:rPr lang="en-US" sz="4000" dirty="0">
                          <a:solidFill>
                            <a:srgbClr val="0070C0"/>
                          </a:solidFill>
                          <a:latin typeface="Berlin Sans FB Demi" panose="020E0802020502020306" pitchFamily="34" charset="0"/>
                          <a:ea typeface="Cooper Std"/>
                          <a:cs typeface="Cooper Std"/>
                          <a:sym typeface="Cooper Std"/>
                        </a:rPr>
                        <a:t>ouse Salad</a:t>
                      </a:r>
                      <a:endParaRPr sz="4000" dirty="0">
                        <a:solidFill>
                          <a:srgbClr val="0070C0"/>
                        </a:solidFill>
                        <a:latin typeface="Berlin Sans FB Demi" panose="020E0802020502020306" pitchFamily="34" charset="0"/>
                        <a:ea typeface="Cooper Std"/>
                        <a:cs typeface="Cooper Std"/>
                        <a:sym typeface="Cooper Std"/>
                      </a:endParaRP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T>
                    <a:lnB w="635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599">
                <a:tc gridSpan="2">
                  <a:txBody>
                    <a:bodyPr/>
                    <a:lstStyle/>
                    <a:p>
                      <a:pPr algn="just" defTabSz="457200">
                        <a:defRPr sz="1800"/>
                      </a:pPr>
                      <a:r>
                        <a:rPr sz="24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Romaine lettuce topped with tomatoes, onions, shredded cheese bell peppers, radishes, tortilla strips your choice of dressings ranch or balsamic.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6350">
                      <a:solidFill>
                        <a:srgbClr val="606060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790">
                <a:tc>
                  <a:txBody>
                    <a:bodyPr/>
                    <a:lstStyle/>
                    <a:p>
                      <a:pPr marL="316088" indent="-316088" defTabSz="457200">
                        <a:spcBef>
                          <a:spcPts val="400"/>
                        </a:spcBef>
                        <a:buSzPct val="100000"/>
                        <a:buChar char="✔️"/>
                        <a:defRPr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sz="3200" b="1" dirty="0">
                          <a:latin typeface="Bahnschrift" panose="020B0502040204020203" pitchFamily="34" charset="0"/>
                        </a:rPr>
                        <a:t>Plain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200" b="1" dirty="0">
                          <a:latin typeface="Bahnschrift" panose="020B0502040204020203" pitchFamily="34" charset="0"/>
                          <a:sym typeface="Helvetica Neue"/>
                        </a:rPr>
                        <a:t>$4.50</a:t>
                      </a:r>
                    </a:p>
                  </a:txBody>
                  <a:tcPr marL="50800" marR="50800" marT="50800" marB="50800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790">
                <a:tc>
                  <a:txBody>
                    <a:bodyPr/>
                    <a:lstStyle/>
                    <a:p>
                      <a:pPr algn="just" defTabSz="457200">
                        <a:spcBef>
                          <a:spcPts val="400"/>
                        </a:spcBef>
                        <a:defRPr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US" sz="3200" b="1" dirty="0">
                          <a:latin typeface="Bahnschrift" panose="020B0502040204020203" pitchFamily="34" charset="0"/>
                        </a:rPr>
                        <a:t>chicken</a:t>
                      </a:r>
                      <a:endParaRPr sz="3200" b="1" dirty="0"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200" b="1" dirty="0">
                          <a:latin typeface="Bahnschrift" panose="020B0502040204020203" pitchFamily="34" charset="0"/>
                          <a:sym typeface="Helvetica Neue"/>
                        </a:rPr>
                        <a:t>$6.50</a:t>
                      </a:r>
                    </a:p>
                  </a:txBody>
                  <a:tcPr marL="50800" marR="50800" marT="50800" marB="50800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167">
                <a:tc>
                  <a:txBody>
                    <a:bodyPr/>
                    <a:lstStyle/>
                    <a:p>
                      <a:pPr algn="just" defTabSz="457200">
                        <a:spcBef>
                          <a:spcPts val="400"/>
                        </a:spcBef>
                        <a:defRPr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US" sz="3200" b="1" dirty="0">
                          <a:latin typeface="Bahnschrift" panose="020B0502040204020203" pitchFamily="34" charset="0"/>
                        </a:rPr>
                        <a:t>Steak</a:t>
                      </a:r>
                    </a:p>
                    <a:p>
                      <a:pPr marL="0" marR="0" lvl="0" indent="0" algn="just" defTabSz="45720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US" sz="32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Bahnschrift" panose="020B0502040204020203" pitchFamily="34" charset="0"/>
                          <a:ea typeface="Helvetica Neue"/>
                          <a:cs typeface="Helvetica Neue"/>
                          <a:sym typeface="Helvetica Neue Light"/>
                        </a:rPr>
                        <a:t>✔️  Vegetarian options</a:t>
                      </a:r>
                    </a:p>
                    <a:p>
                      <a:pPr algn="just" defTabSz="457200">
                        <a:spcBef>
                          <a:spcPts val="400"/>
                        </a:spcBef>
                        <a:defRPr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3200" b="1" dirty="0"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200" b="1" dirty="0">
                          <a:latin typeface="Bahnschrift" panose="020B0502040204020203" pitchFamily="34" charset="0"/>
                          <a:sym typeface="Helvetica Neue"/>
                        </a:rPr>
                        <a:t>$7.50</a:t>
                      </a:r>
                      <a:endParaRPr lang="en-US" sz="3200" b="1" dirty="0">
                        <a:latin typeface="Bahnschrift" panose="020B0502040204020203" pitchFamily="34" charset="0"/>
                        <a:sym typeface="Helvetica Neue"/>
                      </a:endParaRPr>
                    </a:p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Bahnschrift" panose="020B0502040204020203" pitchFamily="34" charset="0"/>
                        <a:ea typeface="Helvetica Neue"/>
                        <a:cs typeface="Helvetica Neue"/>
                        <a:sym typeface="Helvetica Neue Light"/>
                      </a:endParaRPr>
                    </a:p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32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Bahnschrift" panose="020B0502040204020203" pitchFamily="34" charset="0"/>
                        <a:ea typeface="Helvetica Neue"/>
                        <a:cs typeface="Helvetica Neue"/>
                        <a:sym typeface="Helvetica Neue Light"/>
                      </a:endParaRPr>
                    </a:p>
                    <a:p>
                      <a:endParaRPr lang="es-MX" sz="32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Bahnschrift" panose="020B0502040204020203" pitchFamily="34" charset="0"/>
                        <a:ea typeface="Helvetica Neue"/>
                        <a:cs typeface="Helvetica Neue"/>
                        <a:sym typeface="Helvetica Neue Light"/>
                      </a:endParaRPr>
                    </a:p>
                    <a:p>
                      <a:pPr defTabSz="457200">
                        <a:defRPr sz="1800"/>
                      </a:pPr>
                      <a:endParaRPr lang="en-US" sz="3200" b="1" dirty="0">
                        <a:latin typeface="Bahnschrift" panose="020B0502040204020203" pitchFamily="34" charset="0"/>
                        <a:sym typeface="Helvetica Neue"/>
                      </a:endParaRPr>
                    </a:p>
                    <a:p>
                      <a:pPr defTabSz="457200">
                        <a:defRPr sz="1800"/>
                      </a:pPr>
                      <a:endParaRPr sz="3200" b="1" dirty="0">
                        <a:latin typeface="Bahnschrift" panose="020B0502040204020203" pitchFamily="34" charset="0"/>
                        <a:sym typeface="Helvetica Neue"/>
                      </a:endParaRPr>
                    </a:p>
                  </a:txBody>
                  <a:tcPr marL="50800" marR="50800" marT="50800" marB="50800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8" name="Table"/>
          <p:cNvGraphicFramePr/>
          <p:nvPr>
            <p:extLst>
              <p:ext uri="{D42A27DB-BD31-4B8C-83A1-F6EECF244321}">
                <p14:modId xmlns:p14="http://schemas.microsoft.com/office/powerpoint/2010/main" val="3879209773"/>
              </p:ext>
            </p:extLst>
          </p:nvPr>
        </p:nvGraphicFramePr>
        <p:xfrm>
          <a:off x="12713110" y="571500"/>
          <a:ext cx="11418444" cy="196482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8905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768">
                <a:tc gridSpan="2"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300" dirty="0">
                          <a:solidFill>
                            <a:srgbClr val="0070C0"/>
                          </a:solidFill>
                          <a:latin typeface="Berlin Sans FB Demi" panose="020E0802020502020306" pitchFamily="34" charset="0"/>
                          <a:ea typeface="Cooper Std"/>
                          <a:cs typeface="Cooper Std"/>
                          <a:sym typeface="Cooper Std"/>
                        </a:rPr>
                        <a:t>Desert</a:t>
                      </a:r>
                    </a:p>
                  </a:txBody>
                  <a:tcPr marL="50800" marR="50800" marT="41564" marB="41564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T>
                    <a:lnB w="635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08">
                <a:tc>
                  <a:txBody>
                    <a:bodyPr/>
                    <a:lstStyle/>
                    <a:p>
                      <a:pPr algn="just"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6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Flan Napolit</a:t>
                      </a:r>
                      <a:r>
                        <a:rPr lang="en-US" sz="26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ano</a:t>
                      </a:r>
                      <a:endParaRPr sz="2600" b="1" dirty="0">
                        <a:latin typeface="Bahnschrift" panose="020B0502040204020203" pitchFamily="34" charset="0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41984" marB="41984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6350">
                      <a:solidFill>
                        <a:srgbClr val="606060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6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$3.50</a:t>
                      </a:r>
                    </a:p>
                  </a:txBody>
                  <a:tcPr marL="50800" marR="50800" marT="41984" marB="41984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6350">
                      <a:solidFill>
                        <a:srgbClr val="606060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005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6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Cheesecake</a:t>
                      </a:r>
                      <a:endParaRPr lang="en-US" sz="2600" b="1" dirty="0">
                        <a:latin typeface="Bahnschrift" panose="020B0502040204020203" pitchFamily="34" charset="0"/>
                        <a:ea typeface="Helvetica"/>
                        <a:cs typeface="Helvetica"/>
                        <a:sym typeface="Helvetica"/>
                      </a:endParaRPr>
                    </a:p>
                    <a:p>
                      <a:pPr algn="l" defTabSz="457200">
                        <a:defRPr sz="1800"/>
                      </a:pPr>
                      <a:r>
                        <a:rPr lang="en-US" sz="26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Churros                                                                   </a:t>
                      </a:r>
                      <a:endParaRPr sz="2600" b="1" dirty="0">
                        <a:latin typeface="Bahnschrift" panose="020B0502040204020203" pitchFamily="34" charset="0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41984" marB="41984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6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$3.50</a:t>
                      </a:r>
                      <a:endParaRPr lang="en-US" sz="2600" b="1" dirty="0">
                        <a:latin typeface="Bahnschrift" panose="020B0502040204020203" pitchFamily="34" charset="0"/>
                        <a:ea typeface="Helvetica"/>
                        <a:cs typeface="Helvetica"/>
                        <a:sym typeface="Helvetica"/>
                      </a:endParaRPr>
                    </a:p>
                    <a:p>
                      <a:pPr defTabSz="457200">
                        <a:defRPr sz="1800"/>
                      </a:pPr>
                      <a:r>
                        <a:rPr lang="en-US" sz="26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$1.50</a:t>
                      </a:r>
                      <a:endParaRPr sz="2600" b="1" dirty="0">
                        <a:latin typeface="Bahnschrift" panose="020B0502040204020203" pitchFamily="34" charset="0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41984" marB="41984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" name="Table"/>
          <p:cNvGraphicFramePr/>
          <p:nvPr>
            <p:extLst>
              <p:ext uri="{D42A27DB-BD31-4B8C-83A1-F6EECF244321}">
                <p14:modId xmlns:p14="http://schemas.microsoft.com/office/powerpoint/2010/main" val="3859244820"/>
              </p:ext>
            </p:extLst>
          </p:nvPr>
        </p:nvGraphicFramePr>
        <p:xfrm>
          <a:off x="12475610" y="3894285"/>
          <a:ext cx="11691098" cy="63312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249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1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6545">
                <a:tc gridSpan="2"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0070C0"/>
                          </a:solidFill>
                          <a:latin typeface="Berlin Sans FB Demi" panose="020E0802020502020306" pitchFamily="34" charset="0"/>
                          <a:ea typeface="Cooper Std"/>
                          <a:cs typeface="Cooper Std"/>
                          <a:sym typeface="Cooper Std"/>
                        </a:rPr>
                        <a:t>Beverages</a:t>
                      </a:r>
                      <a:endParaRPr sz="3200" dirty="0">
                        <a:solidFill>
                          <a:srgbClr val="0070C0"/>
                        </a:solidFill>
                        <a:latin typeface="Berlin Sans FB Demi" panose="020E0802020502020306" pitchFamily="34" charset="0"/>
                        <a:ea typeface="Cooper Std"/>
                        <a:cs typeface="Cooper Std"/>
                        <a:sym typeface="Cooper Std"/>
                      </a:endParaRPr>
                    </a:p>
                  </a:txBody>
                  <a:tcPr marL="50800" marR="50800" marT="41564" marB="41564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T>
                    <a:lnB w="635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just"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9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Fountain Drink Small</a:t>
                      </a:r>
                    </a:p>
                  </a:txBody>
                  <a:tcPr marL="50800" marR="50800" marT="46182" marB="46182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6350">
                      <a:solidFill>
                        <a:srgbClr val="606060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$2.50</a:t>
                      </a:r>
                    </a:p>
                  </a:txBody>
                  <a:tcPr marL="50800" marR="50800" marT="46182" marB="46182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6350">
                      <a:solidFill>
                        <a:srgbClr val="606060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just"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9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Fountain Drink Large</a:t>
                      </a:r>
                    </a:p>
                  </a:txBody>
                  <a:tcPr marL="50800" marR="50800" marT="46182" marB="46182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$2.95</a:t>
                      </a:r>
                    </a:p>
                  </a:txBody>
                  <a:tcPr marL="50800" marR="50800" marT="46182" marB="46182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195">
                <a:tc gridSpan="2">
                  <a:txBody>
                    <a:bodyPr/>
                    <a:lstStyle/>
                    <a:p>
                      <a:pPr algn="just" defTabSz="457200">
                        <a:lnSpc>
                          <a:spcPct val="130000"/>
                        </a:lnSpc>
                        <a:defRPr sz="28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2500" dirty="0"/>
                    </a:p>
                  </a:txBody>
                  <a:tcPr marL="50800" marR="50800" marT="41564" marB="41564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955">
                <a:tc gridSpan="2">
                  <a:txBody>
                    <a:bodyPr/>
                    <a:lstStyle/>
                    <a:p>
                      <a:pPr algn="just" defTabSz="457200">
                        <a:lnSpc>
                          <a:spcPct val="130000"/>
                        </a:lnSpc>
                        <a:defRPr sz="2800">
                          <a:latin typeface="Cooper Std"/>
                          <a:ea typeface="Cooper Std"/>
                          <a:cs typeface="Cooper Std"/>
                          <a:sym typeface="Cooper Std"/>
                        </a:defRPr>
                      </a:pPr>
                      <a:r>
                        <a:rPr sz="3300" b="1" i="0" dirty="0">
                          <a:latin typeface="Abadi" panose="020B0604020104020204" pitchFamily="34" charset="0"/>
                        </a:rPr>
                        <a:t>Aguas frescas - </a:t>
                      </a:r>
                      <a:r>
                        <a:rPr sz="3300" b="1" i="0" dirty="0">
                          <a:solidFill>
                            <a:srgbClr val="FF2600"/>
                          </a:solidFill>
                          <a:latin typeface="Abadi" panose="020B0604020104020204" pitchFamily="34" charset="0"/>
                        </a:rPr>
                        <a:t>No Refills</a:t>
                      </a:r>
                    </a:p>
                  </a:txBody>
                  <a:tcPr marL="50800" marR="50800" marT="41564" marB="41564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768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30000"/>
                        </a:lnSpc>
                        <a:defRPr sz="1800"/>
                      </a:pPr>
                      <a:r>
                        <a:rPr lang="es-MX" sz="29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Horchata</a:t>
                      </a:r>
                      <a:r>
                        <a:rPr sz="29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 or Jamaica - Small</a:t>
                      </a:r>
                    </a:p>
                  </a:txBody>
                  <a:tcPr marL="50800" marR="50800" marT="46182" marB="46182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$2.50</a:t>
                      </a:r>
                    </a:p>
                  </a:txBody>
                  <a:tcPr marL="50800" marR="50800" marT="46182" marB="46182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768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30000"/>
                        </a:lnSpc>
                        <a:defRPr sz="1800"/>
                      </a:pPr>
                      <a:r>
                        <a:rPr lang="es-MX" sz="29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Horchata</a:t>
                      </a:r>
                      <a:r>
                        <a:rPr sz="29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 or Jamaica - Large</a:t>
                      </a:r>
                    </a:p>
                  </a:txBody>
                  <a:tcPr marL="50800" marR="50800" marT="46182" marB="46182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$2.95</a:t>
                      </a:r>
                    </a:p>
                  </a:txBody>
                  <a:tcPr marL="50800" marR="50800" marT="46182" marB="46182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768"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30000"/>
                        </a:lnSpc>
                        <a:defRPr sz="28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2900" dirty="0">
                        <a:latin typeface="Bahnschrift" panose="020B0502040204020203" pitchFamily="34" charset="0"/>
                      </a:endParaRPr>
                    </a:p>
                  </a:txBody>
                  <a:tcPr marL="50800" marR="50800" marT="46182" marB="46182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28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2900" dirty="0">
                        <a:latin typeface="Bahnschrift" panose="020B0502040204020203" pitchFamily="34" charset="0"/>
                      </a:endParaRPr>
                    </a:p>
                  </a:txBody>
                  <a:tcPr marL="50800" marR="50800" marT="46182" marB="46182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0768"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30000"/>
                        </a:lnSpc>
                        <a:defRPr sz="1800"/>
                      </a:pPr>
                      <a:r>
                        <a:rPr sz="29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Jarritos - Bottle</a:t>
                      </a:r>
                    </a:p>
                  </a:txBody>
                  <a:tcPr marL="50800" marR="50800" marT="46182" marB="46182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$2.50</a:t>
                      </a:r>
                    </a:p>
                  </a:txBody>
                  <a:tcPr marL="50800" marR="50800" marT="46182" marB="46182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79055"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30000"/>
                        </a:lnSpc>
                        <a:defRPr sz="1800"/>
                      </a:pPr>
                      <a:r>
                        <a:rPr sz="29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Coke - Bottle</a:t>
                      </a:r>
                    </a:p>
                  </a:txBody>
                  <a:tcPr marL="50800" marR="50800" marT="46182" marB="46182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$2.95</a:t>
                      </a:r>
                      <a:endParaRPr lang="en-US" sz="2900" b="1" dirty="0">
                        <a:latin typeface="Bahnschrift" panose="020B0502040204020203" pitchFamily="34" charset="0"/>
                        <a:ea typeface="Helvetica"/>
                        <a:cs typeface="Helvetica"/>
                        <a:sym typeface="Helvetica"/>
                      </a:endParaRPr>
                    </a:p>
                    <a:p>
                      <a:pPr defTabSz="457200">
                        <a:defRPr sz="1800"/>
                      </a:pPr>
                      <a:endParaRPr sz="2900" b="1" dirty="0">
                        <a:latin typeface="Bahnschrift" panose="020B0502040204020203" pitchFamily="34" charset="0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46182" marB="46182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30" name="Table"/>
          <p:cNvGraphicFramePr/>
          <p:nvPr>
            <p:extLst>
              <p:ext uri="{D42A27DB-BD31-4B8C-83A1-F6EECF244321}">
                <p14:modId xmlns:p14="http://schemas.microsoft.com/office/powerpoint/2010/main" val="2836413108"/>
              </p:ext>
            </p:extLst>
          </p:nvPr>
        </p:nvGraphicFramePr>
        <p:xfrm>
          <a:off x="231890" y="273939"/>
          <a:ext cx="11770254" cy="58623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144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5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4394">
                <a:tc gridSpan="2"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dirty="0">
                          <a:solidFill>
                            <a:srgbClr val="0070C0"/>
                          </a:solidFill>
                          <a:latin typeface="Berlin Sans FB Demi" panose="020E0802020502020306" pitchFamily="34" charset="0"/>
                          <a:ea typeface="Cooper Std"/>
                          <a:cs typeface="Cooper Std"/>
                          <a:sym typeface="Cooper Std"/>
                        </a:rPr>
                        <a:t>B</a:t>
                      </a:r>
                      <a:r>
                        <a:rPr lang="en-US" sz="4000" dirty="0">
                          <a:solidFill>
                            <a:srgbClr val="0070C0"/>
                          </a:solidFill>
                          <a:latin typeface="Berlin Sans FB Demi" panose="020E0802020502020306" pitchFamily="34" charset="0"/>
                          <a:ea typeface="Cooper Std"/>
                          <a:cs typeface="Cooper Std"/>
                          <a:sym typeface="Cooper Std"/>
                        </a:rPr>
                        <a:t>urritos</a:t>
                      </a:r>
                      <a:endParaRPr sz="4000" dirty="0">
                        <a:solidFill>
                          <a:srgbClr val="0070C0"/>
                        </a:solidFill>
                        <a:latin typeface="Berlin Sans FB Demi" panose="020E0802020502020306" pitchFamily="34" charset="0"/>
                        <a:ea typeface="Cooper Std"/>
                        <a:cs typeface="Cooper Std"/>
                        <a:sym typeface="Cooper Std"/>
                      </a:endParaRP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T>
                    <a:lnB w="635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71">
                <a:tc gridSpan="2">
                  <a:txBody>
                    <a:bodyPr/>
                    <a:lstStyle/>
                    <a:p>
                      <a:pPr algn="just" defTabSz="457200">
                        <a:spcBef>
                          <a:spcPts val="200"/>
                        </a:spcBef>
                        <a:defRPr sz="1800"/>
                      </a:pPr>
                      <a:r>
                        <a:rPr sz="22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Served with red or white rice, black or pinto beans, lettuce, sour cream, cheese and salsa.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6350">
                      <a:solidFill>
                        <a:srgbClr val="606060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784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s-MX" sz="3200" b="1" dirty="0">
                          <a:latin typeface="Bahnschrift" panose="020B0502040204020203" pitchFamily="34" charset="0"/>
                          <a:ea typeface="Helvetica"/>
                          <a:cs typeface="Helvetica" panose="020B0604020202020204" pitchFamily="34" charset="0"/>
                          <a:sym typeface="Helvetica"/>
                        </a:rPr>
                        <a:t>Smothered Burrito - add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200" b="1" dirty="0">
                          <a:latin typeface="Bahnschrift" panose="020B0502040204020203" pitchFamily="34" charset="0"/>
                          <a:ea typeface="Helvetica"/>
                          <a:cs typeface="Helvetica" panose="020B0604020202020204" pitchFamily="34" charset="0"/>
                          <a:sym typeface="Helvetica"/>
                        </a:rPr>
                        <a:t>$1.50</a:t>
                      </a:r>
                    </a:p>
                  </a:txBody>
                  <a:tcPr marL="50800" marR="50800" marT="50800" marB="50800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784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3200" b="1" dirty="0">
                          <a:latin typeface="Bahnschrift" panose="020B0502040204020203" pitchFamily="34" charset="0"/>
                          <a:ea typeface="Helvetica"/>
                          <a:cs typeface="Helvetica" panose="020B0604020202020204" pitchFamily="34" charset="0"/>
                          <a:sym typeface="Helvetica"/>
                        </a:rPr>
                        <a:t>chicken</a:t>
                      </a:r>
                      <a:endParaRPr sz="3200" b="1" dirty="0">
                        <a:latin typeface="Bahnschrift" panose="020B0502040204020203" pitchFamily="34" charset="0"/>
                        <a:ea typeface="Helvetica"/>
                        <a:cs typeface="Helvetica" panose="020B0604020202020204" pitchFamily="34" charset="0"/>
                        <a:sym typeface="Helvetica"/>
                      </a:endParaRP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200" b="1" dirty="0">
                          <a:latin typeface="Bahnschrift" panose="020B0502040204020203" pitchFamily="34" charset="0"/>
                          <a:ea typeface="Helvetica"/>
                          <a:cs typeface="Helvetica" panose="020B0604020202020204" pitchFamily="34" charset="0"/>
                          <a:sym typeface="Helvetica"/>
                        </a:rPr>
                        <a:t>$7.50</a:t>
                      </a:r>
                    </a:p>
                  </a:txBody>
                  <a:tcPr marL="50800" marR="50800" marT="50800" marB="50800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784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3200" b="1" dirty="0">
                          <a:latin typeface="Bahnschrift" panose="020B0502040204020203" pitchFamily="34" charset="0"/>
                          <a:ea typeface="Helvetica"/>
                          <a:cs typeface="Helvetica" panose="020B0604020202020204" pitchFamily="34" charset="0"/>
                          <a:sym typeface="Helvetica"/>
                        </a:rPr>
                        <a:t>C</a:t>
                      </a:r>
                      <a:r>
                        <a:rPr lang="en-US" sz="3200" b="1" dirty="0">
                          <a:latin typeface="Bahnschrift" panose="020B0502040204020203" pitchFamily="34" charset="0"/>
                          <a:ea typeface="Helvetica"/>
                          <a:cs typeface="Helvetica" panose="020B0604020202020204" pitchFamily="34" charset="0"/>
                          <a:sym typeface="Helvetica"/>
                        </a:rPr>
                        <a:t>arnitas “ Braised pork “</a:t>
                      </a:r>
                      <a:endParaRPr sz="3200" b="1" dirty="0">
                        <a:latin typeface="Bahnschrift" panose="020B0502040204020203" pitchFamily="34" charset="0"/>
                        <a:ea typeface="Helvetica"/>
                        <a:cs typeface="Helvetica" panose="020B0604020202020204" pitchFamily="34" charset="0"/>
                        <a:sym typeface="Helvetica"/>
                      </a:endParaRP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3200" b="1" dirty="0">
                          <a:latin typeface="Bahnschrift" panose="020B0502040204020203" pitchFamily="34" charset="0"/>
                          <a:ea typeface="Helvetica"/>
                          <a:cs typeface="Helvetica" panose="020B0604020202020204" pitchFamily="34" charset="0"/>
                          <a:sym typeface="Helvetica"/>
                        </a:rPr>
                        <a:t>$7.50</a:t>
                      </a:r>
                    </a:p>
                  </a:txBody>
                  <a:tcPr marL="50800" marR="50800" marT="50800" marB="50800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784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3200" b="1" dirty="0">
                          <a:latin typeface="Bahnschrift" panose="020B0502040204020203" pitchFamily="34" charset="0"/>
                          <a:ea typeface="Helvetica"/>
                          <a:cs typeface="Helvetica" panose="020B0604020202020204" pitchFamily="34" charset="0"/>
                          <a:sym typeface="Helvetica"/>
                        </a:rPr>
                        <a:t>Asada</a:t>
                      </a:r>
                      <a:r>
                        <a:rPr lang="en-US" sz="3200" b="1" dirty="0">
                          <a:latin typeface="Bahnschrift" panose="020B0502040204020203" pitchFamily="34" charset="0"/>
                          <a:ea typeface="Helvetica"/>
                          <a:cs typeface="Helvetica" panose="020B0604020202020204" pitchFamily="34" charset="0"/>
                          <a:sym typeface="Helvetica"/>
                        </a:rPr>
                        <a:t> “ grilled steak “</a:t>
                      </a:r>
                      <a:endParaRPr sz="3200" b="1" dirty="0">
                        <a:latin typeface="Bahnschrift" panose="020B0502040204020203" pitchFamily="34" charset="0"/>
                        <a:ea typeface="Helvetica"/>
                        <a:cs typeface="Helvetica" panose="020B0604020202020204" pitchFamily="34" charset="0"/>
                        <a:sym typeface="Helvetica"/>
                      </a:endParaRP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3200" b="1" dirty="0">
                          <a:latin typeface="Bahnschrift" panose="020B0502040204020203" pitchFamily="34" charset="0"/>
                          <a:ea typeface="Helvetica"/>
                          <a:cs typeface="Helvetica" panose="020B0604020202020204" pitchFamily="34" charset="0"/>
                          <a:sym typeface="Helvetica"/>
                        </a:rPr>
                        <a:t>$8.00</a:t>
                      </a:r>
                    </a:p>
                  </a:txBody>
                  <a:tcPr marL="50800" marR="50800" marT="50800" marB="50800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784">
                <a:tc>
                  <a:txBody>
                    <a:bodyPr/>
                    <a:lstStyle/>
                    <a:p>
                      <a:pPr marL="316088" indent="-316088" defTabSz="457200">
                        <a:spcBef>
                          <a:spcPts val="400"/>
                        </a:spcBef>
                        <a:buSzPct val="100000"/>
                        <a:buChar char="✔️"/>
                        <a:defRPr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sz="3200" b="1" dirty="0">
                          <a:latin typeface="Bahnschrift" panose="020B0502040204020203" pitchFamily="34" charset="0"/>
                          <a:cs typeface="Helvetica" panose="020B0604020202020204" pitchFamily="34" charset="0"/>
                        </a:rPr>
                        <a:t>Fajita vegetables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200" b="1" dirty="0">
                          <a:latin typeface="Bahnschrift" panose="020B0502040204020203" pitchFamily="34" charset="0"/>
                          <a:ea typeface="Helvetica"/>
                          <a:cs typeface="Helvetica" panose="020B0604020202020204" pitchFamily="34" charset="0"/>
                          <a:sym typeface="Helvetica"/>
                        </a:rPr>
                        <a:t>$7.50</a:t>
                      </a:r>
                    </a:p>
                  </a:txBody>
                  <a:tcPr marL="50800" marR="50800" marT="50800" marB="50800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784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3200" b="1" dirty="0">
                          <a:latin typeface="Bahnschrift" panose="020B0502040204020203" pitchFamily="34" charset="0"/>
                          <a:ea typeface="Helvetica"/>
                          <a:cs typeface="Helvetica" panose="020B0604020202020204" pitchFamily="34" charset="0"/>
                          <a:sym typeface="Helvetica"/>
                        </a:rPr>
                        <a:t>Fajita Beef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200" b="1" dirty="0">
                          <a:latin typeface="Bahnschrift" panose="020B0502040204020203" pitchFamily="34" charset="0"/>
                          <a:ea typeface="Helvetica"/>
                          <a:cs typeface="Helvetica" panose="020B0604020202020204" pitchFamily="34" charset="0"/>
                          <a:sym typeface="Helvetica"/>
                        </a:rPr>
                        <a:t>$8.00</a:t>
                      </a:r>
                    </a:p>
                  </a:txBody>
                  <a:tcPr marL="50800" marR="50800" marT="50800" marB="50800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8784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3200" b="1" dirty="0">
                          <a:latin typeface="Bahnschrift" panose="020B0502040204020203" pitchFamily="34" charset="0"/>
                          <a:ea typeface="Helvetica"/>
                          <a:cs typeface="Helvetica" panose="020B0604020202020204" pitchFamily="34" charset="0"/>
                          <a:sym typeface="Helvetica"/>
                        </a:rPr>
                        <a:t>Pastor</a:t>
                      </a:r>
                      <a:r>
                        <a:rPr lang="en-US" sz="3200" b="1" dirty="0">
                          <a:latin typeface="Bahnschrift" panose="020B0502040204020203" pitchFamily="34" charset="0"/>
                          <a:ea typeface="Helvetica"/>
                          <a:cs typeface="Helvetica" panose="020B0604020202020204" pitchFamily="34" charset="0"/>
                          <a:sym typeface="Helvetica"/>
                        </a:rPr>
                        <a:t> “ Marinated pork “</a:t>
                      </a:r>
                      <a:endParaRPr sz="3200" b="1" dirty="0">
                        <a:latin typeface="Bahnschrift" panose="020B0502040204020203" pitchFamily="34" charset="0"/>
                        <a:ea typeface="Helvetica"/>
                        <a:cs typeface="Helvetica" panose="020B0604020202020204" pitchFamily="34" charset="0"/>
                        <a:sym typeface="Helvetica"/>
                      </a:endParaRP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200" b="1" dirty="0">
                          <a:latin typeface="Bahnschrift" panose="020B0502040204020203" pitchFamily="34" charset="0"/>
                          <a:ea typeface="Helvetica"/>
                          <a:cs typeface="Helvetica" panose="020B0604020202020204" pitchFamily="34" charset="0"/>
                          <a:sym typeface="Helvetica"/>
                        </a:rPr>
                        <a:t>$7.50</a:t>
                      </a:r>
                    </a:p>
                  </a:txBody>
                  <a:tcPr marL="50800" marR="50800" marT="50800" marB="50800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A4A4A4"/>
                      </a:solidFill>
                      <a:miter lim="400000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8784">
                <a:tc>
                  <a:txBody>
                    <a:bodyPr/>
                    <a:lstStyle/>
                    <a:p>
                      <a:pPr marL="316088" indent="-316088" defTabSz="457200">
                        <a:spcBef>
                          <a:spcPts val="400"/>
                        </a:spcBef>
                        <a:buSzPct val="100000"/>
                        <a:buChar char="✔️"/>
                        <a:defRPr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sz="3200" b="1" dirty="0">
                          <a:latin typeface="Bahnschrift" panose="020B0502040204020203" pitchFamily="34" charset="0"/>
                          <a:cs typeface="Helvetica" panose="020B0604020202020204" pitchFamily="34" charset="0"/>
                        </a:rPr>
                        <a:t>Chile Relleno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200" b="1" dirty="0">
                          <a:latin typeface="Bahnschrift" panose="020B0502040204020203" pitchFamily="34" charset="0"/>
                          <a:ea typeface="Helvetica"/>
                          <a:cs typeface="Helvetica" panose="020B0604020202020204" pitchFamily="34" charset="0"/>
                          <a:sym typeface="Helvetica"/>
                        </a:rPr>
                        <a:t>$8.00</a:t>
                      </a:r>
                    </a:p>
                  </a:txBody>
                  <a:tcPr marL="50800" marR="50800" marT="50800" marB="50800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1" name="Business Hours…"/>
          <p:cNvSpPr txBox="1"/>
          <p:nvPr/>
        </p:nvSpPr>
        <p:spPr>
          <a:xfrm>
            <a:off x="12450612" y="9445333"/>
            <a:ext cx="11700938" cy="3600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4572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DE09E007-CAEA-45B2-9F3B-944838B1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964672"/>
              </p:ext>
            </p:extLst>
          </p:nvPr>
        </p:nvGraphicFramePr>
        <p:xfrm>
          <a:off x="12713110" y="2483016"/>
          <a:ext cx="11418444" cy="151359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8905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034">
                <a:tc gridSpan="2"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100" dirty="0">
                          <a:solidFill>
                            <a:srgbClr val="0070C0"/>
                          </a:solidFill>
                          <a:latin typeface="Berlin Sans FB Demi" panose="020E0802020502020306" pitchFamily="34" charset="0"/>
                          <a:ea typeface="Cooper Std"/>
                          <a:cs typeface="Cooper Std"/>
                          <a:sym typeface="Cooper Std"/>
                        </a:rPr>
                        <a:t>Kids</a:t>
                      </a:r>
                      <a:endParaRPr sz="3100" dirty="0">
                        <a:solidFill>
                          <a:srgbClr val="0070C0"/>
                        </a:solidFill>
                        <a:latin typeface="Berlin Sans FB Demi" panose="020E0802020502020306" pitchFamily="34" charset="0"/>
                        <a:ea typeface="Cooper Std"/>
                        <a:cs typeface="Cooper Std"/>
                        <a:sym typeface="Cooper Std"/>
                      </a:endParaRPr>
                    </a:p>
                  </a:txBody>
                  <a:tcPr marL="83127" marR="83127" marT="50292" marB="50292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T>
                    <a:lnB w="635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80">
                <a:tc>
                  <a:txBody>
                    <a:bodyPr/>
                    <a:lstStyle/>
                    <a:p>
                      <a:pPr algn="just" defTabSz="457200">
                        <a:spcBef>
                          <a:spcPts val="400"/>
                        </a:spcBef>
                        <a:defRPr sz="1800"/>
                      </a:pPr>
                      <a:r>
                        <a:rPr lang="en-US" sz="25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Bean &amp; Cheese Burrito</a:t>
                      </a:r>
                      <a:endParaRPr sz="2500" b="1" dirty="0">
                        <a:latin typeface="Bahnschrift" panose="020B0502040204020203" pitchFamily="34" charset="0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38167" marB="38167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6350">
                      <a:solidFill>
                        <a:srgbClr val="606060"/>
                      </a:solidFill>
                      <a:miter lim="400000"/>
                    </a:lnT>
                    <a:lnB w="3175" cap="flat" cmpd="sng" algn="ctr">
                      <a:solidFill>
                        <a:srgbClr val="A4A4A4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5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$</a:t>
                      </a:r>
                      <a:r>
                        <a:rPr lang="en-US" sz="25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  <a:r>
                        <a:rPr sz="25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.50</a:t>
                      </a:r>
                    </a:p>
                  </a:txBody>
                  <a:tcPr marL="50800" marR="50800" marT="38167" marB="38167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6350">
                      <a:solidFill>
                        <a:srgbClr val="606060"/>
                      </a:solidFill>
                      <a:miter lim="400000"/>
                    </a:lnT>
                    <a:lnB w="3175" cap="flat" cmpd="sng" algn="ctr">
                      <a:solidFill>
                        <a:srgbClr val="A4A4A4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80">
                <a:tc>
                  <a:txBody>
                    <a:bodyPr/>
                    <a:lstStyle/>
                    <a:p>
                      <a:pPr algn="just" defTabSz="457200">
                        <a:spcBef>
                          <a:spcPts val="400"/>
                        </a:spcBef>
                        <a:defRPr sz="1800"/>
                      </a:pPr>
                      <a:r>
                        <a:rPr lang="en-US" sz="25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Cheese Quesadilla</a:t>
                      </a:r>
                      <a:endParaRPr sz="2500" b="1" dirty="0">
                        <a:latin typeface="Bahnschrift" panose="020B0502040204020203" pitchFamily="34" charset="0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38167" marB="38167" horzOverflow="overflow">
                    <a:lnL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L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5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$</a:t>
                      </a:r>
                      <a:r>
                        <a:rPr lang="en-US" sz="25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  <a:r>
                        <a:rPr sz="2500" b="1" dirty="0">
                          <a:latin typeface="Bahnschrift" panose="020B0502040204020203" pitchFamily="34" charset="0"/>
                          <a:ea typeface="Helvetica"/>
                          <a:cs typeface="Helvetica"/>
                          <a:sym typeface="Helvetica"/>
                        </a:rPr>
                        <a:t>.50</a:t>
                      </a:r>
                    </a:p>
                  </a:txBody>
                  <a:tcPr marL="50800" marR="50800" marT="38167" marB="38167" horzOverflow="overflow">
                    <a:lnR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R>
                    <a:lnT w="3175">
                      <a:solidFill>
                        <a:srgbClr val="A4A4A4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504</Words>
  <Application>Microsoft Office PowerPoint</Application>
  <PresentationFormat>Custom</PresentationFormat>
  <Paragraphs>129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Abadi</vt:lpstr>
      <vt:lpstr>Bahnschrift</vt:lpstr>
      <vt:lpstr>Berlin Sans FB Demi</vt:lpstr>
      <vt:lpstr>Helvetica</vt:lpstr>
      <vt:lpstr>Helvetica Neue</vt:lpstr>
      <vt:lpstr>Helvetica Neue Light</vt:lpstr>
      <vt:lpstr>Helvetica Neue Medium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Serna</dc:creator>
  <cp:lastModifiedBy>Jose Serna</cp:lastModifiedBy>
  <cp:revision>29</cp:revision>
  <dcterms:modified xsi:type="dcterms:W3CDTF">2019-07-02T18:23:56Z</dcterms:modified>
</cp:coreProperties>
</file>