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5" r:id="rId6"/>
    <p:sldId id="263"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C84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1326" autoAdjust="0"/>
    <p:restoredTop sz="86462" autoAdjust="0"/>
  </p:normalViewPr>
  <p:slideViewPr>
    <p:cSldViewPr>
      <p:cViewPr>
        <p:scale>
          <a:sx n="50" d="100"/>
          <a:sy n="50" d="100"/>
        </p:scale>
        <p:origin x="-2466" y="-1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8E6F8F-0DAC-4D75-AB4E-D3A6CDCF7D6C}" type="datetimeFigureOut">
              <a:rPr lang="en-GB" smtClean="0"/>
              <a:pPr/>
              <a:t>01/06/2014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634FF7-F161-4338-AF0E-98178D488A4A}"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Hi am Alec from Alectronic. and I am here today to talk about Jam Jar.</a:t>
            </a:r>
            <a:endParaRPr lang="en-GB" dirty="0"/>
          </a:p>
        </p:txBody>
      </p:sp>
      <p:sp>
        <p:nvSpPr>
          <p:cNvPr id="4" name="Slide Number Placeholder 3"/>
          <p:cNvSpPr>
            <a:spLocks noGrp="1"/>
          </p:cNvSpPr>
          <p:nvPr>
            <p:ph type="sldNum" sz="quarter" idx="10"/>
          </p:nvPr>
        </p:nvSpPr>
        <p:spPr/>
        <p:txBody>
          <a:bodyPr/>
          <a:lstStyle/>
          <a:p>
            <a:fld id="{BD634FF7-F161-4338-AF0E-98178D488A4A}"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GB" b="0" u="none" dirty="0" smtClean="0">
                <a:effectLst/>
              </a:rPr>
              <a:t>Jam Jar is an on-line E-commerce platform for local farmers market producer. To sell to Customer and local restaurants and Shops (In Bulk).</a:t>
            </a:r>
            <a:endParaRPr lang="en-GB" b="0" u="none" dirty="0">
              <a:effectLst/>
            </a:endParaRPr>
          </a:p>
        </p:txBody>
      </p:sp>
      <p:sp>
        <p:nvSpPr>
          <p:cNvPr id="4" name="Slide Number Placeholder 3"/>
          <p:cNvSpPr>
            <a:spLocks noGrp="1"/>
          </p:cNvSpPr>
          <p:nvPr>
            <p:ph type="sldNum" sz="quarter" idx="10"/>
          </p:nvPr>
        </p:nvSpPr>
        <p:spPr/>
        <p:txBody>
          <a:bodyPr/>
          <a:lstStyle/>
          <a:p>
            <a:fld id="{BD634FF7-F161-4338-AF0E-98178D488A4A}"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The problem with Market stalls are they are static... In both Time &amp; Location.</a:t>
            </a:r>
          </a:p>
          <a:p>
            <a:r>
              <a:rPr lang="en-GB" baseline="0" dirty="0" smtClean="0"/>
              <a:t>So they </a:t>
            </a:r>
            <a:r>
              <a:rPr lang="en-GB" baseline="0" dirty="0" err="1" smtClean="0"/>
              <a:t>dratically</a:t>
            </a:r>
            <a:r>
              <a:rPr lang="en-GB" baseline="0" dirty="0" smtClean="0"/>
              <a:t> reduce there market size.</a:t>
            </a:r>
            <a:endParaRPr lang="en-GB" dirty="0"/>
          </a:p>
        </p:txBody>
      </p:sp>
      <p:sp>
        <p:nvSpPr>
          <p:cNvPr id="4" name="Slide Number Placeholder 3"/>
          <p:cNvSpPr>
            <a:spLocks noGrp="1"/>
          </p:cNvSpPr>
          <p:nvPr>
            <p:ph type="sldNum" sz="quarter" idx="10"/>
          </p:nvPr>
        </p:nvSpPr>
        <p:spPr/>
        <p:txBody>
          <a:bodyPr/>
          <a:lstStyle/>
          <a:p>
            <a:fld id="{BD634FF7-F161-4338-AF0E-98178D488A4A}"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Jam Jar solves this by putting your business online and running 24/7 and allow customer to order and pre-order your stock to either be picked up at the market or delivered straight to there doors creating convince for both customers and market stall owners. This also will help </a:t>
            </a:r>
            <a:r>
              <a:rPr lang="en-GB" dirty="0" err="1" smtClean="0"/>
              <a:t>Marketstall</a:t>
            </a:r>
            <a:r>
              <a:rPr lang="en-GB" dirty="0" smtClean="0"/>
              <a:t> owners to get an indication of how much stock they sell and help reduce over and under stock at markets.</a:t>
            </a:r>
            <a:endParaRPr lang="en-GB" dirty="0"/>
          </a:p>
        </p:txBody>
      </p:sp>
      <p:sp>
        <p:nvSpPr>
          <p:cNvPr id="4" name="Slide Number Placeholder 3"/>
          <p:cNvSpPr>
            <a:spLocks noGrp="1"/>
          </p:cNvSpPr>
          <p:nvPr>
            <p:ph type="sldNum" sz="quarter" idx="10"/>
          </p:nvPr>
        </p:nvSpPr>
        <p:spPr/>
        <p:txBody>
          <a:bodyPr/>
          <a:lstStyle/>
          <a:p>
            <a:fld id="{BD634FF7-F161-4338-AF0E-98178D488A4A}"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u="none" strike="noStrike" kern="1200" dirty="0" smtClean="0">
                <a:solidFill>
                  <a:schemeClr val="tx1"/>
                </a:solidFill>
                <a:latin typeface="+mn-lt"/>
                <a:ea typeface="+mn-ea"/>
                <a:cs typeface="+mn-cs"/>
              </a:rPr>
              <a:t>But we also think it important that your business still has the same effect as the farmers market so we also include in the </a:t>
            </a:r>
            <a:r>
              <a:rPr lang="en-GB" sz="1200" b="0" i="0" u="none" strike="noStrike" kern="1200" dirty="0" err="1" smtClean="0">
                <a:solidFill>
                  <a:schemeClr val="tx1"/>
                </a:solidFill>
                <a:latin typeface="+mn-lt"/>
                <a:ea typeface="+mn-ea"/>
                <a:cs typeface="+mn-cs"/>
              </a:rPr>
              <a:t>Minium</a:t>
            </a:r>
            <a:r>
              <a:rPr lang="en-GB" sz="1200" b="0" i="0" u="none" strike="noStrike" kern="1200" dirty="0" smtClean="0">
                <a:solidFill>
                  <a:schemeClr val="tx1"/>
                </a:solidFill>
                <a:latin typeface="+mn-lt"/>
                <a:ea typeface="+mn-ea"/>
                <a:cs typeface="+mn-cs"/>
              </a:rPr>
              <a:t> </a:t>
            </a:r>
            <a:r>
              <a:rPr lang="en-GB" sz="1200" b="0" i="0" u="none" strike="noStrike" kern="1200" dirty="0" err="1" smtClean="0">
                <a:solidFill>
                  <a:schemeClr val="tx1"/>
                </a:solidFill>
                <a:latin typeface="+mn-lt"/>
                <a:ea typeface="+mn-ea"/>
                <a:cs typeface="+mn-cs"/>
              </a:rPr>
              <a:t>VIable</a:t>
            </a:r>
            <a:r>
              <a:rPr lang="en-GB" sz="1200" b="0" i="0" u="none" strike="noStrike" kern="1200" dirty="0" smtClean="0">
                <a:solidFill>
                  <a:schemeClr val="tx1"/>
                </a:solidFill>
                <a:latin typeface="+mn-lt"/>
                <a:ea typeface="+mn-ea"/>
                <a:cs typeface="+mn-cs"/>
              </a:rPr>
              <a:t> Product a profile page for your </a:t>
            </a:r>
            <a:r>
              <a:rPr lang="en-GB" sz="1200" b="0" i="0" u="none" strike="noStrike" kern="1200" dirty="0" err="1" smtClean="0">
                <a:solidFill>
                  <a:schemeClr val="tx1"/>
                </a:solidFill>
                <a:latin typeface="+mn-lt"/>
                <a:ea typeface="+mn-ea"/>
                <a:cs typeface="+mn-cs"/>
              </a:rPr>
              <a:t>prdocut</a:t>
            </a:r>
            <a:r>
              <a:rPr lang="en-GB" sz="1200" b="0" i="0" u="none" strike="noStrike" kern="1200" dirty="0" smtClean="0">
                <a:solidFill>
                  <a:schemeClr val="tx1"/>
                </a:solidFill>
                <a:latin typeface="+mn-lt"/>
                <a:ea typeface="+mn-ea"/>
                <a:cs typeface="+mn-cs"/>
              </a:rPr>
              <a:t> so customer know who they are buying from with more feature to be added in later development.</a:t>
            </a:r>
            <a:endParaRPr lang="en-GB" dirty="0"/>
          </a:p>
        </p:txBody>
      </p:sp>
      <p:sp>
        <p:nvSpPr>
          <p:cNvPr id="4" name="Slide Number Placeholder 3"/>
          <p:cNvSpPr>
            <a:spLocks noGrp="1"/>
          </p:cNvSpPr>
          <p:nvPr>
            <p:ph type="sldNum" sz="quarter" idx="10"/>
          </p:nvPr>
        </p:nvSpPr>
        <p:spPr/>
        <p:txBody>
          <a:bodyPr/>
          <a:lstStyle/>
          <a:p>
            <a:fld id="{BD634FF7-F161-4338-AF0E-98178D488A4A}"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From my market analysis about 200 Thousand people would use this product within Sydney alone. with a estimated </a:t>
            </a:r>
            <a:r>
              <a:rPr lang="en-GB" dirty="0" err="1" smtClean="0"/>
              <a:t>revune</a:t>
            </a:r>
            <a:r>
              <a:rPr lang="en-GB" dirty="0" smtClean="0"/>
              <a:t> per sale at about 3dollars 64cents in a year Jam Jar could earn 3.7M just in </a:t>
            </a:r>
            <a:r>
              <a:rPr lang="en-GB" dirty="0" err="1" smtClean="0"/>
              <a:t>sysdney</a:t>
            </a:r>
            <a:r>
              <a:rPr lang="en-GB" dirty="0" smtClean="0"/>
              <a:t>.</a:t>
            </a:r>
          </a:p>
          <a:p>
            <a:r>
              <a:rPr lang="en-GB" dirty="0" smtClean="0"/>
              <a:t>Times that by the world it goes up to 1000x to about 3.3Billion.</a:t>
            </a:r>
          </a:p>
          <a:p>
            <a:endParaRPr lang="en-GB" dirty="0" smtClean="0"/>
          </a:p>
          <a:p>
            <a:r>
              <a:rPr lang="en-GB" dirty="0" smtClean="0"/>
              <a:t>This is all </a:t>
            </a:r>
            <a:r>
              <a:rPr lang="en-GB" dirty="0" err="1" smtClean="0"/>
              <a:t>asumptions</a:t>
            </a:r>
            <a:r>
              <a:rPr lang="en-GB" dirty="0" smtClean="0"/>
              <a:t> but my </a:t>
            </a:r>
            <a:r>
              <a:rPr lang="en-GB" dirty="0" err="1" smtClean="0"/>
              <a:t>belif</a:t>
            </a:r>
            <a:r>
              <a:rPr lang="en-GB" dirty="0" smtClean="0"/>
              <a:t> is that a trend will come from this with the convenience of ordering online and the wants of customer to support local business this will gradual grow over time.</a:t>
            </a:r>
            <a:endParaRPr lang="en-GB" baseline="0" dirty="0" smtClean="0"/>
          </a:p>
        </p:txBody>
      </p:sp>
      <p:sp>
        <p:nvSpPr>
          <p:cNvPr id="4" name="Slide Number Placeholder 3"/>
          <p:cNvSpPr>
            <a:spLocks noGrp="1"/>
          </p:cNvSpPr>
          <p:nvPr>
            <p:ph type="sldNum" sz="quarter" idx="10"/>
          </p:nvPr>
        </p:nvSpPr>
        <p:spPr/>
        <p:txBody>
          <a:bodyPr/>
          <a:lstStyle/>
          <a:p>
            <a:fld id="{BD634FF7-F161-4338-AF0E-98178D488A4A}"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my forecast projection also indicate that if the launch is successful that we could break even by the end of the year. this is not taking into account pre-launch cost.</a:t>
            </a:r>
            <a:endParaRPr lang="en-GB" dirty="0"/>
          </a:p>
        </p:txBody>
      </p:sp>
      <p:sp>
        <p:nvSpPr>
          <p:cNvPr id="4" name="Slide Number Placeholder 3"/>
          <p:cNvSpPr>
            <a:spLocks noGrp="1"/>
          </p:cNvSpPr>
          <p:nvPr>
            <p:ph type="sldNum" sz="quarter" idx="10"/>
          </p:nvPr>
        </p:nvSpPr>
        <p:spPr/>
        <p:txBody>
          <a:bodyPr/>
          <a:lstStyle/>
          <a:p>
            <a:fld id="{BD634FF7-F161-4338-AF0E-98178D488A4A}"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Now once the launch has been successful Jam Jar can look toward the next phase which is getting the customer to become not only to the consumer by also the grower for the local farms markets.</a:t>
            </a:r>
          </a:p>
          <a:p>
            <a:r>
              <a:rPr lang="en-GB" dirty="0" smtClean="0"/>
              <a:t>We want to create local suitability with in local community by getting people to also grow part of what the market stall sells. This would reduce cost, reduce carbon emission and inject more money into local business.</a:t>
            </a:r>
            <a:endParaRPr lang="en-GB" dirty="0" smtClean="0"/>
          </a:p>
        </p:txBody>
      </p:sp>
      <p:sp>
        <p:nvSpPr>
          <p:cNvPr id="4" name="Slide Number Placeholder 3"/>
          <p:cNvSpPr>
            <a:spLocks noGrp="1"/>
          </p:cNvSpPr>
          <p:nvPr>
            <p:ph type="sldNum" sz="quarter" idx="10"/>
          </p:nvPr>
        </p:nvSpPr>
        <p:spPr/>
        <p:txBody>
          <a:bodyPr/>
          <a:lstStyle/>
          <a:p>
            <a:fld id="{BD634FF7-F161-4338-AF0E-98178D488A4A}" type="slidenum">
              <a:rPr lang="en-GB" smtClean="0"/>
              <a:pPr/>
              <a:t>8</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noAutofit/>
          </a:bodyPr>
          <a:lstStyle/>
          <a:p>
            <a:r>
              <a:rPr lang="en-GB" sz="13800" u="sng" dirty="0" smtClean="0">
                <a:solidFill>
                  <a:schemeClr val="accent3"/>
                </a:solidFill>
                <a:effectLst>
                  <a:outerShdw blurRad="38100" dist="38100" dir="2700000" algn="tl">
                    <a:srgbClr val="000000">
                      <a:alpha val="43137"/>
                    </a:srgbClr>
                  </a:outerShdw>
                </a:effectLst>
                <a:latin typeface="Freestyle Script" pitchFamily="66" charset="0"/>
              </a:rPr>
              <a:t>Jam Jar</a:t>
            </a:r>
            <a:endParaRPr lang="en-GB" sz="13800" u="sng" dirty="0">
              <a:solidFill>
                <a:schemeClr val="accent3"/>
              </a:solidFill>
              <a:effectLst>
                <a:outerShdw blurRad="38100" dist="38100" dir="2700000" algn="tl">
                  <a:srgbClr val="000000">
                    <a:alpha val="43137"/>
                  </a:srgbClr>
                </a:outerShdw>
              </a:effectLst>
              <a:latin typeface="Freestyle Script" pitchFamily="66" charset="0"/>
            </a:endParaRPr>
          </a:p>
        </p:txBody>
      </p:sp>
      <p:pic>
        <p:nvPicPr>
          <p:cNvPr id="3081" name="Picture 9" descr="C:\Users\Alec\Desktop\flowRoot3029-0-8.png"/>
          <p:cNvPicPr>
            <a:picLocks noChangeAspect="1" noChangeArrowheads="1"/>
          </p:cNvPicPr>
          <p:nvPr/>
        </p:nvPicPr>
        <p:blipFill>
          <a:blip r:embed="rId3" cstate="print"/>
          <a:srcRect/>
          <a:stretch>
            <a:fillRect/>
          </a:stretch>
        </p:blipFill>
        <p:spPr bwMode="auto">
          <a:xfrm>
            <a:off x="3271092" y="4999661"/>
            <a:ext cx="2601816" cy="140113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chemeClr val="accent6">
                    <a:lumMod val="40000"/>
                    <a:lumOff val="60000"/>
                  </a:schemeClr>
                </a:solidFill>
                <a:effectLst>
                  <a:outerShdw blurRad="38100" dist="38100" dir="2700000" algn="tl">
                    <a:srgbClr val="000000">
                      <a:alpha val="43137"/>
                    </a:srgbClr>
                  </a:outerShdw>
                </a:effectLst>
              </a:rPr>
              <a:t>Jam Jar</a:t>
            </a:r>
            <a:endParaRPr lang="en-GB" dirty="0">
              <a:solidFill>
                <a:schemeClr val="accent6">
                  <a:lumMod val="40000"/>
                  <a:lumOff val="60000"/>
                </a:schemeClr>
              </a:solidFill>
            </a:endParaRPr>
          </a:p>
        </p:txBody>
      </p:sp>
      <p:sp>
        <p:nvSpPr>
          <p:cNvPr id="3" name="Content Placeholder 2"/>
          <p:cNvSpPr>
            <a:spLocks noGrp="1"/>
          </p:cNvSpPr>
          <p:nvPr>
            <p:ph idx="1"/>
          </p:nvPr>
        </p:nvSpPr>
        <p:spPr>
          <a:xfrm>
            <a:off x="457200" y="2133600"/>
            <a:ext cx="8229600" cy="3992563"/>
          </a:xfrm>
        </p:spPr>
        <p:txBody>
          <a:bodyPr>
            <a:normAutofit fontScale="92500" lnSpcReduction="20000"/>
          </a:bodyPr>
          <a:lstStyle/>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Online Market stall platform.</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For Market stall Vendors selling:</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Jams, Honey, Chutneys, Oil, Yogurts, Tea,</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Baked goods, Chocolates, bottled smoothies &amp; juices</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Beers, Ciders, Spirits, Wines</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To Sell online to </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Customer</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Wholesale Customer i.e.. Restaurants, Local Shops</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Order from multiple stall vendors in one go.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lumMod val="40000"/>
                    <a:lumOff val="60000"/>
                  </a:schemeClr>
                </a:solidFill>
                <a:effectLst>
                  <a:outerShdw blurRad="38100" dist="38100" dir="2700000" algn="tl">
                    <a:srgbClr val="000000">
                      <a:alpha val="43137"/>
                    </a:srgbClr>
                  </a:outerShdw>
                </a:effectLst>
              </a:rPr>
              <a:t>The Problem</a:t>
            </a:r>
            <a:endParaRPr lang="en-GB"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3916363"/>
          </a:xfrm>
        </p:spPr>
        <p:txBody>
          <a:bodyPr/>
          <a:lstStyle/>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Market are static location and Time.</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Don’t know if your doing oversell undersell for a day.</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Not everyone can get to a Market on the day.</a:t>
            </a:r>
          </a:p>
          <a:p>
            <a:endParaRPr lang="en-GB" dirty="0">
              <a:solidFill>
                <a:srgbClr val="92D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lumMod val="40000"/>
                    <a:lumOff val="60000"/>
                  </a:schemeClr>
                </a:solidFill>
                <a:effectLst>
                  <a:outerShdw blurRad="38100" dist="38100" dir="2700000" algn="tl">
                    <a:srgbClr val="000000">
                      <a:alpha val="43137"/>
                    </a:srgbClr>
                  </a:outerShdw>
                </a:effectLst>
              </a:rPr>
              <a:t>The Solution</a:t>
            </a:r>
            <a:endParaRPr lang="en-GB"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3916363"/>
          </a:xfrm>
        </p:spPr>
        <p:txBody>
          <a:bodyPr/>
          <a:lstStyle/>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Online Mobile Platform running (24/7)</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Allow customer to order online to pick up at market or get delivered. </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Get an indication of who is ordering your stock.</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Create an online identify of your business.</a:t>
            </a:r>
            <a:endParaRPr lang="en-GB"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6">
                    <a:lumMod val="40000"/>
                    <a:lumOff val="60000"/>
                  </a:schemeClr>
                </a:solidFill>
                <a:effectLst>
                  <a:outerShdw blurRad="38100" dist="38100" dir="2700000" algn="tl">
                    <a:srgbClr val="000000">
                      <a:alpha val="43137"/>
                    </a:srgbClr>
                  </a:outerShdw>
                </a:effectLst>
              </a:rPr>
              <a:t>The Minimum Viable Product</a:t>
            </a:r>
            <a:endParaRPr lang="en-GB"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3916363"/>
          </a:xfrm>
        </p:spPr>
        <p:txBody>
          <a:bodyPr/>
          <a:lstStyle/>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An Ecommerce platform </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To sell Market stall produce</a:t>
            </a:r>
          </a:p>
          <a:p>
            <a:pPr>
              <a:buFont typeface="Wingdings" pitchFamily="2" charset="2"/>
              <a:buChar char="§"/>
            </a:pPr>
            <a:r>
              <a:rPr lang="en-GB" dirty="0" smtClean="0">
                <a:solidFill>
                  <a:schemeClr val="bg1"/>
                </a:solidFill>
                <a:effectLst>
                  <a:outerShdw blurRad="38100" dist="38100" dir="2700000" algn="tl">
                    <a:srgbClr val="000000">
                      <a:alpha val="43137"/>
                    </a:srgbClr>
                  </a:outerShdw>
                </a:effectLst>
              </a:rPr>
              <a:t>Profile page for market stalls.</a:t>
            </a:r>
          </a:p>
          <a:p>
            <a:pPr lvl="1">
              <a:buFont typeface="Wingdings" pitchFamily="2" charset="2"/>
              <a:buChar char="§"/>
            </a:pPr>
            <a:r>
              <a:rPr lang="en-GB" dirty="0" smtClean="0">
                <a:solidFill>
                  <a:schemeClr val="bg1"/>
                </a:solidFill>
                <a:effectLst>
                  <a:outerShdw blurRad="38100" dist="38100" dir="2700000" algn="tl">
                    <a:srgbClr val="000000">
                      <a:alpha val="43137"/>
                    </a:srgbClr>
                  </a:outerShdw>
                </a:effectLst>
              </a:rPr>
              <a:t>To get online recognition of the business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231577" y="1755000"/>
            <a:ext cx="6680847" cy="334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231577" y="1755000"/>
            <a:ext cx="6680847" cy="3348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1125524" y="1755000"/>
            <a:ext cx="6892953" cy="3348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GB" dirty="0" smtClean="0">
                <a:solidFill>
                  <a:schemeClr val="accent6">
                    <a:lumMod val="40000"/>
                    <a:lumOff val="60000"/>
                  </a:schemeClr>
                </a:solidFill>
                <a:effectLst>
                  <a:outerShdw blurRad="38100" dist="38100" dir="2700000" algn="tl">
                    <a:srgbClr val="000000">
                      <a:alpha val="43137"/>
                    </a:srgbClr>
                  </a:outerShdw>
                </a:effectLst>
              </a:rPr>
              <a:t>Market Analysis</a:t>
            </a:r>
            <a:endParaRPr lang="en-GB" dirty="0">
              <a:solidFill>
                <a:schemeClr val="accent6">
                  <a:lumMod val="40000"/>
                  <a:lumOff val="6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chemeClr val="accent6">
                    <a:lumMod val="40000"/>
                    <a:lumOff val="60000"/>
                  </a:schemeClr>
                </a:solidFill>
                <a:effectLst>
                  <a:outerShdw blurRad="38100" dist="38100" dir="2700000" algn="tl">
                    <a:srgbClr val="000000">
                      <a:alpha val="43137"/>
                    </a:srgbClr>
                  </a:outerShdw>
                </a:effectLst>
              </a:rPr>
              <a:t>Financial Forecast</a:t>
            </a:r>
            <a:endParaRPr lang="en-GB" dirty="0">
              <a:solidFill>
                <a:schemeClr val="accent6">
                  <a:lumMod val="40000"/>
                  <a:lumOff val="60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838200" y="1447800"/>
            <a:ext cx="7848600" cy="48741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1924050" y="5105400"/>
            <a:ext cx="22098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Customer</a:t>
            </a:r>
            <a:endParaRPr lang="en-GB" dirty="0"/>
          </a:p>
        </p:txBody>
      </p:sp>
      <p:sp>
        <p:nvSpPr>
          <p:cNvPr id="63" name="Rectangle 62"/>
          <p:cNvSpPr/>
          <p:nvPr/>
        </p:nvSpPr>
        <p:spPr>
          <a:xfrm>
            <a:off x="2057400" y="2057400"/>
            <a:ext cx="22098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Growers</a:t>
            </a:r>
            <a:endParaRPr lang="en-GB" dirty="0"/>
          </a:p>
        </p:txBody>
      </p:sp>
      <p:sp>
        <p:nvSpPr>
          <p:cNvPr id="64" name="Rectangle 63"/>
          <p:cNvSpPr/>
          <p:nvPr/>
        </p:nvSpPr>
        <p:spPr>
          <a:xfrm>
            <a:off x="4038600" y="3276600"/>
            <a:ext cx="22098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Market</a:t>
            </a:r>
          </a:p>
        </p:txBody>
      </p:sp>
      <p:sp>
        <p:nvSpPr>
          <p:cNvPr id="65" name="Rectangle 64"/>
          <p:cNvSpPr/>
          <p:nvPr/>
        </p:nvSpPr>
        <p:spPr>
          <a:xfrm>
            <a:off x="6096000" y="5105400"/>
            <a:ext cx="22098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Wholesale Customer</a:t>
            </a:r>
          </a:p>
        </p:txBody>
      </p:sp>
      <p:cxnSp>
        <p:nvCxnSpPr>
          <p:cNvPr id="67" name="Elbow Connector 66"/>
          <p:cNvCxnSpPr>
            <a:stCxn id="63" idx="3"/>
            <a:endCxn id="64" idx="0"/>
          </p:cNvCxnSpPr>
          <p:nvPr/>
        </p:nvCxnSpPr>
        <p:spPr>
          <a:xfrm>
            <a:off x="4267200" y="2476500"/>
            <a:ext cx="876300" cy="8001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6"/>
          <p:cNvCxnSpPr>
            <a:stCxn id="63" idx="3"/>
            <a:endCxn id="65" idx="0"/>
          </p:cNvCxnSpPr>
          <p:nvPr/>
        </p:nvCxnSpPr>
        <p:spPr>
          <a:xfrm>
            <a:off x="4267200" y="2476500"/>
            <a:ext cx="2933700" cy="2628900"/>
          </a:xfrm>
          <a:prstGeom prst="bentConnector2">
            <a:avLst/>
          </a:prstGeom>
          <a:ln w="57150">
            <a:solidFill>
              <a:schemeClr val="accent3"/>
            </a:solidFill>
            <a:tailEnd type="arrow"/>
          </a:ln>
        </p:spPr>
        <p:style>
          <a:lnRef idx="1">
            <a:schemeClr val="accent6"/>
          </a:lnRef>
          <a:fillRef idx="0">
            <a:schemeClr val="accent6"/>
          </a:fillRef>
          <a:effectRef idx="0">
            <a:schemeClr val="accent6"/>
          </a:effectRef>
          <a:fontRef idx="minor">
            <a:schemeClr val="tx1"/>
          </a:fontRef>
        </p:style>
      </p:cxnSp>
      <p:cxnSp>
        <p:nvCxnSpPr>
          <p:cNvPr id="72" name="Elbow Connector 66"/>
          <p:cNvCxnSpPr>
            <a:stCxn id="63" idx="2"/>
            <a:endCxn id="62" idx="0"/>
          </p:cNvCxnSpPr>
          <p:nvPr/>
        </p:nvCxnSpPr>
        <p:spPr>
          <a:xfrm rot="5400000">
            <a:off x="1990725" y="3933825"/>
            <a:ext cx="2209800" cy="133350"/>
          </a:xfrm>
          <a:prstGeom prst="bentConnector3">
            <a:avLst>
              <a:gd name="adj1" fmla="val 50000"/>
            </a:avLst>
          </a:prstGeom>
          <a:ln w="57150">
            <a:solidFill>
              <a:schemeClr val="accent3"/>
            </a:solidFill>
            <a:tailEnd type="arrow"/>
          </a:ln>
        </p:spPr>
        <p:style>
          <a:lnRef idx="1">
            <a:schemeClr val="accent6"/>
          </a:lnRef>
          <a:fillRef idx="0">
            <a:schemeClr val="accent6"/>
          </a:fillRef>
          <a:effectRef idx="0">
            <a:schemeClr val="accent6"/>
          </a:effectRef>
          <a:fontRef idx="minor">
            <a:schemeClr val="tx1"/>
          </a:fontRef>
        </p:style>
      </p:cxnSp>
      <p:cxnSp>
        <p:nvCxnSpPr>
          <p:cNvPr id="75" name="Elbow Connector 66"/>
          <p:cNvCxnSpPr>
            <a:stCxn id="64" idx="2"/>
            <a:endCxn id="65" idx="0"/>
          </p:cNvCxnSpPr>
          <p:nvPr/>
        </p:nvCxnSpPr>
        <p:spPr>
          <a:xfrm rot="16200000" flipH="1">
            <a:off x="5676900" y="3581400"/>
            <a:ext cx="990600" cy="2057400"/>
          </a:xfrm>
          <a:prstGeom prst="bentConnector3">
            <a:avLst>
              <a:gd name="adj1" fmla="val 50000"/>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66"/>
          <p:cNvCxnSpPr>
            <a:stCxn id="64" idx="2"/>
            <a:endCxn id="62" idx="0"/>
          </p:cNvCxnSpPr>
          <p:nvPr/>
        </p:nvCxnSpPr>
        <p:spPr>
          <a:xfrm rot="5400000">
            <a:off x="3590925" y="3552825"/>
            <a:ext cx="990600" cy="2114550"/>
          </a:xfrm>
          <a:prstGeom prst="bentConnector3">
            <a:avLst>
              <a:gd name="adj1" fmla="val 50000"/>
            </a:avLst>
          </a:prstGeom>
          <a:ln w="57150">
            <a:solidFill>
              <a:schemeClr val="accent3"/>
            </a:solidFill>
            <a:tailEnd type="arrow"/>
          </a:ln>
        </p:spPr>
        <p:style>
          <a:lnRef idx="1">
            <a:schemeClr val="accent6"/>
          </a:lnRef>
          <a:fillRef idx="0">
            <a:schemeClr val="accent6"/>
          </a:fillRef>
          <a:effectRef idx="0">
            <a:schemeClr val="accent6"/>
          </a:effectRef>
          <a:fontRef idx="minor">
            <a:schemeClr val="tx1"/>
          </a:fontRef>
        </p:style>
      </p:cxnSp>
      <p:cxnSp>
        <p:nvCxnSpPr>
          <p:cNvPr id="13" name="Elbow Connector 12"/>
          <p:cNvCxnSpPr>
            <a:stCxn id="62" idx="1"/>
            <a:endCxn id="63" idx="1"/>
          </p:cNvCxnSpPr>
          <p:nvPr/>
        </p:nvCxnSpPr>
        <p:spPr>
          <a:xfrm rot="10800000" flipH="1">
            <a:off x="1924050" y="2476500"/>
            <a:ext cx="133350" cy="3048000"/>
          </a:xfrm>
          <a:prstGeom prst="bentConnector3">
            <a:avLst>
              <a:gd name="adj1" fmla="val -171429"/>
            </a:avLst>
          </a:prstGeom>
          <a:ln w="57150">
            <a:solidFill>
              <a:schemeClr val="accent3"/>
            </a:solidFill>
            <a:tailEnd type="arrow"/>
          </a:ln>
        </p:spPr>
        <p:style>
          <a:lnRef idx="1">
            <a:schemeClr val="accent6"/>
          </a:lnRef>
          <a:fillRef idx="0">
            <a:schemeClr val="accent6"/>
          </a:fillRef>
          <a:effectRef idx="0">
            <a:schemeClr val="accent6"/>
          </a:effectRef>
          <a:fontRef idx="minor">
            <a:schemeClr val="tx1"/>
          </a:fontRef>
        </p:style>
      </p:cxnSp>
      <p:sp>
        <p:nvSpPr>
          <p:cNvPr id="14" name="Title 1"/>
          <p:cNvSpPr txBox="1">
            <a:spLocks/>
          </p:cNvSpPr>
          <p:nvPr/>
        </p:nvSpPr>
        <p:spPr>
          <a:xfrm>
            <a:off x="2362200" y="304800"/>
            <a:ext cx="2514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rPr>
              <a:t>The Phase</a:t>
            </a:r>
            <a:endParaRPr kumimoji="0" lang="en-GB" sz="4400" b="0" i="0" u="none" strike="noStrike" kern="1200" cap="none" spc="0" normalizeH="0" baseline="0" noProof="0" dirty="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6" name="Title 1"/>
          <p:cNvSpPr txBox="1">
            <a:spLocks/>
          </p:cNvSpPr>
          <p:nvPr/>
        </p:nvSpPr>
        <p:spPr>
          <a:xfrm>
            <a:off x="4800600" y="304800"/>
            <a:ext cx="1143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rPr>
              <a:t>One</a:t>
            </a:r>
            <a:endParaRPr kumimoji="0" lang="en-GB" sz="4400" b="0" i="0" u="none" strike="noStrike" kern="1200" cap="none" spc="0" normalizeH="0" baseline="0" noProof="0" dirty="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7" name="Title 1"/>
          <p:cNvSpPr txBox="1">
            <a:spLocks/>
          </p:cNvSpPr>
          <p:nvPr/>
        </p:nvSpPr>
        <p:spPr>
          <a:xfrm>
            <a:off x="4800600" y="304800"/>
            <a:ext cx="1143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rPr>
              <a:t>Two</a:t>
            </a:r>
            <a:endParaRPr kumimoji="0" lang="en-GB" sz="4400" b="0" i="0" u="none" strike="noStrike" kern="1200" cap="none" spc="0" normalizeH="0" baseline="0" noProof="0" dirty="0">
              <a:ln>
                <a:noFill/>
              </a:ln>
              <a:solidFill>
                <a:schemeClr val="accent6">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xit" presetSubtype="0" fill="hold" grpId="0"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570</Words>
  <Application>Microsoft Office PowerPoint</Application>
  <PresentationFormat>On-screen Show (4:3)</PresentationFormat>
  <Paragraphs>55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Jam Jar</vt:lpstr>
      <vt:lpstr>Jam Jar</vt:lpstr>
      <vt:lpstr>The Problem</vt:lpstr>
      <vt:lpstr>The Solution</vt:lpstr>
      <vt:lpstr>The Minimum Viable Product</vt:lpstr>
      <vt:lpstr>Market Analysis</vt:lpstr>
      <vt:lpstr>Financial Forecast</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Jam Jar</dc:title>
  <dc:creator>Alec Doran-Twyford</dc:creator>
  <cp:lastModifiedBy>Alec Doran-Twyford</cp:lastModifiedBy>
  <cp:revision>35</cp:revision>
  <dcterms:created xsi:type="dcterms:W3CDTF">2006-08-16T00:00:00Z</dcterms:created>
  <dcterms:modified xsi:type="dcterms:W3CDTF">2014-06-01T07:17:31Z</dcterms:modified>
</cp:coreProperties>
</file>