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6" r:id="rId5"/>
    <p:sldId id="258" r:id="rId6"/>
    <p:sldId id="324" r:id="rId7"/>
    <p:sldId id="259" r:id="rId8"/>
    <p:sldId id="260" r:id="rId9"/>
    <p:sldId id="261" r:id="rId10"/>
    <p:sldId id="262" r:id="rId11"/>
    <p:sldId id="300" r:id="rId12"/>
    <p:sldId id="301" r:id="rId13"/>
    <p:sldId id="302" r:id="rId14"/>
    <p:sldId id="296" r:id="rId15"/>
    <p:sldId id="299" r:id="rId16"/>
    <p:sldId id="293" r:id="rId17"/>
    <p:sldId id="290" r:id="rId18"/>
    <p:sldId id="292" r:id="rId19"/>
    <p:sldId id="305" r:id="rId20"/>
    <p:sldId id="303" r:id="rId21"/>
    <p:sldId id="311" r:id="rId22"/>
    <p:sldId id="307" r:id="rId23"/>
    <p:sldId id="308" r:id="rId24"/>
    <p:sldId id="309" r:id="rId25"/>
    <p:sldId id="312" r:id="rId26"/>
    <p:sldId id="313" r:id="rId27"/>
    <p:sldId id="315" r:id="rId28"/>
    <p:sldId id="316" r:id="rId29"/>
    <p:sldId id="317" r:id="rId30"/>
    <p:sldId id="314" r:id="rId31"/>
    <p:sldId id="318" r:id="rId32"/>
    <p:sldId id="319" r:id="rId33"/>
    <p:sldId id="321" r:id="rId34"/>
    <p:sldId id="320" r:id="rId35"/>
    <p:sldId id="322" r:id="rId36"/>
    <p:sldId id="323" r:id="rId37"/>
    <p:sldId id="274" r:id="rId38"/>
    <p:sldId id="278" r:id="rId39"/>
    <p:sldId id="325" r:id="rId40"/>
    <p:sldId id="326" r:id="rId41"/>
    <p:sldId id="327" r:id="rId42"/>
    <p:sldId id="328" r:id="rId43"/>
    <p:sldId id="329" r:id="rId44"/>
    <p:sldId id="330" r:id="rId45"/>
    <p:sldId id="285" r:id="rId46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CAD2"/>
    <a:srgbClr val="00A0AE"/>
    <a:srgbClr val="EC4B2F"/>
    <a:srgbClr val="000000"/>
    <a:srgbClr val="4B2B4B"/>
    <a:srgbClr val="50C6DD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4" autoAdjust="0"/>
  </p:normalViewPr>
  <p:slideViewPr>
    <p:cSldViewPr showGuides="1">
      <p:cViewPr varScale="1">
        <p:scale>
          <a:sx n="117" d="100"/>
          <a:sy n="117" d="100"/>
        </p:scale>
        <p:origin x="355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12/10/2020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12/10/2020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DEBD5-5CF4-4B55-B236-C6C9D909338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  <p:sldLayoutId id="2147483689" r:id="rId8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c-sharpcorner.com/article/use-of-callermembername-with-inotifypropertychanged-interface-in-wpf-mvv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bdtech.com/Blog/archive/2010/07/05/wpf-adorners-part-3-ndash-adorners-and-validation.aspx" TargetMode="External"/><Relationship Id="rId7" Type="http://schemas.openxmlformats.org/officeDocument/2006/relationships/hyperlink" Target="https://docs.microsoft.com/en-us/dotnet/csharp/programming-guide/indexers/using-indexers" TargetMode="External"/><Relationship Id="rId2" Type="http://schemas.openxmlformats.org/officeDocument/2006/relationships/hyperlink" Target="http://blog.magnusmontin.net/2013/08/26/data-validation-in-wp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blitz.wordpress.com/2009/05/08/wpf-validation-made-easy-with-idataerrorinfo/" TargetMode="External"/><Relationship Id="rId5" Type="http://schemas.openxmlformats.org/officeDocument/2006/relationships/hyperlink" Target="http://www.codeproject.com/Tips/1014426/Implementing-Validation-using-IDataErrorInfo-Inter" TargetMode="External"/><Relationship Id="rId4" Type="http://schemas.openxmlformats.org/officeDocument/2006/relationships/hyperlink" Target="http://www.codeproject.com/Articles/15239/Validation-in-Windows-Presentation-Found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Databinding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BE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nl-BE" sz="2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Name</a:t>
            </a: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nl-B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lblWaarde</a:t>
            </a: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BE" sz="24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nl-BE" sz="2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BE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="Tekst"</a:t>
            </a:r>
            <a:r>
              <a:rPr lang="nl-BE" sz="2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nl-BE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FontSize</a:t>
            </a: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nl-BE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Binding</a:t>
            </a:r>
            <a:r>
              <a:rPr lang="nl-BE" sz="2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BE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ElementName</a:t>
            </a: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nl-B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sliderGrootte</a:t>
            </a: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BE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Path</a:t>
            </a: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=Value}"/&gt;</a:t>
            </a:r>
            <a:endParaRPr lang="nl-BE" sz="2400" dirty="0"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nl-BE" sz="24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BE" sz="2400" dirty="0"/>
              <a:t>Bij de eigenschap die je afhankelijk wilt maken van een andere control, gebruik je het </a:t>
            </a:r>
            <a:r>
              <a:rPr lang="nl-BE" sz="2400" dirty="0" err="1"/>
              <a:t>keyword</a:t>
            </a:r>
            <a:r>
              <a:rPr lang="nl-BE" sz="2400" dirty="0"/>
              <a:t> </a:t>
            </a:r>
            <a:r>
              <a:rPr lang="nl-BE" sz="2400" dirty="0">
                <a:solidFill>
                  <a:srgbClr val="00B0F0"/>
                </a:solidFill>
              </a:rPr>
              <a:t>Binding</a:t>
            </a:r>
            <a:r>
              <a:rPr lang="nl-BE" sz="2400" dirty="0"/>
              <a:t>  (in dit voorbeeld </a:t>
            </a:r>
            <a:r>
              <a:rPr lang="nl-BE" sz="2400" dirty="0" err="1"/>
              <a:t>Text</a:t>
            </a:r>
            <a:r>
              <a:rPr lang="nl-BE" sz="2400" dirty="0"/>
              <a:t>)</a:t>
            </a:r>
          </a:p>
          <a:p>
            <a:pPr lvl="1"/>
            <a:r>
              <a:rPr lang="nl-BE" sz="2400" dirty="0" err="1"/>
              <a:t>ElementName</a:t>
            </a:r>
            <a:r>
              <a:rPr lang="nl-BE" sz="2400" dirty="0"/>
              <a:t>: bevat de </a:t>
            </a:r>
            <a:r>
              <a:rPr lang="nl-BE" sz="2400" dirty="0" err="1"/>
              <a:t>controlnaam</a:t>
            </a:r>
            <a:r>
              <a:rPr lang="nl-BE" sz="2400" dirty="0"/>
              <a:t> </a:t>
            </a:r>
          </a:p>
          <a:p>
            <a:pPr lvl="1"/>
            <a:r>
              <a:rPr lang="nl-BE" sz="2400" dirty="0" err="1"/>
              <a:t>Path</a:t>
            </a:r>
            <a:r>
              <a:rPr lang="nl-BE" sz="2400" dirty="0"/>
              <a:t>: de eigenschap die gebruikt moet worden van de control</a:t>
            </a:r>
          </a:p>
          <a:p>
            <a:pPr lvl="1"/>
            <a:r>
              <a:rPr lang="nl-BE" sz="2400" dirty="0"/>
              <a:t>Mode: </a:t>
            </a:r>
            <a:r>
              <a:rPr lang="nl-BE" sz="2400" dirty="0" err="1"/>
              <a:t>OneWay</a:t>
            </a:r>
            <a:r>
              <a:rPr lang="nl-BE" sz="2400" dirty="0"/>
              <a:t> wilt zeggen dat ALLEEN bij verandering </a:t>
            </a:r>
            <a:r>
              <a:rPr lang="nl-BE" sz="2400" dirty="0" err="1"/>
              <a:t>vd</a:t>
            </a:r>
            <a:r>
              <a:rPr lang="nl-BE" sz="2400" dirty="0"/>
              <a:t> waarde </a:t>
            </a:r>
            <a:r>
              <a:rPr lang="nl-BE" sz="2400" dirty="0" err="1"/>
              <a:t>vd</a:t>
            </a:r>
            <a:r>
              <a:rPr lang="nl-BE" sz="2400" dirty="0"/>
              <a:t> </a:t>
            </a:r>
            <a:r>
              <a:rPr lang="nl-BE" sz="2400" dirty="0" err="1"/>
              <a:t>broncontrol</a:t>
            </a:r>
            <a:r>
              <a:rPr lang="nl-BE" sz="2400" dirty="0"/>
              <a:t> (source) ook de waarde van het </a:t>
            </a:r>
            <a:r>
              <a:rPr lang="nl-BE" sz="2400" dirty="0" err="1"/>
              <a:t>doelcontrol</a:t>
            </a:r>
            <a:r>
              <a:rPr lang="nl-BE" sz="2400" dirty="0"/>
              <a:t> (target) verandert. Default is </a:t>
            </a:r>
            <a:r>
              <a:rPr lang="nl-BE" sz="2400" dirty="0" err="1"/>
              <a:t>TwoWay</a:t>
            </a:r>
            <a:endParaRPr lang="nl-BE" sz="2400" dirty="0"/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 </a:t>
            </a:r>
            <a:r>
              <a:rPr lang="nl-BE" dirty="0" smtClean="0"/>
              <a:t>naar control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4727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slider beïnvloedt de waarde van het </a:t>
            </a:r>
            <a:r>
              <a:rPr lang="nl-BE" dirty="0" err="1" smtClean="0"/>
              <a:t>tekstvak</a:t>
            </a: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Binding naar control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342650"/>
            <a:ext cx="5765907" cy="55724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677" y="2146543"/>
            <a:ext cx="4680520" cy="26868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00" y="2095607"/>
            <a:ext cx="4823912" cy="2788739"/>
          </a:xfrm>
          <a:prstGeom prst="rect">
            <a:avLst/>
          </a:prstGeom>
        </p:spPr>
      </p:pic>
      <p:sp>
        <p:nvSpPr>
          <p:cNvPr id="11" name="Pijl-rechts 10"/>
          <p:cNvSpPr/>
          <p:nvPr/>
        </p:nvSpPr>
        <p:spPr>
          <a:xfrm>
            <a:off x="5431258" y="3237948"/>
            <a:ext cx="936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jdelijke aanduiding voor inhoud 1"/>
          <p:cNvSpPr txBox="1">
            <a:spLocks/>
          </p:cNvSpPr>
          <p:nvPr/>
        </p:nvSpPr>
        <p:spPr>
          <a:xfrm>
            <a:off x="119336" y="4833781"/>
            <a:ext cx="11416208" cy="1007256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85000" lnSpcReduction="20000"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 smtClean="0"/>
              <a:t>Het </a:t>
            </a:r>
            <a:r>
              <a:rPr lang="nl-BE" dirty="0" err="1" smtClean="0"/>
              <a:t>tekstvak</a:t>
            </a:r>
            <a:r>
              <a:rPr lang="nl-BE" dirty="0" smtClean="0"/>
              <a:t> </a:t>
            </a:r>
            <a:r>
              <a:rPr lang="nl-BE" dirty="0" err="1" smtClean="0"/>
              <a:t>txtWaarde</a:t>
            </a:r>
            <a:r>
              <a:rPr lang="nl-BE" dirty="0" smtClean="0"/>
              <a:t> is voor zijn tekstwaarde (Target) afhankelijk van de property Value van de control </a:t>
            </a:r>
            <a:r>
              <a:rPr lang="nl-BE" dirty="0" err="1" smtClean="0"/>
              <a:t>Slidergrootte</a:t>
            </a:r>
            <a:r>
              <a:rPr lang="nl-BE" dirty="0" smtClean="0"/>
              <a:t> (Source)</a:t>
            </a:r>
          </a:p>
          <a:p>
            <a:pPr marL="0" indent="0">
              <a:buFont typeface="Verdana" pitchFamily="34" charset="0"/>
              <a:buNone/>
            </a:pPr>
            <a:endParaRPr lang="nl-BE" dirty="0" smtClean="0"/>
          </a:p>
          <a:p>
            <a:pPr marL="0" indent="0">
              <a:buFont typeface="Verdana" pitchFamily="34" charset="0"/>
              <a:buNone/>
            </a:pPr>
            <a:endParaRPr lang="nl-B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29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BE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TextBox</a:t>
            </a:r>
            <a:r>
              <a:rPr lang="nl-BE" sz="2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Name</a:t>
            </a: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nl-B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txtWaarde</a:t>
            </a: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BE" sz="2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	</a:t>
            </a:r>
            <a:endParaRPr lang="nl-BE" sz="2400" dirty="0" smtClean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BE" sz="2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nl-BE" sz="2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nl-BE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Binding</a:t>
            </a:r>
            <a:r>
              <a:rPr lang="nl-BE" sz="2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	</a:t>
            </a:r>
            <a:r>
              <a:rPr lang="nl-BE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ElementName</a:t>
            </a: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nl-B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sliderGrootte</a:t>
            </a:r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nl-BE" sz="2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	</a:t>
            </a:r>
            <a:r>
              <a:rPr lang="nl-BE" sz="2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Path</a:t>
            </a:r>
            <a:r>
              <a:rPr lang="nl-BE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=Value}"/&gt;</a:t>
            </a:r>
            <a:endParaRPr lang="nl-BE" sz="24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BE" sz="2400" dirty="0"/>
              <a:t>Bij de eigenschap die je afhankelijk wilt maken van een andere control, gebruik je het </a:t>
            </a:r>
            <a:r>
              <a:rPr lang="nl-BE" sz="2400" dirty="0" err="1"/>
              <a:t>keyword</a:t>
            </a:r>
            <a:r>
              <a:rPr lang="nl-BE" sz="2400" dirty="0"/>
              <a:t> </a:t>
            </a:r>
            <a:r>
              <a:rPr lang="nl-BE" sz="2400" dirty="0">
                <a:solidFill>
                  <a:srgbClr val="00B0F0"/>
                </a:solidFill>
              </a:rPr>
              <a:t>Binding</a:t>
            </a:r>
            <a:r>
              <a:rPr lang="nl-BE" sz="2400" dirty="0"/>
              <a:t>  (in dit voorbeeld </a:t>
            </a:r>
            <a:r>
              <a:rPr lang="nl-BE" sz="2400" dirty="0" err="1"/>
              <a:t>Text</a:t>
            </a:r>
            <a:r>
              <a:rPr lang="nl-BE" sz="2400" dirty="0"/>
              <a:t>)</a:t>
            </a:r>
          </a:p>
          <a:p>
            <a:pPr lvl="1"/>
            <a:r>
              <a:rPr lang="nl-BE" sz="2400" dirty="0" err="1"/>
              <a:t>ElementName</a:t>
            </a:r>
            <a:r>
              <a:rPr lang="nl-BE" sz="2400" dirty="0"/>
              <a:t>: bevat de </a:t>
            </a:r>
            <a:r>
              <a:rPr lang="nl-BE" sz="2400" dirty="0" err="1"/>
              <a:t>controlnaam</a:t>
            </a:r>
            <a:r>
              <a:rPr lang="nl-BE" sz="2400" dirty="0"/>
              <a:t> </a:t>
            </a:r>
          </a:p>
          <a:p>
            <a:pPr lvl="1"/>
            <a:r>
              <a:rPr lang="nl-BE" sz="2400" dirty="0" err="1"/>
              <a:t>Path</a:t>
            </a:r>
            <a:r>
              <a:rPr lang="nl-BE" sz="2400" dirty="0"/>
              <a:t>: de eigenschap die gebruikt moet worden van de control</a:t>
            </a:r>
          </a:p>
          <a:p>
            <a:pPr lvl="1"/>
            <a:r>
              <a:rPr lang="nl-BE" sz="2400" dirty="0"/>
              <a:t>Mode: </a:t>
            </a:r>
            <a:r>
              <a:rPr lang="nl-BE" sz="2400" dirty="0" err="1"/>
              <a:t>OneWay</a:t>
            </a:r>
            <a:r>
              <a:rPr lang="nl-BE" sz="2400" dirty="0"/>
              <a:t> wilt zeggen dat ALLEEN bij verandering </a:t>
            </a:r>
            <a:r>
              <a:rPr lang="nl-BE" sz="2400" dirty="0" err="1"/>
              <a:t>vd</a:t>
            </a:r>
            <a:r>
              <a:rPr lang="nl-BE" sz="2400" dirty="0"/>
              <a:t> waarde </a:t>
            </a:r>
            <a:r>
              <a:rPr lang="nl-BE" sz="2400" dirty="0" err="1"/>
              <a:t>vd</a:t>
            </a:r>
            <a:r>
              <a:rPr lang="nl-BE" sz="2400" dirty="0"/>
              <a:t> </a:t>
            </a:r>
            <a:r>
              <a:rPr lang="nl-BE" sz="2400" dirty="0" err="1"/>
              <a:t>broncontrol</a:t>
            </a:r>
            <a:r>
              <a:rPr lang="nl-BE" sz="2400" dirty="0"/>
              <a:t> (source) ook de waarde van het </a:t>
            </a:r>
            <a:r>
              <a:rPr lang="nl-BE" sz="2400" dirty="0" err="1"/>
              <a:t>doelcontrol</a:t>
            </a:r>
            <a:r>
              <a:rPr lang="nl-BE" sz="2400" dirty="0"/>
              <a:t> (target) verandert. Default is </a:t>
            </a:r>
            <a:r>
              <a:rPr lang="nl-BE" sz="2400" dirty="0" err="1" smtClean="0"/>
              <a:t>TwoWay</a:t>
            </a:r>
            <a:r>
              <a:rPr lang="nl-BE" sz="2400" dirty="0" smtClean="0"/>
              <a:t>. </a:t>
            </a:r>
            <a:r>
              <a:rPr lang="nl-BE" sz="2400" dirty="0" err="1" smtClean="0"/>
              <a:t>Twoway</a:t>
            </a:r>
            <a:r>
              <a:rPr lang="nl-BE" sz="2400" dirty="0" smtClean="0"/>
              <a:t> wilt zeggen dat bij verandering van de target, ook de bron verandert.</a:t>
            </a:r>
            <a:endParaRPr lang="nl-BE" sz="2400" dirty="0"/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 </a:t>
            </a:r>
            <a:r>
              <a:rPr lang="nl-BE" dirty="0" smtClean="0"/>
              <a:t>naar control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039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Binding naar </a:t>
            </a:r>
            <a:r>
              <a:rPr lang="nl-BE" dirty="0" err="1" smtClean="0"/>
              <a:t>collection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40768"/>
            <a:ext cx="6070828" cy="3888432"/>
          </a:xfrm>
          <a:prstGeom prst="rect">
            <a:avLst/>
          </a:prstGeom>
        </p:spPr>
      </p:pic>
      <p:sp>
        <p:nvSpPr>
          <p:cNvPr id="7" name="Afgeronde rechthoek 6"/>
          <p:cNvSpPr/>
          <p:nvPr/>
        </p:nvSpPr>
        <p:spPr>
          <a:xfrm>
            <a:off x="840806" y="3189622"/>
            <a:ext cx="5767072" cy="352756"/>
          </a:xfrm>
          <a:prstGeom prst="roundRect">
            <a:avLst/>
          </a:prstGeom>
          <a:noFill/>
          <a:ln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jdelijke aanduiding voor inhoud 1"/>
          <p:cNvSpPr txBox="1">
            <a:spLocks/>
          </p:cNvSpPr>
          <p:nvPr/>
        </p:nvSpPr>
        <p:spPr>
          <a:xfrm>
            <a:off x="7099737" y="3123499"/>
            <a:ext cx="1634720" cy="485001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vert="horz" lIns="144000" tIns="144000" rIns="144000" bIns="144000" rtlCol="0" anchor="ctr">
            <a:no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400" dirty="0">
                <a:solidFill>
                  <a:schemeClr val="tx1"/>
                </a:solidFill>
                <a:latin typeface="+mn-lt"/>
              </a:rPr>
              <a:t>Orderlijn</a:t>
            </a:r>
          </a:p>
        </p:txBody>
      </p:sp>
      <p:sp>
        <p:nvSpPr>
          <p:cNvPr id="9" name="Afgeronde rechthoek 8"/>
          <p:cNvSpPr/>
          <p:nvPr/>
        </p:nvSpPr>
        <p:spPr>
          <a:xfrm>
            <a:off x="657856" y="2983684"/>
            <a:ext cx="6253778" cy="174146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/>
          <p:cNvSpPr txBox="1"/>
          <p:nvPr/>
        </p:nvSpPr>
        <p:spPr>
          <a:xfrm>
            <a:off x="7099737" y="4005064"/>
            <a:ext cx="3460759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Lijst van Orderlijnen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2599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Binding naar </a:t>
            </a:r>
            <a:r>
              <a:rPr lang="nl-BE" dirty="0" err="1" smtClean="0"/>
              <a:t>collection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0" name="Tekstvak 9"/>
          <p:cNvSpPr txBox="1"/>
          <p:nvPr/>
        </p:nvSpPr>
        <p:spPr>
          <a:xfrm>
            <a:off x="307679" y="1173428"/>
            <a:ext cx="11881320" cy="2554545"/>
          </a:xfrm>
          <a:prstGeom prst="rect">
            <a:avLst/>
          </a:prstGeom>
          <a:noFill/>
          <a:ln>
            <a:solidFill>
              <a:srgbClr val="00A0AE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datagridOrderlijnen"</a:t>
            </a:r>
            <a:r>
              <a:rPr lang="en-GB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AutoGenerateColumns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="False"</a:t>
            </a:r>
            <a:r>
              <a:rPr lang="en-GB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endParaRPr lang="en-GB" sz="20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Grid.ColumnSpan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IsReadOnly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="True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DataGrid.Columns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DataGridTextColumn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Binding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OrderID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}" 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OrderID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DataGridTextColumn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Binding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Hoeveelheid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}" 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Hoeveelheid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DataGridTextColumn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Binding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Product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.Naam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}"  </a:t>
            </a:r>
            <a:r>
              <a:rPr lang="en-GB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="Product" /&gt;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DataGrid.Columns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2000" dirty="0"/>
          </a:p>
        </p:txBody>
      </p:sp>
      <p:sp>
        <p:nvSpPr>
          <p:cNvPr id="14" name="Tekstvak 13"/>
          <p:cNvSpPr txBox="1"/>
          <p:nvPr/>
        </p:nvSpPr>
        <p:spPr>
          <a:xfrm>
            <a:off x="323640" y="3813592"/>
            <a:ext cx="6744153" cy="15696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l-BE" sz="2400" dirty="0"/>
              <a:t>De </a:t>
            </a:r>
            <a:r>
              <a:rPr lang="nl-BE" sz="2400" dirty="0" err="1"/>
              <a:t>ItemsSource</a:t>
            </a:r>
            <a:r>
              <a:rPr lang="nl-BE" sz="2400" dirty="0"/>
              <a:t> is gekoppeld met een lijst van </a:t>
            </a:r>
            <a:r>
              <a:rPr lang="nl-BE" sz="2400" dirty="0" smtClean="0"/>
              <a:t>objecten, dus de binding moet overeenkomen met een </a:t>
            </a:r>
            <a:r>
              <a:rPr lang="nl-BE" sz="2400" dirty="0" smtClean="0">
                <a:solidFill>
                  <a:srgbClr val="EC4B2F"/>
                </a:solidFill>
              </a:rPr>
              <a:t>PROPERTY</a:t>
            </a:r>
            <a:r>
              <a:rPr lang="nl-BE" sz="2400" dirty="0" smtClean="0"/>
              <a:t> uit het object (GEEN METHODE)</a:t>
            </a:r>
            <a:endParaRPr lang="en-GB" sz="2400" dirty="0"/>
          </a:p>
        </p:txBody>
      </p:sp>
      <p:sp>
        <p:nvSpPr>
          <p:cNvPr id="15" name="Afgeronde rechthoek 14"/>
          <p:cNvSpPr/>
          <p:nvPr/>
        </p:nvSpPr>
        <p:spPr>
          <a:xfrm>
            <a:off x="6456040" y="2095266"/>
            <a:ext cx="1224136" cy="367186"/>
          </a:xfrm>
          <a:prstGeom prst="roundRect">
            <a:avLst/>
          </a:prstGeom>
          <a:noFill/>
          <a:ln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Rechte verbindingslijn met pijl 16"/>
          <p:cNvCxnSpPr/>
          <p:nvPr/>
        </p:nvCxnSpPr>
        <p:spPr>
          <a:xfrm flipH="1">
            <a:off x="5070922" y="2492896"/>
            <a:ext cx="1385118" cy="1381805"/>
          </a:xfrm>
          <a:prstGeom prst="straightConnector1">
            <a:avLst/>
          </a:prstGeom>
          <a:ln w="19050">
            <a:solidFill>
              <a:srgbClr val="EC4B2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Afbeelding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60" y="2327071"/>
            <a:ext cx="2426254" cy="3458702"/>
          </a:xfrm>
          <a:prstGeom prst="rect">
            <a:avLst/>
          </a:prstGeom>
        </p:spPr>
      </p:pic>
      <p:sp>
        <p:nvSpPr>
          <p:cNvPr id="28" name="Afgeronde rechthoek 27"/>
          <p:cNvSpPr/>
          <p:nvPr/>
        </p:nvSpPr>
        <p:spPr>
          <a:xfrm>
            <a:off x="8904312" y="3315740"/>
            <a:ext cx="1224136" cy="367186"/>
          </a:xfrm>
          <a:prstGeom prst="roundRect">
            <a:avLst/>
          </a:prstGeom>
          <a:noFill/>
          <a:ln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Rechte verbindingslijn met pijl 32"/>
          <p:cNvCxnSpPr/>
          <p:nvPr/>
        </p:nvCxnSpPr>
        <p:spPr>
          <a:xfrm>
            <a:off x="7694260" y="2492896"/>
            <a:ext cx="1153025" cy="918789"/>
          </a:xfrm>
          <a:prstGeom prst="straightConnector1">
            <a:avLst/>
          </a:prstGeom>
          <a:ln w="19050">
            <a:solidFill>
              <a:srgbClr val="EC4B2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1672251" y="5468871"/>
            <a:ext cx="6710583" cy="4616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 ook een navigatieproperty zijn</a:t>
            </a:r>
            <a:endParaRPr lang="en-GB" sz="2400" dirty="0"/>
          </a:p>
        </p:txBody>
      </p:sp>
      <p:sp>
        <p:nvSpPr>
          <p:cNvPr id="19" name="Afgeronde rechthoek 18"/>
          <p:cNvSpPr/>
          <p:nvPr/>
        </p:nvSpPr>
        <p:spPr>
          <a:xfrm>
            <a:off x="6470124" y="2672576"/>
            <a:ext cx="1066036" cy="39638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Rechte verbindingslijn met pijl 20"/>
          <p:cNvCxnSpPr/>
          <p:nvPr/>
        </p:nvCxnSpPr>
        <p:spPr>
          <a:xfrm>
            <a:off x="7209447" y="3110435"/>
            <a:ext cx="1622857" cy="2301478"/>
          </a:xfrm>
          <a:prstGeom prst="straightConnector1">
            <a:avLst/>
          </a:prstGeom>
          <a:ln w="1905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/>
          <p:cNvSpPr/>
          <p:nvPr/>
        </p:nvSpPr>
        <p:spPr>
          <a:xfrm>
            <a:off x="8904312" y="5213722"/>
            <a:ext cx="1224136" cy="39638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Rechte verbindingslijn met pijl 25"/>
          <p:cNvCxnSpPr/>
          <p:nvPr/>
        </p:nvCxnSpPr>
        <p:spPr>
          <a:xfrm>
            <a:off x="7209447" y="3110435"/>
            <a:ext cx="38106" cy="2301478"/>
          </a:xfrm>
          <a:prstGeom prst="straightConnector1">
            <a:avLst/>
          </a:prstGeom>
          <a:ln w="1905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3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50" y="3075733"/>
            <a:ext cx="4427612" cy="283593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 </a:t>
            </a:r>
            <a:r>
              <a:rPr lang="nl-BE" dirty="0" smtClean="0"/>
              <a:t>naar </a:t>
            </a:r>
            <a:r>
              <a:rPr lang="nl-BE" dirty="0" err="1"/>
              <a:t>collection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0" name="Tekstvak 9"/>
          <p:cNvSpPr txBox="1"/>
          <p:nvPr/>
        </p:nvSpPr>
        <p:spPr>
          <a:xfrm>
            <a:off x="307679" y="1173428"/>
            <a:ext cx="11881320" cy="2554545"/>
          </a:xfrm>
          <a:prstGeom prst="rect">
            <a:avLst/>
          </a:prstGeom>
          <a:noFill/>
          <a:ln>
            <a:solidFill>
              <a:srgbClr val="00A0AE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="datagridOrderlijnen"</a:t>
            </a:r>
            <a:r>
              <a:rPr lang="en-GB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AutoGenerateColumns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="False"</a:t>
            </a:r>
            <a:r>
              <a:rPr lang="en-GB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endParaRPr lang="en-GB" sz="20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Grid.ColumnSpan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IsReadOnly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="True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DataGrid.Columns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DataGridTextColumn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Binding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OrderID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}" 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OrderID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DataGridTextColumn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Binding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Hoeveelheid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}" 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Hoeveelheid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DataGridTextColumn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Binding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Product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.Naam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}"  </a:t>
            </a:r>
            <a:r>
              <a:rPr lang="en-GB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="Product" /&gt;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DataGrid.Columns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2000" dirty="0"/>
          </a:p>
        </p:txBody>
      </p:sp>
      <p:sp>
        <p:nvSpPr>
          <p:cNvPr id="15" name="Afgeronde rechthoek 14"/>
          <p:cNvSpPr/>
          <p:nvPr/>
        </p:nvSpPr>
        <p:spPr>
          <a:xfrm>
            <a:off x="6456040" y="2708920"/>
            <a:ext cx="2088232" cy="46373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fgeronde rechthoek 19"/>
          <p:cNvSpPr/>
          <p:nvPr/>
        </p:nvSpPr>
        <p:spPr>
          <a:xfrm>
            <a:off x="9116094" y="4337275"/>
            <a:ext cx="2088232" cy="36906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Rechte verbindingslijn met pijl 20"/>
          <p:cNvCxnSpPr/>
          <p:nvPr/>
        </p:nvCxnSpPr>
        <p:spPr>
          <a:xfrm>
            <a:off x="7896200" y="3169561"/>
            <a:ext cx="1224136" cy="1154442"/>
          </a:xfrm>
          <a:prstGeom prst="straightConnector1">
            <a:avLst/>
          </a:prstGeom>
          <a:ln w="1905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86" y="3013300"/>
            <a:ext cx="4583550" cy="2882866"/>
          </a:xfrm>
          <a:prstGeom prst="rect">
            <a:avLst/>
          </a:prstGeom>
        </p:spPr>
      </p:pic>
      <p:sp>
        <p:nvSpPr>
          <p:cNvPr id="13" name="Afgeronde rechthoek 12"/>
          <p:cNvSpPr/>
          <p:nvPr/>
        </p:nvSpPr>
        <p:spPr>
          <a:xfrm>
            <a:off x="1007434" y="5432430"/>
            <a:ext cx="1776197" cy="22881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fgeronde rechthoek 15"/>
          <p:cNvSpPr/>
          <p:nvPr/>
        </p:nvSpPr>
        <p:spPr>
          <a:xfrm>
            <a:off x="3647728" y="4153907"/>
            <a:ext cx="1800200" cy="22922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Rechte verbindingslijn met pijl 16"/>
          <p:cNvCxnSpPr/>
          <p:nvPr/>
        </p:nvCxnSpPr>
        <p:spPr>
          <a:xfrm flipH="1">
            <a:off x="5538614" y="3169561"/>
            <a:ext cx="1455747" cy="1099040"/>
          </a:xfrm>
          <a:prstGeom prst="straightConnector1">
            <a:avLst/>
          </a:prstGeom>
          <a:ln w="1905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3202854" y="5056769"/>
            <a:ext cx="6480096" cy="830997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nl-BE" sz="2400" dirty="0" err="1" smtClean="0"/>
              <a:t>Dmv</a:t>
            </a:r>
            <a:r>
              <a:rPr lang="nl-BE" sz="2400" dirty="0" smtClean="0"/>
              <a:t> een navigatieproperty kan een geneste property opgevraagd worden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382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 het MVVM principe moeten we de design afsplitsen van code. In de code-</a:t>
            </a:r>
            <a:r>
              <a:rPr lang="nl-BE" dirty="0" err="1" smtClean="0"/>
              <a:t>behind</a:t>
            </a:r>
            <a:r>
              <a:rPr lang="nl-BE" dirty="0" smtClean="0"/>
              <a:t> van de </a:t>
            </a:r>
            <a:r>
              <a:rPr lang="nl-BE" dirty="0" err="1" smtClean="0"/>
              <a:t>xaml</a:t>
            </a:r>
            <a:r>
              <a:rPr lang="nl-BE" dirty="0" smtClean="0"/>
              <a:t> zou zo min mogelijk code moeten staan. Om dit te kunnen realiseren zal er met binding gewerkt moeten worden. </a:t>
            </a:r>
            <a:r>
              <a:rPr lang="nl-BE" dirty="0" err="1" smtClean="0"/>
              <a:t>Dmv</a:t>
            </a:r>
            <a:r>
              <a:rPr lang="nl-BE" dirty="0" smtClean="0"/>
              <a:t> </a:t>
            </a:r>
            <a:r>
              <a:rPr lang="nl-BE" dirty="0" err="1" smtClean="0"/>
              <a:t>bindings</a:t>
            </a:r>
            <a:r>
              <a:rPr lang="nl-BE" dirty="0" smtClean="0"/>
              <a:t> kan je </a:t>
            </a:r>
            <a:r>
              <a:rPr lang="nl-BE" dirty="0" err="1" smtClean="0"/>
              <a:t>controls</a:t>
            </a:r>
            <a:r>
              <a:rPr lang="nl-BE" dirty="0" smtClean="0"/>
              <a:t> afhankelijk maken van andere </a:t>
            </a:r>
            <a:r>
              <a:rPr lang="nl-BE" dirty="0" err="1" smtClean="0"/>
              <a:t>controls</a:t>
            </a:r>
            <a:r>
              <a:rPr lang="nl-BE" dirty="0" smtClean="0"/>
              <a:t> of </a:t>
            </a:r>
            <a:r>
              <a:rPr lang="nl-BE" dirty="0" err="1" smtClean="0"/>
              <a:t>collections</a:t>
            </a:r>
            <a:r>
              <a:rPr lang="nl-BE" dirty="0" smtClean="0"/>
              <a:t> of objecten.</a:t>
            </a:r>
          </a:p>
          <a:p>
            <a:r>
              <a:rPr lang="nl-BE" dirty="0" smtClean="0"/>
              <a:t>Bij binding zal er altijd 2 partijen zijn:</a:t>
            </a:r>
          </a:p>
          <a:p>
            <a:pPr lvl="1"/>
            <a:r>
              <a:rPr lang="nl-BE" dirty="0" smtClean="0"/>
              <a:t>Source = bron: bepaalt wat er getoond moet worden</a:t>
            </a:r>
          </a:p>
          <a:p>
            <a:pPr lvl="1"/>
            <a:r>
              <a:rPr lang="nl-BE" dirty="0" smtClean="0"/>
              <a:t>Target = doel: zal zich aanpassen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 weg naar </a:t>
            </a:r>
            <a:r>
              <a:rPr lang="nl-BE" dirty="0" err="1" smtClean="0"/>
              <a:t>mvvm</a:t>
            </a:r>
            <a:r>
              <a:rPr lang="nl-BE" dirty="0" smtClean="0"/>
              <a:t> 	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121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Hoe werken we nu?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3215680" y="1340768"/>
            <a:ext cx="5580620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b="1" dirty="0">
                <a:solidFill>
                  <a:schemeClr val="tx2"/>
                </a:solidFill>
              </a:rPr>
              <a:t>VIEW</a:t>
            </a:r>
          </a:p>
          <a:p>
            <a:pPr algn="ctr"/>
            <a:endParaRPr lang="nl-BE" sz="2800" b="1" dirty="0">
              <a:solidFill>
                <a:schemeClr val="tx2"/>
              </a:solidFill>
            </a:endParaRPr>
          </a:p>
          <a:p>
            <a:pPr algn="ctr"/>
            <a:endParaRPr lang="nl-BE" b="1" dirty="0">
              <a:solidFill>
                <a:schemeClr val="tx2"/>
              </a:solidFill>
            </a:endParaRPr>
          </a:p>
        </p:txBody>
      </p:sp>
      <p:sp>
        <p:nvSpPr>
          <p:cNvPr id="6" name="Afgeronde rechthoek 5"/>
          <p:cNvSpPr/>
          <p:nvPr/>
        </p:nvSpPr>
        <p:spPr>
          <a:xfrm>
            <a:off x="3479132" y="1988840"/>
            <a:ext cx="1296144" cy="48605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tx2"/>
                </a:solidFill>
              </a:rPr>
              <a:t>XAML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7" name="Afgeronde rechthoek 6"/>
          <p:cNvSpPr/>
          <p:nvPr/>
        </p:nvSpPr>
        <p:spPr>
          <a:xfrm>
            <a:off x="5052032" y="1970838"/>
            <a:ext cx="3488212" cy="48605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tx2"/>
                </a:solidFill>
              </a:rPr>
              <a:t>Code-</a:t>
            </a:r>
            <a:r>
              <a:rPr lang="nl-BE" sz="2400" dirty="0" err="1">
                <a:solidFill>
                  <a:schemeClr val="tx2"/>
                </a:solidFill>
              </a:rPr>
              <a:t>Behind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3168109" y="4149080"/>
            <a:ext cx="5580620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b="1" dirty="0">
                <a:solidFill>
                  <a:schemeClr val="tx2"/>
                </a:solidFill>
              </a:rPr>
              <a:t>Model</a:t>
            </a:r>
          </a:p>
          <a:p>
            <a:pPr algn="ctr"/>
            <a:endParaRPr lang="nl-BE" sz="2800" b="1" dirty="0">
              <a:solidFill>
                <a:schemeClr val="tx2"/>
              </a:solidFill>
            </a:endParaRPr>
          </a:p>
          <a:p>
            <a:pPr algn="ctr"/>
            <a:endParaRPr lang="nl-BE" b="1" dirty="0">
              <a:solidFill>
                <a:schemeClr val="tx2"/>
              </a:solidFill>
            </a:endParaRPr>
          </a:p>
        </p:txBody>
      </p:sp>
      <p:sp>
        <p:nvSpPr>
          <p:cNvPr id="10" name="Afgeronde rechthoek 9"/>
          <p:cNvSpPr/>
          <p:nvPr/>
        </p:nvSpPr>
        <p:spPr>
          <a:xfrm>
            <a:off x="3492145" y="4779150"/>
            <a:ext cx="5000528" cy="48605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tx2"/>
                </a:solidFill>
              </a:rPr>
              <a:t>DataModel</a:t>
            </a:r>
            <a:r>
              <a:rPr lang="nl-BE" sz="2400" dirty="0">
                <a:solidFill>
                  <a:schemeClr val="tx2"/>
                </a:solidFill>
              </a:rPr>
              <a:t> - </a:t>
            </a:r>
            <a:r>
              <a:rPr lang="nl-BE" sz="2400" dirty="0" err="1">
                <a:solidFill>
                  <a:schemeClr val="tx2"/>
                </a:solidFill>
              </a:rPr>
              <a:t>Properties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14" name="Gekromde PIJL-RECHTS 13"/>
          <p:cNvSpPr/>
          <p:nvPr/>
        </p:nvSpPr>
        <p:spPr>
          <a:xfrm>
            <a:off x="2146836" y="2439752"/>
            <a:ext cx="792088" cy="24482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6" name="Gekromde PIJL-RECHTS 15"/>
          <p:cNvSpPr/>
          <p:nvPr/>
        </p:nvSpPr>
        <p:spPr>
          <a:xfrm rot="10800000">
            <a:off x="8977914" y="2247817"/>
            <a:ext cx="792088" cy="24482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1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 weg naar </a:t>
            </a:r>
            <a:r>
              <a:rPr lang="nl-BE" dirty="0" err="1"/>
              <a:t>mvvm</a:t>
            </a:r>
            <a:r>
              <a:rPr lang="nl-BE" dirty="0"/>
              <a:t> … 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124415"/>
            <a:ext cx="8353425" cy="4924425"/>
          </a:xfrm>
          <a:prstGeom prst="rect">
            <a:avLst/>
          </a:prstGeom>
        </p:spPr>
      </p:pic>
      <p:sp>
        <p:nvSpPr>
          <p:cNvPr id="5" name="Pijl-omlaag 4"/>
          <p:cNvSpPr/>
          <p:nvPr/>
        </p:nvSpPr>
        <p:spPr>
          <a:xfrm>
            <a:off x="7176120" y="1772816"/>
            <a:ext cx="504056" cy="1728192"/>
          </a:xfrm>
          <a:prstGeom prst="downArrow">
            <a:avLst/>
          </a:prstGeom>
          <a:solidFill>
            <a:srgbClr val="FF0000">
              <a:alpha val="4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4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Het </a:t>
            </a:r>
            <a:r>
              <a:rPr lang="nl-BE" sz="2800" dirty="0">
                <a:solidFill>
                  <a:srgbClr val="E07220"/>
                </a:solidFill>
              </a:rPr>
              <a:t>Model</a:t>
            </a:r>
            <a:r>
              <a:rPr lang="nl-BE" sz="2800" dirty="0"/>
              <a:t> beschrijft de data of objecten waarmee gewerkt wordt.</a:t>
            </a:r>
          </a:p>
          <a:p>
            <a:r>
              <a:rPr lang="nl-BE" sz="2800" dirty="0"/>
              <a:t>Het </a:t>
            </a:r>
            <a:r>
              <a:rPr lang="nl-BE" sz="2800" dirty="0">
                <a:solidFill>
                  <a:srgbClr val="E07220"/>
                </a:solidFill>
              </a:rPr>
              <a:t>Model</a:t>
            </a:r>
            <a:r>
              <a:rPr lang="nl-BE" sz="2800" dirty="0"/>
              <a:t> </a:t>
            </a:r>
            <a:r>
              <a:rPr lang="en-US" sz="2800" dirty="0"/>
              <a:t>mag </a:t>
            </a:r>
            <a:r>
              <a:rPr lang="en-US" sz="2800" dirty="0" err="1"/>
              <a:t>niets</a:t>
            </a:r>
            <a:r>
              <a:rPr lang="en-US" sz="2800" dirty="0"/>
              <a:t> </a:t>
            </a:r>
            <a:r>
              <a:rPr lang="en-US" sz="2800" dirty="0" err="1"/>
              <a:t>weten</a:t>
            </a:r>
            <a:r>
              <a:rPr lang="en-US" sz="2800" dirty="0"/>
              <a:t> van het </a:t>
            </a:r>
            <a:r>
              <a:rPr lang="en-US" sz="2800" dirty="0" err="1"/>
              <a:t>viewmodel</a:t>
            </a:r>
            <a:r>
              <a:rPr lang="nl-BE" sz="2800" dirty="0"/>
              <a:t>, het refereert nooit naar View of </a:t>
            </a:r>
            <a:r>
              <a:rPr lang="nl-BE" sz="2800" dirty="0" err="1"/>
              <a:t>ViewModel</a:t>
            </a:r>
            <a:r>
              <a:rPr lang="nl-BE" sz="2800" dirty="0"/>
              <a:t> (omgekeerd wel).</a:t>
            </a:r>
            <a:r>
              <a:rPr lang="en-US" sz="2800" dirty="0"/>
              <a:t> </a:t>
            </a:r>
            <a:endParaRPr lang="nl-BE" sz="2800" dirty="0"/>
          </a:p>
          <a:p>
            <a:r>
              <a:rPr lang="nl-BE" sz="2800" dirty="0"/>
              <a:t>Voorbeeld: Het </a:t>
            </a:r>
            <a:r>
              <a:rPr lang="nl-BE" sz="2800" dirty="0">
                <a:solidFill>
                  <a:srgbClr val="E07220"/>
                </a:solidFill>
              </a:rPr>
              <a:t>Model</a:t>
            </a:r>
            <a:r>
              <a:rPr lang="nl-BE" sz="2800" dirty="0"/>
              <a:t> is de klasse Bankrekening met de eigenschappen </a:t>
            </a:r>
            <a:r>
              <a:rPr lang="nl-BE" sz="2800" dirty="0" err="1"/>
              <a:t>Rekeningnr</a:t>
            </a:r>
            <a:r>
              <a:rPr lang="nl-BE" sz="2800" dirty="0"/>
              <a:t>, Houder, Saldo. Het model beschrijft de klasse Bankrekening maar niet de lay-out (font, </a:t>
            </a:r>
            <a:r>
              <a:rPr lang="nl-BE" sz="2800" dirty="0" err="1"/>
              <a:t>size</a:t>
            </a:r>
            <a:r>
              <a:rPr lang="nl-BE" sz="2800" dirty="0"/>
              <a:t>, </a:t>
            </a:r>
            <a:r>
              <a:rPr lang="nl-BE" sz="2800" dirty="0" err="1"/>
              <a:t>style</a:t>
            </a:r>
            <a:r>
              <a:rPr lang="nl-BE" sz="2800" dirty="0"/>
              <a:t>).</a:t>
            </a:r>
          </a:p>
          <a:p>
            <a:endParaRPr lang="nl-BE" sz="2800" dirty="0"/>
          </a:p>
          <a:p>
            <a:endParaRPr lang="nl-B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Model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4077072"/>
            <a:ext cx="4100108" cy="16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Binding naar Control</a:t>
            </a:r>
          </a:p>
          <a:p>
            <a:r>
              <a:rPr lang="nl-BE" dirty="0" smtClean="0"/>
              <a:t>Binding </a:t>
            </a:r>
            <a:r>
              <a:rPr lang="nl-BE" dirty="0"/>
              <a:t>naar </a:t>
            </a:r>
            <a:r>
              <a:rPr lang="nl-BE" dirty="0" smtClean="0"/>
              <a:t>Collection</a:t>
            </a:r>
          </a:p>
          <a:p>
            <a:r>
              <a:rPr lang="nl-BE" dirty="0" smtClean="0"/>
              <a:t>Binding </a:t>
            </a:r>
            <a:r>
              <a:rPr lang="nl-BE" dirty="0"/>
              <a:t>naar </a:t>
            </a:r>
            <a:r>
              <a:rPr lang="nl-BE" dirty="0" smtClean="0"/>
              <a:t>Object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		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839416" y="6262800"/>
            <a:ext cx="480000" cy="667148"/>
          </a:xfrm>
        </p:spPr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 </a:t>
            </a:r>
            <a:r>
              <a:rPr lang="nl-BE" dirty="0" smtClean="0">
                <a:solidFill>
                  <a:srgbClr val="00B0F0"/>
                </a:solidFill>
              </a:rPr>
              <a:t>View</a:t>
            </a:r>
            <a:r>
              <a:rPr lang="nl-BE" dirty="0" smtClean="0"/>
              <a:t> is de </a:t>
            </a:r>
            <a:r>
              <a:rPr lang="nl-BE" dirty="0" err="1" smtClean="0"/>
              <a:t>presentatielaag</a:t>
            </a:r>
            <a:r>
              <a:rPr lang="nl-BE" dirty="0" smtClean="0"/>
              <a:t> of de visuele weergave uitgewerkt in XAML.</a:t>
            </a:r>
          </a:p>
          <a:p>
            <a:r>
              <a:rPr lang="nl-BE" dirty="0" smtClean="0"/>
              <a:t>De </a:t>
            </a:r>
            <a:r>
              <a:rPr lang="nl-BE" dirty="0">
                <a:solidFill>
                  <a:srgbClr val="00B0F0"/>
                </a:solidFill>
              </a:rPr>
              <a:t>View</a:t>
            </a:r>
            <a:r>
              <a:rPr lang="nl-BE" dirty="0" smtClean="0"/>
              <a:t> bevat geen of weinig logica in de code-</a:t>
            </a:r>
            <a:r>
              <a:rPr lang="nl-BE" dirty="0" err="1" smtClean="0"/>
              <a:t>behind</a:t>
            </a:r>
            <a:r>
              <a:rPr lang="nl-BE" dirty="0" smtClean="0"/>
              <a:t>.</a:t>
            </a:r>
          </a:p>
          <a:p>
            <a:r>
              <a:rPr lang="nl-BE" dirty="0" smtClean="0"/>
              <a:t>Data van het Model wordt in de </a:t>
            </a:r>
            <a:r>
              <a:rPr lang="nl-BE" dirty="0">
                <a:solidFill>
                  <a:srgbClr val="00B0F0"/>
                </a:solidFill>
              </a:rPr>
              <a:t>View</a:t>
            </a:r>
            <a:r>
              <a:rPr lang="nl-BE" dirty="0" smtClean="0"/>
              <a:t> aangeboden </a:t>
            </a:r>
            <a:r>
              <a:rPr lang="nl-BE" dirty="0" err="1" smtClean="0"/>
              <a:t>dmv</a:t>
            </a:r>
            <a:r>
              <a:rPr lang="nl-BE" dirty="0" smtClean="0"/>
              <a:t> het </a:t>
            </a:r>
            <a:r>
              <a:rPr lang="nl-BE" dirty="0" err="1" smtClean="0"/>
              <a:t>ViewModel</a:t>
            </a:r>
            <a:endParaRPr lang="nl-BE" dirty="0" smtClean="0"/>
          </a:p>
          <a:p>
            <a:r>
              <a:rPr lang="nl-BE" dirty="0" smtClean="0">
                <a:solidFill>
                  <a:srgbClr val="D1CAD2"/>
                </a:solidFill>
              </a:rPr>
              <a:t>De </a:t>
            </a:r>
            <a:r>
              <a:rPr lang="nl-BE" dirty="0">
                <a:solidFill>
                  <a:srgbClr val="D1CAD2"/>
                </a:solidFill>
              </a:rPr>
              <a:t>View</a:t>
            </a:r>
            <a:r>
              <a:rPr lang="nl-BE" dirty="0" smtClean="0">
                <a:solidFill>
                  <a:srgbClr val="D1CAD2"/>
                </a:solidFill>
              </a:rPr>
              <a:t> communiceert alleen met het </a:t>
            </a:r>
            <a:r>
              <a:rPr lang="nl-BE" dirty="0" err="1" smtClean="0">
                <a:solidFill>
                  <a:srgbClr val="D1CAD2"/>
                </a:solidFill>
              </a:rPr>
              <a:t>ViewModel</a:t>
            </a:r>
            <a:r>
              <a:rPr lang="nl-BE" dirty="0" smtClean="0">
                <a:solidFill>
                  <a:srgbClr val="D1CAD2"/>
                </a:solidFill>
              </a:rPr>
              <a:t> via Binding.</a:t>
            </a:r>
            <a:r>
              <a:rPr lang="nl-BE" dirty="0" smtClean="0"/>
              <a:t> 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4221088"/>
            <a:ext cx="4100108" cy="16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5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Het </a:t>
            </a:r>
            <a:r>
              <a:rPr lang="nl-BE" sz="3200" dirty="0" err="1">
                <a:solidFill>
                  <a:srgbClr val="92D050"/>
                </a:solidFill>
              </a:rPr>
              <a:t>ViewModel</a:t>
            </a:r>
            <a:r>
              <a:rPr lang="nl-BE" dirty="0" smtClean="0"/>
              <a:t> verbindt de View met het Model.  </a:t>
            </a:r>
          </a:p>
          <a:p>
            <a:r>
              <a:rPr lang="nl-BE" dirty="0" err="1" smtClean="0">
                <a:solidFill>
                  <a:srgbClr val="92D050"/>
                </a:solidFill>
              </a:rPr>
              <a:t>ViewModel</a:t>
            </a:r>
            <a:r>
              <a:rPr lang="nl-BE" dirty="0" smtClean="0"/>
              <a:t> bevat </a:t>
            </a:r>
          </a:p>
          <a:p>
            <a:pPr lvl="1"/>
            <a:r>
              <a:rPr lang="nl-BE" dirty="0" smtClean="0"/>
              <a:t>Informatie over de </a:t>
            </a:r>
            <a:r>
              <a:rPr lang="nl-BE" dirty="0" err="1" smtClean="0"/>
              <a:t>Models</a:t>
            </a:r>
            <a:r>
              <a:rPr lang="nl-BE" dirty="0" smtClean="0"/>
              <a:t> die de View kan gebruiken voor </a:t>
            </a:r>
            <a:r>
              <a:rPr lang="nl-BE" dirty="0" err="1" smtClean="0"/>
              <a:t>DataBinding</a:t>
            </a:r>
            <a:r>
              <a:rPr lang="nl-BE" dirty="0" smtClean="0"/>
              <a:t>.</a:t>
            </a:r>
          </a:p>
          <a:p>
            <a:pPr lvl="1"/>
            <a:r>
              <a:rPr lang="nl-BE" dirty="0" err="1" smtClean="0">
                <a:solidFill>
                  <a:srgbClr val="D1CAD2"/>
                </a:solidFill>
              </a:rPr>
              <a:t>Commands</a:t>
            </a:r>
            <a:r>
              <a:rPr lang="nl-BE" dirty="0" smtClean="0">
                <a:solidFill>
                  <a:srgbClr val="D1CAD2"/>
                </a:solidFill>
              </a:rPr>
              <a:t> die de View kan gebruiken om te interageren met de data in het model.</a:t>
            </a:r>
          </a:p>
          <a:p>
            <a:pPr lvl="1"/>
            <a:endParaRPr lang="nl-BE" dirty="0">
              <a:solidFill>
                <a:srgbClr val="D1CAD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ViewModel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4077072"/>
            <a:ext cx="4100108" cy="16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18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56" y="1199967"/>
            <a:ext cx="8486817" cy="3949568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ViewModel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Afgeronde rechthoek 8"/>
          <p:cNvSpPr/>
          <p:nvPr/>
        </p:nvSpPr>
        <p:spPr>
          <a:xfrm>
            <a:off x="3431703" y="1733961"/>
            <a:ext cx="230425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kstvak 14"/>
          <p:cNvSpPr txBox="1"/>
          <p:nvPr/>
        </p:nvSpPr>
        <p:spPr>
          <a:xfrm>
            <a:off x="5854200" y="1768187"/>
            <a:ext cx="18002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ORDERID</a:t>
            </a:r>
            <a:endParaRPr lang="en-GB" dirty="0"/>
          </a:p>
        </p:txBody>
      </p:sp>
      <p:sp>
        <p:nvSpPr>
          <p:cNvPr id="16" name="Tekstvak 15"/>
          <p:cNvSpPr txBox="1"/>
          <p:nvPr/>
        </p:nvSpPr>
        <p:spPr>
          <a:xfrm>
            <a:off x="6359907" y="2552768"/>
            <a:ext cx="189078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ORDERLIJNEN</a:t>
            </a:r>
            <a:endParaRPr lang="en-GB" dirty="0"/>
          </a:p>
        </p:txBody>
      </p:sp>
      <p:sp>
        <p:nvSpPr>
          <p:cNvPr id="19" name="Afgeronde rechthoek 18"/>
          <p:cNvSpPr/>
          <p:nvPr/>
        </p:nvSpPr>
        <p:spPr>
          <a:xfrm>
            <a:off x="9842979" y="1613700"/>
            <a:ext cx="2198047" cy="13661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kstvak 19"/>
          <p:cNvSpPr txBox="1"/>
          <p:nvPr/>
        </p:nvSpPr>
        <p:spPr>
          <a:xfrm>
            <a:off x="9396650" y="3174751"/>
            <a:ext cx="2594161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Methodes Zoeken en Verwijderen</a:t>
            </a:r>
            <a:endParaRPr lang="en-GB" dirty="0"/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054792"/>
            <a:ext cx="3791744" cy="2911518"/>
          </a:xfrm>
          <a:prstGeom prst="rect">
            <a:avLst/>
          </a:prstGeom>
        </p:spPr>
      </p:pic>
      <p:sp>
        <p:nvSpPr>
          <p:cNvPr id="22" name="Afgeronde rechthoek 21"/>
          <p:cNvSpPr/>
          <p:nvPr/>
        </p:nvSpPr>
        <p:spPr>
          <a:xfrm>
            <a:off x="3768899" y="3368904"/>
            <a:ext cx="2615101" cy="679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kstvak 22"/>
          <p:cNvSpPr txBox="1"/>
          <p:nvPr/>
        </p:nvSpPr>
        <p:spPr>
          <a:xfrm>
            <a:off x="3905522" y="3472052"/>
            <a:ext cx="194867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FOUTMELDING</a:t>
            </a:r>
            <a:endParaRPr lang="en-GB" dirty="0"/>
          </a:p>
        </p:txBody>
      </p:sp>
      <p:sp>
        <p:nvSpPr>
          <p:cNvPr id="10" name="Afgeronde rechthoek 9"/>
          <p:cNvSpPr/>
          <p:nvPr/>
        </p:nvSpPr>
        <p:spPr>
          <a:xfrm>
            <a:off x="3431703" y="2426620"/>
            <a:ext cx="5866331" cy="679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853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ViewModel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268760"/>
            <a:ext cx="5345338" cy="410445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640"/>
            <a:ext cx="5812139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78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14437"/>
            <a:ext cx="11372850" cy="442912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 - XAML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Afgeronde rechthoek 6"/>
          <p:cNvSpPr/>
          <p:nvPr/>
        </p:nvSpPr>
        <p:spPr>
          <a:xfrm>
            <a:off x="3359696" y="1212884"/>
            <a:ext cx="2448272" cy="271900"/>
          </a:xfrm>
          <a:prstGeom prst="roundRect">
            <a:avLst/>
          </a:prstGeom>
          <a:noFill/>
          <a:ln>
            <a:solidFill>
              <a:srgbClr val="00A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fgeronde rechthoek 7"/>
          <p:cNvSpPr/>
          <p:nvPr/>
        </p:nvSpPr>
        <p:spPr>
          <a:xfrm>
            <a:off x="1343472" y="2708920"/>
            <a:ext cx="3816424" cy="257371"/>
          </a:xfrm>
          <a:prstGeom prst="roundRect">
            <a:avLst/>
          </a:prstGeom>
          <a:noFill/>
          <a:ln>
            <a:solidFill>
              <a:srgbClr val="00A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/>
          <p:cNvSpPr txBox="1"/>
          <p:nvPr/>
        </p:nvSpPr>
        <p:spPr>
          <a:xfrm>
            <a:off x="5301705" y="219654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Via Binding wordt opgegeven uit welke property de data moet gehaald worden. Deze </a:t>
            </a:r>
            <a:r>
              <a:rPr lang="nl-BE" dirty="0" err="1" smtClean="0"/>
              <a:t>properties</a:t>
            </a:r>
            <a:r>
              <a:rPr lang="nl-BE" dirty="0" smtClean="0"/>
              <a:t> komen uit het viewmodel. </a:t>
            </a:r>
            <a:endParaRPr lang="en-GB" dirty="0"/>
          </a:p>
        </p:txBody>
      </p:sp>
      <p:sp>
        <p:nvSpPr>
          <p:cNvPr id="12" name="Afgeronde rechthoek 11"/>
          <p:cNvSpPr/>
          <p:nvPr/>
        </p:nvSpPr>
        <p:spPr>
          <a:xfrm>
            <a:off x="1127448" y="5113759"/>
            <a:ext cx="3312368" cy="288033"/>
          </a:xfrm>
          <a:prstGeom prst="roundRect">
            <a:avLst/>
          </a:prstGeom>
          <a:noFill/>
          <a:ln>
            <a:solidFill>
              <a:srgbClr val="00A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837604"/>
            <a:ext cx="3798116" cy="2916411"/>
          </a:xfrm>
          <a:prstGeom prst="rect">
            <a:avLst/>
          </a:prstGeom>
        </p:spPr>
      </p:pic>
      <p:sp>
        <p:nvSpPr>
          <p:cNvPr id="14" name="Afgeronde rechthoek 13"/>
          <p:cNvSpPr/>
          <p:nvPr/>
        </p:nvSpPr>
        <p:spPr>
          <a:xfrm>
            <a:off x="8040216" y="3789040"/>
            <a:ext cx="3456384" cy="504056"/>
          </a:xfrm>
          <a:prstGeom prst="roundRect">
            <a:avLst/>
          </a:prstGeom>
          <a:noFill/>
          <a:ln>
            <a:solidFill>
              <a:srgbClr val="00A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541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 – XAML.CS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39" y="1264665"/>
            <a:ext cx="8438773" cy="4555533"/>
          </a:xfrm>
          <a:prstGeom prst="rect">
            <a:avLst/>
          </a:prstGeom>
        </p:spPr>
      </p:pic>
      <p:sp>
        <p:nvSpPr>
          <p:cNvPr id="8" name="Afgeronde rechthoek 7"/>
          <p:cNvSpPr/>
          <p:nvPr/>
        </p:nvSpPr>
        <p:spPr>
          <a:xfrm>
            <a:off x="839416" y="2420888"/>
            <a:ext cx="8064896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kstvak 10"/>
          <p:cNvSpPr txBox="1"/>
          <p:nvPr/>
        </p:nvSpPr>
        <p:spPr>
          <a:xfrm>
            <a:off x="4067436" y="366247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Koppeling tussen view en viewmodel wordt gemaakt.</a:t>
            </a:r>
          </a:p>
          <a:p>
            <a:r>
              <a:rPr lang="nl-BE" dirty="0" smtClean="0"/>
              <a:t>Het viewmodel zal de BRON (Source) worden</a:t>
            </a:r>
            <a:endParaRPr lang="en-GB" dirty="0"/>
          </a:p>
        </p:txBody>
      </p:sp>
      <p:sp>
        <p:nvSpPr>
          <p:cNvPr id="12" name="Afgeronde rechthoek 11"/>
          <p:cNvSpPr/>
          <p:nvPr/>
        </p:nvSpPr>
        <p:spPr>
          <a:xfrm>
            <a:off x="1276752" y="3631112"/>
            <a:ext cx="2587000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fgeronde rechthoek 12"/>
          <p:cNvSpPr/>
          <p:nvPr/>
        </p:nvSpPr>
        <p:spPr>
          <a:xfrm>
            <a:off x="1276752" y="5183633"/>
            <a:ext cx="1506880" cy="3335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kstvak 13"/>
          <p:cNvSpPr txBox="1"/>
          <p:nvPr/>
        </p:nvSpPr>
        <p:spPr>
          <a:xfrm>
            <a:off x="3071664" y="5146101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Het viewmodel moet de acties uitvoeren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268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14437"/>
            <a:ext cx="11372850" cy="442912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 - XAML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Afgeronde rechthoek 6"/>
          <p:cNvSpPr/>
          <p:nvPr/>
        </p:nvSpPr>
        <p:spPr>
          <a:xfrm>
            <a:off x="3359696" y="1212884"/>
            <a:ext cx="5472608" cy="274254"/>
          </a:xfrm>
          <a:prstGeom prst="roundRect">
            <a:avLst/>
          </a:prstGeom>
          <a:noFill/>
          <a:ln>
            <a:solidFill>
              <a:srgbClr val="00A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/>
          <p:cNvSpPr txBox="1"/>
          <p:nvPr/>
        </p:nvSpPr>
        <p:spPr>
          <a:xfrm>
            <a:off x="263352" y="2132856"/>
            <a:ext cx="7414617" cy="2246769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txBody>
          <a:bodyPr wrap="square" rtlCol="0">
            <a:spAutoFit/>
          </a:bodyPr>
          <a:lstStyle/>
          <a:p>
            <a:endParaRPr lang="nl-BE" sz="2000" dirty="0" smtClean="0"/>
          </a:p>
          <a:p>
            <a:r>
              <a:rPr lang="nl-BE" sz="2000" dirty="0" smtClean="0"/>
              <a:t>De </a:t>
            </a:r>
            <a:r>
              <a:rPr lang="nl-BE" sz="2000" dirty="0" err="1" smtClean="0"/>
              <a:t>ValidatesOnDataErrors</a:t>
            </a:r>
            <a:r>
              <a:rPr lang="nl-BE" sz="2000" dirty="0" smtClean="0"/>
              <a:t> zal de </a:t>
            </a:r>
            <a:r>
              <a:rPr lang="nl-BE" sz="2000" dirty="0" err="1" smtClean="0"/>
              <a:t>this</a:t>
            </a:r>
            <a:r>
              <a:rPr lang="nl-BE" sz="2000" dirty="0" smtClean="0"/>
              <a:t>-methode van </a:t>
            </a:r>
            <a:r>
              <a:rPr lang="nl-BE" sz="2000" dirty="0" err="1" smtClean="0"/>
              <a:t>IDataErrorInfo</a:t>
            </a:r>
            <a:r>
              <a:rPr lang="nl-BE" sz="2000" dirty="0" smtClean="0"/>
              <a:t> automatisch oproepen bij het wijzigen van het veld. </a:t>
            </a:r>
            <a:r>
              <a:rPr lang="nl-BE" sz="2000" dirty="0" err="1" smtClean="0"/>
              <a:t>ColumnName</a:t>
            </a:r>
            <a:r>
              <a:rPr lang="nl-BE" sz="2000" dirty="0" smtClean="0"/>
              <a:t> zal ingesteld worden met de bindingproperty.</a:t>
            </a:r>
          </a:p>
          <a:p>
            <a:endParaRPr lang="nl-BE" sz="2000" dirty="0" smtClean="0"/>
          </a:p>
          <a:p>
            <a:endParaRPr lang="en-GB" sz="2000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837604"/>
            <a:ext cx="3798116" cy="2916411"/>
          </a:xfrm>
          <a:prstGeom prst="rect">
            <a:avLst/>
          </a:prstGeom>
        </p:spPr>
      </p:pic>
      <p:sp>
        <p:nvSpPr>
          <p:cNvPr id="14" name="Afgeronde rechthoek 13"/>
          <p:cNvSpPr/>
          <p:nvPr/>
        </p:nvSpPr>
        <p:spPr>
          <a:xfrm>
            <a:off x="8040216" y="4293096"/>
            <a:ext cx="3456384" cy="216024"/>
          </a:xfrm>
          <a:prstGeom prst="roundRect">
            <a:avLst/>
          </a:prstGeom>
          <a:noFill/>
          <a:ln>
            <a:solidFill>
              <a:srgbClr val="00A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64" y="167728"/>
            <a:ext cx="3395464" cy="89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ViewModel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201" y="1316713"/>
            <a:ext cx="3395464" cy="89475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430291"/>
            <a:ext cx="8257921" cy="29296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64" y="2276872"/>
            <a:ext cx="8208912" cy="262504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535" y="2498771"/>
            <a:ext cx="3550556" cy="2726320"/>
          </a:xfrm>
          <a:prstGeom prst="rect">
            <a:avLst/>
          </a:prstGeom>
        </p:spPr>
      </p:pic>
      <p:sp>
        <p:nvSpPr>
          <p:cNvPr id="11" name="Afgeronde rechthoek 10"/>
          <p:cNvSpPr/>
          <p:nvPr/>
        </p:nvSpPr>
        <p:spPr>
          <a:xfrm>
            <a:off x="8666250" y="3880584"/>
            <a:ext cx="3335367" cy="1789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fgeronde rechthoek 11"/>
          <p:cNvSpPr/>
          <p:nvPr/>
        </p:nvSpPr>
        <p:spPr>
          <a:xfrm>
            <a:off x="3143672" y="1441269"/>
            <a:ext cx="5256584" cy="2819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Rechte verbindingslijn met pijl 13"/>
          <p:cNvCxnSpPr/>
          <p:nvPr/>
        </p:nvCxnSpPr>
        <p:spPr>
          <a:xfrm flipH="1">
            <a:off x="3431704" y="1723255"/>
            <a:ext cx="1584176" cy="1489721"/>
          </a:xfrm>
          <a:prstGeom prst="straightConnector1">
            <a:avLst/>
          </a:prstGeom>
          <a:ln>
            <a:solidFill>
              <a:srgbClr val="EC4B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/>
          <p:cNvSpPr/>
          <p:nvPr/>
        </p:nvSpPr>
        <p:spPr>
          <a:xfrm>
            <a:off x="2207568" y="3688070"/>
            <a:ext cx="4104456" cy="2449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Rechte verbindingslijn met pijl 16"/>
          <p:cNvCxnSpPr/>
          <p:nvPr/>
        </p:nvCxnSpPr>
        <p:spPr>
          <a:xfrm flipV="1">
            <a:off x="5519936" y="1988840"/>
            <a:ext cx="3048840" cy="16992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95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1" y="1386086"/>
            <a:ext cx="11903671" cy="384311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Viewmodel - ZOEKEN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Afgeronde rechthoek 6"/>
          <p:cNvSpPr/>
          <p:nvPr/>
        </p:nvSpPr>
        <p:spPr>
          <a:xfrm>
            <a:off x="1127448" y="3140968"/>
            <a:ext cx="7272808" cy="3600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fgeronde rechthoek 8"/>
          <p:cNvSpPr/>
          <p:nvPr/>
        </p:nvSpPr>
        <p:spPr>
          <a:xfrm>
            <a:off x="1082899" y="2125198"/>
            <a:ext cx="1878657" cy="314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/>
          <p:cNvSpPr txBox="1"/>
          <p:nvPr/>
        </p:nvSpPr>
        <p:spPr>
          <a:xfrm>
            <a:off x="3071664" y="2074120"/>
            <a:ext cx="6336704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Eerst nagaan of het viewmodel fouten bevat</a:t>
            </a:r>
            <a:endParaRPr lang="en-GB" sz="2000" dirty="0"/>
          </a:p>
        </p:txBody>
      </p:sp>
      <p:sp>
        <p:nvSpPr>
          <p:cNvPr id="11" name="Tekstvak 10"/>
          <p:cNvSpPr txBox="1"/>
          <p:nvPr/>
        </p:nvSpPr>
        <p:spPr>
          <a:xfrm>
            <a:off x="2927648" y="4750996"/>
            <a:ext cx="7272808" cy="101566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De property Orderlijnen instellen met de gevonden lijst Orderlijnen uit de database. Zijn er geen orderlijnen, dan wordt de foutmelding ingesteld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83323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3717032"/>
            <a:ext cx="12192000" cy="2150943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Probleem: Gevonden Orderlijnen of Foutmeldingen worden niet getoond.</a:t>
            </a:r>
          </a:p>
          <a:p>
            <a:r>
              <a:rPr lang="nl-BE" dirty="0" smtClean="0"/>
              <a:t>Reden: Wanneer </a:t>
            </a:r>
            <a:r>
              <a:rPr lang="nl-BE" dirty="0" smtClean="0">
                <a:solidFill>
                  <a:srgbClr val="00A0AE"/>
                </a:solidFill>
              </a:rPr>
              <a:t>via de code </a:t>
            </a:r>
            <a:r>
              <a:rPr lang="nl-BE" dirty="0" smtClean="0"/>
              <a:t>wijzigingen zijn aangebracht aan het object dan, zijn deze niet zichtbaar in de </a:t>
            </a:r>
            <a:r>
              <a:rPr lang="nl-BE" dirty="0" err="1" smtClean="0"/>
              <a:t>window</a:t>
            </a:r>
            <a:r>
              <a:rPr lang="nl-BE" dirty="0" smtClean="0"/>
              <a:t>. Er wordt geen trigger gestuurd naar het </a:t>
            </a:r>
            <a:r>
              <a:rPr lang="nl-BE" dirty="0" err="1" smtClean="0"/>
              <a:t>window</a:t>
            </a:r>
            <a:r>
              <a:rPr lang="nl-BE" dirty="0" smtClean="0"/>
              <a:t> om te verversen.</a:t>
            </a:r>
          </a:p>
          <a:p>
            <a:r>
              <a:rPr lang="nl-BE" dirty="0" smtClean="0"/>
              <a:t>Oplossing: </a:t>
            </a:r>
            <a:r>
              <a:rPr lang="nl-BE" dirty="0" err="1" smtClean="0"/>
              <a:t>INotifyPropertyChanged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 - ZOEKEN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" y="1340769"/>
            <a:ext cx="5217950" cy="2304256"/>
          </a:xfrm>
          <a:prstGeom prst="rect">
            <a:avLst/>
          </a:prstGeom>
        </p:spPr>
      </p:pic>
      <p:sp>
        <p:nvSpPr>
          <p:cNvPr id="7" name="Afgeronde rechthoek 6"/>
          <p:cNvSpPr/>
          <p:nvPr/>
        </p:nvSpPr>
        <p:spPr>
          <a:xfrm>
            <a:off x="4151784" y="1668341"/>
            <a:ext cx="1401527" cy="3925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38" y="1340769"/>
            <a:ext cx="5217950" cy="2304256"/>
          </a:xfrm>
          <a:prstGeom prst="rect">
            <a:avLst/>
          </a:prstGeom>
        </p:spPr>
      </p:pic>
      <p:sp>
        <p:nvSpPr>
          <p:cNvPr id="9" name="Afgeronde rechthoek 8"/>
          <p:cNvSpPr/>
          <p:nvPr/>
        </p:nvSpPr>
        <p:spPr>
          <a:xfrm>
            <a:off x="482307" y="2624215"/>
            <a:ext cx="3669477" cy="8047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fgeronde rechthoek 9"/>
          <p:cNvSpPr/>
          <p:nvPr/>
        </p:nvSpPr>
        <p:spPr>
          <a:xfrm>
            <a:off x="6088782" y="3284984"/>
            <a:ext cx="4975770" cy="266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fgeronde rechthoek 10"/>
          <p:cNvSpPr/>
          <p:nvPr/>
        </p:nvSpPr>
        <p:spPr>
          <a:xfrm>
            <a:off x="9781756" y="1668340"/>
            <a:ext cx="1401527" cy="3925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25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1"/>
          <p:cNvSpPr txBox="1">
            <a:spLocks/>
          </p:cNvSpPr>
          <p:nvPr/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De slider beïnvloedt de tekstwaarde van het </a:t>
            </a:r>
            <a:r>
              <a:rPr lang="nl-BE" dirty="0" err="1" smtClean="0"/>
              <a:t>tekstvak</a:t>
            </a:r>
            <a:r>
              <a:rPr lang="nl-BE" dirty="0" smtClean="0"/>
              <a:t> en de grootte van de tekst in de label</a:t>
            </a:r>
          </a:p>
          <a:p>
            <a:pPr marL="0" indent="0">
              <a:buFont typeface="Verdana" pitchFamily="34" charset="0"/>
              <a:buNone/>
            </a:pPr>
            <a:endParaRPr lang="nl-BE" dirty="0" smtClean="0"/>
          </a:p>
          <a:p>
            <a:pPr marL="0" indent="0">
              <a:buFont typeface="Verdana" pitchFamily="34" charset="0"/>
              <a:buNone/>
            </a:pPr>
            <a:endParaRPr lang="nl-BE" dirty="0" smtClean="0"/>
          </a:p>
          <a:p>
            <a:pPr marL="0" indent="0">
              <a:buFont typeface="Verdana" pitchFamily="34" charset="0"/>
              <a:buNone/>
            </a:pPr>
            <a:endParaRPr lang="nl-BE" dirty="0" smtClean="0"/>
          </a:p>
          <a:p>
            <a:endParaRPr lang="en-GB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92" y="2567045"/>
            <a:ext cx="7096125" cy="6858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Binding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3861048"/>
            <a:ext cx="8315325" cy="809625"/>
          </a:xfrm>
          <a:prstGeom prst="rect">
            <a:avLst/>
          </a:prstGeom>
        </p:spPr>
      </p:pic>
      <p:cxnSp>
        <p:nvCxnSpPr>
          <p:cNvPr id="10" name="Rechte verbindingslijn met pijl 9"/>
          <p:cNvCxnSpPr/>
          <p:nvPr/>
        </p:nvCxnSpPr>
        <p:spPr>
          <a:xfrm flipH="1">
            <a:off x="3503712" y="2951721"/>
            <a:ext cx="2232248" cy="119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5735960" y="2982366"/>
            <a:ext cx="2952328" cy="116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275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inotifypropertychanged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10" y="1172491"/>
            <a:ext cx="7939281" cy="291012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4408951"/>
            <a:ext cx="11637814" cy="3810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PIJL-OMLAAG 8"/>
          <p:cNvSpPr/>
          <p:nvPr/>
        </p:nvSpPr>
        <p:spPr>
          <a:xfrm>
            <a:off x="4295800" y="3731564"/>
            <a:ext cx="288032" cy="677387"/>
          </a:xfrm>
          <a:prstGeom prst="downArrow">
            <a:avLst/>
          </a:prstGeom>
          <a:solidFill>
            <a:srgbClr val="00A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118592" y="4929144"/>
            <a:ext cx="6386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/>
              <a:t>De </a:t>
            </a:r>
            <a:r>
              <a:rPr lang="nl-BE" sz="2000" dirty="0" err="1" smtClean="0"/>
              <a:t>delegate</a:t>
            </a:r>
            <a:r>
              <a:rPr lang="nl-BE" sz="2000" dirty="0" smtClean="0"/>
              <a:t> heeft 2 parameters nl.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err="1" smtClean="0"/>
              <a:t>sender</a:t>
            </a:r>
            <a:r>
              <a:rPr lang="nl-BE" sz="2000" dirty="0" smtClean="0"/>
              <a:t>: degene die het event veroorzaakt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e: object </a:t>
            </a:r>
            <a:r>
              <a:rPr lang="nl-BE" sz="2000" dirty="0" err="1" smtClean="0"/>
              <a:t>vh</a:t>
            </a:r>
            <a:r>
              <a:rPr lang="nl-BE" sz="2000" dirty="0" smtClean="0"/>
              <a:t> type </a:t>
            </a:r>
            <a:r>
              <a:rPr lang="nl-BE" sz="2000" dirty="0" err="1" smtClean="0"/>
              <a:t>PropertyChangedEventArgs</a:t>
            </a:r>
            <a:r>
              <a:rPr lang="nl-BE" sz="2000" dirty="0" smtClean="0"/>
              <a:t> 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239921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inotifypropertychanged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60402"/>
            <a:ext cx="9050660" cy="4690221"/>
          </a:xfrm>
          <a:prstGeom prst="rect">
            <a:avLst/>
          </a:prstGeom>
        </p:spPr>
      </p:pic>
      <p:sp>
        <p:nvSpPr>
          <p:cNvPr id="7" name="Afgeronde rechthoek 6"/>
          <p:cNvSpPr/>
          <p:nvPr/>
        </p:nvSpPr>
        <p:spPr>
          <a:xfrm>
            <a:off x="721960" y="3509187"/>
            <a:ext cx="5662040" cy="279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fgeronde rechthoek 7"/>
          <p:cNvSpPr/>
          <p:nvPr/>
        </p:nvSpPr>
        <p:spPr>
          <a:xfrm>
            <a:off x="1487488" y="5085184"/>
            <a:ext cx="403244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5735960" y="3906921"/>
            <a:ext cx="6296354" cy="1106255"/>
          </a:xfrm>
          <a:prstGeom prst="rect">
            <a:avLst/>
          </a:prstGeom>
        </p:spPr>
        <p:txBody>
          <a:bodyPr vert="horz" lIns="180000" tIns="180000" rIns="180000" bIns="180000" rtlCol="0">
            <a:no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000" dirty="0" err="1"/>
              <a:t>Constructor</a:t>
            </a:r>
            <a:r>
              <a:rPr lang="nl-BE" sz="2000" dirty="0"/>
              <a:t> met parameter </a:t>
            </a:r>
            <a:r>
              <a:rPr lang="nl-BE" sz="2000" dirty="0" err="1"/>
              <a:t>propertyName</a:t>
            </a:r>
            <a:r>
              <a:rPr lang="nl-BE" sz="2000" dirty="0"/>
              <a:t> van het type string. Dit moet de naam zijn van de Property die veranderd is.</a:t>
            </a:r>
          </a:p>
        </p:txBody>
      </p:sp>
    </p:spTree>
    <p:extLst>
      <p:ext uri="{BB962C8B-B14F-4D97-AF65-F5344CB8AC3E}">
        <p14:creationId xmlns:p14="http://schemas.microsoft.com/office/powerpoint/2010/main" val="895722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1" y="1214218"/>
            <a:ext cx="9258390" cy="454473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basisviewmodel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Afgeronde rechthoek 6"/>
          <p:cNvSpPr/>
          <p:nvPr/>
        </p:nvSpPr>
        <p:spPr>
          <a:xfrm>
            <a:off x="839416" y="1916832"/>
            <a:ext cx="6384112" cy="3600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4871864" y="2462218"/>
            <a:ext cx="6698270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Event moet verplicht geïmplementeerd worden van Interface </a:t>
            </a:r>
            <a:r>
              <a:rPr lang="nl-BE" sz="2000" dirty="0" err="1" smtClean="0"/>
              <a:t>INotifyPropertyChanged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44875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1" y="1214218"/>
            <a:ext cx="9258390" cy="454473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basisviewmodel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Afgeronde rechthoek 6"/>
          <p:cNvSpPr/>
          <p:nvPr/>
        </p:nvSpPr>
        <p:spPr>
          <a:xfrm>
            <a:off x="944372" y="4457812"/>
            <a:ext cx="8937409" cy="10594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4367808" y="5558898"/>
            <a:ext cx="6698270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Hulpmethode om event telkens op te roepen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02729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Viewmodel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188639"/>
            <a:ext cx="6143625" cy="5724525"/>
          </a:xfrm>
          <a:prstGeom prst="rect">
            <a:avLst/>
          </a:prstGeom>
        </p:spPr>
      </p:pic>
      <p:sp>
        <p:nvSpPr>
          <p:cNvPr id="4" name="Afgeronde rechthoek 3"/>
          <p:cNvSpPr/>
          <p:nvPr/>
        </p:nvSpPr>
        <p:spPr>
          <a:xfrm>
            <a:off x="6583256" y="2762870"/>
            <a:ext cx="2880352" cy="2880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Afgeronde rechthoek 10"/>
          <p:cNvSpPr/>
          <p:nvPr/>
        </p:nvSpPr>
        <p:spPr>
          <a:xfrm>
            <a:off x="6600056" y="5157192"/>
            <a:ext cx="381642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/>
          <p:cNvSpPr txBox="1"/>
          <p:nvPr/>
        </p:nvSpPr>
        <p:spPr>
          <a:xfrm>
            <a:off x="480000" y="1348020"/>
            <a:ext cx="4895920" cy="70788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Er zijn 2 manieren om hulpmethode voor event op te roepen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480000" y="2204635"/>
            <a:ext cx="4751904" cy="1323439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nl-BE" sz="2000" dirty="0" smtClean="0"/>
              <a:t>zonder propertynaam: dan zal de propertynaam meegegeven worden van de property die het oproept</a:t>
            </a:r>
          </a:p>
        </p:txBody>
      </p:sp>
      <p:cxnSp>
        <p:nvCxnSpPr>
          <p:cNvPr id="16" name="Rechte verbindingslijn met pijl 15"/>
          <p:cNvCxnSpPr/>
          <p:nvPr/>
        </p:nvCxnSpPr>
        <p:spPr>
          <a:xfrm flipV="1">
            <a:off x="9336360" y="1844824"/>
            <a:ext cx="753754" cy="9180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480000" y="4221088"/>
            <a:ext cx="4751904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nl-BE" sz="2000" dirty="0" smtClean="0"/>
              <a:t>met propertynaam</a:t>
            </a:r>
          </a:p>
        </p:txBody>
      </p:sp>
      <p:sp>
        <p:nvSpPr>
          <p:cNvPr id="20" name="Afgeronde rechthoek 19"/>
          <p:cNvSpPr/>
          <p:nvPr/>
        </p:nvSpPr>
        <p:spPr>
          <a:xfrm>
            <a:off x="9696399" y="1568934"/>
            <a:ext cx="1457013" cy="27589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5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2852936"/>
            <a:ext cx="12192000" cy="2727064"/>
          </a:xfrm>
        </p:spPr>
        <p:txBody>
          <a:bodyPr>
            <a:normAutofit/>
          </a:bodyPr>
          <a:lstStyle/>
          <a:p>
            <a:r>
              <a:rPr lang="nl-BE" sz="2000" dirty="0" smtClean="0">
                <a:latin typeface="Consolas" panose="020B0609020204030204" pitchFamily="49" charset="0"/>
              </a:rPr>
              <a:t>Via </a:t>
            </a:r>
            <a:r>
              <a:rPr lang="nl-BE" sz="2000" dirty="0" err="1">
                <a:latin typeface="Consolas" panose="020B0609020204030204" pitchFamily="49" charset="0"/>
              </a:rPr>
              <a:t>CallerMemberName</a:t>
            </a:r>
            <a:r>
              <a:rPr lang="nl-BE" sz="2000" dirty="0">
                <a:latin typeface="Consolas" panose="020B0609020204030204" pitchFamily="49" charset="0"/>
              </a:rPr>
              <a:t> wordt er nagegaan welke property de methode heeft opgeroepen.</a:t>
            </a:r>
          </a:p>
          <a:p>
            <a:r>
              <a:rPr lang="en-GB" sz="2000" dirty="0">
                <a:hlinkClick r:id="rId2"/>
              </a:rPr>
              <a:t>https://www.c-sharpcorner.com/article/use-of-callermembername-with-inotifypropertychanged-interface-in-wpf-mvvm/</a:t>
            </a:r>
            <a:endParaRPr lang="en-GB" sz="2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Alternatief vanaf </a:t>
            </a:r>
            <a:r>
              <a:rPr lang="en-GB" dirty="0" smtClean="0"/>
              <a:t>Framework </a:t>
            </a:r>
            <a:r>
              <a:rPr lang="en-GB" dirty="0"/>
              <a:t>version 4.5.</a:t>
            </a:r>
            <a:r>
              <a:rPr lang="nl-BE" dirty="0" smtClean="0"/>
              <a:t> 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340768"/>
            <a:ext cx="10994519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2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Datagrid</a:t>
            </a:r>
            <a:r>
              <a:rPr lang="nl-BE" dirty="0" smtClean="0"/>
              <a:t> – geselecteerde Rij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03850"/>
            <a:ext cx="11415036" cy="2601214"/>
          </a:xfrm>
          <a:prstGeom prst="rect">
            <a:avLst/>
          </a:prstGeom>
        </p:spPr>
      </p:pic>
      <p:sp>
        <p:nvSpPr>
          <p:cNvPr id="7" name="Afgeronde rechthoek 6"/>
          <p:cNvSpPr/>
          <p:nvPr/>
        </p:nvSpPr>
        <p:spPr>
          <a:xfrm>
            <a:off x="1415480" y="1642420"/>
            <a:ext cx="4248472" cy="3464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018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viewmodel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1152000"/>
            <a:ext cx="6296729" cy="42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35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" y="1268760"/>
            <a:ext cx="8798636" cy="45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38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 de klassen van het </a:t>
            </a:r>
            <a:r>
              <a:rPr lang="nl-BE" dirty="0" err="1" smtClean="0"/>
              <a:t>EntityFramework</a:t>
            </a:r>
            <a:r>
              <a:rPr lang="nl-BE" dirty="0" smtClean="0"/>
              <a:t> mogen we niets aanpassen. Hoe gaan we dan de </a:t>
            </a:r>
            <a:r>
              <a:rPr lang="nl-BE" dirty="0" err="1" smtClean="0"/>
              <a:t>INotifyPropertyChanged</a:t>
            </a:r>
            <a:r>
              <a:rPr lang="nl-BE" dirty="0" smtClean="0"/>
              <a:t> implementeren?</a:t>
            </a:r>
          </a:p>
          <a:p>
            <a:r>
              <a:rPr lang="nl-BE" dirty="0" smtClean="0"/>
              <a:t>-&gt; package </a:t>
            </a:r>
            <a:r>
              <a:rPr lang="nl-BE" dirty="0" err="1" smtClean="0"/>
              <a:t>PropertyChanged.Fody</a:t>
            </a:r>
            <a:endParaRPr lang="nl-B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>
                <a:solidFill>
                  <a:srgbClr val="FF0000"/>
                </a:solidFill>
              </a:rPr>
              <a:t>INotifyPropertyChanged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861048"/>
            <a:ext cx="90392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4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2495600" y="1764292"/>
            <a:ext cx="2700300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dirty="0" err="1"/>
              <a:t>ElementName</a:t>
            </a:r>
            <a:r>
              <a:rPr lang="nl-BE" dirty="0"/>
              <a:t> = Object</a:t>
            </a:r>
          </a:p>
        </p:txBody>
      </p:sp>
      <p:sp>
        <p:nvSpPr>
          <p:cNvPr id="7" name="Afgeronde rechthoek 6"/>
          <p:cNvSpPr/>
          <p:nvPr/>
        </p:nvSpPr>
        <p:spPr>
          <a:xfrm>
            <a:off x="2711624" y="2700396"/>
            <a:ext cx="2304256" cy="1872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solidFill>
                  <a:srgbClr val="000000"/>
                </a:solidFill>
              </a:rPr>
              <a:t>Path</a:t>
            </a:r>
            <a:r>
              <a:rPr lang="nl-BE" dirty="0">
                <a:solidFill>
                  <a:srgbClr val="000000"/>
                </a:solidFill>
              </a:rPr>
              <a:t> = Property</a:t>
            </a:r>
          </a:p>
        </p:txBody>
      </p:sp>
      <p:sp>
        <p:nvSpPr>
          <p:cNvPr id="9" name="Rechthoek 8"/>
          <p:cNvSpPr/>
          <p:nvPr/>
        </p:nvSpPr>
        <p:spPr>
          <a:xfrm>
            <a:off x="6952900" y="1774504"/>
            <a:ext cx="2700300" cy="373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dirty="0" err="1"/>
              <a:t>Dependency</a:t>
            </a:r>
            <a:r>
              <a:rPr lang="nl-BE" dirty="0"/>
              <a:t> Object</a:t>
            </a:r>
          </a:p>
        </p:txBody>
      </p:sp>
      <p:sp>
        <p:nvSpPr>
          <p:cNvPr id="10" name="Afgeronde rechthoek 9"/>
          <p:cNvSpPr/>
          <p:nvPr/>
        </p:nvSpPr>
        <p:spPr>
          <a:xfrm>
            <a:off x="7168924" y="2700396"/>
            <a:ext cx="2304256" cy="1872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solidFill>
                  <a:srgbClr val="000000"/>
                </a:solidFill>
              </a:rPr>
              <a:t>Dependency</a:t>
            </a:r>
            <a:endParaRPr lang="nl-BE" dirty="0">
              <a:solidFill>
                <a:srgbClr val="000000"/>
              </a:solidFill>
            </a:endParaRPr>
          </a:p>
          <a:p>
            <a:pPr algn="ctr"/>
            <a:r>
              <a:rPr lang="nl-BE" dirty="0">
                <a:solidFill>
                  <a:srgbClr val="000000"/>
                </a:solidFill>
              </a:rPr>
              <a:t>Property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2495600" y="13949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SOURCE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6955114" y="13729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TARGET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5533844" y="214011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BINDING</a:t>
            </a:r>
          </a:p>
        </p:txBody>
      </p:sp>
      <p:cxnSp>
        <p:nvCxnSpPr>
          <p:cNvPr id="15" name="Rechte verbindingslijn met pijl 14"/>
          <p:cNvCxnSpPr/>
          <p:nvPr/>
        </p:nvCxnSpPr>
        <p:spPr>
          <a:xfrm>
            <a:off x="5195900" y="3214664"/>
            <a:ext cx="1757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5195900" y="2845332"/>
            <a:ext cx="175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OneWay</a:t>
            </a:r>
            <a:endParaRPr lang="nl-BE" dirty="0"/>
          </a:p>
        </p:txBody>
      </p:sp>
      <p:cxnSp>
        <p:nvCxnSpPr>
          <p:cNvPr id="17" name="Rechte verbindingslijn met pijl 16"/>
          <p:cNvCxnSpPr/>
          <p:nvPr/>
        </p:nvCxnSpPr>
        <p:spPr>
          <a:xfrm>
            <a:off x="5195900" y="3831378"/>
            <a:ext cx="17570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5195900" y="3462046"/>
            <a:ext cx="174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TwoWay</a:t>
            </a:r>
            <a:endParaRPr lang="nl-BE" dirty="0"/>
          </a:p>
        </p:txBody>
      </p:sp>
      <p:cxnSp>
        <p:nvCxnSpPr>
          <p:cNvPr id="21" name="Rechte verbindingslijn met pijl 20"/>
          <p:cNvCxnSpPr/>
          <p:nvPr/>
        </p:nvCxnSpPr>
        <p:spPr>
          <a:xfrm>
            <a:off x="5195900" y="4582816"/>
            <a:ext cx="1748616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5080692" y="4213484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dirty="0" err="1"/>
              <a:t>OneWayToSource</a:t>
            </a:r>
            <a:endParaRPr lang="nl-BE" sz="1600" dirty="0"/>
          </a:p>
        </p:txBody>
      </p:sp>
      <p:sp>
        <p:nvSpPr>
          <p:cNvPr id="27" name="Tekstvak 26"/>
          <p:cNvSpPr txBox="1"/>
          <p:nvPr/>
        </p:nvSpPr>
        <p:spPr>
          <a:xfrm>
            <a:off x="2899820" y="6201308"/>
            <a:ext cx="420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Default is </a:t>
            </a:r>
            <a:r>
              <a:rPr lang="nl-BE" dirty="0" err="1"/>
              <a:t>TwoWay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9993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Voeg het bestand FodyWeavers.xml toe aan je DAL-project en voeg onderstaande code toe. Dit zorgt ervoor dat de “</a:t>
            </a:r>
            <a:r>
              <a:rPr lang="nl-BE" dirty="0" err="1" smtClean="0"/>
              <a:t>fody</a:t>
            </a:r>
            <a:r>
              <a:rPr lang="nl-BE" dirty="0" smtClean="0"/>
              <a:t>”-code gekoppeld wordt aan de compiler</a:t>
            </a:r>
          </a:p>
          <a:p>
            <a:endParaRPr lang="nl-BE" dirty="0"/>
          </a:p>
          <a:p>
            <a:endParaRPr lang="nl-BE" dirty="0" smtClean="0"/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FodyWeaver.xml</a:t>
            </a:r>
            <a:endParaRPr lang="en-GB" dirty="0"/>
          </a:p>
        </p:txBody>
      </p:sp>
      <p:sp>
        <p:nvSpPr>
          <p:cNvPr id="4" name="Rechthoek 3"/>
          <p:cNvSpPr/>
          <p:nvPr/>
        </p:nvSpPr>
        <p:spPr>
          <a:xfrm>
            <a:off x="695400" y="3140968"/>
            <a:ext cx="8676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utf-8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?&gt;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 smtClean="0">
                <a:solidFill>
                  <a:srgbClr val="A31515"/>
                </a:solidFill>
                <a:latin typeface="Consolas" panose="020B0609020204030204" pitchFamily="49" charset="0"/>
              </a:rPr>
              <a:t>Weavers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PropertyChanged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Weavers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812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nl-BE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BE" sz="2000" dirty="0" err="1">
                <a:highlight>
                  <a:srgbClr val="FFFFFF"/>
                </a:highlight>
                <a:latin typeface="Consolas"/>
              </a:rPr>
              <a:t>PropertyChanged</a:t>
            </a:r>
            <a:r>
              <a:rPr lang="nl-BE" sz="2000" dirty="0">
                <a:highlight>
                  <a:srgbClr val="FFFFFF"/>
                </a:highlight>
                <a:latin typeface="Consolas"/>
              </a:rPr>
              <a:t>; </a:t>
            </a:r>
          </a:p>
          <a:p>
            <a:pPr marL="0" indent="0">
              <a:buNone/>
            </a:pPr>
            <a:endParaRPr lang="en-GB" sz="20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2000" dirty="0"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ImplementPropertyChanged</a:t>
            </a:r>
            <a:r>
              <a:rPr lang="en-GB" sz="2000" dirty="0">
                <a:highlight>
                  <a:srgbClr val="FFFFFF"/>
                </a:highlight>
                <a:latin typeface="Consolas"/>
              </a:rPr>
              <a:t>]</a:t>
            </a:r>
            <a:endParaRPr lang="nl-BE" sz="2000" dirty="0"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BE" sz="20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nl-B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nl-BE" sz="20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nl-BE" sz="20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nl-BE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Werknemer </a:t>
            </a:r>
            <a:r>
              <a:rPr lang="en-GB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2000" dirty="0">
                <a:latin typeface="Consolas" panose="020B0609020204030204" pitchFamily="49" charset="0"/>
              </a:rPr>
              <a:t> 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sz="2000" dirty="0"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2000" dirty="0">
                <a:latin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</a:rPr>
              <a:t>VolledigeNaam</a:t>
            </a:r>
            <a:r>
              <a:rPr lang="nl-NL" sz="2000" dirty="0"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NL" sz="2000" dirty="0">
                <a:latin typeface="Consolas" panose="020B0609020204030204" pitchFamily="49" charset="0"/>
              </a:rPr>
              <a:t> {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sz="2000" dirty="0">
                <a:latin typeface="Consolas" panose="020B0609020204030204" pitchFamily="49" charset="0"/>
              </a:rPr>
              <a:t> Achternaam + 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nl-NL" sz="2000" dirty="0">
                <a:latin typeface="Consolas" panose="020B0609020204030204" pitchFamily="49" charset="0"/>
              </a:rPr>
              <a:t> + Voornaam; } 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ToString</a:t>
            </a:r>
            <a:r>
              <a:rPr lang="en-GB" sz="20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VolledigeNaam</a:t>
            </a:r>
            <a:r>
              <a:rPr lang="en-GB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}</a:t>
            </a:r>
          </a:p>
          <a:p>
            <a:r>
              <a:rPr lang="nl-BE" sz="2400" dirty="0"/>
              <a:t>Deze klasse zit in een file </a:t>
            </a:r>
            <a:r>
              <a:rPr lang="nl-BE" sz="2400" dirty="0" err="1"/>
              <a:t>WerknemerPlus.cs</a:t>
            </a:r>
            <a:endParaRPr lang="nl-B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Partial class Werknemer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96665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2400" dirty="0">
                <a:hlinkClick r:id="rId2"/>
              </a:rPr>
              <a:t>http://blog.magnusmontin.net/2013/08/26/data-validation-in-wpf/</a:t>
            </a:r>
            <a:endParaRPr lang="nl-BE" sz="2400" dirty="0"/>
          </a:p>
          <a:p>
            <a:r>
              <a:rPr lang="nl-BE" sz="2400" dirty="0">
                <a:hlinkClick r:id="rId3"/>
              </a:rPr>
              <a:t>http://www.nbdtech.com/Blog/archive/2010/07/05/wpf-adorners-part-3-ndash-adorners-and-validation.aspx</a:t>
            </a:r>
            <a:endParaRPr lang="nl-BE" sz="2400" dirty="0"/>
          </a:p>
          <a:p>
            <a:r>
              <a:rPr lang="nl-BE" sz="2400" dirty="0">
                <a:hlinkClick r:id="rId4"/>
              </a:rPr>
              <a:t>http://www.codeproject.com/Articles/15239/Validation-in-Windows-Presentation-Foundation</a:t>
            </a:r>
            <a:endParaRPr lang="nl-BE" sz="2400" dirty="0"/>
          </a:p>
          <a:p>
            <a:r>
              <a:rPr lang="nl-BE" sz="2400" dirty="0">
                <a:hlinkClick r:id="rId5"/>
              </a:rPr>
              <a:t>http://www.codeproject.com/Tips/1014426/Implementing-Validation-using-IDataErrorInfo-Inter</a:t>
            </a:r>
            <a:endParaRPr lang="nl-BE" sz="2400" dirty="0"/>
          </a:p>
          <a:p>
            <a:r>
              <a:rPr lang="nl-BE" sz="2400" dirty="0">
                <a:hlinkClick r:id="rId6"/>
              </a:rPr>
              <a:t>https://codeblitz.wordpress.com/2009/05/08/wpf-validation-made-easy-with-idataerrorinfo/</a:t>
            </a:r>
            <a:endParaRPr lang="nl-BE" sz="2400" dirty="0"/>
          </a:p>
          <a:p>
            <a:r>
              <a:rPr lang="nl-BE" sz="2400" dirty="0">
                <a:hlinkClick r:id="rId7"/>
              </a:rPr>
              <a:t>https://docs.microsoft.com/en-us/dotnet/csharp/programming-guide/indexers/using-indexers</a:t>
            </a:r>
            <a:endParaRPr lang="nl-BE" sz="2400" dirty="0"/>
          </a:p>
          <a:p>
            <a:endParaRPr lang="nl-BE" sz="2400" dirty="0"/>
          </a:p>
          <a:p>
            <a:pPr marL="0" indent="0">
              <a:buNone/>
            </a:pPr>
            <a:endParaRPr lang="nl-BE" sz="2400" dirty="0"/>
          </a:p>
          <a:p>
            <a:endParaRPr lang="nl-B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Bronnen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02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Doel van Databinding is dat je </a:t>
            </a:r>
            <a:r>
              <a:rPr lang="nl-NL" sz="2400" u="sng" dirty="0">
                <a:solidFill>
                  <a:srgbClr val="92D050"/>
                </a:solidFill>
              </a:rPr>
              <a:t>een Property van een Object</a:t>
            </a:r>
            <a:r>
              <a:rPr lang="nl-NL" sz="2400" dirty="0"/>
              <a:t> verbindt met een </a:t>
            </a:r>
            <a:r>
              <a:rPr lang="nl-NL" sz="2400" u="sng" dirty="0" err="1">
                <a:solidFill>
                  <a:srgbClr val="00B0F0"/>
                </a:solidFill>
              </a:rPr>
              <a:t>Dependency</a:t>
            </a:r>
            <a:r>
              <a:rPr lang="nl-NL" sz="2400" u="sng" dirty="0">
                <a:solidFill>
                  <a:srgbClr val="00B0F0"/>
                </a:solidFill>
              </a:rPr>
              <a:t> Property van een </a:t>
            </a:r>
            <a:r>
              <a:rPr lang="nl-NL" sz="2400" u="sng" dirty="0" err="1">
                <a:solidFill>
                  <a:srgbClr val="00B0F0"/>
                </a:solidFill>
              </a:rPr>
              <a:t>Dependency</a:t>
            </a:r>
            <a:r>
              <a:rPr lang="nl-NL" sz="2400" u="sng" dirty="0">
                <a:solidFill>
                  <a:srgbClr val="00B0F0"/>
                </a:solidFill>
              </a:rPr>
              <a:t> Object</a:t>
            </a:r>
            <a:r>
              <a:rPr lang="nl-NL" sz="2400" dirty="0"/>
              <a:t> zodat zij in </a:t>
            </a:r>
            <a:r>
              <a:rPr lang="nl-NL" sz="2400" dirty="0" err="1"/>
              <a:t>runtime</a:t>
            </a:r>
            <a:r>
              <a:rPr lang="nl-NL" sz="2400" dirty="0"/>
              <a:t> gesynchroniseerd worden.</a:t>
            </a:r>
          </a:p>
          <a:p>
            <a:r>
              <a:rPr lang="nl-NL" sz="2400" i="1" dirty="0"/>
              <a:t>Binding </a:t>
            </a:r>
            <a:r>
              <a:rPr lang="nl-NL" sz="2400" dirty="0"/>
              <a:t>kan op verschillende manieren gebeuren:</a:t>
            </a:r>
          </a:p>
          <a:p>
            <a:pPr lvl="1"/>
            <a:r>
              <a:rPr lang="nl-NL" sz="2200" dirty="0" err="1"/>
              <a:t>OneWay</a:t>
            </a:r>
            <a:r>
              <a:rPr lang="nl-NL" sz="2200" dirty="0"/>
              <a:t> : van object naar </a:t>
            </a:r>
            <a:r>
              <a:rPr lang="nl-NL" sz="2200" dirty="0" err="1"/>
              <a:t>dependency</a:t>
            </a:r>
            <a:r>
              <a:rPr lang="nl-NL" sz="2200" dirty="0"/>
              <a:t> object </a:t>
            </a:r>
          </a:p>
          <a:p>
            <a:pPr lvl="1"/>
            <a:r>
              <a:rPr lang="nl-NL" sz="2200" dirty="0" err="1"/>
              <a:t>OneWayToSource</a:t>
            </a:r>
            <a:r>
              <a:rPr lang="nl-NL" sz="2200" dirty="0"/>
              <a:t> : van </a:t>
            </a:r>
            <a:r>
              <a:rPr lang="nl-NL" sz="2200" dirty="0" err="1"/>
              <a:t>dependency</a:t>
            </a:r>
            <a:r>
              <a:rPr lang="nl-NL" sz="2200" dirty="0"/>
              <a:t> object naar object (=</a:t>
            </a:r>
            <a:r>
              <a:rPr lang="nl-NL" sz="2200" dirty="0" err="1"/>
              <a:t>OneWayToSource</a:t>
            </a:r>
            <a:r>
              <a:rPr lang="nl-NL" sz="2200" dirty="0"/>
              <a:t>) </a:t>
            </a:r>
          </a:p>
          <a:p>
            <a:pPr lvl="1"/>
            <a:r>
              <a:rPr lang="nl-NL" sz="2200" dirty="0" err="1"/>
              <a:t>TwoWay</a:t>
            </a:r>
            <a:r>
              <a:rPr lang="nl-NL" sz="2200" dirty="0"/>
              <a:t>: heen en weer tussen beide wat meestal ook de </a:t>
            </a:r>
            <a:r>
              <a:rPr lang="nl-NL" sz="2200" i="1" dirty="0" err="1"/>
              <a:t>Defaultwaarde</a:t>
            </a:r>
            <a:r>
              <a:rPr lang="nl-NL" sz="2200" i="1" dirty="0"/>
              <a:t> </a:t>
            </a:r>
            <a:r>
              <a:rPr lang="nl-NL" sz="2200" dirty="0"/>
              <a:t>is</a:t>
            </a:r>
          </a:p>
          <a:p>
            <a:pPr lvl="1"/>
            <a:r>
              <a:rPr lang="nl-NL" sz="2200" dirty="0" err="1"/>
              <a:t>OneTime</a:t>
            </a:r>
            <a:r>
              <a:rPr lang="nl-NL" sz="2200" dirty="0"/>
              <a:t>: een éénmalige verbinding van object naar </a:t>
            </a:r>
            <a:r>
              <a:rPr lang="nl-NL" sz="2200" dirty="0" err="1"/>
              <a:t>dependency</a:t>
            </a:r>
            <a:r>
              <a:rPr lang="nl-NL" sz="2200" dirty="0"/>
              <a:t> object inhoudt.</a:t>
            </a:r>
            <a:endParaRPr lang="nl-BE" sz="2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DataBinding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489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/>
              <a:t>De </a:t>
            </a:r>
            <a:r>
              <a:rPr lang="nl-NL" sz="2400" i="1" dirty="0" err="1"/>
              <a:t>UpdateSourceTrigger</a:t>
            </a:r>
            <a:r>
              <a:rPr lang="nl-NL" sz="2400" i="1" dirty="0"/>
              <a:t> </a:t>
            </a:r>
            <a:r>
              <a:rPr lang="nl-NL" sz="2400" dirty="0"/>
              <a:t>is de property van de </a:t>
            </a:r>
            <a:r>
              <a:rPr lang="nl-NL" sz="2400" i="1" dirty="0"/>
              <a:t>Binding </a:t>
            </a:r>
            <a:r>
              <a:rPr lang="nl-NL" sz="2400" dirty="0"/>
              <a:t>die bepaalt wanneer de wijzigingen van de </a:t>
            </a:r>
            <a:r>
              <a:rPr lang="nl-NL" sz="2400" i="1" dirty="0"/>
              <a:t>Source </a:t>
            </a:r>
            <a:r>
              <a:rPr lang="nl-NL" sz="2400" dirty="0"/>
              <a:t>moeten worden doorgevoerd. Deze property heeft dus alleen nut bij een </a:t>
            </a:r>
            <a:r>
              <a:rPr lang="nl-NL" sz="2400" i="1" dirty="0" err="1"/>
              <a:t>TwoWay</a:t>
            </a:r>
            <a:r>
              <a:rPr lang="nl-NL" sz="2400" i="1" dirty="0"/>
              <a:t> </a:t>
            </a:r>
            <a:r>
              <a:rPr lang="nl-NL" sz="2400" dirty="0"/>
              <a:t>of </a:t>
            </a:r>
            <a:r>
              <a:rPr lang="nl-NL" sz="2400" i="1" dirty="0" err="1"/>
              <a:t>OneWayToSource</a:t>
            </a:r>
            <a:r>
              <a:rPr lang="nl-NL" sz="2400" i="1" dirty="0"/>
              <a:t> </a:t>
            </a:r>
            <a:r>
              <a:rPr lang="nl-NL" sz="2400" dirty="0"/>
              <a:t>mode van de </a:t>
            </a:r>
            <a:r>
              <a:rPr lang="nl-NL" sz="2400" i="1" dirty="0"/>
              <a:t>Binding</a:t>
            </a:r>
            <a:r>
              <a:rPr lang="nl-NL" sz="2400" dirty="0"/>
              <a:t>.</a:t>
            </a:r>
          </a:p>
          <a:p>
            <a:r>
              <a:rPr lang="nl-NL" sz="2400" dirty="0"/>
              <a:t>Voor de meeste elementen staat de </a:t>
            </a:r>
            <a:r>
              <a:rPr lang="nl-NL" sz="2400" i="1" dirty="0"/>
              <a:t>default </a:t>
            </a:r>
            <a:r>
              <a:rPr lang="nl-NL" sz="2400" dirty="0"/>
              <a:t>waarde van de </a:t>
            </a:r>
            <a:r>
              <a:rPr lang="nl-NL" sz="2400" i="1" dirty="0" err="1"/>
              <a:t>UpdateSourceTrigger</a:t>
            </a:r>
            <a:r>
              <a:rPr lang="nl-NL" sz="2400" i="1" dirty="0"/>
              <a:t> </a:t>
            </a:r>
            <a:r>
              <a:rPr lang="nl-NL" sz="2400" dirty="0"/>
              <a:t>op </a:t>
            </a:r>
            <a:r>
              <a:rPr lang="nl-NL" sz="2400" i="1" dirty="0" err="1"/>
              <a:t>PropertyChanged</a:t>
            </a:r>
            <a:r>
              <a:rPr lang="nl-NL" sz="2400" i="1" dirty="0"/>
              <a:t> </a:t>
            </a:r>
            <a:r>
              <a:rPr lang="nl-NL" sz="2400" dirty="0"/>
              <a:t>(wanneer de waarde wijzigt). Voor de </a:t>
            </a:r>
            <a:r>
              <a:rPr lang="nl-NL" sz="2400" i="1" dirty="0" err="1"/>
              <a:t>TextBox</a:t>
            </a:r>
            <a:r>
              <a:rPr lang="nl-NL" sz="2400" i="1" dirty="0"/>
              <a:t> </a:t>
            </a:r>
            <a:r>
              <a:rPr lang="nl-NL" sz="2400" dirty="0"/>
              <a:t>is de waarde </a:t>
            </a:r>
            <a:r>
              <a:rPr lang="nl-NL" sz="2400" i="1" dirty="0" err="1"/>
              <a:t>LostFocus</a:t>
            </a:r>
            <a:r>
              <a:rPr lang="nl-NL" sz="2400" i="1" dirty="0"/>
              <a:t> </a:t>
            </a:r>
            <a:r>
              <a:rPr lang="nl-NL" sz="2400" dirty="0"/>
              <a:t>(wanneer de </a:t>
            </a:r>
            <a:r>
              <a:rPr lang="nl-NL" sz="2400" i="1" dirty="0" err="1"/>
              <a:t>TextBox</a:t>
            </a:r>
            <a:r>
              <a:rPr lang="nl-NL" sz="2400" i="1" dirty="0"/>
              <a:t> </a:t>
            </a:r>
            <a:r>
              <a:rPr lang="nl-NL" sz="2400" dirty="0"/>
              <a:t>zijn focus verliest).</a:t>
            </a:r>
            <a:endParaRPr lang="nl-B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UpdateSourceTrigger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9326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/>
              <a:t>Mogelijke waarden:</a:t>
            </a:r>
          </a:p>
          <a:p>
            <a:pPr lvl="1"/>
            <a:r>
              <a:rPr lang="nl-NL" sz="2200" dirty="0" err="1"/>
              <a:t>PropertyChanged</a:t>
            </a:r>
            <a:r>
              <a:rPr lang="nl-NL" sz="2200" dirty="0"/>
              <a:t> : wijzigingen worden doorgevoerd als de waarde van de property wijzigt</a:t>
            </a:r>
          </a:p>
          <a:p>
            <a:pPr lvl="1"/>
            <a:r>
              <a:rPr lang="nl-NL" sz="2200" dirty="0" err="1"/>
              <a:t>LostFocus</a:t>
            </a:r>
            <a:r>
              <a:rPr lang="nl-NL" sz="2200" dirty="0"/>
              <a:t> : wijzigingen worden doorgevoerd als de property zijn focus verliest</a:t>
            </a:r>
          </a:p>
          <a:p>
            <a:pPr lvl="1"/>
            <a:r>
              <a:rPr lang="nl-NL" sz="2200" dirty="0"/>
              <a:t>Explicit : wijzigingen worden pas doorgevoerd als de </a:t>
            </a:r>
            <a:r>
              <a:rPr lang="nl-NL" sz="2200" dirty="0" err="1"/>
              <a:t>method</a:t>
            </a:r>
            <a:r>
              <a:rPr lang="nl-NL" sz="2200" dirty="0"/>
              <a:t> </a:t>
            </a:r>
            <a:r>
              <a:rPr lang="nl-NL" sz="2200" i="1" dirty="0" err="1"/>
              <a:t>UpdateSource</a:t>
            </a:r>
            <a:r>
              <a:rPr lang="nl-NL" sz="2200" i="1" dirty="0"/>
              <a:t> </a:t>
            </a:r>
            <a:r>
              <a:rPr lang="nl-NL" sz="2200" dirty="0"/>
              <a:t>wordt aangeroepen</a:t>
            </a:r>
          </a:p>
          <a:p>
            <a:pPr lvl="1"/>
            <a:r>
              <a:rPr lang="nl-NL" sz="2200" dirty="0"/>
              <a:t>Default : </a:t>
            </a:r>
            <a:r>
              <a:rPr lang="nl-NL" sz="2200" i="1" dirty="0" err="1"/>
              <a:t>UpdateSourceTrigger</a:t>
            </a:r>
            <a:r>
              <a:rPr lang="nl-NL" sz="2200" i="1" dirty="0"/>
              <a:t> </a:t>
            </a:r>
            <a:r>
              <a:rPr lang="nl-NL" sz="2200" dirty="0"/>
              <a:t>wordt terug op zijn </a:t>
            </a:r>
            <a:r>
              <a:rPr lang="nl-NL" sz="2200" dirty="0" err="1"/>
              <a:t>defaultwaarde</a:t>
            </a:r>
            <a:r>
              <a:rPr lang="nl-NL" sz="2200" dirty="0"/>
              <a:t> gezet</a:t>
            </a:r>
            <a:endParaRPr lang="nl-BE" sz="2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UpdateSourceTrigger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915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1"/>
          <p:cNvSpPr txBox="1">
            <a:spLocks/>
          </p:cNvSpPr>
          <p:nvPr/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De slider beïnvloedt de tekstwaarde van het </a:t>
            </a:r>
            <a:r>
              <a:rPr lang="nl-BE" dirty="0" err="1" smtClean="0"/>
              <a:t>tekstvak</a:t>
            </a:r>
            <a:r>
              <a:rPr lang="nl-BE" dirty="0" smtClean="0"/>
              <a:t> en de grootte van de tekst in de label</a:t>
            </a:r>
          </a:p>
          <a:p>
            <a:pPr marL="0" indent="0">
              <a:buFont typeface="Verdana" pitchFamily="34" charset="0"/>
              <a:buNone/>
            </a:pPr>
            <a:endParaRPr lang="nl-BE" dirty="0" smtClean="0"/>
          </a:p>
          <a:p>
            <a:pPr marL="0" indent="0">
              <a:buFont typeface="Verdana" pitchFamily="34" charset="0"/>
              <a:buNone/>
            </a:pPr>
            <a:endParaRPr lang="nl-BE" dirty="0" smtClean="0"/>
          </a:p>
          <a:p>
            <a:pPr marL="0" indent="0">
              <a:buFont typeface="Verdana" pitchFamily="34" charset="0"/>
              <a:buNone/>
            </a:pPr>
            <a:endParaRPr lang="nl-BE" dirty="0" smtClean="0"/>
          </a:p>
          <a:p>
            <a:endParaRPr lang="en-GB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92" y="2567045"/>
            <a:ext cx="7096125" cy="6858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Binding naar control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3861048"/>
            <a:ext cx="8315325" cy="809625"/>
          </a:xfrm>
          <a:prstGeom prst="rect">
            <a:avLst/>
          </a:prstGeom>
        </p:spPr>
      </p:pic>
      <p:cxnSp>
        <p:nvCxnSpPr>
          <p:cNvPr id="10" name="Rechte verbindingslijn met pijl 9"/>
          <p:cNvCxnSpPr/>
          <p:nvPr/>
        </p:nvCxnSpPr>
        <p:spPr>
          <a:xfrm flipH="1">
            <a:off x="3503712" y="2951721"/>
            <a:ext cx="2232248" cy="119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5735960" y="2982366"/>
            <a:ext cx="2952328" cy="116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3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slider beïnvloedt de grootte van de tekst van de label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Binding naar control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342650"/>
            <a:ext cx="5765907" cy="55724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00" y="2095607"/>
            <a:ext cx="4823912" cy="2788739"/>
          </a:xfrm>
          <a:prstGeom prst="rect">
            <a:avLst/>
          </a:prstGeom>
        </p:spPr>
      </p:pic>
      <p:sp>
        <p:nvSpPr>
          <p:cNvPr id="11" name="Pijl-rechts 10"/>
          <p:cNvSpPr/>
          <p:nvPr/>
        </p:nvSpPr>
        <p:spPr>
          <a:xfrm>
            <a:off x="5431258" y="3237948"/>
            <a:ext cx="936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jdelijke aanduiding voor inhoud 1"/>
          <p:cNvSpPr txBox="1">
            <a:spLocks/>
          </p:cNvSpPr>
          <p:nvPr/>
        </p:nvSpPr>
        <p:spPr>
          <a:xfrm>
            <a:off x="119336" y="4833781"/>
            <a:ext cx="11416208" cy="1007256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85000" lnSpcReduction="20000"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 smtClean="0"/>
              <a:t>De label </a:t>
            </a:r>
            <a:r>
              <a:rPr lang="nl-BE" dirty="0" err="1" smtClean="0"/>
              <a:t>lblWaarde</a:t>
            </a:r>
            <a:r>
              <a:rPr lang="nl-BE" dirty="0" smtClean="0"/>
              <a:t> is voor lettergrootte (Target) afhankelijk van de property Value van de control </a:t>
            </a:r>
            <a:r>
              <a:rPr lang="nl-BE" dirty="0" err="1" smtClean="0"/>
              <a:t>Slidergrootte</a:t>
            </a:r>
            <a:r>
              <a:rPr lang="nl-BE" dirty="0" smtClean="0"/>
              <a:t> (Source)</a:t>
            </a:r>
          </a:p>
          <a:p>
            <a:pPr marL="0" indent="0">
              <a:buFont typeface="Verdana" pitchFamily="34" charset="0"/>
              <a:buNone/>
            </a:pPr>
            <a:endParaRPr lang="nl-BE" dirty="0" smtClean="0"/>
          </a:p>
          <a:p>
            <a:pPr marL="0" indent="0">
              <a:buFont typeface="Verdana" pitchFamily="34" charset="0"/>
              <a:buNone/>
            </a:pPr>
            <a:endParaRPr lang="nl-BE" dirty="0" smtClean="0"/>
          </a:p>
          <a:p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785" y="1991669"/>
            <a:ext cx="4912129" cy="28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43609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.pptx" id="{ED54B689-5828-438A-BD24-F36E3D0B8BE1}" vid="{74606596-C356-40A3-9671-58AEEA27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C8C88115-7F9B-47BC-AA65-BADDFCC88B97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fbeeldingsactivum" ma:contentTypeID="0x0101009148F5A04DDD49CBA7127AADA5FB792B00AADE34325A8B49CDA8BB4DB53328F21400F3228F8E0680774192AC1BAECC5509AD" ma:contentTypeVersion="3" ma:contentTypeDescription="Een afbeelding uploaden." ma:contentTypeScope="" ma:versionID="f51c5e50cf0a9e8078e614a2508d88f8">
  <xsd:schema xmlns:xsd="http://www.w3.org/2001/XMLSchema" xmlns:xs="http://www.w3.org/2001/XMLSchema" xmlns:p="http://schemas.microsoft.com/office/2006/metadata/properties" xmlns:ns1="http://schemas.microsoft.com/sharepoint/v3" xmlns:ns2="C8C88115-7F9B-47BC-AA65-BADDFCC88B97" xmlns:ns3="http://schemas.microsoft.com/sharepoint/v3/fields" xmlns:ns4="c8c88115-7f9b-47bc-aa65-baddfcc88b97" targetNamespace="http://schemas.microsoft.com/office/2006/metadata/properties" ma:root="true" ma:fieldsID="5ce3ee2fe6c52dda15b89bd817277219" ns1:_="" ns2:_="" ns3:_="" ns4:_="">
    <xsd:import namespace="http://schemas.microsoft.com/sharepoint/v3"/>
    <xsd:import namespace="C8C88115-7F9B-47BC-AA65-BADDFCC88B97"/>
    <xsd:import namespace="http://schemas.microsoft.com/sharepoint/v3/fields"/>
    <xsd:import namespace="c8c88115-7f9b-47bc-aa65-baddfcc88b97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Pad van URL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Bestands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-bestands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Begindatum van de planning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Einddatum van de planning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88115-7F9B-47BC-AA65-BADDFCC88B97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Miniatuur bestaat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Voorbeeld bestaat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Breedte" ma:internalName="ImageWidth" ma:readOnly="true">
      <xsd:simpleType>
        <xsd:restriction base="dms:Unknown"/>
      </xsd:simpleType>
    </xsd:element>
    <xsd:element name="ImageHeight" ma:index="22" nillable="true" ma:displayName="Hoogte" ma:internalName="ImageHeight" ma:readOnly="true">
      <xsd:simpleType>
        <xsd:restriction base="dms:Unknown"/>
      </xsd:simpleType>
    </xsd:element>
    <xsd:element name="ImageCreateDate" ma:index="25" nillable="true" ma:displayName="Afbeelding gemaakt op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88115-7f9b-47bc-aa65-baddfcc88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eur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 ma:index="23" ma:displayName="Opmerkingen"/>
        <xsd:element name="keywords" minOccurs="0" maxOccurs="1" type="xsd:string" ma:index="14" ma:displayName="Trefwoorden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79AF1-9348-42A5-8BA2-CB56386F0208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3f990481-ab93-40a5-af1d-fa0a4386ebd9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C8C88115-7F9B-47BC-AA65-BADDFCC88B97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9C13BCFD-9570-4B4F-BFE3-356B8E06CA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8F3091-B728-4D79-A473-D5CA07C25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8C88115-7F9B-47BC-AA65-BADDFCC88B97"/>
    <ds:schemaRef ds:uri="http://schemas.microsoft.com/sharepoint/v3/fields"/>
    <ds:schemaRef ds:uri="c8c88115-7f9b-47bc-aa65-baddfcc88b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</Template>
  <TotalTime>6270</TotalTime>
  <Words>1469</Words>
  <Application>Microsoft Office PowerPoint</Application>
  <PresentationFormat>Breedbeeld</PresentationFormat>
  <Paragraphs>228</Paragraphs>
  <Slides>42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Trebuchet MS</vt:lpstr>
      <vt:lpstr>Verdana</vt:lpstr>
      <vt:lpstr>TM_presentatie_eng</vt:lpstr>
      <vt:lpstr>Databinding</vt:lpstr>
      <vt:lpstr>Overzicht  </vt:lpstr>
      <vt:lpstr>Binding</vt:lpstr>
      <vt:lpstr>Databinding</vt:lpstr>
      <vt:lpstr>DataBinding</vt:lpstr>
      <vt:lpstr>UpdateSourceTrigger</vt:lpstr>
      <vt:lpstr>UpdateSourceTrigger</vt:lpstr>
      <vt:lpstr>Binding naar control</vt:lpstr>
      <vt:lpstr>Binding naar control</vt:lpstr>
      <vt:lpstr>Binding naar control</vt:lpstr>
      <vt:lpstr>Binding naar control</vt:lpstr>
      <vt:lpstr>Binding naar control</vt:lpstr>
      <vt:lpstr>Binding naar collection</vt:lpstr>
      <vt:lpstr>Binding naar collection</vt:lpstr>
      <vt:lpstr>Binding naar collection</vt:lpstr>
      <vt:lpstr>Op weg naar mvvm  </vt:lpstr>
      <vt:lpstr>Hoe werken we nu?</vt:lpstr>
      <vt:lpstr>Op weg naar mvvm … </vt:lpstr>
      <vt:lpstr>Model</vt:lpstr>
      <vt:lpstr>View</vt:lpstr>
      <vt:lpstr>ViewModel</vt:lpstr>
      <vt:lpstr>ViewModel</vt:lpstr>
      <vt:lpstr>ViewModel</vt:lpstr>
      <vt:lpstr>VIEW - XAML</vt:lpstr>
      <vt:lpstr>VIEW – XAML.CS</vt:lpstr>
      <vt:lpstr>VIEW - XAML</vt:lpstr>
      <vt:lpstr>ViewModel</vt:lpstr>
      <vt:lpstr>Viewmodel - ZOEKEN</vt:lpstr>
      <vt:lpstr>View - ZOEKEN</vt:lpstr>
      <vt:lpstr>inotifypropertychanged</vt:lpstr>
      <vt:lpstr>inotifypropertychanged</vt:lpstr>
      <vt:lpstr>basisviewmodel</vt:lpstr>
      <vt:lpstr>basisviewmodel</vt:lpstr>
      <vt:lpstr>Viewmodel</vt:lpstr>
      <vt:lpstr>Alternatief vanaf Framework version 4.5. </vt:lpstr>
      <vt:lpstr>Datagrid – geselecteerde Rij</vt:lpstr>
      <vt:lpstr>viewmodel</vt:lpstr>
      <vt:lpstr>PowerPoint-presentatie</vt:lpstr>
      <vt:lpstr>INotifyPropertyChanged</vt:lpstr>
      <vt:lpstr>FodyWeaver.xml</vt:lpstr>
      <vt:lpstr>Partial class Werknemer</vt:lpstr>
      <vt:lpstr>Bronnen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Maaike Van Den Bulck</dc:creator>
  <cp:keywords/>
  <dc:description/>
  <cp:lastModifiedBy>Maaike Van Den Bulck</cp:lastModifiedBy>
  <cp:revision>54</cp:revision>
  <dcterms:created xsi:type="dcterms:W3CDTF">2020-04-20T14:01:47Z</dcterms:created>
  <dcterms:modified xsi:type="dcterms:W3CDTF">2020-10-12T20:53:03Z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0x0101009148F5A04DDD49CBA7127AADA5FB792B00AADE34325A8B49CDA8BB4DB53328F21400F3228F8E0680774192AC1BAECC5509AD</vt:lpwstr>
  </property>
  <property fmtid="{D5CDD505-2E9C-101B-9397-08002B2CF9AE}" pid="3" name="TaxKeyword">
    <vt:lpwstr/>
  </property>
  <property fmtid="{D5CDD505-2E9C-101B-9397-08002B2CF9AE}" pid="4" name="TMDocumentType">
    <vt:lpwstr/>
  </property>
  <property fmtid="{D5CDD505-2E9C-101B-9397-08002B2CF9AE}" pid="5" name="TMRubriek">
    <vt:lpwstr/>
  </property>
  <property fmtid="{D5CDD505-2E9C-101B-9397-08002B2CF9AE}" pid="6" name="Marcom rubriek">
    <vt:lpwstr>Template</vt:lpwstr>
  </property>
  <property fmtid="{D5CDD505-2E9C-101B-9397-08002B2CF9AE}" pid="7" name="Template subrubriek">
    <vt:lpwstr>Presentatie</vt:lpwstr>
  </property>
  <property fmtid="{D5CDD505-2E9C-101B-9397-08002B2CF9AE}" pid="8" name="vzw">
    <vt:lpwstr>TM</vt:lpwstr>
  </property>
  <property fmtid="{D5CDD505-2E9C-101B-9397-08002B2CF9AE}" pid="9" name="Template subrubriek0">
    <vt:lpwstr>Presentatie</vt:lpwstr>
  </property>
  <property fmtid="{D5CDD505-2E9C-101B-9397-08002B2CF9AE}" pid="10" name="SharedWithUsers">
    <vt:lpwstr>737;#Van Coillie Bart</vt:lpwstr>
  </property>
</Properties>
</file>