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5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43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3299C-3D3E-4DD8-B8A3-7C7DBA1ABFCE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BB49-D9B3-4ADF-8CE3-8F9189180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4BB49-D9B3-4ADF-8CE3-8F9189180E9D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5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677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5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26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5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7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9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0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1956" y="3956278"/>
            <a:ext cx="9221586" cy="1858367"/>
          </a:xfrm>
        </p:spPr>
        <p:txBody>
          <a:bodyPr>
            <a:normAutofit/>
          </a:bodyPr>
          <a:lstStyle/>
          <a:p>
            <a:r>
              <a:rPr lang="en-US" altLang="zh-TW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Chap.04 Linked Lists</a:t>
            </a:r>
            <a:endParaRPr lang="en-US" altLang="zh-TW" sz="2800" dirty="0" smtClean="0"/>
          </a:p>
          <a:p>
            <a:r>
              <a:rPr lang="en-US" altLang="zh-TW" sz="2800" smtClean="0"/>
              <a:t>2020 </a:t>
            </a:r>
            <a:r>
              <a:rPr lang="en-US" altLang="zh-TW" sz="2800" dirty="0" smtClean="0"/>
              <a:t>Spring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3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143000"/>
          </a:xfrm>
        </p:spPr>
        <p:txBody>
          <a:bodyPr/>
          <a:lstStyle/>
          <a:p>
            <a:r>
              <a:rPr lang="en-US" altLang="zh-TW"/>
              <a:t>Singly Linked Lists (3/15)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093788"/>
            <a:ext cx="8226425" cy="3198812"/>
          </a:xfrm>
        </p:spPr>
        <p:txBody>
          <a:bodyPr/>
          <a:lstStyle/>
          <a:p>
            <a:r>
              <a:rPr lang="en-US" altLang="zh-TW" sz="2800" dirty="0"/>
              <a:t>Why it is easier to make arbitrary insertions and deletions using a linked list?</a:t>
            </a:r>
          </a:p>
          <a:p>
            <a:pPr lvl="1"/>
            <a:r>
              <a:rPr lang="en-US" altLang="zh-TW" sz="2400" dirty="0"/>
              <a:t>To insert the word mat between cat can sat, we must:</a:t>
            </a:r>
          </a:p>
          <a:p>
            <a:pPr lvl="2"/>
            <a:r>
              <a:rPr lang="en-US" altLang="zh-TW" sz="2000" dirty="0"/>
              <a:t>Get a node that is currently unused; let its address be </a:t>
            </a:r>
            <a:r>
              <a:rPr lang="en-US" altLang="zh-TW" sz="2000" b="1" i="1" dirty="0" err="1"/>
              <a:t>paddr</a:t>
            </a:r>
            <a:r>
              <a:rPr lang="en-US" altLang="zh-TW" sz="2000" dirty="0"/>
              <a:t>.</a:t>
            </a:r>
          </a:p>
          <a:p>
            <a:pPr lvl="2"/>
            <a:r>
              <a:rPr lang="en-US" altLang="zh-TW" sz="2000" dirty="0"/>
              <a:t>Set the data field of this node to </a:t>
            </a:r>
            <a:r>
              <a:rPr lang="en-US" altLang="zh-TW" sz="2000" b="1" i="1" dirty="0"/>
              <a:t>mat</a:t>
            </a:r>
            <a:r>
              <a:rPr lang="en-US" altLang="zh-TW" sz="2000" dirty="0"/>
              <a:t>.</a:t>
            </a:r>
          </a:p>
          <a:p>
            <a:pPr lvl="2"/>
            <a:r>
              <a:rPr lang="en-US" altLang="zh-TW" sz="2000" dirty="0"/>
              <a:t>Set </a:t>
            </a:r>
            <a:r>
              <a:rPr lang="en-US" altLang="zh-TW" sz="2000" b="1" i="1" dirty="0" err="1"/>
              <a:t>paddr</a:t>
            </a:r>
            <a:r>
              <a:rPr lang="en-US" altLang="zh-TW" sz="2000" dirty="0" err="1"/>
              <a:t>’s</a:t>
            </a:r>
            <a:r>
              <a:rPr lang="en-US" altLang="zh-TW" sz="2000" dirty="0"/>
              <a:t> link field to point to the address found in the link field of the node containing </a:t>
            </a:r>
            <a:r>
              <a:rPr lang="en-US" altLang="zh-TW" sz="2000" b="1" i="1" dirty="0"/>
              <a:t>cat</a:t>
            </a:r>
            <a:r>
              <a:rPr lang="en-US" altLang="zh-TW" sz="2000" dirty="0"/>
              <a:t>.</a:t>
            </a:r>
          </a:p>
          <a:p>
            <a:pPr lvl="2"/>
            <a:r>
              <a:rPr lang="en-US" altLang="zh-TW" sz="2000" dirty="0"/>
              <a:t>Set the link field of the node containing </a:t>
            </a:r>
            <a:r>
              <a:rPr lang="en-US" altLang="zh-TW" sz="2000" b="1" i="1" dirty="0"/>
              <a:t>cat</a:t>
            </a:r>
            <a:r>
              <a:rPr lang="en-US" altLang="zh-TW" sz="2000" dirty="0"/>
              <a:t> to point to </a:t>
            </a:r>
            <a:r>
              <a:rPr lang="en-US" altLang="zh-TW" sz="2000" b="1" i="1" dirty="0" err="1"/>
              <a:t>paddr</a:t>
            </a:r>
            <a:r>
              <a:rPr lang="en-US" altLang="zh-TW" sz="2000" dirty="0"/>
              <a:t>.</a:t>
            </a:r>
          </a:p>
        </p:txBody>
      </p:sp>
      <p:pic>
        <p:nvPicPr>
          <p:cNvPr id="15364" name="Picture 4" descr="fig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4368800"/>
            <a:ext cx="7869238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Singly Linked Lists (4/15)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598613"/>
            <a:ext cx="8364537" cy="2551112"/>
          </a:xfrm>
        </p:spPr>
        <p:txBody>
          <a:bodyPr/>
          <a:lstStyle/>
          <a:p>
            <a:r>
              <a:rPr lang="en-US" altLang="zh-TW" sz="2800" dirty="0"/>
              <a:t>Delete mat from the list:</a:t>
            </a:r>
          </a:p>
          <a:p>
            <a:pPr lvl="1"/>
            <a:r>
              <a:rPr lang="en-US" altLang="zh-TW" sz="2400" dirty="0"/>
              <a:t>We only need to find the element that immediately precedes mat, which is </a:t>
            </a:r>
            <a:r>
              <a:rPr lang="en-US" altLang="zh-TW" sz="2400" b="1" dirty="0"/>
              <a:t>cat</a:t>
            </a:r>
            <a:r>
              <a:rPr lang="en-US" altLang="zh-TW" sz="2400" dirty="0"/>
              <a:t>, and set its link field to point to mat’s link (Figure 4.3).</a:t>
            </a:r>
          </a:p>
          <a:p>
            <a:pPr lvl="1"/>
            <a:r>
              <a:rPr lang="en-US" altLang="zh-TW" sz="2400" dirty="0"/>
              <a:t>We have not moved any data, and although the link field of </a:t>
            </a:r>
            <a:r>
              <a:rPr lang="en-US" altLang="zh-TW" sz="2400" b="1" dirty="0"/>
              <a:t>mat</a:t>
            </a:r>
            <a:r>
              <a:rPr lang="en-US" altLang="zh-TW" sz="2400" dirty="0"/>
              <a:t> still points to </a:t>
            </a:r>
            <a:r>
              <a:rPr lang="en-US" altLang="zh-TW" sz="2400" b="1" dirty="0"/>
              <a:t>sat</a:t>
            </a:r>
            <a:r>
              <a:rPr lang="en-US" altLang="zh-TW" sz="2400" dirty="0"/>
              <a:t>, mat is </a:t>
            </a:r>
            <a:r>
              <a:rPr lang="en-US" altLang="zh-TW" sz="2400" dirty="0">
                <a:solidFill>
                  <a:srgbClr val="FF0000"/>
                </a:solidFill>
              </a:rPr>
              <a:t>no longer in the list</a:t>
            </a:r>
            <a:r>
              <a:rPr lang="en-US" altLang="zh-TW" sz="2400" dirty="0"/>
              <a:t>.</a:t>
            </a:r>
          </a:p>
        </p:txBody>
      </p:sp>
      <p:pic>
        <p:nvPicPr>
          <p:cNvPr id="16388" name="Picture 4" descr="fig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221163"/>
            <a:ext cx="6705600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33375"/>
            <a:ext cx="8226425" cy="1143000"/>
          </a:xfrm>
        </p:spPr>
        <p:txBody>
          <a:bodyPr/>
          <a:lstStyle/>
          <a:p>
            <a:r>
              <a:rPr lang="en-US" altLang="zh-TW"/>
              <a:t>Singly Linked Lists (5/15)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598613"/>
            <a:ext cx="8293100" cy="3054350"/>
          </a:xfrm>
        </p:spPr>
        <p:txBody>
          <a:bodyPr/>
          <a:lstStyle/>
          <a:p>
            <a:r>
              <a:rPr lang="en-US" altLang="zh-TW" sz="2800"/>
              <a:t>We need the following capabilities to make linked representations possible:</a:t>
            </a:r>
          </a:p>
          <a:p>
            <a:pPr lvl="1"/>
            <a:r>
              <a:rPr lang="en-US" altLang="zh-TW" sz="2400"/>
              <a:t>Defining a node’s structure, that is, the fields it contains. We use self-referential structures, discussed in Section 2.2 to do this.</a:t>
            </a:r>
          </a:p>
          <a:p>
            <a:pPr lvl="1"/>
            <a:r>
              <a:rPr lang="en-US" altLang="zh-TW" sz="2400"/>
              <a:t>Create new nodes when we need them. (malloc)</a:t>
            </a:r>
          </a:p>
          <a:p>
            <a:pPr lvl="1"/>
            <a:r>
              <a:rPr lang="en-US" altLang="zh-TW" sz="2400"/>
              <a:t>Remove nodes that we no longer need. (free)</a:t>
            </a:r>
          </a:p>
        </p:txBody>
      </p:sp>
    </p:spTree>
    <p:extLst>
      <p:ext uri="{BB962C8B-B14F-4D97-AF65-F5344CB8AC3E}">
        <p14:creationId xmlns:p14="http://schemas.microsoft.com/office/powerpoint/2010/main" val="23761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25413"/>
            <a:ext cx="8226425" cy="1143000"/>
          </a:xfrm>
        </p:spPr>
        <p:txBody>
          <a:bodyPr/>
          <a:lstStyle/>
          <a:p>
            <a:r>
              <a:rPr lang="en-US" altLang="zh-TW"/>
              <a:t>Singly Linked Lists (6/15)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53400" cy="47942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2.2.4 Self-Referential Structures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One or more of its components is a pointer to itself.</a:t>
            </a:r>
          </a:p>
          <a:p>
            <a:pPr lvl="1">
              <a:lnSpc>
                <a:spcPct val="90000"/>
              </a:lnSpc>
            </a:pPr>
            <a:endParaRPr lang="en-US" altLang="zh-TW" sz="2400"/>
          </a:p>
          <a:p>
            <a:pPr lvl="1">
              <a:lnSpc>
                <a:spcPct val="90000"/>
              </a:lnSpc>
            </a:pPr>
            <a:r>
              <a:rPr lang="en-US" altLang="zh-TW" sz="2400"/>
              <a:t>typedef struct list {</a:t>
            </a:r>
            <a:br>
              <a:rPr lang="en-US" altLang="zh-TW" sz="2400"/>
            </a:br>
            <a:r>
              <a:rPr lang="en-US" altLang="zh-TW" sz="2400"/>
              <a:t>	char data;</a:t>
            </a:r>
            <a:br>
              <a:rPr lang="en-US" altLang="zh-TW" sz="2400"/>
            </a:br>
            <a:r>
              <a:rPr lang="en-US" altLang="zh-TW" sz="2400"/>
              <a:t>	list *link;</a:t>
            </a:r>
            <a:br>
              <a:rPr lang="en-US" altLang="zh-TW" sz="2400"/>
            </a:br>
            <a:r>
              <a:rPr lang="en-US" altLang="zh-TW" sz="2400"/>
              <a:t>	}</a:t>
            </a:r>
          </a:p>
          <a:p>
            <a:pPr lvl="1">
              <a:lnSpc>
                <a:spcPct val="90000"/>
              </a:lnSpc>
            </a:pPr>
            <a:endParaRPr lang="en-US" altLang="zh-TW" sz="2400"/>
          </a:p>
          <a:p>
            <a:pPr lvl="1">
              <a:lnSpc>
                <a:spcPct val="90000"/>
              </a:lnSpc>
            </a:pPr>
            <a:r>
              <a:rPr lang="en-US" altLang="zh-TW" sz="2400"/>
              <a:t>list item1, item2, item3;</a:t>
            </a:r>
            <a:br>
              <a:rPr lang="en-US" altLang="zh-TW" sz="2400"/>
            </a:br>
            <a:r>
              <a:rPr lang="en-US" altLang="zh-TW" sz="2400"/>
              <a:t>item1.data=‘a’;</a:t>
            </a:r>
            <a:br>
              <a:rPr lang="en-US" altLang="zh-TW" sz="2400"/>
            </a:br>
            <a:r>
              <a:rPr lang="en-US" altLang="zh-TW" sz="2400"/>
              <a:t>item2.data=‘b’;</a:t>
            </a:r>
            <a:br>
              <a:rPr lang="en-US" altLang="zh-TW" sz="2400"/>
            </a:br>
            <a:r>
              <a:rPr lang="en-US" altLang="zh-TW" sz="2400"/>
              <a:t>item3.data=‘c’;</a:t>
            </a:r>
            <a:br>
              <a:rPr lang="en-US" altLang="zh-TW" sz="2400"/>
            </a:br>
            <a:r>
              <a:rPr lang="en-US" altLang="zh-TW" sz="2400"/>
              <a:t>item1.link=item2.link=item3.link=NULL;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935413" y="2349500"/>
            <a:ext cx="1439862" cy="1371600"/>
            <a:chOff x="1519" y="1480"/>
            <a:chExt cx="907" cy="864"/>
          </a:xfrm>
        </p:grpSpPr>
        <p:sp>
          <p:nvSpPr>
            <p:cNvPr id="18437" name="Freeform 5"/>
            <p:cNvSpPr>
              <a:spLocks/>
            </p:cNvSpPr>
            <p:nvPr/>
          </p:nvSpPr>
          <p:spPr bwMode="auto">
            <a:xfrm>
              <a:off x="1523" y="2341"/>
              <a:ext cx="903" cy="1"/>
            </a:xfrm>
            <a:custGeom>
              <a:avLst/>
              <a:gdLst>
                <a:gd name="T0" fmla="*/ 0 w 903"/>
                <a:gd name="T1" fmla="*/ 0 h 1"/>
                <a:gd name="T2" fmla="*/ 903 w 90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3" h="1">
                  <a:moveTo>
                    <a:pt x="0" y="0"/>
                  </a:moveTo>
                  <a:lnTo>
                    <a:pt x="903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V="1">
              <a:off x="2426" y="1480"/>
              <a:ext cx="0" cy="8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39" name="Freeform 7"/>
            <p:cNvSpPr>
              <a:spLocks/>
            </p:cNvSpPr>
            <p:nvPr/>
          </p:nvSpPr>
          <p:spPr bwMode="auto">
            <a:xfrm>
              <a:off x="2125" y="1481"/>
              <a:ext cx="286" cy="3"/>
            </a:xfrm>
            <a:custGeom>
              <a:avLst/>
              <a:gdLst>
                <a:gd name="T0" fmla="*/ 286 w 286"/>
                <a:gd name="T1" fmla="*/ 3 h 3"/>
                <a:gd name="T2" fmla="*/ 0 w 28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3">
                  <a:moveTo>
                    <a:pt x="28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2109" y="1480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519" y="2296"/>
              <a:ext cx="0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6400800" y="4916488"/>
            <a:ext cx="3352800" cy="457200"/>
            <a:chOff x="3072" y="2906"/>
            <a:chExt cx="2112" cy="288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072" y="292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336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3840" y="292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4128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4608" y="292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489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3552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436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H="1">
              <a:off x="4896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3158" y="290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3926" y="29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4694" y="290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6248401" y="2447925"/>
            <a:ext cx="41553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Construct a list with three nodes</a:t>
            </a:r>
          </a:p>
          <a:p>
            <a:r>
              <a:rPr lang="en-US" altLang="zh-TW" sz="2400">
                <a:latin typeface="Times New Roman" panose="02020603050405020304" pitchFamily="18" charset="0"/>
              </a:rPr>
              <a:t>item1.link=&amp;item2;</a:t>
            </a:r>
          </a:p>
          <a:p>
            <a:r>
              <a:rPr lang="en-US" altLang="zh-TW" sz="2400">
                <a:latin typeface="Times New Roman" panose="02020603050405020304" pitchFamily="18" charset="0"/>
              </a:rPr>
              <a:t>item2.link=&amp;item3;</a:t>
            </a:r>
          </a:p>
          <a:p>
            <a:r>
              <a:rPr lang="en-US" altLang="zh-TW" sz="2400">
                <a:latin typeface="Times New Roman" panose="02020603050405020304" pitchFamily="18" charset="0"/>
              </a:rPr>
              <a:t>malloc: obtain a node (memory)</a:t>
            </a:r>
          </a:p>
          <a:p>
            <a:r>
              <a:rPr lang="en-US" altLang="zh-TW" sz="2400">
                <a:latin typeface="Times New Roman" panose="02020603050405020304" pitchFamily="18" charset="0"/>
              </a:rPr>
              <a:t>free: release memory</a:t>
            </a:r>
          </a:p>
        </p:txBody>
      </p:sp>
    </p:spTree>
    <p:extLst>
      <p:ext uri="{BB962C8B-B14F-4D97-AF65-F5344CB8AC3E}">
        <p14:creationId xmlns:p14="http://schemas.microsoft.com/office/powerpoint/2010/main" val="23600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25414"/>
            <a:ext cx="8226425" cy="1000125"/>
          </a:xfrm>
        </p:spPr>
        <p:txBody>
          <a:bodyPr/>
          <a:lstStyle/>
          <a:p>
            <a:r>
              <a:rPr lang="en-US" altLang="zh-TW"/>
              <a:t>Singly Linked Lists (7/15)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125539"/>
            <a:ext cx="8226425" cy="55451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b="1">
                <a:latin typeface="Times New Roman" panose="02020603050405020304" pitchFamily="18" charset="0"/>
              </a:rPr>
              <a:t>Example 4.1</a:t>
            </a:r>
            <a:r>
              <a:rPr lang="en-US" altLang="zh-TW" sz="2800">
                <a:latin typeface="Times New Roman" panose="02020603050405020304" pitchFamily="18" charset="0"/>
              </a:rPr>
              <a:t> [</a:t>
            </a:r>
            <a:r>
              <a:rPr lang="en-US" altLang="zh-TW" sz="2800" i="1">
                <a:latin typeface="Times New Roman" panose="02020603050405020304" pitchFamily="18" charset="0"/>
              </a:rPr>
              <a:t>List of words ending in at</a:t>
            </a:r>
            <a:r>
              <a:rPr lang="en-US" altLang="zh-TW" sz="2800">
                <a:latin typeface="Times New Roman" panose="02020603050405020304" pitchFamily="18" charset="0"/>
              </a:rPr>
              <a:t>]: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Declaration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typedef struct list_node, *list_pointer;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typedef struct list_node {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char data [4];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list_pointer link;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};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Creation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list_pointer ptr =NULL;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Testing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#define IS_EMPTY(ptr) (!(ptr))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Allocation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ptr=(list_pointer) malloc (sizeof(list_node));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Return the spaces: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free(ptr);</a:t>
            </a:r>
          </a:p>
        </p:txBody>
      </p:sp>
    </p:spTree>
    <p:extLst>
      <p:ext uri="{BB962C8B-B14F-4D97-AF65-F5344CB8AC3E}">
        <p14:creationId xmlns:p14="http://schemas.microsoft.com/office/powerpoint/2010/main" val="18376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Singly Linked Lists (8/15)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11464" y="3792538"/>
            <a:ext cx="1552575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794376" y="3775076"/>
            <a:ext cx="3616325" cy="33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latin typeface="Times New Roman" panose="02020603050405020304" pitchFamily="18" charset="0"/>
              </a:rPr>
              <a:t> b     a     t     \0      NULL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357938" y="37750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834188" y="379253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7362825" y="37750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7893050" y="3792539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081463" y="395128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602039" y="3698875"/>
            <a:ext cx="52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20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947988" y="2906714"/>
            <a:ext cx="1604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</a:rPr>
              <a:t>address of</a:t>
            </a:r>
          </a:p>
          <a:p>
            <a:r>
              <a:rPr lang="en-US" altLang="zh-TW" sz="2000">
                <a:latin typeface="Times New Roman" panose="02020603050405020304" pitchFamily="18" charset="0"/>
              </a:rPr>
              <a:t>first node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2865438" y="3121025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098926" y="3105150"/>
            <a:ext cx="17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828925" y="3051176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4322763" y="2990851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792788" y="301625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7904163" y="3008314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9396413" y="3040064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178550" y="295751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ptr     data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6623050" y="3209925"/>
            <a:ext cx="3175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5792788" y="3209925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7575550" y="3192463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8048626" y="2940050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ptr   link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8474076" y="3192463"/>
            <a:ext cx="17621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H="1">
            <a:off x="7945439" y="3209925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9180513" y="3209925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321050" y="4087813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2490789" y="4916488"/>
            <a:ext cx="639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u="sng">
                <a:latin typeface="Times New Roman" panose="02020603050405020304" pitchFamily="18" charset="0"/>
              </a:rPr>
              <a:t>Figure 4.4:</a:t>
            </a:r>
            <a:r>
              <a:rPr lang="en-US" altLang="zh-TW" sz="2400" u="sng">
                <a:latin typeface="Times New Roman" panose="02020603050405020304" pitchFamily="18" charset="0"/>
              </a:rPr>
              <a:t>Referencing the fields of a node(p.142)</a:t>
            </a:r>
            <a:endParaRPr lang="en-US" altLang="zh-TW" sz="2400" b="1" u="sng">
              <a:latin typeface="Times New Roman" panose="02020603050405020304" pitchFamily="18" charset="0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2719388" y="1603376"/>
            <a:ext cx="33105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 -&gt; name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sym typeface="MS LineDraw" pitchFamily="49" charset="2"/>
              </a:rPr>
              <a:t> (*e).name</a:t>
            </a:r>
          </a:p>
          <a:p>
            <a:r>
              <a:rPr lang="en-US" altLang="zh-TW" sz="2400" dirty="0" err="1">
                <a:solidFill>
                  <a:schemeClr val="tx2"/>
                </a:solidFill>
                <a:latin typeface="Times New Roman" panose="02020603050405020304" pitchFamily="18" charset="0"/>
                <a:sym typeface="MS LineDraw" pitchFamily="49" charset="2"/>
              </a:rPr>
              <a:t>strcpy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sym typeface="MS LineDraw" pitchFamily="49" charset="2"/>
              </a:rPr>
              <a:t>(</a:t>
            </a:r>
            <a:r>
              <a:rPr lang="en-US" altLang="zh-TW" sz="2400" dirty="0" err="1">
                <a:solidFill>
                  <a:schemeClr val="tx2"/>
                </a:solidFill>
                <a:latin typeface="Times New Roman" panose="02020603050405020304" pitchFamily="18" charset="0"/>
                <a:sym typeface="MS LineDraw" pitchFamily="49" charset="2"/>
              </a:rPr>
              <a:t>ptr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sym typeface="MS LineDraw" pitchFamily="49" charset="2"/>
              </a:rPr>
              <a:t> -&gt; data, “bat”);</a:t>
            </a:r>
          </a:p>
          <a:p>
            <a:r>
              <a:rPr lang="en-US" altLang="zh-TW" sz="2400" dirty="0" err="1">
                <a:solidFill>
                  <a:schemeClr val="tx2"/>
                </a:solidFill>
                <a:latin typeface="Times New Roman" panose="02020603050405020304" pitchFamily="18" charset="0"/>
                <a:sym typeface="MS LineDraw" pitchFamily="49" charset="2"/>
              </a:rPr>
              <a:t>ptr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sym typeface="MS LineDraw" pitchFamily="49" charset="2"/>
              </a:rPr>
              <a:t> -&gt; link = NULL;</a:t>
            </a:r>
            <a:endParaRPr lang="en-US" altLang="zh-TW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852487"/>
          </a:xfrm>
        </p:spPr>
        <p:txBody>
          <a:bodyPr/>
          <a:lstStyle/>
          <a:p>
            <a:r>
              <a:rPr lang="en-US" altLang="zh-TW"/>
              <a:t>Singly Linked Lists (9/15)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054101"/>
            <a:ext cx="8226425" cy="56880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b="1">
                <a:latin typeface="Times New Roman" panose="02020603050405020304" pitchFamily="18" charset="0"/>
              </a:rPr>
              <a:t>Example 4.2</a:t>
            </a:r>
            <a:r>
              <a:rPr lang="en-US" altLang="zh-TW">
                <a:latin typeface="Times New Roman" panose="02020603050405020304" pitchFamily="18" charset="0"/>
              </a:rPr>
              <a:t> [</a:t>
            </a:r>
            <a:r>
              <a:rPr lang="en-US" altLang="zh-TW" i="1">
                <a:latin typeface="Times New Roman" panose="02020603050405020304" pitchFamily="18" charset="0"/>
              </a:rPr>
              <a:t>Two-node linked list</a:t>
            </a:r>
            <a:r>
              <a:rPr lang="en-US" altLang="zh-TW">
                <a:latin typeface="Times New Roman" panose="02020603050405020304" pitchFamily="18" charset="0"/>
              </a:rPr>
              <a:t>]: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typedef struct list_node *list_pointer;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typedef struct list_node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int data;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list_pointer link;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list_pointer ptr =NULL;</a:t>
            </a:r>
          </a:p>
          <a:p>
            <a:pPr>
              <a:lnSpc>
                <a:spcPct val="80000"/>
              </a:lnSpc>
            </a:pPr>
            <a:r>
              <a:rPr lang="en-US" altLang="zh-TW" b="1">
                <a:latin typeface="Times New Roman" panose="02020603050405020304" pitchFamily="18" charset="0"/>
              </a:rPr>
              <a:t>Program 4.2: </a:t>
            </a:r>
            <a:r>
              <a:rPr lang="en-US" altLang="zh-TW">
                <a:latin typeface="Times New Roman" panose="02020603050405020304" pitchFamily="18" charset="0"/>
              </a:rPr>
              <a:t>Create a two-node list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list_pointer create2( 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/* create a linked list with two nodes */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list_pointer first, second;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first = (list_pointer) malloc(sizeof(list_node));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second = (list_pointer) malloc(sizeof(list_node));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second -&gt; link = NULL;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second -&gt; data = 20;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first -&gt; data = 10;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first -&gt;link = second;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	return first;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6824663" y="6140451"/>
            <a:ext cx="1066800" cy="365125"/>
            <a:chOff x="1104" y="2016"/>
            <a:chExt cx="672" cy="240"/>
          </a:xfrm>
        </p:grpSpPr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8653464" y="6159501"/>
            <a:ext cx="1647825" cy="365125"/>
            <a:chOff x="4491" y="3566"/>
            <a:chExt cx="1038" cy="230"/>
          </a:xfrm>
        </p:grpSpPr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4491" y="3566"/>
              <a:ext cx="1038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4836" y="3566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902450" y="60674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8688388" y="609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20</a:t>
            </a:r>
          </a:p>
        </p:txBody>
      </p: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6167439" y="5157788"/>
            <a:ext cx="581025" cy="1079500"/>
            <a:chOff x="2925" y="3249"/>
            <a:chExt cx="366" cy="680"/>
          </a:xfrm>
        </p:grpSpPr>
        <p:grpSp>
          <p:nvGrpSpPr>
            <p:cNvPr id="22557" name="Group 29"/>
            <p:cNvGrpSpPr>
              <a:grpSpLocks/>
            </p:cNvGrpSpPr>
            <p:nvPr/>
          </p:nvGrpSpPr>
          <p:grpSpPr bwMode="auto">
            <a:xfrm>
              <a:off x="3099" y="3606"/>
              <a:ext cx="192" cy="323"/>
              <a:chOff x="3099" y="3606"/>
              <a:chExt cx="192" cy="323"/>
            </a:xfrm>
          </p:grpSpPr>
          <p:sp>
            <p:nvSpPr>
              <p:cNvPr id="22538" name="Line 10"/>
              <p:cNvSpPr>
                <a:spLocks noChangeShapeType="1"/>
              </p:cNvSpPr>
              <p:nvPr/>
            </p:nvSpPr>
            <p:spPr bwMode="auto">
              <a:xfrm>
                <a:off x="3099" y="3606"/>
                <a:ext cx="0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>
                <a:off x="3099" y="392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2925" y="324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ptr</a:t>
              </a:r>
            </a:p>
          </p:txBody>
        </p:sp>
      </p:grp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024563" y="5084764"/>
            <a:ext cx="4464050" cy="15573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959601" y="1196976"/>
            <a:ext cx="33115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#define IS_FULL(ptr) (!(ptr))</a:t>
            </a:r>
          </a:p>
          <a:p>
            <a:pPr>
              <a:spcBef>
                <a:spcPct val="50000"/>
              </a:spcBef>
            </a:pPr>
            <a:r>
              <a:rPr lang="en-US" altLang="zh-TW" sz="2000"/>
              <a:t>When returns </a:t>
            </a:r>
            <a:r>
              <a:rPr lang="en-US" altLang="zh-TW" sz="2000" i="1"/>
              <a:t>NULL</a:t>
            </a:r>
            <a:r>
              <a:rPr lang="en-US" altLang="zh-TW" sz="2000"/>
              <a:t> if there is no more memory.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782889" y="4437064"/>
            <a:ext cx="453707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782889" y="4725989"/>
            <a:ext cx="48974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782889" y="5013325"/>
            <a:ext cx="23764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2782889" y="5229225"/>
            <a:ext cx="216058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2782889" y="5516564"/>
            <a:ext cx="18002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782888" y="5805488"/>
            <a:ext cx="20891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7535864" y="6092825"/>
            <a:ext cx="1152525" cy="457200"/>
            <a:chOff x="3787" y="3838"/>
            <a:chExt cx="726" cy="288"/>
          </a:xfrm>
        </p:grpSpPr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3923" y="3974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787" y="383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782888" y="6092825"/>
            <a:ext cx="20891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9275763" y="609282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847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  <p:bldP spid="22542" grpId="0"/>
      <p:bldP spid="225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940050" y="3573463"/>
            <a:ext cx="6376988" cy="2781300"/>
            <a:chOff x="2116" y="1406"/>
            <a:chExt cx="4017" cy="1752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2179" y="185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anose="02020603050405020304" pitchFamily="18" charset="0"/>
                </a:rPr>
                <a:t>node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772" y="1500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3396" y="1500"/>
              <a:ext cx="624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432" y="2304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4056" y="2304"/>
              <a:ext cx="624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4860" y="1500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5484" y="1500"/>
              <a:ext cx="624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720" y="1632"/>
              <a:ext cx="1140" cy="0"/>
            </a:xfrm>
            <a:prstGeom prst="line">
              <a:avLst/>
            </a:prstGeom>
            <a:noFill/>
            <a:ln w="38100" cap="rnd">
              <a:solidFill>
                <a:srgbClr val="9966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9" name="Freeform 13"/>
            <p:cNvSpPr>
              <a:spLocks/>
            </p:cNvSpPr>
            <p:nvPr/>
          </p:nvSpPr>
          <p:spPr bwMode="auto">
            <a:xfrm>
              <a:off x="4332" y="1788"/>
              <a:ext cx="840" cy="660"/>
            </a:xfrm>
            <a:custGeom>
              <a:avLst/>
              <a:gdLst>
                <a:gd name="T0" fmla="*/ 0 w 840"/>
                <a:gd name="T1" fmla="*/ 660 h 660"/>
                <a:gd name="T2" fmla="*/ 840 w 840"/>
                <a:gd name="T3" fmla="*/ 660 h 660"/>
                <a:gd name="T4" fmla="*/ 840 w 840"/>
                <a:gd name="T5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0" h="660">
                  <a:moveTo>
                    <a:pt x="0" y="660"/>
                  </a:moveTo>
                  <a:lnTo>
                    <a:pt x="840" y="660"/>
                  </a:lnTo>
                  <a:lnTo>
                    <a:pt x="840" y="0"/>
                  </a:lnTo>
                </a:path>
              </a:pathLst>
            </a:custGeom>
            <a:noFill/>
            <a:ln w="38100" cap="rnd" cmpd="sng">
              <a:solidFill>
                <a:srgbClr val="9966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684" y="1788"/>
              <a:ext cx="0" cy="5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5018" y="15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2918" y="15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566" y="233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5483" y="1502"/>
              <a:ext cx="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24595" name="Freeform 19"/>
            <p:cNvSpPr>
              <a:spLocks/>
            </p:cNvSpPr>
            <p:nvPr/>
          </p:nvSpPr>
          <p:spPr bwMode="auto">
            <a:xfrm>
              <a:off x="3180" y="2448"/>
              <a:ext cx="252" cy="492"/>
            </a:xfrm>
            <a:custGeom>
              <a:avLst/>
              <a:gdLst>
                <a:gd name="T0" fmla="*/ 0 w 252"/>
                <a:gd name="T1" fmla="*/ 492 h 492"/>
                <a:gd name="T2" fmla="*/ 0 w 252"/>
                <a:gd name="T3" fmla="*/ 0 h 492"/>
                <a:gd name="T4" fmla="*/ 252 w 252"/>
                <a:gd name="T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" h="492">
                  <a:moveTo>
                    <a:pt x="0" y="492"/>
                  </a:moveTo>
                  <a:lnTo>
                    <a:pt x="0" y="0"/>
                  </a:lnTo>
                  <a:lnTo>
                    <a:pt x="252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2400" y="1584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7" name="Freeform 21"/>
            <p:cNvSpPr>
              <a:spLocks/>
            </p:cNvSpPr>
            <p:nvPr/>
          </p:nvSpPr>
          <p:spPr bwMode="auto">
            <a:xfrm>
              <a:off x="2412" y="1728"/>
              <a:ext cx="360" cy="228"/>
            </a:xfrm>
            <a:custGeom>
              <a:avLst/>
              <a:gdLst>
                <a:gd name="T0" fmla="*/ 0 w 360"/>
                <a:gd name="T1" fmla="*/ 228 h 228"/>
                <a:gd name="T2" fmla="*/ 0 w 360"/>
                <a:gd name="T3" fmla="*/ 0 h 228"/>
                <a:gd name="T4" fmla="*/ 360 w 360"/>
                <a:gd name="T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228">
                  <a:moveTo>
                    <a:pt x="0" y="228"/>
                  </a:moveTo>
                  <a:lnTo>
                    <a:pt x="0" y="0"/>
                  </a:lnTo>
                  <a:lnTo>
                    <a:pt x="36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968" y="287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temp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2116" y="140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ptr</a:t>
              </a:r>
            </a:p>
          </p:txBody>
        </p:sp>
      </p:grpSp>
      <p:sp>
        <p:nvSpPr>
          <p:cNvPr id="24600" name="Rectangle 24"/>
          <p:cNvSpPr>
            <a:spLocks noGrp="1" noChangeArrowheads="1"/>
          </p:cNvSpPr>
          <p:nvPr>
            <p:ph type="title"/>
          </p:nvPr>
        </p:nvSpPr>
        <p:spPr>
          <a:xfrm>
            <a:off x="1979614" y="269875"/>
            <a:ext cx="8226425" cy="1143000"/>
          </a:xfrm>
        </p:spPr>
        <p:txBody>
          <a:bodyPr/>
          <a:lstStyle/>
          <a:p>
            <a:r>
              <a:rPr lang="en-US" altLang="zh-TW"/>
              <a:t>Singly Linked Lists (10/15)</a:t>
            </a:r>
          </a:p>
        </p:txBody>
      </p:sp>
      <p:sp>
        <p:nvSpPr>
          <p:cNvPr id="2460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979614" y="1379538"/>
            <a:ext cx="8226425" cy="19050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/>
              <a:t>Insertion</a:t>
            </a:r>
          </a:p>
          <a:p>
            <a:pPr lvl="1"/>
            <a:r>
              <a:rPr lang="en-US" altLang="zh-TW">
                <a:effectLst/>
              </a:rPr>
              <a:t>Observation</a:t>
            </a:r>
          </a:p>
          <a:p>
            <a:pPr lvl="2"/>
            <a:r>
              <a:rPr lang="en-US" altLang="zh-TW">
                <a:effectLst/>
              </a:rPr>
              <a:t>insert a new node with data = 50 into the list ptr after node</a:t>
            </a:r>
          </a:p>
        </p:txBody>
      </p:sp>
    </p:spTree>
    <p:extLst>
      <p:ext uri="{BB962C8B-B14F-4D97-AF65-F5344CB8AC3E}">
        <p14:creationId xmlns:p14="http://schemas.microsoft.com/office/powerpoint/2010/main" val="23565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936625"/>
          </a:xfrm>
        </p:spPr>
        <p:txBody>
          <a:bodyPr/>
          <a:lstStyle/>
          <a:p>
            <a:r>
              <a:rPr lang="en-US" altLang="zh-TW"/>
              <a:t>Singly Linked Lists (11/15)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981075"/>
            <a:ext cx="8688388" cy="5327650"/>
          </a:xfrm>
        </p:spPr>
        <p:txBody>
          <a:bodyPr/>
          <a:lstStyle/>
          <a:p>
            <a:r>
              <a:rPr lang="en-US" altLang="zh-TW" sz="2800"/>
              <a:t>Implement Insertion: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void insert(list_pointer *ptr, List_pointer node)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/* insert a new node with data = 50 into the list ptr after node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list_pointer temp;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temp=(list_pointer)malloc(sizeof(list_node));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if(IS_FULL(temp)){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	fprintf(stderr, “The memory is full\n”);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	exit(1);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temp-&gt;data=50;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945313" y="5084763"/>
            <a:ext cx="3543300" cy="1543050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7104063" y="5638801"/>
            <a:ext cx="69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</a:rPr>
              <a:t>temp</a:t>
            </a:r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7739063" y="5589588"/>
            <a:ext cx="2578100" cy="514350"/>
            <a:chOff x="3915" y="3521"/>
            <a:chExt cx="1624" cy="324"/>
          </a:xfrm>
        </p:grpSpPr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3915" y="3690"/>
              <a:ext cx="34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243" y="3521"/>
              <a:ext cx="64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4891" y="3521"/>
              <a:ext cx="648" cy="32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8486775" y="55895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566989" y="3213101"/>
            <a:ext cx="2376487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566989" y="3644901"/>
            <a:ext cx="5976937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566988" y="5805488"/>
            <a:ext cx="2233612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2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792162"/>
          </a:xfrm>
        </p:spPr>
        <p:txBody>
          <a:bodyPr/>
          <a:lstStyle/>
          <a:p>
            <a:r>
              <a:rPr lang="en-US" altLang="zh-TW"/>
              <a:t>Singly Linked Lists (12/15)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950913"/>
            <a:ext cx="8226425" cy="3702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if(*ptr){	//nonempty list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temp-&gt;link = node-&gt;link;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node-&gt;link =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else{	//empty list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temp-&gt;link = 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*ptr =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}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122739" y="4570413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064125" y="4002088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054725" y="4002088"/>
            <a:ext cx="9906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111875" y="5278438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102475" y="5278438"/>
            <a:ext cx="9906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8378825" y="4002088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9369425" y="4002088"/>
            <a:ext cx="9906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6569075" y="4211638"/>
            <a:ext cx="1809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>
            <a:off x="7540625" y="4459288"/>
            <a:ext cx="1333500" cy="1047750"/>
          </a:xfrm>
          <a:custGeom>
            <a:avLst/>
            <a:gdLst>
              <a:gd name="T0" fmla="*/ 0 w 840"/>
              <a:gd name="T1" fmla="*/ 660 h 660"/>
              <a:gd name="T2" fmla="*/ 840 w 840"/>
              <a:gd name="T3" fmla="*/ 660 h 660"/>
              <a:gd name="T4" fmla="*/ 840 w 840"/>
              <a:gd name="T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0" h="660">
                <a:moveTo>
                  <a:pt x="0" y="660"/>
                </a:moveTo>
                <a:lnTo>
                  <a:pt x="840" y="660"/>
                </a:lnTo>
                <a:lnTo>
                  <a:pt x="840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6550025" y="4192588"/>
            <a:ext cx="0" cy="1085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8629650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295900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324600" y="53197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9367839" y="4005263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5711825" y="5507038"/>
            <a:ext cx="400050" cy="781050"/>
          </a:xfrm>
          <a:custGeom>
            <a:avLst/>
            <a:gdLst>
              <a:gd name="T0" fmla="*/ 0 w 252"/>
              <a:gd name="T1" fmla="*/ 492 h 492"/>
              <a:gd name="T2" fmla="*/ 0 w 252"/>
              <a:gd name="T3" fmla="*/ 0 h 492"/>
              <a:gd name="T4" fmla="*/ 252 w 252"/>
              <a:gd name="T5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" h="492">
                <a:moveTo>
                  <a:pt x="0" y="492"/>
                </a:moveTo>
                <a:lnTo>
                  <a:pt x="0" y="0"/>
                </a:lnTo>
                <a:lnTo>
                  <a:pt x="25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4473575" y="4135438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0" name="Freeform 24"/>
          <p:cNvSpPr>
            <a:spLocks/>
          </p:cNvSpPr>
          <p:nvPr/>
        </p:nvSpPr>
        <p:spPr bwMode="auto">
          <a:xfrm>
            <a:off x="4492625" y="4364038"/>
            <a:ext cx="571500" cy="361950"/>
          </a:xfrm>
          <a:custGeom>
            <a:avLst/>
            <a:gdLst>
              <a:gd name="T0" fmla="*/ 0 w 360"/>
              <a:gd name="T1" fmla="*/ 228 h 228"/>
              <a:gd name="T2" fmla="*/ 0 w 360"/>
              <a:gd name="T3" fmla="*/ 0 h 228"/>
              <a:gd name="T4" fmla="*/ 360 w 36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228">
                <a:moveTo>
                  <a:pt x="0" y="228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75276" y="6176963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temp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022725" y="3852863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63975" y="3792538"/>
            <a:ext cx="6629400" cy="2876550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927350" y="1341438"/>
            <a:ext cx="3384550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927351" y="1773238"/>
            <a:ext cx="2663825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7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82" y="404813"/>
            <a:ext cx="8451850" cy="91440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陣列</a:t>
            </a:r>
            <a:r>
              <a:rPr lang="en-US" altLang="zh-TW" dirty="0" smtClean="0">
                <a:latin typeface="+mj-ea"/>
              </a:rPr>
              <a:t>(Array)</a:t>
            </a:r>
            <a:endParaRPr lang="en-US" altLang="zh-TW" dirty="0">
              <a:latin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82" y="1319212"/>
            <a:ext cx="10324850" cy="5418471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陣列</a:t>
            </a:r>
            <a:r>
              <a:rPr lang="en-US" altLang="zh-TW" sz="2800" dirty="0" smtClean="0">
                <a:latin typeface="+mj-ea"/>
                <a:ea typeface="+mj-ea"/>
              </a:rPr>
              <a:t>(array)</a:t>
            </a:r>
            <a:r>
              <a:rPr lang="zh-TW" altLang="en-US" sz="2800" dirty="0" smtClean="0">
                <a:latin typeface="+mj-ea"/>
                <a:ea typeface="+mj-ea"/>
              </a:rPr>
              <a:t>由一連串的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索引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(index)</a:t>
            </a:r>
            <a:r>
              <a:rPr lang="zh-TW" altLang="en-US" sz="2800" dirty="0" smtClean="0">
                <a:latin typeface="+mj-ea"/>
                <a:ea typeface="+mj-ea"/>
              </a:rPr>
              <a:t>和</a:t>
            </a:r>
            <a:r>
              <a:rPr lang="zh-TW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en-US" altLang="zh-TW" sz="2800" dirty="0" smtClean="0">
                <a:solidFill>
                  <a:srgbClr val="FF0000"/>
                </a:solidFill>
                <a:latin typeface="+mj-ea"/>
                <a:ea typeface="+mj-ea"/>
              </a:rPr>
              <a:t>(value)</a:t>
            </a:r>
            <a:r>
              <a:rPr lang="zh-TW" altLang="en-US" sz="2800" dirty="0" smtClean="0">
                <a:latin typeface="+mj-ea"/>
                <a:ea typeface="+mj-ea"/>
              </a:rPr>
              <a:t>構成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i="0" dirty="0" smtClean="0">
                <a:latin typeface="+mj-ea"/>
                <a:ea typeface="+mj-ea"/>
              </a:rPr>
              <a:t>對每個</a:t>
            </a:r>
            <a:r>
              <a:rPr lang="zh-TW" altLang="en-US" sz="2800" i="0" dirty="0" smtClean="0">
                <a:solidFill>
                  <a:srgbClr val="FF0000"/>
                </a:solidFill>
                <a:latin typeface="+mj-ea"/>
                <a:ea typeface="+mj-ea"/>
              </a:rPr>
              <a:t>索引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index</a:t>
            </a:r>
            <a:r>
              <a:rPr lang="zh-TW" altLang="en-US" sz="2800" i="0" dirty="0" smtClean="0">
                <a:latin typeface="+mj-ea"/>
                <a:ea typeface="+mj-ea"/>
              </a:rPr>
              <a:t>，必有一個相關聯的</a:t>
            </a:r>
            <a:r>
              <a:rPr lang="zh-TW" altLang="en-US" sz="2800" i="0" dirty="0" smtClean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en-US" altLang="zh-TW" sz="2800" i="0" dirty="0" smtClean="0">
                <a:solidFill>
                  <a:srgbClr val="FF0000"/>
                </a:solidFill>
                <a:latin typeface="+mj-ea"/>
                <a:ea typeface="+mj-ea"/>
              </a:rPr>
              <a:t>value</a:t>
            </a: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如果可能的話，盡量使用</a:t>
            </a:r>
            <a:r>
              <a:rPr lang="zh-TW" altLang="en-US" sz="2800" i="0" dirty="0" smtClean="0">
                <a:solidFill>
                  <a:srgbClr val="0070C0"/>
                </a:solidFill>
                <a:latin typeface="+mj-ea"/>
                <a:ea typeface="+mj-ea"/>
              </a:rPr>
              <a:t>連續空間</a:t>
            </a:r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的記憶體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+mj-ea"/>
                <a:ea typeface="+mj-ea"/>
              </a:rPr>
              <a:t>減少存取時間</a:t>
            </a:r>
            <a:endParaRPr lang="en-US" altLang="zh-TW" sz="2800" i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zh-TW" altLang="en-US" sz="28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圖片 1" descr="Mailbox numbers in apartment building image - Free stock photo - Public Domain photo - CC0 Imag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53" y="2536531"/>
            <a:ext cx="4475748" cy="2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792162"/>
          </a:xfrm>
        </p:spPr>
        <p:txBody>
          <a:bodyPr/>
          <a:lstStyle/>
          <a:p>
            <a:r>
              <a:rPr lang="en-US" altLang="zh-TW"/>
              <a:t>Singly Linked Lists (13/15)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908051"/>
            <a:ext cx="8226425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Deletion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Observation: delete node from the list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633913" y="3840163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406901" y="3390900"/>
            <a:ext cx="343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ptr  trial                node     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221163" y="3463925"/>
            <a:ext cx="6267450" cy="15811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4221163" y="1844675"/>
            <a:ext cx="6267450" cy="1581150"/>
            <a:chOff x="516" y="1044"/>
            <a:chExt cx="3948" cy="996"/>
          </a:xfrm>
        </p:grpSpPr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516" y="1044"/>
              <a:ext cx="3948" cy="996"/>
            </a:xfrm>
            <a:prstGeom prst="rect">
              <a:avLst/>
            </a:prstGeom>
            <a:noFill/>
            <a:ln w="9525">
              <a:solidFill>
                <a:srgbClr val="3366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0729" name="Group 9"/>
            <p:cNvGrpSpPr>
              <a:grpSpLocks/>
            </p:cNvGrpSpPr>
            <p:nvPr/>
          </p:nvGrpSpPr>
          <p:grpSpPr bwMode="auto">
            <a:xfrm>
              <a:off x="617" y="1118"/>
              <a:ext cx="3775" cy="828"/>
              <a:chOff x="617" y="1118"/>
              <a:chExt cx="3775" cy="828"/>
            </a:xfrm>
          </p:grpSpPr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776" y="1377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1" name="Line 11"/>
              <p:cNvSpPr>
                <a:spLocks noChangeShapeType="1"/>
              </p:cNvSpPr>
              <p:nvPr/>
            </p:nvSpPr>
            <p:spPr bwMode="auto">
              <a:xfrm>
                <a:off x="1042" y="13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>
                <a:off x="2235" y="1374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3" name="Text Box 13"/>
              <p:cNvSpPr txBox="1">
                <a:spLocks noChangeArrowheads="1"/>
              </p:cNvSpPr>
              <p:nvPr/>
            </p:nvSpPr>
            <p:spPr bwMode="auto">
              <a:xfrm>
                <a:off x="633" y="1118"/>
                <a:ext cx="2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ptr trial                node      </a:t>
                </a:r>
              </a:p>
            </p:txBody>
          </p:sp>
          <p:grpSp>
            <p:nvGrpSpPr>
              <p:cNvPr id="30734" name="Group 14"/>
              <p:cNvGrpSpPr>
                <a:grpSpLocks/>
              </p:cNvGrpSpPr>
              <p:nvPr/>
            </p:nvGrpSpPr>
            <p:grpSpPr bwMode="auto">
              <a:xfrm>
                <a:off x="617" y="1658"/>
                <a:ext cx="3775" cy="288"/>
                <a:chOff x="1985" y="290"/>
                <a:chExt cx="3775" cy="288"/>
              </a:xfrm>
            </p:grpSpPr>
            <p:grpSp>
              <p:nvGrpSpPr>
                <p:cNvPr id="30735" name="Group 15"/>
                <p:cNvGrpSpPr>
                  <a:grpSpLocks/>
                </p:cNvGrpSpPr>
                <p:nvPr/>
              </p:nvGrpSpPr>
              <p:grpSpPr bwMode="auto">
                <a:xfrm>
                  <a:off x="1985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3073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30738" name="Group 18"/>
                <p:cNvGrpSpPr>
                  <a:grpSpLocks/>
                </p:cNvGrpSpPr>
                <p:nvPr/>
              </p:nvGrpSpPr>
              <p:grpSpPr bwMode="auto">
                <a:xfrm>
                  <a:off x="3377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307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30741" name="Group 21"/>
                <p:cNvGrpSpPr>
                  <a:grpSpLocks/>
                </p:cNvGrpSpPr>
                <p:nvPr/>
              </p:nvGrpSpPr>
              <p:grpSpPr bwMode="auto">
                <a:xfrm>
                  <a:off x="4721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3074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0744" name="Line 24"/>
                <p:cNvSpPr>
                  <a:spLocks noChangeShapeType="1"/>
                </p:cNvSpPr>
                <p:nvPr/>
              </p:nvSpPr>
              <p:spPr bwMode="auto">
                <a:xfrm>
                  <a:off x="2729" y="432"/>
                  <a:ext cx="6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5" name="Line 25"/>
                <p:cNvSpPr>
                  <a:spLocks noChangeShapeType="1"/>
                </p:cNvSpPr>
                <p:nvPr/>
              </p:nvSpPr>
              <p:spPr bwMode="auto">
                <a:xfrm>
                  <a:off x="4121" y="432"/>
                  <a:ext cx="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07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98" y="309"/>
                  <a:ext cx="56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 sz="2000" b="1">
                      <a:latin typeface="Times New Roman" panose="02020603050405020304" pitchFamily="18" charset="0"/>
                    </a:rPr>
                    <a:t>NULL</a:t>
                  </a:r>
                </a:p>
              </p:txBody>
            </p:sp>
            <p:sp>
              <p:nvSpPr>
                <p:cNvPr id="3074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54" y="29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 sz="2400" b="1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3074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58" y="29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 sz="2400" b="1">
                      <a:latin typeface="Times New Roman" panose="02020603050405020304" pitchFamily="18" charset="0"/>
                    </a:rPr>
                    <a:t>50</a:t>
                  </a:r>
                </a:p>
              </p:txBody>
            </p:sp>
            <p:sp>
              <p:nvSpPr>
                <p:cNvPr id="307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790" y="29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 sz="2400" b="1">
                      <a:latin typeface="Times New Roman" panose="02020603050405020304" pitchFamily="18" charset="0"/>
                    </a:rPr>
                    <a:t>20</a:t>
                  </a:r>
                </a:p>
              </p:txBody>
            </p:sp>
          </p:grpSp>
        </p:grpSp>
      </p:grpSp>
      <p:grpSp>
        <p:nvGrpSpPr>
          <p:cNvPr id="30750" name="Group 30"/>
          <p:cNvGrpSpPr>
            <a:grpSpLocks/>
          </p:cNvGrpSpPr>
          <p:nvPr/>
        </p:nvGrpSpPr>
        <p:grpSpPr bwMode="auto">
          <a:xfrm>
            <a:off x="4514851" y="5905500"/>
            <a:ext cx="3783013" cy="457200"/>
            <a:chOff x="4109" y="686"/>
            <a:chExt cx="2383" cy="288"/>
          </a:xfrm>
        </p:grpSpPr>
        <p:grpSp>
          <p:nvGrpSpPr>
            <p:cNvPr id="30751" name="Group 31"/>
            <p:cNvGrpSpPr>
              <a:grpSpLocks/>
            </p:cNvGrpSpPr>
            <p:nvPr/>
          </p:nvGrpSpPr>
          <p:grpSpPr bwMode="auto">
            <a:xfrm>
              <a:off x="4109" y="708"/>
              <a:ext cx="984" cy="240"/>
              <a:chOff x="696" y="1896"/>
              <a:chExt cx="984" cy="240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754" name="Group 34"/>
            <p:cNvGrpSpPr>
              <a:grpSpLocks/>
            </p:cNvGrpSpPr>
            <p:nvPr/>
          </p:nvGrpSpPr>
          <p:grpSpPr bwMode="auto">
            <a:xfrm>
              <a:off x="5453" y="708"/>
              <a:ext cx="984" cy="240"/>
              <a:chOff x="696" y="1896"/>
              <a:chExt cx="984" cy="240"/>
            </a:xfrm>
          </p:grpSpPr>
          <p:sp>
            <p:nvSpPr>
              <p:cNvPr id="30755" name="Rectangle 35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6" name="Rectangle 36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4853" y="82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8" name="Text Box 38"/>
            <p:cNvSpPr txBox="1">
              <a:spLocks noChangeArrowheads="1"/>
            </p:cNvSpPr>
            <p:nvPr/>
          </p:nvSpPr>
          <p:spPr bwMode="auto">
            <a:xfrm>
              <a:off x="5930" y="705"/>
              <a:ext cx="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1">
                  <a:latin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4190" y="6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0760" name="Text Box 40"/>
            <p:cNvSpPr txBox="1">
              <a:spLocks noChangeArrowheads="1"/>
            </p:cNvSpPr>
            <p:nvPr/>
          </p:nvSpPr>
          <p:spPr bwMode="auto">
            <a:xfrm>
              <a:off x="5522" y="6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4221163" y="5083175"/>
            <a:ext cx="6267450" cy="15811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4735513" y="561657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4475164" y="5162550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ptr</a:t>
            </a:r>
          </a:p>
        </p:txBody>
      </p: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4419601" y="4095751"/>
            <a:ext cx="5992813" cy="815975"/>
            <a:chOff x="2705" y="686"/>
            <a:chExt cx="3775" cy="514"/>
          </a:xfrm>
        </p:grpSpPr>
        <p:grpSp>
          <p:nvGrpSpPr>
            <p:cNvPr id="30765" name="Group 45"/>
            <p:cNvGrpSpPr>
              <a:grpSpLocks/>
            </p:cNvGrpSpPr>
            <p:nvPr/>
          </p:nvGrpSpPr>
          <p:grpSpPr bwMode="auto">
            <a:xfrm>
              <a:off x="2705" y="708"/>
              <a:ext cx="984" cy="240"/>
              <a:chOff x="696" y="1896"/>
              <a:chExt cx="984" cy="240"/>
            </a:xfrm>
          </p:grpSpPr>
          <p:sp>
            <p:nvSpPr>
              <p:cNvPr id="30766" name="Rectangle 46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768" name="Group 48"/>
            <p:cNvGrpSpPr>
              <a:grpSpLocks/>
            </p:cNvGrpSpPr>
            <p:nvPr/>
          </p:nvGrpSpPr>
          <p:grpSpPr bwMode="auto">
            <a:xfrm>
              <a:off x="4097" y="708"/>
              <a:ext cx="984" cy="240"/>
              <a:chOff x="696" y="1896"/>
              <a:chExt cx="984" cy="240"/>
            </a:xfrm>
          </p:grpSpPr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0" name="Rectangle 50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0771" name="Group 51"/>
            <p:cNvGrpSpPr>
              <a:grpSpLocks/>
            </p:cNvGrpSpPr>
            <p:nvPr/>
          </p:nvGrpSpPr>
          <p:grpSpPr bwMode="auto">
            <a:xfrm>
              <a:off x="5441" y="708"/>
              <a:ext cx="984" cy="240"/>
              <a:chOff x="696" y="1896"/>
              <a:chExt cx="984" cy="240"/>
            </a:xfrm>
          </p:grpSpPr>
          <p:sp>
            <p:nvSpPr>
              <p:cNvPr id="30772" name="Rectangle 52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3" name="Rectangle 53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3449" y="828"/>
              <a:ext cx="64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5" name="Line 55"/>
            <p:cNvSpPr>
              <a:spLocks noChangeShapeType="1"/>
            </p:cNvSpPr>
            <p:nvPr/>
          </p:nvSpPr>
          <p:spPr bwMode="auto">
            <a:xfrm>
              <a:off x="4841" y="82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6" name="Text Box 56"/>
            <p:cNvSpPr txBox="1">
              <a:spLocks noChangeArrowheads="1"/>
            </p:cNvSpPr>
            <p:nvPr/>
          </p:nvSpPr>
          <p:spPr bwMode="auto">
            <a:xfrm>
              <a:off x="5918" y="705"/>
              <a:ext cx="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1">
                  <a:latin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30777" name="Text Box 57"/>
            <p:cNvSpPr txBox="1">
              <a:spLocks noChangeArrowheads="1"/>
            </p:cNvSpPr>
            <p:nvPr/>
          </p:nvSpPr>
          <p:spPr bwMode="auto">
            <a:xfrm>
              <a:off x="2774" y="6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0778" name="Text Box 58"/>
            <p:cNvSpPr txBox="1">
              <a:spLocks noChangeArrowheads="1"/>
            </p:cNvSpPr>
            <p:nvPr/>
          </p:nvSpPr>
          <p:spPr bwMode="auto">
            <a:xfrm>
              <a:off x="4178" y="6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0779" name="Text Box 59"/>
            <p:cNvSpPr txBox="1">
              <a:spLocks noChangeArrowheads="1"/>
            </p:cNvSpPr>
            <p:nvPr/>
          </p:nvSpPr>
          <p:spPr bwMode="auto">
            <a:xfrm>
              <a:off x="5510" y="6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80" name="Freeform 60"/>
            <p:cNvSpPr>
              <a:spLocks/>
            </p:cNvSpPr>
            <p:nvPr/>
          </p:nvSpPr>
          <p:spPr bwMode="auto">
            <a:xfrm>
              <a:off x="3444" y="828"/>
              <a:ext cx="2004" cy="372"/>
            </a:xfrm>
            <a:custGeom>
              <a:avLst/>
              <a:gdLst>
                <a:gd name="T0" fmla="*/ 0 w 2004"/>
                <a:gd name="T1" fmla="*/ 0 h 372"/>
                <a:gd name="T2" fmla="*/ 0 w 2004"/>
                <a:gd name="T3" fmla="*/ 372 h 372"/>
                <a:gd name="T4" fmla="*/ 1584 w 2004"/>
                <a:gd name="T5" fmla="*/ 372 h 372"/>
                <a:gd name="T6" fmla="*/ 2004 w 2004"/>
                <a:gd name="T7" fmla="*/ 4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4" h="372">
                  <a:moveTo>
                    <a:pt x="0" y="0"/>
                  </a:moveTo>
                  <a:lnTo>
                    <a:pt x="0" y="372"/>
                  </a:lnTo>
                  <a:lnTo>
                    <a:pt x="1584" y="372"/>
                  </a:lnTo>
                  <a:lnTo>
                    <a:pt x="2004" y="48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781" name="Line 61"/>
          <p:cNvSpPr>
            <a:spLocks noChangeShapeType="1"/>
          </p:cNvSpPr>
          <p:nvPr/>
        </p:nvSpPr>
        <p:spPr bwMode="auto">
          <a:xfrm>
            <a:off x="5110163" y="3840163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>
            <a:off x="6977063" y="3840163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r>
              <a:rPr lang="en-US" altLang="zh-TW"/>
              <a:t>Singly Linked Lists (14/15)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125538"/>
            <a:ext cx="8226425" cy="5256212"/>
          </a:xfrm>
        </p:spPr>
        <p:txBody>
          <a:bodyPr/>
          <a:lstStyle/>
          <a:p>
            <a:r>
              <a:rPr lang="en-US" altLang="zh-TW" sz="2800"/>
              <a:t>Implement Deletion: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void delete(list_pointer *ptr, list_pointer trail, list_pointer node)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/* delete node from the list, trail is the preceding node ptr is the head of the list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if(trail)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	trail-&gt;link = node-&gt;link;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	*ptr = (*ptr)-&gt;link;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	free(node);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}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6578600" y="53562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862763" y="535463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92863" y="4868863"/>
            <a:ext cx="243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ptr  trial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node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240463" y="4941888"/>
            <a:ext cx="4191000" cy="1581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6330950" y="5821363"/>
            <a:ext cx="1104900" cy="336550"/>
            <a:chOff x="4857" y="3614"/>
            <a:chExt cx="696" cy="212"/>
          </a:xfrm>
        </p:grpSpPr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5205" y="3614"/>
              <a:ext cx="348" cy="212"/>
            </a:xfrm>
            <a:prstGeom prst="rect">
              <a:avLst/>
            </a:prstGeom>
            <a:solidFill>
              <a:srgbClr val="99FF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4857" y="3614"/>
              <a:ext cx="348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latin typeface="Times New Roman" panose="02020603050405020304" pitchFamily="18" charset="0"/>
                </a:rPr>
                <a:t>10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56" name="Freeform 12"/>
          <p:cNvSpPr>
            <a:spLocks/>
          </p:cNvSpPr>
          <p:nvPr/>
        </p:nvSpPr>
        <p:spPr bwMode="auto">
          <a:xfrm>
            <a:off x="7334250" y="5932488"/>
            <a:ext cx="1811338" cy="381000"/>
          </a:xfrm>
          <a:custGeom>
            <a:avLst/>
            <a:gdLst>
              <a:gd name="T0" fmla="*/ 0 w 1392"/>
              <a:gd name="T1" fmla="*/ 0 h 240"/>
              <a:gd name="T2" fmla="*/ 0 w 1392"/>
              <a:gd name="T3" fmla="*/ 240 h 240"/>
              <a:gd name="T4" fmla="*/ 1248 w 1392"/>
              <a:gd name="T5" fmla="*/ 240 h 240"/>
              <a:gd name="T6" fmla="*/ 1392 w 1392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40">
                <a:moveTo>
                  <a:pt x="0" y="0"/>
                </a:moveTo>
                <a:lnTo>
                  <a:pt x="0" y="240"/>
                </a:lnTo>
                <a:lnTo>
                  <a:pt x="1248" y="240"/>
                </a:lnTo>
                <a:lnTo>
                  <a:pt x="1392" y="0"/>
                </a:lnTo>
              </a:path>
            </a:pathLst>
          </a:custGeom>
          <a:noFill/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340600" y="593725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7759700" y="5237163"/>
            <a:ext cx="1358900" cy="920750"/>
            <a:chOff x="3928" y="3299"/>
            <a:chExt cx="856" cy="580"/>
          </a:xfrm>
        </p:grpSpPr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4075" y="3299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1758" name="Group 14"/>
            <p:cNvGrpSpPr>
              <a:grpSpLocks/>
            </p:cNvGrpSpPr>
            <p:nvPr/>
          </p:nvGrpSpPr>
          <p:grpSpPr bwMode="auto">
            <a:xfrm>
              <a:off x="3928" y="3667"/>
              <a:ext cx="696" cy="212"/>
              <a:chOff x="4629" y="722"/>
              <a:chExt cx="696" cy="212"/>
            </a:xfrm>
          </p:grpSpPr>
          <p:sp>
            <p:nvSpPr>
              <p:cNvPr id="31759" name="Rectangle 15"/>
              <p:cNvSpPr>
                <a:spLocks noChangeArrowheads="1"/>
              </p:cNvSpPr>
              <p:nvPr/>
            </p:nvSpPr>
            <p:spPr bwMode="auto">
              <a:xfrm>
                <a:off x="4977" y="722"/>
                <a:ext cx="348" cy="212"/>
              </a:xfrm>
              <a:prstGeom prst="rect">
                <a:avLst/>
              </a:prstGeom>
              <a:solidFill>
                <a:srgbClr val="99FF66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zh-TW" sz="2400">
                  <a:solidFill>
                    <a:srgbClr val="66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0" name="Rectangle 16"/>
              <p:cNvSpPr>
                <a:spLocks noChangeArrowheads="1"/>
              </p:cNvSpPr>
              <p:nvPr/>
            </p:nvSpPr>
            <p:spPr bwMode="auto">
              <a:xfrm>
                <a:off x="4629" y="722"/>
                <a:ext cx="34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6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latin typeface="Times New Roman" panose="02020603050405020304" pitchFamily="18" charset="0"/>
                  </a:rPr>
                  <a:t>50</a:t>
                </a:r>
                <a:endParaRPr lang="en-US" altLang="zh-TW" sz="2400">
                  <a:solidFill>
                    <a:srgbClr val="66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4505" y="3732"/>
              <a:ext cx="2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9150350" y="5821363"/>
            <a:ext cx="1104900" cy="336550"/>
            <a:chOff x="4845" y="3002"/>
            <a:chExt cx="696" cy="212"/>
          </a:xfrm>
        </p:grpSpPr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5193" y="3002"/>
              <a:ext cx="348" cy="212"/>
            </a:xfrm>
            <a:prstGeom prst="rect">
              <a:avLst/>
            </a:prstGeom>
            <a:solidFill>
              <a:srgbClr val="99FF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latin typeface="Times New Roman" panose="02020603050405020304" pitchFamily="18" charset="0"/>
                </a:rPr>
                <a:t>NULL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845" y="3002"/>
              <a:ext cx="348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latin typeface="Times New Roman" panose="02020603050405020304" pitchFamily="18" charset="0"/>
                </a:rPr>
                <a:t>20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2566988" y="4149726"/>
            <a:ext cx="3168650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2424114" y="5445125"/>
            <a:ext cx="1584325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3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Singly Linked Lists (15/15)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98613"/>
            <a:ext cx="8226425" cy="4278312"/>
          </a:xfrm>
        </p:spPr>
        <p:txBody>
          <a:bodyPr/>
          <a:lstStyle/>
          <a:p>
            <a:r>
              <a:rPr lang="en-US" altLang="zh-TW">
                <a:effectLst/>
              </a:rPr>
              <a:t>Print out a list (traverse a list)</a:t>
            </a:r>
          </a:p>
          <a:p>
            <a:pPr lvl="1"/>
            <a:r>
              <a:rPr lang="en-US" altLang="zh-TW" b="1">
                <a:latin typeface="Times New Roman" panose="02020603050405020304" pitchFamily="18" charset="0"/>
              </a:rPr>
              <a:t>Program 4.5:</a:t>
            </a:r>
            <a:r>
              <a:rPr lang="en-US" altLang="zh-TW">
                <a:latin typeface="Times New Roman" panose="02020603050405020304" pitchFamily="18" charset="0"/>
              </a:rPr>
              <a:t> Printing a list</a:t>
            </a:r>
            <a:endParaRPr lang="en-US" altLang="zh-TW">
              <a:effectLst/>
              <a:latin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void print_list(list_pointer ptr)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	printf(“The list contains: “);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	for ( ; </a:t>
            </a:r>
            <a:r>
              <a:rPr lang="en-US" altLang="zh-TW">
                <a:solidFill>
                  <a:srgbClr val="FFCC00"/>
                </a:solidFill>
              </a:rPr>
              <a:t>ptr</a:t>
            </a:r>
            <a:r>
              <a:rPr lang="en-US" altLang="zh-TW"/>
              <a:t>; ptr = ptr-&gt;link)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	printf(“%4d”, ptr-&gt;data);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	printf(“\n”);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1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25413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Dynamically Linked </a:t>
            </a:r>
            <a:br>
              <a:rPr lang="en-US" altLang="zh-TW" sz="4000"/>
            </a:br>
            <a:r>
              <a:rPr lang="en-US" altLang="zh-TW" sz="4000"/>
              <a:t>Stacks and Queues (1/8)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268413"/>
            <a:ext cx="8651875" cy="3270250"/>
          </a:xfrm>
          <a:noFill/>
          <a:ln/>
        </p:spPr>
        <p:txBody>
          <a:bodyPr/>
          <a:lstStyle/>
          <a:p>
            <a:r>
              <a:rPr lang="en-US" altLang="zh-TW" sz="2800" dirty="0"/>
              <a:t>When several stacks and queues coexisted, there was no efficient way to represent them sequentially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zh-TW" altLang="en-US" sz="2800" dirty="0" smtClean="0"/>
              <a:t>循序</a:t>
            </a:r>
            <a:r>
              <a:rPr lang="en-US" altLang="zh-TW" sz="2800" dirty="0" smtClean="0"/>
              <a:t>(sequential)</a:t>
            </a:r>
            <a:r>
              <a:rPr lang="zh-TW" altLang="en-US" sz="2800" dirty="0" smtClean="0"/>
              <a:t>很難管理多個</a:t>
            </a:r>
            <a:r>
              <a:rPr lang="en-US" altLang="zh-TW" sz="2800" dirty="0" smtClean="0"/>
              <a:t>stack </a:t>
            </a:r>
            <a:r>
              <a:rPr lang="en-US" altLang="zh-TW" sz="2800" smtClean="0"/>
              <a:t>or queue</a:t>
            </a:r>
            <a:endParaRPr lang="en-US" altLang="zh-TW" sz="2800"/>
          </a:p>
          <a:p>
            <a:pPr lvl="1"/>
            <a:r>
              <a:rPr lang="en-US" altLang="zh-TW" sz="2400" dirty="0"/>
              <a:t>Notice that direction of links for both stack and the queue facilitate easy insertion and deletion of nodes.</a:t>
            </a:r>
          </a:p>
          <a:p>
            <a:pPr lvl="2"/>
            <a:r>
              <a:rPr lang="en-US" altLang="zh-TW" sz="2000" dirty="0"/>
              <a:t>Easily add or delete a node form the top of the stack.</a:t>
            </a:r>
          </a:p>
          <a:p>
            <a:pPr lvl="2"/>
            <a:r>
              <a:rPr lang="en-US" altLang="zh-TW" sz="2000" dirty="0"/>
              <a:t>Easily add a node to the rear of the queue and add or delete a node at the front of a queue.</a:t>
            </a:r>
          </a:p>
        </p:txBody>
      </p:sp>
      <p:pic>
        <p:nvPicPr>
          <p:cNvPr id="32772" name="Picture 4" descr="figure4"/>
          <p:cNvPicPr>
            <a:picLocks noChangeAspect="1" noChangeArrowheads="1"/>
          </p:cNvPicPr>
          <p:nvPr/>
        </p:nvPicPr>
        <p:blipFill>
          <a:blip r:embed="rId2" cstate="print">
            <a:lum bright="-3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9" y="4076701"/>
            <a:ext cx="5737225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33375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Dynamically Linked </a:t>
            </a:r>
            <a:br>
              <a:rPr lang="en-US" altLang="zh-TW" sz="4000"/>
            </a:br>
            <a:r>
              <a:rPr lang="en-US" altLang="zh-TW" sz="4000"/>
              <a:t>Stacks and Queues (2/8)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741488"/>
            <a:ext cx="8226425" cy="608012"/>
          </a:xfrm>
        </p:spPr>
        <p:txBody>
          <a:bodyPr/>
          <a:lstStyle/>
          <a:p>
            <a:r>
              <a:rPr lang="en-US" altLang="zh-TW">
                <a:effectLst/>
              </a:rPr>
              <a:t>Represent n stacks</a:t>
            </a:r>
          </a:p>
        </p:txBody>
      </p:sp>
      <p:pic>
        <p:nvPicPr>
          <p:cNvPr id="33796" name="Picture 4" descr="p148dec1"/>
          <p:cNvPicPr>
            <a:picLocks noChangeAspect="1" noChangeArrowheads="1"/>
          </p:cNvPicPr>
          <p:nvPr/>
        </p:nvPicPr>
        <p:blipFill>
          <a:blip r:embed="rId2">
            <a:lum bright="-4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565401"/>
            <a:ext cx="5800725" cy="26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7680326" y="1916114"/>
            <a:ext cx="2874963" cy="4016375"/>
            <a:chOff x="3552" y="1322"/>
            <a:chExt cx="1811" cy="2530"/>
          </a:xfrm>
        </p:grpSpPr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3552" y="1716"/>
              <a:ext cx="1811" cy="2136"/>
              <a:chOff x="3552" y="1716"/>
              <a:chExt cx="1811" cy="2136"/>
            </a:xfrm>
          </p:grpSpPr>
          <p:sp>
            <p:nvSpPr>
              <p:cNvPr id="33801" name="Rectangle 9"/>
              <p:cNvSpPr>
                <a:spLocks noChangeArrowheads="1"/>
              </p:cNvSpPr>
              <p:nvPr/>
            </p:nvSpPr>
            <p:spPr bwMode="auto">
              <a:xfrm>
                <a:off x="3552" y="1716"/>
                <a:ext cx="57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top</a:t>
                </a:r>
              </a:p>
            </p:txBody>
          </p:sp>
          <p:sp>
            <p:nvSpPr>
              <p:cNvPr id="33802" name="Rectangle 10"/>
              <p:cNvSpPr>
                <a:spLocks noChangeArrowheads="1"/>
              </p:cNvSpPr>
              <p:nvPr/>
            </p:nvSpPr>
            <p:spPr bwMode="auto">
              <a:xfrm>
                <a:off x="4212" y="1728"/>
                <a:ext cx="7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03" name="Rectangle 11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3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4310" y="1742"/>
                <a:ext cx="4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item</a:t>
                </a:r>
              </a:p>
            </p:txBody>
          </p:sp>
          <p:sp>
            <p:nvSpPr>
              <p:cNvPr id="33805" name="Text Box 13"/>
              <p:cNvSpPr txBox="1">
                <a:spLocks noChangeArrowheads="1"/>
              </p:cNvSpPr>
              <p:nvPr/>
            </p:nvSpPr>
            <p:spPr bwMode="auto">
              <a:xfrm>
                <a:off x="4882" y="1730"/>
                <a:ext cx="4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link</a:t>
                </a:r>
              </a:p>
            </p:txBody>
          </p:sp>
          <p:sp>
            <p:nvSpPr>
              <p:cNvPr id="33806" name="Rectangle 14"/>
              <p:cNvSpPr>
                <a:spLocks noChangeArrowheads="1"/>
              </p:cNvSpPr>
              <p:nvPr/>
            </p:nvSpPr>
            <p:spPr bwMode="auto">
              <a:xfrm>
                <a:off x="4212" y="2280"/>
                <a:ext cx="7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4882" y="2282"/>
                <a:ext cx="4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link</a:t>
                </a:r>
              </a:p>
            </p:txBody>
          </p:sp>
          <p:sp>
            <p:nvSpPr>
              <p:cNvPr id="33808" name="Rectangle 16"/>
              <p:cNvSpPr>
                <a:spLocks noChangeArrowheads="1"/>
              </p:cNvSpPr>
              <p:nvPr/>
            </p:nvSpPr>
            <p:spPr bwMode="auto">
              <a:xfrm>
                <a:off x="4944" y="2280"/>
                <a:ext cx="3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09" name="Line 17"/>
              <p:cNvSpPr>
                <a:spLocks noChangeShapeType="1"/>
              </p:cNvSpPr>
              <p:nvPr/>
            </p:nvSpPr>
            <p:spPr bwMode="auto">
              <a:xfrm>
                <a:off x="5100" y="199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10" name="Line 18"/>
              <p:cNvSpPr>
                <a:spLocks noChangeShapeType="1"/>
              </p:cNvSpPr>
              <p:nvPr/>
            </p:nvSpPr>
            <p:spPr bwMode="auto">
              <a:xfrm>
                <a:off x="5100" y="26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11" name="Rectangle 19"/>
              <p:cNvSpPr>
                <a:spLocks noChangeArrowheads="1"/>
              </p:cNvSpPr>
              <p:nvPr/>
            </p:nvSpPr>
            <p:spPr bwMode="auto">
              <a:xfrm>
                <a:off x="4212" y="3516"/>
                <a:ext cx="7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12" name="Rectangle 20"/>
              <p:cNvSpPr>
                <a:spLocks noChangeArrowheads="1"/>
              </p:cNvSpPr>
              <p:nvPr/>
            </p:nvSpPr>
            <p:spPr bwMode="auto">
              <a:xfrm>
                <a:off x="4944" y="3516"/>
                <a:ext cx="3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13" name="Line 21"/>
              <p:cNvSpPr>
                <a:spLocks noChangeShapeType="1"/>
              </p:cNvSpPr>
              <p:nvPr/>
            </p:nvSpPr>
            <p:spPr bwMode="auto">
              <a:xfrm>
                <a:off x="5100" y="32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14" name="Text Box 22"/>
              <p:cNvSpPr txBox="1">
                <a:spLocks noChangeArrowheads="1"/>
              </p:cNvSpPr>
              <p:nvPr/>
            </p:nvSpPr>
            <p:spPr bwMode="auto">
              <a:xfrm>
                <a:off x="4907" y="3595"/>
                <a:ext cx="4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33815" name="Text Box 23"/>
              <p:cNvSpPr txBox="1">
                <a:spLocks noChangeArrowheads="1"/>
              </p:cNvSpPr>
              <p:nvPr/>
            </p:nvSpPr>
            <p:spPr bwMode="auto">
              <a:xfrm>
                <a:off x="4975" y="2898"/>
                <a:ext cx="388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en-US" altLang="zh-TW" sz="2800" b="1">
                    <a:latin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33816" name="Line 24"/>
              <p:cNvSpPr>
                <a:spLocks noChangeShapeType="1"/>
              </p:cNvSpPr>
              <p:nvPr/>
            </p:nvSpPr>
            <p:spPr bwMode="auto">
              <a:xfrm flipV="1">
                <a:off x="3996" y="18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4191" y="132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3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269875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Dynamically Linked </a:t>
            </a:r>
            <a:br>
              <a:rPr lang="en-US" altLang="zh-TW" sz="4000"/>
            </a:br>
            <a:r>
              <a:rPr lang="en-US" altLang="zh-TW" sz="4000"/>
              <a:t>Stacks and Queues (3/8)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628776"/>
            <a:ext cx="8928100" cy="482441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Push in the linked stack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void add(stack_pointer *top, element item){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/* add an element to the top of the stack */ Push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stack_pointer temp = (stack_pointer) malloc (sizeof (stack));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if (IS_FULL(temp))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fprintf(stderr, “ The memory is full\n”);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exit(1);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temp-&gt;item = item;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temp-&gt;link = *top;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*top= temp; </a:t>
            </a:r>
            <a:endParaRPr lang="en-US" altLang="zh-TW" sz="24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}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586663" y="4748213"/>
            <a:ext cx="9144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8710613" y="4756150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9774239" y="4681538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9872663" y="4756150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10120313" y="50673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8710613" y="6186488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9872663" y="6186488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10120313" y="59309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9813926" y="620395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9922273" y="5597683"/>
            <a:ext cx="615553" cy="3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en-US" altLang="zh-TW" sz="2800" b="1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8291513" y="4932363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8866188" y="3992563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item</a:t>
            </a:r>
          </a:p>
        </p:txBody>
      </p:sp>
      <p:grpSp>
        <p:nvGrpSpPr>
          <p:cNvPr id="35892" name="Group 52"/>
          <p:cNvGrpSpPr>
            <a:grpSpLocks/>
          </p:cNvGrpSpPr>
          <p:nvPr/>
        </p:nvGrpSpPr>
        <p:grpSpPr bwMode="auto">
          <a:xfrm>
            <a:off x="7608889" y="3979863"/>
            <a:ext cx="2879725" cy="482600"/>
            <a:chOff x="3833" y="2507"/>
            <a:chExt cx="1814" cy="304"/>
          </a:xfrm>
        </p:grpSpPr>
        <p:grpSp>
          <p:nvGrpSpPr>
            <p:cNvPr id="35890" name="Group 50"/>
            <p:cNvGrpSpPr>
              <a:grpSpLocks/>
            </p:cNvGrpSpPr>
            <p:nvPr/>
          </p:nvGrpSpPr>
          <p:grpSpPr bwMode="auto">
            <a:xfrm>
              <a:off x="4527" y="2578"/>
              <a:ext cx="1056" cy="196"/>
              <a:chOff x="4527" y="2578"/>
              <a:chExt cx="1056" cy="196"/>
            </a:xfrm>
          </p:grpSpPr>
          <p:sp>
            <p:nvSpPr>
              <p:cNvPr id="35846" name="Rectangle 6"/>
              <p:cNvSpPr>
                <a:spLocks noChangeArrowheads="1"/>
              </p:cNvSpPr>
              <p:nvPr/>
            </p:nvSpPr>
            <p:spPr bwMode="auto">
              <a:xfrm>
                <a:off x="4527" y="2578"/>
                <a:ext cx="732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5259" y="2578"/>
                <a:ext cx="324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5197" y="2523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link</a:t>
              </a: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4299" y="266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3833" y="2507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temp</a:t>
              </a:r>
            </a:p>
          </p:txBody>
        </p:sp>
      </p:grp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8710613" y="5232400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9774239" y="5157788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9872663" y="5232400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5" name="Freeform 25"/>
          <p:cNvSpPr>
            <a:spLocks/>
          </p:cNvSpPr>
          <p:nvPr/>
        </p:nvSpPr>
        <p:spPr bwMode="auto">
          <a:xfrm>
            <a:off x="8310563" y="4398963"/>
            <a:ext cx="1790700" cy="361950"/>
          </a:xfrm>
          <a:custGeom>
            <a:avLst/>
            <a:gdLst>
              <a:gd name="T0" fmla="*/ 1128 w 1128"/>
              <a:gd name="T1" fmla="*/ 0 h 228"/>
              <a:gd name="T2" fmla="*/ 1116 w 1128"/>
              <a:gd name="T3" fmla="*/ 108 h 228"/>
              <a:gd name="T4" fmla="*/ 0 w 1128"/>
              <a:gd name="T5" fmla="*/ 108 h 228"/>
              <a:gd name="T6" fmla="*/ 0 w 1128"/>
              <a:gd name="T7" fmla="*/ 228 h 228"/>
              <a:gd name="T8" fmla="*/ 240 w 1128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228">
                <a:moveTo>
                  <a:pt x="1128" y="0"/>
                </a:moveTo>
                <a:lnTo>
                  <a:pt x="1116" y="108"/>
                </a:lnTo>
                <a:lnTo>
                  <a:pt x="0" y="108"/>
                </a:lnTo>
                <a:lnTo>
                  <a:pt x="0" y="228"/>
                </a:lnTo>
                <a:lnTo>
                  <a:pt x="240" y="228"/>
                </a:lnTo>
              </a:path>
            </a:pathLst>
          </a:custGeom>
          <a:noFill/>
          <a:ln w="9525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7967663" y="4341813"/>
            <a:ext cx="666750" cy="476250"/>
          </a:xfrm>
          <a:custGeom>
            <a:avLst/>
            <a:gdLst>
              <a:gd name="T0" fmla="*/ 12 w 420"/>
              <a:gd name="T1" fmla="*/ 300 h 300"/>
              <a:gd name="T2" fmla="*/ 0 w 420"/>
              <a:gd name="T3" fmla="*/ 120 h 300"/>
              <a:gd name="T4" fmla="*/ 420 w 420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300">
                <a:moveTo>
                  <a:pt x="12" y="300"/>
                </a:moveTo>
                <a:lnTo>
                  <a:pt x="0" y="120"/>
                </a:lnTo>
                <a:lnTo>
                  <a:pt x="420" y="0"/>
                </a:lnTo>
              </a:path>
            </a:pathLst>
          </a:custGeom>
          <a:noFill/>
          <a:ln w="9525" cap="flat" cmpd="sng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7546975" y="4006850"/>
            <a:ext cx="2933700" cy="259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2351089" y="2781301"/>
            <a:ext cx="8137525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422526" y="4581526"/>
            <a:ext cx="2665413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2424114" y="4940301"/>
            <a:ext cx="2447925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2424113" y="5300664"/>
            <a:ext cx="1655762" cy="433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98438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Dynamically Linked </a:t>
            </a:r>
            <a:br>
              <a:rPr lang="en-US" altLang="zh-TW" sz="4000"/>
            </a:br>
            <a:r>
              <a:rPr lang="en-US" altLang="zh-TW" sz="4000"/>
              <a:t>Stacks and Queues (4/8)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484314"/>
            <a:ext cx="8226425" cy="51831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/>
              <a:t>Pop from the linked stack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element delete(stack_pointer *top)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/* delete an element from the stack */    </a:t>
            </a:r>
            <a:r>
              <a:rPr lang="en-US" altLang="zh-TW" sz="2400" b="1">
                <a:solidFill>
                  <a:schemeClr val="hlink"/>
                </a:solidFill>
              </a:rPr>
              <a:t>Pop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stack_pointer temp = *top;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element item;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if (IS_EMPTY(temp)) 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fprintf(stderr,  “The stack is empty\n”);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	exit(1);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item = temp-&gt;item;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*top = temp-&gt;link;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free(temp);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return item;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}</a:t>
            </a:r>
            <a:endParaRPr lang="en-US" altLang="zh-TW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764463" y="3621088"/>
            <a:ext cx="2724150" cy="3048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659813" y="3924300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9821863" y="3924300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8815388" y="3824288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item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723439" y="3849688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8659813" y="458787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9723439" y="451326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9821863" y="458787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10069513" y="4899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8659813" y="6018213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9821863" y="6018213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10069513" y="57626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9763126" y="6035675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rgbClr val="FFCC00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9871473" y="5429408"/>
            <a:ext cx="615553" cy="3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en-US" altLang="zh-TW" sz="2800" b="1">
                <a:solidFill>
                  <a:srgbClr val="FFCC00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8431213" y="40767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8659813" y="506412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9723439" y="498951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9821863" y="506412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7899400" y="38354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>
            <a:off x="10050463" y="4230688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4" name="Freeform 46"/>
          <p:cNvSpPr>
            <a:spLocks/>
          </p:cNvSpPr>
          <p:nvPr/>
        </p:nvSpPr>
        <p:spPr bwMode="auto">
          <a:xfrm>
            <a:off x="8164513" y="4287838"/>
            <a:ext cx="514350" cy="419100"/>
          </a:xfrm>
          <a:custGeom>
            <a:avLst/>
            <a:gdLst>
              <a:gd name="T0" fmla="*/ 12 w 324"/>
              <a:gd name="T1" fmla="*/ 0 h 264"/>
              <a:gd name="T2" fmla="*/ 0 w 324"/>
              <a:gd name="T3" fmla="*/ 252 h 264"/>
              <a:gd name="T4" fmla="*/ 324 w 324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" h="264">
                <a:moveTo>
                  <a:pt x="12" y="0"/>
                </a:moveTo>
                <a:lnTo>
                  <a:pt x="0" y="252"/>
                </a:lnTo>
                <a:lnTo>
                  <a:pt x="324" y="264"/>
                </a:ln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7751763" y="35480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temp</a:t>
            </a:r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8472488" y="37893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2424114" y="2636838"/>
            <a:ext cx="3671887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2424114" y="5156201"/>
            <a:ext cx="2447925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2424114" y="5589588"/>
            <a:ext cx="1584325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/>
      <p:bldP spid="37917" grpId="0"/>
      <p:bldP spid="379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41313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Dynamically Linked </a:t>
            </a:r>
            <a:br>
              <a:rPr lang="en-US" altLang="zh-TW" sz="4000"/>
            </a:br>
            <a:r>
              <a:rPr lang="en-US" altLang="zh-TW" sz="4000"/>
              <a:t>Stacks and Queues (5/8)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57339"/>
            <a:ext cx="8226425" cy="4497387"/>
          </a:xfrm>
        </p:spPr>
        <p:txBody>
          <a:bodyPr/>
          <a:lstStyle/>
          <a:p>
            <a:r>
              <a:rPr lang="en-US" altLang="zh-TW">
                <a:effectLst/>
              </a:rPr>
              <a:t>Represent n queues</a:t>
            </a:r>
          </a:p>
        </p:txBody>
      </p:sp>
      <p:pic>
        <p:nvPicPr>
          <p:cNvPr id="39940" name="Picture 4" descr="p148dec2"/>
          <p:cNvPicPr>
            <a:picLocks noChangeAspect="1" noChangeArrowheads="1"/>
          </p:cNvPicPr>
          <p:nvPr/>
        </p:nvPicPr>
        <p:blipFill>
          <a:blip r:embed="rId2">
            <a:lum bright="-3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2205039"/>
            <a:ext cx="6013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4929188" y="3384551"/>
            <a:ext cx="5594350" cy="3140075"/>
            <a:chOff x="2145" y="2132"/>
            <a:chExt cx="3524" cy="1978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742" y="2440"/>
              <a:ext cx="595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front</a:t>
              </a: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4484" y="2449"/>
              <a:ext cx="756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5240" y="2449"/>
              <a:ext cx="335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4592" y="2460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item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5176" y="2449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link</a:t>
              </a: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4484" y="2881"/>
              <a:ext cx="756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5176" y="2881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link</a:t>
              </a: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5240" y="2881"/>
              <a:ext cx="335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5401" y="2656"/>
              <a:ext cx="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5401" y="3144"/>
              <a:ext cx="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4484" y="3847"/>
              <a:ext cx="756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5240" y="3847"/>
              <a:ext cx="335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5401" y="3632"/>
              <a:ext cx="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5208" y="3909"/>
              <a:ext cx="4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CC00"/>
                  </a:solidFill>
                  <a:latin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5281" y="3385"/>
              <a:ext cx="3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TW" sz="2800" b="1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 flipV="1">
              <a:off x="4261" y="2571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4436" y="2132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solidFill>
                    <a:srgbClr val="FFCC00"/>
                  </a:solidFill>
                  <a:latin typeface="Times New Roman" panose="02020603050405020304" pitchFamily="18" charset="0"/>
                </a:rPr>
                <a:t>Queue</a:t>
              </a:r>
            </a:p>
          </p:txBody>
        </p: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>
              <a:off x="3766" y="3820"/>
              <a:ext cx="595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V="1">
              <a:off x="4249" y="3975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3128" y="3784"/>
              <a:ext cx="672" cy="15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2507" y="3510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Add to</a:t>
              </a:r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 flipV="1">
              <a:off x="3164" y="2596"/>
              <a:ext cx="552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2145" y="2718"/>
              <a:ext cx="10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Delete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4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Dynamically Linked </a:t>
            </a:r>
            <a:br>
              <a:rPr lang="en-US" altLang="zh-TW" sz="4000" dirty="0"/>
            </a:br>
            <a:r>
              <a:rPr lang="en-US" altLang="zh-TW" sz="4000" dirty="0"/>
              <a:t>Stacks and Queues (6/8)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24000"/>
            <a:ext cx="8226425" cy="4497388"/>
          </a:xfrm>
        </p:spPr>
        <p:txBody>
          <a:bodyPr/>
          <a:lstStyle/>
          <a:p>
            <a:r>
              <a:rPr lang="en-US" altLang="zh-TW" dirty="0" err="1">
                <a:effectLst/>
              </a:rPr>
              <a:t>enqueue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/>
              <a:t>in the linked queue</a:t>
            </a:r>
          </a:p>
        </p:txBody>
      </p:sp>
      <p:pic>
        <p:nvPicPr>
          <p:cNvPr id="40964" name="Picture 4" descr="program4"/>
          <p:cNvPicPr>
            <a:picLocks noChangeAspect="1" noChangeArrowheads="1"/>
          </p:cNvPicPr>
          <p:nvPr/>
        </p:nvPicPr>
        <p:blipFill>
          <a:blip r:embed="rId2">
            <a:lum bright="-4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133600"/>
            <a:ext cx="6913562" cy="42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7546975" y="4006850"/>
            <a:ext cx="29337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586664" y="4103688"/>
            <a:ext cx="66992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front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8710613" y="412432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9774239" y="404971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9872663" y="412432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0120313" y="44354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8710613" y="5554663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9872663" y="5554663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10128250" y="5300663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9813926" y="5589588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rgbClr val="FF0000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9922273" y="4940458"/>
            <a:ext cx="615553" cy="3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8291513" y="4300538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8904288" y="6067425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item</a:t>
            </a:r>
          </a:p>
        </p:txBody>
      </p:sp>
      <p:grpSp>
        <p:nvGrpSpPr>
          <p:cNvPr id="40996" name="Group 36"/>
          <p:cNvGrpSpPr>
            <a:grpSpLocks/>
          </p:cNvGrpSpPr>
          <p:nvPr/>
        </p:nvGrpSpPr>
        <p:grpSpPr bwMode="auto">
          <a:xfrm>
            <a:off x="7608889" y="6042025"/>
            <a:ext cx="2778125" cy="457200"/>
            <a:chOff x="3833" y="3806"/>
            <a:chExt cx="1750" cy="288"/>
          </a:xfrm>
        </p:grpSpPr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4527" y="3877"/>
              <a:ext cx="1056" cy="196"/>
              <a:chOff x="4527" y="2578"/>
              <a:chExt cx="1056" cy="196"/>
            </a:xfrm>
          </p:grpSpPr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4527" y="2578"/>
                <a:ext cx="732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5259" y="2578"/>
                <a:ext cx="324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4299" y="396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3833" y="380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temp</a:t>
              </a:r>
            </a:p>
          </p:txBody>
        </p:sp>
      </p:grp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8710613" y="460057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9774239" y="452596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9872663" y="460057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88" name="Freeform 28"/>
          <p:cNvSpPr>
            <a:spLocks/>
          </p:cNvSpPr>
          <p:nvPr/>
        </p:nvSpPr>
        <p:spPr bwMode="auto">
          <a:xfrm flipV="1">
            <a:off x="8040688" y="5734050"/>
            <a:ext cx="666750" cy="476250"/>
          </a:xfrm>
          <a:custGeom>
            <a:avLst/>
            <a:gdLst>
              <a:gd name="T0" fmla="*/ 12 w 420"/>
              <a:gd name="T1" fmla="*/ 300 h 300"/>
              <a:gd name="T2" fmla="*/ 0 w 420"/>
              <a:gd name="T3" fmla="*/ 120 h 300"/>
              <a:gd name="T4" fmla="*/ 420 w 420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300">
                <a:moveTo>
                  <a:pt x="12" y="300"/>
                </a:moveTo>
                <a:lnTo>
                  <a:pt x="0" y="120"/>
                </a:lnTo>
                <a:lnTo>
                  <a:pt x="420" y="0"/>
                </a:lnTo>
              </a:path>
            </a:pathLst>
          </a:custGeom>
          <a:noFill/>
          <a:ln w="9525" cap="flat" cmpd="sng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7680326" y="5534026"/>
            <a:ext cx="5746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rear</a:t>
            </a:r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8313738" y="5678488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2063750" y="3213100"/>
            <a:ext cx="63373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2063751" y="4581525"/>
            <a:ext cx="20875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0128250" y="5876925"/>
            <a:ext cx="0" cy="266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9831389" y="616585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rgbClr val="FF0000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2063751" y="4797425"/>
            <a:ext cx="20875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2063750" y="5013325"/>
            <a:ext cx="381635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2063750" y="5518150"/>
            <a:ext cx="15113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  <p:bldP spid="40976" grpId="0"/>
      <p:bldP spid="409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Dynamically Linked </a:t>
            </a:r>
            <a:br>
              <a:rPr lang="en-US" altLang="zh-TW" sz="4000"/>
            </a:br>
            <a:r>
              <a:rPr lang="en-US" altLang="zh-TW" sz="4000"/>
              <a:t>Stacks and Queues (7/8)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57338"/>
            <a:ext cx="8226425" cy="576262"/>
          </a:xfrm>
        </p:spPr>
        <p:txBody>
          <a:bodyPr/>
          <a:lstStyle/>
          <a:p>
            <a:r>
              <a:rPr lang="en-US" altLang="zh-TW" sz="2800"/>
              <a:t>dequeue from the linked queue (similar to push)</a:t>
            </a:r>
          </a:p>
        </p:txBody>
      </p:sp>
      <p:pic>
        <p:nvPicPr>
          <p:cNvPr id="41988" name="Picture 4" descr="program4"/>
          <p:cNvPicPr>
            <a:picLocks noChangeAspect="1" noChangeArrowheads="1"/>
          </p:cNvPicPr>
          <p:nvPr/>
        </p:nvPicPr>
        <p:blipFill>
          <a:blip r:embed="rId2">
            <a:lum bright="-4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2149476"/>
            <a:ext cx="79851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835900" y="3621088"/>
            <a:ext cx="2724150" cy="30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731250" y="458787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9794876" y="451326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9893300" y="458787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0140950" y="4899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731250" y="6018213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893300" y="6018213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10128250" y="57626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9834564" y="6035675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400">
                <a:solidFill>
                  <a:srgbClr val="FF0000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9942911" y="5372258"/>
            <a:ext cx="615553" cy="3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8502650" y="40767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8731250" y="506412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9794876" y="4989513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link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9893300" y="506412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7824789" y="3835400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front</a:t>
            </a:r>
          </a:p>
        </p:txBody>
      </p:sp>
      <p:grpSp>
        <p:nvGrpSpPr>
          <p:cNvPr id="42019" name="Group 35"/>
          <p:cNvGrpSpPr>
            <a:grpSpLocks/>
          </p:cNvGrpSpPr>
          <p:nvPr/>
        </p:nvGrpSpPr>
        <p:grpSpPr bwMode="auto">
          <a:xfrm>
            <a:off x="8731250" y="3824288"/>
            <a:ext cx="1778000" cy="768350"/>
            <a:chOff x="4540" y="2409"/>
            <a:chExt cx="1120" cy="484"/>
          </a:xfrm>
        </p:grpSpPr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4638" y="2409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item</a:t>
              </a: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4540" y="2472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5272" y="2472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5210" y="2425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link</a:t>
              </a:r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5416" y="266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2009" name="Freeform 25"/>
          <p:cNvSpPr>
            <a:spLocks/>
          </p:cNvSpPr>
          <p:nvPr/>
        </p:nvSpPr>
        <p:spPr bwMode="auto">
          <a:xfrm>
            <a:off x="8235950" y="4287838"/>
            <a:ext cx="514350" cy="419100"/>
          </a:xfrm>
          <a:custGeom>
            <a:avLst/>
            <a:gdLst>
              <a:gd name="T0" fmla="*/ 12 w 324"/>
              <a:gd name="T1" fmla="*/ 0 h 264"/>
              <a:gd name="T2" fmla="*/ 0 w 324"/>
              <a:gd name="T3" fmla="*/ 252 h 264"/>
              <a:gd name="T4" fmla="*/ 324 w 324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" h="264">
                <a:moveTo>
                  <a:pt x="12" y="0"/>
                </a:moveTo>
                <a:lnTo>
                  <a:pt x="0" y="252"/>
                </a:lnTo>
                <a:lnTo>
                  <a:pt x="324" y="264"/>
                </a:ln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823201" y="3548063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temp</a:t>
            </a:r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8543925" y="37893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063751" y="3141664"/>
            <a:ext cx="3744913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2063751" y="5013325"/>
            <a:ext cx="2519363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2063751" y="5302250"/>
            <a:ext cx="1439863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7897814" y="6021388"/>
            <a:ext cx="5746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rear</a:t>
            </a:r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8472488" y="6165851"/>
            <a:ext cx="2603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260351"/>
            <a:ext cx="8226425" cy="936625"/>
          </a:xfrm>
        </p:spPr>
        <p:txBody>
          <a:bodyPr/>
          <a:lstStyle/>
          <a:p>
            <a:r>
              <a:rPr lang="en-US" altLang="zh-TW"/>
              <a:t>Pointers (1/5)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225550"/>
            <a:ext cx="8820150" cy="53721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考慮下列一連串依</a:t>
            </a:r>
            <a:r>
              <a:rPr lang="zh-TW" altLang="en-US" sz="2800" dirty="0" smtClean="0">
                <a:solidFill>
                  <a:srgbClr val="FF0000"/>
                </a:solidFill>
              </a:rPr>
              <a:t>字母順序排序</a:t>
            </a:r>
            <a:r>
              <a:rPr lang="zh-TW" altLang="en-US" sz="2800" dirty="0" smtClean="0"/>
              <a:t>的三個字英文單字，以</a:t>
            </a:r>
            <a:r>
              <a:rPr lang="en-US" altLang="zh-TW" sz="2800" dirty="0" smtClean="0"/>
              <a:t>at</a:t>
            </a:r>
            <a:r>
              <a:rPr lang="zh-TW" altLang="en-US" sz="2800" dirty="0" smtClean="0"/>
              <a:t>為結尾：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en-US" altLang="zh-TW" sz="2800" i="1" dirty="0"/>
              <a:t>bat</a:t>
            </a:r>
            <a:r>
              <a:rPr lang="en-US" altLang="zh-TW" sz="2800" dirty="0"/>
              <a:t>, </a:t>
            </a:r>
            <a:r>
              <a:rPr lang="en-US" altLang="zh-TW" sz="2800" i="1" dirty="0"/>
              <a:t>cat</a:t>
            </a:r>
            <a:r>
              <a:rPr lang="en-US" altLang="zh-TW" sz="2800" dirty="0"/>
              <a:t>, </a:t>
            </a:r>
            <a:r>
              <a:rPr lang="en-US" altLang="zh-TW" sz="2800" i="1" dirty="0"/>
              <a:t>sat</a:t>
            </a:r>
            <a:r>
              <a:rPr lang="en-US" altLang="zh-TW" sz="2800" dirty="0"/>
              <a:t>, </a:t>
            </a:r>
            <a:r>
              <a:rPr lang="en-US" altLang="zh-TW" sz="2800" i="1" dirty="0"/>
              <a:t>vat</a:t>
            </a:r>
            <a:r>
              <a:rPr lang="en-US" altLang="zh-TW" sz="2800" dirty="0"/>
              <a:t>)</a:t>
            </a:r>
            <a:endParaRPr lang="en-US" altLang="zh-TW" dirty="0"/>
          </a:p>
          <a:p>
            <a:r>
              <a:rPr lang="en-US" altLang="zh-TW" sz="2800" dirty="0"/>
              <a:t>If we store this list in an array</a:t>
            </a:r>
            <a:endParaRPr lang="en-US" altLang="zh-TW" dirty="0"/>
          </a:p>
          <a:p>
            <a:pPr lvl="1"/>
            <a:r>
              <a:rPr lang="en-US" altLang="zh-TW" sz="2400" dirty="0">
                <a:solidFill>
                  <a:srgbClr val="FFCC00"/>
                </a:solidFill>
              </a:rPr>
              <a:t>Add</a:t>
            </a:r>
            <a:r>
              <a:rPr lang="en-US" altLang="zh-TW" sz="2400" dirty="0"/>
              <a:t> the word </a:t>
            </a:r>
            <a:r>
              <a:rPr lang="en-US" altLang="zh-TW" sz="2400" dirty="0">
                <a:solidFill>
                  <a:srgbClr val="FFCC00"/>
                </a:solidFill>
              </a:rPr>
              <a:t>mat</a:t>
            </a:r>
            <a:r>
              <a:rPr lang="en-US" altLang="zh-TW" sz="2400" dirty="0">
                <a:solidFill>
                  <a:schemeClr val="hlink"/>
                </a:solidFill>
              </a:rPr>
              <a:t> </a:t>
            </a:r>
            <a:r>
              <a:rPr lang="en-US" altLang="zh-TW" sz="2400" dirty="0"/>
              <a:t>to this list</a:t>
            </a:r>
          </a:p>
          <a:p>
            <a:pPr lvl="2"/>
            <a:r>
              <a:rPr lang="en-US" altLang="zh-TW" sz="2000" dirty="0"/>
              <a:t>move </a:t>
            </a:r>
            <a:r>
              <a:rPr lang="en-US" altLang="zh-TW" sz="2000" b="1" i="1" dirty="0"/>
              <a:t>sat</a:t>
            </a:r>
            <a:r>
              <a:rPr lang="en-US" altLang="zh-TW" sz="2000" dirty="0"/>
              <a:t> and </a:t>
            </a:r>
            <a:r>
              <a:rPr lang="en-US" altLang="zh-TW" sz="2000" b="1" i="1" dirty="0"/>
              <a:t>vat</a:t>
            </a:r>
            <a:r>
              <a:rPr lang="en-US" altLang="zh-TW" sz="2000" dirty="0"/>
              <a:t> one position to the right before we insert </a:t>
            </a:r>
            <a:r>
              <a:rPr lang="en-US" altLang="zh-TW" sz="2000" b="1" i="1" dirty="0"/>
              <a:t>mat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400" dirty="0">
                <a:solidFill>
                  <a:srgbClr val="FFCC00"/>
                </a:solidFill>
              </a:rPr>
              <a:t>Remove</a:t>
            </a:r>
            <a:r>
              <a:rPr lang="en-US" altLang="zh-TW" sz="2400" dirty="0"/>
              <a:t> the word </a:t>
            </a:r>
            <a:r>
              <a:rPr lang="en-US" altLang="zh-TW" sz="2400" dirty="0">
                <a:solidFill>
                  <a:srgbClr val="FFCC00"/>
                </a:solidFill>
              </a:rPr>
              <a:t>cat</a:t>
            </a:r>
            <a:r>
              <a:rPr lang="en-US" altLang="zh-TW" sz="2400" dirty="0">
                <a:solidFill>
                  <a:schemeClr val="hlink"/>
                </a:solidFill>
              </a:rPr>
              <a:t> </a:t>
            </a:r>
            <a:r>
              <a:rPr lang="en-US" altLang="zh-TW" sz="2400" dirty="0"/>
              <a:t>from the list</a:t>
            </a:r>
          </a:p>
          <a:p>
            <a:pPr lvl="2"/>
            <a:r>
              <a:rPr lang="en-US" altLang="zh-TW" sz="2000" dirty="0"/>
              <a:t>move </a:t>
            </a:r>
            <a:r>
              <a:rPr lang="en-US" altLang="zh-TW" sz="2000" b="1" i="1" dirty="0"/>
              <a:t>sat</a:t>
            </a:r>
            <a:r>
              <a:rPr lang="en-US" altLang="zh-TW" sz="2000" dirty="0"/>
              <a:t> and </a:t>
            </a:r>
            <a:r>
              <a:rPr lang="en-US" altLang="zh-TW" sz="2000" b="1" i="1" dirty="0"/>
              <a:t>vat</a:t>
            </a:r>
            <a:r>
              <a:rPr lang="en-US" altLang="zh-TW" sz="2000" dirty="0"/>
              <a:t> one position to the left</a:t>
            </a:r>
          </a:p>
          <a:p>
            <a:r>
              <a:rPr lang="en-US" altLang="zh-TW" sz="2800" dirty="0"/>
              <a:t>Problems of a sequence representation (ordered list)</a:t>
            </a:r>
          </a:p>
          <a:p>
            <a:pPr lvl="1"/>
            <a:r>
              <a:rPr lang="zh-TW" altLang="en-US" sz="2400" dirty="0" smtClean="0"/>
              <a:t>從陣列</a:t>
            </a:r>
            <a:r>
              <a:rPr lang="zh-TW" altLang="en-US" sz="2400" dirty="0"/>
              <a:t>中</a:t>
            </a:r>
            <a:r>
              <a:rPr lang="zh-TW" altLang="en-US" sz="2400" dirty="0" smtClean="0"/>
              <a:t>任意的插入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刪除非常浪費時間</a:t>
            </a:r>
            <a:endParaRPr lang="en-US" altLang="zh-TW" sz="2400" dirty="0"/>
          </a:p>
          <a:p>
            <a:pPr lvl="1"/>
            <a:r>
              <a:rPr lang="zh-TW" altLang="en-US" sz="2400" dirty="0"/>
              <a:t>浪費空間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258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Dynamically Linked </a:t>
            </a:r>
            <a:br>
              <a:rPr lang="en-US" altLang="zh-TW" sz="4000"/>
            </a:br>
            <a:r>
              <a:rPr lang="en-US" altLang="zh-TW" sz="4000"/>
              <a:t>Stacks and Queues (8/8)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98613"/>
            <a:ext cx="8226425" cy="2982912"/>
          </a:xfrm>
        </p:spPr>
        <p:txBody>
          <a:bodyPr/>
          <a:lstStyle/>
          <a:p>
            <a:r>
              <a:rPr lang="en-US" altLang="zh-TW" sz="2800"/>
              <a:t>The solution presented above to the </a:t>
            </a:r>
            <a:r>
              <a:rPr lang="en-US" altLang="zh-TW" sz="2800" i="1"/>
              <a:t>n</a:t>
            </a:r>
            <a:r>
              <a:rPr lang="en-US" altLang="zh-TW" sz="2800"/>
              <a:t>-stack, </a:t>
            </a:r>
            <a:r>
              <a:rPr lang="en-US" altLang="zh-TW" sz="2800" i="1"/>
              <a:t>m</a:t>
            </a:r>
            <a:r>
              <a:rPr lang="en-US" altLang="zh-TW" sz="2800"/>
              <a:t>-queue problem is both computationally and conceptually simple.</a:t>
            </a:r>
          </a:p>
          <a:p>
            <a:pPr lvl="1"/>
            <a:r>
              <a:rPr lang="en-US" altLang="zh-TW" sz="2400"/>
              <a:t>We no longer need to shift stacks or queues to make space.</a:t>
            </a:r>
          </a:p>
          <a:p>
            <a:pPr lvl="1"/>
            <a:r>
              <a:rPr lang="en-US" altLang="zh-TW" sz="2400"/>
              <a:t>Computation can proceed as long as there is memory available.</a:t>
            </a:r>
          </a:p>
        </p:txBody>
      </p:sp>
    </p:spTree>
    <p:extLst>
      <p:ext uri="{BB962C8B-B14F-4D97-AF65-F5344CB8AC3E}">
        <p14:creationId xmlns:p14="http://schemas.microsoft.com/office/powerpoint/2010/main" val="10917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33375"/>
            <a:ext cx="8226425" cy="1143000"/>
          </a:xfrm>
        </p:spPr>
        <p:txBody>
          <a:bodyPr/>
          <a:lstStyle/>
          <a:p>
            <a:r>
              <a:rPr lang="en-US" altLang="zh-TW"/>
              <a:t>Polynomials (1/9)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19288" y="1628776"/>
                <a:ext cx="8293100" cy="47909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800" dirty="0" smtClean="0"/>
                  <a:t>Representing Polynomials As Singly Linked Lists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dirty="0"/>
                  <a:t>The manipulation of symbolic polynomials, has a classic example of list processing.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dirty="0"/>
                  <a:t>In general, we want to represent the polynomial:</a:t>
                </a:r>
              </a:p>
              <a:p>
                <a:pPr lvl="2">
                  <a:lnSpc>
                    <a:spcPct val="90000"/>
                  </a:lnSpc>
                </a:pPr>
                <a:endParaRPr lang="en-US" altLang="zh-TW" sz="2000" dirty="0"/>
              </a:p>
              <a:p>
                <a:pPr lvl="2">
                  <a:lnSpc>
                    <a:spcPct val="90000"/>
                  </a:lnSpc>
                </a:pPr>
                <a:endParaRPr lang="en-US" altLang="zh-TW" sz="2000" dirty="0"/>
              </a:p>
              <a:p>
                <a:pPr lvl="2">
                  <a:lnSpc>
                    <a:spcPct val="90000"/>
                  </a:lnSpc>
                </a:pPr>
                <a:r>
                  <a:rPr lang="en-US" altLang="zh-TW" sz="2000" dirty="0"/>
                  <a:t>Where the </a:t>
                </a:r>
                <a:r>
                  <a:rPr lang="en-US" altLang="zh-TW" sz="2000" i="1" dirty="0" err="1"/>
                  <a:t>a</a:t>
                </a:r>
                <a:r>
                  <a:rPr lang="en-US" altLang="zh-TW" sz="2000" i="1" baseline="-25000" dirty="0" err="1"/>
                  <a:t>i</a:t>
                </a:r>
                <a:r>
                  <a:rPr lang="en-US" altLang="zh-TW" sz="2000" i="1" baseline="-25000" dirty="0"/>
                  <a:t>  </a:t>
                </a:r>
                <a:r>
                  <a:rPr lang="en-US" altLang="zh-TW" sz="2000" dirty="0"/>
                  <a:t>are nonzero coefficients and the </a:t>
                </a:r>
                <a:r>
                  <a:rPr lang="en-US" altLang="zh-TW" sz="2000" i="1" dirty="0" err="1"/>
                  <a:t>e</a:t>
                </a:r>
                <a:r>
                  <a:rPr lang="en-US" altLang="zh-TW" sz="2000" i="1" baseline="-25000" dirty="0" err="1"/>
                  <a:t>i</a:t>
                </a:r>
                <a:r>
                  <a:rPr lang="en-US" altLang="zh-TW" sz="2000" dirty="0"/>
                  <a:t> are nonnegative integer exponents such that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i="1" dirty="0"/>
                  <a:t>   e</a:t>
                </a:r>
                <a:r>
                  <a:rPr lang="en-US" altLang="zh-TW" sz="2000" i="1" baseline="-25000" dirty="0"/>
                  <a:t>m-1 </a:t>
                </a:r>
                <a:r>
                  <a:rPr lang="zh-TW" altLang="en-US" sz="2000" dirty="0"/>
                  <a:t>＞ </a:t>
                </a:r>
                <a:r>
                  <a:rPr lang="en-US" altLang="zh-TW" sz="2000" i="1" dirty="0"/>
                  <a:t>e</a:t>
                </a:r>
                <a:r>
                  <a:rPr lang="en-US" altLang="zh-TW" sz="2000" i="1" baseline="-25000" dirty="0"/>
                  <a:t>m-2</a:t>
                </a:r>
                <a:r>
                  <a:rPr lang="en-US" altLang="zh-TW" sz="2000" dirty="0"/>
                  <a:t> </a:t>
                </a:r>
                <a:r>
                  <a:rPr lang="zh-TW" altLang="en-US" sz="2000" dirty="0"/>
                  <a:t>＞ </a:t>
                </a:r>
                <a:r>
                  <a:rPr lang="en-US" altLang="zh-TW" sz="2000" dirty="0">
                    <a:cs typeface="Times New Roman" panose="02020603050405020304" pitchFamily="18" charset="0"/>
                  </a:rPr>
                  <a:t>… </a:t>
                </a:r>
                <a:r>
                  <a:rPr lang="zh-TW" altLang="en-US" sz="2000" dirty="0"/>
                  <a:t>＞</a:t>
                </a:r>
                <a:r>
                  <a:rPr lang="zh-TW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i="1" dirty="0"/>
                  <a:t>e</a:t>
                </a:r>
                <a:r>
                  <a:rPr lang="en-US" altLang="zh-TW" sz="2000" i="1" baseline="-25000" dirty="0"/>
                  <a:t>1 </a:t>
                </a:r>
                <a:r>
                  <a:rPr lang="zh-TW" altLang="en-US" sz="2000" dirty="0"/>
                  <a:t>＞ </a:t>
                </a:r>
                <a:r>
                  <a:rPr lang="en-US" altLang="zh-TW" sz="2000" i="1" dirty="0"/>
                  <a:t>e</a:t>
                </a:r>
                <a:r>
                  <a:rPr lang="en-US" altLang="zh-TW" sz="2000" i="1" baseline="-25000" dirty="0"/>
                  <a:t>0  </a:t>
                </a:r>
                <a:r>
                  <a:rPr lang="en-US" altLang="zh-TW" sz="2000" dirty="0"/>
                  <a:t>≧ 0 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dirty="0"/>
                  <a:t>We will represent each term as a node containing coefficient and exponent fields, as well as a pointer to the next term</a:t>
                </a:r>
                <a:r>
                  <a:rPr lang="en-US" altLang="zh-TW" sz="2400" dirty="0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TW" sz="2400" dirty="0" smtClean="0"/>
                  <a:t>Ex: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19288" y="1628776"/>
                <a:ext cx="8293100" cy="4790946"/>
              </a:xfrm>
              <a:blipFill>
                <a:blip r:embed="rId3"/>
                <a:stretch>
                  <a:fillRect l="-1397" t="-20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782888" y="3190876"/>
          <a:ext cx="3200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方程式" r:id="rId4" imgW="1688760" imgH="241200" progId="Equation.3">
                  <p:embed/>
                </p:oleObj>
              </mc:Choice>
              <mc:Fallback>
                <p:oleObj name="方程式" r:id="rId4" imgW="1688760" imgH="24120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190876"/>
                        <a:ext cx="3200400" cy="454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919289" y="6256046"/>
            <a:ext cx="863600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83966" y="6256046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723" y="6352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81631" y="6255599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027388" y="63522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374468" y="6255599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520225" y="63522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>
          <a:xfrm>
            <a:off x="4529627" y="6420169"/>
            <a:ext cx="687324" cy="343877"/>
          </a:xfrm>
          <a:custGeom>
            <a:avLst/>
            <a:gdLst>
              <a:gd name="connsiteX0" fmla="*/ 0 w 633091"/>
              <a:gd name="connsiteY0" fmla="*/ 54707 h 343877"/>
              <a:gd name="connsiteX1" fmla="*/ 54708 w 633091"/>
              <a:gd name="connsiteY1" fmla="*/ 109415 h 343877"/>
              <a:gd name="connsiteX2" fmla="*/ 85969 w 633091"/>
              <a:gd name="connsiteY2" fmla="*/ 125046 h 343877"/>
              <a:gd name="connsiteX3" fmla="*/ 101600 w 633091"/>
              <a:gd name="connsiteY3" fmla="*/ 148492 h 343877"/>
              <a:gd name="connsiteX4" fmla="*/ 125046 w 633091"/>
              <a:gd name="connsiteY4" fmla="*/ 179754 h 343877"/>
              <a:gd name="connsiteX5" fmla="*/ 140677 w 633091"/>
              <a:gd name="connsiteY5" fmla="*/ 273538 h 343877"/>
              <a:gd name="connsiteX6" fmla="*/ 164123 w 633091"/>
              <a:gd name="connsiteY6" fmla="*/ 336061 h 343877"/>
              <a:gd name="connsiteX7" fmla="*/ 187569 w 633091"/>
              <a:gd name="connsiteY7" fmla="*/ 343877 h 343877"/>
              <a:gd name="connsiteX8" fmla="*/ 304800 w 633091"/>
              <a:gd name="connsiteY8" fmla="*/ 304800 h 343877"/>
              <a:gd name="connsiteX9" fmla="*/ 320431 w 633091"/>
              <a:gd name="connsiteY9" fmla="*/ 281354 h 343877"/>
              <a:gd name="connsiteX10" fmla="*/ 328246 w 633091"/>
              <a:gd name="connsiteY10" fmla="*/ 257907 h 343877"/>
              <a:gd name="connsiteX11" fmla="*/ 343877 w 633091"/>
              <a:gd name="connsiteY11" fmla="*/ 195384 h 343877"/>
              <a:gd name="connsiteX12" fmla="*/ 382954 w 633091"/>
              <a:gd name="connsiteY12" fmla="*/ 132861 h 343877"/>
              <a:gd name="connsiteX13" fmla="*/ 414215 w 633091"/>
              <a:gd name="connsiteY13" fmla="*/ 78154 h 343877"/>
              <a:gd name="connsiteX14" fmla="*/ 476738 w 633091"/>
              <a:gd name="connsiteY14" fmla="*/ 7815 h 343877"/>
              <a:gd name="connsiteX15" fmla="*/ 500184 w 633091"/>
              <a:gd name="connsiteY15" fmla="*/ 0 h 343877"/>
              <a:gd name="connsiteX16" fmla="*/ 523631 w 633091"/>
              <a:gd name="connsiteY16" fmla="*/ 23446 h 343877"/>
              <a:gd name="connsiteX17" fmla="*/ 554892 w 633091"/>
              <a:gd name="connsiteY17" fmla="*/ 39077 h 343877"/>
              <a:gd name="connsiteX18" fmla="*/ 578338 w 633091"/>
              <a:gd name="connsiteY18" fmla="*/ 54707 h 343877"/>
              <a:gd name="connsiteX19" fmla="*/ 609600 w 633091"/>
              <a:gd name="connsiteY19" fmla="*/ 101600 h 343877"/>
              <a:gd name="connsiteX20" fmla="*/ 633046 w 633091"/>
              <a:gd name="connsiteY20" fmla="*/ 125046 h 3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091" h="343877">
                <a:moveTo>
                  <a:pt x="0" y="54707"/>
                </a:moveTo>
                <a:cubicBezTo>
                  <a:pt x="18236" y="72943"/>
                  <a:pt x="34748" y="93084"/>
                  <a:pt x="54708" y="109415"/>
                </a:cubicBezTo>
                <a:cubicBezTo>
                  <a:pt x="63725" y="116792"/>
                  <a:pt x="77019" y="117588"/>
                  <a:pt x="85969" y="125046"/>
                </a:cubicBezTo>
                <a:cubicBezTo>
                  <a:pt x="93185" y="131059"/>
                  <a:pt x="96140" y="140849"/>
                  <a:pt x="101600" y="148492"/>
                </a:cubicBezTo>
                <a:cubicBezTo>
                  <a:pt x="109171" y="159091"/>
                  <a:pt x="117231" y="169333"/>
                  <a:pt x="125046" y="179754"/>
                </a:cubicBezTo>
                <a:cubicBezTo>
                  <a:pt x="141844" y="230150"/>
                  <a:pt x="127589" y="181926"/>
                  <a:pt x="140677" y="273538"/>
                </a:cubicBezTo>
                <a:cubicBezTo>
                  <a:pt x="143547" y="293629"/>
                  <a:pt x="145922" y="321500"/>
                  <a:pt x="164123" y="336061"/>
                </a:cubicBezTo>
                <a:cubicBezTo>
                  <a:pt x="170556" y="341207"/>
                  <a:pt x="179754" y="341272"/>
                  <a:pt x="187569" y="343877"/>
                </a:cubicBezTo>
                <a:cubicBezTo>
                  <a:pt x="266807" y="330670"/>
                  <a:pt x="267819" y="349177"/>
                  <a:pt x="304800" y="304800"/>
                </a:cubicBezTo>
                <a:cubicBezTo>
                  <a:pt x="310813" y="297584"/>
                  <a:pt x="315221" y="289169"/>
                  <a:pt x="320431" y="281354"/>
                </a:cubicBezTo>
                <a:cubicBezTo>
                  <a:pt x="323036" y="273538"/>
                  <a:pt x="326248" y="265899"/>
                  <a:pt x="328246" y="257907"/>
                </a:cubicBezTo>
                <a:cubicBezTo>
                  <a:pt x="335586" y="228544"/>
                  <a:pt x="333156" y="220398"/>
                  <a:pt x="343877" y="195384"/>
                </a:cubicBezTo>
                <a:cubicBezTo>
                  <a:pt x="358181" y="162009"/>
                  <a:pt x="360514" y="162781"/>
                  <a:pt x="382954" y="132861"/>
                </a:cubicBezTo>
                <a:cubicBezTo>
                  <a:pt x="395636" y="94813"/>
                  <a:pt x="384643" y="119555"/>
                  <a:pt x="414215" y="78154"/>
                </a:cubicBezTo>
                <a:cubicBezTo>
                  <a:pt x="430505" y="55347"/>
                  <a:pt x="450508" y="16558"/>
                  <a:pt x="476738" y="7815"/>
                </a:cubicBezTo>
                <a:lnTo>
                  <a:pt x="500184" y="0"/>
                </a:lnTo>
                <a:cubicBezTo>
                  <a:pt x="508000" y="7815"/>
                  <a:pt x="514637" y="17022"/>
                  <a:pt x="523631" y="23446"/>
                </a:cubicBezTo>
                <a:cubicBezTo>
                  <a:pt x="533111" y="30218"/>
                  <a:pt x="544777" y="33297"/>
                  <a:pt x="554892" y="39077"/>
                </a:cubicBezTo>
                <a:cubicBezTo>
                  <a:pt x="563047" y="43737"/>
                  <a:pt x="570523" y="49497"/>
                  <a:pt x="578338" y="54707"/>
                </a:cubicBezTo>
                <a:cubicBezTo>
                  <a:pt x="588759" y="70338"/>
                  <a:pt x="593969" y="91180"/>
                  <a:pt x="609600" y="101600"/>
                </a:cubicBezTo>
                <a:cubicBezTo>
                  <a:pt x="635214" y="118675"/>
                  <a:pt x="633046" y="107837"/>
                  <a:pt x="633046" y="1250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7687042" y="5513584"/>
            <a:ext cx="1023816" cy="1032986"/>
          </a:xfrm>
          <a:custGeom>
            <a:avLst/>
            <a:gdLst>
              <a:gd name="connsiteX0" fmla="*/ 109416 w 1023816"/>
              <a:gd name="connsiteY0" fmla="*/ 976923 h 1032986"/>
              <a:gd name="connsiteX1" fmla="*/ 171939 w 1023816"/>
              <a:gd name="connsiteY1" fmla="*/ 930031 h 1032986"/>
              <a:gd name="connsiteX2" fmla="*/ 148493 w 1023816"/>
              <a:gd name="connsiteY2" fmla="*/ 719015 h 1032986"/>
              <a:gd name="connsiteX3" fmla="*/ 132862 w 1023816"/>
              <a:gd name="connsiteY3" fmla="*/ 679939 h 1032986"/>
              <a:gd name="connsiteX4" fmla="*/ 101600 w 1023816"/>
              <a:gd name="connsiteY4" fmla="*/ 648677 h 1032986"/>
              <a:gd name="connsiteX5" fmla="*/ 93785 w 1023816"/>
              <a:gd name="connsiteY5" fmla="*/ 617415 h 1032986"/>
              <a:gd name="connsiteX6" fmla="*/ 46893 w 1023816"/>
              <a:gd name="connsiteY6" fmla="*/ 547077 h 1032986"/>
              <a:gd name="connsiteX7" fmla="*/ 23446 w 1023816"/>
              <a:gd name="connsiteY7" fmla="*/ 492369 h 1032986"/>
              <a:gd name="connsiteX8" fmla="*/ 15631 w 1023816"/>
              <a:gd name="connsiteY8" fmla="*/ 445477 h 1032986"/>
              <a:gd name="connsiteX9" fmla="*/ 7816 w 1023816"/>
              <a:gd name="connsiteY9" fmla="*/ 414215 h 1032986"/>
              <a:gd name="connsiteX10" fmla="*/ 0 w 1023816"/>
              <a:gd name="connsiteY10" fmla="*/ 375139 h 1032986"/>
              <a:gd name="connsiteX11" fmla="*/ 7816 w 1023816"/>
              <a:gd name="connsiteY11" fmla="*/ 250092 h 1032986"/>
              <a:gd name="connsiteX12" fmla="*/ 15631 w 1023816"/>
              <a:gd name="connsiteY12" fmla="*/ 226646 h 1032986"/>
              <a:gd name="connsiteX13" fmla="*/ 62523 w 1023816"/>
              <a:gd name="connsiteY13" fmla="*/ 148492 h 1032986"/>
              <a:gd name="connsiteX14" fmla="*/ 78154 w 1023816"/>
              <a:gd name="connsiteY14" fmla="*/ 125046 h 1032986"/>
              <a:gd name="connsiteX15" fmla="*/ 164123 w 1023816"/>
              <a:gd name="connsiteY15" fmla="*/ 46892 h 1032986"/>
              <a:gd name="connsiteX16" fmla="*/ 195385 w 1023816"/>
              <a:gd name="connsiteY16" fmla="*/ 23446 h 1032986"/>
              <a:gd name="connsiteX17" fmla="*/ 218831 w 1023816"/>
              <a:gd name="connsiteY17" fmla="*/ 15631 h 1032986"/>
              <a:gd name="connsiteX18" fmla="*/ 296985 w 1023816"/>
              <a:gd name="connsiteY18" fmla="*/ 0 h 1032986"/>
              <a:gd name="connsiteX19" fmla="*/ 500185 w 1023816"/>
              <a:gd name="connsiteY19" fmla="*/ 23446 h 1032986"/>
              <a:gd name="connsiteX20" fmla="*/ 539262 w 1023816"/>
              <a:gd name="connsiteY20" fmla="*/ 70339 h 1032986"/>
              <a:gd name="connsiteX21" fmla="*/ 578339 w 1023816"/>
              <a:gd name="connsiteY21" fmla="*/ 132862 h 1032986"/>
              <a:gd name="connsiteX22" fmla="*/ 578339 w 1023816"/>
              <a:gd name="connsiteY22" fmla="*/ 422031 h 1032986"/>
              <a:gd name="connsiteX23" fmla="*/ 562708 w 1023816"/>
              <a:gd name="connsiteY23" fmla="*/ 461108 h 1032986"/>
              <a:gd name="connsiteX24" fmla="*/ 554893 w 1023816"/>
              <a:gd name="connsiteY24" fmla="*/ 492369 h 1032986"/>
              <a:gd name="connsiteX25" fmla="*/ 570523 w 1023816"/>
              <a:gd name="connsiteY25" fmla="*/ 679939 h 1032986"/>
              <a:gd name="connsiteX26" fmla="*/ 578339 w 1023816"/>
              <a:gd name="connsiteY26" fmla="*/ 711200 h 1032986"/>
              <a:gd name="connsiteX27" fmla="*/ 586154 w 1023816"/>
              <a:gd name="connsiteY27" fmla="*/ 758092 h 1032986"/>
              <a:gd name="connsiteX28" fmla="*/ 601785 w 1023816"/>
              <a:gd name="connsiteY28" fmla="*/ 781539 h 1032986"/>
              <a:gd name="connsiteX29" fmla="*/ 640862 w 1023816"/>
              <a:gd name="connsiteY29" fmla="*/ 836246 h 1032986"/>
              <a:gd name="connsiteX30" fmla="*/ 679939 w 1023816"/>
              <a:gd name="connsiteY30" fmla="*/ 898769 h 1032986"/>
              <a:gd name="connsiteX31" fmla="*/ 703385 w 1023816"/>
              <a:gd name="connsiteY31" fmla="*/ 906585 h 1032986"/>
              <a:gd name="connsiteX32" fmla="*/ 750277 w 1023816"/>
              <a:gd name="connsiteY32" fmla="*/ 969108 h 1032986"/>
              <a:gd name="connsiteX33" fmla="*/ 773723 w 1023816"/>
              <a:gd name="connsiteY33" fmla="*/ 976923 h 1032986"/>
              <a:gd name="connsiteX34" fmla="*/ 797169 w 1023816"/>
              <a:gd name="connsiteY34" fmla="*/ 992554 h 1032986"/>
              <a:gd name="connsiteX35" fmla="*/ 820616 w 1023816"/>
              <a:gd name="connsiteY35" fmla="*/ 1016000 h 1032986"/>
              <a:gd name="connsiteX36" fmla="*/ 1023816 w 1023816"/>
              <a:gd name="connsiteY36" fmla="*/ 1031631 h 103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23816" h="1032986">
                <a:moveTo>
                  <a:pt x="109416" y="976923"/>
                </a:moveTo>
                <a:cubicBezTo>
                  <a:pt x="112441" y="975108"/>
                  <a:pt x="170879" y="944342"/>
                  <a:pt x="171939" y="930031"/>
                </a:cubicBezTo>
                <a:cubicBezTo>
                  <a:pt x="194402" y="626767"/>
                  <a:pt x="194229" y="810488"/>
                  <a:pt x="148493" y="719015"/>
                </a:cubicBezTo>
                <a:cubicBezTo>
                  <a:pt x="142219" y="706467"/>
                  <a:pt x="140644" y="691612"/>
                  <a:pt x="132862" y="679939"/>
                </a:cubicBezTo>
                <a:cubicBezTo>
                  <a:pt x="124687" y="667677"/>
                  <a:pt x="112021" y="659098"/>
                  <a:pt x="101600" y="648677"/>
                </a:cubicBezTo>
                <a:cubicBezTo>
                  <a:pt x="98995" y="638256"/>
                  <a:pt x="98147" y="627231"/>
                  <a:pt x="93785" y="617415"/>
                </a:cubicBezTo>
                <a:cubicBezTo>
                  <a:pt x="75118" y="575414"/>
                  <a:pt x="69608" y="583421"/>
                  <a:pt x="46893" y="547077"/>
                </a:cubicBezTo>
                <a:cubicBezTo>
                  <a:pt x="33097" y="525003"/>
                  <a:pt x="31044" y="515160"/>
                  <a:pt x="23446" y="492369"/>
                </a:cubicBezTo>
                <a:cubicBezTo>
                  <a:pt x="20841" y="476738"/>
                  <a:pt x="18739" y="461016"/>
                  <a:pt x="15631" y="445477"/>
                </a:cubicBezTo>
                <a:cubicBezTo>
                  <a:pt x="13525" y="434944"/>
                  <a:pt x="10146" y="424701"/>
                  <a:pt x="7816" y="414215"/>
                </a:cubicBezTo>
                <a:cubicBezTo>
                  <a:pt x="4934" y="401248"/>
                  <a:pt x="2605" y="388164"/>
                  <a:pt x="0" y="375139"/>
                </a:cubicBezTo>
                <a:cubicBezTo>
                  <a:pt x="2605" y="333457"/>
                  <a:pt x="3444" y="291626"/>
                  <a:pt x="7816" y="250092"/>
                </a:cubicBezTo>
                <a:cubicBezTo>
                  <a:pt x="8678" y="241899"/>
                  <a:pt x="12738" y="234360"/>
                  <a:pt x="15631" y="226646"/>
                </a:cubicBezTo>
                <a:cubicBezTo>
                  <a:pt x="36832" y="170111"/>
                  <a:pt x="23242" y="200867"/>
                  <a:pt x="62523" y="148492"/>
                </a:cubicBezTo>
                <a:cubicBezTo>
                  <a:pt x="68159" y="140978"/>
                  <a:pt x="71836" y="131996"/>
                  <a:pt x="78154" y="125046"/>
                </a:cubicBezTo>
                <a:cubicBezTo>
                  <a:pt x="147964" y="48255"/>
                  <a:pt x="115948" y="81303"/>
                  <a:pt x="164123" y="46892"/>
                </a:cubicBezTo>
                <a:cubicBezTo>
                  <a:pt x="174722" y="39321"/>
                  <a:pt x="184075" y="29908"/>
                  <a:pt x="195385" y="23446"/>
                </a:cubicBezTo>
                <a:cubicBezTo>
                  <a:pt x="202538" y="19359"/>
                  <a:pt x="210910" y="17894"/>
                  <a:pt x="218831" y="15631"/>
                </a:cubicBezTo>
                <a:cubicBezTo>
                  <a:pt x="251482" y="6302"/>
                  <a:pt x="260128" y="6143"/>
                  <a:pt x="296985" y="0"/>
                </a:cubicBezTo>
                <a:cubicBezTo>
                  <a:pt x="335611" y="1931"/>
                  <a:pt x="446167" y="-6564"/>
                  <a:pt x="500185" y="23446"/>
                </a:cubicBezTo>
                <a:cubicBezTo>
                  <a:pt x="515310" y="31849"/>
                  <a:pt x="530217" y="56125"/>
                  <a:pt x="539262" y="70339"/>
                </a:cubicBezTo>
                <a:cubicBezTo>
                  <a:pt x="552457" y="91073"/>
                  <a:pt x="578339" y="132862"/>
                  <a:pt x="578339" y="132862"/>
                </a:cubicBezTo>
                <a:cubicBezTo>
                  <a:pt x="597713" y="249113"/>
                  <a:pt x="595454" y="216652"/>
                  <a:pt x="578339" y="422031"/>
                </a:cubicBezTo>
                <a:cubicBezTo>
                  <a:pt x="577174" y="436012"/>
                  <a:pt x="567144" y="447799"/>
                  <a:pt x="562708" y="461108"/>
                </a:cubicBezTo>
                <a:cubicBezTo>
                  <a:pt x="559311" y="471298"/>
                  <a:pt x="557498" y="481949"/>
                  <a:pt x="554893" y="492369"/>
                </a:cubicBezTo>
                <a:cubicBezTo>
                  <a:pt x="560103" y="554892"/>
                  <a:pt x="563839" y="617556"/>
                  <a:pt x="570523" y="679939"/>
                </a:cubicBezTo>
                <a:cubicBezTo>
                  <a:pt x="571667" y="690619"/>
                  <a:pt x="576232" y="700668"/>
                  <a:pt x="578339" y="711200"/>
                </a:cubicBezTo>
                <a:cubicBezTo>
                  <a:pt x="581447" y="726739"/>
                  <a:pt x="581143" y="743059"/>
                  <a:pt x="586154" y="758092"/>
                </a:cubicBezTo>
                <a:cubicBezTo>
                  <a:pt x="589124" y="767003"/>
                  <a:pt x="596575" y="773723"/>
                  <a:pt x="601785" y="781539"/>
                </a:cubicBezTo>
                <a:cubicBezTo>
                  <a:pt x="618406" y="831405"/>
                  <a:pt x="596358" y="776908"/>
                  <a:pt x="640862" y="836246"/>
                </a:cubicBezTo>
                <a:cubicBezTo>
                  <a:pt x="663705" y="866702"/>
                  <a:pt x="647953" y="872113"/>
                  <a:pt x="679939" y="898769"/>
                </a:cubicBezTo>
                <a:cubicBezTo>
                  <a:pt x="686268" y="904043"/>
                  <a:pt x="695570" y="903980"/>
                  <a:pt x="703385" y="906585"/>
                </a:cubicBezTo>
                <a:cubicBezTo>
                  <a:pt x="718667" y="937147"/>
                  <a:pt x="719557" y="947165"/>
                  <a:pt x="750277" y="969108"/>
                </a:cubicBezTo>
                <a:cubicBezTo>
                  <a:pt x="756981" y="973896"/>
                  <a:pt x="765908" y="974318"/>
                  <a:pt x="773723" y="976923"/>
                </a:cubicBezTo>
                <a:cubicBezTo>
                  <a:pt x="781538" y="982133"/>
                  <a:pt x="789953" y="986541"/>
                  <a:pt x="797169" y="992554"/>
                </a:cubicBezTo>
                <a:cubicBezTo>
                  <a:pt x="805660" y="999630"/>
                  <a:pt x="810300" y="1012032"/>
                  <a:pt x="820616" y="1016000"/>
                </a:cubicBezTo>
                <a:cubicBezTo>
                  <a:pt x="882511" y="1039806"/>
                  <a:pt x="961838" y="1031631"/>
                  <a:pt x="1023816" y="103163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751093" y="6255599"/>
            <a:ext cx="863600" cy="5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35641" y="6256046"/>
            <a:ext cx="863600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67445" y="6255599"/>
            <a:ext cx="863600" cy="5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696329" y="6255599"/>
            <a:ext cx="863600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28133" y="6255152"/>
            <a:ext cx="863600" cy="5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3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Polynomials (2/9)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4489" y="1598614"/>
            <a:ext cx="8226425" cy="3559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Assuming that the coefficients are integers, the type declarations are: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poly_node</a:t>
            </a:r>
            <a:r>
              <a:rPr lang="en-US" altLang="zh-TW" dirty="0"/>
              <a:t> *</a:t>
            </a:r>
            <a:r>
              <a:rPr lang="en-US" altLang="zh-TW" dirty="0" err="1"/>
              <a:t>poly_pointer</a:t>
            </a:r>
            <a:r>
              <a:rPr lang="en-US" altLang="zh-TW" dirty="0"/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poly_node</a:t>
            </a:r>
            <a:r>
              <a:rPr lang="en-US" altLang="zh-TW" dirty="0"/>
              <a:t>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coef</a:t>
            </a:r>
            <a:r>
              <a:rPr lang="en-US" altLang="zh-TW" dirty="0"/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expon</a:t>
            </a:r>
            <a:r>
              <a:rPr lang="en-US" altLang="zh-TW" dirty="0"/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poly_pointer</a:t>
            </a:r>
            <a:r>
              <a:rPr lang="en-US" altLang="zh-TW" dirty="0"/>
              <a:t> link;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/>
              <a:t>poly_pointer</a:t>
            </a:r>
            <a:r>
              <a:rPr lang="en-US" altLang="zh-TW" dirty="0"/>
              <a:t> </a:t>
            </a:r>
            <a:r>
              <a:rPr lang="en-US" altLang="zh-TW" dirty="0" err="1"/>
              <a:t>a,b,d</a:t>
            </a:r>
            <a:r>
              <a:rPr lang="en-US" altLang="zh-TW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Draw </a:t>
            </a:r>
            <a:r>
              <a:rPr lang="en-US" altLang="zh-TW" sz="2400" i="1" dirty="0" err="1">
                <a:latin typeface="Times New Roman" panose="02020603050405020304" pitchFamily="18" charset="0"/>
              </a:rPr>
              <a:t>poly_nodes</a:t>
            </a:r>
            <a:r>
              <a:rPr lang="en-US" altLang="zh-TW" sz="2400" dirty="0"/>
              <a:t> as:</a:t>
            </a:r>
          </a:p>
        </p:txBody>
      </p:sp>
      <p:graphicFrame>
        <p:nvGraphicFramePr>
          <p:cNvPr id="44050" name="Group 18"/>
          <p:cNvGraphicFramePr>
            <a:graphicFrameLocks noGrp="1"/>
          </p:cNvGraphicFramePr>
          <p:nvPr/>
        </p:nvGraphicFramePr>
        <p:xfrm>
          <a:off x="2424113" y="5257800"/>
          <a:ext cx="5105400" cy="5334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3663895446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617664296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22975397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coef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expon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91597"/>
                  </a:ext>
                </a:extLst>
              </a:tr>
            </a:tbl>
          </a:graphicData>
        </a:graphic>
      </p:graphicFrame>
      <p:pic>
        <p:nvPicPr>
          <p:cNvPr id="44051" name="Picture 19" descr="figure4"/>
          <p:cNvPicPr>
            <a:picLocks noChangeAspect="1" noChangeArrowheads="1"/>
          </p:cNvPicPr>
          <p:nvPr/>
        </p:nvPicPr>
        <p:blipFill>
          <a:blip r:embed="rId3" cstate="print">
            <a:lum bright="-3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068638"/>
            <a:ext cx="58007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7918451" y="3141663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方程式" r:id="rId4" imgW="1091880" imgH="203040" progId="Equation.3">
                  <p:embed/>
                </p:oleObj>
              </mc:Choice>
              <mc:Fallback>
                <p:oleObj name="方程式" r:id="rId4" imgW="1091880" imgH="203040" progId="Equation.3">
                  <p:embed/>
                  <p:pic>
                    <p:nvPicPr>
                      <p:cNvPr id="44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1" y="3141663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7743825" y="4427539"/>
          <a:ext cx="28892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方程式" r:id="rId6" imgW="1091880" imgH="164880" progId="Equation.3">
                  <p:embed/>
                </p:oleObj>
              </mc:Choice>
              <mc:Fallback>
                <p:oleObj name="方程式" r:id="rId6" imgW="1091880" imgH="164880" progId="Equation.3">
                  <p:embed/>
                  <p:pic>
                    <p:nvPicPr>
                      <p:cNvPr id="440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4427539"/>
                        <a:ext cx="28892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642071" y="6110272"/>
            <a:ext cx="863600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06748" y="6110272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52505" y="6206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04413" y="6109825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50170" y="62065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>
          <a:xfrm>
            <a:off x="6252409" y="6274395"/>
            <a:ext cx="687324" cy="343877"/>
          </a:xfrm>
          <a:custGeom>
            <a:avLst/>
            <a:gdLst>
              <a:gd name="connsiteX0" fmla="*/ 0 w 633091"/>
              <a:gd name="connsiteY0" fmla="*/ 54707 h 343877"/>
              <a:gd name="connsiteX1" fmla="*/ 54708 w 633091"/>
              <a:gd name="connsiteY1" fmla="*/ 109415 h 343877"/>
              <a:gd name="connsiteX2" fmla="*/ 85969 w 633091"/>
              <a:gd name="connsiteY2" fmla="*/ 125046 h 343877"/>
              <a:gd name="connsiteX3" fmla="*/ 101600 w 633091"/>
              <a:gd name="connsiteY3" fmla="*/ 148492 h 343877"/>
              <a:gd name="connsiteX4" fmla="*/ 125046 w 633091"/>
              <a:gd name="connsiteY4" fmla="*/ 179754 h 343877"/>
              <a:gd name="connsiteX5" fmla="*/ 140677 w 633091"/>
              <a:gd name="connsiteY5" fmla="*/ 273538 h 343877"/>
              <a:gd name="connsiteX6" fmla="*/ 164123 w 633091"/>
              <a:gd name="connsiteY6" fmla="*/ 336061 h 343877"/>
              <a:gd name="connsiteX7" fmla="*/ 187569 w 633091"/>
              <a:gd name="connsiteY7" fmla="*/ 343877 h 343877"/>
              <a:gd name="connsiteX8" fmla="*/ 304800 w 633091"/>
              <a:gd name="connsiteY8" fmla="*/ 304800 h 343877"/>
              <a:gd name="connsiteX9" fmla="*/ 320431 w 633091"/>
              <a:gd name="connsiteY9" fmla="*/ 281354 h 343877"/>
              <a:gd name="connsiteX10" fmla="*/ 328246 w 633091"/>
              <a:gd name="connsiteY10" fmla="*/ 257907 h 343877"/>
              <a:gd name="connsiteX11" fmla="*/ 343877 w 633091"/>
              <a:gd name="connsiteY11" fmla="*/ 195384 h 343877"/>
              <a:gd name="connsiteX12" fmla="*/ 382954 w 633091"/>
              <a:gd name="connsiteY12" fmla="*/ 132861 h 343877"/>
              <a:gd name="connsiteX13" fmla="*/ 414215 w 633091"/>
              <a:gd name="connsiteY13" fmla="*/ 78154 h 343877"/>
              <a:gd name="connsiteX14" fmla="*/ 476738 w 633091"/>
              <a:gd name="connsiteY14" fmla="*/ 7815 h 343877"/>
              <a:gd name="connsiteX15" fmla="*/ 500184 w 633091"/>
              <a:gd name="connsiteY15" fmla="*/ 0 h 343877"/>
              <a:gd name="connsiteX16" fmla="*/ 523631 w 633091"/>
              <a:gd name="connsiteY16" fmla="*/ 23446 h 343877"/>
              <a:gd name="connsiteX17" fmla="*/ 554892 w 633091"/>
              <a:gd name="connsiteY17" fmla="*/ 39077 h 343877"/>
              <a:gd name="connsiteX18" fmla="*/ 578338 w 633091"/>
              <a:gd name="connsiteY18" fmla="*/ 54707 h 343877"/>
              <a:gd name="connsiteX19" fmla="*/ 609600 w 633091"/>
              <a:gd name="connsiteY19" fmla="*/ 101600 h 343877"/>
              <a:gd name="connsiteX20" fmla="*/ 633046 w 633091"/>
              <a:gd name="connsiteY20" fmla="*/ 125046 h 3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091" h="343877">
                <a:moveTo>
                  <a:pt x="0" y="54707"/>
                </a:moveTo>
                <a:cubicBezTo>
                  <a:pt x="18236" y="72943"/>
                  <a:pt x="34748" y="93084"/>
                  <a:pt x="54708" y="109415"/>
                </a:cubicBezTo>
                <a:cubicBezTo>
                  <a:pt x="63725" y="116792"/>
                  <a:pt x="77019" y="117588"/>
                  <a:pt x="85969" y="125046"/>
                </a:cubicBezTo>
                <a:cubicBezTo>
                  <a:pt x="93185" y="131059"/>
                  <a:pt x="96140" y="140849"/>
                  <a:pt x="101600" y="148492"/>
                </a:cubicBezTo>
                <a:cubicBezTo>
                  <a:pt x="109171" y="159091"/>
                  <a:pt x="117231" y="169333"/>
                  <a:pt x="125046" y="179754"/>
                </a:cubicBezTo>
                <a:cubicBezTo>
                  <a:pt x="141844" y="230150"/>
                  <a:pt x="127589" y="181926"/>
                  <a:pt x="140677" y="273538"/>
                </a:cubicBezTo>
                <a:cubicBezTo>
                  <a:pt x="143547" y="293629"/>
                  <a:pt x="145922" y="321500"/>
                  <a:pt x="164123" y="336061"/>
                </a:cubicBezTo>
                <a:cubicBezTo>
                  <a:pt x="170556" y="341207"/>
                  <a:pt x="179754" y="341272"/>
                  <a:pt x="187569" y="343877"/>
                </a:cubicBezTo>
                <a:cubicBezTo>
                  <a:pt x="266807" y="330670"/>
                  <a:pt x="267819" y="349177"/>
                  <a:pt x="304800" y="304800"/>
                </a:cubicBezTo>
                <a:cubicBezTo>
                  <a:pt x="310813" y="297584"/>
                  <a:pt x="315221" y="289169"/>
                  <a:pt x="320431" y="281354"/>
                </a:cubicBezTo>
                <a:cubicBezTo>
                  <a:pt x="323036" y="273538"/>
                  <a:pt x="326248" y="265899"/>
                  <a:pt x="328246" y="257907"/>
                </a:cubicBezTo>
                <a:cubicBezTo>
                  <a:pt x="335586" y="228544"/>
                  <a:pt x="333156" y="220398"/>
                  <a:pt x="343877" y="195384"/>
                </a:cubicBezTo>
                <a:cubicBezTo>
                  <a:pt x="358181" y="162009"/>
                  <a:pt x="360514" y="162781"/>
                  <a:pt x="382954" y="132861"/>
                </a:cubicBezTo>
                <a:cubicBezTo>
                  <a:pt x="395636" y="94813"/>
                  <a:pt x="384643" y="119555"/>
                  <a:pt x="414215" y="78154"/>
                </a:cubicBezTo>
                <a:cubicBezTo>
                  <a:pt x="430505" y="55347"/>
                  <a:pt x="450508" y="16558"/>
                  <a:pt x="476738" y="7815"/>
                </a:cubicBezTo>
                <a:lnTo>
                  <a:pt x="500184" y="0"/>
                </a:lnTo>
                <a:cubicBezTo>
                  <a:pt x="508000" y="7815"/>
                  <a:pt x="514637" y="17022"/>
                  <a:pt x="523631" y="23446"/>
                </a:cubicBezTo>
                <a:cubicBezTo>
                  <a:pt x="533111" y="30218"/>
                  <a:pt x="544777" y="33297"/>
                  <a:pt x="554892" y="39077"/>
                </a:cubicBezTo>
                <a:cubicBezTo>
                  <a:pt x="563047" y="43737"/>
                  <a:pt x="570523" y="49497"/>
                  <a:pt x="578338" y="54707"/>
                </a:cubicBezTo>
                <a:cubicBezTo>
                  <a:pt x="588759" y="70338"/>
                  <a:pt x="593969" y="91180"/>
                  <a:pt x="609600" y="101600"/>
                </a:cubicBezTo>
                <a:cubicBezTo>
                  <a:pt x="635214" y="118675"/>
                  <a:pt x="633046" y="107837"/>
                  <a:pt x="633046" y="1250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73875" y="6109825"/>
            <a:ext cx="863600" cy="5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58423" y="6110272"/>
            <a:ext cx="863600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790227" y="6109825"/>
            <a:ext cx="863600" cy="5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12876"/>
            <a:ext cx="8226425" cy="4968875"/>
          </a:xfrm>
        </p:spPr>
        <p:txBody>
          <a:bodyPr/>
          <a:lstStyle/>
          <a:p>
            <a:pPr marL="533400" indent="-533400"/>
            <a:r>
              <a:rPr lang="en-US" altLang="zh-TW" sz="2800" dirty="0"/>
              <a:t>Adding Polynomials</a:t>
            </a:r>
          </a:p>
          <a:p>
            <a:pPr lvl="1" indent="-457200"/>
            <a:r>
              <a:rPr lang="en-US" altLang="zh-TW" sz="2400" dirty="0"/>
              <a:t>To add two </a:t>
            </a:r>
            <a:r>
              <a:rPr lang="en-US" altLang="zh-TW" sz="2400" dirty="0" err="1"/>
              <a:t>polynomials,we</a:t>
            </a:r>
            <a:r>
              <a:rPr lang="en-US" altLang="zh-TW" sz="2400" dirty="0"/>
              <a:t> examine their terms starting at the nodes pointed to by a and b.</a:t>
            </a:r>
          </a:p>
          <a:p>
            <a:pPr marL="1295400" lvl="2" indent="-381000"/>
            <a:r>
              <a:rPr lang="en-US" altLang="zh-TW" sz="2000" dirty="0"/>
              <a:t>If the exponents of the two terms are equal</a:t>
            </a:r>
          </a:p>
          <a:p>
            <a:pPr marL="1714500" lvl="3" indent="-342900">
              <a:buFont typeface="Wingdings" panose="05000000000000000000" pitchFamily="2" charset="2"/>
              <a:buAutoNum type="arabicPeriod"/>
            </a:pPr>
            <a:r>
              <a:rPr lang="en-US" altLang="zh-TW" dirty="0"/>
              <a:t>add the two coefficients</a:t>
            </a:r>
          </a:p>
          <a:p>
            <a:pPr marL="1714500" lvl="3" indent="-342900">
              <a:buFont typeface="Wingdings" panose="05000000000000000000" pitchFamily="2" charset="2"/>
              <a:buAutoNum type="arabicPeriod"/>
            </a:pPr>
            <a:r>
              <a:rPr lang="en-US" altLang="zh-TW" dirty="0"/>
              <a:t>create a new term for the result.</a:t>
            </a:r>
          </a:p>
          <a:p>
            <a:pPr marL="1295400" lvl="2" indent="-381000"/>
            <a:r>
              <a:rPr lang="en-US" altLang="zh-TW" sz="2000" dirty="0"/>
              <a:t>If the exponent of the current term in </a:t>
            </a:r>
            <a:r>
              <a:rPr lang="en-US" altLang="zh-TW" sz="2000" i="1" dirty="0"/>
              <a:t>a</a:t>
            </a:r>
            <a:r>
              <a:rPr lang="en-US" altLang="zh-TW" sz="2000" dirty="0"/>
              <a:t> is less than </a:t>
            </a:r>
            <a:r>
              <a:rPr lang="en-US" altLang="zh-TW" sz="2000" i="1" dirty="0"/>
              <a:t>b</a:t>
            </a:r>
          </a:p>
          <a:p>
            <a:pPr marL="1714500" lvl="3" indent="-342900">
              <a:buFont typeface="Wingdings" panose="05000000000000000000" pitchFamily="2" charset="2"/>
              <a:buAutoNum type="arabicPeriod"/>
            </a:pPr>
            <a:r>
              <a:rPr lang="en-US" altLang="zh-TW" dirty="0"/>
              <a:t>create a duplicate term of b</a:t>
            </a:r>
          </a:p>
          <a:p>
            <a:pPr marL="1714500" lvl="3" indent="-342900">
              <a:buFont typeface="Wingdings" panose="05000000000000000000" pitchFamily="2" charset="2"/>
              <a:buAutoNum type="arabicPeriod"/>
            </a:pPr>
            <a:r>
              <a:rPr lang="en-US" altLang="zh-TW" dirty="0"/>
              <a:t>attach this term to the result, called d</a:t>
            </a:r>
          </a:p>
          <a:p>
            <a:pPr marL="1714500" lvl="3" indent="-342900">
              <a:buFont typeface="Wingdings" panose="05000000000000000000" pitchFamily="2" charset="2"/>
              <a:buAutoNum type="arabicPeriod"/>
            </a:pPr>
            <a:r>
              <a:rPr lang="en-US" altLang="zh-TW" dirty="0"/>
              <a:t>advance the pointer to the next term in b.</a:t>
            </a:r>
          </a:p>
          <a:p>
            <a:pPr marL="1295400" lvl="2" indent="-381000"/>
            <a:r>
              <a:rPr lang="en-US" altLang="zh-TW" sz="2000" dirty="0"/>
              <a:t>We take a similar action on </a:t>
            </a:r>
            <a:r>
              <a:rPr lang="en-US" altLang="zh-TW" sz="2000" i="1" dirty="0"/>
              <a:t>a</a:t>
            </a:r>
            <a:r>
              <a:rPr lang="en-US" altLang="zh-TW" sz="2000" dirty="0"/>
              <a:t> if </a:t>
            </a:r>
            <a:r>
              <a:rPr lang="en-US" altLang="zh-TW" sz="2000" i="1" dirty="0"/>
              <a:t>a-&gt;</a:t>
            </a:r>
            <a:r>
              <a:rPr lang="en-US" altLang="zh-TW" sz="2000" i="1" dirty="0" err="1"/>
              <a:t>expon</a:t>
            </a:r>
            <a:r>
              <a:rPr lang="en-US" altLang="zh-TW" sz="2000" i="1" dirty="0"/>
              <a:t> &gt; b-&gt;</a:t>
            </a:r>
            <a:r>
              <a:rPr lang="en-US" altLang="zh-TW" sz="2000" i="1" dirty="0" err="1"/>
              <a:t>expon</a:t>
            </a:r>
            <a:r>
              <a:rPr lang="en-US" altLang="zh-TW" sz="2000" i="1" dirty="0"/>
              <a:t>.</a:t>
            </a:r>
          </a:p>
          <a:p>
            <a:pPr lvl="1" indent="-457200"/>
            <a:r>
              <a:rPr lang="en-US" altLang="zh-TW" sz="2400" dirty="0"/>
              <a:t>Figure 4.12 generating the first three term of </a:t>
            </a:r>
            <a:br>
              <a:rPr lang="en-US" altLang="zh-TW" sz="2400" dirty="0"/>
            </a:br>
            <a:r>
              <a:rPr lang="en-US" altLang="zh-TW" sz="2400" dirty="0"/>
              <a:t>d = </a:t>
            </a:r>
            <a:r>
              <a:rPr lang="en-US" altLang="zh-TW" sz="2400" dirty="0" err="1"/>
              <a:t>a+b</a:t>
            </a:r>
            <a:r>
              <a:rPr lang="en-US" altLang="zh-TW" sz="2400" dirty="0"/>
              <a:t> (next page)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672993" y="159843"/>
            <a:ext cx="5900067" cy="426488"/>
            <a:chOff x="3642071" y="6086029"/>
            <a:chExt cx="7363093" cy="532243"/>
          </a:xfrm>
        </p:grpSpPr>
        <p:sp>
          <p:nvSpPr>
            <p:cNvPr id="4" name="矩形 3"/>
            <p:cNvSpPr/>
            <p:nvPr/>
          </p:nvSpPr>
          <p:spPr>
            <a:xfrm>
              <a:off x="3642071" y="6110272"/>
              <a:ext cx="863600" cy="50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306748" y="6110272"/>
              <a:ext cx="937846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452505" y="620696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/>
                <a:t>指標</a:t>
              </a:r>
              <a:endParaRPr lang="zh-TW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067318" y="6086029"/>
              <a:ext cx="937846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213074" y="6182717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/>
                <a:t>指標</a:t>
              </a:r>
              <a:endParaRPr lang="zh-TW" altLang="en-US" sz="1400" dirty="0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6252409" y="6274395"/>
              <a:ext cx="2155962" cy="343877"/>
            </a:xfrm>
            <a:custGeom>
              <a:avLst/>
              <a:gdLst>
                <a:gd name="connsiteX0" fmla="*/ 0 w 633091"/>
                <a:gd name="connsiteY0" fmla="*/ 54707 h 343877"/>
                <a:gd name="connsiteX1" fmla="*/ 54708 w 633091"/>
                <a:gd name="connsiteY1" fmla="*/ 109415 h 343877"/>
                <a:gd name="connsiteX2" fmla="*/ 85969 w 633091"/>
                <a:gd name="connsiteY2" fmla="*/ 125046 h 343877"/>
                <a:gd name="connsiteX3" fmla="*/ 101600 w 633091"/>
                <a:gd name="connsiteY3" fmla="*/ 148492 h 343877"/>
                <a:gd name="connsiteX4" fmla="*/ 125046 w 633091"/>
                <a:gd name="connsiteY4" fmla="*/ 179754 h 343877"/>
                <a:gd name="connsiteX5" fmla="*/ 140677 w 633091"/>
                <a:gd name="connsiteY5" fmla="*/ 273538 h 343877"/>
                <a:gd name="connsiteX6" fmla="*/ 164123 w 633091"/>
                <a:gd name="connsiteY6" fmla="*/ 336061 h 343877"/>
                <a:gd name="connsiteX7" fmla="*/ 187569 w 633091"/>
                <a:gd name="connsiteY7" fmla="*/ 343877 h 343877"/>
                <a:gd name="connsiteX8" fmla="*/ 304800 w 633091"/>
                <a:gd name="connsiteY8" fmla="*/ 304800 h 343877"/>
                <a:gd name="connsiteX9" fmla="*/ 320431 w 633091"/>
                <a:gd name="connsiteY9" fmla="*/ 281354 h 343877"/>
                <a:gd name="connsiteX10" fmla="*/ 328246 w 633091"/>
                <a:gd name="connsiteY10" fmla="*/ 257907 h 343877"/>
                <a:gd name="connsiteX11" fmla="*/ 343877 w 633091"/>
                <a:gd name="connsiteY11" fmla="*/ 195384 h 343877"/>
                <a:gd name="connsiteX12" fmla="*/ 382954 w 633091"/>
                <a:gd name="connsiteY12" fmla="*/ 132861 h 343877"/>
                <a:gd name="connsiteX13" fmla="*/ 414215 w 633091"/>
                <a:gd name="connsiteY13" fmla="*/ 78154 h 343877"/>
                <a:gd name="connsiteX14" fmla="*/ 476738 w 633091"/>
                <a:gd name="connsiteY14" fmla="*/ 7815 h 343877"/>
                <a:gd name="connsiteX15" fmla="*/ 500184 w 633091"/>
                <a:gd name="connsiteY15" fmla="*/ 0 h 343877"/>
                <a:gd name="connsiteX16" fmla="*/ 523631 w 633091"/>
                <a:gd name="connsiteY16" fmla="*/ 23446 h 343877"/>
                <a:gd name="connsiteX17" fmla="*/ 554892 w 633091"/>
                <a:gd name="connsiteY17" fmla="*/ 39077 h 343877"/>
                <a:gd name="connsiteX18" fmla="*/ 578338 w 633091"/>
                <a:gd name="connsiteY18" fmla="*/ 54707 h 343877"/>
                <a:gd name="connsiteX19" fmla="*/ 609600 w 633091"/>
                <a:gd name="connsiteY19" fmla="*/ 101600 h 343877"/>
                <a:gd name="connsiteX20" fmla="*/ 633046 w 633091"/>
                <a:gd name="connsiteY20" fmla="*/ 125046 h 3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3091" h="343877">
                  <a:moveTo>
                    <a:pt x="0" y="54707"/>
                  </a:moveTo>
                  <a:cubicBezTo>
                    <a:pt x="18236" y="72943"/>
                    <a:pt x="34748" y="93084"/>
                    <a:pt x="54708" y="109415"/>
                  </a:cubicBezTo>
                  <a:cubicBezTo>
                    <a:pt x="63725" y="116792"/>
                    <a:pt x="77019" y="117588"/>
                    <a:pt x="85969" y="125046"/>
                  </a:cubicBezTo>
                  <a:cubicBezTo>
                    <a:pt x="93185" y="131059"/>
                    <a:pt x="96140" y="140849"/>
                    <a:pt x="101600" y="148492"/>
                  </a:cubicBezTo>
                  <a:cubicBezTo>
                    <a:pt x="109171" y="159091"/>
                    <a:pt x="117231" y="169333"/>
                    <a:pt x="125046" y="179754"/>
                  </a:cubicBezTo>
                  <a:cubicBezTo>
                    <a:pt x="141844" y="230150"/>
                    <a:pt x="127589" y="181926"/>
                    <a:pt x="140677" y="273538"/>
                  </a:cubicBezTo>
                  <a:cubicBezTo>
                    <a:pt x="143547" y="293629"/>
                    <a:pt x="145922" y="321500"/>
                    <a:pt x="164123" y="336061"/>
                  </a:cubicBezTo>
                  <a:cubicBezTo>
                    <a:pt x="170556" y="341207"/>
                    <a:pt x="179754" y="341272"/>
                    <a:pt x="187569" y="343877"/>
                  </a:cubicBezTo>
                  <a:cubicBezTo>
                    <a:pt x="266807" y="330670"/>
                    <a:pt x="267819" y="349177"/>
                    <a:pt x="304800" y="304800"/>
                  </a:cubicBezTo>
                  <a:cubicBezTo>
                    <a:pt x="310813" y="297584"/>
                    <a:pt x="315221" y="289169"/>
                    <a:pt x="320431" y="281354"/>
                  </a:cubicBezTo>
                  <a:cubicBezTo>
                    <a:pt x="323036" y="273538"/>
                    <a:pt x="326248" y="265899"/>
                    <a:pt x="328246" y="257907"/>
                  </a:cubicBezTo>
                  <a:cubicBezTo>
                    <a:pt x="335586" y="228544"/>
                    <a:pt x="333156" y="220398"/>
                    <a:pt x="343877" y="195384"/>
                  </a:cubicBezTo>
                  <a:cubicBezTo>
                    <a:pt x="358181" y="162009"/>
                    <a:pt x="360514" y="162781"/>
                    <a:pt x="382954" y="132861"/>
                  </a:cubicBezTo>
                  <a:cubicBezTo>
                    <a:pt x="395636" y="94813"/>
                    <a:pt x="384643" y="119555"/>
                    <a:pt x="414215" y="78154"/>
                  </a:cubicBezTo>
                  <a:cubicBezTo>
                    <a:pt x="430505" y="55347"/>
                    <a:pt x="450508" y="16558"/>
                    <a:pt x="476738" y="7815"/>
                  </a:cubicBezTo>
                  <a:lnTo>
                    <a:pt x="500184" y="0"/>
                  </a:lnTo>
                  <a:cubicBezTo>
                    <a:pt x="508000" y="7815"/>
                    <a:pt x="514637" y="17022"/>
                    <a:pt x="523631" y="23446"/>
                  </a:cubicBezTo>
                  <a:cubicBezTo>
                    <a:pt x="533111" y="30218"/>
                    <a:pt x="544777" y="33297"/>
                    <a:pt x="554892" y="39077"/>
                  </a:cubicBezTo>
                  <a:cubicBezTo>
                    <a:pt x="563047" y="43737"/>
                    <a:pt x="570523" y="49497"/>
                    <a:pt x="578338" y="54707"/>
                  </a:cubicBezTo>
                  <a:cubicBezTo>
                    <a:pt x="588759" y="70338"/>
                    <a:pt x="593969" y="91180"/>
                    <a:pt x="609600" y="101600"/>
                  </a:cubicBezTo>
                  <a:cubicBezTo>
                    <a:pt x="635214" y="118675"/>
                    <a:pt x="633046" y="107837"/>
                    <a:pt x="633046" y="125046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73875" y="6109825"/>
              <a:ext cx="863600" cy="5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100</a:t>
              </a:r>
              <a:endParaRPr lang="zh-TW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21327" y="6086476"/>
              <a:ext cx="863600" cy="50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53131" y="6086029"/>
              <a:ext cx="863600" cy="5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5</a:t>
              </a:r>
              <a:endParaRPr lang="zh-TW" altLang="en-US" sz="1400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949619" y="567261"/>
            <a:ext cx="7242381" cy="964154"/>
            <a:chOff x="1919289" y="5513584"/>
            <a:chExt cx="9393025" cy="1250462"/>
          </a:xfrm>
        </p:grpSpPr>
        <p:sp>
          <p:nvSpPr>
            <p:cNvPr id="24" name="矩形 23"/>
            <p:cNvSpPr/>
            <p:nvPr/>
          </p:nvSpPr>
          <p:spPr>
            <a:xfrm>
              <a:off x="1919289" y="6256046"/>
              <a:ext cx="863600" cy="50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3</a:t>
              </a:r>
              <a:endParaRPr lang="zh-TW" altLang="en-US" sz="1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583966" y="6256046"/>
              <a:ext cx="937846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729723" y="635273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/>
                <a:t>指標</a:t>
              </a:r>
              <a:endParaRPr lang="zh-TW" alt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81631" y="6255599"/>
              <a:ext cx="937846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7027388" y="635228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/>
                <a:t>指標</a:t>
              </a:r>
              <a:endParaRPr lang="zh-TW" altLang="en-US" sz="1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374468" y="6255599"/>
              <a:ext cx="937846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0520225" y="635228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/>
                <a:t>指標</a:t>
              </a:r>
              <a:endParaRPr lang="zh-TW" altLang="en-US" sz="1400" dirty="0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4529627" y="6420169"/>
              <a:ext cx="687324" cy="343877"/>
            </a:xfrm>
            <a:custGeom>
              <a:avLst/>
              <a:gdLst>
                <a:gd name="connsiteX0" fmla="*/ 0 w 633091"/>
                <a:gd name="connsiteY0" fmla="*/ 54707 h 343877"/>
                <a:gd name="connsiteX1" fmla="*/ 54708 w 633091"/>
                <a:gd name="connsiteY1" fmla="*/ 109415 h 343877"/>
                <a:gd name="connsiteX2" fmla="*/ 85969 w 633091"/>
                <a:gd name="connsiteY2" fmla="*/ 125046 h 343877"/>
                <a:gd name="connsiteX3" fmla="*/ 101600 w 633091"/>
                <a:gd name="connsiteY3" fmla="*/ 148492 h 343877"/>
                <a:gd name="connsiteX4" fmla="*/ 125046 w 633091"/>
                <a:gd name="connsiteY4" fmla="*/ 179754 h 343877"/>
                <a:gd name="connsiteX5" fmla="*/ 140677 w 633091"/>
                <a:gd name="connsiteY5" fmla="*/ 273538 h 343877"/>
                <a:gd name="connsiteX6" fmla="*/ 164123 w 633091"/>
                <a:gd name="connsiteY6" fmla="*/ 336061 h 343877"/>
                <a:gd name="connsiteX7" fmla="*/ 187569 w 633091"/>
                <a:gd name="connsiteY7" fmla="*/ 343877 h 343877"/>
                <a:gd name="connsiteX8" fmla="*/ 304800 w 633091"/>
                <a:gd name="connsiteY8" fmla="*/ 304800 h 343877"/>
                <a:gd name="connsiteX9" fmla="*/ 320431 w 633091"/>
                <a:gd name="connsiteY9" fmla="*/ 281354 h 343877"/>
                <a:gd name="connsiteX10" fmla="*/ 328246 w 633091"/>
                <a:gd name="connsiteY10" fmla="*/ 257907 h 343877"/>
                <a:gd name="connsiteX11" fmla="*/ 343877 w 633091"/>
                <a:gd name="connsiteY11" fmla="*/ 195384 h 343877"/>
                <a:gd name="connsiteX12" fmla="*/ 382954 w 633091"/>
                <a:gd name="connsiteY12" fmla="*/ 132861 h 343877"/>
                <a:gd name="connsiteX13" fmla="*/ 414215 w 633091"/>
                <a:gd name="connsiteY13" fmla="*/ 78154 h 343877"/>
                <a:gd name="connsiteX14" fmla="*/ 476738 w 633091"/>
                <a:gd name="connsiteY14" fmla="*/ 7815 h 343877"/>
                <a:gd name="connsiteX15" fmla="*/ 500184 w 633091"/>
                <a:gd name="connsiteY15" fmla="*/ 0 h 343877"/>
                <a:gd name="connsiteX16" fmla="*/ 523631 w 633091"/>
                <a:gd name="connsiteY16" fmla="*/ 23446 h 343877"/>
                <a:gd name="connsiteX17" fmla="*/ 554892 w 633091"/>
                <a:gd name="connsiteY17" fmla="*/ 39077 h 343877"/>
                <a:gd name="connsiteX18" fmla="*/ 578338 w 633091"/>
                <a:gd name="connsiteY18" fmla="*/ 54707 h 343877"/>
                <a:gd name="connsiteX19" fmla="*/ 609600 w 633091"/>
                <a:gd name="connsiteY19" fmla="*/ 101600 h 343877"/>
                <a:gd name="connsiteX20" fmla="*/ 633046 w 633091"/>
                <a:gd name="connsiteY20" fmla="*/ 125046 h 3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3091" h="343877">
                  <a:moveTo>
                    <a:pt x="0" y="54707"/>
                  </a:moveTo>
                  <a:cubicBezTo>
                    <a:pt x="18236" y="72943"/>
                    <a:pt x="34748" y="93084"/>
                    <a:pt x="54708" y="109415"/>
                  </a:cubicBezTo>
                  <a:cubicBezTo>
                    <a:pt x="63725" y="116792"/>
                    <a:pt x="77019" y="117588"/>
                    <a:pt x="85969" y="125046"/>
                  </a:cubicBezTo>
                  <a:cubicBezTo>
                    <a:pt x="93185" y="131059"/>
                    <a:pt x="96140" y="140849"/>
                    <a:pt x="101600" y="148492"/>
                  </a:cubicBezTo>
                  <a:cubicBezTo>
                    <a:pt x="109171" y="159091"/>
                    <a:pt x="117231" y="169333"/>
                    <a:pt x="125046" y="179754"/>
                  </a:cubicBezTo>
                  <a:cubicBezTo>
                    <a:pt x="141844" y="230150"/>
                    <a:pt x="127589" y="181926"/>
                    <a:pt x="140677" y="273538"/>
                  </a:cubicBezTo>
                  <a:cubicBezTo>
                    <a:pt x="143547" y="293629"/>
                    <a:pt x="145922" y="321500"/>
                    <a:pt x="164123" y="336061"/>
                  </a:cubicBezTo>
                  <a:cubicBezTo>
                    <a:pt x="170556" y="341207"/>
                    <a:pt x="179754" y="341272"/>
                    <a:pt x="187569" y="343877"/>
                  </a:cubicBezTo>
                  <a:cubicBezTo>
                    <a:pt x="266807" y="330670"/>
                    <a:pt x="267819" y="349177"/>
                    <a:pt x="304800" y="304800"/>
                  </a:cubicBezTo>
                  <a:cubicBezTo>
                    <a:pt x="310813" y="297584"/>
                    <a:pt x="315221" y="289169"/>
                    <a:pt x="320431" y="281354"/>
                  </a:cubicBezTo>
                  <a:cubicBezTo>
                    <a:pt x="323036" y="273538"/>
                    <a:pt x="326248" y="265899"/>
                    <a:pt x="328246" y="257907"/>
                  </a:cubicBezTo>
                  <a:cubicBezTo>
                    <a:pt x="335586" y="228544"/>
                    <a:pt x="333156" y="220398"/>
                    <a:pt x="343877" y="195384"/>
                  </a:cubicBezTo>
                  <a:cubicBezTo>
                    <a:pt x="358181" y="162009"/>
                    <a:pt x="360514" y="162781"/>
                    <a:pt x="382954" y="132861"/>
                  </a:cubicBezTo>
                  <a:cubicBezTo>
                    <a:pt x="395636" y="94813"/>
                    <a:pt x="384643" y="119555"/>
                    <a:pt x="414215" y="78154"/>
                  </a:cubicBezTo>
                  <a:cubicBezTo>
                    <a:pt x="430505" y="55347"/>
                    <a:pt x="450508" y="16558"/>
                    <a:pt x="476738" y="7815"/>
                  </a:cubicBezTo>
                  <a:lnTo>
                    <a:pt x="500184" y="0"/>
                  </a:lnTo>
                  <a:cubicBezTo>
                    <a:pt x="508000" y="7815"/>
                    <a:pt x="514637" y="17022"/>
                    <a:pt x="523631" y="23446"/>
                  </a:cubicBezTo>
                  <a:cubicBezTo>
                    <a:pt x="533111" y="30218"/>
                    <a:pt x="544777" y="33297"/>
                    <a:pt x="554892" y="39077"/>
                  </a:cubicBezTo>
                  <a:cubicBezTo>
                    <a:pt x="563047" y="43737"/>
                    <a:pt x="570523" y="49497"/>
                    <a:pt x="578338" y="54707"/>
                  </a:cubicBezTo>
                  <a:cubicBezTo>
                    <a:pt x="588759" y="70338"/>
                    <a:pt x="593969" y="91180"/>
                    <a:pt x="609600" y="101600"/>
                  </a:cubicBezTo>
                  <a:cubicBezTo>
                    <a:pt x="635214" y="118675"/>
                    <a:pt x="633046" y="107837"/>
                    <a:pt x="633046" y="125046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687042" y="5513584"/>
              <a:ext cx="1023816" cy="1032986"/>
            </a:xfrm>
            <a:custGeom>
              <a:avLst/>
              <a:gdLst>
                <a:gd name="connsiteX0" fmla="*/ 109416 w 1023816"/>
                <a:gd name="connsiteY0" fmla="*/ 976923 h 1032986"/>
                <a:gd name="connsiteX1" fmla="*/ 171939 w 1023816"/>
                <a:gd name="connsiteY1" fmla="*/ 930031 h 1032986"/>
                <a:gd name="connsiteX2" fmla="*/ 148493 w 1023816"/>
                <a:gd name="connsiteY2" fmla="*/ 719015 h 1032986"/>
                <a:gd name="connsiteX3" fmla="*/ 132862 w 1023816"/>
                <a:gd name="connsiteY3" fmla="*/ 679939 h 1032986"/>
                <a:gd name="connsiteX4" fmla="*/ 101600 w 1023816"/>
                <a:gd name="connsiteY4" fmla="*/ 648677 h 1032986"/>
                <a:gd name="connsiteX5" fmla="*/ 93785 w 1023816"/>
                <a:gd name="connsiteY5" fmla="*/ 617415 h 1032986"/>
                <a:gd name="connsiteX6" fmla="*/ 46893 w 1023816"/>
                <a:gd name="connsiteY6" fmla="*/ 547077 h 1032986"/>
                <a:gd name="connsiteX7" fmla="*/ 23446 w 1023816"/>
                <a:gd name="connsiteY7" fmla="*/ 492369 h 1032986"/>
                <a:gd name="connsiteX8" fmla="*/ 15631 w 1023816"/>
                <a:gd name="connsiteY8" fmla="*/ 445477 h 1032986"/>
                <a:gd name="connsiteX9" fmla="*/ 7816 w 1023816"/>
                <a:gd name="connsiteY9" fmla="*/ 414215 h 1032986"/>
                <a:gd name="connsiteX10" fmla="*/ 0 w 1023816"/>
                <a:gd name="connsiteY10" fmla="*/ 375139 h 1032986"/>
                <a:gd name="connsiteX11" fmla="*/ 7816 w 1023816"/>
                <a:gd name="connsiteY11" fmla="*/ 250092 h 1032986"/>
                <a:gd name="connsiteX12" fmla="*/ 15631 w 1023816"/>
                <a:gd name="connsiteY12" fmla="*/ 226646 h 1032986"/>
                <a:gd name="connsiteX13" fmla="*/ 62523 w 1023816"/>
                <a:gd name="connsiteY13" fmla="*/ 148492 h 1032986"/>
                <a:gd name="connsiteX14" fmla="*/ 78154 w 1023816"/>
                <a:gd name="connsiteY14" fmla="*/ 125046 h 1032986"/>
                <a:gd name="connsiteX15" fmla="*/ 164123 w 1023816"/>
                <a:gd name="connsiteY15" fmla="*/ 46892 h 1032986"/>
                <a:gd name="connsiteX16" fmla="*/ 195385 w 1023816"/>
                <a:gd name="connsiteY16" fmla="*/ 23446 h 1032986"/>
                <a:gd name="connsiteX17" fmla="*/ 218831 w 1023816"/>
                <a:gd name="connsiteY17" fmla="*/ 15631 h 1032986"/>
                <a:gd name="connsiteX18" fmla="*/ 296985 w 1023816"/>
                <a:gd name="connsiteY18" fmla="*/ 0 h 1032986"/>
                <a:gd name="connsiteX19" fmla="*/ 500185 w 1023816"/>
                <a:gd name="connsiteY19" fmla="*/ 23446 h 1032986"/>
                <a:gd name="connsiteX20" fmla="*/ 539262 w 1023816"/>
                <a:gd name="connsiteY20" fmla="*/ 70339 h 1032986"/>
                <a:gd name="connsiteX21" fmla="*/ 578339 w 1023816"/>
                <a:gd name="connsiteY21" fmla="*/ 132862 h 1032986"/>
                <a:gd name="connsiteX22" fmla="*/ 578339 w 1023816"/>
                <a:gd name="connsiteY22" fmla="*/ 422031 h 1032986"/>
                <a:gd name="connsiteX23" fmla="*/ 562708 w 1023816"/>
                <a:gd name="connsiteY23" fmla="*/ 461108 h 1032986"/>
                <a:gd name="connsiteX24" fmla="*/ 554893 w 1023816"/>
                <a:gd name="connsiteY24" fmla="*/ 492369 h 1032986"/>
                <a:gd name="connsiteX25" fmla="*/ 570523 w 1023816"/>
                <a:gd name="connsiteY25" fmla="*/ 679939 h 1032986"/>
                <a:gd name="connsiteX26" fmla="*/ 578339 w 1023816"/>
                <a:gd name="connsiteY26" fmla="*/ 711200 h 1032986"/>
                <a:gd name="connsiteX27" fmla="*/ 586154 w 1023816"/>
                <a:gd name="connsiteY27" fmla="*/ 758092 h 1032986"/>
                <a:gd name="connsiteX28" fmla="*/ 601785 w 1023816"/>
                <a:gd name="connsiteY28" fmla="*/ 781539 h 1032986"/>
                <a:gd name="connsiteX29" fmla="*/ 640862 w 1023816"/>
                <a:gd name="connsiteY29" fmla="*/ 836246 h 1032986"/>
                <a:gd name="connsiteX30" fmla="*/ 679939 w 1023816"/>
                <a:gd name="connsiteY30" fmla="*/ 898769 h 1032986"/>
                <a:gd name="connsiteX31" fmla="*/ 703385 w 1023816"/>
                <a:gd name="connsiteY31" fmla="*/ 906585 h 1032986"/>
                <a:gd name="connsiteX32" fmla="*/ 750277 w 1023816"/>
                <a:gd name="connsiteY32" fmla="*/ 969108 h 1032986"/>
                <a:gd name="connsiteX33" fmla="*/ 773723 w 1023816"/>
                <a:gd name="connsiteY33" fmla="*/ 976923 h 1032986"/>
                <a:gd name="connsiteX34" fmla="*/ 797169 w 1023816"/>
                <a:gd name="connsiteY34" fmla="*/ 992554 h 1032986"/>
                <a:gd name="connsiteX35" fmla="*/ 820616 w 1023816"/>
                <a:gd name="connsiteY35" fmla="*/ 1016000 h 1032986"/>
                <a:gd name="connsiteX36" fmla="*/ 1023816 w 1023816"/>
                <a:gd name="connsiteY36" fmla="*/ 1031631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23816" h="1032986">
                  <a:moveTo>
                    <a:pt x="109416" y="976923"/>
                  </a:moveTo>
                  <a:cubicBezTo>
                    <a:pt x="112441" y="975108"/>
                    <a:pt x="170879" y="944342"/>
                    <a:pt x="171939" y="930031"/>
                  </a:cubicBezTo>
                  <a:cubicBezTo>
                    <a:pt x="194402" y="626767"/>
                    <a:pt x="194229" y="810488"/>
                    <a:pt x="148493" y="719015"/>
                  </a:cubicBezTo>
                  <a:cubicBezTo>
                    <a:pt x="142219" y="706467"/>
                    <a:pt x="140644" y="691612"/>
                    <a:pt x="132862" y="679939"/>
                  </a:cubicBezTo>
                  <a:cubicBezTo>
                    <a:pt x="124687" y="667677"/>
                    <a:pt x="112021" y="659098"/>
                    <a:pt x="101600" y="648677"/>
                  </a:cubicBezTo>
                  <a:cubicBezTo>
                    <a:pt x="98995" y="638256"/>
                    <a:pt x="98147" y="627231"/>
                    <a:pt x="93785" y="617415"/>
                  </a:cubicBezTo>
                  <a:cubicBezTo>
                    <a:pt x="75118" y="575414"/>
                    <a:pt x="69608" y="583421"/>
                    <a:pt x="46893" y="547077"/>
                  </a:cubicBezTo>
                  <a:cubicBezTo>
                    <a:pt x="33097" y="525003"/>
                    <a:pt x="31044" y="515160"/>
                    <a:pt x="23446" y="492369"/>
                  </a:cubicBezTo>
                  <a:cubicBezTo>
                    <a:pt x="20841" y="476738"/>
                    <a:pt x="18739" y="461016"/>
                    <a:pt x="15631" y="445477"/>
                  </a:cubicBezTo>
                  <a:cubicBezTo>
                    <a:pt x="13525" y="434944"/>
                    <a:pt x="10146" y="424701"/>
                    <a:pt x="7816" y="414215"/>
                  </a:cubicBezTo>
                  <a:cubicBezTo>
                    <a:pt x="4934" y="401248"/>
                    <a:pt x="2605" y="388164"/>
                    <a:pt x="0" y="375139"/>
                  </a:cubicBezTo>
                  <a:cubicBezTo>
                    <a:pt x="2605" y="333457"/>
                    <a:pt x="3444" y="291626"/>
                    <a:pt x="7816" y="250092"/>
                  </a:cubicBezTo>
                  <a:cubicBezTo>
                    <a:pt x="8678" y="241899"/>
                    <a:pt x="12738" y="234360"/>
                    <a:pt x="15631" y="226646"/>
                  </a:cubicBezTo>
                  <a:cubicBezTo>
                    <a:pt x="36832" y="170111"/>
                    <a:pt x="23242" y="200867"/>
                    <a:pt x="62523" y="148492"/>
                  </a:cubicBezTo>
                  <a:cubicBezTo>
                    <a:pt x="68159" y="140978"/>
                    <a:pt x="71836" y="131996"/>
                    <a:pt x="78154" y="125046"/>
                  </a:cubicBezTo>
                  <a:cubicBezTo>
                    <a:pt x="147964" y="48255"/>
                    <a:pt x="115948" y="81303"/>
                    <a:pt x="164123" y="46892"/>
                  </a:cubicBezTo>
                  <a:cubicBezTo>
                    <a:pt x="174722" y="39321"/>
                    <a:pt x="184075" y="29908"/>
                    <a:pt x="195385" y="23446"/>
                  </a:cubicBezTo>
                  <a:cubicBezTo>
                    <a:pt x="202538" y="19359"/>
                    <a:pt x="210910" y="17894"/>
                    <a:pt x="218831" y="15631"/>
                  </a:cubicBezTo>
                  <a:cubicBezTo>
                    <a:pt x="251482" y="6302"/>
                    <a:pt x="260128" y="6143"/>
                    <a:pt x="296985" y="0"/>
                  </a:cubicBezTo>
                  <a:cubicBezTo>
                    <a:pt x="335611" y="1931"/>
                    <a:pt x="446167" y="-6564"/>
                    <a:pt x="500185" y="23446"/>
                  </a:cubicBezTo>
                  <a:cubicBezTo>
                    <a:pt x="515310" y="31849"/>
                    <a:pt x="530217" y="56125"/>
                    <a:pt x="539262" y="70339"/>
                  </a:cubicBezTo>
                  <a:cubicBezTo>
                    <a:pt x="552457" y="91073"/>
                    <a:pt x="578339" y="132862"/>
                    <a:pt x="578339" y="132862"/>
                  </a:cubicBezTo>
                  <a:cubicBezTo>
                    <a:pt x="597713" y="249113"/>
                    <a:pt x="595454" y="216652"/>
                    <a:pt x="578339" y="422031"/>
                  </a:cubicBezTo>
                  <a:cubicBezTo>
                    <a:pt x="577174" y="436012"/>
                    <a:pt x="567144" y="447799"/>
                    <a:pt x="562708" y="461108"/>
                  </a:cubicBezTo>
                  <a:cubicBezTo>
                    <a:pt x="559311" y="471298"/>
                    <a:pt x="557498" y="481949"/>
                    <a:pt x="554893" y="492369"/>
                  </a:cubicBezTo>
                  <a:cubicBezTo>
                    <a:pt x="560103" y="554892"/>
                    <a:pt x="563839" y="617556"/>
                    <a:pt x="570523" y="679939"/>
                  </a:cubicBezTo>
                  <a:cubicBezTo>
                    <a:pt x="571667" y="690619"/>
                    <a:pt x="576232" y="700668"/>
                    <a:pt x="578339" y="711200"/>
                  </a:cubicBezTo>
                  <a:cubicBezTo>
                    <a:pt x="581447" y="726739"/>
                    <a:pt x="581143" y="743059"/>
                    <a:pt x="586154" y="758092"/>
                  </a:cubicBezTo>
                  <a:cubicBezTo>
                    <a:pt x="589124" y="767003"/>
                    <a:pt x="596575" y="773723"/>
                    <a:pt x="601785" y="781539"/>
                  </a:cubicBezTo>
                  <a:cubicBezTo>
                    <a:pt x="618406" y="831405"/>
                    <a:pt x="596358" y="776908"/>
                    <a:pt x="640862" y="836246"/>
                  </a:cubicBezTo>
                  <a:cubicBezTo>
                    <a:pt x="663705" y="866702"/>
                    <a:pt x="647953" y="872113"/>
                    <a:pt x="679939" y="898769"/>
                  </a:cubicBezTo>
                  <a:cubicBezTo>
                    <a:pt x="686268" y="904043"/>
                    <a:pt x="695570" y="903980"/>
                    <a:pt x="703385" y="906585"/>
                  </a:cubicBezTo>
                  <a:cubicBezTo>
                    <a:pt x="718667" y="937147"/>
                    <a:pt x="719557" y="947165"/>
                    <a:pt x="750277" y="969108"/>
                  </a:cubicBezTo>
                  <a:cubicBezTo>
                    <a:pt x="756981" y="973896"/>
                    <a:pt x="765908" y="974318"/>
                    <a:pt x="773723" y="976923"/>
                  </a:cubicBezTo>
                  <a:cubicBezTo>
                    <a:pt x="781538" y="982133"/>
                    <a:pt x="789953" y="986541"/>
                    <a:pt x="797169" y="992554"/>
                  </a:cubicBezTo>
                  <a:cubicBezTo>
                    <a:pt x="805660" y="999630"/>
                    <a:pt x="810300" y="1012032"/>
                    <a:pt x="820616" y="1016000"/>
                  </a:cubicBezTo>
                  <a:cubicBezTo>
                    <a:pt x="882511" y="1039806"/>
                    <a:pt x="961838" y="1031631"/>
                    <a:pt x="1023816" y="103163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751093" y="6255599"/>
              <a:ext cx="863600" cy="5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35641" y="6256046"/>
              <a:ext cx="863600" cy="50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067445" y="6255599"/>
              <a:ext cx="863600" cy="5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5</a:t>
              </a:r>
              <a:endParaRPr lang="zh-TW" altLang="en-US" sz="1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696329" y="6255599"/>
              <a:ext cx="863600" cy="50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11</a:t>
              </a:r>
              <a:endParaRPr lang="zh-TW" altLang="en-US" sz="1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9528133" y="6255152"/>
              <a:ext cx="863600" cy="5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0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1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figure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lum bright="-5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28589"/>
            <a:ext cx="5761038" cy="6613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926" y="115888"/>
            <a:ext cx="3203575" cy="1657350"/>
          </a:xfrm>
          <a:noFill/>
          <a:ln/>
        </p:spPr>
        <p:txBody>
          <a:bodyPr/>
          <a:lstStyle/>
          <a:p>
            <a:r>
              <a:rPr lang="en-US" altLang="zh-TW"/>
              <a:t>Polynomials</a:t>
            </a:r>
            <a:br>
              <a:rPr lang="en-US" altLang="zh-TW"/>
            </a:br>
            <a:r>
              <a:rPr lang="en-US" altLang="zh-TW"/>
              <a:t>(4/9)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808663" y="2060576"/>
            <a:ext cx="1655762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808663" y="3933826"/>
            <a:ext cx="1655762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808663" y="6092826"/>
            <a:ext cx="1655762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0" y="115889"/>
            <a:ext cx="3240088" cy="1584325"/>
          </a:xfrm>
        </p:spPr>
        <p:txBody>
          <a:bodyPr/>
          <a:lstStyle/>
          <a:p>
            <a:r>
              <a:rPr lang="en-US" altLang="zh-TW"/>
              <a:t>Polynomials</a:t>
            </a:r>
            <a:br>
              <a:rPr lang="en-US" altLang="zh-TW"/>
            </a:br>
            <a:r>
              <a:rPr lang="en-US" altLang="zh-TW"/>
              <a:t>(5/9)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598614"/>
            <a:ext cx="8226425" cy="4497387"/>
          </a:xfrm>
        </p:spPr>
        <p:txBody>
          <a:bodyPr/>
          <a:lstStyle/>
          <a:p>
            <a:r>
              <a:rPr lang="en-US" altLang="zh-TW"/>
              <a:t>Add two </a:t>
            </a:r>
            <a:br>
              <a:rPr lang="en-US" altLang="zh-TW"/>
            </a:br>
            <a:r>
              <a:rPr lang="en-US" altLang="zh-TW"/>
              <a:t>polynomials</a:t>
            </a:r>
          </a:p>
        </p:txBody>
      </p:sp>
      <p:pic>
        <p:nvPicPr>
          <p:cNvPr id="47108" name="Picture 4" descr="program4"/>
          <p:cNvPicPr>
            <a:picLocks noChangeAspect="1" noChangeArrowheads="1"/>
          </p:cNvPicPr>
          <p:nvPr/>
        </p:nvPicPr>
        <p:blipFill>
          <a:blip r:embed="rId2" cstate="print">
            <a:lum bright="-4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4" y="115888"/>
            <a:ext cx="5589587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936625"/>
          </a:xfrm>
        </p:spPr>
        <p:txBody>
          <a:bodyPr/>
          <a:lstStyle/>
          <a:p>
            <a:r>
              <a:rPr lang="en-US" altLang="zh-TW"/>
              <a:t>Polynomials (6/9)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054101"/>
            <a:ext cx="8226425" cy="56880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Attach a node to the end of a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void attach(float coefficient, </a:t>
            </a:r>
            <a:r>
              <a:rPr lang="en-US" altLang="zh-TW" dirty="0" err="1"/>
              <a:t>int</a:t>
            </a:r>
            <a:r>
              <a:rPr lang="en-US" altLang="zh-TW" dirty="0"/>
              <a:t> exponent, </a:t>
            </a:r>
            <a:r>
              <a:rPr lang="en-US" altLang="zh-TW" dirty="0" err="1"/>
              <a:t>poly_pointer</a:t>
            </a:r>
            <a:r>
              <a:rPr lang="en-US" altLang="zh-TW" dirty="0"/>
              <a:t> *</a:t>
            </a:r>
            <a:r>
              <a:rPr lang="en-US" altLang="zh-TW" dirty="0" err="1"/>
              <a:t>ptr</a:t>
            </a:r>
            <a:r>
              <a:rPr lang="en-US" altLang="zh-TW" dirty="0"/>
              <a:t>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/* create a new node with </a:t>
            </a:r>
            <a:r>
              <a:rPr lang="en-US" altLang="zh-TW" dirty="0" err="1"/>
              <a:t>coef</a:t>
            </a:r>
            <a:r>
              <a:rPr lang="en-US" altLang="zh-TW" dirty="0"/>
              <a:t> = coefficient and </a:t>
            </a:r>
            <a:r>
              <a:rPr lang="en-US" altLang="zh-TW" dirty="0" err="1"/>
              <a:t>expon</a:t>
            </a:r>
            <a:r>
              <a:rPr lang="en-US" altLang="zh-TW" dirty="0"/>
              <a:t> = exponent, attach it to the node pointed to by </a:t>
            </a:r>
            <a:r>
              <a:rPr lang="en-US" altLang="zh-TW" dirty="0" err="1"/>
              <a:t>ptr</a:t>
            </a:r>
            <a:r>
              <a:rPr lang="en-US" altLang="zh-TW" dirty="0"/>
              <a:t>.  </a:t>
            </a:r>
            <a:r>
              <a:rPr lang="en-US" altLang="zh-TW" dirty="0" err="1"/>
              <a:t>Ptr</a:t>
            </a:r>
            <a:r>
              <a:rPr lang="en-US" altLang="zh-TW" dirty="0"/>
              <a:t> is updated to point to this new node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poly_pointer</a:t>
            </a:r>
            <a:r>
              <a:rPr lang="en-US" altLang="zh-TW" dirty="0"/>
              <a:t> temp;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</a:rPr>
              <a:t>	temp = (</a:t>
            </a:r>
            <a:r>
              <a:rPr lang="en-US" altLang="zh-TW" dirty="0" err="1">
                <a:solidFill>
                  <a:schemeClr val="hlink"/>
                </a:solidFill>
              </a:rPr>
              <a:t>poly_pointer</a:t>
            </a:r>
            <a:r>
              <a:rPr lang="en-US" altLang="zh-TW" dirty="0">
                <a:solidFill>
                  <a:schemeClr val="hlink"/>
                </a:solidFill>
              </a:rPr>
              <a:t>) </a:t>
            </a:r>
            <a:r>
              <a:rPr lang="en-US" altLang="zh-TW" dirty="0" err="1">
                <a:solidFill>
                  <a:schemeClr val="hlink"/>
                </a:solidFill>
              </a:rPr>
              <a:t>malloc</a:t>
            </a:r>
            <a:r>
              <a:rPr lang="en-US" altLang="zh-TW" dirty="0">
                <a:solidFill>
                  <a:schemeClr val="hlink"/>
                </a:solidFill>
              </a:rPr>
              <a:t>(</a:t>
            </a:r>
            <a:r>
              <a:rPr lang="en-US" altLang="zh-TW" dirty="0" err="1">
                <a:solidFill>
                  <a:schemeClr val="hlink"/>
                </a:solidFill>
              </a:rPr>
              <a:t>sizeof</a:t>
            </a:r>
            <a:r>
              <a:rPr lang="en-US" altLang="zh-TW" dirty="0">
                <a:solidFill>
                  <a:schemeClr val="hlink"/>
                </a:solidFill>
              </a:rPr>
              <a:t>(</a:t>
            </a:r>
            <a:r>
              <a:rPr lang="en-US" altLang="zh-TW" dirty="0" err="1">
                <a:solidFill>
                  <a:schemeClr val="hlink"/>
                </a:solidFill>
              </a:rPr>
              <a:t>poly_node</a:t>
            </a:r>
            <a:r>
              <a:rPr lang="en-US" altLang="zh-TW" dirty="0">
                <a:solidFill>
                  <a:schemeClr val="hlink"/>
                </a:solidFill>
              </a:rPr>
              <a:t>));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3300"/>
                </a:solidFill>
              </a:rPr>
              <a:t>	/* create new node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</a:rPr>
              <a:t>	</a:t>
            </a:r>
            <a:r>
              <a:rPr lang="en-US" altLang="zh-TW" dirty="0"/>
              <a:t>if (IS_FULL(temp))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stderr</a:t>
            </a:r>
            <a:r>
              <a:rPr lang="en-US" altLang="zh-TW" dirty="0"/>
              <a:t>, “The memory is full\n”);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	exit(1);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hlink"/>
                </a:solidFill>
              </a:rPr>
              <a:t>temp-&gt;</a:t>
            </a:r>
            <a:r>
              <a:rPr lang="en-US" altLang="zh-TW" dirty="0" err="1">
                <a:solidFill>
                  <a:schemeClr val="hlink"/>
                </a:solidFill>
              </a:rPr>
              <a:t>coef</a:t>
            </a:r>
            <a:r>
              <a:rPr lang="en-US" altLang="zh-TW" dirty="0">
                <a:solidFill>
                  <a:schemeClr val="hlink"/>
                </a:solidFill>
              </a:rPr>
              <a:t> = coefficient;	</a:t>
            </a:r>
            <a:r>
              <a:rPr lang="en-US" altLang="zh-TW" dirty="0">
                <a:solidFill>
                  <a:srgbClr val="FF3300"/>
                </a:solidFill>
              </a:rPr>
              <a:t>/* copy item to the new node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</a:rPr>
              <a:t>	temp-&gt;</a:t>
            </a:r>
            <a:r>
              <a:rPr lang="en-US" altLang="zh-TW" dirty="0" err="1">
                <a:solidFill>
                  <a:schemeClr val="hlink"/>
                </a:solidFill>
              </a:rPr>
              <a:t>expon</a:t>
            </a:r>
            <a:r>
              <a:rPr lang="en-US" altLang="zh-TW" dirty="0">
                <a:solidFill>
                  <a:schemeClr val="hlink"/>
                </a:solidFill>
              </a:rPr>
              <a:t> = exponent;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</a:rPr>
              <a:t>	(*</a:t>
            </a:r>
            <a:r>
              <a:rPr lang="en-US" altLang="zh-TW" dirty="0" err="1">
                <a:solidFill>
                  <a:schemeClr val="hlink"/>
                </a:solidFill>
              </a:rPr>
              <a:t>ptr</a:t>
            </a:r>
            <a:r>
              <a:rPr lang="en-US" altLang="zh-TW" dirty="0">
                <a:solidFill>
                  <a:schemeClr val="hlink"/>
                </a:solidFill>
              </a:rPr>
              <a:t>)-&gt;link = temp;	</a:t>
            </a:r>
            <a:r>
              <a:rPr lang="en-US" altLang="zh-TW" dirty="0">
                <a:solidFill>
                  <a:srgbClr val="FF3300"/>
                </a:solidFill>
              </a:rPr>
              <a:t>/* attach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</a:rPr>
              <a:t>	*</a:t>
            </a:r>
            <a:r>
              <a:rPr lang="en-US" altLang="zh-TW" dirty="0" err="1">
                <a:solidFill>
                  <a:schemeClr val="hlink"/>
                </a:solidFill>
              </a:rPr>
              <a:t>ptr</a:t>
            </a:r>
            <a:r>
              <a:rPr lang="en-US" altLang="zh-TW" dirty="0">
                <a:solidFill>
                  <a:schemeClr val="hlink"/>
                </a:solidFill>
              </a:rPr>
              <a:t> = temp;</a:t>
            </a:r>
            <a:r>
              <a:rPr lang="en-US" altLang="zh-TW" dirty="0">
                <a:solidFill>
                  <a:srgbClr val="3366CC"/>
                </a:solidFill>
              </a:rPr>
              <a:t>      		</a:t>
            </a:r>
            <a:r>
              <a:rPr lang="en-US" altLang="zh-TW" dirty="0">
                <a:solidFill>
                  <a:srgbClr val="FF3300"/>
                </a:solidFill>
              </a:rPr>
              <a:t>/* move </a:t>
            </a:r>
            <a:r>
              <a:rPr lang="en-US" altLang="zh-TW" dirty="0" err="1">
                <a:solidFill>
                  <a:srgbClr val="FF3300"/>
                </a:solidFill>
              </a:rPr>
              <a:t>ptr</a:t>
            </a:r>
            <a:r>
              <a:rPr lang="en-US" altLang="zh-TW" dirty="0">
                <a:solidFill>
                  <a:srgbClr val="FF3300"/>
                </a:solidFill>
              </a:rPr>
              <a:t> to the end of the list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387061" y="2381676"/>
            <a:ext cx="82163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87060" y="3853933"/>
            <a:ext cx="82163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2060"/>
                </a:solidFill>
              </a:rPr>
              <a:t>temp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631687" y="1678609"/>
            <a:ext cx="755373" cy="1077843"/>
          </a:xfrm>
          <a:custGeom>
            <a:avLst/>
            <a:gdLst>
              <a:gd name="connsiteX0" fmla="*/ 165578 w 262761"/>
              <a:gd name="connsiteY0" fmla="*/ 0 h 1007867"/>
              <a:gd name="connsiteX1" fmla="*/ 139074 w 262761"/>
              <a:gd name="connsiteY1" fmla="*/ 35339 h 1007867"/>
              <a:gd name="connsiteX2" fmla="*/ 121404 w 262761"/>
              <a:gd name="connsiteY2" fmla="*/ 61843 h 1007867"/>
              <a:gd name="connsiteX3" fmla="*/ 108152 w 262761"/>
              <a:gd name="connsiteY3" fmla="*/ 79513 h 1007867"/>
              <a:gd name="connsiteX4" fmla="*/ 99317 w 262761"/>
              <a:gd name="connsiteY4" fmla="*/ 92765 h 1007867"/>
              <a:gd name="connsiteX5" fmla="*/ 86065 w 262761"/>
              <a:gd name="connsiteY5" fmla="*/ 106017 h 1007867"/>
              <a:gd name="connsiteX6" fmla="*/ 77230 w 262761"/>
              <a:gd name="connsiteY6" fmla="*/ 119269 h 1007867"/>
              <a:gd name="connsiteX7" fmla="*/ 63978 w 262761"/>
              <a:gd name="connsiteY7" fmla="*/ 136939 h 1007867"/>
              <a:gd name="connsiteX8" fmla="*/ 55143 w 262761"/>
              <a:gd name="connsiteY8" fmla="*/ 154608 h 1007867"/>
              <a:gd name="connsiteX9" fmla="*/ 28639 w 262761"/>
              <a:gd name="connsiteY9" fmla="*/ 194365 h 1007867"/>
              <a:gd name="connsiteX10" fmla="*/ 24221 w 262761"/>
              <a:gd name="connsiteY10" fmla="*/ 216452 h 1007867"/>
              <a:gd name="connsiteX11" fmla="*/ 6552 w 262761"/>
              <a:gd name="connsiteY11" fmla="*/ 265043 h 1007867"/>
              <a:gd name="connsiteX12" fmla="*/ 6552 w 262761"/>
              <a:gd name="connsiteY12" fmla="*/ 424069 h 1007867"/>
              <a:gd name="connsiteX13" fmla="*/ 33056 w 262761"/>
              <a:gd name="connsiteY13" fmla="*/ 472661 h 1007867"/>
              <a:gd name="connsiteX14" fmla="*/ 68395 w 262761"/>
              <a:gd name="connsiteY14" fmla="*/ 512417 h 1007867"/>
              <a:gd name="connsiteX15" fmla="*/ 103734 w 262761"/>
              <a:gd name="connsiteY15" fmla="*/ 547756 h 1007867"/>
              <a:gd name="connsiteX16" fmla="*/ 121404 w 262761"/>
              <a:gd name="connsiteY16" fmla="*/ 578678 h 1007867"/>
              <a:gd name="connsiteX17" fmla="*/ 134656 w 262761"/>
              <a:gd name="connsiteY17" fmla="*/ 591930 h 1007867"/>
              <a:gd name="connsiteX18" fmla="*/ 143491 w 262761"/>
              <a:gd name="connsiteY18" fmla="*/ 609600 h 1007867"/>
              <a:gd name="connsiteX19" fmla="*/ 152326 w 262761"/>
              <a:gd name="connsiteY19" fmla="*/ 622852 h 1007867"/>
              <a:gd name="connsiteX20" fmla="*/ 156743 w 262761"/>
              <a:gd name="connsiteY20" fmla="*/ 640521 h 1007867"/>
              <a:gd name="connsiteX21" fmla="*/ 165578 w 262761"/>
              <a:gd name="connsiteY21" fmla="*/ 667026 h 1007867"/>
              <a:gd name="connsiteX22" fmla="*/ 161161 w 262761"/>
              <a:gd name="connsiteY22" fmla="*/ 737704 h 1007867"/>
              <a:gd name="connsiteX23" fmla="*/ 152326 w 262761"/>
              <a:gd name="connsiteY23" fmla="*/ 773043 h 1007867"/>
              <a:gd name="connsiteX24" fmla="*/ 147908 w 262761"/>
              <a:gd name="connsiteY24" fmla="*/ 790713 h 1007867"/>
              <a:gd name="connsiteX25" fmla="*/ 134656 w 262761"/>
              <a:gd name="connsiteY25" fmla="*/ 803965 h 1007867"/>
              <a:gd name="connsiteX26" fmla="*/ 130239 w 262761"/>
              <a:gd name="connsiteY26" fmla="*/ 821634 h 1007867"/>
              <a:gd name="connsiteX27" fmla="*/ 125821 w 262761"/>
              <a:gd name="connsiteY27" fmla="*/ 834887 h 1007867"/>
              <a:gd name="connsiteX28" fmla="*/ 130239 w 262761"/>
              <a:gd name="connsiteY28" fmla="*/ 936487 h 1007867"/>
              <a:gd name="connsiteX29" fmla="*/ 147908 w 262761"/>
              <a:gd name="connsiteY29" fmla="*/ 949739 h 1007867"/>
              <a:gd name="connsiteX30" fmla="*/ 161161 w 262761"/>
              <a:gd name="connsiteY30" fmla="*/ 976243 h 1007867"/>
              <a:gd name="connsiteX31" fmla="*/ 196500 w 262761"/>
              <a:gd name="connsiteY31" fmla="*/ 993913 h 1007867"/>
              <a:gd name="connsiteX32" fmla="*/ 214169 w 262761"/>
              <a:gd name="connsiteY32" fmla="*/ 998330 h 1007867"/>
              <a:gd name="connsiteX33" fmla="*/ 236256 w 262761"/>
              <a:gd name="connsiteY33" fmla="*/ 1007165 h 1007867"/>
              <a:gd name="connsiteX34" fmla="*/ 262761 w 262761"/>
              <a:gd name="connsiteY34" fmla="*/ 1007165 h 10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62761" h="1007867">
                <a:moveTo>
                  <a:pt x="165578" y="0"/>
                </a:moveTo>
                <a:cubicBezTo>
                  <a:pt x="146955" y="46556"/>
                  <a:pt x="169635" y="958"/>
                  <a:pt x="139074" y="35339"/>
                </a:cubicBezTo>
                <a:cubicBezTo>
                  <a:pt x="132020" y="43275"/>
                  <a:pt x="127775" y="53348"/>
                  <a:pt x="121404" y="61843"/>
                </a:cubicBezTo>
                <a:cubicBezTo>
                  <a:pt x="116987" y="67733"/>
                  <a:pt x="112431" y="73522"/>
                  <a:pt x="108152" y="79513"/>
                </a:cubicBezTo>
                <a:cubicBezTo>
                  <a:pt x="105066" y="83833"/>
                  <a:pt x="102716" y="88687"/>
                  <a:pt x="99317" y="92765"/>
                </a:cubicBezTo>
                <a:cubicBezTo>
                  <a:pt x="95318" y="97564"/>
                  <a:pt x="90064" y="101218"/>
                  <a:pt x="86065" y="106017"/>
                </a:cubicBezTo>
                <a:cubicBezTo>
                  <a:pt x="82666" y="110095"/>
                  <a:pt x="80316" y="114949"/>
                  <a:pt x="77230" y="119269"/>
                </a:cubicBezTo>
                <a:cubicBezTo>
                  <a:pt x="72951" y="125260"/>
                  <a:pt x="67880" y="130696"/>
                  <a:pt x="63978" y="136939"/>
                </a:cubicBezTo>
                <a:cubicBezTo>
                  <a:pt x="60488" y="142523"/>
                  <a:pt x="58341" y="148852"/>
                  <a:pt x="55143" y="154608"/>
                </a:cubicBezTo>
                <a:cubicBezTo>
                  <a:pt x="42971" y="176518"/>
                  <a:pt x="42869" y="175392"/>
                  <a:pt x="28639" y="194365"/>
                </a:cubicBezTo>
                <a:cubicBezTo>
                  <a:pt x="27166" y="201727"/>
                  <a:pt x="26197" y="209208"/>
                  <a:pt x="24221" y="216452"/>
                </a:cubicBezTo>
                <a:cubicBezTo>
                  <a:pt x="19358" y="234283"/>
                  <a:pt x="13329" y="248100"/>
                  <a:pt x="6552" y="265043"/>
                </a:cubicBezTo>
                <a:cubicBezTo>
                  <a:pt x="-1737" y="331348"/>
                  <a:pt x="-2621" y="323167"/>
                  <a:pt x="6552" y="424069"/>
                </a:cubicBezTo>
                <a:cubicBezTo>
                  <a:pt x="7935" y="439284"/>
                  <a:pt x="26248" y="461962"/>
                  <a:pt x="33056" y="472661"/>
                </a:cubicBezTo>
                <a:cubicBezTo>
                  <a:pt x="53393" y="504620"/>
                  <a:pt x="37150" y="487422"/>
                  <a:pt x="68395" y="512417"/>
                </a:cubicBezTo>
                <a:cubicBezTo>
                  <a:pt x="95418" y="557456"/>
                  <a:pt x="64931" y="514497"/>
                  <a:pt x="103734" y="547756"/>
                </a:cubicBezTo>
                <a:cubicBezTo>
                  <a:pt x="111423" y="554346"/>
                  <a:pt x="116147" y="571319"/>
                  <a:pt x="121404" y="578678"/>
                </a:cubicBezTo>
                <a:cubicBezTo>
                  <a:pt x="125035" y="583761"/>
                  <a:pt x="131025" y="586847"/>
                  <a:pt x="134656" y="591930"/>
                </a:cubicBezTo>
                <a:cubicBezTo>
                  <a:pt x="138484" y="597289"/>
                  <a:pt x="140224" y="603882"/>
                  <a:pt x="143491" y="609600"/>
                </a:cubicBezTo>
                <a:cubicBezTo>
                  <a:pt x="146125" y="614210"/>
                  <a:pt x="149381" y="618435"/>
                  <a:pt x="152326" y="622852"/>
                </a:cubicBezTo>
                <a:cubicBezTo>
                  <a:pt x="153798" y="628742"/>
                  <a:pt x="154999" y="634706"/>
                  <a:pt x="156743" y="640521"/>
                </a:cubicBezTo>
                <a:cubicBezTo>
                  <a:pt x="159419" y="649441"/>
                  <a:pt x="165578" y="667026"/>
                  <a:pt x="165578" y="667026"/>
                </a:cubicBezTo>
                <a:cubicBezTo>
                  <a:pt x="164106" y="690585"/>
                  <a:pt x="163399" y="714205"/>
                  <a:pt x="161161" y="737704"/>
                </a:cubicBezTo>
                <a:cubicBezTo>
                  <a:pt x="159237" y="757903"/>
                  <a:pt x="157004" y="756671"/>
                  <a:pt x="152326" y="773043"/>
                </a:cubicBezTo>
                <a:cubicBezTo>
                  <a:pt x="150658" y="778881"/>
                  <a:pt x="150920" y="785442"/>
                  <a:pt x="147908" y="790713"/>
                </a:cubicBezTo>
                <a:cubicBezTo>
                  <a:pt x="144809" y="796137"/>
                  <a:pt x="139073" y="799548"/>
                  <a:pt x="134656" y="803965"/>
                </a:cubicBezTo>
                <a:cubicBezTo>
                  <a:pt x="133184" y="809855"/>
                  <a:pt x="131907" y="815797"/>
                  <a:pt x="130239" y="821634"/>
                </a:cubicBezTo>
                <a:cubicBezTo>
                  <a:pt x="128960" y="826111"/>
                  <a:pt x="125821" y="830230"/>
                  <a:pt x="125821" y="834887"/>
                </a:cubicBezTo>
                <a:cubicBezTo>
                  <a:pt x="125821" y="868786"/>
                  <a:pt x="123837" y="903198"/>
                  <a:pt x="130239" y="936487"/>
                </a:cubicBezTo>
                <a:cubicBezTo>
                  <a:pt x="131629" y="943717"/>
                  <a:pt x="142018" y="945322"/>
                  <a:pt x="147908" y="949739"/>
                </a:cubicBezTo>
                <a:cubicBezTo>
                  <a:pt x="152326" y="958574"/>
                  <a:pt x="154599" y="968860"/>
                  <a:pt x="161161" y="976243"/>
                </a:cubicBezTo>
                <a:cubicBezTo>
                  <a:pt x="168688" y="984711"/>
                  <a:pt x="185164" y="990674"/>
                  <a:pt x="196500" y="993913"/>
                </a:cubicBezTo>
                <a:cubicBezTo>
                  <a:pt x="202337" y="995581"/>
                  <a:pt x="208410" y="996410"/>
                  <a:pt x="214169" y="998330"/>
                </a:cubicBezTo>
                <a:cubicBezTo>
                  <a:pt x="221692" y="1000838"/>
                  <a:pt x="228454" y="1005747"/>
                  <a:pt x="236256" y="1007165"/>
                </a:cubicBezTo>
                <a:cubicBezTo>
                  <a:pt x="244948" y="1008745"/>
                  <a:pt x="253926" y="1007165"/>
                  <a:pt x="262761" y="10071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979614" y="2991276"/>
            <a:ext cx="0" cy="8562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979613" y="32967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35304" y="13097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ptr</a:t>
            </a:r>
            <a:endParaRPr lang="zh-TW" altLang="en-US" dirty="0"/>
          </a:p>
        </p:txBody>
      </p:sp>
      <p:sp>
        <p:nvSpPr>
          <p:cNvPr id="11" name="手繪多邊形 10"/>
          <p:cNvSpPr/>
          <p:nvPr/>
        </p:nvSpPr>
        <p:spPr>
          <a:xfrm>
            <a:off x="631686" y="1678608"/>
            <a:ext cx="755373" cy="2517914"/>
          </a:xfrm>
          <a:custGeom>
            <a:avLst/>
            <a:gdLst>
              <a:gd name="connsiteX0" fmla="*/ 165578 w 262761"/>
              <a:gd name="connsiteY0" fmla="*/ 0 h 1007867"/>
              <a:gd name="connsiteX1" fmla="*/ 139074 w 262761"/>
              <a:gd name="connsiteY1" fmla="*/ 35339 h 1007867"/>
              <a:gd name="connsiteX2" fmla="*/ 121404 w 262761"/>
              <a:gd name="connsiteY2" fmla="*/ 61843 h 1007867"/>
              <a:gd name="connsiteX3" fmla="*/ 108152 w 262761"/>
              <a:gd name="connsiteY3" fmla="*/ 79513 h 1007867"/>
              <a:gd name="connsiteX4" fmla="*/ 99317 w 262761"/>
              <a:gd name="connsiteY4" fmla="*/ 92765 h 1007867"/>
              <a:gd name="connsiteX5" fmla="*/ 86065 w 262761"/>
              <a:gd name="connsiteY5" fmla="*/ 106017 h 1007867"/>
              <a:gd name="connsiteX6" fmla="*/ 77230 w 262761"/>
              <a:gd name="connsiteY6" fmla="*/ 119269 h 1007867"/>
              <a:gd name="connsiteX7" fmla="*/ 63978 w 262761"/>
              <a:gd name="connsiteY7" fmla="*/ 136939 h 1007867"/>
              <a:gd name="connsiteX8" fmla="*/ 55143 w 262761"/>
              <a:gd name="connsiteY8" fmla="*/ 154608 h 1007867"/>
              <a:gd name="connsiteX9" fmla="*/ 28639 w 262761"/>
              <a:gd name="connsiteY9" fmla="*/ 194365 h 1007867"/>
              <a:gd name="connsiteX10" fmla="*/ 24221 w 262761"/>
              <a:gd name="connsiteY10" fmla="*/ 216452 h 1007867"/>
              <a:gd name="connsiteX11" fmla="*/ 6552 w 262761"/>
              <a:gd name="connsiteY11" fmla="*/ 265043 h 1007867"/>
              <a:gd name="connsiteX12" fmla="*/ 6552 w 262761"/>
              <a:gd name="connsiteY12" fmla="*/ 424069 h 1007867"/>
              <a:gd name="connsiteX13" fmla="*/ 33056 w 262761"/>
              <a:gd name="connsiteY13" fmla="*/ 472661 h 1007867"/>
              <a:gd name="connsiteX14" fmla="*/ 68395 w 262761"/>
              <a:gd name="connsiteY14" fmla="*/ 512417 h 1007867"/>
              <a:gd name="connsiteX15" fmla="*/ 103734 w 262761"/>
              <a:gd name="connsiteY15" fmla="*/ 547756 h 1007867"/>
              <a:gd name="connsiteX16" fmla="*/ 121404 w 262761"/>
              <a:gd name="connsiteY16" fmla="*/ 578678 h 1007867"/>
              <a:gd name="connsiteX17" fmla="*/ 134656 w 262761"/>
              <a:gd name="connsiteY17" fmla="*/ 591930 h 1007867"/>
              <a:gd name="connsiteX18" fmla="*/ 143491 w 262761"/>
              <a:gd name="connsiteY18" fmla="*/ 609600 h 1007867"/>
              <a:gd name="connsiteX19" fmla="*/ 152326 w 262761"/>
              <a:gd name="connsiteY19" fmla="*/ 622852 h 1007867"/>
              <a:gd name="connsiteX20" fmla="*/ 156743 w 262761"/>
              <a:gd name="connsiteY20" fmla="*/ 640521 h 1007867"/>
              <a:gd name="connsiteX21" fmla="*/ 165578 w 262761"/>
              <a:gd name="connsiteY21" fmla="*/ 667026 h 1007867"/>
              <a:gd name="connsiteX22" fmla="*/ 161161 w 262761"/>
              <a:gd name="connsiteY22" fmla="*/ 737704 h 1007867"/>
              <a:gd name="connsiteX23" fmla="*/ 152326 w 262761"/>
              <a:gd name="connsiteY23" fmla="*/ 773043 h 1007867"/>
              <a:gd name="connsiteX24" fmla="*/ 147908 w 262761"/>
              <a:gd name="connsiteY24" fmla="*/ 790713 h 1007867"/>
              <a:gd name="connsiteX25" fmla="*/ 134656 w 262761"/>
              <a:gd name="connsiteY25" fmla="*/ 803965 h 1007867"/>
              <a:gd name="connsiteX26" fmla="*/ 130239 w 262761"/>
              <a:gd name="connsiteY26" fmla="*/ 821634 h 1007867"/>
              <a:gd name="connsiteX27" fmla="*/ 125821 w 262761"/>
              <a:gd name="connsiteY27" fmla="*/ 834887 h 1007867"/>
              <a:gd name="connsiteX28" fmla="*/ 130239 w 262761"/>
              <a:gd name="connsiteY28" fmla="*/ 936487 h 1007867"/>
              <a:gd name="connsiteX29" fmla="*/ 147908 w 262761"/>
              <a:gd name="connsiteY29" fmla="*/ 949739 h 1007867"/>
              <a:gd name="connsiteX30" fmla="*/ 161161 w 262761"/>
              <a:gd name="connsiteY30" fmla="*/ 976243 h 1007867"/>
              <a:gd name="connsiteX31" fmla="*/ 196500 w 262761"/>
              <a:gd name="connsiteY31" fmla="*/ 993913 h 1007867"/>
              <a:gd name="connsiteX32" fmla="*/ 214169 w 262761"/>
              <a:gd name="connsiteY32" fmla="*/ 998330 h 1007867"/>
              <a:gd name="connsiteX33" fmla="*/ 236256 w 262761"/>
              <a:gd name="connsiteY33" fmla="*/ 1007165 h 1007867"/>
              <a:gd name="connsiteX34" fmla="*/ 262761 w 262761"/>
              <a:gd name="connsiteY34" fmla="*/ 1007165 h 10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62761" h="1007867">
                <a:moveTo>
                  <a:pt x="165578" y="0"/>
                </a:moveTo>
                <a:cubicBezTo>
                  <a:pt x="146955" y="46556"/>
                  <a:pt x="169635" y="958"/>
                  <a:pt x="139074" y="35339"/>
                </a:cubicBezTo>
                <a:cubicBezTo>
                  <a:pt x="132020" y="43275"/>
                  <a:pt x="127775" y="53348"/>
                  <a:pt x="121404" y="61843"/>
                </a:cubicBezTo>
                <a:cubicBezTo>
                  <a:pt x="116987" y="67733"/>
                  <a:pt x="112431" y="73522"/>
                  <a:pt x="108152" y="79513"/>
                </a:cubicBezTo>
                <a:cubicBezTo>
                  <a:pt x="105066" y="83833"/>
                  <a:pt x="102716" y="88687"/>
                  <a:pt x="99317" y="92765"/>
                </a:cubicBezTo>
                <a:cubicBezTo>
                  <a:pt x="95318" y="97564"/>
                  <a:pt x="90064" y="101218"/>
                  <a:pt x="86065" y="106017"/>
                </a:cubicBezTo>
                <a:cubicBezTo>
                  <a:pt x="82666" y="110095"/>
                  <a:pt x="80316" y="114949"/>
                  <a:pt x="77230" y="119269"/>
                </a:cubicBezTo>
                <a:cubicBezTo>
                  <a:pt x="72951" y="125260"/>
                  <a:pt x="67880" y="130696"/>
                  <a:pt x="63978" y="136939"/>
                </a:cubicBezTo>
                <a:cubicBezTo>
                  <a:pt x="60488" y="142523"/>
                  <a:pt x="58341" y="148852"/>
                  <a:pt x="55143" y="154608"/>
                </a:cubicBezTo>
                <a:cubicBezTo>
                  <a:pt x="42971" y="176518"/>
                  <a:pt x="42869" y="175392"/>
                  <a:pt x="28639" y="194365"/>
                </a:cubicBezTo>
                <a:cubicBezTo>
                  <a:pt x="27166" y="201727"/>
                  <a:pt x="26197" y="209208"/>
                  <a:pt x="24221" y="216452"/>
                </a:cubicBezTo>
                <a:cubicBezTo>
                  <a:pt x="19358" y="234283"/>
                  <a:pt x="13329" y="248100"/>
                  <a:pt x="6552" y="265043"/>
                </a:cubicBezTo>
                <a:cubicBezTo>
                  <a:pt x="-1737" y="331348"/>
                  <a:pt x="-2621" y="323167"/>
                  <a:pt x="6552" y="424069"/>
                </a:cubicBezTo>
                <a:cubicBezTo>
                  <a:pt x="7935" y="439284"/>
                  <a:pt x="26248" y="461962"/>
                  <a:pt x="33056" y="472661"/>
                </a:cubicBezTo>
                <a:cubicBezTo>
                  <a:pt x="53393" y="504620"/>
                  <a:pt x="37150" y="487422"/>
                  <a:pt x="68395" y="512417"/>
                </a:cubicBezTo>
                <a:cubicBezTo>
                  <a:pt x="95418" y="557456"/>
                  <a:pt x="64931" y="514497"/>
                  <a:pt x="103734" y="547756"/>
                </a:cubicBezTo>
                <a:cubicBezTo>
                  <a:pt x="111423" y="554346"/>
                  <a:pt x="116147" y="571319"/>
                  <a:pt x="121404" y="578678"/>
                </a:cubicBezTo>
                <a:cubicBezTo>
                  <a:pt x="125035" y="583761"/>
                  <a:pt x="131025" y="586847"/>
                  <a:pt x="134656" y="591930"/>
                </a:cubicBezTo>
                <a:cubicBezTo>
                  <a:pt x="138484" y="597289"/>
                  <a:pt x="140224" y="603882"/>
                  <a:pt x="143491" y="609600"/>
                </a:cubicBezTo>
                <a:cubicBezTo>
                  <a:pt x="146125" y="614210"/>
                  <a:pt x="149381" y="618435"/>
                  <a:pt x="152326" y="622852"/>
                </a:cubicBezTo>
                <a:cubicBezTo>
                  <a:pt x="153798" y="628742"/>
                  <a:pt x="154999" y="634706"/>
                  <a:pt x="156743" y="640521"/>
                </a:cubicBezTo>
                <a:cubicBezTo>
                  <a:pt x="159419" y="649441"/>
                  <a:pt x="165578" y="667026"/>
                  <a:pt x="165578" y="667026"/>
                </a:cubicBezTo>
                <a:cubicBezTo>
                  <a:pt x="164106" y="690585"/>
                  <a:pt x="163399" y="714205"/>
                  <a:pt x="161161" y="737704"/>
                </a:cubicBezTo>
                <a:cubicBezTo>
                  <a:pt x="159237" y="757903"/>
                  <a:pt x="157004" y="756671"/>
                  <a:pt x="152326" y="773043"/>
                </a:cubicBezTo>
                <a:cubicBezTo>
                  <a:pt x="150658" y="778881"/>
                  <a:pt x="150920" y="785442"/>
                  <a:pt x="147908" y="790713"/>
                </a:cubicBezTo>
                <a:cubicBezTo>
                  <a:pt x="144809" y="796137"/>
                  <a:pt x="139073" y="799548"/>
                  <a:pt x="134656" y="803965"/>
                </a:cubicBezTo>
                <a:cubicBezTo>
                  <a:pt x="133184" y="809855"/>
                  <a:pt x="131907" y="815797"/>
                  <a:pt x="130239" y="821634"/>
                </a:cubicBezTo>
                <a:cubicBezTo>
                  <a:pt x="128960" y="826111"/>
                  <a:pt x="125821" y="830230"/>
                  <a:pt x="125821" y="834887"/>
                </a:cubicBezTo>
                <a:cubicBezTo>
                  <a:pt x="125821" y="868786"/>
                  <a:pt x="123837" y="903198"/>
                  <a:pt x="130239" y="936487"/>
                </a:cubicBezTo>
                <a:cubicBezTo>
                  <a:pt x="131629" y="943717"/>
                  <a:pt x="142018" y="945322"/>
                  <a:pt x="147908" y="949739"/>
                </a:cubicBezTo>
                <a:cubicBezTo>
                  <a:pt x="152326" y="958574"/>
                  <a:pt x="154599" y="968860"/>
                  <a:pt x="161161" y="976243"/>
                </a:cubicBezTo>
                <a:cubicBezTo>
                  <a:pt x="168688" y="984711"/>
                  <a:pt x="185164" y="990674"/>
                  <a:pt x="196500" y="993913"/>
                </a:cubicBezTo>
                <a:cubicBezTo>
                  <a:pt x="202337" y="995581"/>
                  <a:pt x="208410" y="996410"/>
                  <a:pt x="214169" y="998330"/>
                </a:cubicBezTo>
                <a:cubicBezTo>
                  <a:pt x="221692" y="1000838"/>
                  <a:pt x="228454" y="1005747"/>
                  <a:pt x="236256" y="1007165"/>
                </a:cubicBezTo>
                <a:cubicBezTo>
                  <a:pt x="244948" y="1008745"/>
                  <a:pt x="253926" y="1007165"/>
                  <a:pt x="262761" y="10071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979614" y="4458089"/>
            <a:ext cx="0" cy="8562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79613" y="47635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Link..?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/>
      <p:bldP spid="11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88913"/>
            <a:ext cx="8226425" cy="1143000"/>
          </a:xfrm>
        </p:spPr>
        <p:txBody>
          <a:bodyPr/>
          <a:lstStyle/>
          <a:p>
            <a:r>
              <a:rPr lang="en-US" altLang="zh-TW"/>
              <a:t>Polynomials (7/9)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339851"/>
            <a:ext cx="8226425" cy="518477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TW" sz="2800"/>
              <a:t>Analysis of padd</a:t>
            </a:r>
          </a:p>
          <a:p>
            <a:pPr marL="838200" lvl="1" indent="-381000">
              <a:lnSpc>
                <a:spcPct val="90000"/>
              </a:lnSpc>
            </a:pPr>
            <a:endParaRPr lang="en-US" altLang="zh-TW" sz="2400"/>
          </a:p>
          <a:p>
            <a:pPr marL="838200" lvl="1" indent="-381000">
              <a:lnSpc>
                <a:spcPct val="90000"/>
              </a:lnSpc>
            </a:pPr>
            <a:endParaRPr lang="en-US" altLang="zh-TW" sz="2400"/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400"/>
              <a:t>coefficient additions</a:t>
            </a:r>
            <a:br>
              <a:rPr lang="en-US" altLang="zh-TW" sz="2400"/>
            </a:br>
            <a:r>
              <a:rPr lang="en-US" altLang="zh-TW" sz="2400">
                <a:solidFill>
                  <a:srgbClr val="CC3300"/>
                </a:solidFill>
              </a:rPr>
              <a:t>0 </a:t>
            </a:r>
            <a:r>
              <a:rPr lang="en-US" altLang="zh-TW" sz="2400">
                <a:solidFill>
                  <a:srgbClr val="CC3300"/>
                </a:solidFill>
                <a:sym typeface="Symbol" panose="05050102010706020507" pitchFamily="18" charset="2"/>
              </a:rPr>
              <a:t> additions  min(m, n)</a:t>
            </a:r>
            <a:br>
              <a:rPr lang="en-US" altLang="zh-TW" sz="2400">
                <a:solidFill>
                  <a:srgbClr val="CC3300"/>
                </a:solidFill>
                <a:sym typeface="Symbol" panose="05050102010706020507" pitchFamily="18" charset="2"/>
              </a:rPr>
            </a:br>
            <a:r>
              <a:rPr lang="en-US" altLang="zh-TW" sz="2400">
                <a:sym typeface="Symbol" panose="05050102010706020507" pitchFamily="18" charset="2"/>
              </a:rPr>
              <a:t>where m (n) denotes the number of terms in A (B).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400"/>
              <a:t>exponent comparisons</a:t>
            </a:r>
            <a:br>
              <a:rPr lang="en-US" altLang="zh-TW" sz="2400"/>
            </a:br>
            <a:r>
              <a:rPr lang="en-US" altLang="zh-TW" sz="2400"/>
              <a:t>extreme case:</a:t>
            </a:r>
            <a:br>
              <a:rPr lang="en-US" altLang="zh-TW" sz="2400"/>
            </a:br>
            <a:r>
              <a:rPr lang="en-US" altLang="zh-TW" sz="2400"/>
              <a:t>e</a:t>
            </a:r>
            <a:r>
              <a:rPr lang="en-US" altLang="zh-TW" sz="2400" baseline="-25000"/>
              <a:t>m-1</a:t>
            </a:r>
            <a:r>
              <a:rPr lang="en-US" altLang="zh-TW" sz="2400"/>
              <a:t> &gt; f</a:t>
            </a:r>
            <a:r>
              <a:rPr lang="en-US" altLang="zh-TW" sz="2400" baseline="-25000"/>
              <a:t>m-1</a:t>
            </a:r>
            <a:r>
              <a:rPr lang="en-US" altLang="zh-TW" sz="2400"/>
              <a:t> &gt; e</a:t>
            </a:r>
            <a:r>
              <a:rPr lang="en-US" altLang="zh-TW" sz="2400" baseline="-25000"/>
              <a:t>m-2</a:t>
            </a:r>
            <a:r>
              <a:rPr lang="en-US" altLang="zh-TW" sz="2400"/>
              <a:t> &gt; f</a:t>
            </a:r>
            <a:r>
              <a:rPr lang="en-US" altLang="zh-TW" sz="2400" baseline="-25000"/>
              <a:t>m-2</a:t>
            </a:r>
            <a:r>
              <a:rPr lang="en-US" altLang="zh-TW" sz="2400"/>
              <a:t> &gt; … &gt; e</a:t>
            </a:r>
            <a:r>
              <a:rPr lang="en-US" altLang="zh-TW" sz="2400" baseline="-25000"/>
              <a:t>1 </a:t>
            </a:r>
            <a:r>
              <a:rPr lang="en-US" altLang="zh-TW" sz="2400"/>
              <a:t>&gt; f</a:t>
            </a:r>
            <a:r>
              <a:rPr lang="en-US" altLang="zh-TW" sz="2400" baseline="-25000"/>
              <a:t>1</a:t>
            </a:r>
            <a:r>
              <a:rPr lang="en-US" altLang="zh-TW" sz="2400"/>
              <a:t> &gt; e</a:t>
            </a:r>
            <a:r>
              <a:rPr lang="en-US" altLang="zh-TW" sz="2400" baseline="-25000"/>
              <a:t>0</a:t>
            </a:r>
            <a:r>
              <a:rPr lang="en-US" altLang="zh-TW" sz="2400"/>
              <a:t> &gt; f</a:t>
            </a:r>
            <a:r>
              <a:rPr lang="en-US" altLang="zh-TW" sz="2400" baseline="-25000"/>
              <a:t>0</a:t>
            </a:r>
            <a:r>
              <a:rPr lang="en-US" altLang="zh-TW" sz="2400"/>
              <a:t> </a:t>
            </a:r>
            <a:br>
              <a:rPr lang="en-US" altLang="zh-TW" sz="2400"/>
            </a:br>
            <a:r>
              <a:rPr lang="en-US" altLang="zh-TW" sz="2400">
                <a:solidFill>
                  <a:srgbClr val="CC3300"/>
                </a:solidFill>
              </a:rPr>
              <a:t>m+n-1 comparisons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400"/>
              <a:t>creation of new nodes</a:t>
            </a:r>
            <a:br>
              <a:rPr lang="en-US" altLang="zh-TW" sz="2400"/>
            </a:br>
            <a:r>
              <a:rPr lang="en-US" altLang="zh-TW" sz="2400"/>
              <a:t>extreme case: maximum number of terms in d is m+n </a:t>
            </a:r>
            <a:r>
              <a:rPr lang="en-US" altLang="zh-TW" sz="2400">
                <a:solidFill>
                  <a:srgbClr val="CC3300"/>
                </a:solidFill>
              </a:rPr>
              <a:t>m + n new nodes</a:t>
            </a:r>
            <a:br>
              <a:rPr lang="en-US" altLang="zh-TW" sz="2400">
                <a:solidFill>
                  <a:srgbClr val="CC3300"/>
                </a:solidFill>
              </a:rPr>
            </a:br>
            <a:r>
              <a:rPr lang="en-US" altLang="zh-TW" sz="2400"/>
              <a:t>summary: </a:t>
            </a:r>
            <a:r>
              <a:rPr lang="en-US" altLang="zh-TW" sz="2400">
                <a:solidFill>
                  <a:srgbClr val="6600FF"/>
                </a:solidFill>
              </a:rPr>
              <a:t>O(m+n)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495550" y="1966914"/>
          <a:ext cx="6858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方程式" r:id="rId3" imgW="3619440" imgH="241200" progId="Equation.3">
                  <p:embed/>
                </p:oleObj>
              </mc:Choice>
              <mc:Fallback>
                <p:oleObj name="方程式" r:id="rId3" imgW="3619440" imgH="24120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966914"/>
                        <a:ext cx="6858000" cy="454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143000"/>
          </a:xfrm>
        </p:spPr>
        <p:txBody>
          <a:bodyPr/>
          <a:lstStyle/>
          <a:p>
            <a:r>
              <a:rPr lang="en-US" altLang="zh-TW"/>
              <a:t>Polynomials (8/9)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196975"/>
            <a:ext cx="8226425" cy="4497388"/>
          </a:xfrm>
        </p:spPr>
        <p:txBody>
          <a:bodyPr/>
          <a:lstStyle/>
          <a:p>
            <a:r>
              <a:rPr lang="en-US" altLang="zh-TW" sz="2800"/>
              <a:t>A Suite for Polynomials</a:t>
            </a:r>
            <a:endParaRPr lang="en-US" altLang="zh-TW" sz="2800">
              <a:solidFill>
                <a:srgbClr val="6600FF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e(x) = a(x) * b(x) + d(x)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poly_pointer a, b, d, e;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...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a = read_poly();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b = read_poly();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d = read_poly();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temp = pmult(a, b);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e = padd(</a:t>
            </a:r>
            <a:r>
              <a:rPr lang="en-US" altLang="zh-TW" sz="2400" u="sng"/>
              <a:t>temp</a:t>
            </a:r>
            <a:r>
              <a:rPr lang="en-US" altLang="zh-TW" sz="2400"/>
              <a:t>, d);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print_poly(e);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 rot="5400000">
            <a:off x="6661944" y="2936083"/>
            <a:ext cx="2303463" cy="43021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5" tIns="46038" rIns="92075" bIns="46038" anchor="ctr"/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>
                <a:latin typeface="Times New Roman" panose="02020603050405020304" pitchFamily="18" charset="0"/>
              </a:rPr>
              <a:t>temp is used to hold a partial result.</a:t>
            </a:r>
          </a:p>
          <a:p>
            <a:r>
              <a:rPr lang="en-US" altLang="zh-TW" sz="2000">
                <a:latin typeface="Times New Roman" panose="02020603050405020304" pitchFamily="18" charset="0"/>
              </a:rPr>
              <a:t>By returning the nodes of temp, we </a:t>
            </a:r>
          </a:p>
          <a:p>
            <a:r>
              <a:rPr lang="en-US" altLang="zh-TW" sz="2000">
                <a:latin typeface="Times New Roman" panose="02020603050405020304" pitchFamily="18" charset="0"/>
              </a:rPr>
              <a:t>may use it to hold other polynomials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515225" y="1773239"/>
            <a:ext cx="2901950" cy="229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/>
              <a:t>read_poly()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/>
              <a:t>print_poly()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/>
              <a:t>padd()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/>
              <a:t>psub()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/>
              <a:t>pmult()</a:t>
            </a:r>
          </a:p>
        </p:txBody>
      </p:sp>
    </p:spTree>
    <p:extLst>
      <p:ext uri="{BB962C8B-B14F-4D97-AF65-F5344CB8AC3E}">
        <p14:creationId xmlns:p14="http://schemas.microsoft.com/office/powerpoint/2010/main" val="1545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Polynomials (9/9)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341439"/>
            <a:ext cx="8226425" cy="4967287"/>
          </a:xfrm>
        </p:spPr>
        <p:txBody>
          <a:bodyPr/>
          <a:lstStyle/>
          <a:p>
            <a:r>
              <a:rPr lang="en-US" altLang="zh-TW" sz="2800" dirty="0"/>
              <a:t>Erase Polynomials</a:t>
            </a:r>
          </a:p>
          <a:p>
            <a:pPr lvl="1"/>
            <a:r>
              <a:rPr lang="en-US" altLang="zh-TW" sz="2400" dirty="0" smtClean="0"/>
              <a:t>erase: </a:t>
            </a:r>
            <a:r>
              <a:rPr lang="en-US" altLang="zh-TW" sz="2400" dirty="0"/>
              <a:t>frees the nodes in temp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void erase (</a:t>
            </a:r>
            <a:r>
              <a:rPr lang="en-US" altLang="zh-TW" sz="2400" dirty="0" err="1"/>
              <a:t>poly_pointer</a:t>
            </a:r>
            <a:r>
              <a:rPr lang="en-US" altLang="zh-TW" sz="2400" dirty="0"/>
              <a:t> 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){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/* erase the polynomial pointed to by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poly_pointer</a:t>
            </a:r>
            <a:r>
              <a:rPr lang="en-US" altLang="zh-TW" sz="2400" dirty="0"/>
              <a:t> temp;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	while ( 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){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		temp = 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		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= (*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) -&gt; link;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		free(temp);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	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0071652" y="1719067"/>
            <a:ext cx="82163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071651" y="3191324"/>
            <a:ext cx="82163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9316278" y="1016000"/>
            <a:ext cx="755373" cy="1077843"/>
          </a:xfrm>
          <a:custGeom>
            <a:avLst/>
            <a:gdLst>
              <a:gd name="connsiteX0" fmla="*/ 165578 w 262761"/>
              <a:gd name="connsiteY0" fmla="*/ 0 h 1007867"/>
              <a:gd name="connsiteX1" fmla="*/ 139074 w 262761"/>
              <a:gd name="connsiteY1" fmla="*/ 35339 h 1007867"/>
              <a:gd name="connsiteX2" fmla="*/ 121404 w 262761"/>
              <a:gd name="connsiteY2" fmla="*/ 61843 h 1007867"/>
              <a:gd name="connsiteX3" fmla="*/ 108152 w 262761"/>
              <a:gd name="connsiteY3" fmla="*/ 79513 h 1007867"/>
              <a:gd name="connsiteX4" fmla="*/ 99317 w 262761"/>
              <a:gd name="connsiteY4" fmla="*/ 92765 h 1007867"/>
              <a:gd name="connsiteX5" fmla="*/ 86065 w 262761"/>
              <a:gd name="connsiteY5" fmla="*/ 106017 h 1007867"/>
              <a:gd name="connsiteX6" fmla="*/ 77230 w 262761"/>
              <a:gd name="connsiteY6" fmla="*/ 119269 h 1007867"/>
              <a:gd name="connsiteX7" fmla="*/ 63978 w 262761"/>
              <a:gd name="connsiteY7" fmla="*/ 136939 h 1007867"/>
              <a:gd name="connsiteX8" fmla="*/ 55143 w 262761"/>
              <a:gd name="connsiteY8" fmla="*/ 154608 h 1007867"/>
              <a:gd name="connsiteX9" fmla="*/ 28639 w 262761"/>
              <a:gd name="connsiteY9" fmla="*/ 194365 h 1007867"/>
              <a:gd name="connsiteX10" fmla="*/ 24221 w 262761"/>
              <a:gd name="connsiteY10" fmla="*/ 216452 h 1007867"/>
              <a:gd name="connsiteX11" fmla="*/ 6552 w 262761"/>
              <a:gd name="connsiteY11" fmla="*/ 265043 h 1007867"/>
              <a:gd name="connsiteX12" fmla="*/ 6552 w 262761"/>
              <a:gd name="connsiteY12" fmla="*/ 424069 h 1007867"/>
              <a:gd name="connsiteX13" fmla="*/ 33056 w 262761"/>
              <a:gd name="connsiteY13" fmla="*/ 472661 h 1007867"/>
              <a:gd name="connsiteX14" fmla="*/ 68395 w 262761"/>
              <a:gd name="connsiteY14" fmla="*/ 512417 h 1007867"/>
              <a:gd name="connsiteX15" fmla="*/ 103734 w 262761"/>
              <a:gd name="connsiteY15" fmla="*/ 547756 h 1007867"/>
              <a:gd name="connsiteX16" fmla="*/ 121404 w 262761"/>
              <a:gd name="connsiteY16" fmla="*/ 578678 h 1007867"/>
              <a:gd name="connsiteX17" fmla="*/ 134656 w 262761"/>
              <a:gd name="connsiteY17" fmla="*/ 591930 h 1007867"/>
              <a:gd name="connsiteX18" fmla="*/ 143491 w 262761"/>
              <a:gd name="connsiteY18" fmla="*/ 609600 h 1007867"/>
              <a:gd name="connsiteX19" fmla="*/ 152326 w 262761"/>
              <a:gd name="connsiteY19" fmla="*/ 622852 h 1007867"/>
              <a:gd name="connsiteX20" fmla="*/ 156743 w 262761"/>
              <a:gd name="connsiteY20" fmla="*/ 640521 h 1007867"/>
              <a:gd name="connsiteX21" fmla="*/ 165578 w 262761"/>
              <a:gd name="connsiteY21" fmla="*/ 667026 h 1007867"/>
              <a:gd name="connsiteX22" fmla="*/ 161161 w 262761"/>
              <a:gd name="connsiteY22" fmla="*/ 737704 h 1007867"/>
              <a:gd name="connsiteX23" fmla="*/ 152326 w 262761"/>
              <a:gd name="connsiteY23" fmla="*/ 773043 h 1007867"/>
              <a:gd name="connsiteX24" fmla="*/ 147908 w 262761"/>
              <a:gd name="connsiteY24" fmla="*/ 790713 h 1007867"/>
              <a:gd name="connsiteX25" fmla="*/ 134656 w 262761"/>
              <a:gd name="connsiteY25" fmla="*/ 803965 h 1007867"/>
              <a:gd name="connsiteX26" fmla="*/ 130239 w 262761"/>
              <a:gd name="connsiteY26" fmla="*/ 821634 h 1007867"/>
              <a:gd name="connsiteX27" fmla="*/ 125821 w 262761"/>
              <a:gd name="connsiteY27" fmla="*/ 834887 h 1007867"/>
              <a:gd name="connsiteX28" fmla="*/ 130239 w 262761"/>
              <a:gd name="connsiteY28" fmla="*/ 936487 h 1007867"/>
              <a:gd name="connsiteX29" fmla="*/ 147908 w 262761"/>
              <a:gd name="connsiteY29" fmla="*/ 949739 h 1007867"/>
              <a:gd name="connsiteX30" fmla="*/ 161161 w 262761"/>
              <a:gd name="connsiteY30" fmla="*/ 976243 h 1007867"/>
              <a:gd name="connsiteX31" fmla="*/ 196500 w 262761"/>
              <a:gd name="connsiteY31" fmla="*/ 993913 h 1007867"/>
              <a:gd name="connsiteX32" fmla="*/ 214169 w 262761"/>
              <a:gd name="connsiteY32" fmla="*/ 998330 h 1007867"/>
              <a:gd name="connsiteX33" fmla="*/ 236256 w 262761"/>
              <a:gd name="connsiteY33" fmla="*/ 1007165 h 1007867"/>
              <a:gd name="connsiteX34" fmla="*/ 262761 w 262761"/>
              <a:gd name="connsiteY34" fmla="*/ 1007165 h 10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62761" h="1007867">
                <a:moveTo>
                  <a:pt x="165578" y="0"/>
                </a:moveTo>
                <a:cubicBezTo>
                  <a:pt x="146955" y="46556"/>
                  <a:pt x="169635" y="958"/>
                  <a:pt x="139074" y="35339"/>
                </a:cubicBezTo>
                <a:cubicBezTo>
                  <a:pt x="132020" y="43275"/>
                  <a:pt x="127775" y="53348"/>
                  <a:pt x="121404" y="61843"/>
                </a:cubicBezTo>
                <a:cubicBezTo>
                  <a:pt x="116987" y="67733"/>
                  <a:pt x="112431" y="73522"/>
                  <a:pt x="108152" y="79513"/>
                </a:cubicBezTo>
                <a:cubicBezTo>
                  <a:pt x="105066" y="83833"/>
                  <a:pt x="102716" y="88687"/>
                  <a:pt x="99317" y="92765"/>
                </a:cubicBezTo>
                <a:cubicBezTo>
                  <a:pt x="95318" y="97564"/>
                  <a:pt x="90064" y="101218"/>
                  <a:pt x="86065" y="106017"/>
                </a:cubicBezTo>
                <a:cubicBezTo>
                  <a:pt x="82666" y="110095"/>
                  <a:pt x="80316" y="114949"/>
                  <a:pt x="77230" y="119269"/>
                </a:cubicBezTo>
                <a:cubicBezTo>
                  <a:pt x="72951" y="125260"/>
                  <a:pt x="67880" y="130696"/>
                  <a:pt x="63978" y="136939"/>
                </a:cubicBezTo>
                <a:cubicBezTo>
                  <a:pt x="60488" y="142523"/>
                  <a:pt x="58341" y="148852"/>
                  <a:pt x="55143" y="154608"/>
                </a:cubicBezTo>
                <a:cubicBezTo>
                  <a:pt x="42971" y="176518"/>
                  <a:pt x="42869" y="175392"/>
                  <a:pt x="28639" y="194365"/>
                </a:cubicBezTo>
                <a:cubicBezTo>
                  <a:pt x="27166" y="201727"/>
                  <a:pt x="26197" y="209208"/>
                  <a:pt x="24221" y="216452"/>
                </a:cubicBezTo>
                <a:cubicBezTo>
                  <a:pt x="19358" y="234283"/>
                  <a:pt x="13329" y="248100"/>
                  <a:pt x="6552" y="265043"/>
                </a:cubicBezTo>
                <a:cubicBezTo>
                  <a:pt x="-1737" y="331348"/>
                  <a:pt x="-2621" y="323167"/>
                  <a:pt x="6552" y="424069"/>
                </a:cubicBezTo>
                <a:cubicBezTo>
                  <a:pt x="7935" y="439284"/>
                  <a:pt x="26248" y="461962"/>
                  <a:pt x="33056" y="472661"/>
                </a:cubicBezTo>
                <a:cubicBezTo>
                  <a:pt x="53393" y="504620"/>
                  <a:pt x="37150" y="487422"/>
                  <a:pt x="68395" y="512417"/>
                </a:cubicBezTo>
                <a:cubicBezTo>
                  <a:pt x="95418" y="557456"/>
                  <a:pt x="64931" y="514497"/>
                  <a:pt x="103734" y="547756"/>
                </a:cubicBezTo>
                <a:cubicBezTo>
                  <a:pt x="111423" y="554346"/>
                  <a:pt x="116147" y="571319"/>
                  <a:pt x="121404" y="578678"/>
                </a:cubicBezTo>
                <a:cubicBezTo>
                  <a:pt x="125035" y="583761"/>
                  <a:pt x="131025" y="586847"/>
                  <a:pt x="134656" y="591930"/>
                </a:cubicBezTo>
                <a:cubicBezTo>
                  <a:pt x="138484" y="597289"/>
                  <a:pt x="140224" y="603882"/>
                  <a:pt x="143491" y="609600"/>
                </a:cubicBezTo>
                <a:cubicBezTo>
                  <a:pt x="146125" y="614210"/>
                  <a:pt x="149381" y="618435"/>
                  <a:pt x="152326" y="622852"/>
                </a:cubicBezTo>
                <a:cubicBezTo>
                  <a:pt x="153798" y="628742"/>
                  <a:pt x="154999" y="634706"/>
                  <a:pt x="156743" y="640521"/>
                </a:cubicBezTo>
                <a:cubicBezTo>
                  <a:pt x="159419" y="649441"/>
                  <a:pt x="165578" y="667026"/>
                  <a:pt x="165578" y="667026"/>
                </a:cubicBezTo>
                <a:cubicBezTo>
                  <a:pt x="164106" y="690585"/>
                  <a:pt x="163399" y="714205"/>
                  <a:pt x="161161" y="737704"/>
                </a:cubicBezTo>
                <a:cubicBezTo>
                  <a:pt x="159237" y="757903"/>
                  <a:pt x="157004" y="756671"/>
                  <a:pt x="152326" y="773043"/>
                </a:cubicBezTo>
                <a:cubicBezTo>
                  <a:pt x="150658" y="778881"/>
                  <a:pt x="150920" y="785442"/>
                  <a:pt x="147908" y="790713"/>
                </a:cubicBezTo>
                <a:cubicBezTo>
                  <a:pt x="144809" y="796137"/>
                  <a:pt x="139073" y="799548"/>
                  <a:pt x="134656" y="803965"/>
                </a:cubicBezTo>
                <a:cubicBezTo>
                  <a:pt x="133184" y="809855"/>
                  <a:pt x="131907" y="815797"/>
                  <a:pt x="130239" y="821634"/>
                </a:cubicBezTo>
                <a:cubicBezTo>
                  <a:pt x="128960" y="826111"/>
                  <a:pt x="125821" y="830230"/>
                  <a:pt x="125821" y="834887"/>
                </a:cubicBezTo>
                <a:cubicBezTo>
                  <a:pt x="125821" y="868786"/>
                  <a:pt x="123837" y="903198"/>
                  <a:pt x="130239" y="936487"/>
                </a:cubicBezTo>
                <a:cubicBezTo>
                  <a:pt x="131629" y="943717"/>
                  <a:pt x="142018" y="945322"/>
                  <a:pt x="147908" y="949739"/>
                </a:cubicBezTo>
                <a:cubicBezTo>
                  <a:pt x="152326" y="958574"/>
                  <a:pt x="154599" y="968860"/>
                  <a:pt x="161161" y="976243"/>
                </a:cubicBezTo>
                <a:cubicBezTo>
                  <a:pt x="168688" y="984711"/>
                  <a:pt x="185164" y="990674"/>
                  <a:pt x="196500" y="993913"/>
                </a:cubicBezTo>
                <a:cubicBezTo>
                  <a:pt x="202337" y="995581"/>
                  <a:pt x="208410" y="996410"/>
                  <a:pt x="214169" y="998330"/>
                </a:cubicBezTo>
                <a:cubicBezTo>
                  <a:pt x="221692" y="1000838"/>
                  <a:pt x="228454" y="1005747"/>
                  <a:pt x="236256" y="1007165"/>
                </a:cubicBezTo>
                <a:cubicBezTo>
                  <a:pt x="244948" y="1008745"/>
                  <a:pt x="253926" y="1007165"/>
                  <a:pt x="262761" y="10071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0664205" y="2328667"/>
            <a:ext cx="0" cy="8562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664204" y="26341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19895" y="64717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ptr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9316277" y="1015999"/>
            <a:ext cx="755373" cy="2517914"/>
          </a:xfrm>
          <a:custGeom>
            <a:avLst/>
            <a:gdLst>
              <a:gd name="connsiteX0" fmla="*/ 165578 w 262761"/>
              <a:gd name="connsiteY0" fmla="*/ 0 h 1007867"/>
              <a:gd name="connsiteX1" fmla="*/ 139074 w 262761"/>
              <a:gd name="connsiteY1" fmla="*/ 35339 h 1007867"/>
              <a:gd name="connsiteX2" fmla="*/ 121404 w 262761"/>
              <a:gd name="connsiteY2" fmla="*/ 61843 h 1007867"/>
              <a:gd name="connsiteX3" fmla="*/ 108152 w 262761"/>
              <a:gd name="connsiteY3" fmla="*/ 79513 h 1007867"/>
              <a:gd name="connsiteX4" fmla="*/ 99317 w 262761"/>
              <a:gd name="connsiteY4" fmla="*/ 92765 h 1007867"/>
              <a:gd name="connsiteX5" fmla="*/ 86065 w 262761"/>
              <a:gd name="connsiteY5" fmla="*/ 106017 h 1007867"/>
              <a:gd name="connsiteX6" fmla="*/ 77230 w 262761"/>
              <a:gd name="connsiteY6" fmla="*/ 119269 h 1007867"/>
              <a:gd name="connsiteX7" fmla="*/ 63978 w 262761"/>
              <a:gd name="connsiteY7" fmla="*/ 136939 h 1007867"/>
              <a:gd name="connsiteX8" fmla="*/ 55143 w 262761"/>
              <a:gd name="connsiteY8" fmla="*/ 154608 h 1007867"/>
              <a:gd name="connsiteX9" fmla="*/ 28639 w 262761"/>
              <a:gd name="connsiteY9" fmla="*/ 194365 h 1007867"/>
              <a:gd name="connsiteX10" fmla="*/ 24221 w 262761"/>
              <a:gd name="connsiteY10" fmla="*/ 216452 h 1007867"/>
              <a:gd name="connsiteX11" fmla="*/ 6552 w 262761"/>
              <a:gd name="connsiteY11" fmla="*/ 265043 h 1007867"/>
              <a:gd name="connsiteX12" fmla="*/ 6552 w 262761"/>
              <a:gd name="connsiteY12" fmla="*/ 424069 h 1007867"/>
              <a:gd name="connsiteX13" fmla="*/ 33056 w 262761"/>
              <a:gd name="connsiteY13" fmla="*/ 472661 h 1007867"/>
              <a:gd name="connsiteX14" fmla="*/ 68395 w 262761"/>
              <a:gd name="connsiteY14" fmla="*/ 512417 h 1007867"/>
              <a:gd name="connsiteX15" fmla="*/ 103734 w 262761"/>
              <a:gd name="connsiteY15" fmla="*/ 547756 h 1007867"/>
              <a:gd name="connsiteX16" fmla="*/ 121404 w 262761"/>
              <a:gd name="connsiteY16" fmla="*/ 578678 h 1007867"/>
              <a:gd name="connsiteX17" fmla="*/ 134656 w 262761"/>
              <a:gd name="connsiteY17" fmla="*/ 591930 h 1007867"/>
              <a:gd name="connsiteX18" fmla="*/ 143491 w 262761"/>
              <a:gd name="connsiteY18" fmla="*/ 609600 h 1007867"/>
              <a:gd name="connsiteX19" fmla="*/ 152326 w 262761"/>
              <a:gd name="connsiteY19" fmla="*/ 622852 h 1007867"/>
              <a:gd name="connsiteX20" fmla="*/ 156743 w 262761"/>
              <a:gd name="connsiteY20" fmla="*/ 640521 h 1007867"/>
              <a:gd name="connsiteX21" fmla="*/ 165578 w 262761"/>
              <a:gd name="connsiteY21" fmla="*/ 667026 h 1007867"/>
              <a:gd name="connsiteX22" fmla="*/ 161161 w 262761"/>
              <a:gd name="connsiteY22" fmla="*/ 737704 h 1007867"/>
              <a:gd name="connsiteX23" fmla="*/ 152326 w 262761"/>
              <a:gd name="connsiteY23" fmla="*/ 773043 h 1007867"/>
              <a:gd name="connsiteX24" fmla="*/ 147908 w 262761"/>
              <a:gd name="connsiteY24" fmla="*/ 790713 h 1007867"/>
              <a:gd name="connsiteX25" fmla="*/ 134656 w 262761"/>
              <a:gd name="connsiteY25" fmla="*/ 803965 h 1007867"/>
              <a:gd name="connsiteX26" fmla="*/ 130239 w 262761"/>
              <a:gd name="connsiteY26" fmla="*/ 821634 h 1007867"/>
              <a:gd name="connsiteX27" fmla="*/ 125821 w 262761"/>
              <a:gd name="connsiteY27" fmla="*/ 834887 h 1007867"/>
              <a:gd name="connsiteX28" fmla="*/ 130239 w 262761"/>
              <a:gd name="connsiteY28" fmla="*/ 936487 h 1007867"/>
              <a:gd name="connsiteX29" fmla="*/ 147908 w 262761"/>
              <a:gd name="connsiteY29" fmla="*/ 949739 h 1007867"/>
              <a:gd name="connsiteX30" fmla="*/ 161161 w 262761"/>
              <a:gd name="connsiteY30" fmla="*/ 976243 h 1007867"/>
              <a:gd name="connsiteX31" fmla="*/ 196500 w 262761"/>
              <a:gd name="connsiteY31" fmla="*/ 993913 h 1007867"/>
              <a:gd name="connsiteX32" fmla="*/ 214169 w 262761"/>
              <a:gd name="connsiteY32" fmla="*/ 998330 h 1007867"/>
              <a:gd name="connsiteX33" fmla="*/ 236256 w 262761"/>
              <a:gd name="connsiteY33" fmla="*/ 1007165 h 1007867"/>
              <a:gd name="connsiteX34" fmla="*/ 262761 w 262761"/>
              <a:gd name="connsiteY34" fmla="*/ 1007165 h 10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62761" h="1007867">
                <a:moveTo>
                  <a:pt x="165578" y="0"/>
                </a:moveTo>
                <a:cubicBezTo>
                  <a:pt x="146955" y="46556"/>
                  <a:pt x="169635" y="958"/>
                  <a:pt x="139074" y="35339"/>
                </a:cubicBezTo>
                <a:cubicBezTo>
                  <a:pt x="132020" y="43275"/>
                  <a:pt x="127775" y="53348"/>
                  <a:pt x="121404" y="61843"/>
                </a:cubicBezTo>
                <a:cubicBezTo>
                  <a:pt x="116987" y="67733"/>
                  <a:pt x="112431" y="73522"/>
                  <a:pt x="108152" y="79513"/>
                </a:cubicBezTo>
                <a:cubicBezTo>
                  <a:pt x="105066" y="83833"/>
                  <a:pt x="102716" y="88687"/>
                  <a:pt x="99317" y="92765"/>
                </a:cubicBezTo>
                <a:cubicBezTo>
                  <a:pt x="95318" y="97564"/>
                  <a:pt x="90064" y="101218"/>
                  <a:pt x="86065" y="106017"/>
                </a:cubicBezTo>
                <a:cubicBezTo>
                  <a:pt x="82666" y="110095"/>
                  <a:pt x="80316" y="114949"/>
                  <a:pt x="77230" y="119269"/>
                </a:cubicBezTo>
                <a:cubicBezTo>
                  <a:pt x="72951" y="125260"/>
                  <a:pt x="67880" y="130696"/>
                  <a:pt x="63978" y="136939"/>
                </a:cubicBezTo>
                <a:cubicBezTo>
                  <a:pt x="60488" y="142523"/>
                  <a:pt x="58341" y="148852"/>
                  <a:pt x="55143" y="154608"/>
                </a:cubicBezTo>
                <a:cubicBezTo>
                  <a:pt x="42971" y="176518"/>
                  <a:pt x="42869" y="175392"/>
                  <a:pt x="28639" y="194365"/>
                </a:cubicBezTo>
                <a:cubicBezTo>
                  <a:pt x="27166" y="201727"/>
                  <a:pt x="26197" y="209208"/>
                  <a:pt x="24221" y="216452"/>
                </a:cubicBezTo>
                <a:cubicBezTo>
                  <a:pt x="19358" y="234283"/>
                  <a:pt x="13329" y="248100"/>
                  <a:pt x="6552" y="265043"/>
                </a:cubicBezTo>
                <a:cubicBezTo>
                  <a:pt x="-1737" y="331348"/>
                  <a:pt x="-2621" y="323167"/>
                  <a:pt x="6552" y="424069"/>
                </a:cubicBezTo>
                <a:cubicBezTo>
                  <a:pt x="7935" y="439284"/>
                  <a:pt x="26248" y="461962"/>
                  <a:pt x="33056" y="472661"/>
                </a:cubicBezTo>
                <a:cubicBezTo>
                  <a:pt x="53393" y="504620"/>
                  <a:pt x="37150" y="487422"/>
                  <a:pt x="68395" y="512417"/>
                </a:cubicBezTo>
                <a:cubicBezTo>
                  <a:pt x="95418" y="557456"/>
                  <a:pt x="64931" y="514497"/>
                  <a:pt x="103734" y="547756"/>
                </a:cubicBezTo>
                <a:cubicBezTo>
                  <a:pt x="111423" y="554346"/>
                  <a:pt x="116147" y="571319"/>
                  <a:pt x="121404" y="578678"/>
                </a:cubicBezTo>
                <a:cubicBezTo>
                  <a:pt x="125035" y="583761"/>
                  <a:pt x="131025" y="586847"/>
                  <a:pt x="134656" y="591930"/>
                </a:cubicBezTo>
                <a:cubicBezTo>
                  <a:pt x="138484" y="597289"/>
                  <a:pt x="140224" y="603882"/>
                  <a:pt x="143491" y="609600"/>
                </a:cubicBezTo>
                <a:cubicBezTo>
                  <a:pt x="146125" y="614210"/>
                  <a:pt x="149381" y="618435"/>
                  <a:pt x="152326" y="622852"/>
                </a:cubicBezTo>
                <a:cubicBezTo>
                  <a:pt x="153798" y="628742"/>
                  <a:pt x="154999" y="634706"/>
                  <a:pt x="156743" y="640521"/>
                </a:cubicBezTo>
                <a:cubicBezTo>
                  <a:pt x="159419" y="649441"/>
                  <a:pt x="165578" y="667026"/>
                  <a:pt x="165578" y="667026"/>
                </a:cubicBezTo>
                <a:cubicBezTo>
                  <a:pt x="164106" y="690585"/>
                  <a:pt x="163399" y="714205"/>
                  <a:pt x="161161" y="737704"/>
                </a:cubicBezTo>
                <a:cubicBezTo>
                  <a:pt x="159237" y="757903"/>
                  <a:pt x="157004" y="756671"/>
                  <a:pt x="152326" y="773043"/>
                </a:cubicBezTo>
                <a:cubicBezTo>
                  <a:pt x="150658" y="778881"/>
                  <a:pt x="150920" y="785442"/>
                  <a:pt x="147908" y="790713"/>
                </a:cubicBezTo>
                <a:cubicBezTo>
                  <a:pt x="144809" y="796137"/>
                  <a:pt x="139073" y="799548"/>
                  <a:pt x="134656" y="803965"/>
                </a:cubicBezTo>
                <a:cubicBezTo>
                  <a:pt x="133184" y="809855"/>
                  <a:pt x="131907" y="815797"/>
                  <a:pt x="130239" y="821634"/>
                </a:cubicBezTo>
                <a:cubicBezTo>
                  <a:pt x="128960" y="826111"/>
                  <a:pt x="125821" y="830230"/>
                  <a:pt x="125821" y="834887"/>
                </a:cubicBezTo>
                <a:cubicBezTo>
                  <a:pt x="125821" y="868786"/>
                  <a:pt x="123837" y="903198"/>
                  <a:pt x="130239" y="936487"/>
                </a:cubicBezTo>
                <a:cubicBezTo>
                  <a:pt x="131629" y="943717"/>
                  <a:pt x="142018" y="945322"/>
                  <a:pt x="147908" y="949739"/>
                </a:cubicBezTo>
                <a:cubicBezTo>
                  <a:pt x="152326" y="958574"/>
                  <a:pt x="154599" y="968860"/>
                  <a:pt x="161161" y="976243"/>
                </a:cubicBezTo>
                <a:cubicBezTo>
                  <a:pt x="168688" y="984711"/>
                  <a:pt x="185164" y="990674"/>
                  <a:pt x="196500" y="993913"/>
                </a:cubicBezTo>
                <a:cubicBezTo>
                  <a:pt x="202337" y="995581"/>
                  <a:pt x="208410" y="996410"/>
                  <a:pt x="214169" y="998330"/>
                </a:cubicBezTo>
                <a:cubicBezTo>
                  <a:pt x="221692" y="1000838"/>
                  <a:pt x="228454" y="1005747"/>
                  <a:pt x="236256" y="1007165"/>
                </a:cubicBezTo>
                <a:cubicBezTo>
                  <a:pt x="244948" y="1008745"/>
                  <a:pt x="253926" y="1007165"/>
                  <a:pt x="262761" y="10071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0664205" y="3795480"/>
            <a:ext cx="0" cy="8562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664204" y="410094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ink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071650" y="4671886"/>
            <a:ext cx="82163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0664203" y="5281486"/>
            <a:ext cx="0" cy="8562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664202" y="558695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398744" y="62134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0893287" y="713940"/>
            <a:ext cx="815620" cy="1309927"/>
            <a:chOff x="10893287" y="713940"/>
            <a:chExt cx="815620" cy="1309927"/>
          </a:xfrm>
        </p:grpSpPr>
        <p:cxnSp>
          <p:nvCxnSpPr>
            <p:cNvPr id="3" name="弧形接點 2"/>
            <p:cNvCxnSpPr>
              <a:endCxn id="4" idx="3"/>
            </p:cNvCxnSpPr>
            <p:nvPr/>
          </p:nvCxnSpPr>
          <p:spPr>
            <a:xfrm rot="5400000">
              <a:off x="10588136" y="1356490"/>
              <a:ext cx="972528" cy="362226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11028528" y="713940"/>
              <a:ext cx="680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temp</a:t>
              </a:r>
              <a:endParaRPr lang="zh-TW" alt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0960907" y="2329309"/>
            <a:ext cx="815620" cy="1309927"/>
            <a:chOff x="10893287" y="713940"/>
            <a:chExt cx="815620" cy="1309927"/>
          </a:xfrm>
        </p:grpSpPr>
        <p:cxnSp>
          <p:nvCxnSpPr>
            <p:cNvPr id="25" name="弧形接點 24"/>
            <p:cNvCxnSpPr/>
            <p:nvPr/>
          </p:nvCxnSpPr>
          <p:spPr>
            <a:xfrm rot="5400000">
              <a:off x="10588136" y="1356490"/>
              <a:ext cx="972528" cy="362226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1028528" y="713940"/>
              <a:ext cx="680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temp</a:t>
              </a:r>
              <a:endParaRPr lang="zh-TW" altLang="en-US" dirty="0"/>
            </a:p>
          </p:txBody>
        </p:sp>
      </p:grpSp>
      <p:sp>
        <p:nvSpPr>
          <p:cNvPr id="27" name="手繪多邊形 26"/>
          <p:cNvSpPr/>
          <p:nvPr/>
        </p:nvSpPr>
        <p:spPr>
          <a:xfrm>
            <a:off x="9327423" y="1018808"/>
            <a:ext cx="755373" cy="3986096"/>
          </a:xfrm>
          <a:custGeom>
            <a:avLst/>
            <a:gdLst>
              <a:gd name="connsiteX0" fmla="*/ 165578 w 262761"/>
              <a:gd name="connsiteY0" fmla="*/ 0 h 1007867"/>
              <a:gd name="connsiteX1" fmla="*/ 139074 w 262761"/>
              <a:gd name="connsiteY1" fmla="*/ 35339 h 1007867"/>
              <a:gd name="connsiteX2" fmla="*/ 121404 w 262761"/>
              <a:gd name="connsiteY2" fmla="*/ 61843 h 1007867"/>
              <a:gd name="connsiteX3" fmla="*/ 108152 w 262761"/>
              <a:gd name="connsiteY3" fmla="*/ 79513 h 1007867"/>
              <a:gd name="connsiteX4" fmla="*/ 99317 w 262761"/>
              <a:gd name="connsiteY4" fmla="*/ 92765 h 1007867"/>
              <a:gd name="connsiteX5" fmla="*/ 86065 w 262761"/>
              <a:gd name="connsiteY5" fmla="*/ 106017 h 1007867"/>
              <a:gd name="connsiteX6" fmla="*/ 77230 w 262761"/>
              <a:gd name="connsiteY6" fmla="*/ 119269 h 1007867"/>
              <a:gd name="connsiteX7" fmla="*/ 63978 w 262761"/>
              <a:gd name="connsiteY7" fmla="*/ 136939 h 1007867"/>
              <a:gd name="connsiteX8" fmla="*/ 55143 w 262761"/>
              <a:gd name="connsiteY8" fmla="*/ 154608 h 1007867"/>
              <a:gd name="connsiteX9" fmla="*/ 28639 w 262761"/>
              <a:gd name="connsiteY9" fmla="*/ 194365 h 1007867"/>
              <a:gd name="connsiteX10" fmla="*/ 24221 w 262761"/>
              <a:gd name="connsiteY10" fmla="*/ 216452 h 1007867"/>
              <a:gd name="connsiteX11" fmla="*/ 6552 w 262761"/>
              <a:gd name="connsiteY11" fmla="*/ 265043 h 1007867"/>
              <a:gd name="connsiteX12" fmla="*/ 6552 w 262761"/>
              <a:gd name="connsiteY12" fmla="*/ 424069 h 1007867"/>
              <a:gd name="connsiteX13" fmla="*/ 33056 w 262761"/>
              <a:gd name="connsiteY13" fmla="*/ 472661 h 1007867"/>
              <a:gd name="connsiteX14" fmla="*/ 68395 w 262761"/>
              <a:gd name="connsiteY14" fmla="*/ 512417 h 1007867"/>
              <a:gd name="connsiteX15" fmla="*/ 103734 w 262761"/>
              <a:gd name="connsiteY15" fmla="*/ 547756 h 1007867"/>
              <a:gd name="connsiteX16" fmla="*/ 121404 w 262761"/>
              <a:gd name="connsiteY16" fmla="*/ 578678 h 1007867"/>
              <a:gd name="connsiteX17" fmla="*/ 134656 w 262761"/>
              <a:gd name="connsiteY17" fmla="*/ 591930 h 1007867"/>
              <a:gd name="connsiteX18" fmla="*/ 143491 w 262761"/>
              <a:gd name="connsiteY18" fmla="*/ 609600 h 1007867"/>
              <a:gd name="connsiteX19" fmla="*/ 152326 w 262761"/>
              <a:gd name="connsiteY19" fmla="*/ 622852 h 1007867"/>
              <a:gd name="connsiteX20" fmla="*/ 156743 w 262761"/>
              <a:gd name="connsiteY20" fmla="*/ 640521 h 1007867"/>
              <a:gd name="connsiteX21" fmla="*/ 165578 w 262761"/>
              <a:gd name="connsiteY21" fmla="*/ 667026 h 1007867"/>
              <a:gd name="connsiteX22" fmla="*/ 161161 w 262761"/>
              <a:gd name="connsiteY22" fmla="*/ 737704 h 1007867"/>
              <a:gd name="connsiteX23" fmla="*/ 152326 w 262761"/>
              <a:gd name="connsiteY23" fmla="*/ 773043 h 1007867"/>
              <a:gd name="connsiteX24" fmla="*/ 147908 w 262761"/>
              <a:gd name="connsiteY24" fmla="*/ 790713 h 1007867"/>
              <a:gd name="connsiteX25" fmla="*/ 134656 w 262761"/>
              <a:gd name="connsiteY25" fmla="*/ 803965 h 1007867"/>
              <a:gd name="connsiteX26" fmla="*/ 130239 w 262761"/>
              <a:gd name="connsiteY26" fmla="*/ 821634 h 1007867"/>
              <a:gd name="connsiteX27" fmla="*/ 125821 w 262761"/>
              <a:gd name="connsiteY27" fmla="*/ 834887 h 1007867"/>
              <a:gd name="connsiteX28" fmla="*/ 130239 w 262761"/>
              <a:gd name="connsiteY28" fmla="*/ 936487 h 1007867"/>
              <a:gd name="connsiteX29" fmla="*/ 147908 w 262761"/>
              <a:gd name="connsiteY29" fmla="*/ 949739 h 1007867"/>
              <a:gd name="connsiteX30" fmla="*/ 161161 w 262761"/>
              <a:gd name="connsiteY30" fmla="*/ 976243 h 1007867"/>
              <a:gd name="connsiteX31" fmla="*/ 196500 w 262761"/>
              <a:gd name="connsiteY31" fmla="*/ 993913 h 1007867"/>
              <a:gd name="connsiteX32" fmla="*/ 214169 w 262761"/>
              <a:gd name="connsiteY32" fmla="*/ 998330 h 1007867"/>
              <a:gd name="connsiteX33" fmla="*/ 236256 w 262761"/>
              <a:gd name="connsiteY33" fmla="*/ 1007165 h 1007867"/>
              <a:gd name="connsiteX34" fmla="*/ 262761 w 262761"/>
              <a:gd name="connsiteY34" fmla="*/ 1007165 h 10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62761" h="1007867">
                <a:moveTo>
                  <a:pt x="165578" y="0"/>
                </a:moveTo>
                <a:cubicBezTo>
                  <a:pt x="146955" y="46556"/>
                  <a:pt x="169635" y="958"/>
                  <a:pt x="139074" y="35339"/>
                </a:cubicBezTo>
                <a:cubicBezTo>
                  <a:pt x="132020" y="43275"/>
                  <a:pt x="127775" y="53348"/>
                  <a:pt x="121404" y="61843"/>
                </a:cubicBezTo>
                <a:cubicBezTo>
                  <a:pt x="116987" y="67733"/>
                  <a:pt x="112431" y="73522"/>
                  <a:pt x="108152" y="79513"/>
                </a:cubicBezTo>
                <a:cubicBezTo>
                  <a:pt x="105066" y="83833"/>
                  <a:pt x="102716" y="88687"/>
                  <a:pt x="99317" y="92765"/>
                </a:cubicBezTo>
                <a:cubicBezTo>
                  <a:pt x="95318" y="97564"/>
                  <a:pt x="90064" y="101218"/>
                  <a:pt x="86065" y="106017"/>
                </a:cubicBezTo>
                <a:cubicBezTo>
                  <a:pt x="82666" y="110095"/>
                  <a:pt x="80316" y="114949"/>
                  <a:pt x="77230" y="119269"/>
                </a:cubicBezTo>
                <a:cubicBezTo>
                  <a:pt x="72951" y="125260"/>
                  <a:pt x="67880" y="130696"/>
                  <a:pt x="63978" y="136939"/>
                </a:cubicBezTo>
                <a:cubicBezTo>
                  <a:pt x="60488" y="142523"/>
                  <a:pt x="58341" y="148852"/>
                  <a:pt x="55143" y="154608"/>
                </a:cubicBezTo>
                <a:cubicBezTo>
                  <a:pt x="42971" y="176518"/>
                  <a:pt x="42869" y="175392"/>
                  <a:pt x="28639" y="194365"/>
                </a:cubicBezTo>
                <a:cubicBezTo>
                  <a:pt x="27166" y="201727"/>
                  <a:pt x="26197" y="209208"/>
                  <a:pt x="24221" y="216452"/>
                </a:cubicBezTo>
                <a:cubicBezTo>
                  <a:pt x="19358" y="234283"/>
                  <a:pt x="13329" y="248100"/>
                  <a:pt x="6552" y="265043"/>
                </a:cubicBezTo>
                <a:cubicBezTo>
                  <a:pt x="-1737" y="331348"/>
                  <a:pt x="-2621" y="323167"/>
                  <a:pt x="6552" y="424069"/>
                </a:cubicBezTo>
                <a:cubicBezTo>
                  <a:pt x="7935" y="439284"/>
                  <a:pt x="26248" y="461962"/>
                  <a:pt x="33056" y="472661"/>
                </a:cubicBezTo>
                <a:cubicBezTo>
                  <a:pt x="53393" y="504620"/>
                  <a:pt x="37150" y="487422"/>
                  <a:pt x="68395" y="512417"/>
                </a:cubicBezTo>
                <a:cubicBezTo>
                  <a:pt x="95418" y="557456"/>
                  <a:pt x="64931" y="514497"/>
                  <a:pt x="103734" y="547756"/>
                </a:cubicBezTo>
                <a:cubicBezTo>
                  <a:pt x="111423" y="554346"/>
                  <a:pt x="116147" y="571319"/>
                  <a:pt x="121404" y="578678"/>
                </a:cubicBezTo>
                <a:cubicBezTo>
                  <a:pt x="125035" y="583761"/>
                  <a:pt x="131025" y="586847"/>
                  <a:pt x="134656" y="591930"/>
                </a:cubicBezTo>
                <a:cubicBezTo>
                  <a:pt x="138484" y="597289"/>
                  <a:pt x="140224" y="603882"/>
                  <a:pt x="143491" y="609600"/>
                </a:cubicBezTo>
                <a:cubicBezTo>
                  <a:pt x="146125" y="614210"/>
                  <a:pt x="149381" y="618435"/>
                  <a:pt x="152326" y="622852"/>
                </a:cubicBezTo>
                <a:cubicBezTo>
                  <a:pt x="153798" y="628742"/>
                  <a:pt x="154999" y="634706"/>
                  <a:pt x="156743" y="640521"/>
                </a:cubicBezTo>
                <a:cubicBezTo>
                  <a:pt x="159419" y="649441"/>
                  <a:pt x="165578" y="667026"/>
                  <a:pt x="165578" y="667026"/>
                </a:cubicBezTo>
                <a:cubicBezTo>
                  <a:pt x="164106" y="690585"/>
                  <a:pt x="163399" y="714205"/>
                  <a:pt x="161161" y="737704"/>
                </a:cubicBezTo>
                <a:cubicBezTo>
                  <a:pt x="159237" y="757903"/>
                  <a:pt x="157004" y="756671"/>
                  <a:pt x="152326" y="773043"/>
                </a:cubicBezTo>
                <a:cubicBezTo>
                  <a:pt x="150658" y="778881"/>
                  <a:pt x="150920" y="785442"/>
                  <a:pt x="147908" y="790713"/>
                </a:cubicBezTo>
                <a:cubicBezTo>
                  <a:pt x="144809" y="796137"/>
                  <a:pt x="139073" y="799548"/>
                  <a:pt x="134656" y="803965"/>
                </a:cubicBezTo>
                <a:cubicBezTo>
                  <a:pt x="133184" y="809855"/>
                  <a:pt x="131907" y="815797"/>
                  <a:pt x="130239" y="821634"/>
                </a:cubicBezTo>
                <a:cubicBezTo>
                  <a:pt x="128960" y="826111"/>
                  <a:pt x="125821" y="830230"/>
                  <a:pt x="125821" y="834887"/>
                </a:cubicBezTo>
                <a:cubicBezTo>
                  <a:pt x="125821" y="868786"/>
                  <a:pt x="123837" y="903198"/>
                  <a:pt x="130239" y="936487"/>
                </a:cubicBezTo>
                <a:cubicBezTo>
                  <a:pt x="131629" y="943717"/>
                  <a:pt x="142018" y="945322"/>
                  <a:pt x="147908" y="949739"/>
                </a:cubicBezTo>
                <a:cubicBezTo>
                  <a:pt x="152326" y="958574"/>
                  <a:pt x="154599" y="968860"/>
                  <a:pt x="161161" y="976243"/>
                </a:cubicBezTo>
                <a:cubicBezTo>
                  <a:pt x="168688" y="984711"/>
                  <a:pt x="185164" y="990674"/>
                  <a:pt x="196500" y="993913"/>
                </a:cubicBezTo>
                <a:cubicBezTo>
                  <a:pt x="202337" y="995581"/>
                  <a:pt x="208410" y="996410"/>
                  <a:pt x="214169" y="998330"/>
                </a:cubicBezTo>
                <a:cubicBezTo>
                  <a:pt x="221692" y="1000838"/>
                  <a:pt x="228454" y="1005747"/>
                  <a:pt x="236256" y="1007165"/>
                </a:cubicBezTo>
                <a:cubicBezTo>
                  <a:pt x="244948" y="1008745"/>
                  <a:pt x="253926" y="1007165"/>
                  <a:pt x="262761" y="10071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75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0" grpId="0" animBg="1"/>
      <p:bldP spid="10" grpId="1" animBg="1"/>
      <p:bldP spid="12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25413"/>
            <a:ext cx="8226425" cy="1143000"/>
          </a:xfrm>
        </p:spPr>
        <p:txBody>
          <a:bodyPr/>
          <a:lstStyle/>
          <a:p>
            <a:r>
              <a:rPr lang="en-US" altLang="zh-TW"/>
              <a:t>Pointers (2/5)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266825"/>
            <a:ext cx="8226425" cy="5257800"/>
          </a:xfrm>
        </p:spPr>
        <p:txBody>
          <a:bodyPr/>
          <a:lstStyle/>
          <a:p>
            <a:r>
              <a:rPr lang="en-US" altLang="zh-TW" sz="2800" dirty="0" smtClean="0"/>
              <a:t>using </a:t>
            </a:r>
            <a:r>
              <a:rPr lang="en-US" altLang="zh-TW" sz="2800" dirty="0"/>
              <a:t>linked </a:t>
            </a:r>
            <a:r>
              <a:rPr lang="en-US" altLang="zh-TW" sz="2800" dirty="0" smtClean="0"/>
              <a:t>representation </a:t>
            </a:r>
            <a:r>
              <a:rPr lang="en-US" altLang="zh-TW" sz="2800" dirty="0" err="1" smtClean="0"/>
              <a:t>a.k.a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Linked List</a:t>
            </a:r>
            <a:endParaRPr lang="en-US" altLang="zh-TW" sz="2800" b="1" dirty="0"/>
          </a:p>
          <a:p>
            <a:pPr lvl="1"/>
            <a:r>
              <a:rPr lang="zh-TW" altLang="en-US" sz="2400" dirty="0" smtClean="0"/>
              <a:t>資料不用連續空間，而是可任意放在記憶體中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儲存</a:t>
            </a:r>
            <a:r>
              <a:rPr lang="zh-TW" altLang="en-US" sz="2400" dirty="0"/>
              <a:t>下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element</a:t>
            </a:r>
            <a:r>
              <a:rPr lang="zh-TW" altLang="en-US" sz="2400" dirty="0" smtClean="0"/>
              <a:t>的</a:t>
            </a:r>
            <a:r>
              <a:rPr lang="zh-TW" altLang="en-US" sz="2400" dirty="0" smtClean="0">
                <a:solidFill>
                  <a:srgbClr val="FF0000"/>
                </a:solidFill>
              </a:rPr>
              <a:t>位置，以此作為正確存取資料的方式</a:t>
            </a:r>
            <a:endParaRPr lang="en-US" altLang="zh-TW" sz="2400" dirty="0"/>
          </a:p>
          <a:p>
            <a:pPr lvl="1"/>
            <a:r>
              <a:rPr lang="en-US" altLang="zh-TW" sz="2400" dirty="0"/>
              <a:t>Thus, associated with each list element is a </a:t>
            </a:r>
            <a:r>
              <a:rPr lang="en-US" altLang="zh-TW" sz="2400" dirty="0">
                <a:solidFill>
                  <a:srgbClr val="FF0000"/>
                </a:solidFill>
              </a:rPr>
              <a:t>node</a:t>
            </a:r>
            <a:r>
              <a:rPr lang="en-US" altLang="zh-TW" sz="2400" dirty="0"/>
              <a:t> which contains both a </a:t>
            </a:r>
            <a:r>
              <a:rPr lang="en-US" altLang="zh-TW" sz="2400" dirty="0">
                <a:solidFill>
                  <a:srgbClr val="FF0000"/>
                </a:solidFill>
              </a:rPr>
              <a:t>data component </a:t>
            </a:r>
            <a:r>
              <a:rPr lang="en-US" altLang="zh-TW" sz="2400" dirty="0"/>
              <a:t>and a </a:t>
            </a:r>
            <a:r>
              <a:rPr lang="en-US" altLang="zh-TW" sz="2400" dirty="0">
                <a:solidFill>
                  <a:srgbClr val="FF0000"/>
                </a:solidFill>
              </a:rPr>
              <a:t>pointer </a:t>
            </a:r>
            <a:r>
              <a:rPr lang="en-US" altLang="zh-TW" sz="2400" dirty="0"/>
              <a:t>to the next item in the list. The pointers are often called </a:t>
            </a:r>
            <a:r>
              <a:rPr lang="en-US" altLang="zh-TW" sz="2400" dirty="0">
                <a:solidFill>
                  <a:srgbClr val="FF0000"/>
                </a:solidFill>
              </a:rPr>
              <a:t>links</a:t>
            </a:r>
            <a:r>
              <a:rPr lang="en-US" altLang="zh-TW" sz="2400" dirty="0"/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735015" y="5173785"/>
            <a:ext cx="1664677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99693" y="5173785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44187" y="5243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45450" y="5270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32680" y="5173338"/>
            <a:ext cx="1664677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97358" y="5173338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41852" y="5242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43115" y="5270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25517" y="5173338"/>
            <a:ext cx="1664677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190195" y="5173338"/>
            <a:ext cx="937846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034689" y="5242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335952" y="5270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4345354" y="5337908"/>
            <a:ext cx="687324" cy="343877"/>
          </a:xfrm>
          <a:custGeom>
            <a:avLst/>
            <a:gdLst>
              <a:gd name="connsiteX0" fmla="*/ 0 w 633091"/>
              <a:gd name="connsiteY0" fmla="*/ 54707 h 343877"/>
              <a:gd name="connsiteX1" fmla="*/ 54708 w 633091"/>
              <a:gd name="connsiteY1" fmla="*/ 109415 h 343877"/>
              <a:gd name="connsiteX2" fmla="*/ 85969 w 633091"/>
              <a:gd name="connsiteY2" fmla="*/ 125046 h 343877"/>
              <a:gd name="connsiteX3" fmla="*/ 101600 w 633091"/>
              <a:gd name="connsiteY3" fmla="*/ 148492 h 343877"/>
              <a:gd name="connsiteX4" fmla="*/ 125046 w 633091"/>
              <a:gd name="connsiteY4" fmla="*/ 179754 h 343877"/>
              <a:gd name="connsiteX5" fmla="*/ 140677 w 633091"/>
              <a:gd name="connsiteY5" fmla="*/ 273538 h 343877"/>
              <a:gd name="connsiteX6" fmla="*/ 164123 w 633091"/>
              <a:gd name="connsiteY6" fmla="*/ 336061 h 343877"/>
              <a:gd name="connsiteX7" fmla="*/ 187569 w 633091"/>
              <a:gd name="connsiteY7" fmla="*/ 343877 h 343877"/>
              <a:gd name="connsiteX8" fmla="*/ 304800 w 633091"/>
              <a:gd name="connsiteY8" fmla="*/ 304800 h 343877"/>
              <a:gd name="connsiteX9" fmla="*/ 320431 w 633091"/>
              <a:gd name="connsiteY9" fmla="*/ 281354 h 343877"/>
              <a:gd name="connsiteX10" fmla="*/ 328246 w 633091"/>
              <a:gd name="connsiteY10" fmla="*/ 257907 h 343877"/>
              <a:gd name="connsiteX11" fmla="*/ 343877 w 633091"/>
              <a:gd name="connsiteY11" fmla="*/ 195384 h 343877"/>
              <a:gd name="connsiteX12" fmla="*/ 382954 w 633091"/>
              <a:gd name="connsiteY12" fmla="*/ 132861 h 343877"/>
              <a:gd name="connsiteX13" fmla="*/ 414215 w 633091"/>
              <a:gd name="connsiteY13" fmla="*/ 78154 h 343877"/>
              <a:gd name="connsiteX14" fmla="*/ 476738 w 633091"/>
              <a:gd name="connsiteY14" fmla="*/ 7815 h 343877"/>
              <a:gd name="connsiteX15" fmla="*/ 500184 w 633091"/>
              <a:gd name="connsiteY15" fmla="*/ 0 h 343877"/>
              <a:gd name="connsiteX16" fmla="*/ 523631 w 633091"/>
              <a:gd name="connsiteY16" fmla="*/ 23446 h 343877"/>
              <a:gd name="connsiteX17" fmla="*/ 554892 w 633091"/>
              <a:gd name="connsiteY17" fmla="*/ 39077 h 343877"/>
              <a:gd name="connsiteX18" fmla="*/ 578338 w 633091"/>
              <a:gd name="connsiteY18" fmla="*/ 54707 h 343877"/>
              <a:gd name="connsiteX19" fmla="*/ 609600 w 633091"/>
              <a:gd name="connsiteY19" fmla="*/ 101600 h 343877"/>
              <a:gd name="connsiteX20" fmla="*/ 633046 w 633091"/>
              <a:gd name="connsiteY20" fmla="*/ 125046 h 3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091" h="343877">
                <a:moveTo>
                  <a:pt x="0" y="54707"/>
                </a:moveTo>
                <a:cubicBezTo>
                  <a:pt x="18236" y="72943"/>
                  <a:pt x="34748" y="93084"/>
                  <a:pt x="54708" y="109415"/>
                </a:cubicBezTo>
                <a:cubicBezTo>
                  <a:pt x="63725" y="116792"/>
                  <a:pt x="77019" y="117588"/>
                  <a:pt x="85969" y="125046"/>
                </a:cubicBezTo>
                <a:cubicBezTo>
                  <a:pt x="93185" y="131059"/>
                  <a:pt x="96140" y="140849"/>
                  <a:pt x="101600" y="148492"/>
                </a:cubicBezTo>
                <a:cubicBezTo>
                  <a:pt x="109171" y="159091"/>
                  <a:pt x="117231" y="169333"/>
                  <a:pt x="125046" y="179754"/>
                </a:cubicBezTo>
                <a:cubicBezTo>
                  <a:pt x="141844" y="230150"/>
                  <a:pt x="127589" y="181926"/>
                  <a:pt x="140677" y="273538"/>
                </a:cubicBezTo>
                <a:cubicBezTo>
                  <a:pt x="143547" y="293629"/>
                  <a:pt x="145922" y="321500"/>
                  <a:pt x="164123" y="336061"/>
                </a:cubicBezTo>
                <a:cubicBezTo>
                  <a:pt x="170556" y="341207"/>
                  <a:pt x="179754" y="341272"/>
                  <a:pt x="187569" y="343877"/>
                </a:cubicBezTo>
                <a:cubicBezTo>
                  <a:pt x="266807" y="330670"/>
                  <a:pt x="267819" y="349177"/>
                  <a:pt x="304800" y="304800"/>
                </a:cubicBezTo>
                <a:cubicBezTo>
                  <a:pt x="310813" y="297584"/>
                  <a:pt x="315221" y="289169"/>
                  <a:pt x="320431" y="281354"/>
                </a:cubicBezTo>
                <a:cubicBezTo>
                  <a:pt x="323036" y="273538"/>
                  <a:pt x="326248" y="265899"/>
                  <a:pt x="328246" y="257907"/>
                </a:cubicBezTo>
                <a:cubicBezTo>
                  <a:pt x="335586" y="228544"/>
                  <a:pt x="333156" y="220398"/>
                  <a:pt x="343877" y="195384"/>
                </a:cubicBezTo>
                <a:cubicBezTo>
                  <a:pt x="358181" y="162009"/>
                  <a:pt x="360514" y="162781"/>
                  <a:pt x="382954" y="132861"/>
                </a:cubicBezTo>
                <a:cubicBezTo>
                  <a:pt x="395636" y="94813"/>
                  <a:pt x="384643" y="119555"/>
                  <a:pt x="414215" y="78154"/>
                </a:cubicBezTo>
                <a:cubicBezTo>
                  <a:pt x="430505" y="55347"/>
                  <a:pt x="450508" y="16558"/>
                  <a:pt x="476738" y="7815"/>
                </a:cubicBezTo>
                <a:lnTo>
                  <a:pt x="500184" y="0"/>
                </a:lnTo>
                <a:cubicBezTo>
                  <a:pt x="508000" y="7815"/>
                  <a:pt x="514637" y="17022"/>
                  <a:pt x="523631" y="23446"/>
                </a:cubicBezTo>
                <a:cubicBezTo>
                  <a:pt x="533111" y="30218"/>
                  <a:pt x="544777" y="33297"/>
                  <a:pt x="554892" y="39077"/>
                </a:cubicBezTo>
                <a:cubicBezTo>
                  <a:pt x="563047" y="43737"/>
                  <a:pt x="570523" y="49497"/>
                  <a:pt x="578338" y="54707"/>
                </a:cubicBezTo>
                <a:cubicBezTo>
                  <a:pt x="588759" y="70338"/>
                  <a:pt x="593969" y="91180"/>
                  <a:pt x="609600" y="101600"/>
                </a:cubicBezTo>
                <a:cubicBezTo>
                  <a:pt x="635214" y="118675"/>
                  <a:pt x="633046" y="107837"/>
                  <a:pt x="633046" y="1250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7502769" y="4431323"/>
            <a:ext cx="1023816" cy="1032986"/>
          </a:xfrm>
          <a:custGeom>
            <a:avLst/>
            <a:gdLst>
              <a:gd name="connsiteX0" fmla="*/ 109416 w 1023816"/>
              <a:gd name="connsiteY0" fmla="*/ 976923 h 1032986"/>
              <a:gd name="connsiteX1" fmla="*/ 171939 w 1023816"/>
              <a:gd name="connsiteY1" fmla="*/ 930031 h 1032986"/>
              <a:gd name="connsiteX2" fmla="*/ 148493 w 1023816"/>
              <a:gd name="connsiteY2" fmla="*/ 719015 h 1032986"/>
              <a:gd name="connsiteX3" fmla="*/ 132862 w 1023816"/>
              <a:gd name="connsiteY3" fmla="*/ 679939 h 1032986"/>
              <a:gd name="connsiteX4" fmla="*/ 101600 w 1023816"/>
              <a:gd name="connsiteY4" fmla="*/ 648677 h 1032986"/>
              <a:gd name="connsiteX5" fmla="*/ 93785 w 1023816"/>
              <a:gd name="connsiteY5" fmla="*/ 617415 h 1032986"/>
              <a:gd name="connsiteX6" fmla="*/ 46893 w 1023816"/>
              <a:gd name="connsiteY6" fmla="*/ 547077 h 1032986"/>
              <a:gd name="connsiteX7" fmla="*/ 23446 w 1023816"/>
              <a:gd name="connsiteY7" fmla="*/ 492369 h 1032986"/>
              <a:gd name="connsiteX8" fmla="*/ 15631 w 1023816"/>
              <a:gd name="connsiteY8" fmla="*/ 445477 h 1032986"/>
              <a:gd name="connsiteX9" fmla="*/ 7816 w 1023816"/>
              <a:gd name="connsiteY9" fmla="*/ 414215 h 1032986"/>
              <a:gd name="connsiteX10" fmla="*/ 0 w 1023816"/>
              <a:gd name="connsiteY10" fmla="*/ 375139 h 1032986"/>
              <a:gd name="connsiteX11" fmla="*/ 7816 w 1023816"/>
              <a:gd name="connsiteY11" fmla="*/ 250092 h 1032986"/>
              <a:gd name="connsiteX12" fmla="*/ 15631 w 1023816"/>
              <a:gd name="connsiteY12" fmla="*/ 226646 h 1032986"/>
              <a:gd name="connsiteX13" fmla="*/ 62523 w 1023816"/>
              <a:gd name="connsiteY13" fmla="*/ 148492 h 1032986"/>
              <a:gd name="connsiteX14" fmla="*/ 78154 w 1023816"/>
              <a:gd name="connsiteY14" fmla="*/ 125046 h 1032986"/>
              <a:gd name="connsiteX15" fmla="*/ 164123 w 1023816"/>
              <a:gd name="connsiteY15" fmla="*/ 46892 h 1032986"/>
              <a:gd name="connsiteX16" fmla="*/ 195385 w 1023816"/>
              <a:gd name="connsiteY16" fmla="*/ 23446 h 1032986"/>
              <a:gd name="connsiteX17" fmla="*/ 218831 w 1023816"/>
              <a:gd name="connsiteY17" fmla="*/ 15631 h 1032986"/>
              <a:gd name="connsiteX18" fmla="*/ 296985 w 1023816"/>
              <a:gd name="connsiteY18" fmla="*/ 0 h 1032986"/>
              <a:gd name="connsiteX19" fmla="*/ 500185 w 1023816"/>
              <a:gd name="connsiteY19" fmla="*/ 23446 h 1032986"/>
              <a:gd name="connsiteX20" fmla="*/ 539262 w 1023816"/>
              <a:gd name="connsiteY20" fmla="*/ 70339 h 1032986"/>
              <a:gd name="connsiteX21" fmla="*/ 578339 w 1023816"/>
              <a:gd name="connsiteY21" fmla="*/ 132862 h 1032986"/>
              <a:gd name="connsiteX22" fmla="*/ 578339 w 1023816"/>
              <a:gd name="connsiteY22" fmla="*/ 422031 h 1032986"/>
              <a:gd name="connsiteX23" fmla="*/ 562708 w 1023816"/>
              <a:gd name="connsiteY23" fmla="*/ 461108 h 1032986"/>
              <a:gd name="connsiteX24" fmla="*/ 554893 w 1023816"/>
              <a:gd name="connsiteY24" fmla="*/ 492369 h 1032986"/>
              <a:gd name="connsiteX25" fmla="*/ 570523 w 1023816"/>
              <a:gd name="connsiteY25" fmla="*/ 679939 h 1032986"/>
              <a:gd name="connsiteX26" fmla="*/ 578339 w 1023816"/>
              <a:gd name="connsiteY26" fmla="*/ 711200 h 1032986"/>
              <a:gd name="connsiteX27" fmla="*/ 586154 w 1023816"/>
              <a:gd name="connsiteY27" fmla="*/ 758092 h 1032986"/>
              <a:gd name="connsiteX28" fmla="*/ 601785 w 1023816"/>
              <a:gd name="connsiteY28" fmla="*/ 781539 h 1032986"/>
              <a:gd name="connsiteX29" fmla="*/ 640862 w 1023816"/>
              <a:gd name="connsiteY29" fmla="*/ 836246 h 1032986"/>
              <a:gd name="connsiteX30" fmla="*/ 679939 w 1023816"/>
              <a:gd name="connsiteY30" fmla="*/ 898769 h 1032986"/>
              <a:gd name="connsiteX31" fmla="*/ 703385 w 1023816"/>
              <a:gd name="connsiteY31" fmla="*/ 906585 h 1032986"/>
              <a:gd name="connsiteX32" fmla="*/ 750277 w 1023816"/>
              <a:gd name="connsiteY32" fmla="*/ 969108 h 1032986"/>
              <a:gd name="connsiteX33" fmla="*/ 773723 w 1023816"/>
              <a:gd name="connsiteY33" fmla="*/ 976923 h 1032986"/>
              <a:gd name="connsiteX34" fmla="*/ 797169 w 1023816"/>
              <a:gd name="connsiteY34" fmla="*/ 992554 h 1032986"/>
              <a:gd name="connsiteX35" fmla="*/ 820616 w 1023816"/>
              <a:gd name="connsiteY35" fmla="*/ 1016000 h 1032986"/>
              <a:gd name="connsiteX36" fmla="*/ 1023816 w 1023816"/>
              <a:gd name="connsiteY36" fmla="*/ 1031631 h 103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23816" h="1032986">
                <a:moveTo>
                  <a:pt x="109416" y="976923"/>
                </a:moveTo>
                <a:cubicBezTo>
                  <a:pt x="112441" y="975108"/>
                  <a:pt x="170879" y="944342"/>
                  <a:pt x="171939" y="930031"/>
                </a:cubicBezTo>
                <a:cubicBezTo>
                  <a:pt x="194402" y="626767"/>
                  <a:pt x="194229" y="810488"/>
                  <a:pt x="148493" y="719015"/>
                </a:cubicBezTo>
                <a:cubicBezTo>
                  <a:pt x="142219" y="706467"/>
                  <a:pt x="140644" y="691612"/>
                  <a:pt x="132862" y="679939"/>
                </a:cubicBezTo>
                <a:cubicBezTo>
                  <a:pt x="124687" y="667677"/>
                  <a:pt x="112021" y="659098"/>
                  <a:pt x="101600" y="648677"/>
                </a:cubicBezTo>
                <a:cubicBezTo>
                  <a:pt x="98995" y="638256"/>
                  <a:pt x="98147" y="627231"/>
                  <a:pt x="93785" y="617415"/>
                </a:cubicBezTo>
                <a:cubicBezTo>
                  <a:pt x="75118" y="575414"/>
                  <a:pt x="69608" y="583421"/>
                  <a:pt x="46893" y="547077"/>
                </a:cubicBezTo>
                <a:cubicBezTo>
                  <a:pt x="33097" y="525003"/>
                  <a:pt x="31044" y="515160"/>
                  <a:pt x="23446" y="492369"/>
                </a:cubicBezTo>
                <a:cubicBezTo>
                  <a:pt x="20841" y="476738"/>
                  <a:pt x="18739" y="461016"/>
                  <a:pt x="15631" y="445477"/>
                </a:cubicBezTo>
                <a:cubicBezTo>
                  <a:pt x="13525" y="434944"/>
                  <a:pt x="10146" y="424701"/>
                  <a:pt x="7816" y="414215"/>
                </a:cubicBezTo>
                <a:cubicBezTo>
                  <a:pt x="4934" y="401248"/>
                  <a:pt x="2605" y="388164"/>
                  <a:pt x="0" y="375139"/>
                </a:cubicBezTo>
                <a:cubicBezTo>
                  <a:pt x="2605" y="333457"/>
                  <a:pt x="3444" y="291626"/>
                  <a:pt x="7816" y="250092"/>
                </a:cubicBezTo>
                <a:cubicBezTo>
                  <a:pt x="8678" y="241899"/>
                  <a:pt x="12738" y="234360"/>
                  <a:pt x="15631" y="226646"/>
                </a:cubicBezTo>
                <a:cubicBezTo>
                  <a:pt x="36832" y="170111"/>
                  <a:pt x="23242" y="200867"/>
                  <a:pt x="62523" y="148492"/>
                </a:cubicBezTo>
                <a:cubicBezTo>
                  <a:pt x="68159" y="140978"/>
                  <a:pt x="71836" y="131996"/>
                  <a:pt x="78154" y="125046"/>
                </a:cubicBezTo>
                <a:cubicBezTo>
                  <a:pt x="147964" y="48255"/>
                  <a:pt x="115948" y="81303"/>
                  <a:pt x="164123" y="46892"/>
                </a:cubicBezTo>
                <a:cubicBezTo>
                  <a:pt x="174722" y="39321"/>
                  <a:pt x="184075" y="29908"/>
                  <a:pt x="195385" y="23446"/>
                </a:cubicBezTo>
                <a:cubicBezTo>
                  <a:pt x="202538" y="19359"/>
                  <a:pt x="210910" y="17894"/>
                  <a:pt x="218831" y="15631"/>
                </a:cubicBezTo>
                <a:cubicBezTo>
                  <a:pt x="251482" y="6302"/>
                  <a:pt x="260128" y="6143"/>
                  <a:pt x="296985" y="0"/>
                </a:cubicBezTo>
                <a:cubicBezTo>
                  <a:pt x="335611" y="1931"/>
                  <a:pt x="446167" y="-6564"/>
                  <a:pt x="500185" y="23446"/>
                </a:cubicBezTo>
                <a:cubicBezTo>
                  <a:pt x="515310" y="31849"/>
                  <a:pt x="530217" y="56125"/>
                  <a:pt x="539262" y="70339"/>
                </a:cubicBezTo>
                <a:cubicBezTo>
                  <a:pt x="552457" y="91073"/>
                  <a:pt x="578339" y="132862"/>
                  <a:pt x="578339" y="132862"/>
                </a:cubicBezTo>
                <a:cubicBezTo>
                  <a:pt x="597713" y="249113"/>
                  <a:pt x="595454" y="216652"/>
                  <a:pt x="578339" y="422031"/>
                </a:cubicBezTo>
                <a:cubicBezTo>
                  <a:pt x="577174" y="436012"/>
                  <a:pt x="567144" y="447799"/>
                  <a:pt x="562708" y="461108"/>
                </a:cubicBezTo>
                <a:cubicBezTo>
                  <a:pt x="559311" y="471298"/>
                  <a:pt x="557498" y="481949"/>
                  <a:pt x="554893" y="492369"/>
                </a:cubicBezTo>
                <a:cubicBezTo>
                  <a:pt x="560103" y="554892"/>
                  <a:pt x="563839" y="617556"/>
                  <a:pt x="570523" y="679939"/>
                </a:cubicBezTo>
                <a:cubicBezTo>
                  <a:pt x="571667" y="690619"/>
                  <a:pt x="576232" y="700668"/>
                  <a:pt x="578339" y="711200"/>
                </a:cubicBezTo>
                <a:cubicBezTo>
                  <a:pt x="581447" y="726739"/>
                  <a:pt x="581143" y="743059"/>
                  <a:pt x="586154" y="758092"/>
                </a:cubicBezTo>
                <a:cubicBezTo>
                  <a:pt x="589124" y="767003"/>
                  <a:pt x="596575" y="773723"/>
                  <a:pt x="601785" y="781539"/>
                </a:cubicBezTo>
                <a:cubicBezTo>
                  <a:pt x="618406" y="831405"/>
                  <a:pt x="596358" y="776908"/>
                  <a:pt x="640862" y="836246"/>
                </a:cubicBezTo>
                <a:cubicBezTo>
                  <a:pt x="663705" y="866702"/>
                  <a:pt x="647953" y="872113"/>
                  <a:pt x="679939" y="898769"/>
                </a:cubicBezTo>
                <a:cubicBezTo>
                  <a:pt x="686268" y="904043"/>
                  <a:pt x="695570" y="903980"/>
                  <a:pt x="703385" y="906585"/>
                </a:cubicBezTo>
                <a:cubicBezTo>
                  <a:pt x="718667" y="937147"/>
                  <a:pt x="719557" y="947165"/>
                  <a:pt x="750277" y="969108"/>
                </a:cubicBezTo>
                <a:cubicBezTo>
                  <a:pt x="756981" y="973896"/>
                  <a:pt x="765908" y="974318"/>
                  <a:pt x="773723" y="976923"/>
                </a:cubicBezTo>
                <a:cubicBezTo>
                  <a:pt x="781538" y="982133"/>
                  <a:pt x="789953" y="986541"/>
                  <a:pt x="797169" y="992554"/>
                </a:cubicBezTo>
                <a:cubicBezTo>
                  <a:pt x="805660" y="999630"/>
                  <a:pt x="810300" y="1012032"/>
                  <a:pt x="820616" y="1016000"/>
                </a:cubicBezTo>
                <a:cubicBezTo>
                  <a:pt x="882511" y="1039806"/>
                  <a:pt x="961838" y="1031631"/>
                  <a:pt x="1023816" y="103163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260351"/>
            <a:ext cx="8213725" cy="792163"/>
          </a:xfrm>
        </p:spPr>
        <p:txBody>
          <a:bodyPr/>
          <a:lstStyle/>
          <a:p>
            <a:r>
              <a:rPr lang="en-US" altLang="zh-TW" dirty="0"/>
              <a:t>Chain (1/3)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266826"/>
            <a:ext cx="8364537" cy="23780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Chain: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A singly linked list in which the last node has a null link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Operations for chains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Inverting a chain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/>
              <a:t>For a list of </a:t>
            </a:r>
            <a:r>
              <a:rPr lang="en-US" altLang="zh-TW" sz="2000" i="1" dirty="0"/>
              <a:t>length</a:t>
            </a:r>
            <a:r>
              <a:rPr lang="en-US" altLang="zh-TW" sz="2000" dirty="0"/>
              <a:t> ≧1 nodes, the </a:t>
            </a:r>
            <a:r>
              <a:rPr lang="en-US" altLang="zh-TW" sz="2000" b="1" dirty="0"/>
              <a:t>while</a:t>
            </a:r>
            <a:r>
              <a:rPr lang="en-US" altLang="zh-TW" sz="2000" dirty="0"/>
              <a:t> loop is executed </a:t>
            </a:r>
            <a:r>
              <a:rPr lang="en-US" altLang="zh-TW" sz="2000" i="1" dirty="0"/>
              <a:t>length</a:t>
            </a:r>
            <a:r>
              <a:rPr lang="en-US" altLang="zh-TW" sz="2000" dirty="0"/>
              <a:t> times and so the computing time is linear or O(</a:t>
            </a:r>
            <a:r>
              <a:rPr lang="en-US" altLang="zh-TW" sz="2000" i="1" dirty="0"/>
              <a:t>length</a:t>
            </a:r>
            <a:r>
              <a:rPr lang="en-US" altLang="zh-TW" sz="2000" dirty="0"/>
              <a:t>).</a:t>
            </a: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1847850" y="3895726"/>
            <a:ext cx="8662988" cy="2962275"/>
            <a:chOff x="192" y="2381"/>
            <a:chExt cx="5457" cy="1866"/>
          </a:xfrm>
        </p:grpSpPr>
        <p:grpSp>
          <p:nvGrpSpPr>
            <p:cNvPr id="115717" name="Group 5"/>
            <p:cNvGrpSpPr>
              <a:grpSpLocks/>
            </p:cNvGrpSpPr>
            <p:nvPr/>
          </p:nvGrpSpPr>
          <p:grpSpPr bwMode="auto">
            <a:xfrm>
              <a:off x="216" y="2381"/>
              <a:ext cx="5376" cy="346"/>
              <a:chOff x="252" y="2906"/>
              <a:chExt cx="5376" cy="346"/>
            </a:xfrm>
          </p:grpSpPr>
          <p:grpSp>
            <p:nvGrpSpPr>
              <p:cNvPr id="115718" name="Group 6"/>
              <p:cNvGrpSpPr>
                <a:grpSpLocks/>
              </p:cNvGrpSpPr>
              <p:nvPr/>
            </p:nvGrpSpPr>
            <p:grpSpPr bwMode="auto">
              <a:xfrm>
                <a:off x="252" y="2964"/>
                <a:ext cx="732" cy="288"/>
                <a:chOff x="636" y="2964"/>
                <a:chExt cx="732" cy="288"/>
              </a:xfrm>
            </p:grpSpPr>
            <p:sp>
              <p:nvSpPr>
                <p:cNvPr id="115719" name="Rectangle 7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20" name="Line 8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5721" name="Group 9"/>
              <p:cNvGrpSpPr>
                <a:grpSpLocks/>
              </p:cNvGrpSpPr>
              <p:nvPr/>
            </p:nvGrpSpPr>
            <p:grpSpPr bwMode="auto">
              <a:xfrm>
                <a:off x="1248" y="2964"/>
                <a:ext cx="732" cy="288"/>
                <a:chOff x="636" y="2964"/>
                <a:chExt cx="732" cy="288"/>
              </a:xfrm>
            </p:grpSpPr>
            <p:sp>
              <p:nvSpPr>
                <p:cNvPr id="115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23" name="Line 11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5724" name="Group 12"/>
              <p:cNvGrpSpPr>
                <a:grpSpLocks/>
              </p:cNvGrpSpPr>
              <p:nvPr/>
            </p:nvGrpSpPr>
            <p:grpSpPr bwMode="auto">
              <a:xfrm>
                <a:off x="2232" y="2964"/>
                <a:ext cx="732" cy="288"/>
                <a:chOff x="636" y="2964"/>
                <a:chExt cx="732" cy="288"/>
              </a:xfrm>
            </p:grpSpPr>
            <p:sp>
              <p:nvSpPr>
                <p:cNvPr id="115725" name="Rectangle 13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26" name="Line 14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5727" name="Group 15"/>
              <p:cNvGrpSpPr>
                <a:grpSpLocks/>
              </p:cNvGrpSpPr>
              <p:nvPr/>
            </p:nvGrpSpPr>
            <p:grpSpPr bwMode="auto">
              <a:xfrm>
                <a:off x="3960" y="2964"/>
                <a:ext cx="732" cy="288"/>
                <a:chOff x="636" y="2964"/>
                <a:chExt cx="732" cy="288"/>
              </a:xfrm>
            </p:grpSpPr>
            <p:sp>
              <p:nvSpPr>
                <p:cNvPr id="115728" name="Rectangle 16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29" name="Line 17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15730" name="Line 18"/>
              <p:cNvSpPr>
                <a:spLocks noChangeShapeType="1"/>
              </p:cNvSpPr>
              <p:nvPr/>
            </p:nvSpPr>
            <p:spPr bwMode="auto">
              <a:xfrm flipV="1">
                <a:off x="81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31" name="Line 19"/>
              <p:cNvSpPr>
                <a:spLocks noChangeShapeType="1"/>
              </p:cNvSpPr>
              <p:nvPr/>
            </p:nvSpPr>
            <p:spPr bwMode="auto">
              <a:xfrm flipV="1">
                <a:off x="1812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32" name="Line 20"/>
              <p:cNvSpPr>
                <a:spLocks noChangeShapeType="1"/>
              </p:cNvSpPr>
              <p:nvPr/>
            </p:nvSpPr>
            <p:spPr bwMode="auto">
              <a:xfrm flipV="1">
                <a:off x="279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33" name="Line 21"/>
              <p:cNvSpPr>
                <a:spLocks noChangeShapeType="1"/>
              </p:cNvSpPr>
              <p:nvPr/>
            </p:nvSpPr>
            <p:spPr bwMode="auto">
              <a:xfrm flipV="1">
                <a:off x="3552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34" name="Text Box 22"/>
              <p:cNvSpPr txBox="1">
                <a:spLocks noChangeArrowheads="1"/>
              </p:cNvSpPr>
              <p:nvPr/>
            </p:nvSpPr>
            <p:spPr bwMode="auto">
              <a:xfrm>
                <a:off x="3218" y="290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b="1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...</a:t>
                </a:r>
              </a:p>
            </p:txBody>
          </p:sp>
          <p:grpSp>
            <p:nvGrpSpPr>
              <p:cNvPr id="115735" name="Group 23"/>
              <p:cNvGrpSpPr>
                <a:grpSpLocks/>
              </p:cNvGrpSpPr>
              <p:nvPr/>
            </p:nvGrpSpPr>
            <p:grpSpPr bwMode="auto">
              <a:xfrm>
                <a:off x="4896" y="2964"/>
                <a:ext cx="732" cy="288"/>
                <a:chOff x="636" y="2964"/>
                <a:chExt cx="732" cy="288"/>
              </a:xfrm>
            </p:grpSpPr>
            <p:sp>
              <p:nvSpPr>
                <p:cNvPr id="115736" name="Rectangle 24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37" name="Line 25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15738" name="Line 26"/>
              <p:cNvSpPr>
                <a:spLocks noChangeShapeType="1"/>
              </p:cNvSpPr>
              <p:nvPr/>
            </p:nvSpPr>
            <p:spPr bwMode="auto">
              <a:xfrm flipV="1">
                <a:off x="4488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15739" name="Group 27"/>
            <p:cNvGrpSpPr>
              <a:grpSpLocks/>
            </p:cNvGrpSpPr>
            <p:nvPr/>
          </p:nvGrpSpPr>
          <p:grpSpPr bwMode="auto">
            <a:xfrm>
              <a:off x="192" y="3563"/>
              <a:ext cx="4440" cy="346"/>
              <a:chOff x="636" y="2906"/>
              <a:chExt cx="4440" cy="346"/>
            </a:xfrm>
          </p:grpSpPr>
          <p:grpSp>
            <p:nvGrpSpPr>
              <p:cNvPr id="115740" name="Group 28"/>
              <p:cNvGrpSpPr>
                <a:grpSpLocks/>
              </p:cNvGrpSpPr>
              <p:nvPr/>
            </p:nvGrpSpPr>
            <p:grpSpPr bwMode="auto">
              <a:xfrm>
                <a:off x="636" y="2964"/>
                <a:ext cx="732" cy="288"/>
                <a:chOff x="636" y="2964"/>
                <a:chExt cx="732" cy="288"/>
              </a:xfrm>
            </p:grpSpPr>
            <p:sp>
              <p:nvSpPr>
                <p:cNvPr id="115741" name="Rectangle 29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42" name="Line 30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5743" name="Group 31"/>
              <p:cNvGrpSpPr>
                <a:grpSpLocks/>
              </p:cNvGrpSpPr>
              <p:nvPr/>
            </p:nvGrpSpPr>
            <p:grpSpPr bwMode="auto">
              <a:xfrm>
                <a:off x="1632" y="2964"/>
                <a:ext cx="732" cy="288"/>
                <a:chOff x="636" y="2964"/>
                <a:chExt cx="732" cy="288"/>
              </a:xfrm>
            </p:grpSpPr>
            <p:sp>
              <p:nvSpPr>
                <p:cNvPr id="115744" name="Rectangle 32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45" name="Line 33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5746" name="Group 34"/>
              <p:cNvGrpSpPr>
                <a:grpSpLocks/>
              </p:cNvGrpSpPr>
              <p:nvPr/>
            </p:nvGrpSpPr>
            <p:grpSpPr bwMode="auto">
              <a:xfrm>
                <a:off x="2616" y="2964"/>
                <a:ext cx="732" cy="288"/>
                <a:chOff x="636" y="2964"/>
                <a:chExt cx="732" cy="288"/>
              </a:xfrm>
            </p:grpSpPr>
            <p:sp>
              <p:nvSpPr>
                <p:cNvPr id="115747" name="Rectangle 35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48" name="Line 36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5749" name="Group 37"/>
              <p:cNvGrpSpPr>
                <a:grpSpLocks/>
              </p:cNvGrpSpPr>
              <p:nvPr/>
            </p:nvGrpSpPr>
            <p:grpSpPr bwMode="auto">
              <a:xfrm>
                <a:off x="4344" y="2964"/>
                <a:ext cx="732" cy="288"/>
                <a:chOff x="636" y="2964"/>
                <a:chExt cx="732" cy="288"/>
              </a:xfrm>
            </p:grpSpPr>
            <p:sp>
              <p:nvSpPr>
                <p:cNvPr id="115750" name="Rectangle 38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751" name="Line 39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15752" name="Line 40"/>
              <p:cNvSpPr>
                <a:spLocks noChangeShapeType="1"/>
              </p:cNvSpPr>
              <p:nvPr/>
            </p:nvSpPr>
            <p:spPr bwMode="auto">
              <a:xfrm flipV="1">
                <a:off x="1200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53" name="Line 41"/>
              <p:cNvSpPr>
                <a:spLocks noChangeShapeType="1"/>
              </p:cNvSpPr>
              <p:nvPr/>
            </p:nvSpPr>
            <p:spPr bwMode="auto">
              <a:xfrm flipV="1">
                <a:off x="219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54" name="Line 42"/>
              <p:cNvSpPr>
                <a:spLocks noChangeShapeType="1"/>
              </p:cNvSpPr>
              <p:nvPr/>
            </p:nvSpPr>
            <p:spPr bwMode="auto">
              <a:xfrm flipV="1">
                <a:off x="3180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55" name="Line 43"/>
              <p:cNvSpPr>
                <a:spLocks noChangeShapeType="1"/>
              </p:cNvSpPr>
              <p:nvPr/>
            </p:nvSpPr>
            <p:spPr bwMode="auto">
              <a:xfrm flipV="1">
                <a:off x="393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56" name="Text Box 44"/>
              <p:cNvSpPr txBox="1">
                <a:spLocks noChangeArrowheads="1"/>
              </p:cNvSpPr>
              <p:nvPr/>
            </p:nvSpPr>
            <p:spPr bwMode="auto">
              <a:xfrm>
                <a:off x="3602" y="290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b="1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...</a:t>
                </a:r>
              </a:p>
            </p:txBody>
          </p:sp>
        </p:grpSp>
        <p:sp>
          <p:nvSpPr>
            <p:cNvPr id="115757" name="Freeform 45"/>
            <p:cNvSpPr>
              <a:spLocks/>
            </p:cNvSpPr>
            <p:nvPr/>
          </p:nvSpPr>
          <p:spPr bwMode="auto">
            <a:xfrm>
              <a:off x="744" y="3419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758" name="Freeform 46"/>
            <p:cNvSpPr>
              <a:spLocks/>
            </p:cNvSpPr>
            <p:nvPr/>
          </p:nvSpPr>
          <p:spPr bwMode="auto">
            <a:xfrm>
              <a:off x="1740" y="3431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15759" name="Group 47"/>
            <p:cNvGrpSpPr>
              <a:grpSpLocks/>
            </p:cNvGrpSpPr>
            <p:nvPr/>
          </p:nvGrpSpPr>
          <p:grpSpPr bwMode="auto">
            <a:xfrm>
              <a:off x="4872" y="3621"/>
              <a:ext cx="732" cy="288"/>
              <a:chOff x="636" y="2964"/>
              <a:chExt cx="732" cy="288"/>
            </a:xfrm>
          </p:grpSpPr>
          <p:sp>
            <p:nvSpPr>
              <p:cNvPr id="115760" name="Rectangle 48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761" name="Line 49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15762" name="Line 50"/>
            <p:cNvSpPr>
              <a:spLocks noChangeShapeType="1"/>
            </p:cNvSpPr>
            <p:nvPr/>
          </p:nvSpPr>
          <p:spPr bwMode="auto">
            <a:xfrm flipV="1">
              <a:off x="4464" y="375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763" name="Freeform 51"/>
            <p:cNvSpPr>
              <a:spLocks/>
            </p:cNvSpPr>
            <p:nvPr/>
          </p:nvSpPr>
          <p:spPr bwMode="auto">
            <a:xfrm>
              <a:off x="4428" y="3431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764" name="Text Box 52"/>
            <p:cNvSpPr txBox="1">
              <a:spLocks noChangeArrowheads="1"/>
            </p:cNvSpPr>
            <p:nvPr/>
          </p:nvSpPr>
          <p:spPr bwMode="auto">
            <a:xfrm>
              <a:off x="5179" y="2490"/>
              <a:ext cx="4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>
                  <a:solidFill>
                    <a:srgbClr val="FFCC00"/>
                  </a:solidFill>
                  <a:latin typeface="Times New Roman" panose="02020603050405020304" pitchFamily="18" charset="0"/>
                </a:rPr>
                <a:t>NULL</a:t>
              </a:r>
              <a:endPara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65" name="Text Box 53"/>
            <p:cNvSpPr txBox="1">
              <a:spLocks noChangeArrowheads="1"/>
            </p:cNvSpPr>
            <p:nvPr/>
          </p:nvSpPr>
          <p:spPr bwMode="auto">
            <a:xfrm>
              <a:off x="878" y="3569"/>
              <a:ext cx="2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>
                  <a:solidFill>
                    <a:srgbClr val="FFCC00"/>
                  </a:solidFill>
                  <a:latin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115766" name="Text Box 54"/>
            <p:cNvSpPr txBox="1">
              <a:spLocks noChangeArrowheads="1"/>
            </p:cNvSpPr>
            <p:nvPr/>
          </p:nvSpPr>
          <p:spPr bwMode="auto">
            <a:xfrm>
              <a:off x="514" y="3744"/>
              <a:ext cx="4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>
                  <a:solidFill>
                    <a:srgbClr val="FFCC00"/>
                  </a:solidFill>
                  <a:latin typeface="Times New Roman" panose="02020603050405020304" pitchFamily="18" charset="0"/>
                </a:rPr>
                <a:t>NULL</a:t>
              </a:r>
              <a:endPara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67" name="Freeform 55"/>
            <p:cNvSpPr>
              <a:spLocks/>
            </p:cNvSpPr>
            <p:nvPr/>
          </p:nvSpPr>
          <p:spPr bwMode="auto">
            <a:xfrm>
              <a:off x="384" y="2727"/>
              <a:ext cx="228" cy="264"/>
            </a:xfrm>
            <a:custGeom>
              <a:avLst/>
              <a:gdLst>
                <a:gd name="T0" fmla="*/ 0 w 228"/>
                <a:gd name="T1" fmla="*/ 0 h 264"/>
                <a:gd name="T2" fmla="*/ 0 w 228"/>
                <a:gd name="T3" fmla="*/ 264 h 264"/>
                <a:gd name="T4" fmla="*/ 228 w 228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264">
                  <a:moveTo>
                    <a:pt x="0" y="0"/>
                  </a:moveTo>
                  <a:lnTo>
                    <a:pt x="0" y="264"/>
                  </a:lnTo>
                  <a:lnTo>
                    <a:pt x="228" y="26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768" name="Text Box 56"/>
            <p:cNvSpPr txBox="1">
              <a:spLocks noChangeArrowheads="1"/>
            </p:cNvSpPr>
            <p:nvPr/>
          </p:nvSpPr>
          <p:spPr bwMode="auto">
            <a:xfrm>
              <a:off x="576" y="2825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lead</a:t>
              </a:r>
            </a:p>
          </p:txBody>
        </p:sp>
        <p:sp>
          <p:nvSpPr>
            <p:cNvPr id="115769" name="Freeform 57"/>
            <p:cNvSpPr>
              <a:spLocks/>
            </p:cNvSpPr>
            <p:nvPr/>
          </p:nvSpPr>
          <p:spPr bwMode="auto">
            <a:xfrm>
              <a:off x="4824" y="3909"/>
              <a:ext cx="216" cy="204"/>
            </a:xfrm>
            <a:custGeom>
              <a:avLst/>
              <a:gdLst>
                <a:gd name="T0" fmla="*/ 216 w 216"/>
                <a:gd name="T1" fmla="*/ 0 h 204"/>
                <a:gd name="T2" fmla="*/ 216 w 216"/>
                <a:gd name="T3" fmla="*/ 204 h 204"/>
                <a:gd name="T4" fmla="*/ 0 w 216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204">
                  <a:moveTo>
                    <a:pt x="216" y="0"/>
                  </a:moveTo>
                  <a:lnTo>
                    <a:pt x="216" y="204"/>
                  </a:lnTo>
                  <a:lnTo>
                    <a:pt x="0" y="20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770" name="Text Box 58"/>
            <p:cNvSpPr txBox="1">
              <a:spLocks noChangeArrowheads="1"/>
            </p:cNvSpPr>
            <p:nvPr/>
          </p:nvSpPr>
          <p:spPr bwMode="auto">
            <a:xfrm>
              <a:off x="4440" y="3959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C00"/>
                  </a:solidFill>
                  <a:latin typeface="Times New Roman" panose="02020603050405020304" pitchFamily="18" charset="0"/>
                </a:rPr>
                <a:t>lead</a:t>
              </a:r>
            </a:p>
          </p:txBody>
        </p:sp>
        <p:sp>
          <p:nvSpPr>
            <p:cNvPr id="115771" name="AutoShape 59"/>
            <p:cNvSpPr>
              <a:spLocks noChangeArrowheads="1"/>
            </p:cNvSpPr>
            <p:nvPr/>
          </p:nvSpPr>
          <p:spPr bwMode="auto">
            <a:xfrm>
              <a:off x="2700" y="2840"/>
              <a:ext cx="240" cy="684"/>
            </a:xfrm>
            <a:prstGeom prst="downArrow">
              <a:avLst>
                <a:gd name="adj1" fmla="val 50000"/>
                <a:gd name="adj2" fmla="val 7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115772" name="Text Box 60"/>
            <p:cNvSpPr txBox="1">
              <a:spLocks noChangeArrowheads="1"/>
            </p:cNvSpPr>
            <p:nvPr/>
          </p:nvSpPr>
          <p:spPr bwMode="auto">
            <a:xfrm>
              <a:off x="2999" y="2998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solidFill>
                    <a:srgbClr val="FFCC00"/>
                  </a:solidFill>
                  <a:latin typeface="Times New Roman" panose="02020603050405020304" pitchFamily="18" charset="0"/>
                </a:rPr>
                <a:t>invert</a:t>
              </a:r>
            </a:p>
          </p:txBody>
        </p:sp>
        <p:sp>
          <p:nvSpPr>
            <p:cNvPr id="115773" name="Freeform 61"/>
            <p:cNvSpPr>
              <a:spLocks/>
            </p:cNvSpPr>
            <p:nvPr/>
          </p:nvSpPr>
          <p:spPr bwMode="auto">
            <a:xfrm>
              <a:off x="3468" y="3443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0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133600" y="609600"/>
            <a:ext cx="1864139" cy="631687"/>
            <a:chOff x="2133600" y="609600"/>
            <a:chExt cx="1864139" cy="631687"/>
          </a:xfrm>
        </p:grpSpPr>
        <p:sp>
          <p:nvSpPr>
            <p:cNvPr id="4" name="矩形 3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16330" y="609599"/>
            <a:ext cx="1864139" cy="631687"/>
            <a:chOff x="2133600" y="609600"/>
            <a:chExt cx="1864139" cy="631687"/>
          </a:xfrm>
        </p:grpSpPr>
        <p:sp>
          <p:nvSpPr>
            <p:cNvPr id="11" name="矩形 10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461513" y="609597"/>
            <a:ext cx="1864139" cy="631687"/>
            <a:chOff x="2133600" y="609600"/>
            <a:chExt cx="1864139" cy="631687"/>
          </a:xfrm>
        </p:grpSpPr>
        <p:sp>
          <p:nvSpPr>
            <p:cNvPr id="14" name="矩形 13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3838713" y="925441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7052365" y="925441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162208" y="925440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24452" y="925440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2133600" y="2108271"/>
            <a:ext cx="1864139" cy="631687"/>
            <a:chOff x="2133600" y="609600"/>
            <a:chExt cx="1864139" cy="631687"/>
          </a:xfrm>
        </p:grpSpPr>
        <p:sp>
          <p:nvSpPr>
            <p:cNvPr id="23" name="矩形 22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316330" y="2108270"/>
            <a:ext cx="1864139" cy="631687"/>
            <a:chOff x="2133600" y="609600"/>
            <a:chExt cx="1864139" cy="631687"/>
          </a:xfrm>
        </p:grpSpPr>
        <p:sp>
          <p:nvSpPr>
            <p:cNvPr id="26" name="矩形 25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461513" y="2108268"/>
            <a:ext cx="1864139" cy="631687"/>
            <a:chOff x="2133600" y="609600"/>
            <a:chExt cx="1864139" cy="631687"/>
          </a:xfrm>
        </p:grpSpPr>
        <p:sp>
          <p:nvSpPr>
            <p:cNvPr id="29" name="矩形 28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7052365" y="2424112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162208" y="2424111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44670" y="3009108"/>
            <a:ext cx="15696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指到前面去了</a:t>
            </a:r>
            <a:endParaRPr lang="zh-TW" altLang="en-US" dirty="0"/>
          </a:p>
        </p:txBody>
      </p:sp>
      <p:cxnSp>
        <p:nvCxnSpPr>
          <p:cNvPr id="37" name="弧形接點 36"/>
          <p:cNvCxnSpPr>
            <a:stCxn id="24" idx="3"/>
          </p:cNvCxnSpPr>
          <p:nvPr/>
        </p:nvCxnSpPr>
        <p:spPr>
          <a:xfrm flipH="1">
            <a:off x="2014330" y="2424115"/>
            <a:ext cx="1983409" cy="769659"/>
          </a:xfrm>
          <a:prstGeom prst="curvedConnector3">
            <a:avLst>
              <a:gd name="adj1" fmla="val -115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向右箭號 37"/>
          <p:cNvSpPr/>
          <p:nvPr/>
        </p:nvSpPr>
        <p:spPr>
          <a:xfrm rot="6648979">
            <a:off x="6083501" y="1831782"/>
            <a:ext cx="870226" cy="3843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344096" y="1394549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下一個要反轉的對象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700538" y="146782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700538" y="1577621"/>
            <a:ext cx="248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 (</a:t>
            </a:r>
            <a:r>
              <a:rPr lang="zh-TW" altLang="en-US" dirty="0"/>
              <a:t>到中間的時候</a:t>
            </a:r>
            <a:r>
              <a:rPr lang="en-US" altLang="zh-TW" dirty="0"/>
              <a:t>)…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700537" y="3681769"/>
            <a:ext cx="6946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所以我需要：</a:t>
            </a:r>
            <a:endParaRPr lang="en-US" altLang="zh-TW" dirty="0" smtClean="0"/>
          </a:p>
          <a:p>
            <a:r>
              <a:rPr lang="zh-TW" altLang="en-US" dirty="0"/>
              <a:t>一個</a:t>
            </a:r>
            <a:r>
              <a:rPr lang="zh-TW" altLang="en-US" dirty="0" smtClean="0"/>
              <a:t>指向</a:t>
            </a:r>
            <a:r>
              <a:rPr lang="zh-TW" altLang="en-US" b="1" dirty="0" smtClean="0"/>
              <a:t>現在要處理反轉的對象</a:t>
            </a:r>
            <a:r>
              <a:rPr lang="zh-TW" altLang="en-US" dirty="0" smtClean="0"/>
              <a:t>的指標：</a:t>
            </a:r>
            <a:r>
              <a:rPr lang="en-US" altLang="zh-TW" dirty="0" smtClean="0"/>
              <a:t>Now(</a:t>
            </a:r>
            <a:r>
              <a:rPr lang="zh-TW" altLang="en-US" dirty="0" smtClean="0"/>
              <a:t>類似於課本的</a:t>
            </a:r>
            <a:r>
              <a:rPr lang="en-US" altLang="zh-TW" dirty="0" smtClean="0"/>
              <a:t>middle)</a:t>
            </a:r>
          </a:p>
          <a:p>
            <a:r>
              <a:rPr lang="zh-TW" altLang="en-US" dirty="0"/>
              <a:t>一個</a:t>
            </a:r>
            <a:r>
              <a:rPr lang="zh-TW" altLang="en-US" b="1" dirty="0" smtClean="0"/>
              <a:t>指向前一個處理的對象</a:t>
            </a:r>
            <a:r>
              <a:rPr lang="zh-TW" altLang="en-US" dirty="0" smtClean="0"/>
              <a:t>的指標：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類似於課本的</a:t>
            </a:r>
            <a:r>
              <a:rPr lang="en-US" altLang="zh-TW" dirty="0" smtClean="0"/>
              <a:t>Trail)</a:t>
            </a:r>
          </a:p>
          <a:p>
            <a:r>
              <a:rPr lang="zh-TW" altLang="en-US" dirty="0"/>
              <a:t>一個</a:t>
            </a:r>
            <a:r>
              <a:rPr lang="zh-TW" altLang="en-US" dirty="0" smtClean="0"/>
              <a:t>指向</a:t>
            </a:r>
            <a:r>
              <a:rPr lang="zh-TW" altLang="en-US" b="1" dirty="0" smtClean="0"/>
              <a:t>下一個要被處理的對象</a:t>
            </a:r>
            <a:r>
              <a:rPr lang="zh-TW" altLang="en-US" dirty="0" smtClean="0"/>
              <a:t>的指標：</a:t>
            </a:r>
            <a:r>
              <a:rPr lang="en-US" altLang="zh-TW" dirty="0" smtClean="0"/>
              <a:t>Next(</a:t>
            </a:r>
            <a:r>
              <a:rPr lang="zh-TW" altLang="en-US" dirty="0" smtClean="0"/>
              <a:t>類似於課本的</a:t>
            </a:r>
            <a:r>
              <a:rPr lang="en-US" altLang="zh-TW" dirty="0" smtClean="0"/>
              <a:t>Lead)</a:t>
            </a:r>
            <a:endParaRPr lang="zh-TW" altLang="en-US" dirty="0"/>
          </a:p>
        </p:txBody>
      </p:sp>
      <p:grpSp>
        <p:nvGrpSpPr>
          <p:cNvPr id="43" name="群組 42"/>
          <p:cNvGrpSpPr/>
          <p:nvPr/>
        </p:nvGrpSpPr>
        <p:grpSpPr>
          <a:xfrm>
            <a:off x="2133600" y="5002570"/>
            <a:ext cx="1864139" cy="631687"/>
            <a:chOff x="2133600" y="609600"/>
            <a:chExt cx="1864139" cy="631687"/>
          </a:xfrm>
        </p:grpSpPr>
        <p:sp>
          <p:nvSpPr>
            <p:cNvPr id="44" name="矩形 43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5316330" y="5002569"/>
            <a:ext cx="1864139" cy="631687"/>
            <a:chOff x="2133600" y="609600"/>
            <a:chExt cx="1864139" cy="631687"/>
          </a:xfrm>
        </p:grpSpPr>
        <p:sp>
          <p:nvSpPr>
            <p:cNvPr id="47" name="矩形 46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8461513" y="5002567"/>
            <a:ext cx="1864139" cy="631687"/>
            <a:chOff x="2133600" y="609600"/>
            <a:chExt cx="1864139" cy="631687"/>
          </a:xfrm>
        </p:grpSpPr>
        <p:sp>
          <p:nvSpPr>
            <p:cNvPr id="50" name="矩形 49"/>
            <p:cNvSpPr/>
            <p:nvPr/>
          </p:nvSpPr>
          <p:spPr>
            <a:xfrm>
              <a:off x="2133600" y="609600"/>
              <a:ext cx="1568174" cy="6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670852" y="609600"/>
              <a:ext cx="326887" cy="63168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2" name="直線單箭頭接點 51"/>
          <p:cNvCxnSpPr/>
          <p:nvPr/>
        </p:nvCxnSpPr>
        <p:spPr>
          <a:xfrm>
            <a:off x="7052365" y="5318411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162208" y="5318410"/>
            <a:ext cx="1409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弧形接點 54"/>
          <p:cNvCxnSpPr>
            <a:stCxn id="45" idx="3"/>
          </p:cNvCxnSpPr>
          <p:nvPr/>
        </p:nvCxnSpPr>
        <p:spPr>
          <a:xfrm flipH="1">
            <a:off x="2014330" y="5318414"/>
            <a:ext cx="1983409" cy="769659"/>
          </a:xfrm>
          <a:prstGeom prst="curvedConnector3">
            <a:avLst>
              <a:gd name="adj1" fmla="val -115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/>
          <p:cNvGrpSpPr/>
          <p:nvPr/>
        </p:nvGrpSpPr>
        <p:grpSpPr>
          <a:xfrm>
            <a:off x="2682747" y="5615358"/>
            <a:ext cx="697001" cy="1093696"/>
            <a:chOff x="2682747" y="5615358"/>
            <a:chExt cx="697001" cy="1093696"/>
          </a:xfrm>
        </p:grpSpPr>
        <p:sp>
          <p:nvSpPr>
            <p:cNvPr id="57" name="向右箭號 56"/>
            <p:cNvSpPr/>
            <p:nvPr/>
          </p:nvSpPr>
          <p:spPr>
            <a:xfrm rot="15064168">
              <a:off x="2439791" y="5858314"/>
              <a:ext cx="870226" cy="38431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769645" y="6339722"/>
              <a:ext cx="61010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Prev</a:t>
              </a:r>
              <a:endParaRPr lang="zh-TW" altLang="en-US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6112762" y="5615357"/>
            <a:ext cx="655637" cy="1093697"/>
            <a:chOff x="6112762" y="5615357"/>
            <a:chExt cx="655637" cy="1093697"/>
          </a:xfrm>
        </p:grpSpPr>
        <p:sp>
          <p:nvSpPr>
            <p:cNvPr id="58" name="向右箭號 57"/>
            <p:cNvSpPr/>
            <p:nvPr/>
          </p:nvSpPr>
          <p:spPr>
            <a:xfrm rot="15064168">
              <a:off x="5869806" y="5858313"/>
              <a:ext cx="870226" cy="38431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160347" y="6339722"/>
              <a:ext cx="60805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Now</a:t>
              </a:r>
              <a:endParaRPr lang="zh-TW" altLang="en-US" dirty="0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9257945" y="5615356"/>
            <a:ext cx="711067" cy="1093698"/>
            <a:chOff x="9257945" y="5615356"/>
            <a:chExt cx="711067" cy="1093698"/>
          </a:xfrm>
        </p:grpSpPr>
        <p:sp>
          <p:nvSpPr>
            <p:cNvPr id="59" name="向右箭號 58"/>
            <p:cNvSpPr/>
            <p:nvPr/>
          </p:nvSpPr>
          <p:spPr>
            <a:xfrm rot="15064168">
              <a:off x="9014989" y="5858312"/>
              <a:ext cx="870226" cy="38431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347495" y="6339722"/>
              <a:ext cx="62151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Next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3379748" y="5634256"/>
            <a:ext cx="3637278" cy="943313"/>
            <a:chOff x="3379748" y="5634256"/>
            <a:chExt cx="3637278" cy="943313"/>
          </a:xfrm>
        </p:grpSpPr>
        <p:cxnSp>
          <p:nvCxnSpPr>
            <p:cNvPr id="63" name="弧形接點 62"/>
            <p:cNvCxnSpPr>
              <a:stCxn id="48" idx="2"/>
              <a:endCxn id="60" idx="3"/>
            </p:cNvCxnSpPr>
            <p:nvPr/>
          </p:nvCxnSpPr>
          <p:spPr>
            <a:xfrm rot="5400000">
              <a:off x="4753321" y="4260683"/>
              <a:ext cx="890132" cy="363727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4186283" y="6208237"/>
              <a:ext cx="1838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1.Now-&gt;list=</a:t>
              </a:r>
              <a:r>
                <a:rPr lang="en-US" altLang="zh-TW" dirty="0" err="1" smtClean="0"/>
                <a:t>Prev</a:t>
              </a:r>
              <a:endParaRPr lang="zh-TW" altLang="en-US" dirty="0"/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6966882" y="6181647"/>
            <a:ext cx="13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3.Now=Next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825405" y="6103042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4.Next=Next-&gt;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140668" y="5667957"/>
            <a:ext cx="136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2.Prev=Now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5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22604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21705 -0.000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17057 -0.0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18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9789" y="115888"/>
            <a:ext cx="2886075" cy="1143000"/>
          </a:xfrm>
        </p:spPr>
        <p:txBody>
          <a:bodyPr/>
          <a:lstStyle/>
          <a:p>
            <a:r>
              <a:rPr lang="en-US" altLang="zh-TW"/>
              <a:t>Chain (2/3)</a:t>
            </a:r>
          </a:p>
        </p:txBody>
      </p:sp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1887538" y="6042025"/>
            <a:ext cx="1162050" cy="457200"/>
            <a:chOff x="636" y="2964"/>
            <a:chExt cx="732" cy="288"/>
          </a:xfrm>
        </p:grpSpPr>
        <p:sp>
          <p:nvSpPr>
            <p:cNvPr id="117764" name="Rectangle 4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765" name="Line 5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7766" name="Group 6"/>
          <p:cNvGrpSpPr>
            <a:grpSpLocks/>
          </p:cNvGrpSpPr>
          <p:nvPr/>
        </p:nvGrpSpPr>
        <p:grpSpPr bwMode="auto">
          <a:xfrm>
            <a:off x="3468688" y="6042025"/>
            <a:ext cx="1162050" cy="457200"/>
            <a:chOff x="636" y="2964"/>
            <a:chExt cx="732" cy="288"/>
          </a:xfrm>
        </p:grpSpPr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768" name="Line 8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7769" name="Group 9"/>
          <p:cNvGrpSpPr>
            <a:grpSpLocks/>
          </p:cNvGrpSpPr>
          <p:nvPr/>
        </p:nvGrpSpPr>
        <p:grpSpPr bwMode="auto">
          <a:xfrm>
            <a:off x="5030788" y="6042025"/>
            <a:ext cx="1162050" cy="457200"/>
            <a:chOff x="636" y="2964"/>
            <a:chExt cx="732" cy="288"/>
          </a:xfrm>
        </p:grpSpPr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7773988" y="6042025"/>
            <a:ext cx="1162050" cy="457200"/>
            <a:chOff x="636" y="2964"/>
            <a:chExt cx="732" cy="288"/>
          </a:xfrm>
        </p:grpSpPr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7775" name="Line 15"/>
          <p:cNvSpPr>
            <a:spLocks noChangeShapeType="1"/>
          </p:cNvSpPr>
          <p:nvPr/>
        </p:nvSpPr>
        <p:spPr bwMode="auto">
          <a:xfrm flipV="1">
            <a:off x="2782888" y="625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V="1">
            <a:off x="4364038" y="625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 flipV="1">
            <a:off x="5926138" y="625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 flipV="1">
            <a:off x="7126288" y="625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6595482" y="5948364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</p:txBody>
      </p:sp>
      <p:grpSp>
        <p:nvGrpSpPr>
          <p:cNvPr id="117780" name="Group 20"/>
          <p:cNvGrpSpPr>
            <a:grpSpLocks/>
          </p:cNvGrpSpPr>
          <p:nvPr/>
        </p:nvGrpSpPr>
        <p:grpSpPr bwMode="auto">
          <a:xfrm>
            <a:off x="9317038" y="6042025"/>
            <a:ext cx="1162050" cy="457200"/>
            <a:chOff x="636" y="2964"/>
            <a:chExt cx="732" cy="288"/>
          </a:xfrm>
        </p:grpSpPr>
        <p:sp>
          <p:nvSpPr>
            <p:cNvPr id="117781" name="Rectangle 2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782" name="Line 2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7783" name="Line 23"/>
          <p:cNvSpPr>
            <a:spLocks noChangeShapeType="1"/>
          </p:cNvSpPr>
          <p:nvPr/>
        </p:nvSpPr>
        <p:spPr bwMode="auto">
          <a:xfrm flipV="1">
            <a:off x="8669338" y="625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9921876" y="5084763"/>
            <a:ext cx="74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600" b="1">
                <a:latin typeface="Times New Roman" panose="02020603050405020304" pitchFamily="18" charset="0"/>
              </a:rPr>
              <a:t>NULL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4935220" y="5011739"/>
            <a:ext cx="689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trial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3189288" y="5011738"/>
            <a:ext cx="108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middle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1919288" y="50133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lead</a:t>
            </a:r>
          </a:p>
        </p:txBody>
      </p:sp>
      <p:pic>
        <p:nvPicPr>
          <p:cNvPr id="117788" name="Picture 28" descr="program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lum bright="-3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"/>
          <a:stretch>
            <a:fillRect/>
          </a:stretch>
        </p:blipFill>
        <p:spPr>
          <a:xfrm>
            <a:off x="3216276" y="1473200"/>
            <a:ext cx="5832475" cy="325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7789" name="Rectangle 29"/>
          <p:cNvSpPr>
            <a:spLocks noChangeArrowheads="1"/>
          </p:cNvSpPr>
          <p:nvPr/>
        </p:nvSpPr>
        <p:spPr bwMode="auto">
          <a:xfrm>
            <a:off x="3863975" y="3238500"/>
            <a:ext cx="1873250" cy="179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3863975" y="3417888"/>
            <a:ext cx="21605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6456364" y="2239963"/>
            <a:ext cx="4360874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CC00"/>
                </a:solidFill>
                <a:latin typeface="Times New Roman" panose="02020603050405020304" pitchFamily="18" charset="0"/>
              </a:rPr>
              <a:t>Two extra </a:t>
            </a:r>
            <a:r>
              <a:rPr lang="en-US" altLang="zh-TW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pointers</a:t>
            </a:r>
          </a:p>
          <a:p>
            <a:r>
              <a:rPr lang="en-US" altLang="zh-TW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Trial</a:t>
            </a:r>
            <a:r>
              <a:rPr lang="zh-TW" altLang="en-US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：指向目前的尾巴</a:t>
            </a:r>
            <a:r>
              <a:rPr lang="en-US" altLang="zh-TW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後一個</a:t>
            </a:r>
            <a:r>
              <a:rPr lang="en-US" altLang="zh-TW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TW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middle</a:t>
            </a:r>
            <a:r>
              <a:rPr lang="zh-TW" altLang="en-US" sz="24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：</a:t>
            </a:r>
            <a:r>
              <a:rPr lang="zh-TW" altLang="en-US" sz="2400" dirty="0">
                <a:solidFill>
                  <a:srgbClr val="FFCC00"/>
                </a:solidFill>
                <a:latin typeface="Times New Roman" panose="02020603050405020304" pitchFamily="18" charset="0"/>
              </a:rPr>
              <a:t>中間要被反轉的</a:t>
            </a:r>
            <a:endParaRPr lang="en-US" altLang="zh-TW" sz="2400" dirty="0" smtClean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92" name="Rectangle 32"/>
          <p:cNvSpPr>
            <a:spLocks noChangeArrowheads="1"/>
          </p:cNvSpPr>
          <p:nvPr/>
        </p:nvSpPr>
        <p:spPr bwMode="auto">
          <a:xfrm>
            <a:off x="3863976" y="3022600"/>
            <a:ext cx="1439863" cy="179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863975" y="2841625"/>
            <a:ext cx="1512888" cy="179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3648075" y="2193925"/>
            <a:ext cx="25923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95" name="Rectangle 35"/>
          <p:cNvSpPr>
            <a:spLocks noChangeArrowheads="1"/>
          </p:cNvSpPr>
          <p:nvPr/>
        </p:nvSpPr>
        <p:spPr bwMode="auto">
          <a:xfrm>
            <a:off x="3648075" y="2409825"/>
            <a:ext cx="25923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>
            <a:off x="2135188" y="55165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 flipV="1">
            <a:off x="10272713" y="55165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8" name="Freeform 38"/>
          <p:cNvSpPr>
            <a:spLocks/>
          </p:cNvSpPr>
          <p:nvPr/>
        </p:nvSpPr>
        <p:spPr bwMode="auto">
          <a:xfrm>
            <a:off x="4021139" y="4816475"/>
            <a:ext cx="6065837" cy="249238"/>
          </a:xfrm>
          <a:custGeom>
            <a:avLst/>
            <a:gdLst>
              <a:gd name="T0" fmla="*/ 0 w 3821"/>
              <a:gd name="T1" fmla="*/ 157 h 157"/>
              <a:gd name="T2" fmla="*/ 73 w 3821"/>
              <a:gd name="T3" fmla="*/ 93 h 157"/>
              <a:gd name="T4" fmla="*/ 457 w 3821"/>
              <a:gd name="T5" fmla="*/ 38 h 157"/>
              <a:gd name="T6" fmla="*/ 1408 w 3821"/>
              <a:gd name="T7" fmla="*/ 29 h 157"/>
              <a:gd name="T8" fmla="*/ 3446 w 3821"/>
              <a:gd name="T9" fmla="*/ 38 h 157"/>
              <a:gd name="T10" fmla="*/ 3739 w 3821"/>
              <a:gd name="T11" fmla="*/ 75 h 157"/>
              <a:gd name="T12" fmla="*/ 3821 w 3821"/>
              <a:gd name="T13" fmla="*/ 12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21" h="157">
                <a:moveTo>
                  <a:pt x="0" y="157"/>
                </a:moveTo>
                <a:cubicBezTo>
                  <a:pt x="27" y="129"/>
                  <a:pt x="36" y="105"/>
                  <a:pt x="73" y="93"/>
                </a:cubicBezTo>
                <a:cubicBezTo>
                  <a:pt x="163" y="0"/>
                  <a:pt x="363" y="39"/>
                  <a:pt x="457" y="38"/>
                </a:cubicBezTo>
                <a:cubicBezTo>
                  <a:pt x="774" y="33"/>
                  <a:pt x="1091" y="32"/>
                  <a:pt x="1408" y="29"/>
                </a:cubicBezTo>
                <a:cubicBezTo>
                  <a:pt x="2087" y="32"/>
                  <a:pt x="2767" y="32"/>
                  <a:pt x="3446" y="38"/>
                </a:cubicBezTo>
                <a:cubicBezTo>
                  <a:pt x="3539" y="39"/>
                  <a:pt x="3650" y="42"/>
                  <a:pt x="3739" y="75"/>
                </a:cubicBezTo>
                <a:cubicBezTo>
                  <a:pt x="3764" y="112"/>
                  <a:pt x="3776" y="120"/>
                  <a:pt x="3821" y="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9" name="Freeform 39"/>
          <p:cNvSpPr>
            <a:spLocks/>
          </p:cNvSpPr>
          <p:nvPr/>
        </p:nvSpPr>
        <p:spPr bwMode="auto">
          <a:xfrm>
            <a:off x="5530851" y="5457826"/>
            <a:ext cx="4525963" cy="290513"/>
          </a:xfrm>
          <a:custGeom>
            <a:avLst/>
            <a:gdLst>
              <a:gd name="T0" fmla="*/ 0 w 2851"/>
              <a:gd name="T1" fmla="*/ 0 h 183"/>
              <a:gd name="T2" fmla="*/ 19 w 2851"/>
              <a:gd name="T3" fmla="*/ 100 h 183"/>
              <a:gd name="T4" fmla="*/ 55 w 2851"/>
              <a:gd name="T5" fmla="*/ 128 h 183"/>
              <a:gd name="T6" fmla="*/ 192 w 2851"/>
              <a:gd name="T7" fmla="*/ 183 h 183"/>
              <a:gd name="T8" fmla="*/ 2771 w 2851"/>
              <a:gd name="T9" fmla="*/ 173 h 183"/>
              <a:gd name="T10" fmla="*/ 2835 w 2851"/>
              <a:gd name="T11" fmla="*/ 119 h 183"/>
              <a:gd name="T12" fmla="*/ 2844 w 2851"/>
              <a:gd name="T13" fmla="*/ 1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1" h="183">
                <a:moveTo>
                  <a:pt x="0" y="0"/>
                </a:moveTo>
                <a:cubicBezTo>
                  <a:pt x="6" y="33"/>
                  <a:pt x="6" y="69"/>
                  <a:pt x="19" y="100"/>
                </a:cubicBezTo>
                <a:cubicBezTo>
                  <a:pt x="25" y="114"/>
                  <a:pt x="43" y="119"/>
                  <a:pt x="55" y="128"/>
                </a:cubicBezTo>
                <a:cubicBezTo>
                  <a:pt x="107" y="165"/>
                  <a:pt x="132" y="166"/>
                  <a:pt x="192" y="183"/>
                </a:cubicBezTo>
                <a:cubicBezTo>
                  <a:pt x="1049" y="155"/>
                  <a:pt x="1915" y="179"/>
                  <a:pt x="2771" y="173"/>
                </a:cubicBezTo>
                <a:cubicBezTo>
                  <a:pt x="2805" y="162"/>
                  <a:pt x="2810" y="143"/>
                  <a:pt x="2835" y="119"/>
                </a:cubicBezTo>
                <a:cubicBezTo>
                  <a:pt x="2851" y="68"/>
                  <a:pt x="2844" y="101"/>
                  <a:pt x="2844" y="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800" name="Line 40"/>
          <p:cNvSpPr>
            <a:spLocks noChangeShapeType="1"/>
          </p:cNvSpPr>
          <p:nvPr/>
        </p:nvSpPr>
        <p:spPr bwMode="auto">
          <a:xfrm flipH="1">
            <a:off x="2279651" y="5516563"/>
            <a:ext cx="13684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1992313" y="4987925"/>
            <a:ext cx="108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middle</a:t>
            </a:r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3432175" y="50133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lead</a:t>
            </a:r>
          </a:p>
        </p:txBody>
      </p:sp>
      <p:sp>
        <p:nvSpPr>
          <p:cNvPr id="117803" name="Line 43"/>
          <p:cNvSpPr>
            <a:spLocks noChangeShapeType="1"/>
          </p:cNvSpPr>
          <p:nvPr/>
        </p:nvSpPr>
        <p:spPr bwMode="auto">
          <a:xfrm>
            <a:off x="3792538" y="55165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1696720" y="4365626"/>
            <a:ext cx="689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trial</a:t>
            </a:r>
          </a:p>
        </p:txBody>
      </p:sp>
      <p:sp>
        <p:nvSpPr>
          <p:cNvPr id="117805" name="Line 45"/>
          <p:cNvSpPr>
            <a:spLocks noChangeShapeType="1"/>
          </p:cNvSpPr>
          <p:nvPr/>
        </p:nvSpPr>
        <p:spPr bwMode="auto">
          <a:xfrm>
            <a:off x="1992313" y="4941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806" name="Line 46"/>
          <p:cNvSpPr>
            <a:spLocks noChangeShapeType="1"/>
          </p:cNvSpPr>
          <p:nvPr/>
        </p:nvSpPr>
        <p:spPr bwMode="auto">
          <a:xfrm>
            <a:off x="2782889" y="5516564"/>
            <a:ext cx="9366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807" name="Line 47"/>
          <p:cNvSpPr>
            <a:spLocks noChangeShapeType="1"/>
          </p:cNvSpPr>
          <p:nvPr/>
        </p:nvSpPr>
        <p:spPr bwMode="auto">
          <a:xfrm>
            <a:off x="2855913" y="6381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2541589" y="6521450"/>
            <a:ext cx="74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600" b="1">
                <a:latin typeface="Times New Roman" panose="02020603050405020304" pitchFamily="18" charset="0"/>
              </a:rPr>
              <a:t>NULL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17809" name="Line 49"/>
          <p:cNvSpPr>
            <a:spLocks noChangeShapeType="1"/>
          </p:cNvSpPr>
          <p:nvPr/>
        </p:nvSpPr>
        <p:spPr bwMode="auto">
          <a:xfrm>
            <a:off x="4079876" y="5516564"/>
            <a:ext cx="11525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810" name="Freeform 50"/>
          <p:cNvSpPr>
            <a:spLocks/>
          </p:cNvSpPr>
          <p:nvPr/>
        </p:nvSpPr>
        <p:spPr bwMode="auto">
          <a:xfrm>
            <a:off x="2984500" y="6407151"/>
            <a:ext cx="1320800" cy="269875"/>
          </a:xfrm>
          <a:custGeom>
            <a:avLst/>
            <a:gdLst>
              <a:gd name="T0" fmla="*/ 832 w 832"/>
              <a:gd name="T1" fmla="*/ 8 h 170"/>
              <a:gd name="T2" fmla="*/ 628 w 832"/>
              <a:gd name="T3" fmla="*/ 156 h 170"/>
              <a:gd name="T4" fmla="*/ 508 w 832"/>
              <a:gd name="T5" fmla="*/ 160 h 170"/>
              <a:gd name="T6" fmla="*/ 376 w 832"/>
              <a:gd name="T7" fmla="*/ 120 h 170"/>
              <a:gd name="T8" fmla="*/ 256 w 832"/>
              <a:gd name="T9" fmla="*/ 76 h 170"/>
              <a:gd name="T10" fmla="*/ 228 w 832"/>
              <a:gd name="T11" fmla="*/ 64 h 170"/>
              <a:gd name="T12" fmla="*/ 188 w 832"/>
              <a:gd name="T13" fmla="*/ 40 h 170"/>
              <a:gd name="T14" fmla="*/ 0 w 832"/>
              <a:gd name="T1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2" h="170">
                <a:moveTo>
                  <a:pt x="832" y="8"/>
                </a:moveTo>
                <a:cubicBezTo>
                  <a:pt x="803" y="96"/>
                  <a:pt x="716" y="143"/>
                  <a:pt x="628" y="156"/>
                </a:cubicBezTo>
                <a:cubicBezTo>
                  <a:pt x="585" y="170"/>
                  <a:pt x="561" y="162"/>
                  <a:pt x="508" y="160"/>
                </a:cubicBezTo>
                <a:cubicBezTo>
                  <a:pt x="463" y="152"/>
                  <a:pt x="423" y="127"/>
                  <a:pt x="376" y="120"/>
                </a:cubicBezTo>
                <a:cubicBezTo>
                  <a:pt x="336" y="107"/>
                  <a:pt x="297" y="86"/>
                  <a:pt x="256" y="76"/>
                </a:cubicBezTo>
                <a:cubicBezTo>
                  <a:pt x="212" y="47"/>
                  <a:pt x="280" y="90"/>
                  <a:pt x="228" y="64"/>
                </a:cubicBezTo>
                <a:cubicBezTo>
                  <a:pt x="190" y="45"/>
                  <a:pt x="218" y="52"/>
                  <a:pt x="188" y="40"/>
                </a:cubicBezTo>
                <a:cubicBezTo>
                  <a:pt x="128" y="16"/>
                  <a:pt x="65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93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 tmFilter="0, 0; .2, .5; .8, .5; 1, 0"/>
                                        <p:tgtEl>
                                          <p:spTgt spid="1177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000" autoRev="1" fill="hold"/>
                                        <p:tgtEl>
                                          <p:spTgt spid="1177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 tmFilter="0, 0; .2, .5; .8, .5; 1, 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000" autoRev="1" fill="hold"/>
                                        <p:tgtEl>
                                          <p:spTgt spid="1177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 tmFilter="0, 0; .2, .5; .8, .5; 1, 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000" autoRev="1" fill="hold"/>
                                        <p:tgtEl>
                                          <p:spTgt spid="1177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178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7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177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177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177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78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178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177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1178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1178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1177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178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178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5" grpId="0"/>
      <p:bldP spid="117785" grpId="1"/>
      <p:bldP spid="117785" grpId="2"/>
      <p:bldP spid="117786" grpId="0"/>
      <p:bldP spid="117786" grpId="1"/>
      <p:bldP spid="117787" grpId="0"/>
      <p:bldP spid="117787" grpId="1"/>
      <p:bldP spid="117801" grpId="0"/>
      <p:bldP spid="117801" grpId="1"/>
      <p:bldP spid="117801" grpId="2"/>
      <p:bldP spid="117802" grpId="0"/>
      <p:bldP spid="117804" grpId="0"/>
      <p:bldP spid="117804" grpId="1"/>
      <p:bldP spid="11780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888" y="115888"/>
            <a:ext cx="2951162" cy="792162"/>
          </a:xfrm>
        </p:spPr>
        <p:txBody>
          <a:bodyPr/>
          <a:lstStyle/>
          <a:p>
            <a:r>
              <a:rPr lang="en-US" altLang="zh-TW"/>
              <a:t>Chain (3/3)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331789"/>
            <a:ext cx="8424863" cy="19446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Concatenates two chains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Concatenates two chains, ptr1 and ptr2.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Assign the list </a:t>
            </a:r>
            <a:br>
              <a:rPr lang="en-US" altLang="zh-TW" sz="2400"/>
            </a:br>
            <a:r>
              <a:rPr lang="en-US" altLang="zh-TW" sz="2400"/>
              <a:t>ptr1 followed </a:t>
            </a:r>
            <a:br>
              <a:rPr lang="en-US" altLang="zh-TW" sz="2400"/>
            </a:br>
            <a:r>
              <a:rPr lang="en-US" altLang="zh-TW" sz="2400"/>
              <a:t>by the list ptr2.</a:t>
            </a:r>
          </a:p>
        </p:txBody>
      </p:sp>
      <p:pic>
        <p:nvPicPr>
          <p:cNvPr id="118788" name="Picture 4" descr="program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9" y="1258889"/>
            <a:ext cx="5768975" cy="37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279650" y="3284538"/>
            <a:ext cx="219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FFCC00"/>
                </a:solidFill>
              </a:rPr>
              <a:t>O(length of list </a:t>
            </a:r>
            <a:r>
              <a:rPr lang="en-US" altLang="zh-TW" i="1">
                <a:solidFill>
                  <a:srgbClr val="FFCC00"/>
                </a:solidFill>
              </a:rPr>
              <a:t>ptr1</a:t>
            </a:r>
            <a:r>
              <a:rPr lang="en-US" altLang="zh-TW">
                <a:solidFill>
                  <a:srgbClr val="FFCC00"/>
                </a:solidFill>
              </a:rPr>
              <a:t>)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1719263" y="5653088"/>
            <a:ext cx="1162050" cy="457200"/>
            <a:chOff x="636" y="2964"/>
            <a:chExt cx="732" cy="288"/>
          </a:xfrm>
        </p:grpSpPr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792" name="Line 8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8793" name="Group 9"/>
          <p:cNvGrpSpPr>
            <a:grpSpLocks/>
          </p:cNvGrpSpPr>
          <p:nvPr/>
        </p:nvGrpSpPr>
        <p:grpSpPr bwMode="auto">
          <a:xfrm>
            <a:off x="3300413" y="5653088"/>
            <a:ext cx="1162050" cy="457200"/>
            <a:chOff x="636" y="2964"/>
            <a:chExt cx="732" cy="288"/>
          </a:xfrm>
        </p:grpSpPr>
        <p:sp>
          <p:nvSpPr>
            <p:cNvPr id="118794" name="Rectangle 10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8796" name="Group 12"/>
          <p:cNvGrpSpPr>
            <a:grpSpLocks/>
          </p:cNvGrpSpPr>
          <p:nvPr/>
        </p:nvGrpSpPr>
        <p:grpSpPr bwMode="auto">
          <a:xfrm>
            <a:off x="4862513" y="5653088"/>
            <a:ext cx="1162050" cy="457200"/>
            <a:chOff x="636" y="2964"/>
            <a:chExt cx="732" cy="288"/>
          </a:xfrm>
        </p:grpSpPr>
        <p:sp>
          <p:nvSpPr>
            <p:cNvPr id="118797" name="Rectangle 13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8799" name="Group 15"/>
          <p:cNvGrpSpPr>
            <a:grpSpLocks/>
          </p:cNvGrpSpPr>
          <p:nvPr/>
        </p:nvGrpSpPr>
        <p:grpSpPr bwMode="auto">
          <a:xfrm>
            <a:off x="7605713" y="5653088"/>
            <a:ext cx="1162050" cy="457200"/>
            <a:chOff x="636" y="2964"/>
            <a:chExt cx="732" cy="288"/>
          </a:xfrm>
        </p:grpSpPr>
        <p:sp>
          <p:nvSpPr>
            <p:cNvPr id="118800" name="Rectangle 16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8802" name="Line 18"/>
          <p:cNvSpPr>
            <a:spLocks noChangeShapeType="1"/>
          </p:cNvSpPr>
          <p:nvPr/>
        </p:nvSpPr>
        <p:spPr bwMode="auto">
          <a:xfrm flipV="1">
            <a:off x="2614613" y="5862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V="1">
            <a:off x="4195763" y="5862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8804" name="Group 20"/>
          <p:cNvGrpSpPr>
            <a:grpSpLocks/>
          </p:cNvGrpSpPr>
          <p:nvPr/>
        </p:nvGrpSpPr>
        <p:grpSpPr bwMode="auto">
          <a:xfrm>
            <a:off x="9091613" y="5653088"/>
            <a:ext cx="1162050" cy="457200"/>
            <a:chOff x="636" y="2964"/>
            <a:chExt cx="732" cy="288"/>
          </a:xfrm>
        </p:grpSpPr>
        <p:sp>
          <p:nvSpPr>
            <p:cNvPr id="118805" name="Rectangle 2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806" name="Line 2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8807" name="Line 23"/>
          <p:cNvSpPr>
            <a:spLocks noChangeShapeType="1"/>
          </p:cNvSpPr>
          <p:nvPr/>
        </p:nvSpPr>
        <p:spPr bwMode="auto">
          <a:xfrm flipV="1">
            <a:off x="8443913" y="5862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598026" y="5734050"/>
            <a:ext cx="74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600" b="1">
                <a:solidFill>
                  <a:srgbClr val="FFCC00"/>
                </a:solidFill>
                <a:latin typeface="Times New Roman" panose="02020603050405020304" pitchFamily="18" charset="0"/>
              </a:rPr>
              <a:t>NULL</a:t>
            </a:r>
            <a:endParaRPr lang="en-US" altLang="zh-TW" sz="24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09" name="Freeform 25"/>
          <p:cNvSpPr>
            <a:spLocks/>
          </p:cNvSpPr>
          <p:nvPr/>
        </p:nvSpPr>
        <p:spPr bwMode="auto">
          <a:xfrm>
            <a:off x="1985963" y="6110288"/>
            <a:ext cx="361950" cy="419100"/>
          </a:xfrm>
          <a:custGeom>
            <a:avLst/>
            <a:gdLst>
              <a:gd name="T0" fmla="*/ 0 w 228"/>
              <a:gd name="T1" fmla="*/ 0 h 264"/>
              <a:gd name="T2" fmla="*/ 0 w 228"/>
              <a:gd name="T3" fmla="*/ 264 h 264"/>
              <a:gd name="T4" fmla="*/ 228 w 228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264">
                <a:moveTo>
                  <a:pt x="0" y="0"/>
                </a:moveTo>
                <a:lnTo>
                  <a:pt x="0" y="264"/>
                </a:lnTo>
                <a:lnTo>
                  <a:pt x="228" y="26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98700" y="6265863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ptr1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5368926" y="5791200"/>
            <a:ext cx="74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600" b="1">
                <a:solidFill>
                  <a:srgbClr val="FFCC00"/>
                </a:solidFill>
                <a:latin typeface="Times New Roman" panose="02020603050405020304" pitchFamily="18" charset="0"/>
              </a:rPr>
              <a:t>NULL</a:t>
            </a:r>
            <a:endParaRPr lang="en-US" altLang="zh-TW" sz="16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7078664" y="6284913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ptr2</a:t>
            </a:r>
          </a:p>
        </p:txBody>
      </p:sp>
      <p:sp>
        <p:nvSpPr>
          <p:cNvPr id="118813" name="Freeform 29"/>
          <p:cNvSpPr>
            <a:spLocks/>
          </p:cNvSpPr>
          <p:nvPr/>
        </p:nvSpPr>
        <p:spPr bwMode="auto">
          <a:xfrm>
            <a:off x="7319963" y="5900738"/>
            <a:ext cx="285750" cy="476250"/>
          </a:xfrm>
          <a:custGeom>
            <a:avLst/>
            <a:gdLst>
              <a:gd name="T0" fmla="*/ 0 w 180"/>
              <a:gd name="T1" fmla="*/ 300 h 300"/>
              <a:gd name="T2" fmla="*/ 0 w 180"/>
              <a:gd name="T3" fmla="*/ 0 h 300"/>
              <a:gd name="T4" fmla="*/ 180 w 180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" h="300">
                <a:moveTo>
                  <a:pt x="0" y="300"/>
                </a:moveTo>
                <a:lnTo>
                  <a:pt x="0" y="0"/>
                </a:lnTo>
                <a:lnTo>
                  <a:pt x="1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814" name="Freeform 30"/>
          <p:cNvSpPr>
            <a:spLocks/>
          </p:cNvSpPr>
          <p:nvPr/>
        </p:nvSpPr>
        <p:spPr bwMode="auto">
          <a:xfrm rot="173333">
            <a:off x="5719763" y="5116514"/>
            <a:ext cx="1866900" cy="650875"/>
          </a:xfrm>
          <a:custGeom>
            <a:avLst/>
            <a:gdLst>
              <a:gd name="T0" fmla="*/ 0 w 1212"/>
              <a:gd name="T1" fmla="*/ 422 h 422"/>
              <a:gd name="T2" fmla="*/ 504 w 1212"/>
              <a:gd name="T3" fmla="*/ 2 h 422"/>
              <a:gd name="T4" fmla="*/ 1212 w 1212"/>
              <a:gd name="T5" fmla="*/ 41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2" h="422">
                <a:moveTo>
                  <a:pt x="0" y="422"/>
                </a:moveTo>
                <a:cubicBezTo>
                  <a:pt x="151" y="213"/>
                  <a:pt x="302" y="4"/>
                  <a:pt x="504" y="2"/>
                </a:cubicBezTo>
                <a:cubicBezTo>
                  <a:pt x="706" y="0"/>
                  <a:pt x="1094" y="342"/>
                  <a:pt x="1212" y="41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8815" name="Group 31"/>
          <p:cNvGrpSpPr>
            <a:grpSpLocks/>
          </p:cNvGrpSpPr>
          <p:nvPr/>
        </p:nvGrpSpPr>
        <p:grpSpPr bwMode="auto">
          <a:xfrm>
            <a:off x="1703388" y="5013326"/>
            <a:ext cx="844550" cy="639763"/>
            <a:chOff x="2127" y="3158"/>
            <a:chExt cx="532" cy="403"/>
          </a:xfrm>
        </p:grpSpPr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2127" y="3158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solidFill>
                    <a:srgbClr val="FFCC00"/>
                  </a:solidFill>
                  <a:latin typeface="Times New Roman" panose="02020603050405020304" pitchFamily="18" charset="0"/>
                </a:rPr>
                <a:t>temp</a:t>
              </a:r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>
              <a:off x="2307" y="3417"/>
              <a:ext cx="0" cy="144"/>
            </a:xfrm>
            <a:prstGeom prst="line">
              <a:avLst/>
            </a:prstGeom>
            <a:noFill/>
            <a:ln w="9525">
              <a:solidFill>
                <a:srgbClr val="99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8818" name="Rectangle 34"/>
          <p:cNvSpPr>
            <a:spLocks noChangeArrowheads="1"/>
          </p:cNvSpPr>
          <p:nvPr/>
        </p:nvSpPr>
        <p:spPr bwMode="auto">
          <a:xfrm>
            <a:off x="5519738" y="3284538"/>
            <a:ext cx="46085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819" name="Rectangle 35"/>
          <p:cNvSpPr>
            <a:spLocks noChangeArrowheads="1"/>
          </p:cNvSpPr>
          <p:nvPr/>
        </p:nvSpPr>
        <p:spPr bwMode="auto">
          <a:xfrm>
            <a:off x="5519739" y="3644900"/>
            <a:ext cx="18002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1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17326 3.33333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-3.7037E-7 L 0.33872 -3.7037E-7 " pathEditMode="relative" ptsTypes="AA">
                                      <p:cBhvr>
                                        <p:cTn id="16" dur="10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Circularly Linked Lists (1/10)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628775"/>
            <a:ext cx="8226425" cy="295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Circular Linked list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link field of the last node points to the first node in the list.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Represent a polynomial </a:t>
            </a:r>
            <a:r>
              <a:rPr lang="en-US" altLang="zh-TW" i="1"/>
              <a:t>ptr</a:t>
            </a:r>
            <a:r>
              <a:rPr lang="en-US" altLang="zh-TW"/>
              <a:t> = 3x</a:t>
            </a:r>
            <a:r>
              <a:rPr lang="en-US" altLang="zh-TW" baseline="30000"/>
              <a:t>14</a:t>
            </a:r>
            <a:r>
              <a:rPr lang="en-US" altLang="zh-TW"/>
              <a:t>+2x</a:t>
            </a:r>
            <a:r>
              <a:rPr lang="en-US" altLang="zh-TW" baseline="30000"/>
              <a:t>8</a:t>
            </a:r>
            <a:r>
              <a:rPr lang="en-US" altLang="zh-TW"/>
              <a:t>+1 as a circularly linked list.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4522788" y="55721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6656388" y="55721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8713788" y="5572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9551988" y="49625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2617788" y="4962525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617788" y="49625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2617788" y="5495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2617788" y="5648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084388" y="54197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ptr</a:t>
            </a:r>
          </a:p>
        </p:txBody>
      </p:sp>
      <p:graphicFrame>
        <p:nvGraphicFramePr>
          <p:cNvPr id="54285" name="Group 13"/>
          <p:cNvGraphicFramePr>
            <a:graphicFrameLocks noGrp="1"/>
          </p:cNvGraphicFramePr>
          <p:nvPr/>
        </p:nvGraphicFramePr>
        <p:xfrm>
          <a:off x="3074988" y="5419726"/>
          <a:ext cx="16002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205547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551293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1554057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508772"/>
                  </a:ext>
                </a:extLst>
              </a:tr>
            </a:tbl>
          </a:graphicData>
        </a:graphic>
      </p:graphicFrame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5284788" y="5419726"/>
          <a:ext cx="16002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08179469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8090819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35516908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80604"/>
                  </a:ext>
                </a:extLst>
              </a:tr>
            </a:tbl>
          </a:graphicData>
        </a:graphic>
      </p:graphicFrame>
      <p:graphicFrame>
        <p:nvGraphicFramePr>
          <p:cNvPr id="54305" name="Group 33"/>
          <p:cNvGraphicFramePr>
            <a:graphicFrameLocks noGrp="1"/>
          </p:cNvGraphicFramePr>
          <p:nvPr/>
        </p:nvGraphicFramePr>
        <p:xfrm>
          <a:off x="7418388" y="5419726"/>
          <a:ext cx="16002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41215192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028946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5917865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58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1081087"/>
          </a:xfrm>
        </p:spPr>
        <p:txBody>
          <a:bodyPr/>
          <a:lstStyle/>
          <a:p>
            <a:r>
              <a:rPr lang="en-US" altLang="zh-TW"/>
              <a:t>Circularly Linked Lists (2/10)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052514"/>
            <a:ext cx="8226425" cy="367188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Maintain an Available List</a:t>
            </a:r>
          </a:p>
          <a:p>
            <a:pPr lvl="1"/>
            <a:r>
              <a:rPr lang="en-US" altLang="zh-TW" sz="2400" dirty="0" smtClean="0"/>
              <a:t>Free/</a:t>
            </a:r>
            <a:r>
              <a:rPr lang="en-US" altLang="zh-TW" sz="2400" dirty="0" err="1" smtClean="0"/>
              <a:t>Malloc</a:t>
            </a:r>
            <a:r>
              <a:rPr lang="zh-TW" altLang="en-US" sz="2400" dirty="0" smtClean="0"/>
              <a:t>浪費時間，很多時候我們釋放了</a:t>
            </a:r>
            <a:r>
              <a:rPr lang="en-US" altLang="zh-TW" sz="2400" dirty="0" smtClean="0"/>
              <a:t>node</a:t>
            </a:r>
            <a:r>
              <a:rPr lang="zh-TW" altLang="en-US" sz="2400" dirty="0" smtClean="0"/>
              <a:t>但可能之後又會需要用到新增</a:t>
            </a:r>
            <a:r>
              <a:rPr lang="en-US" altLang="zh-TW" sz="2400" dirty="0" smtClean="0"/>
              <a:t>node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我們改寫一個有效率的消除，建立一個可以使用</a:t>
            </a:r>
            <a:r>
              <a:rPr lang="en-US" altLang="zh-TW" sz="2400" dirty="0" smtClean="0"/>
              <a:t>(available)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ordered node list(=chain)</a:t>
            </a:r>
            <a:endParaRPr lang="en-US" altLang="zh-TW" sz="2400" dirty="0"/>
          </a:p>
          <a:p>
            <a:pPr lvl="1"/>
            <a:r>
              <a:rPr lang="en-US" altLang="zh-TW" sz="2400" dirty="0"/>
              <a:t>Instead of using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solidFill>
                  <a:srgbClr val="FFCC00"/>
                </a:solidFill>
              </a:rPr>
              <a:t>malloc</a:t>
            </a:r>
            <a:r>
              <a:rPr lang="en-US" altLang="zh-TW" sz="2400" b="1" dirty="0"/>
              <a:t>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CC00"/>
                </a:solidFill>
              </a:rPr>
              <a:t>free</a:t>
            </a:r>
            <a:r>
              <a:rPr lang="en-US" altLang="zh-TW" sz="2400" dirty="0"/>
              <a:t>, we now use </a:t>
            </a:r>
            <a:r>
              <a:rPr lang="en-US" altLang="zh-TW" sz="2400" dirty="0" err="1"/>
              <a:t>get_node</a:t>
            </a:r>
            <a:r>
              <a:rPr lang="en-US" altLang="zh-TW" sz="2400" dirty="0"/>
              <a:t> (program 4.13) and </a:t>
            </a:r>
            <a:r>
              <a:rPr lang="en-US" altLang="zh-TW" sz="2400" dirty="0" err="1"/>
              <a:t>ret_node</a:t>
            </a:r>
            <a:r>
              <a:rPr lang="en-US" altLang="zh-TW" sz="2400" dirty="0"/>
              <a:t> (program 4.14).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632326" y="541655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2987676" y="5432425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222174" y="5156201"/>
            <a:ext cx="7832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avail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524250" y="5126038"/>
            <a:ext cx="139065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4229100" y="5126038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6518276" y="541655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410200" y="5126038"/>
            <a:ext cx="139065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115050" y="5126038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7908926" y="5416550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8229600" y="5126038"/>
            <a:ext cx="139065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8934450" y="5126038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7261225" y="4913314"/>
            <a:ext cx="565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8924499" y="5221288"/>
            <a:ext cx="712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NULL</a:t>
            </a:r>
            <a:endParaRPr lang="en-US" altLang="zh-TW" sz="2400" b="1" i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2133600" y="4440238"/>
            <a:ext cx="8077200" cy="222885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070475" y="6100763"/>
            <a:ext cx="259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List of freed nodes</a:t>
            </a:r>
          </a:p>
        </p:txBody>
      </p:sp>
    </p:spTree>
    <p:extLst>
      <p:ext uri="{BB962C8B-B14F-4D97-AF65-F5344CB8AC3E}">
        <p14:creationId xmlns:p14="http://schemas.microsoft.com/office/powerpoint/2010/main" val="5513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r>
              <a:rPr lang="en-US" altLang="zh-TW"/>
              <a:t>Circularly Linked Lists (3/10)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364" y="1125539"/>
            <a:ext cx="8586787" cy="4175125"/>
          </a:xfrm>
        </p:spPr>
        <p:txBody>
          <a:bodyPr/>
          <a:lstStyle/>
          <a:p>
            <a:r>
              <a:rPr lang="en-US" altLang="zh-TW" sz="2800"/>
              <a:t>Maintain an Available List (cont’d)</a:t>
            </a:r>
          </a:p>
          <a:p>
            <a:pPr lvl="1"/>
            <a:r>
              <a:rPr lang="en-US" altLang="zh-TW" sz="2400"/>
              <a:t>When we need a new node, we examine this list. </a:t>
            </a:r>
          </a:p>
          <a:p>
            <a:pPr lvl="1"/>
            <a:r>
              <a:rPr lang="en-US" altLang="zh-TW" sz="2400"/>
              <a:t>If the list is not empty, then we may use one of its nodes. </a:t>
            </a:r>
          </a:p>
          <a:p>
            <a:pPr lvl="1"/>
            <a:r>
              <a:rPr lang="en-US" altLang="zh-TW" sz="2400"/>
              <a:t>Only when the </a:t>
            </a:r>
            <a:br>
              <a:rPr lang="en-US" altLang="zh-TW" sz="2400"/>
            </a:br>
            <a:r>
              <a:rPr lang="en-US" altLang="zh-TW" sz="2400"/>
              <a:t>list is empty we </a:t>
            </a:r>
            <a:br>
              <a:rPr lang="en-US" altLang="zh-TW" sz="2400"/>
            </a:br>
            <a:r>
              <a:rPr lang="en-US" altLang="zh-TW" sz="2400"/>
              <a:t> do need to use </a:t>
            </a:r>
            <a:br>
              <a:rPr lang="en-US" altLang="zh-TW" sz="2400"/>
            </a:br>
            <a:r>
              <a:rPr lang="en-US" altLang="zh-TW" sz="2400" b="1">
                <a:solidFill>
                  <a:srgbClr val="FFCC00"/>
                </a:solidFill>
              </a:rPr>
              <a:t>malloc</a:t>
            </a:r>
            <a:r>
              <a:rPr lang="en-US" altLang="zh-TW" sz="2400"/>
              <a:t> to </a:t>
            </a:r>
            <a:br>
              <a:rPr lang="en-US" altLang="zh-TW" sz="2400"/>
            </a:br>
            <a:r>
              <a:rPr lang="en-US" altLang="zh-TW" sz="2400"/>
              <a:t>create a new </a:t>
            </a:r>
            <a:br>
              <a:rPr lang="en-US" altLang="zh-TW" sz="2400"/>
            </a:br>
            <a:r>
              <a:rPr lang="en-US" altLang="zh-TW" sz="2400"/>
              <a:t>node.</a:t>
            </a:r>
          </a:p>
        </p:txBody>
      </p:sp>
      <p:pic>
        <p:nvPicPr>
          <p:cNvPr id="56324" name="Picture 4" descr="program4"/>
          <p:cNvPicPr>
            <a:picLocks noChangeAspect="1" noChangeArrowheads="1"/>
          </p:cNvPicPr>
          <p:nvPr/>
        </p:nvPicPr>
        <p:blipFill>
          <a:blip r:embed="rId2" cstate="print">
            <a:lum bright="-60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2"/>
          <a:stretch>
            <a:fillRect/>
          </a:stretch>
        </p:blipFill>
        <p:spPr bwMode="auto">
          <a:xfrm>
            <a:off x="4872039" y="2625726"/>
            <a:ext cx="5653087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Circularly Linked Lists (4/10)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341439"/>
            <a:ext cx="8226425" cy="2879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Maintain an Available List (cont’d)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Insert </a:t>
            </a:r>
            <a:r>
              <a:rPr lang="en-US" altLang="zh-TW" sz="2800">
                <a:solidFill>
                  <a:srgbClr val="FFCC00"/>
                </a:solidFill>
              </a:rPr>
              <a:t>ptr</a:t>
            </a:r>
            <a:r>
              <a:rPr lang="en-US" altLang="zh-TW" sz="2800">
                <a:solidFill>
                  <a:srgbClr val="6600FF"/>
                </a:solidFill>
              </a:rPr>
              <a:t> </a:t>
            </a:r>
            <a:r>
              <a:rPr lang="en-US" altLang="zh-TW" sz="2800"/>
              <a:t>to the front of this list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Let </a:t>
            </a:r>
            <a:r>
              <a:rPr lang="en-US" altLang="zh-TW" sz="2400" b="1">
                <a:solidFill>
                  <a:srgbClr val="FFCC00"/>
                </a:solidFill>
              </a:rPr>
              <a:t>avail</a:t>
            </a:r>
            <a:r>
              <a:rPr lang="en-US" altLang="zh-TW" sz="2400"/>
              <a:t> be a variable of type poly_pointer that points to the first node in our list of freed nodes.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Henceforth, we call this list the available space list or </a:t>
            </a:r>
            <a:r>
              <a:rPr lang="en-US" altLang="zh-TW" sz="2400" b="1">
                <a:solidFill>
                  <a:srgbClr val="FFCC00"/>
                </a:solidFill>
              </a:rPr>
              <a:t>avail</a:t>
            </a:r>
            <a:r>
              <a:rPr lang="en-US" altLang="zh-TW" sz="2400"/>
              <a:t> list.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Initially, we set </a:t>
            </a:r>
            <a:r>
              <a:rPr lang="en-US" altLang="zh-TW" sz="2400" b="1">
                <a:solidFill>
                  <a:srgbClr val="FFCC00"/>
                </a:solidFill>
              </a:rPr>
              <a:t>avail</a:t>
            </a:r>
            <a:r>
              <a:rPr lang="en-US" altLang="zh-TW" sz="2400"/>
              <a:t> to </a:t>
            </a:r>
            <a:r>
              <a:rPr lang="en-US" altLang="zh-TW" sz="2400" b="1">
                <a:solidFill>
                  <a:srgbClr val="FFCC00"/>
                </a:solidFill>
              </a:rPr>
              <a:t>NULL</a:t>
            </a:r>
          </a:p>
        </p:txBody>
      </p:sp>
      <p:pic>
        <p:nvPicPr>
          <p:cNvPr id="57348" name="Picture 4" descr="program4"/>
          <p:cNvPicPr>
            <a:picLocks noChangeAspect="1" noChangeArrowheads="1"/>
          </p:cNvPicPr>
          <p:nvPr/>
        </p:nvPicPr>
        <p:blipFill>
          <a:blip r:embed="rId2">
            <a:lum bright="-3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6"/>
          <a:stretch>
            <a:fillRect/>
          </a:stretch>
        </p:blipFill>
        <p:spPr bwMode="auto">
          <a:xfrm>
            <a:off x="4967289" y="4437064"/>
            <a:ext cx="55213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0" y="188913"/>
            <a:ext cx="4679950" cy="792162"/>
          </a:xfrm>
        </p:spPr>
        <p:txBody>
          <a:bodyPr/>
          <a:lstStyle/>
          <a:p>
            <a:r>
              <a:rPr lang="en-US" altLang="zh-TW" sz="2800"/>
              <a:t>Circularly Linked Lists (5/10)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981076"/>
            <a:ext cx="4824413" cy="2449513"/>
          </a:xfrm>
        </p:spPr>
        <p:txBody>
          <a:bodyPr/>
          <a:lstStyle/>
          <a:p>
            <a:r>
              <a:rPr lang="en-US" altLang="zh-TW" sz="2800"/>
              <a:t>Maintain an Available List</a:t>
            </a:r>
          </a:p>
          <a:p>
            <a:pPr lvl="1"/>
            <a:r>
              <a:rPr lang="en-US" altLang="zh-TW" sz="2400"/>
              <a:t>Erase a circular list in a fixed amount (constant) of time </a:t>
            </a:r>
            <a:r>
              <a:rPr lang="en-US" altLang="zh-TW" sz="2400">
                <a:solidFill>
                  <a:srgbClr val="FFCC00"/>
                </a:solidFill>
              </a:rPr>
              <a:t>O(1)</a:t>
            </a:r>
            <a:r>
              <a:rPr lang="en-US" altLang="zh-TW" sz="2400"/>
              <a:t> independent of the number of nodes in the list using </a:t>
            </a:r>
            <a:r>
              <a:rPr lang="en-US" altLang="zh-TW" sz="2400" b="1"/>
              <a:t>cerase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4295775" y="4146550"/>
            <a:ext cx="5032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854575" y="3967163"/>
            <a:ext cx="1589088" cy="32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6029325" y="3944939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lang="en-US" altLang="zh-TW" sz="2400" u="sng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172200" y="4146550"/>
            <a:ext cx="50323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8397875" y="3975101"/>
            <a:ext cx="1589088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9320214" y="3932239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</a:t>
            </a:r>
            <a:endParaRPr lang="en-US" altLang="zh-TW" sz="20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7947025" y="4135438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956426" y="3986214"/>
            <a:ext cx="912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      </a:t>
            </a:r>
            <a:endParaRPr lang="en-US" altLang="zh-TW" sz="20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9658350" y="4135438"/>
            <a:ext cx="47625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V="1">
            <a:off x="10134600" y="3552826"/>
            <a:ext cx="0" cy="5826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2708276" y="3570288"/>
            <a:ext cx="74088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2706688" y="3570289"/>
            <a:ext cx="0" cy="549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2725739" y="4100513"/>
            <a:ext cx="211137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982914" y="3956051"/>
            <a:ext cx="1589087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795713" y="3956051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157664" y="3933826"/>
            <a:ext cx="30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lang="en-US" altLang="zh-TW" sz="2400" u="sng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2711450" y="4224338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5318125" y="4364039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5102226" y="4638676"/>
            <a:ext cx="690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</a:rPr>
              <a:t>temp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2146300" y="4027489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2967039" y="5618163"/>
            <a:ext cx="1589087" cy="32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3779838" y="56181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4141789" y="5595939"/>
            <a:ext cx="30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lang="en-US" altLang="zh-TW" sz="2400" u="sng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4284664" y="5797550"/>
            <a:ext cx="503237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4848225" y="5618163"/>
            <a:ext cx="1589088" cy="32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5661025" y="56181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6022975" y="5595939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lang="en-US" altLang="zh-TW" sz="2400" u="sng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6165850" y="5797550"/>
            <a:ext cx="50323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8403" name="Group 35"/>
          <p:cNvGrpSpPr>
            <a:grpSpLocks/>
          </p:cNvGrpSpPr>
          <p:nvPr/>
        </p:nvGrpSpPr>
        <p:grpSpPr bwMode="auto">
          <a:xfrm>
            <a:off x="8356600" y="5600701"/>
            <a:ext cx="1589088" cy="396875"/>
            <a:chOff x="3773" y="1972"/>
            <a:chExt cx="1001" cy="250"/>
          </a:xfrm>
        </p:grpSpPr>
        <p:sp>
          <p:nvSpPr>
            <p:cNvPr id="58404" name="Rectangle 36"/>
            <p:cNvSpPr>
              <a:spLocks noChangeArrowheads="1"/>
            </p:cNvSpPr>
            <p:nvPr/>
          </p:nvSpPr>
          <p:spPr bwMode="auto">
            <a:xfrm>
              <a:off x="3773" y="1999"/>
              <a:ext cx="1001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>
              <a:off x="4285" y="1999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06" name="Text Box 38"/>
            <p:cNvSpPr txBox="1">
              <a:spLocks noChangeArrowheads="1"/>
            </p:cNvSpPr>
            <p:nvPr/>
          </p:nvSpPr>
          <p:spPr bwMode="auto">
            <a:xfrm>
              <a:off x="4354" y="197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FFCC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</a:t>
              </a:r>
              <a:endParaRPr lang="en-US" altLang="zh-TW" sz="2000">
                <a:solidFill>
                  <a:srgbClr val="FFCC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7940675" y="5786438"/>
            <a:ext cx="3873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6950076" y="5637214"/>
            <a:ext cx="912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      </a:t>
            </a:r>
            <a:endParaRPr lang="en-US" altLang="zh-TW" sz="20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9072563" y="5626101"/>
            <a:ext cx="927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</a:rPr>
              <a:t> NULL</a:t>
            </a: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2682875" y="5857875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1900239" y="5602289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CC00"/>
                </a:solidFill>
                <a:latin typeface="Times New Roman" panose="02020603050405020304" pitchFamily="18" charset="0"/>
              </a:rPr>
              <a:t>avail</a:t>
            </a:r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7947025" y="4133850"/>
            <a:ext cx="36988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15" name="Freeform 47"/>
          <p:cNvSpPr>
            <a:spLocks/>
          </p:cNvSpPr>
          <p:nvPr/>
        </p:nvSpPr>
        <p:spPr bwMode="auto">
          <a:xfrm>
            <a:off x="2705100" y="4140200"/>
            <a:ext cx="1600200" cy="1524000"/>
          </a:xfrm>
          <a:custGeom>
            <a:avLst/>
            <a:gdLst>
              <a:gd name="T0" fmla="*/ 1008 w 1008"/>
              <a:gd name="T1" fmla="*/ 0 h 960"/>
              <a:gd name="T2" fmla="*/ 1008 w 1008"/>
              <a:gd name="T3" fmla="*/ 696 h 960"/>
              <a:gd name="T4" fmla="*/ 0 w 1008"/>
              <a:gd name="T5" fmla="*/ 696 h 960"/>
              <a:gd name="T6" fmla="*/ 0 w 1008"/>
              <a:gd name="T7" fmla="*/ 960 h 960"/>
              <a:gd name="T8" fmla="*/ 180 w 1008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960">
                <a:moveTo>
                  <a:pt x="1008" y="0"/>
                </a:moveTo>
                <a:lnTo>
                  <a:pt x="1008" y="696"/>
                </a:lnTo>
                <a:lnTo>
                  <a:pt x="0" y="696"/>
                </a:lnTo>
                <a:lnTo>
                  <a:pt x="0" y="960"/>
                </a:lnTo>
                <a:lnTo>
                  <a:pt x="180" y="960"/>
                </a:ln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5600700" y="396875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>
            <a:off x="9182100" y="396875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4127500" y="6162675"/>
            <a:ext cx="413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ebdings" panose="05030102010509060703" pitchFamily="18" charset="2"/>
              </a:rPr>
              <a:t></a:t>
            </a:r>
            <a:r>
              <a:rPr lang="zh-TW" altLang="en-US" sz="2400">
                <a:solidFill>
                  <a:srgbClr val="FFC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</a:t>
            </a:r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link</a:t>
            </a:r>
            <a:r>
              <a:rPr lang="zh-TW" altLang="en-US" sz="2400">
                <a:solidFill>
                  <a:srgbClr val="FFC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所連接而成的</a:t>
            </a:r>
            <a:r>
              <a:rPr lang="en-US" altLang="en-US" sz="2400">
                <a:solidFill>
                  <a:srgbClr val="FFC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chain</a:t>
            </a:r>
            <a:endParaRPr lang="en-US" altLang="zh-TW" sz="24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8420" name="Picture 52" descr="program4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8"/>
          <a:stretch>
            <a:fillRect/>
          </a:stretch>
        </p:blipFill>
        <p:spPr bwMode="auto">
          <a:xfrm>
            <a:off x="6564313" y="217489"/>
            <a:ext cx="3924300" cy="31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27" name="Rectangle 59"/>
          <p:cNvSpPr>
            <a:spLocks noChangeArrowheads="1"/>
          </p:cNvSpPr>
          <p:nvPr/>
        </p:nvSpPr>
        <p:spPr bwMode="auto">
          <a:xfrm>
            <a:off x="6959601" y="1052513"/>
            <a:ext cx="20161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28" name="Rectangle 60"/>
          <p:cNvSpPr>
            <a:spLocks noChangeArrowheads="1"/>
          </p:cNvSpPr>
          <p:nvPr/>
        </p:nvSpPr>
        <p:spPr bwMode="auto">
          <a:xfrm>
            <a:off x="7248526" y="1484313"/>
            <a:ext cx="22320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29" name="Rectangle 61"/>
          <p:cNvSpPr>
            <a:spLocks noChangeArrowheads="1"/>
          </p:cNvSpPr>
          <p:nvPr/>
        </p:nvSpPr>
        <p:spPr bwMode="auto">
          <a:xfrm>
            <a:off x="7248525" y="1700213"/>
            <a:ext cx="23764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30" name="Rectangle 62"/>
          <p:cNvSpPr>
            <a:spLocks noChangeArrowheads="1"/>
          </p:cNvSpPr>
          <p:nvPr/>
        </p:nvSpPr>
        <p:spPr bwMode="auto">
          <a:xfrm>
            <a:off x="7248526" y="1952625"/>
            <a:ext cx="14398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31" name="Rectangle 63"/>
          <p:cNvSpPr>
            <a:spLocks noChangeArrowheads="1"/>
          </p:cNvSpPr>
          <p:nvPr/>
        </p:nvSpPr>
        <p:spPr bwMode="auto">
          <a:xfrm>
            <a:off x="7248526" y="2205038"/>
            <a:ext cx="13684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433" name="Line 65"/>
          <p:cNvSpPr>
            <a:spLocks noChangeShapeType="1"/>
          </p:cNvSpPr>
          <p:nvPr/>
        </p:nvSpPr>
        <p:spPr bwMode="auto">
          <a:xfrm flipV="1">
            <a:off x="2208214" y="4365625"/>
            <a:ext cx="3024187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2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865187"/>
          </a:xfrm>
        </p:spPr>
        <p:txBody>
          <a:bodyPr/>
          <a:lstStyle/>
          <a:p>
            <a:r>
              <a:rPr lang="en-US" altLang="zh-TW"/>
              <a:t>Circularly Linked Lists (6/10)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908051"/>
            <a:ext cx="8785225" cy="2665413"/>
          </a:xfrm>
        </p:spPr>
        <p:txBody>
          <a:bodyPr/>
          <a:lstStyle/>
          <a:p>
            <a:r>
              <a:rPr lang="en-US" altLang="zh-TW" sz="2800"/>
              <a:t>We must handle the </a:t>
            </a:r>
            <a:r>
              <a:rPr lang="en-US" altLang="zh-TW" sz="2800" b="1"/>
              <a:t>zero polynomial</a:t>
            </a:r>
            <a:r>
              <a:rPr lang="en-US" altLang="zh-TW" sz="2800"/>
              <a:t> as a special case. To avoid it, we introduce a </a:t>
            </a:r>
            <a:r>
              <a:rPr lang="en-US" altLang="zh-TW" sz="2800" b="1" i="1"/>
              <a:t>head node</a:t>
            </a:r>
            <a:r>
              <a:rPr lang="en-US" altLang="zh-TW" sz="2800"/>
              <a:t> into each polynomial</a:t>
            </a:r>
          </a:p>
          <a:p>
            <a:pPr lvl="1"/>
            <a:r>
              <a:rPr lang="en-US" altLang="zh-TW" sz="2400"/>
              <a:t>each polynomial, zero or nonzero, contains one additional node.</a:t>
            </a:r>
          </a:p>
          <a:p>
            <a:pPr lvl="1"/>
            <a:r>
              <a:rPr lang="en-US" altLang="zh-TW" sz="2400"/>
              <a:t>The expon and coef fields of this node are irrelevant.</a:t>
            </a:r>
          </a:p>
        </p:txBody>
      </p:sp>
      <p:pic>
        <p:nvPicPr>
          <p:cNvPr id="59396" name="Picture 4" descr="figure4"/>
          <p:cNvPicPr>
            <a:picLocks noChangeAspect="1" noChangeArrowheads="1"/>
          </p:cNvPicPr>
          <p:nvPr/>
        </p:nvPicPr>
        <p:blipFill>
          <a:blip r:embed="rId2">
            <a:lum bright="-4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3716338"/>
            <a:ext cx="7173912" cy="2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7" name="Freeform 5"/>
          <p:cNvSpPr>
            <a:spLocks/>
          </p:cNvSpPr>
          <p:nvPr/>
        </p:nvSpPr>
        <p:spPr bwMode="auto">
          <a:xfrm flipH="1">
            <a:off x="8869363" y="4175125"/>
            <a:ext cx="444500" cy="1447800"/>
          </a:xfrm>
          <a:custGeom>
            <a:avLst/>
            <a:gdLst>
              <a:gd name="T0" fmla="*/ 304 w 328"/>
              <a:gd name="T1" fmla="*/ 0 h 912"/>
              <a:gd name="T2" fmla="*/ 4 w 328"/>
              <a:gd name="T3" fmla="*/ 492 h 912"/>
              <a:gd name="T4" fmla="*/ 328 w 328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912">
                <a:moveTo>
                  <a:pt x="304" y="0"/>
                </a:moveTo>
                <a:cubicBezTo>
                  <a:pt x="152" y="170"/>
                  <a:pt x="0" y="340"/>
                  <a:pt x="4" y="492"/>
                </a:cubicBezTo>
                <a:cubicBezTo>
                  <a:pt x="8" y="644"/>
                  <a:pt x="274" y="842"/>
                  <a:pt x="328" y="912"/>
                </a:cubicBezTo>
              </a:path>
            </a:pathLst>
          </a:custGeom>
          <a:noFill/>
          <a:ln w="28575" cap="flat" cmpd="sng">
            <a:solidFill>
              <a:srgbClr val="FF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8688388" y="3759200"/>
            <a:ext cx="98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solidFill>
                  <a:srgbClr val="FFCC00"/>
                </a:solidFill>
                <a:latin typeface="Times New Roman" panose="02020603050405020304" pitchFamily="18" charset="0"/>
              </a:rPr>
              <a:t>Why ?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8869364" y="549275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solidFill>
                  <a:srgbClr val="FFCC00"/>
                </a:solidFill>
                <a:latin typeface="Times New Roman" panose="02020603050405020304" pitchFamily="18" charset="0"/>
              </a:rPr>
              <a:t>So !</a:t>
            </a:r>
          </a:p>
        </p:txBody>
      </p:sp>
    </p:spTree>
    <p:extLst>
      <p:ext uri="{BB962C8B-B14F-4D97-AF65-F5344CB8AC3E}">
        <p14:creationId xmlns:p14="http://schemas.microsoft.com/office/powerpoint/2010/main" val="3053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31789"/>
            <a:ext cx="8226425" cy="865187"/>
          </a:xfrm>
        </p:spPr>
        <p:txBody>
          <a:bodyPr/>
          <a:lstStyle/>
          <a:p>
            <a:r>
              <a:rPr lang="en-US" altLang="zh-TW"/>
              <a:t>Pointers (3/5)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789" y="1341438"/>
            <a:ext cx="8688387" cy="5040312"/>
          </a:xfrm>
        </p:spPr>
        <p:txBody>
          <a:bodyPr/>
          <a:lstStyle/>
          <a:p>
            <a:r>
              <a:rPr lang="en-US" altLang="zh-TW" sz="2800" dirty="0"/>
              <a:t>C provides extensive supports for pointers.</a:t>
            </a:r>
          </a:p>
          <a:p>
            <a:pPr lvl="1"/>
            <a:r>
              <a:rPr lang="en-US" altLang="zh-TW" sz="2400" dirty="0"/>
              <a:t>Two most important operators used with the pointer type :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/>
              <a:t> the address operator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CC00"/>
                </a:solidFill>
              </a:rPr>
              <a:t> </a:t>
            </a:r>
            <a:r>
              <a:rPr lang="en-US" altLang="zh-TW" dirty="0"/>
              <a:t> the dereferencing (or indirection) operator</a:t>
            </a:r>
          </a:p>
          <a:p>
            <a:pPr lvl="2"/>
            <a:r>
              <a:rPr lang="en-US" altLang="zh-TW" sz="2000" b="1" dirty="0"/>
              <a:t>Example:</a:t>
            </a:r>
            <a:endParaRPr lang="en-US" altLang="zh-TW" sz="2000" dirty="0"/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sz="2000" dirty="0"/>
              <a:t>If we have the declaration:</a:t>
            </a:r>
          </a:p>
          <a:p>
            <a:pPr lvl="3">
              <a:buFontTx/>
              <a:buChar char=" "/>
            </a:pPr>
            <a:r>
              <a:rPr lang="en-US" altLang="zh-TW" dirty="0" err="1"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</a:rPr>
              <a:t>, </a:t>
            </a:r>
            <a:r>
              <a:rPr lang="en-US" altLang="zh-TW" dirty="0" smtClean="0">
                <a:latin typeface="Courier New" panose="02070309020205020404" pitchFamily="49" charset="0"/>
              </a:rPr>
              <a:t>*pi;</a:t>
            </a:r>
            <a:endParaRPr lang="en-US" altLang="zh-TW" dirty="0">
              <a:latin typeface="Courier New" panose="02070309020205020404" pitchFamily="49" charset="0"/>
            </a:endParaRP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sz="2000" dirty="0"/>
              <a:t>then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is an integer variable and </a:t>
            </a:r>
            <a:r>
              <a:rPr lang="en-US" altLang="zh-TW" sz="2000" i="1" dirty="0"/>
              <a:t>pi</a:t>
            </a:r>
            <a:r>
              <a:rPr lang="en-US" altLang="zh-TW" sz="2000" dirty="0"/>
              <a:t> is a pointer to an integer.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sz="2000" dirty="0"/>
              <a:t>If we say:</a:t>
            </a:r>
          </a:p>
          <a:p>
            <a:pPr lvl="3">
              <a:buFontTx/>
              <a:buChar char=" "/>
            </a:pPr>
            <a:r>
              <a:rPr lang="en-US" altLang="zh-TW" dirty="0">
                <a:latin typeface="Courier New" panose="02070309020205020404" pitchFamily="49" charset="0"/>
              </a:rPr>
              <a:t>pi = &amp;</a:t>
            </a:r>
            <a:r>
              <a:rPr lang="en-US" altLang="zh-TW" dirty="0" err="1">
                <a:latin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</a:rPr>
              <a:t>;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sz="2000" dirty="0"/>
              <a:t>then &amp;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returns the address of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and assigns it as the value of </a:t>
            </a:r>
            <a:r>
              <a:rPr lang="en-US" altLang="zh-TW" sz="2000" i="1" dirty="0"/>
              <a:t>pi</a:t>
            </a:r>
            <a:r>
              <a:rPr lang="en-US" altLang="zh-TW" sz="2000" dirty="0"/>
              <a:t>.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sz="2000" dirty="0"/>
              <a:t>To assign a value to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we can say:</a:t>
            </a:r>
          </a:p>
          <a:p>
            <a:pPr lvl="3">
              <a:buFontTx/>
              <a:buChar char=" "/>
            </a:pPr>
            <a:r>
              <a:rPr lang="en-US" altLang="zh-TW" dirty="0" err="1">
                <a:latin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</a:rPr>
              <a:t> = 10; </a:t>
            </a:r>
            <a:r>
              <a:rPr lang="en-US" altLang="zh-TW" dirty="0"/>
              <a:t>or  </a:t>
            </a:r>
            <a:r>
              <a:rPr lang="en-US" altLang="zh-TW" dirty="0">
                <a:latin typeface="Courier New" panose="02070309020205020404" pitchFamily="49" charset="0"/>
              </a:rPr>
              <a:t>*pi = 10;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438031" y="3353594"/>
            <a:ext cx="1242646" cy="508000"/>
            <a:chOff x="2157046" y="5173785"/>
            <a:chExt cx="1242646" cy="508000"/>
          </a:xfrm>
        </p:grpSpPr>
        <p:sp>
          <p:nvSpPr>
            <p:cNvPr id="4" name="矩形 3"/>
            <p:cNvSpPr/>
            <p:nvPr/>
          </p:nvSpPr>
          <p:spPr>
            <a:xfrm>
              <a:off x="2157046" y="5173785"/>
              <a:ext cx="1242646" cy="50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455203" y="52431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728789" y="4267200"/>
            <a:ext cx="937846" cy="508000"/>
            <a:chOff x="3399693" y="5173785"/>
            <a:chExt cx="937846" cy="508000"/>
          </a:xfrm>
        </p:grpSpPr>
        <p:sp>
          <p:nvSpPr>
            <p:cNvPr id="5" name="矩形 4"/>
            <p:cNvSpPr/>
            <p:nvPr/>
          </p:nvSpPr>
          <p:spPr>
            <a:xfrm>
              <a:off x="3399693" y="5173785"/>
              <a:ext cx="937846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45450" y="52704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指標</a:t>
              </a:r>
              <a:endParaRPr lang="zh-TW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1108107" y="342292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err="1">
                <a:latin typeface="Courier New" panose="02070309020205020404" pitchFamily="49" charset="0"/>
              </a:rPr>
              <a:t>i</a:t>
            </a:r>
            <a:endParaRPr lang="zh-TW" altLang="en-US" i="1" dirty="0"/>
          </a:p>
        </p:txBody>
      </p:sp>
      <p:sp>
        <p:nvSpPr>
          <p:cNvPr id="9" name="矩形 8"/>
          <p:cNvSpPr/>
          <p:nvPr/>
        </p:nvSpPr>
        <p:spPr>
          <a:xfrm>
            <a:off x="1122649" y="43365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Courier New" panose="02070309020205020404" pitchFamily="49" charset="0"/>
              </a:rPr>
              <a:t>pi</a:t>
            </a:r>
            <a:endParaRPr lang="zh-TW" altLang="en-US" i="1" dirty="0"/>
          </a:p>
        </p:txBody>
      </p:sp>
      <p:sp>
        <p:nvSpPr>
          <p:cNvPr id="10" name="手繪多邊形 9"/>
          <p:cNvSpPr/>
          <p:nvPr/>
        </p:nvSpPr>
        <p:spPr>
          <a:xfrm>
            <a:off x="1187938" y="3477846"/>
            <a:ext cx="1641231" cy="1055077"/>
          </a:xfrm>
          <a:custGeom>
            <a:avLst/>
            <a:gdLst>
              <a:gd name="connsiteX0" fmla="*/ 1453662 w 1641231"/>
              <a:gd name="connsiteY0" fmla="*/ 1055077 h 1055077"/>
              <a:gd name="connsiteX1" fmla="*/ 1563077 w 1641231"/>
              <a:gd name="connsiteY1" fmla="*/ 1047262 h 1055077"/>
              <a:gd name="connsiteX2" fmla="*/ 1617785 w 1641231"/>
              <a:gd name="connsiteY2" fmla="*/ 1039446 h 1055077"/>
              <a:gd name="connsiteX3" fmla="*/ 1625600 w 1641231"/>
              <a:gd name="connsiteY3" fmla="*/ 1016000 h 1055077"/>
              <a:gd name="connsiteX4" fmla="*/ 1641231 w 1641231"/>
              <a:gd name="connsiteY4" fmla="*/ 992554 h 1055077"/>
              <a:gd name="connsiteX5" fmla="*/ 1633416 w 1641231"/>
              <a:gd name="connsiteY5" fmla="*/ 812800 h 1055077"/>
              <a:gd name="connsiteX6" fmla="*/ 1625600 w 1641231"/>
              <a:gd name="connsiteY6" fmla="*/ 781539 h 1055077"/>
              <a:gd name="connsiteX7" fmla="*/ 1594339 w 1641231"/>
              <a:gd name="connsiteY7" fmla="*/ 734646 h 1055077"/>
              <a:gd name="connsiteX8" fmla="*/ 1555262 w 1641231"/>
              <a:gd name="connsiteY8" fmla="*/ 695569 h 1055077"/>
              <a:gd name="connsiteX9" fmla="*/ 1484924 w 1641231"/>
              <a:gd name="connsiteY9" fmla="*/ 679939 h 1055077"/>
              <a:gd name="connsiteX10" fmla="*/ 1461477 w 1641231"/>
              <a:gd name="connsiteY10" fmla="*/ 664308 h 1055077"/>
              <a:gd name="connsiteX11" fmla="*/ 1430216 w 1641231"/>
              <a:gd name="connsiteY11" fmla="*/ 656492 h 1055077"/>
              <a:gd name="connsiteX12" fmla="*/ 1219200 w 1641231"/>
              <a:gd name="connsiteY12" fmla="*/ 640862 h 1055077"/>
              <a:gd name="connsiteX13" fmla="*/ 1086339 w 1641231"/>
              <a:gd name="connsiteY13" fmla="*/ 633046 h 1055077"/>
              <a:gd name="connsiteX14" fmla="*/ 539262 w 1641231"/>
              <a:gd name="connsiteY14" fmla="*/ 625231 h 1055077"/>
              <a:gd name="connsiteX15" fmla="*/ 484554 w 1641231"/>
              <a:gd name="connsiteY15" fmla="*/ 617416 h 1055077"/>
              <a:gd name="connsiteX16" fmla="*/ 461108 w 1641231"/>
              <a:gd name="connsiteY16" fmla="*/ 609600 h 1055077"/>
              <a:gd name="connsiteX17" fmla="*/ 406400 w 1641231"/>
              <a:gd name="connsiteY17" fmla="*/ 593969 h 1055077"/>
              <a:gd name="connsiteX18" fmla="*/ 343877 w 1641231"/>
              <a:gd name="connsiteY18" fmla="*/ 578339 h 1055077"/>
              <a:gd name="connsiteX19" fmla="*/ 296985 w 1641231"/>
              <a:gd name="connsiteY19" fmla="*/ 554892 h 1055077"/>
              <a:gd name="connsiteX20" fmla="*/ 273539 w 1641231"/>
              <a:gd name="connsiteY20" fmla="*/ 539262 h 1055077"/>
              <a:gd name="connsiteX21" fmla="*/ 195385 w 1641231"/>
              <a:gd name="connsiteY21" fmla="*/ 492369 h 1055077"/>
              <a:gd name="connsiteX22" fmla="*/ 171939 w 1641231"/>
              <a:gd name="connsiteY22" fmla="*/ 468923 h 1055077"/>
              <a:gd name="connsiteX23" fmla="*/ 125047 w 1641231"/>
              <a:gd name="connsiteY23" fmla="*/ 437662 h 1055077"/>
              <a:gd name="connsiteX24" fmla="*/ 78154 w 1641231"/>
              <a:gd name="connsiteY24" fmla="*/ 398585 h 1055077"/>
              <a:gd name="connsiteX25" fmla="*/ 54708 w 1641231"/>
              <a:gd name="connsiteY25" fmla="*/ 343877 h 1055077"/>
              <a:gd name="connsiteX26" fmla="*/ 39077 w 1641231"/>
              <a:gd name="connsiteY26" fmla="*/ 320431 h 1055077"/>
              <a:gd name="connsiteX27" fmla="*/ 15631 w 1641231"/>
              <a:gd name="connsiteY27" fmla="*/ 265723 h 1055077"/>
              <a:gd name="connsiteX28" fmla="*/ 0 w 1641231"/>
              <a:gd name="connsiteY28" fmla="*/ 187569 h 1055077"/>
              <a:gd name="connsiteX29" fmla="*/ 7816 w 1641231"/>
              <a:gd name="connsiteY29" fmla="*/ 39077 h 1055077"/>
              <a:gd name="connsiteX30" fmla="*/ 23447 w 1641231"/>
              <a:gd name="connsiteY30" fmla="*/ 15631 h 1055077"/>
              <a:gd name="connsiteX31" fmla="*/ 62524 w 1641231"/>
              <a:gd name="connsiteY31" fmla="*/ 7816 h 1055077"/>
              <a:gd name="connsiteX32" fmla="*/ 85970 w 1641231"/>
              <a:gd name="connsiteY32" fmla="*/ 0 h 1055077"/>
              <a:gd name="connsiteX33" fmla="*/ 164124 w 1641231"/>
              <a:gd name="connsiteY33" fmla="*/ 7816 h 1055077"/>
              <a:gd name="connsiteX34" fmla="*/ 195385 w 1641231"/>
              <a:gd name="connsiteY34" fmla="*/ 15631 h 1055077"/>
              <a:gd name="connsiteX35" fmla="*/ 226647 w 1641231"/>
              <a:gd name="connsiteY35" fmla="*/ 23446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41231" h="1055077">
                <a:moveTo>
                  <a:pt x="1453662" y="1055077"/>
                </a:moveTo>
                <a:cubicBezTo>
                  <a:pt x="1490134" y="1052472"/>
                  <a:pt x="1526677" y="1050729"/>
                  <a:pt x="1563077" y="1047262"/>
                </a:cubicBezTo>
                <a:cubicBezTo>
                  <a:pt x="1581415" y="1045515"/>
                  <a:pt x="1601309" y="1047684"/>
                  <a:pt x="1617785" y="1039446"/>
                </a:cubicBezTo>
                <a:cubicBezTo>
                  <a:pt x="1625153" y="1035762"/>
                  <a:pt x="1621916" y="1023368"/>
                  <a:pt x="1625600" y="1016000"/>
                </a:cubicBezTo>
                <a:cubicBezTo>
                  <a:pt x="1629801" y="1007599"/>
                  <a:pt x="1636021" y="1000369"/>
                  <a:pt x="1641231" y="992554"/>
                </a:cubicBezTo>
                <a:cubicBezTo>
                  <a:pt x="1638626" y="932636"/>
                  <a:pt x="1637846" y="872611"/>
                  <a:pt x="1633416" y="812800"/>
                </a:cubicBezTo>
                <a:cubicBezTo>
                  <a:pt x="1632623" y="802088"/>
                  <a:pt x="1630404" y="791146"/>
                  <a:pt x="1625600" y="781539"/>
                </a:cubicBezTo>
                <a:cubicBezTo>
                  <a:pt x="1617199" y="764736"/>
                  <a:pt x="1604759" y="750277"/>
                  <a:pt x="1594339" y="734646"/>
                </a:cubicBezTo>
                <a:cubicBezTo>
                  <a:pt x="1580446" y="713806"/>
                  <a:pt x="1579575" y="705989"/>
                  <a:pt x="1555262" y="695569"/>
                </a:cubicBezTo>
                <a:cubicBezTo>
                  <a:pt x="1545607" y="691431"/>
                  <a:pt x="1491877" y="681329"/>
                  <a:pt x="1484924" y="679939"/>
                </a:cubicBezTo>
                <a:cubicBezTo>
                  <a:pt x="1477108" y="674729"/>
                  <a:pt x="1470111" y="668008"/>
                  <a:pt x="1461477" y="664308"/>
                </a:cubicBezTo>
                <a:cubicBezTo>
                  <a:pt x="1451604" y="660077"/>
                  <a:pt x="1440907" y="657527"/>
                  <a:pt x="1430216" y="656492"/>
                </a:cubicBezTo>
                <a:cubicBezTo>
                  <a:pt x="1360013" y="649698"/>
                  <a:pt x="1289610" y="645004"/>
                  <a:pt x="1219200" y="640862"/>
                </a:cubicBezTo>
                <a:cubicBezTo>
                  <a:pt x="1174913" y="638257"/>
                  <a:pt x="1130691" y="634066"/>
                  <a:pt x="1086339" y="633046"/>
                </a:cubicBezTo>
                <a:lnTo>
                  <a:pt x="539262" y="625231"/>
                </a:lnTo>
                <a:cubicBezTo>
                  <a:pt x="521026" y="622626"/>
                  <a:pt x="502617" y="621029"/>
                  <a:pt x="484554" y="617416"/>
                </a:cubicBezTo>
                <a:cubicBezTo>
                  <a:pt x="476476" y="615800"/>
                  <a:pt x="468999" y="611967"/>
                  <a:pt x="461108" y="609600"/>
                </a:cubicBezTo>
                <a:cubicBezTo>
                  <a:pt x="442942" y="604150"/>
                  <a:pt x="424799" y="598569"/>
                  <a:pt x="406400" y="593969"/>
                </a:cubicBezTo>
                <a:lnTo>
                  <a:pt x="343877" y="578339"/>
                </a:lnTo>
                <a:cubicBezTo>
                  <a:pt x="276694" y="533549"/>
                  <a:pt x="361690" y="587245"/>
                  <a:pt x="296985" y="554892"/>
                </a:cubicBezTo>
                <a:cubicBezTo>
                  <a:pt x="288584" y="550691"/>
                  <a:pt x="281694" y="543922"/>
                  <a:pt x="273539" y="539262"/>
                </a:cubicBezTo>
                <a:cubicBezTo>
                  <a:pt x="244758" y="522816"/>
                  <a:pt x="220877" y="517861"/>
                  <a:pt x="195385" y="492369"/>
                </a:cubicBezTo>
                <a:cubicBezTo>
                  <a:pt x="187570" y="484554"/>
                  <a:pt x="180663" y="475709"/>
                  <a:pt x="171939" y="468923"/>
                </a:cubicBezTo>
                <a:cubicBezTo>
                  <a:pt x="157110" y="457390"/>
                  <a:pt x="138331" y="450945"/>
                  <a:pt x="125047" y="437662"/>
                </a:cubicBezTo>
                <a:cubicBezTo>
                  <a:pt x="94958" y="407574"/>
                  <a:pt x="110796" y="420347"/>
                  <a:pt x="78154" y="398585"/>
                </a:cubicBezTo>
                <a:cubicBezTo>
                  <a:pt x="69386" y="372281"/>
                  <a:pt x="70160" y="370918"/>
                  <a:pt x="54708" y="343877"/>
                </a:cubicBezTo>
                <a:cubicBezTo>
                  <a:pt x="50048" y="335722"/>
                  <a:pt x="43737" y="328586"/>
                  <a:pt x="39077" y="320431"/>
                </a:cubicBezTo>
                <a:cubicBezTo>
                  <a:pt x="30029" y="304596"/>
                  <a:pt x="19873" y="284103"/>
                  <a:pt x="15631" y="265723"/>
                </a:cubicBezTo>
                <a:cubicBezTo>
                  <a:pt x="9657" y="239836"/>
                  <a:pt x="0" y="187569"/>
                  <a:pt x="0" y="187569"/>
                </a:cubicBezTo>
                <a:cubicBezTo>
                  <a:pt x="2605" y="138072"/>
                  <a:pt x="1119" y="88188"/>
                  <a:pt x="7816" y="39077"/>
                </a:cubicBezTo>
                <a:cubicBezTo>
                  <a:pt x="9085" y="29770"/>
                  <a:pt x="15292" y="20291"/>
                  <a:pt x="23447" y="15631"/>
                </a:cubicBezTo>
                <a:cubicBezTo>
                  <a:pt x="34980" y="9041"/>
                  <a:pt x="49637" y="11038"/>
                  <a:pt x="62524" y="7816"/>
                </a:cubicBezTo>
                <a:cubicBezTo>
                  <a:pt x="70516" y="5818"/>
                  <a:pt x="78155" y="2605"/>
                  <a:pt x="85970" y="0"/>
                </a:cubicBezTo>
                <a:cubicBezTo>
                  <a:pt x="112021" y="2605"/>
                  <a:pt x="138206" y="4113"/>
                  <a:pt x="164124" y="7816"/>
                </a:cubicBezTo>
                <a:cubicBezTo>
                  <a:pt x="174757" y="9335"/>
                  <a:pt x="185057" y="12680"/>
                  <a:pt x="195385" y="15631"/>
                </a:cubicBezTo>
                <a:cubicBezTo>
                  <a:pt x="225622" y="24270"/>
                  <a:pt x="209227" y="23446"/>
                  <a:pt x="226647" y="234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951" y="125413"/>
            <a:ext cx="3311525" cy="1143000"/>
          </a:xfrm>
        </p:spPr>
        <p:txBody>
          <a:bodyPr/>
          <a:lstStyle/>
          <a:p>
            <a:r>
              <a:rPr lang="en-US" altLang="zh-TW" sz="3200"/>
              <a:t>Circularly Linked Lists (7/10)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341439"/>
            <a:ext cx="3311525" cy="4175125"/>
          </a:xfrm>
        </p:spPr>
        <p:txBody>
          <a:bodyPr/>
          <a:lstStyle/>
          <a:p>
            <a:r>
              <a:rPr lang="en-US" altLang="zh-TW" sz="2800"/>
              <a:t>For fit the </a:t>
            </a:r>
            <a:br>
              <a:rPr lang="en-US" altLang="zh-TW" sz="2800"/>
            </a:br>
            <a:r>
              <a:rPr lang="en-US" altLang="zh-TW" sz="2800"/>
              <a:t>circular list with head node representation</a:t>
            </a:r>
          </a:p>
          <a:p>
            <a:pPr lvl="1"/>
            <a:r>
              <a:rPr lang="en-US" altLang="zh-TW" sz="2400"/>
              <a:t>We may remove the test for (*ptr) from cerase</a:t>
            </a:r>
          </a:p>
          <a:p>
            <a:pPr lvl="1"/>
            <a:r>
              <a:rPr lang="en-US" altLang="zh-TW" sz="2400"/>
              <a:t>Changes the original padd to cpadd</a:t>
            </a:r>
          </a:p>
        </p:txBody>
      </p:sp>
      <p:pic>
        <p:nvPicPr>
          <p:cNvPr id="60420" name="Picture 4" descr="program4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44451"/>
            <a:ext cx="5503862" cy="67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680325" y="2060575"/>
            <a:ext cx="1818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/* head node */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375275" y="2133600"/>
            <a:ext cx="2305050" cy="2159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383338" y="3644901"/>
            <a:ext cx="2736850" cy="14446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888163" y="3716338"/>
            <a:ext cx="3376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i="1">
                <a:solidFill>
                  <a:srgbClr val="FFCC00"/>
                </a:solidFill>
              </a:rPr>
              <a:t>/*a-&gt;expon=-1, so b-&gt;expont &gt; -1 */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824664" y="5726113"/>
            <a:ext cx="2726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/* link to the first node */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5375275" y="5805488"/>
            <a:ext cx="1512888" cy="2159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143000"/>
          </a:xfrm>
        </p:spPr>
        <p:txBody>
          <a:bodyPr/>
          <a:lstStyle/>
          <a:p>
            <a:r>
              <a:rPr lang="en-US" altLang="zh-TW"/>
              <a:t>Circularly Linked Lists (8/10)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196975"/>
            <a:ext cx="8226425" cy="4497388"/>
          </a:xfrm>
        </p:spPr>
        <p:txBody>
          <a:bodyPr/>
          <a:lstStyle/>
          <a:p>
            <a:r>
              <a:rPr lang="en-US" altLang="zh-TW" dirty="0"/>
              <a:t>Operations for circularly linked lists</a:t>
            </a:r>
          </a:p>
          <a:p>
            <a:pPr lvl="1"/>
            <a:r>
              <a:rPr lang="en-US" altLang="zh-TW" b="1" dirty="0">
                <a:effectLst/>
              </a:rPr>
              <a:t>Question:</a:t>
            </a:r>
            <a:endParaRPr lang="en-US" altLang="zh-TW" dirty="0">
              <a:effectLst/>
            </a:endParaRPr>
          </a:p>
          <a:p>
            <a:pPr lvl="2"/>
            <a:r>
              <a:rPr lang="en-US" altLang="zh-TW" dirty="0">
                <a:effectLst/>
              </a:rPr>
              <a:t>What happens when we want to insert a new node </a:t>
            </a:r>
            <a:r>
              <a:rPr lang="en-US" altLang="zh-TW" dirty="0">
                <a:solidFill>
                  <a:schemeClr val="tx2"/>
                </a:solidFill>
                <a:effectLst/>
              </a:rPr>
              <a:t>at the front of</a:t>
            </a:r>
            <a:r>
              <a:rPr lang="en-US" altLang="zh-TW" dirty="0">
                <a:effectLst/>
              </a:rPr>
              <a:t> the circular linked list </a:t>
            </a:r>
            <a:r>
              <a:rPr lang="en-US" altLang="zh-TW" dirty="0" err="1">
                <a:solidFill>
                  <a:schemeClr val="tx2"/>
                </a:solidFill>
                <a:effectLst/>
              </a:rPr>
              <a:t>ptr</a:t>
            </a:r>
            <a:r>
              <a:rPr lang="en-US" altLang="zh-TW" dirty="0">
                <a:effectLst/>
              </a:rPr>
              <a:t>?</a:t>
            </a:r>
          </a:p>
          <a:p>
            <a:pPr lvl="2"/>
            <a:endParaRPr lang="en-US" altLang="zh-TW" dirty="0" smtClean="0">
              <a:effectLst/>
            </a:endParaRPr>
          </a:p>
          <a:p>
            <a:pPr lvl="2"/>
            <a:endParaRPr lang="en-US" altLang="zh-TW" dirty="0"/>
          </a:p>
          <a:p>
            <a:pPr lvl="2"/>
            <a:endParaRPr lang="en-US" altLang="zh-TW" dirty="0">
              <a:effectLst/>
            </a:endParaRPr>
          </a:p>
          <a:p>
            <a:pPr lvl="2"/>
            <a:endParaRPr lang="en-US" altLang="zh-TW" dirty="0">
              <a:effectLst/>
            </a:endParaRPr>
          </a:p>
          <a:p>
            <a:pPr lvl="1"/>
            <a:r>
              <a:rPr lang="en-US" altLang="zh-TW" b="1" dirty="0">
                <a:effectLst/>
              </a:rPr>
              <a:t>Answer:</a:t>
            </a:r>
            <a:endParaRPr lang="en-US" altLang="zh-TW" dirty="0">
              <a:effectLst/>
            </a:endParaRPr>
          </a:p>
          <a:p>
            <a:pPr lvl="2"/>
            <a:r>
              <a:rPr lang="en-US" altLang="zh-TW" dirty="0">
                <a:effectLst/>
              </a:rPr>
              <a:t>move down the entire length of </a:t>
            </a:r>
            <a:r>
              <a:rPr lang="en-US" altLang="zh-TW" dirty="0" err="1">
                <a:effectLst/>
              </a:rPr>
              <a:t>ptr</a:t>
            </a:r>
            <a:r>
              <a:rPr lang="en-US" altLang="zh-TW" dirty="0">
                <a:effectLst/>
              </a:rPr>
              <a:t>.</a:t>
            </a:r>
          </a:p>
          <a:p>
            <a:pPr lvl="1"/>
            <a:r>
              <a:rPr lang="en-US" altLang="zh-TW" b="1" dirty="0">
                <a:effectLst/>
              </a:rPr>
              <a:t>Possible Solution:</a:t>
            </a:r>
            <a:endParaRPr lang="en-US" altLang="zh-TW" dirty="0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438400" y="2770432"/>
            <a:ext cx="6762750" cy="914400"/>
            <a:chOff x="576" y="1656"/>
            <a:chExt cx="4260" cy="576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576" y="186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</a:rPr>
                <a:t>ptr</a:t>
              </a:r>
              <a:endParaRPr lang="en-US" altLang="zh-TW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4518" name="Group 6"/>
            <p:cNvGrpSpPr>
              <a:grpSpLocks/>
            </p:cNvGrpSpPr>
            <p:nvPr/>
          </p:nvGrpSpPr>
          <p:grpSpPr bwMode="auto">
            <a:xfrm>
              <a:off x="1224" y="1884"/>
              <a:ext cx="852" cy="348"/>
              <a:chOff x="948" y="1716"/>
              <a:chExt cx="852" cy="348"/>
            </a:xfrm>
          </p:grpSpPr>
          <p:sp>
            <p:nvSpPr>
              <p:cNvPr id="64519" name="Rectangle 7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20" name="Line 8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4521" name="Group 9"/>
            <p:cNvGrpSpPr>
              <a:grpSpLocks/>
            </p:cNvGrpSpPr>
            <p:nvPr/>
          </p:nvGrpSpPr>
          <p:grpSpPr bwMode="auto">
            <a:xfrm>
              <a:off x="2508" y="1884"/>
              <a:ext cx="852" cy="348"/>
              <a:chOff x="948" y="1716"/>
              <a:chExt cx="852" cy="348"/>
            </a:xfrm>
          </p:grpSpPr>
          <p:sp>
            <p:nvSpPr>
              <p:cNvPr id="64522" name="Rectangle 10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23" name="Line 11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4524" name="Group 12"/>
            <p:cNvGrpSpPr>
              <a:grpSpLocks/>
            </p:cNvGrpSpPr>
            <p:nvPr/>
          </p:nvGrpSpPr>
          <p:grpSpPr bwMode="auto">
            <a:xfrm>
              <a:off x="3804" y="1884"/>
              <a:ext cx="852" cy="348"/>
              <a:chOff x="948" y="1716"/>
              <a:chExt cx="852" cy="348"/>
            </a:xfrm>
          </p:grpSpPr>
          <p:sp>
            <p:nvSpPr>
              <p:cNvPr id="64525" name="Rectangle 13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26" name="Line 14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1872" y="20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>
              <a:off x="3168" y="20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852" y="2040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30" name="Freeform 18"/>
            <p:cNvSpPr>
              <a:spLocks/>
            </p:cNvSpPr>
            <p:nvPr/>
          </p:nvSpPr>
          <p:spPr bwMode="auto">
            <a:xfrm>
              <a:off x="852" y="1656"/>
              <a:ext cx="3984" cy="384"/>
            </a:xfrm>
            <a:custGeom>
              <a:avLst/>
              <a:gdLst>
                <a:gd name="T0" fmla="*/ 3576 w 3984"/>
                <a:gd name="T1" fmla="*/ 384 h 384"/>
                <a:gd name="T2" fmla="*/ 3984 w 3984"/>
                <a:gd name="T3" fmla="*/ 384 h 384"/>
                <a:gd name="T4" fmla="*/ 3984 w 3984"/>
                <a:gd name="T5" fmla="*/ 0 h 384"/>
                <a:gd name="T6" fmla="*/ 0 w 3984"/>
                <a:gd name="T7" fmla="*/ 0 h 384"/>
                <a:gd name="T8" fmla="*/ 0 w 3984"/>
                <a:gd name="T9" fmla="*/ 252 h 384"/>
                <a:gd name="T10" fmla="*/ 372 w 3984"/>
                <a:gd name="T11" fmla="*/ 25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4" h="384">
                  <a:moveTo>
                    <a:pt x="3576" y="384"/>
                  </a:moveTo>
                  <a:lnTo>
                    <a:pt x="3984" y="384"/>
                  </a:lnTo>
                  <a:lnTo>
                    <a:pt x="3984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372" y="25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1326" y="187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2610" y="187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</a:rPr>
                <a:t>2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3906" y="187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</a:rPr>
                <a:t>3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34" name="Group 22"/>
          <p:cNvGrpSpPr>
            <a:grpSpLocks/>
          </p:cNvGrpSpPr>
          <p:nvPr/>
        </p:nvGrpSpPr>
        <p:grpSpPr bwMode="auto">
          <a:xfrm>
            <a:off x="2876550" y="5476876"/>
            <a:ext cx="7043738" cy="936625"/>
            <a:chOff x="852" y="3156"/>
            <a:chExt cx="4437" cy="590"/>
          </a:xfrm>
        </p:grpSpPr>
        <p:grpSp>
          <p:nvGrpSpPr>
            <p:cNvPr id="64535" name="Group 23"/>
            <p:cNvGrpSpPr>
              <a:grpSpLocks/>
            </p:cNvGrpSpPr>
            <p:nvPr/>
          </p:nvGrpSpPr>
          <p:grpSpPr bwMode="auto">
            <a:xfrm>
              <a:off x="1224" y="3384"/>
              <a:ext cx="852" cy="348"/>
              <a:chOff x="948" y="1716"/>
              <a:chExt cx="852" cy="348"/>
            </a:xfrm>
          </p:grpSpPr>
          <p:sp>
            <p:nvSpPr>
              <p:cNvPr id="64536" name="Rectangle 24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37" name="Line 25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4538" name="Group 26"/>
            <p:cNvGrpSpPr>
              <a:grpSpLocks/>
            </p:cNvGrpSpPr>
            <p:nvPr/>
          </p:nvGrpSpPr>
          <p:grpSpPr bwMode="auto">
            <a:xfrm>
              <a:off x="2508" y="3384"/>
              <a:ext cx="852" cy="348"/>
              <a:chOff x="948" y="1716"/>
              <a:chExt cx="852" cy="348"/>
            </a:xfrm>
          </p:grpSpPr>
          <p:sp>
            <p:nvSpPr>
              <p:cNvPr id="64539" name="Rectangle 27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40" name="Line 28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4541" name="Group 29"/>
            <p:cNvGrpSpPr>
              <a:grpSpLocks/>
            </p:cNvGrpSpPr>
            <p:nvPr/>
          </p:nvGrpSpPr>
          <p:grpSpPr bwMode="auto">
            <a:xfrm>
              <a:off x="3804" y="3384"/>
              <a:ext cx="852" cy="348"/>
              <a:chOff x="948" y="1716"/>
              <a:chExt cx="852" cy="348"/>
            </a:xfrm>
          </p:grpSpPr>
          <p:sp>
            <p:nvSpPr>
              <p:cNvPr id="64542" name="Rectangle 30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43" name="Line 31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1872" y="35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45" name="Line 33"/>
            <p:cNvSpPr>
              <a:spLocks noChangeShapeType="1"/>
            </p:cNvSpPr>
            <p:nvPr/>
          </p:nvSpPr>
          <p:spPr bwMode="auto">
            <a:xfrm>
              <a:off x="3168" y="35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46" name="Freeform 34"/>
            <p:cNvSpPr>
              <a:spLocks/>
            </p:cNvSpPr>
            <p:nvPr/>
          </p:nvSpPr>
          <p:spPr bwMode="auto">
            <a:xfrm>
              <a:off x="852" y="3156"/>
              <a:ext cx="3984" cy="384"/>
            </a:xfrm>
            <a:custGeom>
              <a:avLst/>
              <a:gdLst>
                <a:gd name="T0" fmla="*/ 3576 w 3984"/>
                <a:gd name="T1" fmla="*/ 384 h 384"/>
                <a:gd name="T2" fmla="*/ 3984 w 3984"/>
                <a:gd name="T3" fmla="*/ 384 h 384"/>
                <a:gd name="T4" fmla="*/ 3984 w 3984"/>
                <a:gd name="T5" fmla="*/ 0 h 384"/>
                <a:gd name="T6" fmla="*/ 0 w 3984"/>
                <a:gd name="T7" fmla="*/ 0 h 384"/>
                <a:gd name="T8" fmla="*/ 0 w 3984"/>
                <a:gd name="T9" fmla="*/ 252 h 384"/>
                <a:gd name="T10" fmla="*/ 372 w 3984"/>
                <a:gd name="T11" fmla="*/ 25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4" h="384">
                  <a:moveTo>
                    <a:pt x="3576" y="384"/>
                  </a:moveTo>
                  <a:lnTo>
                    <a:pt x="3984" y="384"/>
                  </a:lnTo>
                  <a:lnTo>
                    <a:pt x="3984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372" y="25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47" name="Text Box 35"/>
            <p:cNvSpPr txBox="1">
              <a:spLocks noChangeArrowheads="1"/>
            </p:cNvSpPr>
            <p:nvPr/>
          </p:nvSpPr>
          <p:spPr bwMode="auto">
            <a:xfrm>
              <a:off x="1326" y="341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48" name="Text Box 36"/>
            <p:cNvSpPr txBox="1">
              <a:spLocks noChangeArrowheads="1"/>
            </p:cNvSpPr>
            <p:nvPr/>
          </p:nvSpPr>
          <p:spPr bwMode="auto">
            <a:xfrm>
              <a:off x="2610" y="341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</a:rPr>
                <a:t>2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3906" y="341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</a:rPr>
                <a:t>3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0" name="Line 38"/>
            <p:cNvSpPr>
              <a:spLocks noChangeShapeType="1"/>
            </p:cNvSpPr>
            <p:nvPr/>
          </p:nvSpPr>
          <p:spPr bwMode="auto">
            <a:xfrm>
              <a:off x="4656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51" name="Text Box 39"/>
            <p:cNvSpPr txBox="1">
              <a:spLocks noChangeArrowheads="1"/>
            </p:cNvSpPr>
            <p:nvPr/>
          </p:nvSpPr>
          <p:spPr bwMode="auto">
            <a:xfrm>
              <a:off x="4960" y="345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</a:rPr>
                <a:t>ptr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1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852487"/>
          </a:xfrm>
        </p:spPr>
        <p:txBody>
          <a:bodyPr/>
          <a:lstStyle/>
          <a:p>
            <a:r>
              <a:rPr lang="en-US" altLang="zh-TW"/>
              <a:t>Circularly Linked Lists (9/10)</a:t>
            </a:r>
          </a:p>
        </p:txBody>
      </p:sp>
      <p:pic>
        <p:nvPicPr>
          <p:cNvPr id="67588" name="Picture 4" descr="program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0088" y="981075"/>
            <a:ext cx="6049962" cy="3549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3435350" y="5087938"/>
            <a:ext cx="1352550" cy="552450"/>
            <a:chOff x="948" y="1716"/>
            <a:chExt cx="852" cy="348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5473700" y="5087938"/>
            <a:ext cx="1352550" cy="552450"/>
            <a:chOff x="948" y="1716"/>
            <a:chExt cx="852" cy="348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7531100" y="5087938"/>
            <a:ext cx="1352550" cy="552450"/>
            <a:chOff x="948" y="1716"/>
            <a:chExt cx="852" cy="348"/>
          </a:xfrm>
        </p:grpSpPr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464050" y="533558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521450" y="533558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0" name="Freeform 16"/>
          <p:cNvSpPr>
            <a:spLocks/>
          </p:cNvSpPr>
          <p:nvPr/>
        </p:nvSpPr>
        <p:spPr bwMode="auto">
          <a:xfrm>
            <a:off x="2844800" y="4725988"/>
            <a:ext cx="6324600" cy="609600"/>
          </a:xfrm>
          <a:custGeom>
            <a:avLst/>
            <a:gdLst>
              <a:gd name="T0" fmla="*/ 3576 w 3984"/>
              <a:gd name="T1" fmla="*/ 384 h 384"/>
              <a:gd name="T2" fmla="*/ 3984 w 3984"/>
              <a:gd name="T3" fmla="*/ 384 h 384"/>
              <a:gd name="T4" fmla="*/ 3984 w 3984"/>
              <a:gd name="T5" fmla="*/ 0 h 384"/>
              <a:gd name="T6" fmla="*/ 0 w 3984"/>
              <a:gd name="T7" fmla="*/ 0 h 384"/>
              <a:gd name="T8" fmla="*/ 0 w 3984"/>
              <a:gd name="T9" fmla="*/ 252 h 384"/>
              <a:gd name="T10" fmla="*/ 372 w 3984"/>
              <a:gd name="T11" fmla="*/ 25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4" h="384">
                <a:moveTo>
                  <a:pt x="3576" y="384"/>
                </a:moveTo>
                <a:lnTo>
                  <a:pt x="3984" y="384"/>
                </a:lnTo>
                <a:lnTo>
                  <a:pt x="3984" y="0"/>
                </a:lnTo>
                <a:lnTo>
                  <a:pt x="0" y="0"/>
                </a:lnTo>
                <a:lnTo>
                  <a:pt x="0" y="252"/>
                </a:lnTo>
                <a:lnTo>
                  <a:pt x="372" y="25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3597275" y="51292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</a:rPr>
              <a:t>1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5635625" y="51292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7693025" y="51292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</a:rPr>
              <a:t>3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8883650" y="55070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9366250" y="5205413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  <p:grpSp>
        <p:nvGrpSpPr>
          <p:cNvPr id="67606" name="Group 22"/>
          <p:cNvGrpSpPr>
            <a:grpSpLocks/>
          </p:cNvGrpSpPr>
          <p:nvPr/>
        </p:nvGrpSpPr>
        <p:grpSpPr bwMode="auto">
          <a:xfrm>
            <a:off x="3435350" y="6021388"/>
            <a:ext cx="1352550" cy="552450"/>
            <a:chOff x="948" y="1716"/>
            <a:chExt cx="852" cy="348"/>
          </a:xfrm>
        </p:grpSpPr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266950" y="6062663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2997200" y="6326188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1" name="Freeform 27"/>
          <p:cNvSpPr>
            <a:spLocks/>
          </p:cNvSpPr>
          <p:nvPr/>
        </p:nvSpPr>
        <p:spPr bwMode="auto">
          <a:xfrm>
            <a:off x="2882900" y="5430838"/>
            <a:ext cx="2343150" cy="895350"/>
          </a:xfrm>
          <a:custGeom>
            <a:avLst/>
            <a:gdLst>
              <a:gd name="T0" fmla="*/ 936 w 1476"/>
              <a:gd name="T1" fmla="*/ 564 h 564"/>
              <a:gd name="T2" fmla="*/ 1476 w 1476"/>
              <a:gd name="T3" fmla="*/ 564 h 564"/>
              <a:gd name="T4" fmla="*/ 1476 w 1476"/>
              <a:gd name="T5" fmla="*/ 228 h 564"/>
              <a:gd name="T6" fmla="*/ 0 w 1476"/>
              <a:gd name="T7" fmla="*/ 228 h 564"/>
              <a:gd name="T8" fmla="*/ 0 w 1476"/>
              <a:gd name="T9" fmla="*/ 0 h 564"/>
              <a:gd name="T10" fmla="*/ 360 w 1476"/>
              <a:gd name="T11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6" h="564">
                <a:moveTo>
                  <a:pt x="936" y="564"/>
                </a:moveTo>
                <a:lnTo>
                  <a:pt x="1476" y="564"/>
                </a:lnTo>
                <a:lnTo>
                  <a:pt x="1476" y="228"/>
                </a:lnTo>
                <a:lnTo>
                  <a:pt x="0" y="228"/>
                </a:ln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3" name="Freeform 29"/>
          <p:cNvSpPr>
            <a:spLocks/>
          </p:cNvSpPr>
          <p:nvPr/>
        </p:nvSpPr>
        <p:spPr bwMode="auto">
          <a:xfrm>
            <a:off x="2978150" y="5335588"/>
            <a:ext cx="5562600" cy="1333500"/>
          </a:xfrm>
          <a:custGeom>
            <a:avLst/>
            <a:gdLst>
              <a:gd name="T0" fmla="*/ 3504 w 3504"/>
              <a:gd name="T1" fmla="*/ 0 h 840"/>
              <a:gd name="T2" fmla="*/ 3504 w 3504"/>
              <a:gd name="T3" fmla="*/ 840 h 840"/>
              <a:gd name="T4" fmla="*/ 0 w 3504"/>
              <a:gd name="T5" fmla="*/ 840 h 840"/>
              <a:gd name="T6" fmla="*/ 0 w 3504"/>
              <a:gd name="T7" fmla="*/ 708 h 840"/>
              <a:gd name="T8" fmla="*/ 276 w 3504"/>
              <a:gd name="T9" fmla="*/ 708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4" h="840">
                <a:moveTo>
                  <a:pt x="3504" y="0"/>
                </a:moveTo>
                <a:lnTo>
                  <a:pt x="3504" y="840"/>
                </a:lnTo>
                <a:lnTo>
                  <a:pt x="0" y="840"/>
                </a:lnTo>
                <a:lnTo>
                  <a:pt x="0" y="708"/>
                </a:lnTo>
                <a:lnTo>
                  <a:pt x="276" y="7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1631950" y="836613"/>
            <a:ext cx="2808288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/>
              <a:t>Insert a new node at the front of a circular list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To insert </a:t>
            </a:r>
            <a:r>
              <a:rPr lang="en-US" altLang="zh-TW" sz="2400" i="1"/>
              <a:t>node</a:t>
            </a:r>
            <a:r>
              <a:rPr lang="en-US" altLang="zh-TW" sz="2400"/>
              <a:t> at the rear, we only need to add the additional statement </a:t>
            </a:r>
            <a:r>
              <a:rPr lang="en-US" altLang="zh-TW" sz="2400" i="1"/>
              <a:t>*ptr = node</a:t>
            </a:r>
            <a:r>
              <a:rPr lang="en-US" altLang="zh-TW" sz="2400"/>
              <a:t> to the else clause of  </a:t>
            </a:r>
            <a:r>
              <a:rPr lang="en-US" altLang="zh-TW" sz="2400" i="1"/>
              <a:t>insert_front</a:t>
            </a:r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5016501" y="3321050"/>
            <a:ext cx="27352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5016501" y="3536950"/>
            <a:ext cx="20875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2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Circularly Linked Lists (10/10)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98613"/>
            <a:ext cx="8226425" cy="461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Finding the length of a circular list</a:t>
            </a:r>
          </a:p>
        </p:txBody>
      </p:sp>
      <p:pic>
        <p:nvPicPr>
          <p:cNvPr id="72708" name="Picture 4" descr="program4"/>
          <p:cNvPicPr>
            <a:picLocks noChangeAspect="1" noChangeArrowheads="1"/>
          </p:cNvPicPr>
          <p:nvPr/>
        </p:nvPicPr>
        <p:blipFill>
          <a:blip r:embed="rId2">
            <a:lum bright="-3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168526"/>
            <a:ext cx="7162800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4367214" y="4941888"/>
            <a:ext cx="13684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8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98438"/>
            <a:ext cx="8226425" cy="1143000"/>
          </a:xfrm>
        </p:spPr>
        <p:txBody>
          <a:bodyPr/>
          <a:lstStyle/>
          <a:p>
            <a:r>
              <a:rPr lang="en-US" altLang="zh-TW"/>
              <a:t>Equivalence Relations (1/6)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268413"/>
            <a:ext cx="8226425" cy="5111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sz="2400"/>
              <a:t>Reflexive Relation</a:t>
            </a:r>
          </a:p>
          <a:p>
            <a:pPr lvl="1">
              <a:lnSpc>
                <a:spcPct val="120000"/>
              </a:lnSpc>
            </a:pPr>
            <a:r>
              <a:rPr lang="en-US" altLang="zh-TW"/>
              <a:t>for any polygon x, x ≡ x (e.g., x is electrically equivalent to itself)</a:t>
            </a:r>
          </a:p>
          <a:p>
            <a:pPr>
              <a:lnSpc>
                <a:spcPct val="120000"/>
              </a:lnSpc>
            </a:pPr>
            <a:r>
              <a:rPr lang="en-US" altLang="zh-TW" sz="2400"/>
              <a:t>Symmetric Relation</a:t>
            </a:r>
          </a:p>
          <a:p>
            <a:pPr lvl="1">
              <a:lnSpc>
                <a:spcPct val="120000"/>
              </a:lnSpc>
            </a:pPr>
            <a:r>
              <a:rPr lang="en-US" altLang="zh-TW"/>
              <a:t>for any two polygons x and y, if x ≡ y, then y ≡ x.</a:t>
            </a:r>
          </a:p>
          <a:p>
            <a:pPr>
              <a:lnSpc>
                <a:spcPct val="120000"/>
              </a:lnSpc>
            </a:pPr>
            <a:r>
              <a:rPr lang="en-US" altLang="zh-TW" sz="2400"/>
              <a:t>Transitive Relation</a:t>
            </a:r>
          </a:p>
          <a:p>
            <a:pPr lvl="1">
              <a:lnSpc>
                <a:spcPct val="120000"/>
              </a:lnSpc>
            </a:pPr>
            <a:r>
              <a:rPr lang="en-US" altLang="zh-TW"/>
              <a:t>for any three polygons x, y, and z, if x ≡ y and y ≡ z, then x ≡ z.</a:t>
            </a:r>
          </a:p>
          <a:p>
            <a:pPr>
              <a:lnSpc>
                <a:spcPct val="120000"/>
              </a:lnSpc>
            </a:pPr>
            <a:r>
              <a:rPr lang="en-US" altLang="zh-TW" sz="2400"/>
              <a:t>Definition:</a:t>
            </a:r>
          </a:p>
          <a:p>
            <a:pPr lvl="1">
              <a:lnSpc>
                <a:spcPct val="120000"/>
              </a:lnSpc>
            </a:pPr>
            <a:r>
              <a:rPr lang="en-US" altLang="zh-TW"/>
              <a:t>A relation over a set, S, is said to be an </a:t>
            </a:r>
            <a:r>
              <a:rPr lang="en-US" altLang="zh-TW">
                <a:solidFill>
                  <a:srgbClr val="FF0000"/>
                </a:solidFill>
              </a:rPr>
              <a:t>equivalence relation</a:t>
            </a:r>
            <a:r>
              <a:rPr lang="en-US" altLang="zh-TW"/>
              <a:t> over S iff it is</a:t>
            </a:r>
            <a:r>
              <a:rPr lang="en-US" altLang="zh-TW">
                <a:solidFill>
                  <a:schemeClr val="hlink"/>
                </a:solidFill>
              </a:rPr>
              <a:t> symmertric</a:t>
            </a:r>
            <a:r>
              <a:rPr lang="en-US" altLang="zh-TW"/>
              <a:t>,</a:t>
            </a:r>
            <a:r>
              <a:rPr lang="en-US" altLang="zh-TW">
                <a:solidFill>
                  <a:schemeClr val="hlink"/>
                </a:solidFill>
              </a:rPr>
              <a:t> reflexive</a:t>
            </a:r>
            <a:r>
              <a:rPr lang="en-US" altLang="zh-TW"/>
              <a:t>, and</a:t>
            </a:r>
            <a:r>
              <a:rPr lang="en-US" altLang="zh-TW">
                <a:solidFill>
                  <a:schemeClr val="hlink"/>
                </a:solidFill>
              </a:rPr>
              <a:t> transitive </a:t>
            </a:r>
            <a:r>
              <a:rPr lang="en-US" altLang="zh-TW"/>
              <a:t>over S.</a:t>
            </a:r>
          </a:p>
          <a:p>
            <a:pPr>
              <a:lnSpc>
                <a:spcPct val="120000"/>
              </a:lnSpc>
            </a:pPr>
            <a:r>
              <a:rPr lang="en-US" altLang="zh-TW" sz="240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altLang="zh-TW"/>
              <a:t>“equal to” relationship is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val="2184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6850" y="188913"/>
            <a:ext cx="6553200" cy="576262"/>
          </a:xfrm>
        </p:spPr>
        <p:txBody>
          <a:bodyPr>
            <a:normAutofit fontScale="90000"/>
          </a:bodyPr>
          <a:lstStyle/>
          <a:p>
            <a:r>
              <a:rPr lang="en-US" altLang="zh-TW" sz="4000"/>
              <a:t>Equivalence Relations (2/6)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333376"/>
            <a:ext cx="8640763" cy="6380163"/>
          </a:xfrm>
          <a:noFill/>
          <a:ln/>
        </p:spPr>
        <p:txBody>
          <a:bodyPr/>
          <a:lstStyle/>
          <a:p>
            <a:r>
              <a:rPr lang="en-US" altLang="zh-TW" sz="2800"/>
              <a:t>Example:</a:t>
            </a:r>
          </a:p>
          <a:p>
            <a:pPr lvl="1"/>
            <a:r>
              <a:rPr lang="en-US" altLang="zh-TW" sz="2400"/>
              <a:t>if we have 12 polygons numbered 0 through 11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0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4, </a:t>
            </a:r>
            <a:r>
              <a:rPr lang="en-US" altLang="zh-TW" sz="2400">
                <a:solidFill>
                  <a:schemeClr val="hlink"/>
                </a:solidFill>
              </a:rPr>
              <a:t>3 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 </a:t>
            </a:r>
            <a:r>
              <a:rPr lang="en-US" altLang="zh-TW" sz="2400">
                <a:solidFill>
                  <a:schemeClr val="hlink"/>
                </a:solidFill>
              </a:rPr>
              <a:t>1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accent1"/>
                </a:solidFill>
              </a:rPr>
              <a:t>6 </a:t>
            </a:r>
            <a:r>
              <a:rPr lang="en-US" altLang="zh-TW" sz="2400">
                <a:solidFill>
                  <a:schemeClr val="accent1"/>
                </a:solidFill>
                <a:sym typeface="Symbol" panose="05050102010706020507" pitchFamily="18" charset="2"/>
              </a:rPr>
              <a:t> </a:t>
            </a:r>
            <a:r>
              <a:rPr lang="en-US" altLang="zh-TW" sz="2400">
                <a:solidFill>
                  <a:schemeClr val="accent1"/>
                </a:solidFill>
              </a:rPr>
              <a:t>10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accent1"/>
                </a:solidFill>
              </a:rPr>
              <a:t>8 </a:t>
            </a:r>
            <a:r>
              <a:rPr lang="en-US" altLang="zh-TW" sz="2400">
                <a:solidFill>
                  <a:schemeClr val="accent1"/>
                </a:solidFill>
                <a:sym typeface="Symbol" panose="05050102010706020507" pitchFamily="18" charset="2"/>
              </a:rPr>
              <a:t> </a:t>
            </a:r>
            <a:r>
              <a:rPr lang="en-US" altLang="zh-TW" sz="2400">
                <a:solidFill>
                  <a:schemeClr val="accent1"/>
                </a:solidFill>
              </a:rPr>
              <a:t>9</a:t>
            </a:r>
            <a:r>
              <a:rPr lang="en-US" altLang="zh-TW" sz="2400"/>
              <a:t>, 7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4, </a:t>
            </a:r>
            <a:r>
              <a:rPr lang="en-US" altLang="zh-TW" sz="2400">
                <a:solidFill>
                  <a:schemeClr val="accent1"/>
                </a:solidFill>
              </a:rPr>
              <a:t>6 </a:t>
            </a:r>
            <a:r>
              <a:rPr lang="en-US" altLang="zh-TW" sz="2400">
                <a:solidFill>
                  <a:schemeClr val="accent1"/>
                </a:solidFill>
                <a:sym typeface="Symbol" panose="05050102010706020507" pitchFamily="18" charset="2"/>
              </a:rPr>
              <a:t> </a:t>
            </a:r>
            <a:r>
              <a:rPr lang="en-US" altLang="zh-TW" sz="2400">
                <a:solidFill>
                  <a:schemeClr val="accent1"/>
                </a:solidFill>
              </a:rPr>
              <a:t>8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hlink"/>
                </a:solidFill>
              </a:rPr>
              <a:t>3 </a:t>
            </a:r>
            <a:r>
              <a:rPr lang="en-US" altLang="zh-TW" sz="2400">
                <a:solidFill>
                  <a:schemeClr val="hlink"/>
                </a:solidFill>
                <a:sym typeface="Symbol" panose="05050102010706020507" pitchFamily="18" charset="2"/>
              </a:rPr>
              <a:t> </a:t>
            </a:r>
            <a:r>
              <a:rPr lang="en-US" altLang="zh-TW" sz="2400">
                <a:solidFill>
                  <a:schemeClr val="hlink"/>
                </a:solidFill>
              </a:rPr>
              <a:t>5</a:t>
            </a:r>
            <a:r>
              <a:rPr lang="en-US" altLang="zh-TW" sz="2400"/>
              <a:t>, 2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11, 11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0</a:t>
            </a:r>
          </a:p>
          <a:p>
            <a:pPr lvl="1"/>
            <a:r>
              <a:rPr lang="en-US" altLang="zh-TW" sz="2400"/>
              <a:t>we can partition the twelve polygons into the following equivalence classes: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800"/>
              <a:t>{0, 2, 4, 7, 11};{1, 3, 5};{6, 8, 9,10}</a:t>
            </a:r>
          </a:p>
          <a:p>
            <a:r>
              <a:rPr lang="en-US" altLang="zh-TW" sz="2800"/>
              <a:t>Two phases to determine equivalence</a:t>
            </a:r>
          </a:p>
          <a:p>
            <a:pPr lvl="1"/>
            <a:r>
              <a:rPr lang="en-US" altLang="zh-TW" sz="2400"/>
              <a:t>First phase: the equivalence pairs (i, j) are read in and stored.</a:t>
            </a:r>
          </a:p>
          <a:p>
            <a:pPr lvl="1"/>
            <a:r>
              <a:rPr lang="en-US" altLang="zh-TW" sz="2400"/>
              <a:t>Second phase:</a:t>
            </a:r>
          </a:p>
          <a:p>
            <a:pPr lvl="2"/>
            <a:r>
              <a:rPr lang="en-US" altLang="zh-TW" sz="2000"/>
              <a:t>we begin at 0 and find all pairs of the form (0, </a:t>
            </a:r>
            <a:r>
              <a:rPr lang="en-US" altLang="zh-TW" sz="2000" i="1"/>
              <a:t>j</a:t>
            </a:r>
            <a:r>
              <a:rPr lang="en-US" altLang="zh-TW" sz="2000"/>
              <a:t>). </a:t>
            </a:r>
            <a:br>
              <a:rPr lang="en-US" altLang="zh-TW" sz="2000"/>
            </a:br>
            <a:r>
              <a:rPr lang="en-US" altLang="zh-TW" sz="2000"/>
              <a:t>Continue until the entire equivalence class containing 0 has been found, marked, and printed.</a:t>
            </a:r>
          </a:p>
          <a:p>
            <a:r>
              <a:rPr lang="en-US" altLang="zh-TW" sz="2800"/>
              <a:t>Next find another object not yet output, and repeat the above process.</a:t>
            </a:r>
          </a:p>
        </p:txBody>
      </p:sp>
    </p:spTree>
    <p:extLst>
      <p:ext uri="{BB962C8B-B14F-4D97-AF65-F5344CB8AC3E}">
        <p14:creationId xmlns:p14="http://schemas.microsoft.com/office/powerpoint/2010/main" val="5559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33376"/>
            <a:ext cx="8226425" cy="792163"/>
          </a:xfrm>
        </p:spPr>
        <p:txBody>
          <a:bodyPr/>
          <a:lstStyle/>
          <a:p>
            <a:r>
              <a:rPr lang="en-US" altLang="zh-TW"/>
              <a:t>Equivalence Relation (3/6)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270000"/>
            <a:ext cx="8226425" cy="511175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/>
              <a:t>Program to find equivalence classes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void main(void){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short int out[MAX_SIZE];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node_pointer seq[MAX_SIZE];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node_pointer x, y, top;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int i, j, n;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printf(“Enter the size (&lt;=%d) ”, MAX_SIZE);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scanf(“%d”, &amp;n);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for(i=0; i&lt;n; i++){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	/*initialize seq and out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	out[i] = TRUE;	seq[i] = NULL;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/* Phase 1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	/* Phase 2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}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384925" y="4005264"/>
            <a:ext cx="40322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</a:rPr>
              <a:t>typedef struct node *node_pointer;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typedef struct node {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	int data;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	node_pointer link;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6886576" y="1668464"/>
            <a:ext cx="3673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</a:rPr>
              <a:t>#include &lt;stdio.h&gt;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#define MAX_SIZE	24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#define IS_FULL(ptr)	(!(ptr))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#define FALSE		0</a:t>
            </a:r>
          </a:p>
          <a:p>
            <a:r>
              <a:rPr lang="en-US" altLang="zh-TW" sz="2000">
                <a:solidFill>
                  <a:schemeClr val="tx2"/>
                </a:solidFill>
              </a:rPr>
              <a:t>#define TRUE		1</a:t>
            </a:r>
          </a:p>
        </p:txBody>
      </p:sp>
    </p:spTree>
    <p:extLst>
      <p:ext uri="{BB962C8B-B14F-4D97-AF65-F5344CB8AC3E}">
        <p14:creationId xmlns:p14="http://schemas.microsoft.com/office/powerpoint/2010/main" val="538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260350"/>
            <a:ext cx="8226425" cy="649288"/>
          </a:xfrm>
        </p:spPr>
        <p:txBody>
          <a:bodyPr/>
          <a:lstStyle/>
          <a:p>
            <a:r>
              <a:rPr lang="en-US" altLang="zh-TW" sz="4000"/>
              <a:t>Equivalence Relations (4/6)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1826" y="1052513"/>
            <a:ext cx="8226425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Phase 1: read in and store the equivalence pairs &lt;</a:t>
            </a:r>
            <a:r>
              <a:rPr lang="en-US" altLang="zh-TW" sz="2400" i="1"/>
              <a:t>i</a:t>
            </a:r>
            <a:r>
              <a:rPr lang="en-US" altLang="zh-TW" sz="2400"/>
              <a:t>, </a:t>
            </a:r>
            <a:r>
              <a:rPr lang="en-US" altLang="zh-TW" sz="2400" i="1"/>
              <a:t>j</a:t>
            </a:r>
            <a:r>
              <a:rPr lang="en-US" altLang="zh-TW" sz="2400"/>
              <a:t>&gt;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7061201" y="3536951"/>
            <a:ext cx="335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  <a:t>Insert x to the top of lists seq[i]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061201" y="5373689"/>
            <a:ext cx="335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</a:rPr>
              <a:t>Insert x to the top of lists seq[j]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4230688" y="3248026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(1)</a:t>
            </a:r>
            <a:endParaRPr lang="en-US" altLang="zh-TW" sz="200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664200" y="3248026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</a:rPr>
              <a:t>(2)</a:t>
            </a:r>
            <a:endParaRPr lang="en-US" altLang="zh-TW" sz="200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0360" name="Picture 8" descr="1"/>
          <p:cNvPicPr>
            <a:picLocks noChangeAspect="1" noChangeArrowheads="1"/>
          </p:cNvPicPr>
          <p:nvPr/>
        </p:nvPicPr>
        <p:blipFill>
          <a:blip r:embed="rId2">
            <a:lum bright="-4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1700213"/>
            <a:ext cx="6208713" cy="43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2206626" y="17732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2206626" y="2133601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2206626" y="2493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206626" y="28527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206626" y="3213101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2206626" y="35734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206626" y="3933826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2206626" y="42941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2206626" y="4652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2206626" y="5013326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2206626" y="53736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2206626" y="5734051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1631951" y="573405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[11]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1631951" y="537368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[10]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1631951" y="50133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[9]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1631951" y="46529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[8]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1631951" y="429418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[7]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1631951" y="39338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[6]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1631951" y="35734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[5]</a:t>
            </a: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1631951" y="321310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[4]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631951" y="285273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1631951" y="24939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1631951" y="213360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1631951" y="177323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[0]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2016126" y="6308725"/>
            <a:ext cx="81121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2400"/>
              <a:t>0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4, 3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1, 6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10, 8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9, 7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4, 6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8, 3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5, 2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11, 11 </a:t>
            </a:r>
            <a:r>
              <a:rPr lang="en-US" altLang="zh-TW" sz="2400">
                <a:sym typeface="Symbol" panose="05050102010706020507" pitchFamily="18" charset="2"/>
              </a:rPr>
              <a:t> </a:t>
            </a:r>
            <a:r>
              <a:rPr lang="en-US" altLang="zh-TW" sz="2400"/>
              <a:t>0</a:t>
            </a: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2063750" y="6381750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927350" y="6381750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792538" y="6381750"/>
            <a:ext cx="8636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4800600" y="6381750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5591175" y="6381750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6456364" y="6381750"/>
            <a:ext cx="7191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7321550" y="6381750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94" name="Rectangle 42"/>
          <p:cNvSpPr>
            <a:spLocks noChangeArrowheads="1"/>
          </p:cNvSpPr>
          <p:nvPr/>
        </p:nvSpPr>
        <p:spPr bwMode="auto">
          <a:xfrm>
            <a:off x="8185151" y="6381750"/>
            <a:ext cx="79057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9191625" y="6381750"/>
            <a:ext cx="86518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96" name="Rectangle 44"/>
          <p:cNvSpPr>
            <a:spLocks noChangeArrowheads="1"/>
          </p:cNvSpPr>
          <p:nvPr/>
        </p:nvSpPr>
        <p:spPr bwMode="auto">
          <a:xfrm>
            <a:off x="4295775" y="2205038"/>
            <a:ext cx="2305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0470" name="Group 118"/>
          <p:cNvGrpSpPr>
            <a:grpSpLocks/>
          </p:cNvGrpSpPr>
          <p:nvPr/>
        </p:nvGrpSpPr>
        <p:grpSpPr bwMode="auto">
          <a:xfrm>
            <a:off x="2782888" y="1844675"/>
            <a:ext cx="576262" cy="215900"/>
            <a:chOff x="793" y="1162"/>
            <a:chExt cx="363" cy="136"/>
          </a:xfrm>
        </p:grpSpPr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0427" name="Rectangle 75"/>
          <p:cNvSpPr>
            <a:spLocks noChangeArrowheads="1"/>
          </p:cNvSpPr>
          <p:nvPr/>
        </p:nvSpPr>
        <p:spPr bwMode="auto">
          <a:xfrm>
            <a:off x="4583114" y="2636838"/>
            <a:ext cx="446563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28" name="Rectangle 76"/>
          <p:cNvSpPr>
            <a:spLocks noChangeArrowheads="1"/>
          </p:cNvSpPr>
          <p:nvPr/>
        </p:nvSpPr>
        <p:spPr bwMode="auto">
          <a:xfrm>
            <a:off x="4583113" y="3789363"/>
            <a:ext cx="14414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29" name="Rectangle 77"/>
          <p:cNvSpPr>
            <a:spLocks noChangeArrowheads="1"/>
          </p:cNvSpPr>
          <p:nvPr/>
        </p:nvSpPr>
        <p:spPr bwMode="auto">
          <a:xfrm>
            <a:off x="6238875" y="3789363"/>
            <a:ext cx="19446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0" name="Rectangle 78"/>
          <p:cNvSpPr>
            <a:spLocks noChangeArrowheads="1"/>
          </p:cNvSpPr>
          <p:nvPr/>
        </p:nvSpPr>
        <p:spPr bwMode="auto">
          <a:xfrm>
            <a:off x="8399463" y="3789363"/>
            <a:ext cx="12255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1" name="Rectangle 79"/>
          <p:cNvSpPr>
            <a:spLocks noChangeArrowheads="1"/>
          </p:cNvSpPr>
          <p:nvPr/>
        </p:nvSpPr>
        <p:spPr bwMode="auto">
          <a:xfrm>
            <a:off x="4583114" y="4005263"/>
            <a:ext cx="446563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2" name="Rectangle 80"/>
          <p:cNvSpPr>
            <a:spLocks noChangeArrowheads="1"/>
          </p:cNvSpPr>
          <p:nvPr/>
        </p:nvSpPr>
        <p:spPr bwMode="auto">
          <a:xfrm>
            <a:off x="4583113" y="5157788"/>
            <a:ext cx="14414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3" name="Rectangle 81"/>
          <p:cNvSpPr>
            <a:spLocks noChangeArrowheads="1"/>
          </p:cNvSpPr>
          <p:nvPr/>
        </p:nvSpPr>
        <p:spPr bwMode="auto">
          <a:xfrm>
            <a:off x="6238875" y="5157788"/>
            <a:ext cx="19446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4" name="Rectangle 82"/>
          <p:cNvSpPr>
            <a:spLocks noChangeArrowheads="1"/>
          </p:cNvSpPr>
          <p:nvPr/>
        </p:nvSpPr>
        <p:spPr bwMode="auto">
          <a:xfrm>
            <a:off x="8401051" y="5157788"/>
            <a:ext cx="12239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5" name="Rectangle 83"/>
          <p:cNvSpPr>
            <a:spLocks noChangeArrowheads="1"/>
          </p:cNvSpPr>
          <p:nvPr/>
        </p:nvSpPr>
        <p:spPr bwMode="auto">
          <a:xfrm>
            <a:off x="4583113" y="5589588"/>
            <a:ext cx="2305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0471" name="Group 119"/>
          <p:cNvGrpSpPr>
            <a:grpSpLocks/>
          </p:cNvGrpSpPr>
          <p:nvPr/>
        </p:nvGrpSpPr>
        <p:grpSpPr bwMode="auto">
          <a:xfrm>
            <a:off x="2782888" y="2205038"/>
            <a:ext cx="576262" cy="215900"/>
            <a:chOff x="793" y="1162"/>
            <a:chExt cx="363" cy="136"/>
          </a:xfrm>
        </p:grpSpPr>
        <p:sp>
          <p:nvSpPr>
            <p:cNvPr id="100472" name="Rectangle 12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73" name="Rectangle 12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74" name="Group 122"/>
          <p:cNvGrpSpPr>
            <a:grpSpLocks/>
          </p:cNvGrpSpPr>
          <p:nvPr/>
        </p:nvGrpSpPr>
        <p:grpSpPr bwMode="auto">
          <a:xfrm>
            <a:off x="2782888" y="2565400"/>
            <a:ext cx="576262" cy="215900"/>
            <a:chOff x="793" y="1162"/>
            <a:chExt cx="363" cy="136"/>
          </a:xfrm>
        </p:grpSpPr>
        <p:sp>
          <p:nvSpPr>
            <p:cNvPr id="100475" name="Rectangle 12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76" name="Rectangle 12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77" name="Group 125"/>
          <p:cNvGrpSpPr>
            <a:grpSpLocks/>
          </p:cNvGrpSpPr>
          <p:nvPr/>
        </p:nvGrpSpPr>
        <p:grpSpPr bwMode="auto">
          <a:xfrm>
            <a:off x="2782888" y="2925763"/>
            <a:ext cx="576262" cy="215900"/>
            <a:chOff x="793" y="1162"/>
            <a:chExt cx="363" cy="136"/>
          </a:xfrm>
        </p:grpSpPr>
        <p:sp>
          <p:nvSpPr>
            <p:cNvPr id="100478" name="Rectangle 12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79" name="Rectangle 12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0" name="Group 128"/>
          <p:cNvGrpSpPr>
            <a:grpSpLocks/>
          </p:cNvGrpSpPr>
          <p:nvPr/>
        </p:nvGrpSpPr>
        <p:grpSpPr bwMode="auto">
          <a:xfrm>
            <a:off x="2782888" y="3284538"/>
            <a:ext cx="576262" cy="215900"/>
            <a:chOff x="793" y="1162"/>
            <a:chExt cx="363" cy="136"/>
          </a:xfrm>
        </p:grpSpPr>
        <p:sp>
          <p:nvSpPr>
            <p:cNvPr id="100481" name="Rectangle 12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82" name="Rectangle 13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3" name="Group 131"/>
          <p:cNvGrpSpPr>
            <a:grpSpLocks/>
          </p:cNvGrpSpPr>
          <p:nvPr/>
        </p:nvGrpSpPr>
        <p:grpSpPr bwMode="auto">
          <a:xfrm>
            <a:off x="2782888" y="3644900"/>
            <a:ext cx="576262" cy="215900"/>
            <a:chOff x="793" y="1162"/>
            <a:chExt cx="363" cy="136"/>
          </a:xfrm>
        </p:grpSpPr>
        <p:sp>
          <p:nvSpPr>
            <p:cNvPr id="100484" name="Rectangle 13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85" name="Rectangle 13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6" name="Group 134"/>
          <p:cNvGrpSpPr>
            <a:grpSpLocks/>
          </p:cNvGrpSpPr>
          <p:nvPr/>
        </p:nvGrpSpPr>
        <p:grpSpPr bwMode="auto">
          <a:xfrm>
            <a:off x="2782888" y="4005263"/>
            <a:ext cx="576262" cy="215900"/>
            <a:chOff x="793" y="1162"/>
            <a:chExt cx="363" cy="136"/>
          </a:xfrm>
        </p:grpSpPr>
        <p:sp>
          <p:nvSpPr>
            <p:cNvPr id="100487" name="Rectangle 13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88" name="Rectangle 13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9" name="Group 137"/>
          <p:cNvGrpSpPr>
            <a:grpSpLocks/>
          </p:cNvGrpSpPr>
          <p:nvPr/>
        </p:nvGrpSpPr>
        <p:grpSpPr bwMode="auto">
          <a:xfrm>
            <a:off x="2782888" y="4365625"/>
            <a:ext cx="576262" cy="215900"/>
            <a:chOff x="793" y="1162"/>
            <a:chExt cx="363" cy="136"/>
          </a:xfrm>
        </p:grpSpPr>
        <p:sp>
          <p:nvSpPr>
            <p:cNvPr id="100490" name="Rectangle 13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91" name="Rectangle 13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92" name="Group 140"/>
          <p:cNvGrpSpPr>
            <a:grpSpLocks/>
          </p:cNvGrpSpPr>
          <p:nvPr/>
        </p:nvGrpSpPr>
        <p:grpSpPr bwMode="auto">
          <a:xfrm>
            <a:off x="2782888" y="4725988"/>
            <a:ext cx="576262" cy="215900"/>
            <a:chOff x="793" y="1162"/>
            <a:chExt cx="363" cy="136"/>
          </a:xfrm>
        </p:grpSpPr>
        <p:sp>
          <p:nvSpPr>
            <p:cNvPr id="100493" name="Rectangle 14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94" name="Rectangle 14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95" name="Group 143"/>
          <p:cNvGrpSpPr>
            <a:grpSpLocks/>
          </p:cNvGrpSpPr>
          <p:nvPr/>
        </p:nvGrpSpPr>
        <p:grpSpPr bwMode="auto">
          <a:xfrm>
            <a:off x="2782888" y="5084763"/>
            <a:ext cx="576262" cy="215900"/>
            <a:chOff x="793" y="1162"/>
            <a:chExt cx="363" cy="136"/>
          </a:xfrm>
        </p:grpSpPr>
        <p:sp>
          <p:nvSpPr>
            <p:cNvPr id="100496" name="Rectangle 14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497" name="Rectangle 14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98" name="Group 146"/>
          <p:cNvGrpSpPr>
            <a:grpSpLocks/>
          </p:cNvGrpSpPr>
          <p:nvPr/>
        </p:nvGrpSpPr>
        <p:grpSpPr bwMode="auto">
          <a:xfrm>
            <a:off x="2782888" y="5445125"/>
            <a:ext cx="576262" cy="215900"/>
            <a:chOff x="793" y="1162"/>
            <a:chExt cx="363" cy="136"/>
          </a:xfrm>
        </p:grpSpPr>
        <p:sp>
          <p:nvSpPr>
            <p:cNvPr id="100499" name="Rectangle 14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00" name="Rectangle 14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01" name="Group 149"/>
          <p:cNvGrpSpPr>
            <a:grpSpLocks/>
          </p:cNvGrpSpPr>
          <p:nvPr/>
        </p:nvGrpSpPr>
        <p:grpSpPr bwMode="auto">
          <a:xfrm>
            <a:off x="2782888" y="5805488"/>
            <a:ext cx="576262" cy="215900"/>
            <a:chOff x="793" y="1162"/>
            <a:chExt cx="363" cy="136"/>
          </a:xfrm>
        </p:grpSpPr>
        <p:sp>
          <p:nvSpPr>
            <p:cNvPr id="100502" name="Rectangle 15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03" name="Rectangle 15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04" name="Group 152"/>
          <p:cNvGrpSpPr>
            <a:grpSpLocks/>
          </p:cNvGrpSpPr>
          <p:nvPr/>
        </p:nvGrpSpPr>
        <p:grpSpPr bwMode="auto">
          <a:xfrm>
            <a:off x="3575051" y="1844675"/>
            <a:ext cx="576263" cy="215900"/>
            <a:chOff x="793" y="1162"/>
            <a:chExt cx="363" cy="136"/>
          </a:xfrm>
        </p:grpSpPr>
        <p:sp>
          <p:nvSpPr>
            <p:cNvPr id="100505" name="Rectangle 15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06" name="Rectangle 15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07" name="Group 155"/>
          <p:cNvGrpSpPr>
            <a:grpSpLocks/>
          </p:cNvGrpSpPr>
          <p:nvPr/>
        </p:nvGrpSpPr>
        <p:grpSpPr bwMode="auto">
          <a:xfrm>
            <a:off x="3575051" y="2925763"/>
            <a:ext cx="576263" cy="215900"/>
            <a:chOff x="793" y="1162"/>
            <a:chExt cx="363" cy="136"/>
          </a:xfrm>
        </p:grpSpPr>
        <p:sp>
          <p:nvSpPr>
            <p:cNvPr id="100508" name="Rectangle 15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09" name="Rectangle 15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0" name="Group 158"/>
          <p:cNvGrpSpPr>
            <a:grpSpLocks/>
          </p:cNvGrpSpPr>
          <p:nvPr/>
        </p:nvGrpSpPr>
        <p:grpSpPr bwMode="auto">
          <a:xfrm>
            <a:off x="3575051" y="3284538"/>
            <a:ext cx="576263" cy="215900"/>
            <a:chOff x="793" y="1162"/>
            <a:chExt cx="363" cy="136"/>
          </a:xfrm>
        </p:grpSpPr>
        <p:sp>
          <p:nvSpPr>
            <p:cNvPr id="100511" name="Rectangle 15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12" name="Rectangle 16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3" name="Group 161"/>
          <p:cNvGrpSpPr>
            <a:grpSpLocks/>
          </p:cNvGrpSpPr>
          <p:nvPr/>
        </p:nvGrpSpPr>
        <p:grpSpPr bwMode="auto">
          <a:xfrm>
            <a:off x="3575051" y="4005263"/>
            <a:ext cx="576263" cy="215900"/>
            <a:chOff x="793" y="1162"/>
            <a:chExt cx="363" cy="136"/>
          </a:xfrm>
        </p:grpSpPr>
        <p:sp>
          <p:nvSpPr>
            <p:cNvPr id="100514" name="Rectangle 16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15" name="Rectangle 16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6" name="Group 164"/>
          <p:cNvGrpSpPr>
            <a:grpSpLocks/>
          </p:cNvGrpSpPr>
          <p:nvPr/>
        </p:nvGrpSpPr>
        <p:grpSpPr bwMode="auto">
          <a:xfrm>
            <a:off x="3575051" y="4725988"/>
            <a:ext cx="576263" cy="215900"/>
            <a:chOff x="793" y="1162"/>
            <a:chExt cx="363" cy="136"/>
          </a:xfrm>
        </p:grpSpPr>
        <p:sp>
          <p:nvSpPr>
            <p:cNvPr id="100517" name="Rectangle 16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18" name="Rectangle 16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9" name="Group 167"/>
          <p:cNvGrpSpPr>
            <a:grpSpLocks/>
          </p:cNvGrpSpPr>
          <p:nvPr/>
        </p:nvGrpSpPr>
        <p:grpSpPr bwMode="auto">
          <a:xfrm>
            <a:off x="3575051" y="5805488"/>
            <a:ext cx="576263" cy="215900"/>
            <a:chOff x="793" y="1162"/>
            <a:chExt cx="363" cy="136"/>
          </a:xfrm>
        </p:grpSpPr>
        <p:sp>
          <p:nvSpPr>
            <p:cNvPr id="100520" name="Rectangle 16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521" name="Rectangle 16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0469" name="Text Box 117"/>
          <p:cNvSpPr txBox="1">
            <a:spLocks noChangeArrowheads="1"/>
          </p:cNvSpPr>
          <p:nvPr/>
        </p:nvSpPr>
        <p:spPr bwMode="auto">
          <a:xfrm>
            <a:off x="3648076" y="1773238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00522" name="Text Box 170"/>
          <p:cNvSpPr txBox="1">
            <a:spLocks noChangeArrowheads="1"/>
          </p:cNvSpPr>
          <p:nvPr/>
        </p:nvSpPr>
        <p:spPr bwMode="auto">
          <a:xfrm>
            <a:off x="3862389" y="1846263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23" name="Line 171"/>
          <p:cNvSpPr>
            <a:spLocks noChangeShapeType="1"/>
          </p:cNvSpPr>
          <p:nvPr/>
        </p:nvSpPr>
        <p:spPr bwMode="auto">
          <a:xfrm>
            <a:off x="2424114" y="19891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4" name="Line 172"/>
          <p:cNvSpPr>
            <a:spLocks noChangeShapeType="1"/>
          </p:cNvSpPr>
          <p:nvPr/>
        </p:nvSpPr>
        <p:spPr bwMode="auto">
          <a:xfrm>
            <a:off x="2424114" y="30686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5" name="Line 173"/>
          <p:cNvSpPr>
            <a:spLocks noChangeShapeType="1"/>
          </p:cNvSpPr>
          <p:nvPr/>
        </p:nvSpPr>
        <p:spPr bwMode="auto">
          <a:xfrm>
            <a:off x="2424114" y="34290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6" name="Line 174"/>
          <p:cNvSpPr>
            <a:spLocks noChangeShapeType="1"/>
          </p:cNvSpPr>
          <p:nvPr/>
        </p:nvSpPr>
        <p:spPr bwMode="auto">
          <a:xfrm>
            <a:off x="2424114" y="414972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7" name="Line 175"/>
          <p:cNvSpPr>
            <a:spLocks noChangeShapeType="1"/>
          </p:cNvSpPr>
          <p:nvPr/>
        </p:nvSpPr>
        <p:spPr bwMode="auto">
          <a:xfrm>
            <a:off x="2424114" y="486886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8" name="Line 176"/>
          <p:cNvSpPr>
            <a:spLocks noChangeShapeType="1"/>
          </p:cNvSpPr>
          <p:nvPr/>
        </p:nvSpPr>
        <p:spPr bwMode="auto">
          <a:xfrm>
            <a:off x="2424114" y="594995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9" name="Text Box 177"/>
          <p:cNvSpPr txBox="1">
            <a:spLocks noChangeArrowheads="1"/>
          </p:cNvSpPr>
          <p:nvPr/>
        </p:nvSpPr>
        <p:spPr bwMode="auto">
          <a:xfrm>
            <a:off x="3648076" y="321310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00530" name="Text Box 178"/>
          <p:cNvSpPr txBox="1">
            <a:spLocks noChangeArrowheads="1"/>
          </p:cNvSpPr>
          <p:nvPr/>
        </p:nvSpPr>
        <p:spPr bwMode="auto">
          <a:xfrm>
            <a:off x="3863976" y="328453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31" name="Text Box 179"/>
          <p:cNvSpPr txBox="1">
            <a:spLocks noChangeArrowheads="1"/>
          </p:cNvSpPr>
          <p:nvPr/>
        </p:nvSpPr>
        <p:spPr bwMode="auto">
          <a:xfrm>
            <a:off x="3648076" y="2852738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00532" name="Text Box 180"/>
          <p:cNvSpPr txBox="1">
            <a:spLocks noChangeArrowheads="1"/>
          </p:cNvSpPr>
          <p:nvPr/>
        </p:nvSpPr>
        <p:spPr bwMode="auto">
          <a:xfrm>
            <a:off x="3863976" y="2927351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33" name="Text Box 181"/>
          <p:cNvSpPr txBox="1">
            <a:spLocks noChangeArrowheads="1"/>
          </p:cNvSpPr>
          <p:nvPr/>
        </p:nvSpPr>
        <p:spPr bwMode="auto">
          <a:xfrm>
            <a:off x="2855913" y="21336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00534" name="Text Box 182"/>
          <p:cNvSpPr txBox="1">
            <a:spLocks noChangeArrowheads="1"/>
          </p:cNvSpPr>
          <p:nvPr/>
        </p:nvSpPr>
        <p:spPr bwMode="auto">
          <a:xfrm>
            <a:off x="3071814" y="2206626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35" name="Line 183"/>
          <p:cNvSpPr>
            <a:spLocks noChangeShapeType="1"/>
          </p:cNvSpPr>
          <p:nvPr/>
        </p:nvSpPr>
        <p:spPr bwMode="auto">
          <a:xfrm>
            <a:off x="2424114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36" name="Text Box 184"/>
          <p:cNvSpPr txBox="1">
            <a:spLocks noChangeArrowheads="1"/>
          </p:cNvSpPr>
          <p:nvPr/>
        </p:nvSpPr>
        <p:spPr bwMode="auto">
          <a:xfrm>
            <a:off x="3575051" y="393382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100537" name="Text Box 185"/>
          <p:cNvSpPr txBox="1">
            <a:spLocks noChangeArrowheads="1"/>
          </p:cNvSpPr>
          <p:nvPr/>
        </p:nvSpPr>
        <p:spPr bwMode="auto">
          <a:xfrm>
            <a:off x="3863975" y="4006851"/>
            <a:ext cx="5032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38" name="Text Box 186"/>
          <p:cNvSpPr txBox="1">
            <a:spLocks noChangeArrowheads="1"/>
          </p:cNvSpPr>
          <p:nvPr/>
        </p:nvSpPr>
        <p:spPr bwMode="auto">
          <a:xfrm>
            <a:off x="2855913" y="537368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00539" name="Text Box 187"/>
          <p:cNvSpPr txBox="1">
            <a:spLocks noChangeArrowheads="1"/>
          </p:cNvSpPr>
          <p:nvPr/>
        </p:nvSpPr>
        <p:spPr bwMode="auto">
          <a:xfrm>
            <a:off x="3070226" y="5445126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40" name="Line 188"/>
          <p:cNvSpPr>
            <a:spLocks noChangeShapeType="1"/>
          </p:cNvSpPr>
          <p:nvPr/>
        </p:nvSpPr>
        <p:spPr bwMode="auto">
          <a:xfrm>
            <a:off x="2424114" y="5516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41" name="Text Box 189"/>
          <p:cNvSpPr txBox="1">
            <a:spLocks noChangeArrowheads="1"/>
          </p:cNvSpPr>
          <p:nvPr/>
        </p:nvSpPr>
        <p:spPr bwMode="auto">
          <a:xfrm>
            <a:off x="3648076" y="46767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100542" name="Text Box 190"/>
          <p:cNvSpPr txBox="1">
            <a:spLocks noChangeArrowheads="1"/>
          </p:cNvSpPr>
          <p:nvPr/>
        </p:nvSpPr>
        <p:spPr bwMode="auto">
          <a:xfrm>
            <a:off x="3863976" y="4727576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43" name="Text Box 191"/>
          <p:cNvSpPr txBox="1">
            <a:spLocks noChangeArrowheads="1"/>
          </p:cNvSpPr>
          <p:nvPr/>
        </p:nvSpPr>
        <p:spPr bwMode="auto">
          <a:xfrm>
            <a:off x="2855913" y="50133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100544" name="Text Box 192"/>
          <p:cNvSpPr txBox="1">
            <a:spLocks noChangeArrowheads="1"/>
          </p:cNvSpPr>
          <p:nvPr/>
        </p:nvSpPr>
        <p:spPr bwMode="auto">
          <a:xfrm>
            <a:off x="3071814" y="5086351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45" name="Line 193"/>
          <p:cNvSpPr>
            <a:spLocks noChangeShapeType="1"/>
          </p:cNvSpPr>
          <p:nvPr/>
        </p:nvSpPr>
        <p:spPr bwMode="auto">
          <a:xfrm>
            <a:off x="2424114" y="5157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46" name="Text Box 194"/>
          <p:cNvSpPr txBox="1">
            <a:spLocks noChangeArrowheads="1"/>
          </p:cNvSpPr>
          <p:nvPr/>
        </p:nvSpPr>
        <p:spPr bwMode="auto">
          <a:xfrm>
            <a:off x="2855913" y="42926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00547" name="Text Box 195"/>
          <p:cNvSpPr txBox="1">
            <a:spLocks noChangeArrowheads="1"/>
          </p:cNvSpPr>
          <p:nvPr/>
        </p:nvSpPr>
        <p:spPr bwMode="auto">
          <a:xfrm>
            <a:off x="3071814" y="4367213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48" name="Line 196"/>
          <p:cNvSpPr>
            <a:spLocks noChangeShapeType="1"/>
          </p:cNvSpPr>
          <p:nvPr/>
        </p:nvSpPr>
        <p:spPr bwMode="auto">
          <a:xfrm>
            <a:off x="2424114" y="44370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49" name="Text Box 197"/>
          <p:cNvSpPr txBox="1">
            <a:spLocks noChangeArrowheads="1"/>
          </p:cNvSpPr>
          <p:nvPr/>
        </p:nvSpPr>
        <p:spPr bwMode="auto">
          <a:xfrm>
            <a:off x="2855913" y="32131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100550" name="Line 198"/>
          <p:cNvSpPr>
            <a:spLocks noChangeShapeType="1"/>
          </p:cNvSpPr>
          <p:nvPr/>
        </p:nvSpPr>
        <p:spPr bwMode="auto">
          <a:xfrm>
            <a:off x="3216276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1" name="Line 199"/>
          <p:cNvSpPr>
            <a:spLocks noChangeShapeType="1"/>
          </p:cNvSpPr>
          <p:nvPr/>
        </p:nvSpPr>
        <p:spPr bwMode="auto">
          <a:xfrm>
            <a:off x="2424114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2" name="Text Box 200"/>
          <p:cNvSpPr txBox="1">
            <a:spLocks noChangeArrowheads="1"/>
          </p:cNvSpPr>
          <p:nvPr/>
        </p:nvSpPr>
        <p:spPr bwMode="auto">
          <a:xfrm>
            <a:off x="2855913" y="39338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100553" name="Line 201"/>
          <p:cNvSpPr>
            <a:spLocks noChangeShapeType="1"/>
          </p:cNvSpPr>
          <p:nvPr/>
        </p:nvSpPr>
        <p:spPr bwMode="auto">
          <a:xfrm>
            <a:off x="3216276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4" name="Line 202"/>
          <p:cNvSpPr>
            <a:spLocks noChangeShapeType="1"/>
          </p:cNvSpPr>
          <p:nvPr/>
        </p:nvSpPr>
        <p:spPr bwMode="auto">
          <a:xfrm>
            <a:off x="2424114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5" name="Text Box 203"/>
          <p:cNvSpPr txBox="1">
            <a:spLocks noChangeArrowheads="1"/>
          </p:cNvSpPr>
          <p:nvPr/>
        </p:nvSpPr>
        <p:spPr bwMode="auto">
          <a:xfrm>
            <a:off x="2855913" y="465296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00556" name="Line 204"/>
          <p:cNvSpPr>
            <a:spLocks noChangeShapeType="1"/>
          </p:cNvSpPr>
          <p:nvPr/>
        </p:nvSpPr>
        <p:spPr bwMode="auto">
          <a:xfrm>
            <a:off x="3216276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7" name="Line 205"/>
          <p:cNvSpPr>
            <a:spLocks noChangeShapeType="1"/>
          </p:cNvSpPr>
          <p:nvPr/>
        </p:nvSpPr>
        <p:spPr bwMode="auto">
          <a:xfrm>
            <a:off x="2424114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8" name="Text Box 206"/>
          <p:cNvSpPr txBox="1">
            <a:spLocks noChangeArrowheads="1"/>
          </p:cNvSpPr>
          <p:nvPr/>
        </p:nvSpPr>
        <p:spPr bwMode="auto">
          <a:xfrm>
            <a:off x="2855913" y="285273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00559" name="Line 207"/>
          <p:cNvSpPr>
            <a:spLocks noChangeShapeType="1"/>
          </p:cNvSpPr>
          <p:nvPr/>
        </p:nvSpPr>
        <p:spPr bwMode="auto">
          <a:xfrm>
            <a:off x="3216276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0" name="Line 208"/>
          <p:cNvSpPr>
            <a:spLocks noChangeShapeType="1"/>
          </p:cNvSpPr>
          <p:nvPr/>
        </p:nvSpPr>
        <p:spPr bwMode="auto">
          <a:xfrm>
            <a:off x="2424114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1" name="Text Box 209"/>
          <p:cNvSpPr txBox="1">
            <a:spLocks noChangeArrowheads="1"/>
          </p:cNvSpPr>
          <p:nvPr/>
        </p:nvSpPr>
        <p:spPr bwMode="auto">
          <a:xfrm>
            <a:off x="2855913" y="357346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00562" name="Text Box 210"/>
          <p:cNvSpPr txBox="1">
            <a:spLocks noChangeArrowheads="1"/>
          </p:cNvSpPr>
          <p:nvPr/>
        </p:nvSpPr>
        <p:spPr bwMode="auto">
          <a:xfrm>
            <a:off x="3071814" y="364648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63" name="Line 211"/>
          <p:cNvSpPr>
            <a:spLocks noChangeShapeType="1"/>
          </p:cNvSpPr>
          <p:nvPr/>
        </p:nvSpPr>
        <p:spPr bwMode="auto">
          <a:xfrm>
            <a:off x="2424114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4" name="Text Box 212"/>
          <p:cNvSpPr txBox="1">
            <a:spLocks noChangeArrowheads="1"/>
          </p:cNvSpPr>
          <p:nvPr/>
        </p:nvSpPr>
        <p:spPr bwMode="auto">
          <a:xfrm>
            <a:off x="2782889" y="2516188"/>
            <a:ext cx="503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100565" name="Text Box 213"/>
          <p:cNvSpPr txBox="1">
            <a:spLocks noChangeArrowheads="1"/>
          </p:cNvSpPr>
          <p:nvPr/>
        </p:nvSpPr>
        <p:spPr bwMode="auto">
          <a:xfrm>
            <a:off x="3071814" y="256698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66" name="Line 214"/>
          <p:cNvSpPr>
            <a:spLocks noChangeShapeType="1"/>
          </p:cNvSpPr>
          <p:nvPr/>
        </p:nvSpPr>
        <p:spPr bwMode="auto">
          <a:xfrm>
            <a:off x="2424114" y="2636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7" name="Text Box 215"/>
          <p:cNvSpPr txBox="1">
            <a:spLocks noChangeArrowheads="1"/>
          </p:cNvSpPr>
          <p:nvPr/>
        </p:nvSpPr>
        <p:spPr bwMode="auto">
          <a:xfrm>
            <a:off x="3648076" y="57340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00568" name="Text Box 216"/>
          <p:cNvSpPr txBox="1">
            <a:spLocks noChangeArrowheads="1"/>
          </p:cNvSpPr>
          <p:nvPr/>
        </p:nvSpPr>
        <p:spPr bwMode="auto">
          <a:xfrm>
            <a:off x="3863975" y="5807076"/>
            <a:ext cx="6477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0569" name="Text Box 217"/>
          <p:cNvSpPr txBox="1">
            <a:spLocks noChangeArrowheads="1"/>
          </p:cNvSpPr>
          <p:nvPr/>
        </p:nvSpPr>
        <p:spPr bwMode="auto">
          <a:xfrm>
            <a:off x="2855913" y="57340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00570" name="Line 218"/>
          <p:cNvSpPr>
            <a:spLocks noChangeShapeType="1"/>
          </p:cNvSpPr>
          <p:nvPr/>
        </p:nvSpPr>
        <p:spPr bwMode="auto">
          <a:xfrm>
            <a:off x="3216276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71" name="Line 219"/>
          <p:cNvSpPr>
            <a:spLocks noChangeShapeType="1"/>
          </p:cNvSpPr>
          <p:nvPr/>
        </p:nvSpPr>
        <p:spPr bwMode="auto">
          <a:xfrm>
            <a:off x="2424114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72" name="Text Box 220"/>
          <p:cNvSpPr txBox="1">
            <a:spLocks noChangeArrowheads="1"/>
          </p:cNvSpPr>
          <p:nvPr/>
        </p:nvSpPr>
        <p:spPr bwMode="auto">
          <a:xfrm>
            <a:off x="2782889" y="1773238"/>
            <a:ext cx="503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100573" name="Line 221"/>
          <p:cNvSpPr>
            <a:spLocks noChangeShapeType="1"/>
          </p:cNvSpPr>
          <p:nvPr/>
        </p:nvSpPr>
        <p:spPr bwMode="auto">
          <a:xfrm>
            <a:off x="3216276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74" name="Line 222"/>
          <p:cNvSpPr>
            <a:spLocks noChangeShapeType="1"/>
          </p:cNvSpPr>
          <p:nvPr/>
        </p:nvSpPr>
        <p:spPr bwMode="auto">
          <a:xfrm>
            <a:off x="2424114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8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0" dur="500"/>
                                        <p:tgtEl>
                                          <p:spTgt spid="100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8" dur="500"/>
                                        <p:tgtEl>
                                          <p:spTgt spid="100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6" dur="500"/>
                                        <p:tgtEl>
                                          <p:spTgt spid="100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4" dur="500"/>
                                        <p:tgtEl>
                                          <p:spTgt spid="100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 nodeType="clickPar">
                      <p:stCondLst>
                        <p:cond delay="indefinite"/>
                      </p:stCondLst>
                      <p:childTnLst>
                        <p:par>
                          <p:cTn id="5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 nodeType="clickPar">
                      <p:stCondLst>
                        <p:cond delay="indefinite"/>
                      </p:stCondLst>
                      <p:childTnLst>
                        <p:par>
                          <p:cTn id="6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 nodeType="clickPar">
                      <p:stCondLst>
                        <p:cond delay="indefinite"/>
                      </p:stCondLst>
                      <p:childTnLst>
                        <p:par>
                          <p:cTn id="6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8" dur="500"/>
                                        <p:tgtEl>
                                          <p:spTgt spid="100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 nodeType="clickPar">
                      <p:stCondLst>
                        <p:cond delay="indefinite"/>
                      </p:stCondLst>
                      <p:childTnLst>
                        <p:par>
                          <p:cTn id="6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 nodeType="clickPar">
                      <p:stCondLst>
                        <p:cond delay="indefinite"/>
                      </p:stCondLst>
                      <p:childTnLst>
                        <p:par>
                          <p:cTn id="6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 nodeType="clickPar">
                      <p:stCondLst>
                        <p:cond delay="indefinite"/>
                      </p:stCondLst>
                      <p:childTnLst>
                        <p:par>
                          <p:cTn id="6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6" dur="500"/>
                                        <p:tgtEl>
                                          <p:spTgt spid="100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69" grpId="0"/>
      <p:bldP spid="100522" grpId="0"/>
      <p:bldP spid="100529" grpId="0"/>
      <p:bldP spid="100530" grpId="0"/>
      <p:bldP spid="100531" grpId="0"/>
      <p:bldP spid="100532" grpId="0"/>
      <p:bldP spid="100533" grpId="0"/>
      <p:bldP spid="100534" grpId="0"/>
      <p:bldP spid="100536" grpId="0"/>
      <p:bldP spid="100537" grpId="0"/>
      <p:bldP spid="100538" grpId="0"/>
      <p:bldP spid="100539" grpId="0"/>
      <p:bldP spid="100541" grpId="0"/>
      <p:bldP spid="100542" grpId="0"/>
      <p:bldP spid="100543" grpId="0"/>
      <p:bldP spid="100544" grpId="0"/>
      <p:bldP spid="100546" grpId="0"/>
      <p:bldP spid="100547" grpId="0"/>
      <p:bldP spid="100549" grpId="0"/>
      <p:bldP spid="100552" grpId="0"/>
      <p:bldP spid="100555" grpId="0"/>
      <p:bldP spid="100558" grpId="0"/>
      <p:bldP spid="100561" grpId="0"/>
      <p:bldP spid="100562" grpId="0"/>
      <p:bldP spid="100564" grpId="0"/>
      <p:bldP spid="100565" grpId="0"/>
      <p:bldP spid="100567" grpId="0"/>
      <p:bldP spid="100568" grpId="0"/>
      <p:bldP spid="100569" grpId="0"/>
      <p:bldP spid="10057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Equivalence Relations (5/6)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598613"/>
            <a:ext cx="8226425" cy="2982912"/>
          </a:xfrm>
        </p:spPr>
        <p:txBody>
          <a:bodyPr/>
          <a:lstStyle/>
          <a:p>
            <a:r>
              <a:rPr lang="en-US" altLang="zh-TW" sz="2800" b="1"/>
              <a:t>Phase 2:</a:t>
            </a:r>
            <a:endParaRPr lang="en-US" altLang="zh-TW" sz="2800"/>
          </a:p>
          <a:p>
            <a:pPr lvl="1"/>
            <a:r>
              <a:rPr lang="en-US" altLang="zh-TW" sz="2400"/>
              <a:t>begin at 0 and find all pairs of the form &lt;0, j&gt;, where 0 and j are in the same equivalence class</a:t>
            </a:r>
          </a:p>
          <a:p>
            <a:pPr lvl="1"/>
            <a:r>
              <a:rPr lang="en-US" altLang="zh-TW" sz="2400"/>
              <a:t>by transitivity, all pairs of the form &lt;j, k&gt; imply that k in the same equivalence class as 0</a:t>
            </a:r>
          </a:p>
          <a:p>
            <a:pPr lvl="1"/>
            <a:r>
              <a:rPr lang="en-US" altLang="zh-TW" sz="2400"/>
              <a:t>continue this way until we have found, marked, and printed the entire equivalent class containing 0</a:t>
            </a:r>
          </a:p>
        </p:txBody>
      </p:sp>
    </p:spTree>
    <p:extLst>
      <p:ext uri="{BB962C8B-B14F-4D97-AF65-F5344CB8AC3E}">
        <p14:creationId xmlns:p14="http://schemas.microsoft.com/office/powerpoint/2010/main" val="17333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88914"/>
            <a:ext cx="8226425" cy="720725"/>
          </a:xfrm>
        </p:spPr>
        <p:txBody>
          <a:bodyPr/>
          <a:lstStyle/>
          <a:p>
            <a:r>
              <a:rPr lang="en-US" altLang="zh-TW" sz="4000"/>
              <a:t>Equivalence Relations (6/6)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196975"/>
            <a:ext cx="8226425" cy="43338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Phase 2</a:t>
            </a:r>
          </a:p>
        </p:txBody>
      </p:sp>
      <p:grpSp>
        <p:nvGrpSpPr>
          <p:cNvPr id="101735" name="Group 359"/>
          <p:cNvGrpSpPr>
            <a:grpSpLocks/>
          </p:cNvGrpSpPr>
          <p:nvPr/>
        </p:nvGrpSpPr>
        <p:grpSpPr bwMode="auto">
          <a:xfrm>
            <a:off x="4297364" y="1844676"/>
            <a:ext cx="6370637" cy="3902075"/>
            <a:chOff x="1747" y="1162"/>
            <a:chExt cx="4013" cy="2458"/>
          </a:xfrm>
        </p:grpSpPr>
        <p:pic>
          <p:nvPicPr>
            <p:cNvPr id="101388" name="Picture 12" descr="2"/>
            <p:cNvPicPr>
              <a:picLocks noChangeAspect="1" noChangeArrowheads="1"/>
            </p:cNvPicPr>
            <p:nvPr/>
          </p:nvPicPr>
          <p:blipFill>
            <a:blip r:embed="rId2">
              <a:lum bright="-42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" y="1162"/>
              <a:ext cx="3945" cy="1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389" name="Picture 13" descr="3"/>
            <p:cNvPicPr>
              <a:picLocks noChangeAspect="1" noChangeArrowheads="1"/>
            </p:cNvPicPr>
            <p:nvPr/>
          </p:nvPicPr>
          <p:blipFill>
            <a:blip r:embed="rId3">
              <a:lum bright="-3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" r="2788"/>
            <a:stretch>
              <a:fillRect/>
            </a:stretch>
          </p:blipFill>
          <p:spPr bwMode="auto">
            <a:xfrm>
              <a:off x="2109" y="3067"/>
              <a:ext cx="3651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528" name="Rectangle 152"/>
          <p:cNvSpPr>
            <a:spLocks noChangeArrowheads="1"/>
          </p:cNvSpPr>
          <p:nvPr/>
        </p:nvSpPr>
        <p:spPr bwMode="auto">
          <a:xfrm>
            <a:off x="2133601" y="17732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29" name="Rectangle 153"/>
          <p:cNvSpPr>
            <a:spLocks noChangeArrowheads="1"/>
          </p:cNvSpPr>
          <p:nvPr/>
        </p:nvSpPr>
        <p:spPr bwMode="auto">
          <a:xfrm>
            <a:off x="2133601" y="2133601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0" name="Rectangle 154"/>
          <p:cNvSpPr>
            <a:spLocks noChangeArrowheads="1"/>
          </p:cNvSpPr>
          <p:nvPr/>
        </p:nvSpPr>
        <p:spPr bwMode="auto">
          <a:xfrm>
            <a:off x="2133601" y="2493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1" name="Rectangle 155"/>
          <p:cNvSpPr>
            <a:spLocks noChangeArrowheads="1"/>
          </p:cNvSpPr>
          <p:nvPr/>
        </p:nvSpPr>
        <p:spPr bwMode="auto">
          <a:xfrm>
            <a:off x="2133601" y="28527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2" name="Rectangle 156"/>
          <p:cNvSpPr>
            <a:spLocks noChangeArrowheads="1"/>
          </p:cNvSpPr>
          <p:nvPr/>
        </p:nvSpPr>
        <p:spPr bwMode="auto">
          <a:xfrm>
            <a:off x="2133601" y="3213101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3" name="Rectangle 157"/>
          <p:cNvSpPr>
            <a:spLocks noChangeArrowheads="1"/>
          </p:cNvSpPr>
          <p:nvPr/>
        </p:nvSpPr>
        <p:spPr bwMode="auto">
          <a:xfrm>
            <a:off x="2133601" y="35734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4" name="Rectangle 158"/>
          <p:cNvSpPr>
            <a:spLocks noChangeArrowheads="1"/>
          </p:cNvSpPr>
          <p:nvPr/>
        </p:nvSpPr>
        <p:spPr bwMode="auto">
          <a:xfrm>
            <a:off x="2133601" y="3933826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5" name="Rectangle 159"/>
          <p:cNvSpPr>
            <a:spLocks noChangeArrowheads="1"/>
          </p:cNvSpPr>
          <p:nvPr/>
        </p:nvSpPr>
        <p:spPr bwMode="auto">
          <a:xfrm>
            <a:off x="2133601" y="42941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6" name="Rectangle 160"/>
          <p:cNvSpPr>
            <a:spLocks noChangeArrowheads="1"/>
          </p:cNvSpPr>
          <p:nvPr/>
        </p:nvSpPr>
        <p:spPr bwMode="auto">
          <a:xfrm>
            <a:off x="2133601" y="4652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7" name="Rectangle 161"/>
          <p:cNvSpPr>
            <a:spLocks noChangeArrowheads="1"/>
          </p:cNvSpPr>
          <p:nvPr/>
        </p:nvSpPr>
        <p:spPr bwMode="auto">
          <a:xfrm>
            <a:off x="2133601" y="5013326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8" name="Rectangle 162"/>
          <p:cNvSpPr>
            <a:spLocks noChangeArrowheads="1"/>
          </p:cNvSpPr>
          <p:nvPr/>
        </p:nvSpPr>
        <p:spPr bwMode="auto">
          <a:xfrm>
            <a:off x="2133601" y="53736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39" name="Rectangle 163"/>
          <p:cNvSpPr>
            <a:spLocks noChangeArrowheads="1"/>
          </p:cNvSpPr>
          <p:nvPr/>
        </p:nvSpPr>
        <p:spPr bwMode="auto">
          <a:xfrm>
            <a:off x="2133601" y="5734051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540" name="Text Box 164"/>
          <p:cNvSpPr txBox="1">
            <a:spLocks noChangeArrowheads="1"/>
          </p:cNvSpPr>
          <p:nvPr/>
        </p:nvSpPr>
        <p:spPr bwMode="auto">
          <a:xfrm>
            <a:off x="1558926" y="573405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[11]</a:t>
            </a:r>
          </a:p>
        </p:txBody>
      </p:sp>
      <p:sp>
        <p:nvSpPr>
          <p:cNvPr id="101541" name="Text Box 165"/>
          <p:cNvSpPr txBox="1">
            <a:spLocks noChangeArrowheads="1"/>
          </p:cNvSpPr>
          <p:nvPr/>
        </p:nvSpPr>
        <p:spPr bwMode="auto">
          <a:xfrm>
            <a:off x="1558926" y="537368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[10]</a:t>
            </a:r>
          </a:p>
        </p:txBody>
      </p:sp>
      <p:sp>
        <p:nvSpPr>
          <p:cNvPr id="101542" name="Text Box 166"/>
          <p:cNvSpPr txBox="1">
            <a:spLocks noChangeArrowheads="1"/>
          </p:cNvSpPr>
          <p:nvPr/>
        </p:nvSpPr>
        <p:spPr bwMode="auto">
          <a:xfrm>
            <a:off x="1558926" y="50133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[9]</a:t>
            </a:r>
          </a:p>
        </p:txBody>
      </p:sp>
      <p:sp>
        <p:nvSpPr>
          <p:cNvPr id="101543" name="Text Box 167"/>
          <p:cNvSpPr txBox="1">
            <a:spLocks noChangeArrowheads="1"/>
          </p:cNvSpPr>
          <p:nvPr/>
        </p:nvSpPr>
        <p:spPr bwMode="auto">
          <a:xfrm>
            <a:off x="1558926" y="46529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[8]</a:t>
            </a:r>
          </a:p>
        </p:txBody>
      </p:sp>
      <p:sp>
        <p:nvSpPr>
          <p:cNvPr id="101544" name="Text Box 168"/>
          <p:cNvSpPr txBox="1">
            <a:spLocks noChangeArrowheads="1"/>
          </p:cNvSpPr>
          <p:nvPr/>
        </p:nvSpPr>
        <p:spPr bwMode="auto">
          <a:xfrm>
            <a:off x="1558926" y="429418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[7]</a:t>
            </a:r>
          </a:p>
        </p:txBody>
      </p:sp>
      <p:sp>
        <p:nvSpPr>
          <p:cNvPr id="101545" name="Text Box 169"/>
          <p:cNvSpPr txBox="1">
            <a:spLocks noChangeArrowheads="1"/>
          </p:cNvSpPr>
          <p:nvPr/>
        </p:nvSpPr>
        <p:spPr bwMode="auto">
          <a:xfrm>
            <a:off x="1558926" y="39338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[6]</a:t>
            </a:r>
          </a:p>
        </p:txBody>
      </p:sp>
      <p:sp>
        <p:nvSpPr>
          <p:cNvPr id="101546" name="Text Box 170"/>
          <p:cNvSpPr txBox="1">
            <a:spLocks noChangeArrowheads="1"/>
          </p:cNvSpPr>
          <p:nvPr/>
        </p:nvSpPr>
        <p:spPr bwMode="auto">
          <a:xfrm>
            <a:off x="1558926" y="35734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[5]</a:t>
            </a:r>
          </a:p>
        </p:txBody>
      </p:sp>
      <p:sp>
        <p:nvSpPr>
          <p:cNvPr id="101547" name="Text Box 171"/>
          <p:cNvSpPr txBox="1">
            <a:spLocks noChangeArrowheads="1"/>
          </p:cNvSpPr>
          <p:nvPr/>
        </p:nvSpPr>
        <p:spPr bwMode="auto">
          <a:xfrm>
            <a:off x="1558926" y="321310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[4]</a:t>
            </a:r>
          </a:p>
        </p:txBody>
      </p:sp>
      <p:sp>
        <p:nvSpPr>
          <p:cNvPr id="101548" name="Text Box 172"/>
          <p:cNvSpPr txBox="1">
            <a:spLocks noChangeArrowheads="1"/>
          </p:cNvSpPr>
          <p:nvPr/>
        </p:nvSpPr>
        <p:spPr bwMode="auto">
          <a:xfrm>
            <a:off x="1558926" y="285273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101549" name="Text Box 173"/>
          <p:cNvSpPr txBox="1">
            <a:spLocks noChangeArrowheads="1"/>
          </p:cNvSpPr>
          <p:nvPr/>
        </p:nvSpPr>
        <p:spPr bwMode="auto">
          <a:xfrm>
            <a:off x="1558926" y="24939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101550" name="Text Box 174"/>
          <p:cNvSpPr txBox="1">
            <a:spLocks noChangeArrowheads="1"/>
          </p:cNvSpPr>
          <p:nvPr/>
        </p:nvSpPr>
        <p:spPr bwMode="auto">
          <a:xfrm>
            <a:off x="1558926" y="213360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101551" name="Text Box 175"/>
          <p:cNvSpPr txBox="1">
            <a:spLocks noChangeArrowheads="1"/>
          </p:cNvSpPr>
          <p:nvPr/>
        </p:nvSpPr>
        <p:spPr bwMode="auto">
          <a:xfrm>
            <a:off x="1558926" y="177323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[0]</a:t>
            </a:r>
          </a:p>
        </p:txBody>
      </p:sp>
      <p:grpSp>
        <p:nvGrpSpPr>
          <p:cNvPr id="101552" name="Group 176"/>
          <p:cNvGrpSpPr>
            <a:grpSpLocks/>
          </p:cNvGrpSpPr>
          <p:nvPr/>
        </p:nvGrpSpPr>
        <p:grpSpPr bwMode="auto">
          <a:xfrm>
            <a:off x="2709863" y="1844675"/>
            <a:ext cx="576262" cy="215900"/>
            <a:chOff x="793" y="1162"/>
            <a:chExt cx="363" cy="136"/>
          </a:xfrm>
        </p:grpSpPr>
        <p:sp>
          <p:nvSpPr>
            <p:cNvPr id="101553" name="Rectangle 17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54" name="Rectangle 17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55" name="Group 179"/>
          <p:cNvGrpSpPr>
            <a:grpSpLocks/>
          </p:cNvGrpSpPr>
          <p:nvPr/>
        </p:nvGrpSpPr>
        <p:grpSpPr bwMode="auto">
          <a:xfrm>
            <a:off x="2709863" y="2205038"/>
            <a:ext cx="576262" cy="215900"/>
            <a:chOff x="793" y="1162"/>
            <a:chExt cx="363" cy="136"/>
          </a:xfrm>
        </p:grpSpPr>
        <p:sp>
          <p:nvSpPr>
            <p:cNvPr id="101556" name="Rectangle 18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57" name="Rectangle 18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58" name="Group 182"/>
          <p:cNvGrpSpPr>
            <a:grpSpLocks/>
          </p:cNvGrpSpPr>
          <p:nvPr/>
        </p:nvGrpSpPr>
        <p:grpSpPr bwMode="auto">
          <a:xfrm>
            <a:off x="2709863" y="2565400"/>
            <a:ext cx="576262" cy="215900"/>
            <a:chOff x="793" y="1162"/>
            <a:chExt cx="363" cy="136"/>
          </a:xfrm>
        </p:grpSpPr>
        <p:sp>
          <p:nvSpPr>
            <p:cNvPr id="101559" name="Rectangle 18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60" name="Rectangle 18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61" name="Group 185"/>
          <p:cNvGrpSpPr>
            <a:grpSpLocks/>
          </p:cNvGrpSpPr>
          <p:nvPr/>
        </p:nvGrpSpPr>
        <p:grpSpPr bwMode="auto">
          <a:xfrm>
            <a:off x="2709863" y="2925763"/>
            <a:ext cx="576262" cy="215900"/>
            <a:chOff x="793" y="1162"/>
            <a:chExt cx="363" cy="136"/>
          </a:xfrm>
        </p:grpSpPr>
        <p:sp>
          <p:nvSpPr>
            <p:cNvPr id="101562" name="Rectangle 18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63" name="Rectangle 18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64" name="Group 188"/>
          <p:cNvGrpSpPr>
            <a:grpSpLocks/>
          </p:cNvGrpSpPr>
          <p:nvPr/>
        </p:nvGrpSpPr>
        <p:grpSpPr bwMode="auto">
          <a:xfrm>
            <a:off x="2709863" y="3284538"/>
            <a:ext cx="576262" cy="215900"/>
            <a:chOff x="793" y="1162"/>
            <a:chExt cx="363" cy="136"/>
          </a:xfrm>
        </p:grpSpPr>
        <p:sp>
          <p:nvSpPr>
            <p:cNvPr id="101565" name="Rectangle 18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66" name="Rectangle 19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67" name="Group 191"/>
          <p:cNvGrpSpPr>
            <a:grpSpLocks/>
          </p:cNvGrpSpPr>
          <p:nvPr/>
        </p:nvGrpSpPr>
        <p:grpSpPr bwMode="auto">
          <a:xfrm>
            <a:off x="2709863" y="3644900"/>
            <a:ext cx="576262" cy="215900"/>
            <a:chOff x="793" y="1162"/>
            <a:chExt cx="363" cy="136"/>
          </a:xfrm>
        </p:grpSpPr>
        <p:sp>
          <p:nvSpPr>
            <p:cNvPr id="101568" name="Rectangle 19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69" name="Rectangle 19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70" name="Group 194"/>
          <p:cNvGrpSpPr>
            <a:grpSpLocks/>
          </p:cNvGrpSpPr>
          <p:nvPr/>
        </p:nvGrpSpPr>
        <p:grpSpPr bwMode="auto">
          <a:xfrm>
            <a:off x="2709863" y="4005263"/>
            <a:ext cx="576262" cy="215900"/>
            <a:chOff x="793" y="1162"/>
            <a:chExt cx="363" cy="136"/>
          </a:xfrm>
        </p:grpSpPr>
        <p:sp>
          <p:nvSpPr>
            <p:cNvPr id="101571" name="Rectangle 19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72" name="Rectangle 19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73" name="Group 197"/>
          <p:cNvGrpSpPr>
            <a:grpSpLocks/>
          </p:cNvGrpSpPr>
          <p:nvPr/>
        </p:nvGrpSpPr>
        <p:grpSpPr bwMode="auto">
          <a:xfrm>
            <a:off x="2709863" y="4365625"/>
            <a:ext cx="576262" cy="215900"/>
            <a:chOff x="793" y="1162"/>
            <a:chExt cx="363" cy="136"/>
          </a:xfrm>
        </p:grpSpPr>
        <p:sp>
          <p:nvSpPr>
            <p:cNvPr id="101574" name="Rectangle 19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75" name="Rectangle 19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76" name="Group 200"/>
          <p:cNvGrpSpPr>
            <a:grpSpLocks/>
          </p:cNvGrpSpPr>
          <p:nvPr/>
        </p:nvGrpSpPr>
        <p:grpSpPr bwMode="auto">
          <a:xfrm>
            <a:off x="2709863" y="4725988"/>
            <a:ext cx="576262" cy="215900"/>
            <a:chOff x="793" y="1162"/>
            <a:chExt cx="363" cy="136"/>
          </a:xfrm>
        </p:grpSpPr>
        <p:sp>
          <p:nvSpPr>
            <p:cNvPr id="101577" name="Rectangle 20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78" name="Rectangle 20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79" name="Group 203"/>
          <p:cNvGrpSpPr>
            <a:grpSpLocks/>
          </p:cNvGrpSpPr>
          <p:nvPr/>
        </p:nvGrpSpPr>
        <p:grpSpPr bwMode="auto">
          <a:xfrm>
            <a:off x="2709863" y="5084763"/>
            <a:ext cx="576262" cy="215900"/>
            <a:chOff x="793" y="1162"/>
            <a:chExt cx="363" cy="136"/>
          </a:xfrm>
        </p:grpSpPr>
        <p:sp>
          <p:nvSpPr>
            <p:cNvPr id="101580" name="Rectangle 20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81" name="Rectangle 20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82" name="Group 206"/>
          <p:cNvGrpSpPr>
            <a:grpSpLocks/>
          </p:cNvGrpSpPr>
          <p:nvPr/>
        </p:nvGrpSpPr>
        <p:grpSpPr bwMode="auto">
          <a:xfrm>
            <a:off x="2709863" y="5445125"/>
            <a:ext cx="576262" cy="215900"/>
            <a:chOff x="793" y="1162"/>
            <a:chExt cx="363" cy="136"/>
          </a:xfrm>
        </p:grpSpPr>
        <p:sp>
          <p:nvSpPr>
            <p:cNvPr id="101583" name="Rectangle 20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84" name="Rectangle 20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85" name="Group 209"/>
          <p:cNvGrpSpPr>
            <a:grpSpLocks/>
          </p:cNvGrpSpPr>
          <p:nvPr/>
        </p:nvGrpSpPr>
        <p:grpSpPr bwMode="auto">
          <a:xfrm>
            <a:off x="2709863" y="5805488"/>
            <a:ext cx="576262" cy="215900"/>
            <a:chOff x="793" y="1162"/>
            <a:chExt cx="363" cy="136"/>
          </a:xfrm>
        </p:grpSpPr>
        <p:sp>
          <p:nvSpPr>
            <p:cNvPr id="101586" name="Rectangle 21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87" name="Rectangle 21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88" name="Group 212"/>
          <p:cNvGrpSpPr>
            <a:grpSpLocks/>
          </p:cNvGrpSpPr>
          <p:nvPr/>
        </p:nvGrpSpPr>
        <p:grpSpPr bwMode="auto">
          <a:xfrm>
            <a:off x="3502026" y="1844675"/>
            <a:ext cx="576263" cy="215900"/>
            <a:chOff x="793" y="1162"/>
            <a:chExt cx="363" cy="136"/>
          </a:xfrm>
        </p:grpSpPr>
        <p:sp>
          <p:nvSpPr>
            <p:cNvPr id="101589" name="Rectangle 21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90" name="Rectangle 21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91" name="Group 215"/>
          <p:cNvGrpSpPr>
            <a:grpSpLocks/>
          </p:cNvGrpSpPr>
          <p:nvPr/>
        </p:nvGrpSpPr>
        <p:grpSpPr bwMode="auto">
          <a:xfrm>
            <a:off x="3502026" y="2925763"/>
            <a:ext cx="576263" cy="215900"/>
            <a:chOff x="793" y="1162"/>
            <a:chExt cx="363" cy="136"/>
          </a:xfrm>
        </p:grpSpPr>
        <p:sp>
          <p:nvSpPr>
            <p:cNvPr id="101592" name="Rectangle 21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93" name="Rectangle 21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94" name="Group 218"/>
          <p:cNvGrpSpPr>
            <a:grpSpLocks/>
          </p:cNvGrpSpPr>
          <p:nvPr/>
        </p:nvGrpSpPr>
        <p:grpSpPr bwMode="auto">
          <a:xfrm>
            <a:off x="3502026" y="3284538"/>
            <a:ext cx="576263" cy="215900"/>
            <a:chOff x="793" y="1162"/>
            <a:chExt cx="363" cy="136"/>
          </a:xfrm>
        </p:grpSpPr>
        <p:sp>
          <p:nvSpPr>
            <p:cNvPr id="101595" name="Rectangle 21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96" name="Rectangle 22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597" name="Group 221"/>
          <p:cNvGrpSpPr>
            <a:grpSpLocks/>
          </p:cNvGrpSpPr>
          <p:nvPr/>
        </p:nvGrpSpPr>
        <p:grpSpPr bwMode="auto">
          <a:xfrm>
            <a:off x="3502026" y="4005263"/>
            <a:ext cx="576263" cy="215900"/>
            <a:chOff x="793" y="1162"/>
            <a:chExt cx="363" cy="136"/>
          </a:xfrm>
        </p:grpSpPr>
        <p:sp>
          <p:nvSpPr>
            <p:cNvPr id="101598" name="Rectangle 22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599" name="Rectangle 22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600" name="Group 224"/>
          <p:cNvGrpSpPr>
            <a:grpSpLocks/>
          </p:cNvGrpSpPr>
          <p:nvPr/>
        </p:nvGrpSpPr>
        <p:grpSpPr bwMode="auto">
          <a:xfrm>
            <a:off x="3502026" y="4725988"/>
            <a:ext cx="576263" cy="215900"/>
            <a:chOff x="793" y="1162"/>
            <a:chExt cx="363" cy="136"/>
          </a:xfrm>
        </p:grpSpPr>
        <p:sp>
          <p:nvSpPr>
            <p:cNvPr id="101601" name="Rectangle 22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602" name="Rectangle 22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1603" name="Group 227"/>
          <p:cNvGrpSpPr>
            <a:grpSpLocks/>
          </p:cNvGrpSpPr>
          <p:nvPr/>
        </p:nvGrpSpPr>
        <p:grpSpPr bwMode="auto">
          <a:xfrm>
            <a:off x="3502026" y="5805488"/>
            <a:ext cx="576263" cy="215900"/>
            <a:chOff x="793" y="1162"/>
            <a:chExt cx="363" cy="136"/>
          </a:xfrm>
        </p:grpSpPr>
        <p:sp>
          <p:nvSpPr>
            <p:cNvPr id="101604" name="Rectangle 22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605" name="Rectangle 22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1606" name="Text Box 230"/>
          <p:cNvSpPr txBox="1">
            <a:spLocks noChangeArrowheads="1"/>
          </p:cNvSpPr>
          <p:nvPr/>
        </p:nvSpPr>
        <p:spPr bwMode="auto">
          <a:xfrm>
            <a:off x="3575051" y="1773238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01607" name="Text Box 231"/>
          <p:cNvSpPr txBox="1">
            <a:spLocks noChangeArrowheads="1"/>
          </p:cNvSpPr>
          <p:nvPr/>
        </p:nvSpPr>
        <p:spPr bwMode="auto">
          <a:xfrm>
            <a:off x="3789364" y="1846263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14" name="Text Box 238"/>
          <p:cNvSpPr txBox="1">
            <a:spLocks noChangeArrowheads="1"/>
          </p:cNvSpPr>
          <p:nvPr/>
        </p:nvSpPr>
        <p:spPr bwMode="auto">
          <a:xfrm>
            <a:off x="3575051" y="321310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01615" name="Text Box 239"/>
          <p:cNvSpPr txBox="1">
            <a:spLocks noChangeArrowheads="1"/>
          </p:cNvSpPr>
          <p:nvPr/>
        </p:nvSpPr>
        <p:spPr bwMode="auto">
          <a:xfrm>
            <a:off x="3790951" y="328453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16" name="Text Box 240"/>
          <p:cNvSpPr txBox="1">
            <a:spLocks noChangeArrowheads="1"/>
          </p:cNvSpPr>
          <p:nvPr/>
        </p:nvSpPr>
        <p:spPr bwMode="auto">
          <a:xfrm>
            <a:off x="3575051" y="2852738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01617" name="Text Box 241"/>
          <p:cNvSpPr txBox="1">
            <a:spLocks noChangeArrowheads="1"/>
          </p:cNvSpPr>
          <p:nvPr/>
        </p:nvSpPr>
        <p:spPr bwMode="auto">
          <a:xfrm>
            <a:off x="3790951" y="2927351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18" name="Text Box 242"/>
          <p:cNvSpPr txBox="1">
            <a:spLocks noChangeArrowheads="1"/>
          </p:cNvSpPr>
          <p:nvPr/>
        </p:nvSpPr>
        <p:spPr bwMode="auto">
          <a:xfrm>
            <a:off x="2782888" y="21336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01619" name="Text Box 243"/>
          <p:cNvSpPr txBox="1">
            <a:spLocks noChangeArrowheads="1"/>
          </p:cNvSpPr>
          <p:nvPr/>
        </p:nvSpPr>
        <p:spPr bwMode="auto">
          <a:xfrm>
            <a:off x="2998789" y="2206626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20" name="Line 244"/>
          <p:cNvSpPr>
            <a:spLocks noChangeShapeType="1"/>
          </p:cNvSpPr>
          <p:nvPr/>
        </p:nvSpPr>
        <p:spPr bwMode="auto">
          <a:xfrm>
            <a:off x="2351089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21" name="Text Box 245"/>
          <p:cNvSpPr txBox="1">
            <a:spLocks noChangeArrowheads="1"/>
          </p:cNvSpPr>
          <p:nvPr/>
        </p:nvSpPr>
        <p:spPr bwMode="auto">
          <a:xfrm>
            <a:off x="3502026" y="393382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101622" name="Text Box 246"/>
          <p:cNvSpPr txBox="1">
            <a:spLocks noChangeArrowheads="1"/>
          </p:cNvSpPr>
          <p:nvPr/>
        </p:nvSpPr>
        <p:spPr bwMode="auto">
          <a:xfrm>
            <a:off x="3790950" y="4006851"/>
            <a:ext cx="5032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23" name="Text Box 247"/>
          <p:cNvSpPr txBox="1">
            <a:spLocks noChangeArrowheads="1"/>
          </p:cNvSpPr>
          <p:nvPr/>
        </p:nvSpPr>
        <p:spPr bwMode="auto">
          <a:xfrm>
            <a:off x="2782888" y="537368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01624" name="Text Box 248"/>
          <p:cNvSpPr txBox="1">
            <a:spLocks noChangeArrowheads="1"/>
          </p:cNvSpPr>
          <p:nvPr/>
        </p:nvSpPr>
        <p:spPr bwMode="auto">
          <a:xfrm>
            <a:off x="2997201" y="5445126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25" name="Line 249"/>
          <p:cNvSpPr>
            <a:spLocks noChangeShapeType="1"/>
          </p:cNvSpPr>
          <p:nvPr/>
        </p:nvSpPr>
        <p:spPr bwMode="auto">
          <a:xfrm>
            <a:off x="2351089" y="5516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26" name="Text Box 250"/>
          <p:cNvSpPr txBox="1">
            <a:spLocks noChangeArrowheads="1"/>
          </p:cNvSpPr>
          <p:nvPr/>
        </p:nvSpPr>
        <p:spPr bwMode="auto">
          <a:xfrm>
            <a:off x="3575051" y="46767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101627" name="Text Box 251"/>
          <p:cNvSpPr txBox="1">
            <a:spLocks noChangeArrowheads="1"/>
          </p:cNvSpPr>
          <p:nvPr/>
        </p:nvSpPr>
        <p:spPr bwMode="auto">
          <a:xfrm>
            <a:off x="3790951" y="4727576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28" name="Text Box 252"/>
          <p:cNvSpPr txBox="1">
            <a:spLocks noChangeArrowheads="1"/>
          </p:cNvSpPr>
          <p:nvPr/>
        </p:nvSpPr>
        <p:spPr bwMode="auto">
          <a:xfrm>
            <a:off x="2782888" y="50133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101629" name="Text Box 253"/>
          <p:cNvSpPr txBox="1">
            <a:spLocks noChangeArrowheads="1"/>
          </p:cNvSpPr>
          <p:nvPr/>
        </p:nvSpPr>
        <p:spPr bwMode="auto">
          <a:xfrm>
            <a:off x="2998789" y="5086351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30" name="Line 254"/>
          <p:cNvSpPr>
            <a:spLocks noChangeShapeType="1"/>
          </p:cNvSpPr>
          <p:nvPr/>
        </p:nvSpPr>
        <p:spPr bwMode="auto">
          <a:xfrm>
            <a:off x="2351089" y="5157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31" name="Text Box 255"/>
          <p:cNvSpPr txBox="1">
            <a:spLocks noChangeArrowheads="1"/>
          </p:cNvSpPr>
          <p:nvPr/>
        </p:nvSpPr>
        <p:spPr bwMode="auto">
          <a:xfrm>
            <a:off x="2782888" y="42926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01632" name="Text Box 256"/>
          <p:cNvSpPr txBox="1">
            <a:spLocks noChangeArrowheads="1"/>
          </p:cNvSpPr>
          <p:nvPr/>
        </p:nvSpPr>
        <p:spPr bwMode="auto">
          <a:xfrm>
            <a:off x="2998789" y="4367213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33" name="Line 257"/>
          <p:cNvSpPr>
            <a:spLocks noChangeShapeType="1"/>
          </p:cNvSpPr>
          <p:nvPr/>
        </p:nvSpPr>
        <p:spPr bwMode="auto">
          <a:xfrm>
            <a:off x="2351089" y="44370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34" name="Text Box 258"/>
          <p:cNvSpPr txBox="1">
            <a:spLocks noChangeArrowheads="1"/>
          </p:cNvSpPr>
          <p:nvPr/>
        </p:nvSpPr>
        <p:spPr bwMode="auto">
          <a:xfrm>
            <a:off x="2782888" y="32131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101635" name="Line 259"/>
          <p:cNvSpPr>
            <a:spLocks noChangeShapeType="1"/>
          </p:cNvSpPr>
          <p:nvPr/>
        </p:nvSpPr>
        <p:spPr bwMode="auto">
          <a:xfrm>
            <a:off x="3143251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36" name="Line 260"/>
          <p:cNvSpPr>
            <a:spLocks noChangeShapeType="1"/>
          </p:cNvSpPr>
          <p:nvPr/>
        </p:nvSpPr>
        <p:spPr bwMode="auto">
          <a:xfrm>
            <a:off x="2351089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37" name="Text Box 261"/>
          <p:cNvSpPr txBox="1">
            <a:spLocks noChangeArrowheads="1"/>
          </p:cNvSpPr>
          <p:nvPr/>
        </p:nvSpPr>
        <p:spPr bwMode="auto">
          <a:xfrm>
            <a:off x="2782888" y="39338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101638" name="Line 262"/>
          <p:cNvSpPr>
            <a:spLocks noChangeShapeType="1"/>
          </p:cNvSpPr>
          <p:nvPr/>
        </p:nvSpPr>
        <p:spPr bwMode="auto">
          <a:xfrm>
            <a:off x="3143251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39" name="Line 263"/>
          <p:cNvSpPr>
            <a:spLocks noChangeShapeType="1"/>
          </p:cNvSpPr>
          <p:nvPr/>
        </p:nvSpPr>
        <p:spPr bwMode="auto">
          <a:xfrm>
            <a:off x="2351089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40" name="Text Box 264"/>
          <p:cNvSpPr txBox="1">
            <a:spLocks noChangeArrowheads="1"/>
          </p:cNvSpPr>
          <p:nvPr/>
        </p:nvSpPr>
        <p:spPr bwMode="auto">
          <a:xfrm>
            <a:off x="2782888" y="465296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01641" name="Line 265"/>
          <p:cNvSpPr>
            <a:spLocks noChangeShapeType="1"/>
          </p:cNvSpPr>
          <p:nvPr/>
        </p:nvSpPr>
        <p:spPr bwMode="auto">
          <a:xfrm>
            <a:off x="3143251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42" name="Line 266"/>
          <p:cNvSpPr>
            <a:spLocks noChangeShapeType="1"/>
          </p:cNvSpPr>
          <p:nvPr/>
        </p:nvSpPr>
        <p:spPr bwMode="auto">
          <a:xfrm>
            <a:off x="2351089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43" name="Text Box 267"/>
          <p:cNvSpPr txBox="1">
            <a:spLocks noChangeArrowheads="1"/>
          </p:cNvSpPr>
          <p:nvPr/>
        </p:nvSpPr>
        <p:spPr bwMode="auto">
          <a:xfrm>
            <a:off x="2782888" y="285273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01644" name="Line 268"/>
          <p:cNvSpPr>
            <a:spLocks noChangeShapeType="1"/>
          </p:cNvSpPr>
          <p:nvPr/>
        </p:nvSpPr>
        <p:spPr bwMode="auto">
          <a:xfrm>
            <a:off x="3143251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45" name="Line 269"/>
          <p:cNvSpPr>
            <a:spLocks noChangeShapeType="1"/>
          </p:cNvSpPr>
          <p:nvPr/>
        </p:nvSpPr>
        <p:spPr bwMode="auto">
          <a:xfrm>
            <a:off x="2351089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46" name="Text Box 270"/>
          <p:cNvSpPr txBox="1">
            <a:spLocks noChangeArrowheads="1"/>
          </p:cNvSpPr>
          <p:nvPr/>
        </p:nvSpPr>
        <p:spPr bwMode="auto">
          <a:xfrm>
            <a:off x="2782888" y="357346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01647" name="Text Box 271"/>
          <p:cNvSpPr txBox="1">
            <a:spLocks noChangeArrowheads="1"/>
          </p:cNvSpPr>
          <p:nvPr/>
        </p:nvSpPr>
        <p:spPr bwMode="auto">
          <a:xfrm>
            <a:off x="2998789" y="364648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48" name="Line 272"/>
          <p:cNvSpPr>
            <a:spLocks noChangeShapeType="1"/>
          </p:cNvSpPr>
          <p:nvPr/>
        </p:nvSpPr>
        <p:spPr bwMode="auto">
          <a:xfrm>
            <a:off x="2351089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49" name="Text Box 273"/>
          <p:cNvSpPr txBox="1">
            <a:spLocks noChangeArrowheads="1"/>
          </p:cNvSpPr>
          <p:nvPr/>
        </p:nvSpPr>
        <p:spPr bwMode="auto">
          <a:xfrm>
            <a:off x="2709864" y="2516188"/>
            <a:ext cx="503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101650" name="Text Box 274"/>
          <p:cNvSpPr txBox="1">
            <a:spLocks noChangeArrowheads="1"/>
          </p:cNvSpPr>
          <p:nvPr/>
        </p:nvSpPr>
        <p:spPr bwMode="auto">
          <a:xfrm>
            <a:off x="2998789" y="256698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51" name="Line 275"/>
          <p:cNvSpPr>
            <a:spLocks noChangeShapeType="1"/>
          </p:cNvSpPr>
          <p:nvPr/>
        </p:nvSpPr>
        <p:spPr bwMode="auto">
          <a:xfrm>
            <a:off x="2351089" y="2636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52" name="Text Box 276"/>
          <p:cNvSpPr txBox="1">
            <a:spLocks noChangeArrowheads="1"/>
          </p:cNvSpPr>
          <p:nvPr/>
        </p:nvSpPr>
        <p:spPr bwMode="auto">
          <a:xfrm>
            <a:off x="3575051" y="57340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01653" name="Text Box 277"/>
          <p:cNvSpPr txBox="1">
            <a:spLocks noChangeArrowheads="1"/>
          </p:cNvSpPr>
          <p:nvPr/>
        </p:nvSpPr>
        <p:spPr bwMode="auto">
          <a:xfrm>
            <a:off x="3790950" y="5807076"/>
            <a:ext cx="6477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01654" name="Text Box 278"/>
          <p:cNvSpPr txBox="1">
            <a:spLocks noChangeArrowheads="1"/>
          </p:cNvSpPr>
          <p:nvPr/>
        </p:nvSpPr>
        <p:spPr bwMode="auto">
          <a:xfrm>
            <a:off x="2782888" y="57340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01655" name="Line 279"/>
          <p:cNvSpPr>
            <a:spLocks noChangeShapeType="1"/>
          </p:cNvSpPr>
          <p:nvPr/>
        </p:nvSpPr>
        <p:spPr bwMode="auto">
          <a:xfrm>
            <a:off x="3143251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56" name="Line 280"/>
          <p:cNvSpPr>
            <a:spLocks noChangeShapeType="1"/>
          </p:cNvSpPr>
          <p:nvPr/>
        </p:nvSpPr>
        <p:spPr bwMode="auto">
          <a:xfrm>
            <a:off x="2351089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57" name="Text Box 281"/>
          <p:cNvSpPr txBox="1">
            <a:spLocks noChangeArrowheads="1"/>
          </p:cNvSpPr>
          <p:nvPr/>
        </p:nvSpPr>
        <p:spPr bwMode="auto">
          <a:xfrm>
            <a:off x="2709864" y="1773238"/>
            <a:ext cx="503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101658" name="Line 282"/>
          <p:cNvSpPr>
            <a:spLocks noChangeShapeType="1"/>
          </p:cNvSpPr>
          <p:nvPr/>
        </p:nvSpPr>
        <p:spPr bwMode="auto">
          <a:xfrm>
            <a:off x="3143251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59" name="Line 283"/>
          <p:cNvSpPr>
            <a:spLocks noChangeShapeType="1"/>
          </p:cNvSpPr>
          <p:nvPr/>
        </p:nvSpPr>
        <p:spPr bwMode="auto">
          <a:xfrm>
            <a:off x="2351089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60" name="Text Box 284"/>
          <p:cNvSpPr txBox="1">
            <a:spLocks noChangeArrowheads="1"/>
          </p:cNvSpPr>
          <p:nvPr/>
        </p:nvSpPr>
        <p:spPr bwMode="auto">
          <a:xfrm>
            <a:off x="4151313" y="6021388"/>
            <a:ext cx="223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New class: 0</a:t>
            </a:r>
          </a:p>
        </p:txBody>
      </p:sp>
      <p:sp>
        <p:nvSpPr>
          <p:cNvPr id="101661" name="Text Box 285"/>
          <p:cNvSpPr txBox="1">
            <a:spLocks noChangeArrowheads="1"/>
          </p:cNvSpPr>
          <p:nvPr/>
        </p:nvSpPr>
        <p:spPr bwMode="auto">
          <a:xfrm>
            <a:off x="5016500" y="112553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i=</a:t>
            </a:r>
          </a:p>
        </p:txBody>
      </p:sp>
      <p:sp>
        <p:nvSpPr>
          <p:cNvPr id="101663" name="Rectangle 287"/>
          <p:cNvSpPr>
            <a:spLocks noChangeArrowheads="1"/>
          </p:cNvSpPr>
          <p:nvPr/>
        </p:nvSpPr>
        <p:spPr bwMode="auto">
          <a:xfrm>
            <a:off x="78946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64" name="Rectangle 288"/>
          <p:cNvSpPr>
            <a:spLocks noChangeArrowheads="1"/>
          </p:cNvSpPr>
          <p:nvPr/>
        </p:nvSpPr>
        <p:spPr bwMode="auto">
          <a:xfrm>
            <a:off x="81105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65" name="Rectangle 289"/>
          <p:cNvSpPr>
            <a:spLocks noChangeArrowheads="1"/>
          </p:cNvSpPr>
          <p:nvPr/>
        </p:nvSpPr>
        <p:spPr bwMode="auto">
          <a:xfrm>
            <a:off x="83264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sp>
        <p:nvSpPr>
          <p:cNvPr id="101666" name="Rectangle 290"/>
          <p:cNvSpPr>
            <a:spLocks noChangeArrowheads="1"/>
          </p:cNvSpPr>
          <p:nvPr/>
        </p:nvSpPr>
        <p:spPr bwMode="auto">
          <a:xfrm>
            <a:off x="85423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67" name="Rectangle 291"/>
          <p:cNvSpPr>
            <a:spLocks noChangeArrowheads="1"/>
          </p:cNvSpPr>
          <p:nvPr/>
        </p:nvSpPr>
        <p:spPr bwMode="auto">
          <a:xfrm>
            <a:off x="87582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68" name="Rectangle 292"/>
          <p:cNvSpPr>
            <a:spLocks noChangeArrowheads="1"/>
          </p:cNvSpPr>
          <p:nvPr/>
        </p:nvSpPr>
        <p:spPr bwMode="auto">
          <a:xfrm>
            <a:off x="89741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69" name="Rectangle 293"/>
          <p:cNvSpPr>
            <a:spLocks noChangeArrowheads="1"/>
          </p:cNvSpPr>
          <p:nvPr/>
        </p:nvSpPr>
        <p:spPr bwMode="auto">
          <a:xfrm>
            <a:off x="91900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70" name="Rectangle 294"/>
          <p:cNvSpPr>
            <a:spLocks noChangeArrowheads="1"/>
          </p:cNvSpPr>
          <p:nvPr/>
        </p:nvSpPr>
        <p:spPr bwMode="auto">
          <a:xfrm>
            <a:off x="94059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71" name="Rectangle 295"/>
          <p:cNvSpPr>
            <a:spLocks noChangeArrowheads="1"/>
          </p:cNvSpPr>
          <p:nvPr/>
        </p:nvSpPr>
        <p:spPr bwMode="auto">
          <a:xfrm>
            <a:off x="96218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72" name="Rectangle 296"/>
          <p:cNvSpPr>
            <a:spLocks noChangeArrowheads="1"/>
          </p:cNvSpPr>
          <p:nvPr/>
        </p:nvSpPr>
        <p:spPr bwMode="auto">
          <a:xfrm>
            <a:off x="98377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73" name="Rectangle 297"/>
          <p:cNvSpPr>
            <a:spLocks noChangeArrowheads="1"/>
          </p:cNvSpPr>
          <p:nvPr/>
        </p:nvSpPr>
        <p:spPr bwMode="auto">
          <a:xfrm>
            <a:off x="100536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74" name="Rectangle 298"/>
          <p:cNvSpPr>
            <a:spLocks noChangeArrowheads="1"/>
          </p:cNvSpPr>
          <p:nvPr/>
        </p:nvSpPr>
        <p:spPr bwMode="auto">
          <a:xfrm>
            <a:off x="10271125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676" name="Text Box 300"/>
          <p:cNvSpPr txBox="1">
            <a:spLocks noChangeArrowheads="1"/>
          </p:cNvSpPr>
          <p:nvPr/>
        </p:nvSpPr>
        <p:spPr bwMode="auto">
          <a:xfrm>
            <a:off x="78216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[0]</a:t>
            </a:r>
          </a:p>
        </p:txBody>
      </p:sp>
      <p:sp>
        <p:nvSpPr>
          <p:cNvPr id="101677" name="Text Box 301"/>
          <p:cNvSpPr txBox="1">
            <a:spLocks noChangeArrowheads="1"/>
          </p:cNvSpPr>
          <p:nvPr/>
        </p:nvSpPr>
        <p:spPr bwMode="auto">
          <a:xfrm>
            <a:off x="80375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101678" name="Text Box 302"/>
          <p:cNvSpPr txBox="1">
            <a:spLocks noChangeArrowheads="1"/>
          </p:cNvSpPr>
          <p:nvPr/>
        </p:nvSpPr>
        <p:spPr bwMode="auto">
          <a:xfrm>
            <a:off x="82534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101679" name="Text Box 303"/>
          <p:cNvSpPr txBox="1">
            <a:spLocks noChangeArrowheads="1"/>
          </p:cNvSpPr>
          <p:nvPr/>
        </p:nvSpPr>
        <p:spPr bwMode="auto">
          <a:xfrm>
            <a:off x="84693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101680" name="Text Box 304"/>
          <p:cNvSpPr txBox="1">
            <a:spLocks noChangeArrowheads="1"/>
          </p:cNvSpPr>
          <p:nvPr/>
        </p:nvSpPr>
        <p:spPr bwMode="auto">
          <a:xfrm>
            <a:off x="86852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[4]</a:t>
            </a:r>
          </a:p>
        </p:txBody>
      </p:sp>
      <p:sp>
        <p:nvSpPr>
          <p:cNvPr id="101681" name="Text Box 305"/>
          <p:cNvSpPr txBox="1">
            <a:spLocks noChangeArrowheads="1"/>
          </p:cNvSpPr>
          <p:nvPr/>
        </p:nvSpPr>
        <p:spPr bwMode="auto">
          <a:xfrm>
            <a:off x="89011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[5]</a:t>
            </a:r>
          </a:p>
        </p:txBody>
      </p:sp>
      <p:sp>
        <p:nvSpPr>
          <p:cNvPr id="101682" name="Text Box 306"/>
          <p:cNvSpPr txBox="1">
            <a:spLocks noChangeArrowheads="1"/>
          </p:cNvSpPr>
          <p:nvPr/>
        </p:nvSpPr>
        <p:spPr bwMode="auto">
          <a:xfrm>
            <a:off x="9118601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[6]</a:t>
            </a:r>
          </a:p>
        </p:txBody>
      </p:sp>
      <p:sp>
        <p:nvSpPr>
          <p:cNvPr id="101683" name="Text Box 307"/>
          <p:cNvSpPr txBox="1">
            <a:spLocks noChangeArrowheads="1"/>
          </p:cNvSpPr>
          <p:nvPr/>
        </p:nvSpPr>
        <p:spPr bwMode="auto">
          <a:xfrm>
            <a:off x="9334501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[7]</a:t>
            </a:r>
          </a:p>
        </p:txBody>
      </p:sp>
      <p:sp>
        <p:nvSpPr>
          <p:cNvPr id="101684" name="Text Box 308"/>
          <p:cNvSpPr txBox="1">
            <a:spLocks noChangeArrowheads="1"/>
          </p:cNvSpPr>
          <p:nvPr/>
        </p:nvSpPr>
        <p:spPr bwMode="auto">
          <a:xfrm>
            <a:off x="9550401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[8]</a:t>
            </a:r>
          </a:p>
        </p:txBody>
      </p:sp>
      <p:sp>
        <p:nvSpPr>
          <p:cNvPr id="101685" name="Text Box 309"/>
          <p:cNvSpPr txBox="1">
            <a:spLocks noChangeArrowheads="1"/>
          </p:cNvSpPr>
          <p:nvPr/>
        </p:nvSpPr>
        <p:spPr bwMode="auto">
          <a:xfrm>
            <a:off x="9766301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anose="020B0604030504040204" pitchFamily="34" charset="0"/>
              </a:rPr>
              <a:t>[9]</a:t>
            </a:r>
          </a:p>
        </p:txBody>
      </p:sp>
      <p:sp>
        <p:nvSpPr>
          <p:cNvPr id="101686" name="Text Box 310"/>
          <p:cNvSpPr txBox="1">
            <a:spLocks noChangeArrowheads="1"/>
          </p:cNvSpPr>
          <p:nvPr/>
        </p:nvSpPr>
        <p:spPr bwMode="auto">
          <a:xfrm>
            <a:off x="9983788" y="1127126"/>
            <a:ext cx="431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[10]</a:t>
            </a:r>
          </a:p>
        </p:txBody>
      </p:sp>
      <p:sp>
        <p:nvSpPr>
          <p:cNvPr id="101687" name="Text Box 311"/>
          <p:cNvSpPr txBox="1">
            <a:spLocks noChangeArrowheads="1"/>
          </p:cNvSpPr>
          <p:nvPr/>
        </p:nvSpPr>
        <p:spPr bwMode="auto">
          <a:xfrm>
            <a:off x="10272713" y="1127126"/>
            <a:ext cx="431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[11]</a:t>
            </a:r>
          </a:p>
        </p:txBody>
      </p:sp>
      <p:sp>
        <p:nvSpPr>
          <p:cNvPr id="101688" name="Text Box 312"/>
          <p:cNvSpPr txBox="1">
            <a:spLocks noChangeArrowheads="1"/>
          </p:cNvSpPr>
          <p:nvPr/>
        </p:nvSpPr>
        <p:spPr bwMode="auto">
          <a:xfrm>
            <a:off x="7319964" y="12620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out:</a:t>
            </a:r>
          </a:p>
        </p:txBody>
      </p:sp>
      <p:grpSp>
        <p:nvGrpSpPr>
          <p:cNvPr id="101691" name="Group 315"/>
          <p:cNvGrpSpPr>
            <a:grpSpLocks/>
          </p:cNvGrpSpPr>
          <p:nvPr/>
        </p:nvGrpSpPr>
        <p:grpSpPr bwMode="auto">
          <a:xfrm>
            <a:off x="7894638" y="1341438"/>
            <a:ext cx="215900" cy="215900"/>
            <a:chOff x="4059" y="845"/>
            <a:chExt cx="136" cy="136"/>
          </a:xfrm>
        </p:grpSpPr>
        <p:sp>
          <p:nvSpPr>
            <p:cNvPr id="101689" name="Line 31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690" name="Line 31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692" name="Group 316"/>
          <p:cNvGrpSpPr>
            <a:grpSpLocks/>
          </p:cNvGrpSpPr>
          <p:nvPr/>
        </p:nvGrpSpPr>
        <p:grpSpPr bwMode="auto">
          <a:xfrm>
            <a:off x="8328025" y="1341438"/>
            <a:ext cx="215900" cy="215900"/>
            <a:chOff x="4059" y="845"/>
            <a:chExt cx="136" cy="136"/>
          </a:xfrm>
        </p:grpSpPr>
        <p:sp>
          <p:nvSpPr>
            <p:cNvPr id="101693" name="Line 317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694" name="Line 318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695" name="Group 319"/>
          <p:cNvGrpSpPr>
            <a:grpSpLocks/>
          </p:cNvGrpSpPr>
          <p:nvPr/>
        </p:nvGrpSpPr>
        <p:grpSpPr bwMode="auto">
          <a:xfrm>
            <a:off x="8759825" y="1341438"/>
            <a:ext cx="215900" cy="215900"/>
            <a:chOff x="4059" y="845"/>
            <a:chExt cx="136" cy="136"/>
          </a:xfrm>
        </p:grpSpPr>
        <p:sp>
          <p:nvSpPr>
            <p:cNvPr id="101696" name="Line 32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697" name="Line 32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698" name="Group 322"/>
          <p:cNvGrpSpPr>
            <a:grpSpLocks/>
          </p:cNvGrpSpPr>
          <p:nvPr/>
        </p:nvGrpSpPr>
        <p:grpSpPr bwMode="auto">
          <a:xfrm>
            <a:off x="9407525" y="1341438"/>
            <a:ext cx="215900" cy="215900"/>
            <a:chOff x="4059" y="845"/>
            <a:chExt cx="136" cy="136"/>
          </a:xfrm>
        </p:grpSpPr>
        <p:sp>
          <p:nvSpPr>
            <p:cNvPr id="101699" name="Line 32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700" name="Line 32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701" name="Group 325"/>
          <p:cNvGrpSpPr>
            <a:grpSpLocks/>
          </p:cNvGrpSpPr>
          <p:nvPr/>
        </p:nvGrpSpPr>
        <p:grpSpPr bwMode="auto">
          <a:xfrm>
            <a:off x="10271125" y="1341438"/>
            <a:ext cx="215900" cy="215900"/>
            <a:chOff x="4059" y="845"/>
            <a:chExt cx="136" cy="136"/>
          </a:xfrm>
        </p:grpSpPr>
        <p:sp>
          <p:nvSpPr>
            <p:cNvPr id="101702" name="Line 326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703" name="Line 327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1704" name="Rectangle 328"/>
          <p:cNvSpPr>
            <a:spLocks noChangeArrowheads="1"/>
          </p:cNvSpPr>
          <p:nvPr/>
        </p:nvSpPr>
        <p:spPr bwMode="auto">
          <a:xfrm>
            <a:off x="4872039" y="2708275"/>
            <a:ext cx="17287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05" name="Text Box 329"/>
          <p:cNvSpPr txBox="1">
            <a:spLocks noChangeArrowheads="1"/>
          </p:cNvSpPr>
          <p:nvPr/>
        </p:nvSpPr>
        <p:spPr bwMode="auto">
          <a:xfrm>
            <a:off x="4224338" y="6921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x</a:t>
            </a:r>
          </a:p>
        </p:txBody>
      </p:sp>
      <p:sp>
        <p:nvSpPr>
          <p:cNvPr id="101706" name="Text Box 330"/>
          <p:cNvSpPr txBox="1">
            <a:spLocks noChangeArrowheads="1"/>
          </p:cNvSpPr>
          <p:nvPr/>
        </p:nvSpPr>
        <p:spPr bwMode="auto">
          <a:xfrm>
            <a:off x="4224339" y="13414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top</a:t>
            </a:r>
          </a:p>
        </p:txBody>
      </p:sp>
      <p:sp>
        <p:nvSpPr>
          <p:cNvPr id="101707" name="Line 331"/>
          <p:cNvSpPr>
            <a:spLocks noChangeShapeType="1"/>
          </p:cNvSpPr>
          <p:nvPr/>
        </p:nvSpPr>
        <p:spPr bwMode="auto">
          <a:xfrm flipH="1">
            <a:off x="3000375" y="908051"/>
            <a:ext cx="129540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08" name="Rectangle 332"/>
          <p:cNvSpPr>
            <a:spLocks noChangeArrowheads="1"/>
          </p:cNvSpPr>
          <p:nvPr/>
        </p:nvSpPr>
        <p:spPr bwMode="auto">
          <a:xfrm>
            <a:off x="4872038" y="2924175"/>
            <a:ext cx="12954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09" name="Rectangle 333"/>
          <p:cNvSpPr>
            <a:spLocks noChangeArrowheads="1"/>
          </p:cNvSpPr>
          <p:nvPr/>
        </p:nvSpPr>
        <p:spPr bwMode="auto">
          <a:xfrm>
            <a:off x="6311900" y="2924175"/>
            <a:ext cx="12954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0" name="Text Box 334"/>
          <p:cNvSpPr txBox="1">
            <a:spLocks noChangeArrowheads="1"/>
          </p:cNvSpPr>
          <p:nvPr/>
        </p:nvSpPr>
        <p:spPr bwMode="auto">
          <a:xfrm>
            <a:off x="5735639" y="1125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j=</a:t>
            </a:r>
          </a:p>
        </p:txBody>
      </p:sp>
      <p:sp>
        <p:nvSpPr>
          <p:cNvPr id="101711" name="Text Box 335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11</a:t>
            </a:r>
          </a:p>
        </p:txBody>
      </p:sp>
      <p:sp>
        <p:nvSpPr>
          <p:cNvPr id="101712" name="Rectangle 336"/>
          <p:cNvSpPr>
            <a:spLocks noChangeArrowheads="1"/>
          </p:cNvSpPr>
          <p:nvPr/>
        </p:nvSpPr>
        <p:spPr bwMode="auto">
          <a:xfrm>
            <a:off x="5448301" y="3573463"/>
            <a:ext cx="13684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3" name="Rectangle 337"/>
          <p:cNvSpPr>
            <a:spLocks noChangeArrowheads="1"/>
          </p:cNvSpPr>
          <p:nvPr/>
        </p:nvSpPr>
        <p:spPr bwMode="auto">
          <a:xfrm>
            <a:off x="5448300" y="3789363"/>
            <a:ext cx="12954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4" name="Rectangle 338"/>
          <p:cNvSpPr>
            <a:spLocks noChangeArrowheads="1"/>
          </p:cNvSpPr>
          <p:nvPr/>
        </p:nvSpPr>
        <p:spPr bwMode="auto">
          <a:xfrm>
            <a:off x="5735639" y="4005263"/>
            <a:ext cx="18002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5" name="Rectangle 339"/>
          <p:cNvSpPr>
            <a:spLocks noChangeArrowheads="1"/>
          </p:cNvSpPr>
          <p:nvPr/>
        </p:nvSpPr>
        <p:spPr bwMode="auto">
          <a:xfrm>
            <a:off x="7751764" y="4005263"/>
            <a:ext cx="17287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6" name="Rectangle 340"/>
          <p:cNvSpPr>
            <a:spLocks noChangeArrowheads="1"/>
          </p:cNvSpPr>
          <p:nvPr/>
        </p:nvSpPr>
        <p:spPr bwMode="auto">
          <a:xfrm>
            <a:off x="5735638" y="4221163"/>
            <a:ext cx="14398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7" name="Rectangle 341"/>
          <p:cNvSpPr>
            <a:spLocks noChangeArrowheads="1"/>
          </p:cNvSpPr>
          <p:nvPr/>
        </p:nvSpPr>
        <p:spPr bwMode="auto">
          <a:xfrm>
            <a:off x="7248526" y="4221163"/>
            <a:ext cx="15843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8" name="Rectangle 342"/>
          <p:cNvSpPr>
            <a:spLocks noChangeArrowheads="1"/>
          </p:cNvSpPr>
          <p:nvPr/>
        </p:nvSpPr>
        <p:spPr bwMode="auto">
          <a:xfrm>
            <a:off x="8975725" y="4221163"/>
            <a:ext cx="8651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9" name="Rectangle 343"/>
          <p:cNvSpPr>
            <a:spLocks noChangeArrowheads="1"/>
          </p:cNvSpPr>
          <p:nvPr/>
        </p:nvSpPr>
        <p:spPr bwMode="auto">
          <a:xfrm>
            <a:off x="9983788" y="4221163"/>
            <a:ext cx="5762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0" name="Rectangle 344"/>
          <p:cNvSpPr>
            <a:spLocks noChangeArrowheads="1"/>
          </p:cNvSpPr>
          <p:nvPr/>
        </p:nvSpPr>
        <p:spPr bwMode="auto">
          <a:xfrm>
            <a:off x="5448300" y="4652963"/>
            <a:ext cx="19431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1" name="Rectangle 345"/>
          <p:cNvSpPr>
            <a:spLocks noChangeArrowheads="1"/>
          </p:cNvSpPr>
          <p:nvPr/>
        </p:nvSpPr>
        <p:spPr bwMode="auto">
          <a:xfrm>
            <a:off x="5148264" y="5084763"/>
            <a:ext cx="10191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2" name="Rectangle 346"/>
          <p:cNvSpPr>
            <a:spLocks noChangeArrowheads="1"/>
          </p:cNvSpPr>
          <p:nvPr/>
        </p:nvSpPr>
        <p:spPr bwMode="auto">
          <a:xfrm>
            <a:off x="5148264" y="5300663"/>
            <a:ext cx="21605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3" name="Rectangle 347"/>
          <p:cNvSpPr>
            <a:spLocks noChangeArrowheads="1"/>
          </p:cNvSpPr>
          <p:nvPr/>
        </p:nvSpPr>
        <p:spPr bwMode="auto">
          <a:xfrm>
            <a:off x="7453313" y="5300663"/>
            <a:ext cx="18716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4" name="Text Box 348"/>
          <p:cNvSpPr txBox="1">
            <a:spLocks noChangeArrowheads="1"/>
          </p:cNvSpPr>
          <p:nvPr/>
        </p:nvSpPr>
        <p:spPr bwMode="auto">
          <a:xfrm>
            <a:off x="4224338" y="9810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y</a:t>
            </a:r>
          </a:p>
        </p:txBody>
      </p:sp>
      <p:sp>
        <p:nvSpPr>
          <p:cNvPr id="101725" name="Line 349"/>
          <p:cNvSpPr>
            <a:spLocks noChangeShapeType="1"/>
          </p:cNvSpPr>
          <p:nvPr/>
        </p:nvSpPr>
        <p:spPr bwMode="auto">
          <a:xfrm flipH="1">
            <a:off x="3719513" y="1268413"/>
            <a:ext cx="576262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26" name="Line 350"/>
          <p:cNvSpPr>
            <a:spLocks noChangeShapeType="1"/>
          </p:cNvSpPr>
          <p:nvPr/>
        </p:nvSpPr>
        <p:spPr bwMode="auto">
          <a:xfrm flipH="1">
            <a:off x="3719513" y="908051"/>
            <a:ext cx="576262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27" name="Rectangle 351"/>
          <p:cNvSpPr>
            <a:spLocks noChangeArrowheads="1"/>
          </p:cNvSpPr>
          <p:nvPr/>
        </p:nvSpPr>
        <p:spPr bwMode="auto">
          <a:xfrm>
            <a:off x="4872039" y="2492375"/>
            <a:ext cx="33115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8" name="Text Box 352"/>
          <p:cNvSpPr txBox="1">
            <a:spLocks noChangeArrowheads="1"/>
          </p:cNvSpPr>
          <p:nvPr/>
        </p:nvSpPr>
        <p:spPr bwMode="auto">
          <a:xfrm>
            <a:off x="6313488" y="602138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11</a:t>
            </a:r>
          </a:p>
        </p:txBody>
      </p:sp>
      <p:sp>
        <p:nvSpPr>
          <p:cNvPr id="101729" name="Text Box 353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4</a:t>
            </a:r>
          </a:p>
        </p:txBody>
      </p:sp>
      <p:sp>
        <p:nvSpPr>
          <p:cNvPr id="101730" name="Text Box 354"/>
          <p:cNvSpPr txBox="1">
            <a:spLocks noChangeArrowheads="1"/>
          </p:cNvSpPr>
          <p:nvPr/>
        </p:nvSpPr>
        <p:spPr bwMode="auto">
          <a:xfrm>
            <a:off x="6818314" y="60213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4</a:t>
            </a:r>
          </a:p>
        </p:txBody>
      </p:sp>
      <p:sp>
        <p:nvSpPr>
          <p:cNvPr id="101732" name="Line 356"/>
          <p:cNvSpPr>
            <a:spLocks noChangeShapeType="1"/>
          </p:cNvSpPr>
          <p:nvPr/>
        </p:nvSpPr>
        <p:spPr bwMode="auto">
          <a:xfrm flipH="1">
            <a:off x="3000375" y="1557339"/>
            <a:ext cx="129540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33" name="Freeform 357"/>
          <p:cNvSpPr>
            <a:spLocks/>
          </p:cNvSpPr>
          <p:nvPr/>
        </p:nvSpPr>
        <p:spPr bwMode="auto">
          <a:xfrm>
            <a:off x="3001963" y="1597026"/>
            <a:ext cx="1008062" cy="320675"/>
          </a:xfrm>
          <a:custGeom>
            <a:avLst/>
            <a:gdLst>
              <a:gd name="T0" fmla="*/ 635 w 635"/>
              <a:gd name="T1" fmla="*/ 202 h 202"/>
              <a:gd name="T2" fmla="*/ 365 w 635"/>
              <a:gd name="T3" fmla="*/ 7 h 202"/>
              <a:gd name="T4" fmla="*/ 0 w 635"/>
              <a:gd name="T5" fmla="*/ 15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202">
                <a:moveTo>
                  <a:pt x="635" y="202"/>
                </a:moveTo>
                <a:cubicBezTo>
                  <a:pt x="590" y="169"/>
                  <a:pt x="471" y="14"/>
                  <a:pt x="365" y="7"/>
                </a:cubicBezTo>
                <a:cubicBezTo>
                  <a:pt x="259" y="0"/>
                  <a:pt x="76" y="126"/>
                  <a:pt x="0" y="15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34" name="Line 358"/>
          <p:cNvSpPr>
            <a:spLocks noChangeShapeType="1"/>
          </p:cNvSpPr>
          <p:nvPr/>
        </p:nvSpPr>
        <p:spPr bwMode="auto">
          <a:xfrm flipH="1">
            <a:off x="3719513" y="1557339"/>
            <a:ext cx="576262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37" name="Line 361"/>
          <p:cNvSpPr>
            <a:spLocks noChangeShapeType="1"/>
          </p:cNvSpPr>
          <p:nvPr/>
        </p:nvSpPr>
        <p:spPr bwMode="auto">
          <a:xfrm flipH="1">
            <a:off x="3000375" y="908050"/>
            <a:ext cx="1295400" cy="2376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38" name="Text Box 362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7</a:t>
            </a:r>
          </a:p>
        </p:txBody>
      </p:sp>
      <p:sp>
        <p:nvSpPr>
          <p:cNvPr id="101739" name="Rectangle 363"/>
          <p:cNvSpPr>
            <a:spLocks noChangeArrowheads="1"/>
          </p:cNvSpPr>
          <p:nvPr/>
        </p:nvSpPr>
        <p:spPr bwMode="auto">
          <a:xfrm>
            <a:off x="6300788" y="5084763"/>
            <a:ext cx="6588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40" name="Text Box 364"/>
          <p:cNvSpPr txBox="1">
            <a:spLocks noChangeArrowheads="1"/>
          </p:cNvSpPr>
          <p:nvPr/>
        </p:nvSpPr>
        <p:spPr bwMode="auto">
          <a:xfrm>
            <a:off x="7178676" y="60213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7</a:t>
            </a:r>
          </a:p>
        </p:txBody>
      </p:sp>
      <p:sp>
        <p:nvSpPr>
          <p:cNvPr id="101741" name="Line 365"/>
          <p:cNvSpPr>
            <a:spLocks noChangeShapeType="1"/>
          </p:cNvSpPr>
          <p:nvPr/>
        </p:nvSpPr>
        <p:spPr bwMode="auto">
          <a:xfrm flipH="1">
            <a:off x="3792539" y="1268414"/>
            <a:ext cx="503237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2" name="Line 366"/>
          <p:cNvSpPr>
            <a:spLocks noChangeShapeType="1"/>
          </p:cNvSpPr>
          <p:nvPr/>
        </p:nvSpPr>
        <p:spPr bwMode="auto">
          <a:xfrm flipH="1" flipV="1">
            <a:off x="2927350" y="2060575"/>
            <a:ext cx="215900" cy="1296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3" name="Line 367"/>
          <p:cNvSpPr>
            <a:spLocks noChangeShapeType="1"/>
          </p:cNvSpPr>
          <p:nvPr/>
        </p:nvSpPr>
        <p:spPr bwMode="auto">
          <a:xfrm flipH="1">
            <a:off x="3000375" y="1557338"/>
            <a:ext cx="1295400" cy="172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4" name="Line 368"/>
          <p:cNvSpPr>
            <a:spLocks noChangeShapeType="1"/>
          </p:cNvSpPr>
          <p:nvPr/>
        </p:nvSpPr>
        <p:spPr bwMode="auto">
          <a:xfrm flipH="1">
            <a:off x="3792539" y="908050"/>
            <a:ext cx="503237" cy="2376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5" name="Text Box 369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0</a:t>
            </a:r>
          </a:p>
        </p:txBody>
      </p:sp>
      <p:sp>
        <p:nvSpPr>
          <p:cNvPr id="101746" name="Line 370"/>
          <p:cNvSpPr>
            <a:spLocks noChangeShapeType="1"/>
          </p:cNvSpPr>
          <p:nvPr/>
        </p:nvSpPr>
        <p:spPr bwMode="auto">
          <a:xfrm flipH="1">
            <a:off x="3000375" y="908051"/>
            <a:ext cx="1295400" cy="3457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7" name="Text Box 371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4</a:t>
            </a:r>
          </a:p>
        </p:txBody>
      </p:sp>
      <p:sp>
        <p:nvSpPr>
          <p:cNvPr id="101748" name="Line 372"/>
          <p:cNvSpPr>
            <a:spLocks noChangeShapeType="1"/>
          </p:cNvSpPr>
          <p:nvPr/>
        </p:nvSpPr>
        <p:spPr bwMode="auto">
          <a:xfrm flipH="1">
            <a:off x="3000375" y="908050"/>
            <a:ext cx="1295400" cy="4897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9" name="Text Box 373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0</a:t>
            </a:r>
          </a:p>
        </p:txBody>
      </p:sp>
      <p:sp>
        <p:nvSpPr>
          <p:cNvPr id="101750" name="Line 374"/>
          <p:cNvSpPr>
            <a:spLocks noChangeShapeType="1"/>
          </p:cNvSpPr>
          <p:nvPr/>
        </p:nvSpPr>
        <p:spPr bwMode="auto">
          <a:xfrm flipH="1">
            <a:off x="3792539" y="908050"/>
            <a:ext cx="503237" cy="4897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51" name="Text Box 375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2</a:t>
            </a:r>
          </a:p>
        </p:txBody>
      </p:sp>
      <p:sp>
        <p:nvSpPr>
          <p:cNvPr id="101752" name="Text Box 376"/>
          <p:cNvSpPr txBox="1">
            <a:spLocks noChangeArrowheads="1"/>
          </p:cNvSpPr>
          <p:nvPr/>
        </p:nvSpPr>
        <p:spPr bwMode="auto">
          <a:xfrm>
            <a:off x="7537451" y="60213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2</a:t>
            </a:r>
          </a:p>
        </p:txBody>
      </p:sp>
      <p:sp>
        <p:nvSpPr>
          <p:cNvPr id="101753" name="Line 377"/>
          <p:cNvSpPr>
            <a:spLocks noChangeShapeType="1"/>
          </p:cNvSpPr>
          <p:nvPr/>
        </p:nvSpPr>
        <p:spPr bwMode="auto">
          <a:xfrm flipH="1">
            <a:off x="3792539" y="1557338"/>
            <a:ext cx="503237" cy="424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54" name="Line 378"/>
          <p:cNvSpPr>
            <a:spLocks noChangeShapeType="1"/>
          </p:cNvSpPr>
          <p:nvPr/>
        </p:nvSpPr>
        <p:spPr bwMode="auto">
          <a:xfrm flipH="1">
            <a:off x="3000375" y="908050"/>
            <a:ext cx="1295400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55" name="Text Box 379"/>
          <p:cNvSpPr txBox="1">
            <a:spLocks noChangeArrowheads="1"/>
          </p:cNvSpPr>
          <p:nvPr/>
        </p:nvSpPr>
        <p:spPr bwMode="auto">
          <a:xfrm>
            <a:off x="6096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11</a:t>
            </a:r>
          </a:p>
        </p:txBody>
      </p:sp>
      <p:sp>
        <p:nvSpPr>
          <p:cNvPr id="101756" name="Text Box 380"/>
          <p:cNvSpPr txBox="1">
            <a:spLocks noChangeArrowheads="1"/>
          </p:cNvSpPr>
          <p:nvPr/>
        </p:nvSpPr>
        <p:spPr bwMode="auto">
          <a:xfrm>
            <a:off x="5376863" y="1125538"/>
            <a:ext cx="36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0</a:t>
            </a:r>
          </a:p>
        </p:txBody>
      </p:sp>
      <p:sp>
        <p:nvSpPr>
          <p:cNvPr id="101757" name="Rectangle 381"/>
          <p:cNvSpPr>
            <a:spLocks noChangeArrowheads="1"/>
          </p:cNvSpPr>
          <p:nvPr/>
        </p:nvSpPr>
        <p:spPr bwMode="auto">
          <a:xfrm>
            <a:off x="4284663" y="2060575"/>
            <a:ext cx="26035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58" name="Text Box 382"/>
          <p:cNvSpPr txBox="1">
            <a:spLocks noChangeArrowheads="1"/>
          </p:cNvSpPr>
          <p:nvPr/>
        </p:nvSpPr>
        <p:spPr bwMode="auto">
          <a:xfrm>
            <a:off x="5375276" y="1125538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92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01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10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01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07" grpId="0"/>
      <p:bldP spid="101660" grpId="0"/>
      <p:bldP spid="101711" grpId="0"/>
      <p:bldP spid="101711" grpId="1"/>
      <p:bldP spid="101728" grpId="0"/>
      <p:bldP spid="101729" grpId="0"/>
      <p:bldP spid="101729" grpId="1"/>
      <p:bldP spid="101730" grpId="0"/>
      <p:bldP spid="101738" grpId="0"/>
      <p:bldP spid="101738" grpId="1"/>
      <p:bldP spid="101740" grpId="0"/>
      <p:bldP spid="101745" grpId="0"/>
      <p:bldP spid="101745" grpId="1"/>
      <p:bldP spid="101747" grpId="0"/>
      <p:bldP spid="101747" grpId="1"/>
      <p:bldP spid="101749" grpId="0"/>
      <p:bldP spid="101749" grpId="1"/>
      <p:bldP spid="101751" grpId="0"/>
      <p:bldP spid="101751" grpId="1"/>
      <p:bldP spid="101752" grpId="0"/>
      <p:bldP spid="101755" grpId="0"/>
      <p:bldP spid="101756" grpId="0"/>
      <p:bldP spid="1017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87325"/>
            <a:ext cx="8226425" cy="1009650"/>
          </a:xfrm>
        </p:spPr>
        <p:txBody>
          <a:bodyPr/>
          <a:lstStyle/>
          <a:p>
            <a:r>
              <a:rPr lang="en-US" altLang="zh-TW"/>
              <a:t>Pointers (4/5)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439" y="1150938"/>
            <a:ext cx="9018587" cy="5302250"/>
          </a:xfrm>
          <a:noFill/>
          <a:ln/>
        </p:spPr>
        <p:txBody>
          <a:bodyPr/>
          <a:lstStyle/>
          <a:p>
            <a:r>
              <a:rPr lang="en-US" altLang="zh-TW" sz="2800" dirty="0"/>
              <a:t>Pointers can be </a:t>
            </a:r>
            <a:r>
              <a:rPr lang="en-US" altLang="zh-TW" sz="2800" b="1" dirty="0">
                <a:solidFill>
                  <a:srgbClr val="FF0000"/>
                </a:solidFill>
              </a:rPr>
              <a:t>dangerous</a:t>
            </a:r>
          </a:p>
          <a:p>
            <a:pPr lvl="1"/>
            <a:r>
              <a:rPr lang="en-US" altLang="zh-TW" sz="2400" dirty="0"/>
              <a:t>Using pointers: high degree of flexibility and efficiency, but dangerous as well.</a:t>
            </a:r>
          </a:p>
          <a:p>
            <a:pPr lvl="2"/>
            <a:r>
              <a:rPr lang="zh-TW" altLang="en-US" sz="2000" dirty="0" smtClean="0"/>
              <a:t>不使用時請將所有指標指向</a:t>
            </a:r>
            <a:r>
              <a:rPr lang="en-US" altLang="zh-TW" sz="2000" dirty="0" smtClean="0"/>
              <a:t>NULL.</a:t>
            </a:r>
          </a:p>
          <a:p>
            <a:pPr lvl="2"/>
            <a:r>
              <a:rPr lang="en-US" altLang="zh-TW" sz="2000" dirty="0" smtClean="0"/>
              <a:t>Another: using explicit </a:t>
            </a:r>
            <a:r>
              <a:rPr lang="en-US" altLang="zh-TW" sz="2000" b="1" dirty="0" smtClean="0"/>
              <a:t>type cast</a:t>
            </a:r>
            <a:r>
              <a:rPr lang="en-US" altLang="zh-TW" sz="2000" dirty="0" smtClean="0"/>
              <a:t> when converting between pointer types.</a:t>
            </a:r>
          </a:p>
          <a:p>
            <a:pPr lvl="2"/>
            <a:r>
              <a:rPr lang="en-US" altLang="zh-TW" sz="2000" b="1" dirty="0" smtClean="0"/>
              <a:t>Example</a:t>
            </a:r>
            <a:r>
              <a:rPr lang="en-US" altLang="zh-TW" sz="2000" b="1" dirty="0"/>
              <a:t>: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en-US" altLang="zh-TW" dirty="0">
                <a:latin typeface="Courier New" panose="02070309020205020404" pitchFamily="49" charset="0"/>
              </a:rPr>
              <a:t>pi = </a:t>
            </a:r>
            <a:r>
              <a:rPr lang="en-US" altLang="zh-TW" dirty="0" err="1">
                <a:latin typeface="Courier New" panose="02070309020205020404" pitchFamily="49" charset="0"/>
              </a:rPr>
              <a:t>malloc</a:t>
            </a:r>
            <a:r>
              <a:rPr lang="en-US" altLang="zh-TW" dirty="0"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</a:rPr>
              <a:t>sizeof</a:t>
            </a:r>
            <a:r>
              <a:rPr lang="en-US" altLang="zh-TW" dirty="0"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</a:rPr>
              <a:t>));/*assign to pi a pointer to </a:t>
            </a:r>
            <a:r>
              <a:rPr lang="en-US" altLang="zh-TW" dirty="0" err="1"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</a:rPr>
              <a:t>*/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en-US" altLang="zh-TW" dirty="0">
                <a:latin typeface="Courier New" panose="02070309020205020404" pitchFamily="49" charset="0"/>
              </a:rPr>
              <a:t>pf = (float *)pi; /*casts </a:t>
            </a:r>
            <a:r>
              <a:rPr lang="en-US" altLang="zh-TW" dirty="0" err="1"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</a:rPr>
              <a:t> pointer to float pointer*/</a:t>
            </a:r>
            <a:endParaRPr lang="en-US" altLang="zh-TW" sz="2000" dirty="0"/>
          </a:p>
          <a:p>
            <a:pPr lvl="2"/>
            <a:r>
              <a:rPr lang="en-US" altLang="zh-TW" sz="2000" dirty="0"/>
              <a:t>In many systems, pointers have the same size as type </a:t>
            </a:r>
            <a:r>
              <a:rPr lang="en-US" altLang="zh-TW" sz="2000" b="1" dirty="0"/>
              <a:t>int</a:t>
            </a:r>
            <a:r>
              <a:rPr lang="en-US" altLang="zh-TW" sz="2000" dirty="0"/>
              <a:t>.</a:t>
            </a:r>
          </a:p>
          <a:p>
            <a:pPr lvl="3"/>
            <a:r>
              <a:rPr lang="en-US" altLang="zh-TW" dirty="0"/>
              <a:t>Since </a:t>
            </a:r>
            <a:r>
              <a:rPr lang="en-US" altLang="zh-TW" b="1" dirty="0" err="1"/>
              <a:t>int</a:t>
            </a:r>
            <a:r>
              <a:rPr lang="en-US" altLang="zh-TW" dirty="0"/>
              <a:t> is the default type specifier, some programmers omit the return type when defining a function.</a:t>
            </a:r>
          </a:p>
          <a:p>
            <a:pPr lvl="3"/>
            <a:r>
              <a:rPr lang="en-US" altLang="zh-TW" dirty="0"/>
              <a:t>The return type defaults to </a:t>
            </a:r>
            <a:r>
              <a:rPr lang="en-US" altLang="zh-TW" b="1" dirty="0" err="1"/>
              <a:t>int</a:t>
            </a:r>
            <a:r>
              <a:rPr lang="en-US" altLang="zh-TW" dirty="0"/>
              <a:t> which can later be interpreted as a pointer. </a:t>
            </a:r>
          </a:p>
        </p:txBody>
      </p:sp>
    </p:spTree>
    <p:extLst>
      <p:ext uri="{BB962C8B-B14F-4D97-AF65-F5344CB8AC3E}">
        <p14:creationId xmlns:p14="http://schemas.microsoft.com/office/powerpoint/2010/main" val="7424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88913"/>
            <a:ext cx="8226425" cy="779462"/>
          </a:xfrm>
        </p:spPr>
        <p:txBody>
          <a:bodyPr/>
          <a:lstStyle/>
          <a:p>
            <a:r>
              <a:rPr lang="en-US" altLang="zh-TW"/>
              <a:t>Doubly Linked Lists (1/4)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052514"/>
            <a:ext cx="8226425" cy="5616575"/>
          </a:xfrm>
        </p:spPr>
        <p:txBody>
          <a:bodyPr>
            <a:normAutofit lnSpcReduction="10000"/>
          </a:bodyPr>
          <a:lstStyle/>
          <a:p>
            <a:r>
              <a:rPr lang="en-US" altLang="zh-TW" sz="2800"/>
              <a:t>Singly linked lists pose problems because we can move easily only in the direction of the links</a:t>
            </a:r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Doubly linked list has at least three fields</a:t>
            </a:r>
          </a:p>
          <a:p>
            <a:pPr lvl="1"/>
            <a:r>
              <a:rPr lang="en-US" altLang="zh-TW" sz="2400"/>
              <a:t>left link field(llink), data field(item), right link field(rlink).</a:t>
            </a:r>
          </a:p>
          <a:p>
            <a:pPr lvl="1"/>
            <a:r>
              <a:rPr lang="en-US" altLang="zh-TW" sz="2400"/>
              <a:t>The necessary declarations: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/>
              <a:t>typedef struct node *node_pointer;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/>
              <a:t>typedef struct node{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/>
              <a:t>	node_pointer llink;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/>
              <a:t>	element item;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/>
              <a:t>	node_pointer rlink;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/>
              <a:t>};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1792288" y="2062163"/>
            <a:ext cx="1162050" cy="457200"/>
            <a:chOff x="636" y="2964"/>
            <a:chExt cx="732" cy="288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8855" name="Group 7"/>
          <p:cNvGrpSpPr>
            <a:grpSpLocks/>
          </p:cNvGrpSpPr>
          <p:nvPr/>
        </p:nvGrpSpPr>
        <p:grpSpPr bwMode="auto">
          <a:xfrm>
            <a:off x="3373438" y="2062163"/>
            <a:ext cx="1162050" cy="457200"/>
            <a:chOff x="636" y="2964"/>
            <a:chExt cx="732" cy="288"/>
          </a:xfrm>
        </p:grpSpPr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8858" name="Group 10"/>
          <p:cNvGrpSpPr>
            <a:grpSpLocks/>
          </p:cNvGrpSpPr>
          <p:nvPr/>
        </p:nvGrpSpPr>
        <p:grpSpPr bwMode="auto">
          <a:xfrm>
            <a:off x="4935538" y="2062163"/>
            <a:ext cx="1162050" cy="457200"/>
            <a:chOff x="636" y="2964"/>
            <a:chExt cx="732" cy="288"/>
          </a:xfrm>
        </p:grpSpPr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8861" name="Group 13"/>
          <p:cNvGrpSpPr>
            <a:grpSpLocks/>
          </p:cNvGrpSpPr>
          <p:nvPr/>
        </p:nvGrpSpPr>
        <p:grpSpPr bwMode="auto">
          <a:xfrm>
            <a:off x="6459538" y="2062163"/>
            <a:ext cx="1162050" cy="457200"/>
            <a:chOff x="636" y="2964"/>
            <a:chExt cx="732" cy="288"/>
          </a:xfrm>
        </p:grpSpPr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8864" name="Line 16"/>
          <p:cNvSpPr>
            <a:spLocks noChangeShapeType="1"/>
          </p:cNvSpPr>
          <p:nvPr/>
        </p:nvSpPr>
        <p:spPr bwMode="auto">
          <a:xfrm flipV="1">
            <a:off x="268763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V="1">
            <a:off x="42687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 flipV="1">
            <a:off x="58308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V="1">
            <a:off x="73167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8043863" y="1989138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...</a:t>
            </a:r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9164638" y="2062163"/>
            <a:ext cx="1162050" cy="457200"/>
            <a:chOff x="636" y="2964"/>
            <a:chExt cx="732" cy="288"/>
          </a:xfrm>
        </p:grpSpPr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8872" name="Line 24"/>
          <p:cNvSpPr>
            <a:spLocks noChangeShapeType="1"/>
          </p:cNvSpPr>
          <p:nvPr/>
        </p:nvSpPr>
        <p:spPr bwMode="auto">
          <a:xfrm flipV="1">
            <a:off x="851693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9671051" y="2143125"/>
            <a:ext cx="74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600" b="1">
                <a:latin typeface="Times New Roman" panose="02020603050405020304" pitchFamily="18" charset="0"/>
              </a:rPr>
              <a:t>NULL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 flipV="1">
            <a:off x="5235575" y="25193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5032375" y="26749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CC00"/>
                </a:solidFill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 flipH="1" flipV="1">
            <a:off x="4149725" y="251936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3971925" y="2681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solidFill>
                  <a:srgbClr val="FFCC0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28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936625"/>
          </a:xfrm>
        </p:spPr>
        <p:txBody>
          <a:bodyPr/>
          <a:lstStyle/>
          <a:p>
            <a:r>
              <a:rPr lang="en-US" altLang="zh-TW"/>
              <a:t>Doubly Linked Lists (2/4)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981076"/>
            <a:ext cx="7848600" cy="5616575"/>
          </a:xfrm>
        </p:spPr>
        <p:txBody>
          <a:bodyPr/>
          <a:lstStyle/>
          <a:p>
            <a:r>
              <a:rPr lang="en-US" altLang="zh-TW" sz="2800"/>
              <a:t>Sample</a:t>
            </a:r>
          </a:p>
          <a:p>
            <a:pPr lvl="1"/>
            <a:r>
              <a:rPr lang="en-US" altLang="zh-TW" sz="2400"/>
              <a:t>doubly linked circular with head node: (Figure 4.23)</a:t>
            </a:r>
          </a:p>
          <a:p>
            <a:pPr lvl="1"/>
            <a:endParaRPr lang="en-US" altLang="zh-TW" sz="2400"/>
          </a:p>
          <a:p>
            <a:pPr lvl="1"/>
            <a:endParaRPr lang="en-US" altLang="zh-TW" sz="2400"/>
          </a:p>
          <a:p>
            <a:pPr lvl="1"/>
            <a:endParaRPr lang="en-US" altLang="zh-TW" sz="2400"/>
          </a:p>
          <a:p>
            <a:pPr lvl="1"/>
            <a:endParaRPr lang="en-US" altLang="zh-TW" sz="2400"/>
          </a:p>
          <a:p>
            <a:pPr lvl="1"/>
            <a:r>
              <a:rPr lang="en-US" altLang="zh-TW" sz="2400"/>
              <a:t>empty double linked circular list with head node (Figure 4.24)</a:t>
            </a:r>
          </a:p>
          <a:p>
            <a:pPr lvl="1"/>
            <a:endParaRPr lang="en-US" altLang="zh-TW" sz="2400"/>
          </a:p>
          <a:p>
            <a:pPr lvl="1"/>
            <a:endParaRPr lang="en-US" altLang="zh-TW" sz="2400"/>
          </a:p>
          <a:p>
            <a:pPr lvl="1"/>
            <a:r>
              <a:rPr lang="en-US" altLang="zh-TW" sz="2400"/>
              <a:t>suppose that ptr points to any node in a doubly linked list, then:</a:t>
            </a:r>
          </a:p>
          <a:p>
            <a:pPr lvl="2"/>
            <a:r>
              <a:rPr lang="en-US" altLang="zh-TW" sz="2000"/>
              <a:t>ptr = ptr -&gt; llink -&gt; rlink = ptr -&gt; rlink -&gt; llink</a:t>
            </a:r>
          </a:p>
        </p:txBody>
      </p:sp>
      <p:pic>
        <p:nvPicPr>
          <p:cNvPr id="79876" name="Picture 4" descr="figure4"/>
          <p:cNvPicPr>
            <a:picLocks noChangeAspect="1" noChangeArrowheads="1"/>
          </p:cNvPicPr>
          <p:nvPr/>
        </p:nvPicPr>
        <p:blipFill>
          <a:blip r:embed="rId2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4" y="1989139"/>
            <a:ext cx="4840287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7" name="Picture 5" descr="figure4"/>
          <p:cNvPicPr>
            <a:picLocks noChangeAspect="1" noChangeArrowheads="1"/>
          </p:cNvPicPr>
          <p:nvPr/>
        </p:nvPicPr>
        <p:blipFill>
          <a:blip r:embed="rId3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9"/>
          <a:stretch>
            <a:fillRect/>
          </a:stretch>
        </p:blipFill>
        <p:spPr bwMode="auto">
          <a:xfrm>
            <a:off x="4943475" y="4206875"/>
            <a:ext cx="5543550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865187"/>
          </a:xfrm>
        </p:spPr>
        <p:txBody>
          <a:bodyPr/>
          <a:lstStyle/>
          <a:p>
            <a:r>
              <a:rPr lang="en-US" altLang="zh-TW"/>
              <a:t>Doubly Linked Lists (3/4)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765175"/>
            <a:ext cx="8226425" cy="4497388"/>
          </a:xfrm>
        </p:spPr>
        <p:txBody>
          <a:bodyPr/>
          <a:lstStyle/>
          <a:p>
            <a:r>
              <a:rPr lang="en-US" altLang="zh-TW"/>
              <a:t>Insert node</a:t>
            </a:r>
          </a:p>
        </p:txBody>
      </p:sp>
      <p:pic>
        <p:nvPicPr>
          <p:cNvPr id="80900" name="Picture 4" descr="program4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1335089"/>
            <a:ext cx="6938963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3409950" y="6265863"/>
            <a:ext cx="2628900" cy="476250"/>
            <a:chOff x="2424" y="2448"/>
            <a:chExt cx="1656" cy="300"/>
          </a:xfrm>
        </p:grpSpPr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5219700" y="3922713"/>
            <a:ext cx="2628900" cy="476250"/>
            <a:chOff x="2424" y="2448"/>
            <a:chExt cx="1656" cy="300"/>
          </a:xfrm>
        </p:grpSpPr>
        <p:sp>
          <p:nvSpPr>
            <p:cNvPr id="80908" name="Rectangle 12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0" name="Rectangle 14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4743450" y="5199063"/>
            <a:ext cx="2628900" cy="476250"/>
            <a:chOff x="2424" y="2448"/>
            <a:chExt cx="1656" cy="300"/>
          </a:xfrm>
        </p:grpSpPr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15" name="Group 19"/>
          <p:cNvGrpSpPr>
            <a:grpSpLocks/>
          </p:cNvGrpSpPr>
          <p:nvPr/>
        </p:nvGrpSpPr>
        <p:grpSpPr bwMode="auto">
          <a:xfrm>
            <a:off x="7810500" y="5199063"/>
            <a:ext cx="2628900" cy="476250"/>
            <a:chOff x="2424" y="2448"/>
            <a:chExt cx="1656" cy="300"/>
          </a:xfrm>
        </p:grpSpPr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1733550" y="5199063"/>
            <a:ext cx="2628900" cy="476250"/>
            <a:chOff x="2424" y="2448"/>
            <a:chExt cx="1656" cy="300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0923" name="Freeform 27"/>
          <p:cNvSpPr>
            <a:spLocks/>
          </p:cNvSpPr>
          <p:nvPr/>
        </p:nvSpPr>
        <p:spPr bwMode="auto">
          <a:xfrm>
            <a:off x="5600700" y="4113213"/>
            <a:ext cx="3543300" cy="1085850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324 h 684"/>
              <a:gd name="T4" fmla="*/ 2232 w 2232"/>
              <a:gd name="T5" fmla="*/ 324 h 684"/>
              <a:gd name="T6" fmla="*/ 2232 w 2232"/>
              <a:gd name="T7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4" name="Freeform 28"/>
          <p:cNvSpPr>
            <a:spLocks/>
          </p:cNvSpPr>
          <p:nvPr/>
        </p:nvSpPr>
        <p:spPr bwMode="auto">
          <a:xfrm>
            <a:off x="3848100" y="4132263"/>
            <a:ext cx="3543300" cy="1066800"/>
          </a:xfrm>
          <a:custGeom>
            <a:avLst/>
            <a:gdLst>
              <a:gd name="T0" fmla="*/ 2232 w 2232"/>
              <a:gd name="T1" fmla="*/ 0 h 672"/>
              <a:gd name="T2" fmla="*/ 2232 w 2232"/>
              <a:gd name="T3" fmla="*/ 408 h 672"/>
              <a:gd name="T4" fmla="*/ 0 w 2232"/>
              <a:gd name="T5" fmla="*/ 408 h 672"/>
              <a:gd name="T6" fmla="*/ 0 w 2232"/>
              <a:gd name="T7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5" name="Freeform 29"/>
          <p:cNvSpPr>
            <a:spLocks/>
          </p:cNvSpPr>
          <p:nvPr/>
        </p:nvSpPr>
        <p:spPr bwMode="auto">
          <a:xfrm>
            <a:off x="1657350" y="4303713"/>
            <a:ext cx="3581400" cy="1028700"/>
          </a:xfrm>
          <a:custGeom>
            <a:avLst/>
            <a:gdLst>
              <a:gd name="T0" fmla="*/ 300 w 2256"/>
              <a:gd name="T1" fmla="*/ 708 h 708"/>
              <a:gd name="T2" fmla="*/ 0 w 2256"/>
              <a:gd name="T3" fmla="*/ 708 h 708"/>
              <a:gd name="T4" fmla="*/ 0 w 2256"/>
              <a:gd name="T5" fmla="*/ 0 h 708"/>
              <a:gd name="T6" fmla="*/ 2256 w 2256"/>
              <a:gd name="T7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4057650" y="4056063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7" name="Freeform 31"/>
          <p:cNvSpPr>
            <a:spLocks/>
          </p:cNvSpPr>
          <p:nvPr/>
        </p:nvSpPr>
        <p:spPr bwMode="auto">
          <a:xfrm>
            <a:off x="7848600" y="4151313"/>
            <a:ext cx="2667000" cy="1257300"/>
          </a:xfrm>
          <a:custGeom>
            <a:avLst/>
            <a:gdLst>
              <a:gd name="T0" fmla="*/ 1356 w 1680"/>
              <a:gd name="T1" fmla="*/ 792 h 792"/>
              <a:gd name="T2" fmla="*/ 1680 w 1680"/>
              <a:gd name="T3" fmla="*/ 792 h 792"/>
              <a:gd name="T4" fmla="*/ 1680 w 1680"/>
              <a:gd name="T5" fmla="*/ 0 h 792"/>
              <a:gd name="T6" fmla="*/ 0 w 1680"/>
              <a:gd name="T7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4171950" y="5503863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7048500" y="55419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 flipH="1">
            <a:off x="7372350" y="5351463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 flipH="1">
            <a:off x="4362450" y="535146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2627314" y="3773488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1657350" y="5259388"/>
            <a:ext cx="254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 llink     item   rlink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34" name="Freeform 38"/>
          <p:cNvSpPr>
            <a:spLocks/>
          </p:cNvSpPr>
          <p:nvPr/>
        </p:nvSpPr>
        <p:spPr bwMode="auto">
          <a:xfrm>
            <a:off x="3086100" y="5675313"/>
            <a:ext cx="723900" cy="819150"/>
          </a:xfrm>
          <a:custGeom>
            <a:avLst/>
            <a:gdLst>
              <a:gd name="T0" fmla="*/ 456 w 456"/>
              <a:gd name="T1" fmla="*/ 516 h 516"/>
              <a:gd name="T2" fmla="*/ 0 w 456"/>
              <a:gd name="T3" fmla="*/ 516 h 516"/>
              <a:gd name="T4" fmla="*/ 0 w 456"/>
              <a:gd name="T5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6" h="516">
                <a:moveTo>
                  <a:pt x="456" y="516"/>
                </a:moveTo>
                <a:lnTo>
                  <a:pt x="0" y="51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6" name="Freeform 40"/>
          <p:cNvSpPr>
            <a:spLocks/>
          </p:cNvSpPr>
          <p:nvPr/>
        </p:nvSpPr>
        <p:spPr bwMode="auto">
          <a:xfrm>
            <a:off x="5638800" y="5675314"/>
            <a:ext cx="628650" cy="706437"/>
          </a:xfrm>
          <a:custGeom>
            <a:avLst/>
            <a:gdLst>
              <a:gd name="T0" fmla="*/ 0 w 396"/>
              <a:gd name="T1" fmla="*/ 528 h 528"/>
              <a:gd name="T2" fmla="*/ 396 w 396"/>
              <a:gd name="T3" fmla="*/ 528 h 528"/>
              <a:gd name="T4" fmla="*/ 396 w 396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28">
                <a:moveTo>
                  <a:pt x="0" y="528"/>
                </a:moveTo>
                <a:lnTo>
                  <a:pt x="396" y="528"/>
                </a:lnTo>
                <a:lnTo>
                  <a:pt x="39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5067300" y="53514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>
            <a:off x="4171950" y="55038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6" name="Rectangle 50"/>
          <p:cNvSpPr>
            <a:spLocks noChangeArrowheads="1"/>
          </p:cNvSpPr>
          <p:nvPr/>
        </p:nvSpPr>
        <p:spPr bwMode="auto">
          <a:xfrm>
            <a:off x="4079875" y="2133600"/>
            <a:ext cx="25209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7" name="Rectangle 51"/>
          <p:cNvSpPr>
            <a:spLocks noChangeArrowheads="1"/>
          </p:cNvSpPr>
          <p:nvPr/>
        </p:nvSpPr>
        <p:spPr bwMode="auto">
          <a:xfrm>
            <a:off x="4079875" y="2386013"/>
            <a:ext cx="33845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8" name="Rectangle 52"/>
          <p:cNvSpPr>
            <a:spLocks noChangeArrowheads="1"/>
          </p:cNvSpPr>
          <p:nvPr/>
        </p:nvSpPr>
        <p:spPr bwMode="auto">
          <a:xfrm>
            <a:off x="4079875" y="2601913"/>
            <a:ext cx="33845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9" name="Rectangle 53"/>
          <p:cNvSpPr>
            <a:spLocks noChangeArrowheads="1"/>
          </p:cNvSpPr>
          <p:nvPr/>
        </p:nvSpPr>
        <p:spPr bwMode="auto">
          <a:xfrm>
            <a:off x="4079875" y="2852738"/>
            <a:ext cx="25209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50" name="Text Box 54"/>
          <p:cNvSpPr txBox="1">
            <a:spLocks noChangeArrowheads="1"/>
          </p:cNvSpPr>
          <p:nvPr/>
        </p:nvSpPr>
        <p:spPr bwMode="auto">
          <a:xfrm>
            <a:off x="6416675" y="6284913"/>
            <a:ext cx="142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New node</a:t>
            </a:r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H="1">
            <a:off x="6024563" y="6524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2655889" y="4437063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80953" name="Line 57"/>
          <p:cNvSpPr>
            <a:spLocks noChangeShapeType="1"/>
          </p:cNvSpPr>
          <p:nvPr/>
        </p:nvSpPr>
        <p:spPr bwMode="auto">
          <a:xfrm>
            <a:off x="3071813" y="47974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r>
              <a:rPr lang="en-US" altLang="zh-TW"/>
              <a:t>Doubly Linked Lists (4/4)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26" y="1125539"/>
            <a:ext cx="8226425" cy="4497387"/>
          </a:xfrm>
        </p:spPr>
        <p:txBody>
          <a:bodyPr/>
          <a:lstStyle/>
          <a:p>
            <a:r>
              <a:rPr lang="en-US" altLang="zh-TW"/>
              <a:t>Delete node</a:t>
            </a:r>
          </a:p>
        </p:txBody>
      </p:sp>
      <p:pic>
        <p:nvPicPr>
          <p:cNvPr id="81924" name="Picture 4" descr="program4"/>
          <p:cNvPicPr>
            <a:picLocks noChangeAspect="1" noChangeArrowheads="1"/>
          </p:cNvPicPr>
          <p:nvPr/>
        </p:nvPicPr>
        <p:blipFill>
          <a:blip r:embed="rId2" cstate="print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196975"/>
            <a:ext cx="5726113" cy="2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5264150" y="3957638"/>
            <a:ext cx="2628900" cy="476250"/>
            <a:chOff x="2424" y="2448"/>
            <a:chExt cx="1656" cy="300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1934" name="Group 14"/>
          <p:cNvGrpSpPr>
            <a:grpSpLocks/>
          </p:cNvGrpSpPr>
          <p:nvPr/>
        </p:nvGrpSpPr>
        <p:grpSpPr bwMode="auto">
          <a:xfrm>
            <a:off x="7854950" y="5233988"/>
            <a:ext cx="2628900" cy="476250"/>
            <a:chOff x="2424" y="2448"/>
            <a:chExt cx="1656" cy="300"/>
          </a:xfrm>
        </p:grpSpPr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1938" name="Group 18"/>
          <p:cNvGrpSpPr>
            <a:grpSpLocks/>
          </p:cNvGrpSpPr>
          <p:nvPr/>
        </p:nvGrpSpPr>
        <p:grpSpPr bwMode="auto">
          <a:xfrm>
            <a:off x="1778000" y="5233988"/>
            <a:ext cx="2628900" cy="476250"/>
            <a:chOff x="2424" y="2448"/>
            <a:chExt cx="1656" cy="300"/>
          </a:xfrm>
        </p:grpSpPr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1942" name="Freeform 22"/>
          <p:cNvSpPr>
            <a:spLocks/>
          </p:cNvSpPr>
          <p:nvPr/>
        </p:nvSpPr>
        <p:spPr bwMode="auto">
          <a:xfrm>
            <a:off x="5645150" y="4148138"/>
            <a:ext cx="3543300" cy="1085850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324 h 684"/>
              <a:gd name="T4" fmla="*/ 2232 w 2232"/>
              <a:gd name="T5" fmla="*/ 324 h 684"/>
              <a:gd name="T6" fmla="*/ 2232 w 2232"/>
              <a:gd name="T7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3" name="Freeform 23"/>
          <p:cNvSpPr>
            <a:spLocks/>
          </p:cNvSpPr>
          <p:nvPr/>
        </p:nvSpPr>
        <p:spPr bwMode="auto">
          <a:xfrm>
            <a:off x="3892550" y="4167188"/>
            <a:ext cx="3543300" cy="1066800"/>
          </a:xfrm>
          <a:custGeom>
            <a:avLst/>
            <a:gdLst>
              <a:gd name="T0" fmla="*/ 2232 w 2232"/>
              <a:gd name="T1" fmla="*/ 0 h 672"/>
              <a:gd name="T2" fmla="*/ 2232 w 2232"/>
              <a:gd name="T3" fmla="*/ 408 h 672"/>
              <a:gd name="T4" fmla="*/ 0 w 2232"/>
              <a:gd name="T5" fmla="*/ 408 h 672"/>
              <a:gd name="T6" fmla="*/ 0 w 2232"/>
              <a:gd name="T7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4" name="Freeform 24"/>
          <p:cNvSpPr>
            <a:spLocks/>
          </p:cNvSpPr>
          <p:nvPr/>
        </p:nvSpPr>
        <p:spPr bwMode="auto">
          <a:xfrm>
            <a:off x="1701800" y="4338638"/>
            <a:ext cx="3581400" cy="1028700"/>
          </a:xfrm>
          <a:custGeom>
            <a:avLst/>
            <a:gdLst>
              <a:gd name="T0" fmla="*/ 300 w 2256"/>
              <a:gd name="T1" fmla="*/ 708 h 708"/>
              <a:gd name="T2" fmla="*/ 0 w 2256"/>
              <a:gd name="T3" fmla="*/ 708 h 708"/>
              <a:gd name="T4" fmla="*/ 0 w 2256"/>
              <a:gd name="T5" fmla="*/ 0 h 708"/>
              <a:gd name="T6" fmla="*/ 2256 w 2256"/>
              <a:gd name="T7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4102100" y="4090988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6" name="Freeform 26"/>
          <p:cNvSpPr>
            <a:spLocks/>
          </p:cNvSpPr>
          <p:nvPr/>
        </p:nvSpPr>
        <p:spPr bwMode="auto">
          <a:xfrm>
            <a:off x="7893050" y="4186238"/>
            <a:ext cx="2667000" cy="1257300"/>
          </a:xfrm>
          <a:custGeom>
            <a:avLst/>
            <a:gdLst>
              <a:gd name="T0" fmla="*/ 1356 w 1680"/>
              <a:gd name="T1" fmla="*/ 792 h 792"/>
              <a:gd name="T2" fmla="*/ 1680 w 1680"/>
              <a:gd name="T3" fmla="*/ 792 h 792"/>
              <a:gd name="T4" fmla="*/ 1680 w 1680"/>
              <a:gd name="T5" fmla="*/ 0 h 792"/>
              <a:gd name="T6" fmla="*/ 0 w 1680"/>
              <a:gd name="T7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>
            <a:off x="4216400" y="5538788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H="1">
            <a:off x="7416800" y="5386388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2671764" y="3808413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1701800" y="5294313"/>
            <a:ext cx="254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 llink     item   rlink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5262564" y="5851525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</a:rPr>
              <a:t>deleted node</a:t>
            </a:r>
          </a:p>
        </p:txBody>
      </p:sp>
      <p:grpSp>
        <p:nvGrpSpPr>
          <p:cNvPr id="81964" name="Group 44"/>
          <p:cNvGrpSpPr>
            <a:grpSpLocks/>
          </p:cNvGrpSpPr>
          <p:nvPr/>
        </p:nvGrpSpPr>
        <p:grpSpPr bwMode="auto">
          <a:xfrm>
            <a:off x="4406900" y="5233988"/>
            <a:ext cx="3448050" cy="787400"/>
            <a:chOff x="1816" y="3297"/>
            <a:chExt cx="2172" cy="496"/>
          </a:xfrm>
        </p:grpSpPr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2056" y="3297"/>
              <a:ext cx="1656" cy="300"/>
              <a:chOff x="2424" y="2448"/>
              <a:chExt cx="1656" cy="300"/>
            </a:xfrm>
          </p:grpSpPr>
          <p:sp>
            <p:nvSpPr>
              <p:cNvPr id="81931" name="Rectangle 11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32" name="Rectangle 12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33" name="Rectangle 13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3508" y="3513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50" name="Line 30"/>
            <p:cNvSpPr>
              <a:spLocks noChangeShapeType="1"/>
            </p:cNvSpPr>
            <p:nvPr/>
          </p:nvSpPr>
          <p:spPr bwMode="auto">
            <a:xfrm flipH="1">
              <a:off x="1816" y="339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 flipV="1">
              <a:off x="2880" y="361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56" name="Freeform 36"/>
          <p:cNvSpPr>
            <a:spLocks/>
          </p:cNvSpPr>
          <p:nvPr/>
        </p:nvSpPr>
        <p:spPr bwMode="auto">
          <a:xfrm>
            <a:off x="4387850" y="5005388"/>
            <a:ext cx="3752850" cy="381000"/>
          </a:xfrm>
          <a:custGeom>
            <a:avLst/>
            <a:gdLst>
              <a:gd name="T0" fmla="*/ 2364 w 2364"/>
              <a:gd name="T1" fmla="*/ 240 h 240"/>
              <a:gd name="T2" fmla="*/ 2364 w 2364"/>
              <a:gd name="T3" fmla="*/ 0 h 240"/>
              <a:gd name="T4" fmla="*/ 180 w 2364"/>
              <a:gd name="T5" fmla="*/ 0 h 240"/>
              <a:gd name="T6" fmla="*/ 180 w 2364"/>
              <a:gd name="T7" fmla="*/ 240 h 240"/>
              <a:gd name="T8" fmla="*/ 0 w 2364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240">
                <a:moveTo>
                  <a:pt x="2364" y="240"/>
                </a:moveTo>
                <a:lnTo>
                  <a:pt x="2364" y="0"/>
                </a:lnTo>
                <a:lnTo>
                  <a:pt x="180" y="0"/>
                </a:lnTo>
                <a:lnTo>
                  <a:pt x="180" y="240"/>
                </a:lnTo>
                <a:lnTo>
                  <a:pt x="0" y="24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5" name="Freeform 35"/>
          <p:cNvSpPr>
            <a:spLocks/>
          </p:cNvSpPr>
          <p:nvPr/>
        </p:nvSpPr>
        <p:spPr bwMode="auto">
          <a:xfrm>
            <a:off x="4216400" y="5538788"/>
            <a:ext cx="3657600" cy="704850"/>
          </a:xfrm>
          <a:custGeom>
            <a:avLst/>
            <a:gdLst>
              <a:gd name="T0" fmla="*/ 0 w 2304"/>
              <a:gd name="T1" fmla="*/ 0 h 444"/>
              <a:gd name="T2" fmla="*/ 0 w 2304"/>
              <a:gd name="T3" fmla="*/ 444 h 444"/>
              <a:gd name="T4" fmla="*/ 2064 w 2304"/>
              <a:gd name="T5" fmla="*/ 444 h 444"/>
              <a:gd name="T6" fmla="*/ 2160 w 2304"/>
              <a:gd name="T7" fmla="*/ 444 h 444"/>
              <a:gd name="T8" fmla="*/ 2160 w 2304"/>
              <a:gd name="T9" fmla="*/ 24 h 444"/>
              <a:gd name="T10" fmla="*/ 2304 w 2304"/>
              <a:gd name="T11" fmla="*/ 2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444">
                <a:moveTo>
                  <a:pt x="0" y="0"/>
                </a:moveTo>
                <a:lnTo>
                  <a:pt x="0" y="444"/>
                </a:lnTo>
                <a:lnTo>
                  <a:pt x="2064" y="444"/>
                </a:lnTo>
                <a:lnTo>
                  <a:pt x="2160" y="444"/>
                </a:lnTo>
                <a:lnTo>
                  <a:pt x="2160" y="24"/>
                </a:lnTo>
                <a:lnTo>
                  <a:pt x="2304" y="2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5375276" y="2420938"/>
            <a:ext cx="37449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5375276" y="2636838"/>
            <a:ext cx="37449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5375276" y="2852738"/>
            <a:ext cx="13684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r>
              <a:rPr lang="en-US" altLang="zh-TW"/>
              <a:t>Pointers (5/5)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981075"/>
            <a:ext cx="8856663" cy="4135438"/>
          </a:xfrm>
        </p:spPr>
        <p:txBody>
          <a:bodyPr/>
          <a:lstStyle/>
          <a:p>
            <a:r>
              <a:rPr lang="en-US" altLang="zh-TW" sz="2800" dirty="0"/>
              <a:t>Using dynamically allocated </a:t>
            </a:r>
            <a:r>
              <a:rPr lang="en-US" altLang="zh-TW" sz="2800" dirty="0" smtClean="0"/>
              <a:t>storage(</a:t>
            </a:r>
            <a:r>
              <a:rPr lang="zh-TW" altLang="en-US" sz="2800" dirty="0" smtClean="0"/>
              <a:t>動態分配記憶體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pPr lvl="1"/>
            <a:r>
              <a:rPr lang="en-US" altLang="zh-TW" sz="2400" dirty="0"/>
              <a:t>When programming, you may not know how much space you will need, nor do you wish to allocate some vary large area that may never be required.</a:t>
            </a:r>
          </a:p>
          <a:p>
            <a:pPr lvl="2"/>
            <a:r>
              <a:rPr lang="en-US" altLang="zh-TW" sz="2000" dirty="0"/>
              <a:t>C provides </a:t>
            </a:r>
            <a:r>
              <a:rPr lang="en-US" altLang="zh-TW" sz="2000" i="1" dirty="0">
                <a:solidFill>
                  <a:srgbClr val="FF0000"/>
                </a:solidFill>
              </a:rPr>
              <a:t>heap</a:t>
            </a:r>
            <a:r>
              <a:rPr lang="en-US" altLang="zh-TW" sz="2000" dirty="0"/>
              <a:t>, for allocating storage at run-time.</a:t>
            </a:r>
          </a:p>
          <a:p>
            <a:pPr lvl="2"/>
            <a:r>
              <a:rPr lang="en-US" altLang="zh-TW" sz="2000" dirty="0"/>
              <a:t>You may call a function, </a:t>
            </a:r>
            <a:r>
              <a:rPr lang="en-US" altLang="zh-TW" sz="2000" i="1" dirty="0" err="1">
                <a:solidFill>
                  <a:srgbClr val="FF0000"/>
                </a:solidFill>
              </a:rPr>
              <a:t>malloc</a:t>
            </a:r>
            <a:r>
              <a:rPr lang="en-US" altLang="zh-TW" sz="2000" dirty="0"/>
              <a:t>, and request the amount of memory you need.</a:t>
            </a:r>
          </a:p>
          <a:p>
            <a:pPr lvl="2"/>
            <a:r>
              <a:rPr lang="en-US" altLang="zh-TW" sz="2000" dirty="0"/>
              <a:t>When you no longer need an area of memory, you may free it by calling another function, </a:t>
            </a:r>
            <a:r>
              <a:rPr lang="en-US" altLang="zh-TW" sz="2000" i="1" dirty="0">
                <a:solidFill>
                  <a:srgbClr val="FF0000"/>
                </a:solidFill>
              </a:rPr>
              <a:t>free</a:t>
            </a:r>
            <a:r>
              <a:rPr lang="en-US" altLang="zh-TW" sz="2000" dirty="0"/>
              <a:t>, and return the area of memory to the system.</a:t>
            </a:r>
          </a:p>
          <a:p>
            <a:pPr lvl="1"/>
            <a:r>
              <a:rPr lang="en-US" altLang="zh-TW" sz="2400" dirty="0"/>
              <a:t>Example:</a:t>
            </a:r>
          </a:p>
        </p:txBody>
      </p:sp>
      <p:pic>
        <p:nvPicPr>
          <p:cNvPr id="12292" name="Picture 4" descr="program4"/>
          <p:cNvPicPr>
            <a:picLocks noChangeAspect="1" noChangeArrowheads="1"/>
          </p:cNvPicPr>
          <p:nvPr/>
        </p:nvPicPr>
        <p:blipFill>
          <a:blip r:embed="rId2" cstate="print">
            <a:lum bright="-4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4400551"/>
            <a:ext cx="5826125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401050" y="4581526"/>
            <a:ext cx="2266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Comic Sans MS" panose="030F0702030302020204" pitchFamily="66" charset="0"/>
              </a:rPr>
              <a:t>Request memory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167438" y="5881688"/>
            <a:ext cx="204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CC00"/>
                </a:solidFill>
                <a:latin typeface="Comic Sans MS" panose="030F0702030302020204" pitchFamily="66" charset="0"/>
              </a:rPr>
              <a:t>Free memory</a:t>
            </a:r>
          </a:p>
        </p:txBody>
      </p:sp>
    </p:spTree>
    <p:extLst>
      <p:ext uri="{BB962C8B-B14F-4D97-AF65-F5344CB8AC3E}">
        <p14:creationId xmlns:p14="http://schemas.microsoft.com/office/powerpoint/2010/main" val="6873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269875"/>
            <a:ext cx="8226425" cy="1143000"/>
          </a:xfrm>
        </p:spPr>
        <p:txBody>
          <a:bodyPr/>
          <a:lstStyle/>
          <a:p>
            <a:r>
              <a:rPr lang="en-US" altLang="zh-TW"/>
              <a:t>Singly Linked Lists (1/15)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4975" y="1557339"/>
            <a:ext cx="8712200" cy="2447925"/>
          </a:xfrm>
        </p:spPr>
        <p:txBody>
          <a:bodyPr/>
          <a:lstStyle/>
          <a:p>
            <a:r>
              <a:rPr lang="en-US" altLang="zh-TW" sz="2800" dirty="0"/>
              <a:t>Linked lists are drawn as an order sequence of nodes with links represented as arrows (Figure 4.1).</a:t>
            </a:r>
          </a:p>
          <a:p>
            <a:pPr lvl="1"/>
            <a:r>
              <a:rPr lang="en-US" altLang="zh-TW" sz="2400" dirty="0"/>
              <a:t>The name of the pointer to the first node in the list is the name of the list. (the list of Figure 4.1 is called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.)</a:t>
            </a:r>
          </a:p>
          <a:p>
            <a:pPr lvl="2"/>
            <a:r>
              <a:rPr lang="en-US" altLang="zh-TW" sz="2000" dirty="0"/>
              <a:t>Notice that we do not explicitly put in the values of pointers, but simply draw allows to indicate that they are there.</a:t>
            </a:r>
          </a:p>
        </p:txBody>
      </p:sp>
      <p:pic>
        <p:nvPicPr>
          <p:cNvPr id="13316" name="Picture 4" descr="fig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149725"/>
            <a:ext cx="7391400" cy="17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Singly Linked Lists (2/15)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1598614"/>
            <a:ext cx="8293100" cy="1901825"/>
          </a:xfrm>
        </p:spPr>
        <p:txBody>
          <a:bodyPr/>
          <a:lstStyle/>
          <a:p>
            <a:r>
              <a:rPr lang="en-US" altLang="zh-TW" sz="2800"/>
              <a:t>The nodes do not resident in sequential locations</a:t>
            </a:r>
          </a:p>
          <a:p>
            <a:r>
              <a:rPr lang="en-US" altLang="zh-TW" sz="2800"/>
              <a:t>The locations of the nodes may change on different runs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581401" y="4824414"/>
            <a:ext cx="131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tx2"/>
                </a:solidFill>
                <a:latin typeface="Times New Roman" panose="02020603050405020304" pitchFamily="18" charset="0"/>
              </a:rPr>
              <a:t>Data Field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82988" y="3910014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tx2"/>
                </a:solidFill>
                <a:latin typeface="Times New Roman" panose="02020603050405020304" pitchFamily="18" charset="0"/>
              </a:rPr>
              <a:t>Link Field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566988" y="437515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solidFill>
                  <a:schemeClr val="tx2"/>
                </a:solidFill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14343" name="AutoShape 7"/>
          <p:cNvSpPr>
            <a:spLocks/>
          </p:cNvSpPr>
          <p:nvPr/>
        </p:nvSpPr>
        <p:spPr bwMode="auto">
          <a:xfrm>
            <a:off x="3414713" y="3971925"/>
            <a:ext cx="266700" cy="1276350"/>
          </a:xfrm>
          <a:prstGeom prst="leftBrace">
            <a:avLst>
              <a:gd name="adj1" fmla="val 39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5167313" y="3667125"/>
            <a:ext cx="4476750" cy="1733550"/>
            <a:chOff x="2376" y="1800"/>
            <a:chExt cx="2820" cy="1092"/>
          </a:xfrm>
        </p:grpSpPr>
        <p:grpSp>
          <p:nvGrpSpPr>
            <p:cNvPr id="14345" name="Group 9"/>
            <p:cNvGrpSpPr>
              <a:grpSpLocks/>
            </p:cNvGrpSpPr>
            <p:nvPr/>
          </p:nvGrpSpPr>
          <p:grpSpPr bwMode="auto">
            <a:xfrm>
              <a:off x="2376" y="1800"/>
              <a:ext cx="540" cy="1092"/>
              <a:chOff x="2376" y="1800"/>
              <a:chExt cx="540" cy="1092"/>
            </a:xfrm>
          </p:grpSpPr>
          <p:sp>
            <p:nvSpPr>
              <p:cNvPr id="14346" name="Rectangle 10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10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47" name="Rectangle 11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40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8" name="Line 12"/>
              <p:cNvSpPr>
                <a:spLocks noChangeShapeType="1"/>
              </p:cNvSpPr>
              <p:nvPr/>
            </p:nvSpPr>
            <p:spPr bwMode="auto">
              <a:xfrm>
                <a:off x="2556" y="2004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4349" name="Group 13"/>
            <p:cNvGrpSpPr>
              <a:grpSpLocks/>
            </p:cNvGrpSpPr>
            <p:nvPr/>
          </p:nvGrpSpPr>
          <p:grpSpPr bwMode="auto">
            <a:xfrm>
              <a:off x="2928" y="1800"/>
              <a:ext cx="540" cy="1092"/>
              <a:chOff x="2376" y="1800"/>
              <a:chExt cx="540" cy="1092"/>
            </a:xfrm>
          </p:grpSpPr>
          <p:sp>
            <p:nvSpPr>
              <p:cNvPr id="14350" name="Rectangle 14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10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51" name="Rectangle 15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40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2" name="Line 16"/>
              <p:cNvSpPr>
                <a:spLocks noChangeShapeType="1"/>
              </p:cNvSpPr>
              <p:nvPr/>
            </p:nvSpPr>
            <p:spPr bwMode="auto">
              <a:xfrm>
                <a:off x="2556" y="2004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4353" name="Group 17"/>
            <p:cNvGrpSpPr>
              <a:grpSpLocks/>
            </p:cNvGrpSpPr>
            <p:nvPr/>
          </p:nvGrpSpPr>
          <p:grpSpPr bwMode="auto">
            <a:xfrm>
              <a:off x="3480" y="1800"/>
              <a:ext cx="540" cy="1092"/>
              <a:chOff x="2376" y="1800"/>
              <a:chExt cx="540" cy="1092"/>
            </a:xfrm>
          </p:grpSpPr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10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55" name="Rectangle 19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40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>
                <a:off x="2556" y="2004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4860" y="1800"/>
              <a:ext cx="336" cy="10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4860" y="1800"/>
              <a:ext cx="336" cy="40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4488" y="200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4082" y="1814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>
                  <a:latin typeface="Times New Roman" panose="02020603050405020304" pitchFamily="18" charset="0"/>
                </a:rPr>
                <a:t>. . .</a:t>
              </a:r>
            </a:p>
          </p:txBody>
        </p:sp>
      </p:grp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9058275" y="3819526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  <a:endParaRPr lang="en-US" altLang="zh-TW" sz="24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175250" y="2774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solidFill>
                  <a:srgbClr val="CC3300"/>
                </a:solidFill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5434013" y="32670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989763" y="570865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chain</a:t>
            </a:r>
          </a:p>
        </p:txBody>
      </p:sp>
      <p:sp>
        <p:nvSpPr>
          <p:cNvPr id="14365" name="AutoShape 29"/>
          <p:cNvSpPr>
            <a:spLocks/>
          </p:cNvSpPr>
          <p:nvPr/>
        </p:nvSpPr>
        <p:spPr bwMode="auto">
          <a:xfrm rot="16200000">
            <a:off x="7300913" y="3629025"/>
            <a:ext cx="285750" cy="4076700"/>
          </a:xfrm>
          <a:prstGeom prst="leftBrace">
            <a:avLst>
              <a:gd name="adj1" fmla="val 11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875</TotalTime>
  <Words>4446</Words>
  <Application>Microsoft Office PowerPoint</Application>
  <PresentationFormat>寬螢幕</PresentationFormat>
  <Paragraphs>850</Paragraphs>
  <Slides>63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80" baseType="lpstr">
      <vt:lpstr>MS LineDraw</vt:lpstr>
      <vt:lpstr>微軟正黑體</vt:lpstr>
      <vt:lpstr>新細明體</vt:lpstr>
      <vt:lpstr>標楷體</vt:lpstr>
      <vt:lpstr>Arial</vt:lpstr>
      <vt:lpstr>Calibri</vt:lpstr>
      <vt:lpstr>Cambria Math</vt:lpstr>
      <vt:lpstr>Comic Sans MS</vt:lpstr>
      <vt:lpstr>Courier New</vt:lpstr>
      <vt:lpstr>Franklin Gothic Book</vt:lpstr>
      <vt:lpstr>Symbol</vt:lpstr>
      <vt:lpstr>Times New Roman</vt:lpstr>
      <vt:lpstr>Verdana</vt:lpstr>
      <vt:lpstr>Webdings</vt:lpstr>
      <vt:lpstr>Wingdings</vt:lpstr>
      <vt:lpstr>Crop</vt:lpstr>
      <vt:lpstr>方程式</vt:lpstr>
      <vt:lpstr>資料結構 Data Structure</vt:lpstr>
      <vt:lpstr>陣列(Array)</vt:lpstr>
      <vt:lpstr>Pointers (1/5)</vt:lpstr>
      <vt:lpstr>Pointers (2/5)</vt:lpstr>
      <vt:lpstr>Pointers (3/5)</vt:lpstr>
      <vt:lpstr>Pointers (4/5)</vt:lpstr>
      <vt:lpstr>Pointers (5/5)</vt:lpstr>
      <vt:lpstr>Singly Linked Lists (1/15)</vt:lpstr>
      <vt:lpstr>Singly Linked Lists (2/15)</vt:lpstr>
      <vt:lpstr>Singly Linked Lists (3/15)</vt:lpstr>
      <vt:lpstr>Singly Linked Lists (4/15)</vt:lpstr>
      <vt:lpstr>Singly Linked Lists (5/15)</vt:lpstr>
      <vt:lpstr>Singly Linked Lists (6/15)</vt:lpstr>
      <vt:lpstr>Singly Linked Lists (7/15)</vt:lpstr>
      <vt:lpstr>Singly Linked Lists (8/15)</vt:lpstr>
      <vt:lpstr>Singly Linked Lists (9/15)</vt:lpstr>
      <vt:lpstr>Singly Linked Lists (10/15)</vt:lpstr>
      <vt:lpstr>Singly Linked Lists (11/15)</vt:lpstr>
      <vt:lpstr>Singly Linked Lists (12/15)</vt:lpstr>
      <vt:lpstr>Singly Linked Lists (13/15)</vt:lpstr>
      <vt:lpstr>Singly Linked Lists (14/15)</vt:lpstr>
      <vt:lpstr>Singly Linked Lists (15/15)</vt:lpstr>
      <vt:lpstr>Dynamically Linked  Stacks and Queues (1/8)</vt:lpstr>
      <vt:lpstr>Dynamically Linked  Stacks and Queues (2/8)</vt:lpstr>
      <vt:lpstr>Dynamically Linked  Stacks and Queues (3/8)</vt:lpstr>
      <vt:lpstr>Dynamically Linked  Stacks and Queues (4/8)</vt:lpstr>
      <vt:lpstr>Dynamically Linked  Stacks and Queues (5/8)</vt:lpstr>
      <vt:lpstr>Dynamically Linked  Stacks and Queues (6/8)</vt:lpstr>
      <vt:lpstr>Dynamically Linked  Stacks and Queues (7/8)</vt:lpstr>
      <vt:lpstr>Dynamically Linked  Stacks and Queues (8/8)</vt:lpstr>
      <vt:lpstr>Polynomials (1/9)</vt:lpstr>
      <vt:lpstr>Polynomials (2/9)</vt:lpstr>
      <vt:lpstr>PowerPoint 簡報</vt:lpstr>
      <vt:lpstr>Polynomials (4/9)</vt:lpstr>
      <vt:lpstr>Polynomials (5/9)</vt:lpstr>
      <vt:lpstr>Polynomials (6/9)</vt:lpstr>
      <vt:lpstr>Polynomials (7/9)</vt:lpstr>
      <vt:lpstr>Polynomials (8/9)</vt:lpstr>
      <vt:lpstr>Polynomials (9/9)</vt:lpstr>
      <vt:lpstr>Chain (1/3)</vt:lpstr>
      <vt:lpstr>PowerPoint 簡報</vt:lpstr>
      <vt:lpstr>Chain (2/3)</vt:lpstr>
      <vt:lpstr>Chain (3/3)</vt:lpstr>
      <vt:lpstr>Circularly Linked Lists (1/10)</vt:lpstr>
      <vt:lpstr>Circularly Linked Lists (2/10)</vt:lpstr>
      <vt:lpstr>Circularly Linked Lists (3/10)</vt:lpstr>
      <vt:lpstr>Circularly Linked Lists (4/10)</vt:lpstr>
      <vt:lpstr>Circularly Linked Lists (5/10)</vt:lpstr>
      <vt:lpstr>Circularly Linked Lists (6/10)</vt:lpstr>
      <vt:lpstr>Circularly Linked Lists (7/10)</vt:lpstr>
      <vt:lpstr>Circularly Linked Lists (8/10)</vt:lpstr>
      <vt:lpstr>Circularly Linked Lists (9/10)</vt:lpstr>
      <vt:lpstr>Circularly Linked Lists (10/10)</vt:lpstr>
      <vt:lpstr>Equivalence Relations (1/6)</vt:lpstr>
      <vt:lpstr>Equivalence Relations (2/6)</vt:lpstr>
      <vt:lpstr>Equivalence Relation (3/6)</vt:lpstr>
      <vt:lpstr>Equivalence Relations (4/6)</vt:lpstr>
      <vt:lpstr>Equivalence Relations (5/6)</vt:lpstr>
      <vt:lpstr>Equivalence Relations (6/6)</vt:lpstr>
      <vt:lpstr>Doubly Linked Lists (1/4)</vt:lpstr>
      <vt:lpstr>Doubly Linked Lists (2/4)</vt:lpstr>
      <vt:lpstr>Doubly Linked Lists (3/4)</vt:lpstr>
      <vt:lpstr>Doubly Linked Lists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Data Structure</dc:title>
  <dc:creator>parkertsai@giga.net.tw</dc:creator>
  <cp:lastModifiedBy>ParkerTsai</cp:lastModifiedBy>
  <cp:revision>393</cp:revision>
  <dcterms:created xsi:type="dcterms:W3CDTF">2020-09-11T13:53:44Z</dcterms:created>
  <dcterms:modified xsi:type="dcterms:W3CDTF">2022-10-25T04:45:19Z</dcterms:modified>
</cp:coreProperties>
</file>