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62" r:id="rId3"/>
    <p:sldId id="263" r:id="rId4"/>
    <p:sldId id="264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14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5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27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34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0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4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6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2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3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7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856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00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3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75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9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5DF9-3C3E-4446-813D-F97CC0E46B06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47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07. Double Linked List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68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88913"/>
            <a:ext cx="8226425" cy="779462"/>
          </a:xfrm>
        </p:spPr>
        <p:txBody>
          <a:bodyPr/>
          <a:lstStyle/>
          <a:p>
            <a:r>
              <a:rPr lang="en-US" altLang="zh-TW"/>
              <a:t>Doubly Linked Lists (1/4)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052514"/>
            <a:ext cx="8226425" cy="56165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Singly linked lists </a:t>
            </a:r>
            <a:r>
              <a:rPr lang="zh-TW" altLang="en-US" sz="2800" dirty="0" smtClean="0"/>
              <a:t>只能單向搜尋：沿著</a:t>
            </a:r>
            <a:r>
              <a:rPr lang="en-US" altLang="zh-TW" sz="2800" dirty="0" smtClean="0"/>
              <a:t>List</a:t>
            </a:r>
            <a:r>
              <a:rPr lang="zh-TW" altLang="en-US" sz="2800" dirty="0" smtClean="0"/>
              <a:t>方向搜尋時很快，但沒辦法反向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 smtClean="0"/>
              <a:t>怎麼辦呢？加上一個往前的</a:t>
            </a:r>
            <a:r>
              <a:rPr lang="en-US" altLang="zh-TW" sz="2800" dirty="0" err="1" smtClean="0"/>
              <a:t>ptr</a:t>
            </a:r>
            <a:r>
              <a:rPr lang="en-US" altLang="zh-TW" sz="2800" dirty="0" smtClean="0"/>
              <a:t> !</a:t>
            </a:r>
          </a:p>
          <a:p>
            <a:r>
              <a:rPr lang="en-US" altLang="zh-TW" sz="2800" dirty="0" smtClean="0"/>
              <a:t>Doubly </a:t>
            </a:r>
            <a:r>
              <a:rPr lang="en-US" altLang="zh-TW" sz="2800" dirty="0"/>
              <a:t>linked </a:t>
            </a:r>
            <a:r>
              <a:rPr lang="en-US" altLang="zh-TW" sz="2800" dirty="0" smtClean="0"/>
              <a:t>list: 3 fields</a:t>
            </a:r>
            <a:endParaRPr lang="en-US" altLang="zh-TW" sz="2800" dirty="0"/>
          </a:p>
          <a:p>
            <a:pPr lvl="1"/>
            <a:r>
              <a:rPr lang="en-US" altLang="zh-TW" sz="2400" dirty="0"/>
              <a:t>left link field(</a:t>
            </a:r>
            <a:r>
              <a:rPr lang="en-US" altLang="zh-TW" sz="2400" i="1" dirty="0" err="1"/>
              <a:t>llink</a:t>
            </a:r>
            <a:r>
              <a:rPr lang="en-US" altLang="zh-TW" sz="2400" dirty="0"/>
              <a:t>), data field(</a:t>
            </a:r>
            <a:r>
              <a:rPr lang="en-US" altLang="zh-TW" sz="2400" i="1" dirty="0"/>
              <a:t>item</a:t>
            </a:r>
            <a:r>
              <a:rPr lang="en-US" altLang="zh-TW" sz="2400" dirty="0"/>
              <a:t>), right link field(</a:t>
            </a:r>
            <a:r>
              <a:rPr lang="en-US" altLang="zh-TW" sz="2400" i="1" dirty="0" err="1"/>
              <a:t>rlink</a:t>
            </a:r>
            <a:r>
              <a:rPr lang="en-US" altLang="zh-TW" sz="2400" dirty="0"/>
              <a:t>).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 dirty="0" err="1" smtClean="0"/>
              <a:t>typedef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node *</a:t>
            </a:r>
            <a:r>
              <a:rPr lang="en-US" altLang="zh-TW" sz="2000" dirty="0" err="1"/>
              <a:t>node_pointer</a:t>
            </a:r>
            <a:r>
              <a:rPr lang="en-US" altLang="zh-TW" sz="2000" dirty="0"/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 dirty="0" err="1"/>
              <a:t>typedef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node{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node_pointer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llink</a:t>
            </a:r>
            <a:r>
              <a:rPr lang="en-US" altLang="zh-TW" sz="2000" dirty="0"/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 dirty="0"/>
              <a:t>	element item;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node_pointer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rlink</a:t>
            </a:r>
            <a:r>
              <a:rPr lang="en-US" altLang="zh-TW" sz="2000" dirty="0"/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 dirty="0"/>
              <a:t>};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1792288" y="2062163"/>
            <a:ext cx="1162050" cy="457200"/>
            <a:chOff x="636" y="2964"/>
            <a:chExt cx="732" cy="288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8855" name="Group 7"/>
          <p:cNvGrpSpPr>
            <a:grpSpLocks/>
          </p:cNvGrpSpPr>
          <p:nvPr/>
        </p:nvGrpSpPr>
        <p:grpSpPr bwMode="auto">
          <a:xfrm>
            <a:off x="3373438" y="2062163"/>
            <a:ext cx="1162050" cy="457200"/>
            <a:chOff x="636" y="2964"/>
            <a:chExt cx="732" cy="288"/>
          </a:xfrm>
        </p:grpSpPr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8858" name="Group 10"/>
          <p:cNvGrpSpPr>
            <a:grpSpLocks/>
          </p:cNvGrpSpPr>
          <p:nvPr/>
        </p:nvGrpSpPr>
        <p:grpSpPr bwMode="auto">
          <a:xfrm>
            <a:off x="4935538" y="2062163"/>
            <a:ext cx="1162050" cy="457200"/>
            <a:chOff x="636" y="2964"/>
            <a:chExt cx="732" cy="288"/>
          </a:xfrm>
        </p:grpSpPr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8861" name="Group 13"/>
          <p:cNvGrpSpPr>
            <a:grpSpLocks/>
          </p:cNvGrpSpPr>
          <p:nvPr/>
        </p:nvGrpSpPr>
        <p:grpSpPr bwMode="auto">
          <a:xfrm>
            <a:off x="6459538" y="2062163"/>
            <a:ext cx="1162050" cy="457200"/>
            <a:chOff x="636" y="2964"/>
            <a:chExt cx="732" cy="288"/>
          </a:xfrm>
        </p:grpSpPr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8864" name="Line 16"/>
          <p:cNvSpPr>
            <a:spLocks noChangeShapeType="1"/>
          </p:cNvSpPr>
          <p:nvPr/>
        </p:nvSpPr>
        <p:spPr bwMode="auto">
          <a:xfrm flipV="1">
            <a:off x="268763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V="1">
            <a:off x="42687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 flipV="1">
            <a:off x="58308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V="1">
            <a:off x="73167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8043863" y="1989138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...</a:t>
            </a:r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9164638" y="2062163"/>
            <a:ext cx="1162050" cy="457200"/>
            <a:chOff x="636" y="2964"/>
            <a:chExt cx="732" cy="288"/>
          </a:xfrm>
        </p:grpSpPr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8872" name="Line 24"/>
          <p:cNvSpPr>
            <a:spLocks noChangeShapeType="1"/>
          </p:cNvSpPr>
          <p:nvPr/>
        </p:nvSpPr>
        <p:spPr bwMode="auto">
          <a:xfrm flipV="1">
            <a:off x="851693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9671051" y="2143125"/>
            <a:ext cx="74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600" b="1">
                <a:latin typeface="Times New Roman" panose="02020603050405020304" pitchFamily="18" charset="0"/>
              </a:rPr>
              <a:t>NULL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74" name="Line 26"/>
          <p:cNvSpPr>
            <a:spLocks noChangeShapeType="1"/>
          </p:cNvSpPr>
          <p:nvPr/>
        </p:nvSpPr>
        <p:spPr bwMode="auto">
          <a:xfrm flipV="1">
            <a:off x="5235575" y="25193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5032375" y="267493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 flipH="1" flipV="1">
            <a:off x="4149725" y="251936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3971925" y="2681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solidFill>
                  <a:srgbClr val="FFCC0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9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936625"/>
          </a:xfrm>
        </p:spPr>
        <p:txBody>
          <a:bodyPr/>
          <a:lstStyle/>
          <a:p>
            <a:r>
              <a:rPr lang="en-US" altLang="zh-TW"/>
              <a:t>Doubly Linked Lists (2/4)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981076"/>
            <a:ext cx="7848600" cy="561657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 smtClean="0"/>
              <a:t>為了處理空</a:t>
            </a:r>
            <a:r>
              <a:rPr lang="en-US" altLang="zh-TW" sz="2800" dirty="0" smtClean="0"/>
              <a:t>list(</a:t>
            </a:r>
            <a:r>
              <a:rPr lang="zh-TW" altLang="en-US" sz="2800" dirty="0" smtClean="0"/>
              <a:t>沒有元素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，我們加上</a:t>
            </a:r>
            <a:r>
              <a:rPr lang="en-US" altLang="zh-TW" sz="2800" dirty="0" smtClean="0"/>
              <a:t>head node</a:t>
            </a:r>
            <a:endParaRPr lang="en-US" altLang="zh-TW" sz="2800" dirty="0"/>
          </a:p>
          <a:p>
            <a:pPr lvl="1"/>
            <a:r>
              <a:rPr lang="en-US" altLang="zh-TW" sz="2400" dirty="0"/>
              <a:t>doubly linked circular with head node: (Figure 4.23)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empty double linked circular list with head node (Figure 4.24)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suppose that </a:t>
            </a:r>
            <a:r>
              <a:rPr lang="en-US" altLang="zh-TW" sz="2400" i="1" dirty="0" err="1"/>
              <a:t>ptr</a:t>
            </a:r>
            <a:r>
              <a:rPr lang="en-US" altLang="zh-TW" sz="2400" i="1" dirty="0"/>
              <a:t> </a:t>
            </a:r>
            <a:r>
              <a:rPr lang="en-US" altLang="zh-TW" sz="2400" dirty="0"/>
              <a:t>points to any node in a doubly linked list, then:</a:t>
            </a:r>
          </a:p>
          <a:p>
            <a:pPr lvl="2"/>
            <a:r>
              <a:rPr lang="en-US" altLang="zh-TW" sz="2000" dirty="0" err="1"/>
              <a:t>ptr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 -&gt; </a:t>
            </a:r>
            <a:r>
              <a:rPr lang="en-US" altLang="zh-TW" sz="2000" dirty="0" err="1"/>
              <a:t>llink</a:t>
            </a:r>
            <a:r>
              <a:rPr lang="en-US" altLang="zh-TW" sz="2000" dirty="0"/>
              <a:t> -&gt; </a:t>
            </a:r>
            <a:r>
              <a:rPr lang="en-US" altLang="zh-TW" sz="2000" dirty="0" err="1"/>
              <a:t>rlink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 -&gt; </a:t>
            </a:r>
            <a:r>
              <a:rPr lang="en-US" altLang="zh-TW" sz="2000" dirty="0" err="1"/>
              <a:t>rlink</a:t>
            </a:r>
            <a:r>
              <a:rPr lang="en-US" altLang="zh-TW" sz="2000" dirty="0"/>
              <a:t> -&gt; </a:t>
            </a:r>
            <a:r>
              <a:rPr lang="en-US" altLang="zh-TW" sz="2000" dirty="0" err="1"/>
              <a:t>llink</a:t>
            </a:r>
            <a:endParaRPr lang="en-US" altLang="zh-TW" sz="2000" dirty="0"/>
          </a:p>
        </p:txBody>
      </p:sp>
      <p:pic>
        <p:nvPicPr>
          <p:cNvPr id="79876" name="Picture 4" descr="figure4"/>
          <p:cNvPicPr>
            <a:picLocks noChangeAspect="1" noChangeArrowheads="1"/>
          </p:cNvPicPr>
          <p:nvPr/>
        </p:nvPicPr>
        <p:blipFill>
          <a:blip r:embed="rId2" cstate="print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4" y="1989139"/>
            <a:ext cx="4840287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7" name="Picture 5" descr="figure4"/>
          <p:cNvPicPr>
            <a:picLocks noChangeAspect="1" noChangeArrowheads="1"/>
          </p:cNvPicPr>
          <p:nvPr/>
        </p:nvPicPr>
        <p:blipFill>
          <a:blip r:embed="rId3" cstate="print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9"/>
          <a:stretch>
            <a:fillRect/>
          </a:stretch>
        </p:blipFill>
        <p:spPr bwMode="auto">
          <a:xfrm>
            <a:off x="4943475" y="4206875"/>
            <a:ext cx="5543550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865187"/>
          </a:xfrm>
        </p:spPr>
        <p:txBody>
          <a:bodyPr/>
          <a:lstStyle/>
          <a:p>
            <a:r>
              <a:rPr lang="en-US" altLang="zh-TW"/>
              <a:t>Doubly Linked Lists (3/4)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765175"/>
            <a:ext cx="8226425" cy="4497388"/>
          </a:xfrm>
        </p:spPr>
        <p:txBody>
          <a:bodyPr/>
          <a:lstStyle/>
          <a:p>
            <a:r>
              <a:rPr lang="en-US" altLang="zh-TW"/>
              <a:t>Insert node</a:t>
            </a:r>
          </a:p>
        </p:txBody>
      </p:sp>
      <p:pic>
        <p:nvPicPr>
          <p:cNvPr id="80900" name="Picture 4" descr="program4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1335089"/>
            <a:ext cx="6938963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3409950" y="6265863"/>
            <a:ext cx="2628900" cy="476250"/>
            <a:chOff x="2424" y="2448"/>
            <a:chExt cx="1656" cy="300"/>
          </a:xfrm>
        </p:grpSpPr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907" name="Group 11"/>
          <p:cNvGrpSpPr>
            <a:grpSpLocks/>
          </p:cNvGrpSpPr>
          <p:nvPr/>
        </p:nvGrpSpPr>
        <p:grpSpPr bwMode="auto">
          <a:xfrm>
            <a:off x="5219700" y="3922713"/>
            <a:ext cx="2628900" cy="476250"/>
            <a:chOff x="2424" y="2448"/>
            <a:chExt cx="1656" cy="300"/>
          </a:xfrm>
        </p:grpSpPr>
        <p:sp>
          <p:nvSpPr>
            <p:cNvPr id="80908" name="Rectangle 12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0" name="Rectangle 14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911" name="Group 15"/>
          <p:cNvGrpSpPr>
            <a:grpSpLocks/>
          </p:cNvGrpSpPr>
          <p:nvPr/>
        </p:nvGrpSpPr>
        <p:grpSpPr bwMode="auto">
          <a:xfrm>
            <a:off x="4743450" y="5199063"/>
            <a:ext cx="2628900" cy="476250"/>
            <a:chOff x="2424" y="2448"/>
            <a:chExt cx="1656" cy="300"/>
          </a:xfrm>
        </p:grpSpPr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915" name="Group 19"/>
          <p:cNvGrpSpPr>
            <a:grpSpLocks/>
          </p:cNvGrpSpPr>
          <p:nvPr/>
        </p:nvGrpSpPr>
        <p:grpSpPr bwMode="auto">
          <a:xfrm>
            <a:off x="7810500" y="5199063"/>
            <a:ext cx="2628900" cy="476250"/>
            <a:chOff x="2424" y="2448"/>
            <a:chExt cx="1656" cy="300"/>
          </a:xfrm>
        </p:grpSpPr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1733550" y="5199063"/>
            <a:ext cx="2628900" cy="476250"/>
            <a:chOff x="2424" y="2448"/>
            <a:chExt cx="1656" cy="300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0923" name="Freeform 27"/>
          <p:cNvSpPr>
            <a:spLocks/>
          </p:cNvSpPr>
          <p:nvPr/>
        </p:nvSpPr>
        <p:spPr bwMode="auto">
          <a:xfrm>
            <a:off x="5600700" y="4113213"/>
            <a:ext cx="3543300" cy="1085850"/>
          </a:xfrm>
          <a:custGeom>
            <a:avLst/>
            <a:gdLst>
              <a:gd name="T0" fmla="*/ 0 w 2232"/>
              <a:gd name="T1" fmla="*/ 0 h 684"/>
              <a:gd name="T2" fmla="*/ 0 w 2232"/>
              <a:gd name="T3" fmla="*/ 324 h 684"/>
              <a:gd name="T4" fmla="*/ 2232 w 2232"/>
              <a:gd name="T5" fmla="*/ 324 h 684"/>
              <a:gd name="T6" fmla="*/ 2232 w 2232"/>
              <a:gd name="T7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684">
                <a:moveTo>
                  <a:pt x="0" y="0"/>
                </a:moveTo>
                <a:lnTo>
                  <a:pt x="0" y="324"/>
                </a:lnTo>
                <a:lnTo>
                  <a:pt x="2232" y="324"/>
                </a:lnTo>
                <a:lnTo>
                  <a:pt x="2232" y="6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4" name="Freeform 28"/>
          <p:cNvSpPr>
            <a:spLocks/>
          </p:cNvSpPr>
          <p:nvPr/>
        </p:nvSpPr>
        <p:spPr bwMode="auto">
          <a:xfrm>
            <a:off x="3848100" y="4132263"/>
            <a:ext cx="3543300" cy="1066800"/>
          </a:xfrm>
          <a:custGeom>
            <a:avLst/>
            <a:gdLst>
              <a:gd name="T0" fmla="*/ 2232 w 2232"/>
              <a:gd name="T1" fmla="*/ 0 h 672"/>
              <a:gd name="T2" fmla="*/ 2232 w 2232"/>
              <a:gd name="T3" fmla="*/ 408 h 672"/>
              <a:gd name="T4" fmla="*/ 0 w 2232"/>
              <a:gd name="T5" fmla="*/ 408 h 672"/>
              <a:gd name="T6" fmla="*/ 0 w 2232"/>
              <a:gd name="T7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672">
                <a:moveTo>
                  <a:pt x="2232" y="0"/>
                </a:moveTo>
                <a:lnTo>
                  <a:pt x="2232" y="408"/>
                </a:lnTo>
                <a:lnTo>
                  <a:pt x="0" y="408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5" name="Freeform 29"/>
          <p:cNvSpPr>
            <a:spLocks/>
          </p:cNvSpPr>
          <p:nvPr/>
        </p:nvSpPr>
        <p:spPr bwMode="auto">
          <a:xfrm>
            <a:off x="1657350" y="4303713"/>
            <a:ext cx="3581400" cy="1028700"/>
          </a:xfrm>
          <a:custGeom>
            <a:avLst/>
            <a:gdLst>
              <a:gd name="T0" fmla="*/ 300 w 2256"/>
              <a:gd name="T1" fmla="*/ 708 h 708"/>
              <a:gd name="T2" fmla="*/ 0 w 2256"/>
              <a:gd name="T3" fmla="*/ 708 h 708"/>
              <a:gd name="T4" fmla="*/ 0 w 2256"/>
              <a:gd name="T5" fmla="*/ 0 h 708"/>
              <a:gd name="T6" fmla="*/ 2256 w 2256"/>
              <a:gd name="T7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4057650" y="4056063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7" name="Freeform 31"/>
          <p:cNvSpPr>
            <a:spLocks/>
          </p:cNvSpPr>
          <p:nvPr/>
        </p:nvSpPr>
        <p:spPr bwMode="auto">
          <a:xfrm>
            <a:off x="7848600" y="4151313"/>
            <a:ext cx="2667000" cy="1257300"/>
          </a:xfrm>
          <a:custGeom>
            <a:avLst/>
            <a:gdLst>
              <a:gd name="T0" fmla="*/ 1356 w 1680"/>
              <a:gd name="T1" fmla="*/ 792 h 792"/>
              <a:gd name="T2" fmla="*/ 1680 w 1680"/>
              <a:gd name="T3" fmla="*/ 792 h 792"/>
              <a:gd name="T4" fmla="*/ 1680 w 1680"/>
              <a:gd name="T5" fmla="*/ 0 h 792"/>
              <a:gd name="T6" fmla="*/ 0 w 1680"/>
              <a:gd name="T7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4171950" y="5503863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7048500" y="55419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 flipH="1">
            <a:off x="7372350" y="5351463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 flipH="1">
            <a:off x="4362450" y="535146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2" name="Text Box 36"/>
          <p:cNvSpPr txBox="1">
            <a:spLocks noChangeArrowheads="1"/>
          </p:cNvSpPr>
          <p:nvPr/>
        </p:nvSpPr>
        <p:spPr bwMode="auto">
          <a:xfrm>
            <a:off x="2627314" y="3773488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Head node</a:t>
            </a:r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1657350" y="5259388"/>
            <a:ext cx="254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 llink     item   rlink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34" name="Freeform 38"/>
          <p:cNvSpPr>
            <a:spLocks/>
          </p:cNvSpPr>
          <p:nvPr/>
        </p:nvSpPr>
        <p:spPr bwMode="auto">
          <a:xfrm>
            <a:off x="3086100" y="5675313"/>
            <a:ext cx="723900" cy="819150"/>
          </a:xfrm>
          <a:custGeom>
            <a:avLst/>
            <a:gdLst>
              <a:gd name="T0" fmla="*/ 456 w 456"/>
              <a:gd name="T1" fmla="*/ 516 h 516"/>
              <a:gd name="T2" fmla="*/ 0 w 456"/>
              <a:gd name="T3" fmla="*/ 516 h 516"/>
              <a:gd name="T4" fmla="*/ 0 w 456"/>
              <a:gd name="T5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6" h="516">
                <a:moveTo>
                  <a:pt x="456" y="516"/>
                </a:moveTo>
                <a:lnTo>
                  <a:pt x="0" y="516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6" name="Freeform 40"/>
          <p:cNvSpPr>
            <a:spLocks/>
          </p:cNvSpPr>
          <p:nvPr/>
        </p:nvSpPr>
        <p:spPr bwMode="auto">
          <a:xfrm>
            <a:off x="5638800" y="5675314"/>
            <a:ext cx="628650" cy="706437"/>
          </a:xfrm>
          <a:custGeom>
            <a:avLst/>
            <a:gdLst>
              <a:gd name="T0" fmla="*/ 0 w 396"/>
              <a:gd name="T1" fmla="*/ 528 h 528"/>
              <a:gd name="T2" fmla="*/ 396 w 396"/>
              <a:gd name="T3" fmla="*/ 528 h 528"/>
              <a:gd name="T4" fmla="*/ 396 w 396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28">
                <a:moveTo>
                  <a:pt x="0" y="528"/>
                </a:moveTo>
                <a:lnTo>
                  <a:pt x="396" y="528"/>
                </a:lnTo>
                <a:lnTo>
                  <a:pt x="39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>
            <a:off x="5067300" y="53514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>
            <a:off x="4171950" y="55038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6" name="Rectangle 50"/>
          <p:cNvSpPr>
            <a:spLocks noChangeArrowheads="1"/>
          </p:cNvSpPr>
          <p:nvPr/>
        </p:nvSpPr>
        <p:spPr bwMode="auto">
          <a:xfrm>
            <a:off x="4079875" y="2133600"/>
            <a:ext cx="25209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7" name="Rectangle 51"/>
          <p:cNvSpPr>
            <a:spLocks noChangeArrowheads="1"/>
          </p:cNvSpPr>
          <p:nvPr/>
        </p:nvSpPr>
        <p:spPr bwMode="auto">
          <a:xfrm>
            <a:off x="4079875" y="2386013"/>
            <a:ext cx="33845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8" name="Rectangle 52"/>
          <p:cNvSpPr>
            <a:spLocks noChangeArrowheads="1"/>
          </p:cNvSpPr>
          <p:nvPr/>
        </p:nvSpPr>
        <p:spPr bwMode="auto">
          <a:xfrm>
            <a:off x="4079875" y="2601913"/>
            <a:ext cx="33845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9" name="Rectangle 53"/>
          <p:cNvSpPr>
            <a:spLocks noChangeArrowheads="1"/>
          </p:cNvSpPr>
          <p:nvPr/>
        </p:nvSpPr>
        <p:spPr bwMode="auto">
          <a:xfrm>
            <a:off x="4079875" y="2852738"/>
            <a:ext cx="25209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50" name="Text Box 54"/>
          <p:cNvSpPr txBox="1">
            <a:spLocks noChangeArrowheads="1"/>
          </p:cNvSpPr>
          <p:nvPr/>
        </p:nvSpPr>
        <p:spPr bwMode="auto">
          <a:xfrm>
            <a:off x="6416675" y="6284913"/>
            <a:ext cx="142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New node</a:t>
            </a:r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 flipH="1">
            <a:off x="6024563" y="6524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2655889" y="4437063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80953" name="Line 57"/>
          <p:cNvSpPr>
            <a:spLocks noChangeShapeType="1"/>
          </p:cNvSpPr>
          <p:nvPr/>
        </p:nvSpPr>
        <p:spPr bwMode="auto">
          <a:xfrm>
            <a:off x="3071813" y="47974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2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r>
              <a:rPr lang="en-US" altLang="zh-TW"/>
              <a:t>Doubly Linked Lists (4/4)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926" y="1125539"/>
            <a:ext cx="8226425" cy="4497387"/>
          </a:xfrm>
        </p:spPr>
        <p:txBody>
          <a:bodyPr/>
          <a:lstStyle/>
          <a:p>
            <a:r>
              <a:rPr lang="en-US" altLang="zh-TW"/>
              <a:t>Delete node</a:t>
            </a:r>
          </a:p>
        </p:txBody>
      </p:sp>
      <p:pic>
        <p:nvPicPr>
          <p:cNvPr id="81924" name="Picture 4" descr="program4"/>
          <p:cNvPicPr>
            <a:picLocks noChangeAspect="1" noChangeArrowheads="1"/>
          </p:cNvPicPr>
          <p:nvPr/>
        </p:nvPicPr>
        <p:blipFill>
          <a:blip r:embed="rId2" cstate="print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196975"/>
            <a:ext cx="5726113" cy="26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5264150" y="3957638"/>
            <a:ext cx="2628900" cy="476250"/>
            <a:chOff x="2424" y="2448"/>
            <a:chExt cx="1656" cy="300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1934" name="Group 14"/>
          <p:cNvGrpSpPr>
            <a:grpSpLocks/>
          </p:cNvGrpSpPr>
          <p:nvPr/>
        </p:nvGrpSpPr>
        <p:grpSpPr bwMode="auto">
          <a:xfrm>
            <a:off x="7854950" y="5233988"/>
            <a:ext cx="2628900" cy="476250"/>
            <a:chOff x="2424" y="2448"/>
            <a:chExt cx="1656" cy="300"/>
          </a:xfrm>
        </p:grpSpPr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1938" name="Group 18"/>
          <p:cNvGrpSpPr>
            <a:grpSpLocks/>
          </p:cNvGrpSpPr>
          <p:nvPr/>
        </p:nvGrpSpPr>
        <p:grpSpPr bwMode="auto">
          <a:xfrm>
            <a:off x="1778000" y="5233988"/>
            <a:ext cx="2628900" cy="476250"/>
            <a:chOff x="2424" y="2448"/>
            <a:chExt cx="1656" cy="300"/>
          </a:xfrm>
        </p:grpSpPr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1942" name="Freeform 22"/>
          <p:cNvSpPr>
            <a:spLocks/>
          </p:cNvSpPr>
          <p:nvPr/>
        </p:nvSpPr>
        <p:spPr bwMode="auto">
          <a:xfrm>
            <a:off x="5645150" y="4148138"/>
            <a:ext cx="3543300" cy="1085850"/>
          </a:xfrm>
          <a:custGeom>
            <a:avLst/>
            <a:gdLst>
              <a:gd name="T0" fmla="*/ 0 w 2232"/>
              <a:gd name="T1" fmla="*/ 0 h 684"/>
              <a:gd name="T2" fmla="*/ 0 w 2232"/>
              <a:gd name="T3" fmla="*/ 324 h 684"/>
              <a:gd name="T4" fmla="*/ 2232 w 2232"/>
              <a:gd name="T5" fmla="*/ 324 h 684"/>
              <a:gd name="T6" fmla="*/ 2232 w 2232"/>
              <a:gd name="T7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684">
                <a:moveTo>
                  <a:pt x="0" y="0"/>
                </a:moveTo>
                <a:lnTo>
                  <a:pt x="0" y="324"/>
                </a:lnTo>
                <a:lnTo>
                  <a:pt x="2232" y="324"/>
                </a:lnTo>
                <a:lnTo>
                  <a:pt x="2232" y="6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3" name="Freeform 23"/>
          <p:cNvSpPr>
            <a:spLocks/>
          </p:cNvSpPr>
          <p:nvPr/>
        </p:nvSpPr>
        <p:spPr bwMode="auto">
          <a:xfrm>
            <a:off x="3892550" y="4167188"/>
            <a:ext cx="3543300" cy="1066800"/>
          </a:xfrm>
          <a:custGeom>
            <a:avLst/>
            <a:gdLst>
              <a:gd name="T0" fmla="*/ 2232 w 2232"/>
              <a:gd name="T1" fmla="*/ 0 h 672"/>
              <a:gd name="T2" fmla="*/ 2232 w 2232"/>
              <a:gd name="T3" fmla="*/ 408 h 672"/>
              <a:gd name="T4" fmla="*/ 0 w 2232"/>
              <a:gd name="T5" fmla="*/ 408 h 672"/>
              <a:gd name="T6" fmla="*/ 0 w 2232"/>
              <a:gd name="T7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672">
                <a:moveTo>
                  <a:pt x="2232" y="0"/>
                </a:moveTo>
                <a:lnTo>
                  <a:pt x="2232" y="408"/>
                </a:lnTo>
                <a:lnTo>
                  <a:pt x="0" y="408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4" name="Freeform 24"/>
          <p:cNvSpPr>
            <a:spLocks/>
          </p:cNvSpPr>
          <p:nvPr/>
        </p:nvSpPr>
        <p:spPr bwMode="auto">
          <a:xfrm>
            <a:off x="1701800" y="4338638"/>
            <a:ext cx="3581400" cy="1028700"/>
          </a:xfrm>
          <a:custGeom>
            <a:avLst/>
            <a:gdLst>
              <a:gd name="T0" fmla="*/ 300 w 2256"/>
              <a:gd name="T1" fmla="*/ 708 h 708"/>
              <a:gd name="T2" fmla="*/ 0 w 2256"/>
              <a:gd name="T3" fmla="*/ 708 h 708"/>
              <a:gd name="T4" fmla="*/ 0 w 2256"/>
              <a:gd name="T5" fmla="*/ 0 h 708"/>
              <a:gd name="T6" fmla="*/ 2256 w 2256"/>
              <a:gd name="T7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4102100" y="4090988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6" name="Freeform 26"/>
          <p:cNvSpPr>
            <a:spLocks/>
          </p:cNvSpPr>
          <p:nvPr/>
        </p:nvSpPr>
        <p:spPr bwMode="auto">
          <a:xfrm>
            <a:off x="7893050" y="4186238"/>
            <a:ext cx="2667000" cy="1257300"/>
          </a:xfrm>
          <a:custGeom>
            <a:avLst/>
            <a:gdLst>
              <a:gd name="T0" fmla="*/ 1356 w 1680"/>
              <a:gd name="T1" fmla="*/ 792 h 792"/>
              <a:gd name="T2" fmla="*/ 1680 w 1680"/>
              <a:gd name="T3" fmla="*/ 792 h 792"/>
              <a:gd name="T4" fmla="*/ 1680 w 1680"/>
              <a:gd name="T5" fmla="*/ 0 h 792"/>
              <a:gd name="T6" fmla="*/ 0 w 1680"/>
              <a:gd name="T7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>
            <a:off x="4216400" y="5538788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H="1">
            <a:off x="7416800" y="5386388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2671764" y="3808413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Head node</a:t>
            </a: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1701800" y="5294313"/>
            <a:ext cx="254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 llink     item   rlink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5262564" y="5851525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deleted node</a:t>
            </a:r>
          </a:p>
        </p:txBody>
      </p:sp>
      <p:grpSp>
        <p:nvGrpSpPr>
          <p:cNvPr id="81964" name="Group 44"/>
          <p:cNvGrpSpPr>
            <a:grpSpLocks/>
          </p:cNvGrpSpPr>
          <p:nvPr/>
        </p:nvGrpSpPr>
        <p:grpSpPr bwMode="auto">
          <a:xfrm>
            <a:off x="4406900" y="5233988"/>
            <a:ext cx="3448050" cy="787400"/>
            <a:chOff x="1816" y="3297"/>
            <a:chExt cx="2172" cy="496"/>
          </a:xfrm>
        </p:grpSpPr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2056" y="3297"/>
              <a:ext cx="1656" cy="300"/>
              <a:chOff x="2424" y="2448"/>
              <a:chExt cx="1656" cy="300"/>
            </a:xfrm>
          </p:grpSpPr>
          <p:sp>
            <p:nvSpPr>
              <p:cNvPr id="81931" name="Rectangle 11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32" name="Rectangle 12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33" name="Rectangle 13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3508" y="3513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50" name="Line 30"/>
            <p:cNvSpPr>
              <a:spLocks noChangeShapeType="1"/>
            </p:cNvSpPr>
            <p:nvPr/>
          </p:nvSpPr>
          <p:spPr bwMode="auto">
            <a:xfrm flipH="1">
              <a:off x="1816" y="339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 flipV="1">
              <a:off x="2880" y="361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1956" name="Freeform 36"/>
          <p:cNvSpPr>
            <a:spLocks/>
          </p:cNvSpPr>
          <p:nvPr/>
        </p:nvSpPr>
        <p:spPr bwMode="auto">
          <a:xfrm>
            <a:off x="4387850" y="5005388"/>
            <a:ext cx="3752850" cy="381000"/>
          </a:xfrm>
          <a:custGeom>
            <a:avLst/>
            <a:gdLst>
              <a:gd name="T0" fmla="*/ 2364 w 2364"/>
              <a:gd name="T1" fmla="*/ 240 h 240"/>
              <a:gd name="T2" fmla="*/ 2364 w 2364"/>
              <a:gd name="T3" fmla="*/ 0 h 240"/>
              <a:gd name="T4" fmla="*/ 180 w 2364"/>
              <a:gd name="T5" fmla="*/ 0 h 240"/>
              <a:gd name="T6" fmla="*/ 180 w 2364"/>
              <a:gd name="T7" fmla="*/ 240 h 240"/>
              <a:gd name="T8" fmla="*/ 0 w 2364"/>
              <a:gd name="T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240">
                <a:moveTo>
                  <a:pt x="2364" y="240"/>
                </a:moveTo>
                <a:lnTo>
                  <a:pt x="2364" y="0"/>
                </a:lnTo>
                <a:lnTo>
                  <a:pt x="180" y="0"/>
                </a:lnTo>
                <a:lnTo>
                  <a:pt x="180" y="240"/>
                </a:lnTo>
                <a:lnTo>
                  <a:pt x="0" y="24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5" name="Freeform 35"/>
          <p:cNvSpPr>
            <a:spLocks/>
          </p:cNvSpPr>
          <p:nvPr/>
        </p:nvSpPr>
        <p:spPr bwMode="auto">
          <a:xfrm>
            <a:off x="4216400" y="5538788"/>
            <a:ext cx="3657600" cy="704850"/>
          </a:xfrm>
          <a:custGeom>
            <a:avLst/>
            <a:gdLst>
              <a:gd name="T0" fmla="*/ 0 w 2304"/>
              <a:gd name="T1" fmla="*/ 0 h 444"/>
              <a:gd name="T2" fmla="*/ 0 w 2304"/>
              <a:gd name="T3" fmla="*/ 444 h 444"/>
              <a:gd name="T4" fmla="*/ 2064 w 2304"/>
              <a:gd name="T5" fmla="*/ 444 h 444"/>
              <a:gd name="T6" fmla="*/ 2160 w 2304"/>
              <a:gd name="T7" fmla="*/ 444 h 444"/>
              <a:gd name="T8" fmla="*/ 2160 w 2304"/>
              <a:gd name="T9" fmla="*/ 24 h 444"/>
              <a:gd name="T10" fmla="*/ 2304 w 2304"/>
              <a:gd name="T11" fmla="*/ 2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444">
                <a:moveTo>
                  <a:pt x="0" y="0"/>
                </a:moveTo>
                <a:lnTo>
                  <a:pt x="0" y="444"/>
                </a:lnTo>
                <a:lnTo>
                  <a:pt x="2064" y="444"/>
                </a:lnTo>
                <a:lnTo>
                  <a:pt x="2160" y="444"/>
                </a:lnTo>
                <a:lnTo>
                  <a:pt x="2160" y="24"/>
                </a:lnTo>
                <a:lnTo>
                  <a:pt x="2304" y="2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5375276" y="2420938"/>
            <a:ext cx="374491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5375276" y="2636838"/>
            <a:ext cx="374491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5375276" y="2852738"/>
            <a:ext cx="13684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8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</a:t>
            </a:r>
            <a:r>
              <a:rPr lang="zh-TW" altLang="en-US" dirty="0" smtClean="0"/>
              <a:t>用</a:t>
            </a:r>
            <a:r>
              <a:rPr lang="en-US" altLang="zh-TW" dirty="0" smtClean="0"/>
              <a:t>Double Linked List</a:t>
            </a:r>
            <a:r>
              <a:rPr lang="zh-TW" altLang="en-US" dirty="0" smtClean="0"/>
              <a:t>做簡單的應用：迴文檢測</a:t>
            </a:r>
            <a:endParaRPr lang="en-US" altLang="zh-TW" dirty="0" smtClean="0"/>
          </a:p>
          <a:p>
            <a:r>
              <a:rPr lang="en-US" altLang="zh-TW" dirty="0" smtClean="0"/>
              <a:t>AA, ABA, ABBBA… </a:t>
            </a:r>
            <a:r>
              <a:rPr lang="zh-TW" altLang="en-US" dirty="0" smtClean="0"/>
              <a:t>等從左到右 和 從右到左相同的字串，稱為迴文</a:t>
            </a:r>
            <a:endParaRPr lang="en-US" altLang="zh-TW" dirty="0" smtClean="0"/>
          </a:p>
          <a:p>
            <a:r>
              <a:rPr lang="zh-TW" altLang="en-US" dirty="0" smtClean="0"/>
              <a:t>寫一個程式驗證輸入的字串是否是迴文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49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417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首先有一個數字</a:t>
            </a:r>
            <a:r>
              <a:rPr lang="en-US" altLang="zh-TW" dirty="0" smtClean="0"/>
              <a:t>n(1&lt;n&lt;=20)</a:t>
            </a:r>
            <a:r>
              <a:rPr lang="zh-TW" altLang="en-US" dirty="0" smtClean="0"/>
              <a:t>，</a:t>
            </a:r>
            <a:r>
              <a:rPr lang="zh-TW" altLang="en-US" dirty="0"/>
              <a:t>表示接下來有幾筆測</a:t>
            </a:r>
            <a:r>
              <a:rPr lang="zh-TW" altLang="en-US" dirty="0" smtClean="0"/>
              <a:t>資</a:t>
            </a:r>
            <a:endParaRPr lang="en-US" altLang="zh-TW" dirty="0" smtClean="0"/>
          </a:p>
          <a:p>
            <a:r>
              <a:rPr lang="zh-TW" altLang="en-US" dirty="0"/>
              <a:t>每一筆測資一行，表示一個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smtClean="0"/>
              <a:t>0-9</a:t>
            </a:r>
            <a:r>
              <a:rPr lang="zh-TW" altLang="en-US" dirty="0" smtClean="0"/>
              <a:t>跟英文字母包含大小寫</a:t>
            </a:r>
            <a:r>
              <a:rPr lang="en-US" altLang="zh-TW" dirty="0" smtClean="0"/>
              <a:t>)</a:t>
            </a:r>
            <a:r>
              <a:rPr lang="zh-TW" altLang="en-US" dirty="0" smtClean="0"/>
              <a:t>組成</a:t>
            </a:r>
            <a:endParaRPr lang="en-US" altLang="zh-TW" dirty="0" smtClean="0"/>
          </a:p>
          <a:p>
            <a:r>
              <a:rPr lang="zh-TW" altLang="en-US" dirty="0"/>
              <a:t>請實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double linked list</a:t>
            </a:r>
            <a:r>
              <a:rPr lang="zh-TW" altLang="en-US" dirty="0" smtClean="0"/>
              <a:t>並利用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的機制檢查輸入是否是迴文</a:t>
            </a:r>
            <a:endParaRPr lang="en-US" altLang="zh-TW" dirty="0" smtClean="0"/>
          </a:p>
          <a:p>
            <a:pPr lvl="1"/>
            <a:r>
              <a:rPr lang="zh-TW" altLang="en-US" dirty="0"/>
              <a:t>單一個</a:t>
            </a:r>
            <a:r>
              <a:rPr lang="zh-TW" altLang="en-US" dirty="0" smtClean="0"/>
              <a:t>字也算迴文</a:t>
            </a:r>
            <a:endParaRPr lang="en-US" altLang="zh-TW" dirty="0" smtClean="0"/>
          </a:p>
          <a:p>
            <a:pPr lvl="1"/>
            <a:r>
              <a:rPr lang="zh-TW" altLang="en-US" dirty="0"/>
              <a:t>小心</a:t>
            </a:r>
            <a:r>
              <a:rPr lang="zh-TW" altLang="en-US" dirty="0" smtClean="0"/>
              <a:t>字數奇偶數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126154" y="5047844"/>
            <a:ext cx="26103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Input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r>
              <a:rPr lang="en-US" altLang="zh-TW" sz="2000" dirty="0"/>
              <a:t>3</a:t>
            </a:r>
          </a:p>
          <a:p>
            <a:r>
              <a:rPr lang="en-US" altLang="zh-TW" sz="2000" dirty="0" err="1"/>
              <a:t>abba</a:t>
            </a:r>
            <a:endParaRPr lang="en-US" altLang="zh-TW" sz="2000" dirty="0"/>
          </a:p>
          <a:p>
            <a:r>
              <a:rPr lang="en-US" altLang="zh-TW" sz="2000" dirty="0"/>
              <a:t>ab</a:t>
            </a:r>
          </a:p>
          <a:p>
            <a:r>
              <a:rPr lang="en-US" altLang="zh-TW" sz="2000" dirty="0" err="1"/>
              <a:t>caac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506308" y="5047844"/>
            <a:ext cx="26103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Out</a:t>
            </a:r>
            <a:r>
              <a:rPr lang="zh-TW" altLang="en-US" sz="2000" dirty="0" smtClean="0"/>
              <a:t>：</a:t>
            </a:r>
            <a:endParaRPr lang="en-US" altLang="zh-TW" sz="2000" dirty="0"/>
          </a:p>
          <a:p>
            <a:r>
              <a:rPr lang="en-US" altLang="zh-TW" sz="2000" dirty="0" smtClean="0"/>
              <a:t>Yes</a:t>
            </a:r>
            <a:endParaRPr lang="en-US" altLang="zh-TW" sz="2000" dirty="0"/>
          </a:p>
          <a:p>
            <a:r>
              <a:rPr lang="en-US" altLang="zh-TW" sz="2000" dirty="0" smtClean="0"/>
              <a:t>No</a:t>
            </a:r>
            <a:endParaRPr lang="en-US" altLang="zh-TW" sz="2000" dirty="0"/>
          </a:p>
          <a:p>
            <a:r>
              <a:rPr lang="en-US" altLang="zh-TW" sz="2000" dirty="0" smtClean="0"/>
              <a:t>Yes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0363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841</TotalTime>
  <Words>316</Words>
  <Application>Microsoft Office PowerPoint</Application>
  <PresentationFormat>寬螢幕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Times New Roman</vt:lpstr>
      <vt:lpstr>Trebuchet MS</vt:lpstr>
      <vt:lpstr>Wingdings</vt:lpstr>
      <vt:lpstr>電路</vt:lpstr>
      <vt:lpstr>Data Structure</vt:lpstr>
      <vt:lpstr>Doubly Linked Lists (1/4)</vt:lpstr>
      <vt:lpstr>Doubly Linked Lists (2/4)</vt:lpstr>
      <vt:lpstr>Doubly Linked Lists (3/4)</vt:lpstr>
      <vt:lpstr>Doubly Linked Lists (4/4)</vt:lpstr>
      <vt:lpstr>Exercise：</vt:lpstr>
      <vt:lpstr>測資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parkertsai@giga.net.tw</dc:creator>
  <cp:lastModifiedBy>parkertsai@giga.net.tw</cp:lastModifiedBy>
  <cp:revision>152</cp:revision>
  <dcterms:created xsi:type="dcterms:W3CDTF">2020-08-14T15:27:40Z</dcterms:created>
  <dcterms:modified xsi:type="dcterms:W3CDTF">2021-10-27T17:43:24Z</dcterms:modified>
</cp:coreProperties>
</file>