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48"/>
  </p:notesMasterIdLst>
  <p:sldIdLst>
    <p:sldId id="256" r:id="rId2"/>
    <p:sldId id="282" r:id="rId3"/>
    <p:sldId id="284" r:id="rId4"/>
    <p:sldId id="285" r:id="rId5"/>
    <p:sldId id="29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2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299C-3D3E-4DD8-B8A3-7C7DBA1ABFCE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BB49-D9B3-4ADF-8CE3-8F9189180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77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5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7484" y="1598613"/>
            <a:ext cx="5382683" cy="4497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3367" y="1598613"/>
            <a:ext cx="5382684" cy="4497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B75643EB-7DE6-4A9F-A51C-0B8A91881F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89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0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1956" y="3956278"/>
            <a:ext cx="9221586" cy="1858367"/>
          </a:xfrm>
        </p:spPr>
        <p:txBody>
          <a:bodyPr>
            <a:normAutofit/>
          </a:bodyPr>
          <a:lstStyle/>
          <a:p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Chap.02 Stacks and Queues</a:t>
            </a:r>
            <a:endParaRPr lang="en-US" altLang="zh-TW" sz="2800" dirty="0" smtClean="0"/>
          </a:p>
          <a:p>
            <a:r>
              <a:rPr lang="en-US" altLang="zh-TW" sz="2800" dirty="0" smtClean="0"/>
              <a:t>Ming-Han Tsai  </a:t>
            </a:r>
          </a:p>
          <a:p>
            <a:r>
              <a:rPr lang="en-US" altLang="zh-TW" sz="2800" dirty="0" smtClean="0"/>
              <a:t>2020 Spring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3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0350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queue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pic>
        <p:nvPicPr>
          <p:cNvPr id="16388" name="Picture 4" descr="structure3"/>
          <p:cNvPicPr>
            <a:picLocks noChangeAspect="1" noChangeArrowheads="1"/>
          </p:cNvPicPr>
          <p:nvPr/>
        </p:nvPicPr>
        <p:blipFill>
          <a:blip r:embed="rId2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262063"/>
            <a:ext cx="7200900" cy="54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queue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4"/>
            <a:ext cx="4886580" cy="1584325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>
                <a:effectLst/>
                <a:latin typeface="+mj-ea"/>
                <a:ea typeface="+mj-ea"/>
              </a:rPr>
              <a:t>Implementation 1: </a:t>
            </a:r>
            <a:br>
              <a:rPr lang="en-US" altLang="zh-TW" sz="2800" b="1" dirty="0">
                <a:effectLst/>
                <a:latin typeface="+mj-ea"/>
                <a:ea typeface="+mj-ea"/>
              </a:rPr>
            </a:br>
            <a:r>
              <a:rPr lang="en-US" altLang="zh-TW" sz="2800" dirty="0">
                <a:effectLst/>
                <a:latin typeface="+mj-ea"/>
                <a:ea typeface="+mj-ea"/>
              </a:rPr>
              <a:t>using a one dimensional array and </a:t>
            </a:r>
            <a:r>
              <a:rPr lang="en-US" altLang="zh-TW" sz="2800" dirty="0" smtClean="0">
                <a:effectLst/>
                <a:latin typeface="+mj-ea"/>
                <a:ea typeface="+mj-ea"/>
              </a:rPr>
              <a:t>two </a:t>
            </a:r>
            <a:r>
              <a:rPr lang="en-US" altLang="zh-TW" sz="2800" dirty="0">
                <a:effectLst/>
                <a:latin typeface="+mj-ea"/>
                <a:ea typeface="+mj-ea"/>
              </a:rPr>
              <a:t>variables,</a:t>
            </a:r>
            <a:r>
              <a:rPr lang="en-US" altLang="zh-TW" sz="2800" dirty="0">
                <a:solidFill>
                  <a:schemeClr val="tx2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TW" sz="2800" b="1" i="1" dirty="0">
                <a:solidFill>
                  <a:schemeClr val="tx2"/>
                </a:solidFill>
                <a:effectLst/>
                <a:latin typeface="+mj-ea"/>
                <a:ea typeface="+mj-ea"/>
              </a:rPr>
              <a:t>front</a:t>
            </a:r>
            <a:r>
              <a:rPr lang="en-US" altLang="zh-TW" sz="2800" dirty="0">
                <a:solidFill>
                  <a:schemeClr val="tx2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TW" sz="2800" dirty="0">
                <a:effectLst/>
                <a:latin typeface="+mj-ea"/>
                <a:ea typeface="+mj-ea"/>
              </a:rPr>
              <a:t>and</a:t>
            </a:r>
            <a:r>
              <a:rPr lang="en-US" altLang="zh-TW" sz="2800" dirty="0">
                <a:solidFill>
                  <a:schemeClr val="tx2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TW" sz="2800" b="1" i="1" dirty="0">
                <a:solidFill>
                  <a:schemeClr val="tx2"/>
                </a:solidFill>
                <a:effectLst/>
                <a:latin typeface="+mj-ea"/>
                <a:ea typeface="+mj-ea"/>
              </a:rPr>
              <a:t>rear</a:t>
            </a:r>
            <a:endParaRPr lang="en-US" altLang="zh-TW" sz="2800" b="1" dirty="0">
              <a:effectLst/>
              <a:latin typeface="+mj-ea"/>
              <a:ea typeface="+mj-ea"/>
            </a:endParaRPr>
          </a:p>
        </p:txBody>
      </p:sp>
      <p:pic>
        <p:nvPicPr>
          <p:cNvPr id="17412" name="Picture 4" descr="p106program"/>
          <p:cNvPicPr>
            <a:picLocks noChangeAspect="1" noChangeArrowheads="1"/>
          </p:cNvPicPr>
          <p:nvPr/>
        </p:nvPicPr>
        <p:blipFill>
          <a:blip r:embed="rId2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149601"/>
            <a:ext cx="6781800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6044422" y="511325"/>
            <a:ext cx="5820032" cy="2533919"/>
            <a:chOff x="6044422" y="511325"/>
            <a:chExt cx="5820032" cy="2533919"/>
          </a:xfrm>
        </p:grpSpPr>
        <p:sp>
          <p:nvSpPr>
            <p:cNvPr id="5" name="矩形 4"/>
            <p:cNvSpPr/>
            <p:nvPr/>
          </p:nvSpPr>
          <p:spPr>
            <a:xfrm>
              <a:off x="6933063" y="1403352"/>
              <a:ext cx="4931391" cy="937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005851" y="1475676"/>
              <a:ext cx="564107" cy="798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569958" y="1475676"/>
              <a:ext cx="564107" cy="798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34065" y="1475676"/>
              <a:ext cx="564107" cy="798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98172" y="1475676"/>
              <a:ext cx="564107" cy="798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262279" y="1475676"/>
              <a:ext cx="564107" cy="798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 rot="3622774">
              <a:off x="6732895" y="1088505"/>
              <a:ext cx="545911" cy="20016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右箭號 19"/>
            <p:cNvSpPr/>
            <p:nvPr/>
          </p:nvSpPr>
          <p:spPr>
            <a:xfrm rot="14349464">
              <a:off x="9862236" y="2380676"/>
              <a:ext cx="545911" cy="20016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44422" y="761969"/>
              <a:ext cx="794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front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167593" y="2583579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rear</a:t>
              </a:r>
              <a:endParaRPr lang="zh-TW" altLang="en-US" sz="2400" dirty="0"/>
            </a:p>
          </p:txBody>
        </p:sp>
        <p:sp>
          <p:nvSpPr>
            <p:cNvPr id="13" name="左大括弧 12"/>
            <p:cNvSpPr/>
            <p:nvPr/>
          </p:nvSpPr>
          <p:spPr>
            <a:xfrm rot="5400000">
              <a:off x="9239534" y="-1257161"/>
              <a:ext cx="332096" cy="4799464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172109" y="511325"/>
              <a:ext cx="2550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MAX_QUEUE_SIZE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73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792162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queue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pic>
        <p:nvPicPr>
          <p:cNvPr id="18439" name="Picture 7" descr="program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125" y="981075"/>
            <a:ext cx="6981825" cy="5202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703388" y="6308726"/>
            <a:ext cx="882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CC3300"/>
                </a:solidFill>
              </a:rPr>
              <a:t>problem</a:t>
            </a:r>
            <a:r>
              <a:rPr lang="en-US" altLang="zh-TW"/>
              <a:t>: there may be available space when IsFullQ is true i.e. movement is required.</a:t>
            </a:r>
          </a:p>
        </p:txBody>
      </p:sp>
      <p:sp>
        <p:nvSpPr>
          <p:cNvPr id="6" name="矩形 5"/>
          <p:cNvSpPr/>
          <p:nvPr/>
        </p:nvSpPr>
        <p:spPr>
          <a:xfrm>
            <a:off x="8438330" y="913385"/>
            <a:ext cx="3691390" cy="70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492815" y="96752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15077" y="96752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37339" y="96752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759601" y="96752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181863" y="96752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3622774">
            <a:off x="8288494" y="677706"/>
            <a:ext cx="408642" cy="1498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773138" y="433277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front</a:t>
            </a:r>
            <a:endParaRPr lang="zh-TW" altLang="en-US" sz="1600" dirty="0"/>
          </a:p>
        </p:txBody>
      </p:sp>
      <p:grpSp>
        <p:nvGrpSpPr>
          <p:cNvPr id="2" name="群組 1"/>
          <p:cNvGrpSpPr/>
          <p:nvPr/>
        </p:nvGrpSpPr>
        <p:grpSpPr>
          <a:xfrm>
            <a:off x="10782397" y="1574764"/>
            <a:ext cx="634896" cy="619840"/>
            <a:chOff x="10782397" y="1574764"/>
            <a:chExt cx="634896" cy="619840"/>
          </a:xfrm>
        </p:grpSpPr>
        <p:sp>
          <p:nvSpPr>
            <p:cNvPr id="13" name="向右箭號 12"/>
            <p:cNvSpPr/>
            <p:nvPr/>
          </p:nvSpPr>
          <p:spPr>
            <a:xfrm rot="14349464">
              <a:off x="10652994" y="1704167"/>
              <a:ext cx="408641" cy="1498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81569" y="1856050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rear</a:t>
              </a:r>
              <a:endParaRPr lang="zh-TW" altLang="en-US" sz="1600" dirty="0"/>
            </a:p>
          </p:txBody>
        </p:sp>
      </p:grpSp>
      <p:sp>
        <p:nvSpPr>
          <p:cNvPr id="16" name="左大括弧 15"/>
          <p:cNvSpPr/>
          <p:nvPr/>
        </p:nvSpPr>
        <p:spPr>
          <a:xfrm rot="5400000">
            <a:off x="10164837" y="-1078141"/>
            <a:ext cx="248590" cy="359263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65817" y="245658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MAX_QUEUE_SIZE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0588447" y="965271"/>
            <a:ext cx="422262" cy="5977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394060" y="4068292"/>
            <a:ext cx="3691390" cy="70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448545" y="4122430"/>
            <a:ext cx="422262" cy="597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870807" y="4122430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293069" y="4122430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715331" y="4122430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137593" y="4122430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4349464">
            <a:off x="10608724" y="4859074"/>
            <a:ext cx="408641" cy="149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7728868" y="3588184"/>
            <a:ext cx="794594" cy="523668"/>
            <a:chOff x="7728868" y="3588184"/>
            <a:chExt cx="794594" cy="523668"/>
          </a:xfrm>
        </p:grpSpPr>
        <p:sp>
          <p:nvSpPr>
            <p:cNvPr id="26" name="向右箭號 25"/>
            <p:cNvSpPr/>
            <p:nvPr/>
          </p:nvSpPr>
          <p:spPr>
            <a:xfrm rot="3622774">
              <a:off x="8244224" y="3832613"/>
              <a:ext cx="408642" cy="14983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728868" y="3588184"/>
              <a:ext cx="589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front</a:t>
              </a:r>
              <a:endParaRPr lang="zh-TW" altLang="en-US" sz="1600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0837299" y="501095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rear</a:t>
            </a:r>
            <a:endParaRPr lang="zh-TW" altLang="en-US" sz="1600" dirty="0"/>
          </a:p>
        </p:txBody>
      </p:sp>
      <p:sp>
        <p:nvSpPr>
          <p:cNvPr id="30" name="左大括弧 29"/>
          <p:cNvSpPr/>
          <p:nvPr/>
        </p:nvSpPr>
        <p:spPr>
          <a:xfrm rot="5400000">
            <a:off x="10120567" y="2076766"/>
            <a:ext cx="248590" cy="359263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321547" y="3400565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MAX_QUEUE_SIZE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34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39 L 0.0388 -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04765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214" y="260351"/>
            <a:ext cx="8802117" cy="779463"/>
          </a:xfrm>
        </p:spPr>
        <p:txBody>
          <a:bodyPr>
            <a:normAutofit/>
          </a:bodyPr>
          <a:lstStyle/>
          <a:p>
            <a:r>
              <a:rPr lang="zh-TW" altLang="en-US" b="1" i="1" dirty="0" smtClean="0">
                <a:latin typeface="+mj-ea"/>
              </a:rPr>
              <a:t>範例：工作排程</a:t>
            </a:r>
            <a:r>
              <a:rPr lang="en-US" altLang="zh-TW" b="1" i="1" dirty="0" smtClean="0">
                <a:latin typeface="+mj-ea"/>
              </a:rPr>
              <a:t>Job </a:t>
            </a:r>
            <a:r>
              <a:rPr lang="en-US" altLang="zh-TW" b="1" i="1" dirty="0">
                <a:latin typeface="+mj-ea"/>
              </a:rPr>
              <a:t>scheduling</a:t>
            </a:r>
            <a:endParaRPr lang="en-US" altLang="zh-TW" dirty="0">
              <a:latin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214" y="980501"/>
            <a:ext cx="9501186" cy="5470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利用</a:t>
            </a:r>
            <a:r>
              <a:rPr lang="en-US" altLang="zh-TW" sz="2800" dirty="0" smtClean="0"/>
              <a:t>Queue</a:t>
            </a:r>
            <a:r>
              <a:rPr lang="zh-TW" altLang="en-US" sz="2800" dirty="0" smtClean="0"/>
              <a:t>來</a:t>
            </a:r>
            <a:r>
              <a:rPr lang="zh-TW" altLang="en-US" sz="2800" dirty="0"/>
              <a:t>實</a:t>
            </a:r>
            <a:r>
              <a:rPr lang="zh-TW" altLang="en-US" sz="2800" dirty="0" smtClean="0"/>
              <a:t>作作業系統中的工作排程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循序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530352" lvl="1" indent="0">
              <a:lnSpc>
                <a:spcPct val="90000"/>
              </a:lnSpc>
              <a:buNone/>
            </a:pPr>
            <a:endParaRPr lang="en-US" altLang="zh-TW" sz="2600" dirty="0"/>
          </a:p>
          <a:p>
            <a:pPr lvl="1">
              <a:lnSpc>
                <a:spcPct val="90000"/>
              </a:lnSpc>
            </a:pPr>
            <a:r>
              <a:rPr lang="zh-TW" altLang="en-US" sz="2600" dirty="0"/>
              <a:t>當</a:t>
            </a:r>
            <a:r>
              <a:rPr lang="zh-TW" altLang="en-US" sz="2600" dirty="0" smtClean="0"/>
              <a:t>工作</a:t>
            </a:r>
            <a:r>
              <a:rPr lang="en-US" altLang="zh-TW" sz="2600" dirty="0" smtClean="0"/>
              <a:t>(job)</a:t>
            </a:r>
            <a:r>
              <a:rPr lang="zh-TW" altLang="en-US" sz="2600" dirty="0" smtClean="0"/>
              <a:t>進入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離開系統時，整個</a:t>
            </a:r>
            <a:r>
              <a:rPr lang="en-US" altLang="zh-TW" sz="2600" dirty="0" smtClean="0"/>
              <a:t>queue</a:t>
            </a:r>
            <a:r>
              <a:rPr lang="zh-TW" altLang="en-US" sz="2600" dirty="0" smtClean="0"/>
              <a:t>會</a:t>
            </a:r>
            <a:r>
              <a:rPr lang="zh-TW" altLang="en-US" sz="2600" dirty="0"/>
              <a:t>往右移動</a:t>
            </a:r>
            <a:r>
              <a:rPr lang="en-US" altLang="zh-TW" sz="2600" dirty="0" smtClean="0"/>
              <a:t> </a:t>
            </a:r>
            <a:endParaRPr lang="en-US" altLang="zh-TW" sz="2600" dirty="0"/>
          </a:p>
          <a:p>
            <a:pPr lvl="1">
              <a:lnSpc>
                <a:spcPct val="90000"/>
              </a:lnSpc>
            </a:pPr>
            <a:r>
              <a:rPr lang="zh-TW" altLang="en-US" sz="2600" dirty="0" smtClean="0"/>
              <a:t>當</a:t>
            </a:r>
            <a:r>
              <a:rPr lang="en-US" altLang="zh-TW" sz="2600" dirty="0" err="1" smtClean="0"/>
              <a:t>queue_full</a:t>
            </a:r>
            <a:r>
              <a:rPr lang="zh-TW" altLang="en-US" sz="2600" dirty="0" smtClean="0"/>
              <a:t>時，整個</a:t>
            </a:r>
            <a:r>
              <a:rPr lang="en-US" altLang="zh-TW" sz="2600" dirty="0" smtClean="0"/>
              <a:t>queue</a:t>
            </a:r>
            <a:r>
              <a:rPr lang="zh-TW" altLang="en-US" sz="2600" dirty="0" smtClean="0"/>
              <a:t>必須由右移動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搬運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至最左邊，使第一個元素對齊到</a:t>
            </a:r>
            <a:r>
              <a:rPr lang="en-US" altLang="zh-TW" sz="2600" dirty="0" smtClean="0"/>
              <a:t>queue[0]</a:t>
            </a:r>
            <a:r>
              <a:rPr lang="zh-TW" altLang="en-US" sz="2600" dirty="0" smtClean="0"/>
              <a:t>，</a:t>
            </a:r>
            <a:r>
              <a:rPr lang="en-US" altLang="zh-TW" sz="2600" dirty="0" smtClean="0"/>
              <a:t>front=-1</a:t>
            </a:r>
            <a:r>
              <a:rPr lang="zh-TW" altLang="en-US" sz="2600" dirty="0" smtClean="0"/>
              <a:t>且</a:t>
            </a:r>
            <a:r>
              <a:rPr lang="en-US" altLang="zh-TW" sz="2600" dirty="0" smtClean="0"/>
              <a:t>rear=</a:t>
            </a:r>
            <a:r>
              <a:rPr lang="zh-TW" altLang="en-US" sz="2600" dirty="0" smtClean="0"/>
              <a:t>當時的工作數</a:t>
            </a:r>
            <a:endParaRPr lang="en-US" altLang="zh-TW" sz="2600" dirty="0" smtClean="0"/>
          </a:p>
        </p:txBody>
      </p:sp>
      <p:pic>
        <p:nvPicPr>
          <p:cNvPr id="21508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54" y="1417113"/>
            <a:ext cx="5638800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069839" y="5547106"/>
            <a:ext cx="3858303" cy="70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46587" y="5601244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68849" y="5601244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91111" y="5601244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813373" y="5601244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3622774">
            <a:off x="7920004" y="5311427"/>
            <a:ext cx="408642" cy="1498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04648" y="5066998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front</a:t>
            </a:r>
            <a:endParaRPr lang="zh-TW" altLang="en-US" sz="16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0413907" y="6208485"/>
            <a:ext cx="634896" cy="619840"/>
            <a:chOff x="10782397" y="1574764"/>
            <a:chExt cx="634896" cy="619840"/>
          </a:xfrm>
        </p:grpSpPr>
        <p:sp>
          <p:nvSpPr>
            <p:cNvPr id="14" name="向右箭號 13"/>
            <p:cNvSpPr/>
            <p:nvPr/>
          </p:nvSpPr>
          <p:spPr>
            <a:xfrm rot="14349464">
              <a:off x="10652994" y="1704167"/>
              <a:ext cx="408641" cy="1498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81569" y="1856050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rear</a:t>
              </a:r>
              <a:endParaRPr lang="zh-TW" altLang="en-US" sz="1600" dirty="0"/>
            </a:p>
          </p:txBody>
        </p:sp>
      </p:grpSp>
      <p:sp>
        <p:nvSpPr>
          <p:cNvPr id="16" name="左大括弧 15"/>
          <p:cNvSpPr/>
          <p:nvPr/>
        </p:nvSpPr>
        <p:spPr>
          <a:xfrm rot="5400000">
            <a:off x="9796347" y="3555580"/>
            <a:ext cx="248590" cy="359263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97327" y="4879379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MAX_QUEUE_SIZE</a:t>
            </a:r>
            <a:endParaRPr lang="zh-TW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44761" y="5197300"/>
            <a:ext cx="52843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Shifting an array is very time-consuming, </a:t>
            </a:r>
            <a:r>
              <a:rPr lang="en-US" altLang="zh-TW" dirty="0" err="1"/>
              <a:t>queue_full</a:t>
            </a:r>
            <a:r>
              <a:rPr lang="en-US" altLang="zh-TW" dirty="0"/>
              <a:t> has a worst case complexity of O(MAX_QUEUE_SIZE).</a:t>
            </a:r>
          </a:p>
        </p:txBody>
      </p:sp>
      <p:sp>
        <p:nvSpPr>
          <p:cNvPr id="21" name="矩形 20"/>
          <p:cNvSpPr/>
          <p:nvPr/>
        </p:nvSpPr>
        <p:spPr>
          <a:xfrm>
            <a:off x="10226997" y="5604261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649259" y="5604261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1071521" y="5601488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1503001" y="4474490"/>
            <a:ext cx="422262" cy="5977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11519759" y="5121405"/>
            <a:ext cx="375670" cy="5298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1485144" y="5601913"/>
            <a:ext cx="422262" cy="59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3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576" y="115889"/>
            <a:ext cx="5832475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We can obtain a more efficient representation if we regard the array </a:t>
            </a:r>
            <a:r>
              <a:rPr lang="en-US" altLang="zh-TW" sz="2400" i="1" dirty="0"/>
              <a:t>queue</a:t>
            </a:r>
            <a:r>
              <a:rPr lang="en-US" altLang="zh-TW" sz="2400" dirty="0"/>
              <a:t>[</a:t>
            </a:r>
            <a:r>
              <a:rPr lang="en-US" altLang="zh-TW" sz="2400" i="1" dirty="0"/>
              <a:t>MAX_QUEUE_SIZE</a:t>
            </a:r>
            <a:r>
              <a:rPr lang="en-US" altLang="zh-TW" sz="2400" dirty="0"/>
              <a:t>] as </a:t>
            </a:r>
            <a:r>
              <a:rPr lang="en-US" altLang="zh-TW" sz="2400" u="sng" dirty="0">
                <a:solidFill>
                  <a:srgbClr val="FF0000"/>
                </a:solidFill>
              </a:rPr>
              <a:t>circular</a:t>
            </a:r>
            <a:r>
              <a:rPr lang="en-US" altLang="zh-TW" sz="2400" dirty="0"/>
              <a:t>.</a:t>
            </a:r>
          </a:p>
        </p:txBody>
      </p:sp>
      <p:grpSp>
        <p:nvGrpSpPr>
          <p:cNvPr id="22535" name="Group 7"/>
          <p:cNvGrpSpPr>
            <a:grpSpLocks noChangeAspect="1"/>
          </p:cNvGrpSpPr>
          <p:nvPr/>
        </p:nvGrpSpPr>
        <p:grpSpPr bwMode="auto">
          <a:xfrm>
            <a:off x="6132028" y="1266825"/>
            <a:ext cx="4991100" cy="5494337"/>
            <a:chOff x="2381" y="618"/>
            <a:chExt cx="3130" cy="3446"/>
          </a:xfrm>
        </p:grpSpPr>
        <p:pic>
          <p:nvPicPr>
            <p:cNvPr id="22533" name="Picture 5" descr="figure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7"/>
            <a:stretch>
              <a:fillRect/>
            </a:stretch>
          </p:blipFill>
          <p:spPr bwMode="auto">
            <a:xfrm>
              <a:off x="2381" y="618"/>
              <a:ext cx="3130" cy="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4" name="Picture 6" descr="figure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" r="1399"/>
            <a:stretch>
              <a:fillRect/>
            </a:stretch>
          </p:blipFill>
          <p:spPr bwMode="auto">
            <a:xfrm>
              <a:off x="2381" y="2387"/>
              <a:ext cx="313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581150" y="1266825"/>
            <a:ext cx="455087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b="1" dirty="0"/>
              <a:t>Implementation 2: </a:t>
            </a:r>
            <a:br>
              <a:rPr lang="en-US" altLang="zh-TW" sz="3200" b="1" dirty="0"/>
            </a:br>
            <a:r>
              <a:rPr lang="en-US" altLang="zh-TW" sz="2800" dirty="0" smtClean="0"/>
              <a:t>circular queue</a:t>
            </a:r>
            <a:endParaRPr lang="en-US" altLang="zh-TW" sz="2800" dirty="0"/>
          </a:p>
          <a:p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front:	one position </a:t>
            </a:r>
            <a:b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counterclockwise from the </a:t>
            </a:r>
            <a:b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first element</a:t>
            </a:r>
          </a:p>
          <a:p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rear:	current end</a:t>
            </a:r>
            <a:endParaRPr lang="en-US" altLang="zh-TW" sz="2400" b="1" dirty="0">
              <a:latin typeface="Times New Roman" panose="02020603050405020304" pitchFamily="18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631950" y="4167189"/>
            <a:ext cx="3887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rgbClr val="FF0000"/>
                </a:solidFill>
              </a:rPr>
              <a:t>Problem:</a:t>
            </a:r>
            <a:r>
              <a:rPr lang="en-US" altLang="zh-TW" sz="2000" b="1" dirty="0">
                <a:solidFill>
                  <a:schemeClr val="bg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</a:rPr>
              <a:t>one space is left when queue is full.</a:t>
            </a:r>
          </a:p>
        </p:txBody>
      </p:sp>
    </p:spTree>
    <p:extLst>
      <p:ext uri="{BB962C8B-B14F-4D97-AF65-F5344CB8AC3E}">
        <p14:creationId xmlns:p14="http://schemas.microsoft.com/office/powerpoint/2010/main" val="20941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6665" y="127001"/>
            <a:ext cx="6932322" cy="8651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Implementing </a:t>
            </a:r>
            <a:r>
              <a:rPr lang="en-US" altLang="zh-TW" i="1" dirty="0" err="1" smtClean="0"/>
              <a:t>addq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i="1" dirty="0" err="1"/>
              <a:t>deleteq</a:t>
            </a:r>
            <a:r>
              <a:rPr lang="en-US" altLang="zh-TW" dirty="0"/>
              <a:t> for a circular queue is slightly more difficult since </a:t>
            </a:r>
            <a:r>
              <a:rPr lang="zh-TW" altLang="en-US" dirty="0">
                <a:solidFill>
                  <a:srgbClr val="FF0000"/>
                </a:solidFill>
              </a:rPr>
              <a:t>需要考慮繞過一圈的情形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23558" name="Group 6"/>
          <p:cNvGrpSpPr>
            <a:grpSpLocks noChangeAspect="1"/>
          </p:cNvGrpSpPr>
          <p:nvPr/>
        </p:nvGrpSpPr>
        <p:grpSpPr bwMode="auto">
          <a:xfrm>
            <a:off x="4237039" y="992188"/>
            <a:ext cx="6251575" cy="5676900"/>
            <a:chOff x="912" y="482"/>
            <a:chExt cx="4145" cy="3764"/>
          </a:xfrm>
        </p:grpSpPr>
        <p:pic>
          <p:nvPicPr>
            <p:cNvPr id="23556" name="Picture 4" descr="program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0"/>
            <a:stretch>
              <a:fillRect/>
            </a:stretch>
          </p:blipFill>
          <p:spPr bwMode="auto">
            <a:xfrm>
              <a:off x="913" y="482"/>
              <a:ext cx="4144" cy="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57" name="Picture 5" descr="program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"/>
            <a:stretch>
              <a:fillRect/>
            </a:stretch>
          </p:blipFill>
          <p:spPr bwMode="auto">
            <a:xfrm>
              <a:off x="912" y="2341"/>
              <a:ext cx="4145" cy="1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656139" y="1773238"/>
            <a:ext cx="38893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72039" y="5589588"/>
            <a:ext cx="38893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107-C2F7-4D61-B65C-F8973E655B06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191000" y="1192214"/>
            <a:ext cx="51816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/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1 0 0 0 1 1 0 0 0 1 1 1 1 1 </a:t>
            </a:r>
          </a:p>
          <a:p>
            <a:pPr algn="dist" eaLnBrk="1" hangingPunct="1"/>
            <a:r>
              <a:rPr kumimoji="1" lang="zh-TW" altLang="en-US" sz="2400"/>
              <a:t>1 </a:t>
            </a:r>
            <a:r>
              <a:rPr kumimoji="1" lang="zh-TW" altLang="en-US" sz="2400">
                <a:solidFill>
                  <a:srgbClr val="CC3300"/>
                </a:solidFill>
              </a:rPr>
              <a:t>0 0 0</a:t>
            </a:r>
            <a:r>
              <a:rPr kumimoji="1" lang="zh-TW" altLang="en-US" sz="2400"/>
              <a:t> 1 1 0 1 1 1 0 0 1 1 1 </a:t>
            </a:r>
          </a:p>
          <a:p>
            <a:pPr algn="dist" eaLnBrk="1" hangingPunct="1"/>
            <a:r>
              <a:rPr kumimoji="1" lang="zh-TW" altLang="en-US" sz="2400"/>
              <a:t>0 1 1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0 0 0 1 1 1 1 0 0 1 1 </a:t>
            </a:r>
          </a:p>
          <a:p>
            <a:pPr algn="dist" eaLnBrk="1" hangingPunct="1"/>
            <a:r>
              <a:rPr kumimoji="1" lang="zh-TW" altLang="en-US" sz="2400"/>
              <a:t>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1 1 1 1 0 1 1 0 1 1 0 0</a:t>
            </a:r>
          </a:p>
          <a:p>
            <a:pPr algn="dist" eaLnBrk="1" hangingPunct="1"/>
            <a:r>
              <a:rPr kumimoji="1" lang="zh-TW" altLang="en-US" sz="2400"/>
              <a:t>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1 0 0 1 0 1 1 1 1 1 1 1</a:t>
            </a:r>
          </a:p>
          <a:p>
            <a:pPr algn="dist" eaLnBrk="1" hangingPunct="1"/>
            <a:r>
              <a:rPr kumimoji="1" lang="zh-TW" altLang="en-US" sz="2400">
                <a:solidFill>
                  <a:srgbClr val="CC3300"/>
                </a:solidFill>
              </a:rPr>
              <a:t>0 0</a:t>
            </a:r>
            <a:r>
              <a:rPr kumimoji="1" lang="zh-TW" altLang="en-US" sz="2400"/>
              <a:t> 1 1 0 1 1 1 0 1 0 0 1 0 1</a:t>
            </a:r>
          </a:p>
          <a:p>
            <a:pPr algn="dist" eaLnBrk="1" hangingPunct="1"/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1 1 1 1 </a:t>
            </a:r>
            <a:r>
              <a:rPr kumimoji="1" lang="zh-TW" altLang="en-US" sz="2400">
                <a:solidFill>
                  <a:srgbClr val="CC3300"/>
                </a:solidFill>
              </a:rPr>
              <a:t>0 0</a:t>
            </a:r>
            <a:r>
              <a:rPr kumimoji="1" lang="zh-TW" altLang="en-US" sz="2400"/>
              <a:t> 1 1 1 1 1 1 1 1</a:t>
            </a:r>
          </a:p>
          <a:p>
            <a:pPr algn="dist" eaLnBrk="1" hangingPunct="1"/>
            <a:r>
              <a:rPr kumimoji="1" lang="zh-TW" altLang="en-US" sz="2400">
                <a:solidFill>
                  <a:srgbClr val="CC3300"/>
                </a:solidFill>
              </a:rPr>
              <a:t>0 0</a:t>
            </a:r>
            <a:r>
              <a:rPr kumimoji="1" lang="zh-TW" altLang="en-US" sz="2400"/>
              <a:t>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1 1 1 1 1 0 1 </a:t>
            </a:r>
          </a:p>
          <a:p>
            <a:pPr algn="dist" eaLnBrk="1" hangingPunct="1"/>
            <a:r>
              <a:rPr kumimoji="1" lang="zh-TW" altLang="en-US" sz="2400"/>
              <a:t>1 1 </a:t>
            </a:r>
            <a:r>
              <a:rPr kumimoji="1" lang="zh-TW" altLang="en-US" sz="2400">
                <a:solidFill>
                  <a:srgbClr val="CC3300"/>
                </a:solidFill>
              </a:rPr>
              <a:t>0 0 0</a:t>
            </a:r>
            <a:r>
              <a:rPr kumimoji="1" lang="zh-TW" altLang="en-US" sz="2400"/>
              <a:t>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r>
              <a:rPr kumimoji="1" lang="zh-TW" altLang="en-US" sz="2400"/>
              <a:t> 1 1 </a:t>
            </a:r>
            <a:r>
              <a:rPr kumimoji="1" lang="zh-TW" altLang="en-US" sz="2400">
                <a:solidFill>
                  <a:srgbClr val="CC3300"/>
                </a:solidFill>
              </a:rPr>
              <a:t>0 0 0 0 0</a:t>
            </a:r>
            <a:endParaRPr kumimoji="1" lang="zh-TW" altLang="en-US" sz="2400"/>
          </a:p>
          <a:p>
            <a:pPr algn="dist" eaLnBrk="1" hangingPunct="1"/>
            <a:r>
              <a:rPr kumimoji="1" lang="zh-TW" altLang="en-US" sz="2400"/>
              <a:t>0 0 1 1 1 1 1 </a:t>
            </a:r>
            <a:r>
              <a:rPr kumimoji="1" lang="zh-TW" altLang="en-US" sz="2400">
                <a:solidFill>
                  <a:srgbClr val="CC3300"/>
                </a:solidFill>
              </a:rPr>
              <a:t>0 0 0</a:t>
            </a:r>
            <a:r>
              <a:rPr kumimoji="1" lang="zh-TW" altLang="en-US" sz="2400"/>
              <a:t> 1 1 1 1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endParaRPr kumimoji="1" lang="zh-TW" altLang="en-US" sz="2400"/>
          </a:p>
          <a:p>
            <a:pPr algn="dist" eaLnBrk="1" hangingPunct="1"/>
            <a:r>
              <a:rPr kumimoji="1" lang="zh-TW" altLang="en-US" sz="2400"/>
              <a:t>0 1 0 0 1 1 1 1 1 0 1 1 1 1 </a:t>
            </a:r>
            <a:r>
              <a:rPr kumimoji="1" lang="zh-TW" altLang="en-US" sz="2400">
                <a:solidFill>
                  <a:srgbClr val="CC3300"/>
                </a:solidFill>
              </a:rPr>
              <a:t>0</a:t>
            </a:r>
            <a:endParaRPr kumimoji="1" lang="zh-TW" altLang="en-US" sz="24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041775" y="1222376"/>
          <a:ext cx="223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文件" r:id="rId3" imgW="224280" imgH="924120" progId="Word.Document.8">
                  <p:embed/>
                </p:oleObj>
              </mc:Choice>
              <mc:Fallback>
                <p:oleObj name="文件" r:id="rId3" imgW="224280" imgH="924120" progId="Word.Document.8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1222376"/>
                        <a:ext cx="223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191000" y="182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733800" y="1573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93726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514600" y="134461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dirty="0" smtClean="0"/>
              <a:t>入口</a:t>
            </a:r>
            <a:endParaRPr kumimoji="1" lang="en-US" altLang="zh-TW" sz="2400" dirty="0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9842501" y="493236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dirty="0" smtClean="0"/>
              <a:t>出口</a:t>
            </a:r>
            <a:endParaRPr kumimoji="1" lang="en-US" altLang="zh-TW" sz="2400" dirty="0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574926" y="5854700"/>
            <a:ext cx="3837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u="sng" dirty="0"/>
              <a:t>*</a:t>
            </a:r>
            <a:r>
              <a:rPr kumimoji="1" lang="en-US" altLang="zh-TW" u="sng" dirty="0"/>
              <a:t>Figure 3.8: An example maze(p.113)</a:t>
            </a:r>
            <a:endParaRPr kumimoji="1" lang="en-US" altLang="zh-TW" sz="2400" u="sng" dirty="0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4778376" y="5405438"/>
            <a:ext cx="35477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dirty="0">
                <a:solidFill>
                  <a:schemeClr val="tx2"/>
                </a:solidFill>
              </a:rPr>
              <a:t>1: </a:t>
            </a:r>
            <a:r>
              <a:rPr kumimoji="1" lang="zh-TW" altLang="en-US" sz="2400" dirty="0" smtClean="0">
                <a:solidFill>
                  <a:schemeClr val="tx2"/>
                </a:solidFill>
              </a:rPr>
              <a:t>不能通過   </a:t>
            </a:r>
            <a:r>
              <a:rPr kumimoji="1" lang="en-US" altLang="zh-TW" sz="2400" dirty="0" smtClean="0">
                <a:solidFill>
                  <a:schemeClr val="tx2"/>
                </a:solidFill>
              </a:rPr>
              <a:t>0</a:t>
            </a:r>
            <a:r>
              <a:rPr kumimoji="1" lang="en-US" altLang="zh-TW" sz="2400" dirty="0">
                <a:solidFill>
                  <a:schemeClr val="tx2"/>
                </a:solidFill>
              </a:rPr>
              <a:t>: </a:t>
            </a:r>
            <a:r>
              <a:rPr kumimoji="1" lang="zh-TW" altLang="en-US" sz="2400" dirty="0" smtClean="0">
                <a:solidFill>
                  <a:schemeClr val="tx2"/>
                </a:solidFill>
              </a:rPr>
              <a:t>可以通過</a:t>
            </a:r>
            <a:endParaRPr kumimoji="1"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4194175" y="17319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573214" y="260351"/>
            <a:ext cx="8802117" cy="7794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i="1" dirty="0">
                <a:latin typeface="+mj-ea"/>
              </a:rPr>
              <a:t>走迷宮問題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59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A885-DDAA-45EB-AF54-D90B51518162}" type="slidenum">
              <a:rPr lang="zh-TW" altLang="en-US"/>
              <a:pPr/>
              <a:t>17</a:t>
            </a:fld>
            <a:endParaRPr lang="zh-TW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895601" y="1600201"/>
          <a:ext cx="6659563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文件" r:id="rId3" imgW="6657840" imgH="4316040" progId="Word.Document.8">
                  <p:embed/>
                </p:oleObj>
              </mc:Choice>
              <mc:Fallback>
                <p:oleObj name="文件" r:id="rId3" imgW="6657840" imgH="4316040" progId="Word.Document.8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600201"/>
                        <a:ext cx="6659563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895600" y="1143000"/>
            <a:ext cx="685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64770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64008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51054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V="1">
            <a:off x="6311900" y="26939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 flipV="1">
            <a:off x="5075239" y="2686050"/>
            <a:ext cx="1163637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5127625" y="3667126"/>
            <a:ext cx="1085850" cy="65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407150" y="3667125"/>
            <a:ext cx="12128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6316663" y="3706813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2774951" y="5665789"/>
            <a:ext cx="5005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 dirty="0"/>
              <a:t>*</a:t>
            </a:r>
            <a:r>
              <a:rPr kumimoji="1" lang="en-US" altLang="zh-TW" sz="2400" u="sng" dirty="0"/>
              <a:t>Figure 3.9: Allowable moves (p.113)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862800" y="374650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800" dirty="0" smtClean="0">
                <a:solidFill>
                  <a:schemeClr val="tx2"/>
                </a:solidFill>
              </a:rPr>
              <a:t>方向的表示方式</a:t>
            </a:r>
            <a:endParaRPr kumimoji="1"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29FE-EF06-4B85-B3FB-EAAC260D8389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226" y="557214"/>
            <a:ext cx="6823075" cy="1906587"/>
          </a:xfrm>
        </p:spPr>
        <p:txBody>
          <a:bodyPr>
            <a:normAutofit fontScale="90000"/>
          </a:bodyPr>
          <a:lstStyle/>
          <a:p>
            <a:r>
              <a:rPr lang="en-US" altLang="zh-TW" sz="2400"/>
              <a:t>typedef struct {</a:t>
            </a:r>
            <a:br>
              <a:rPr lang="en-US" altLang="zh-TW" sz="2400"/>
            </a:br>
            <a:r>
              <a:rPr lang="en-US" altLang="zh-TW" sz="2400"/>
              <a:t>             short int vert;</a:t>
            </a:r>
            <a:br>
              <a:rPr lang="en-US" altLang="zh-TW" sz="2400"/>
            </a:br>
            <a:r>
              <a:rPr lang="en-US" altLang="zh-TW" sz="2400"/>
              <a:t>             short int horiz;</a:t>
            </a:r>
            <a:br>
              <a:rPr lang="en-US" altLang="zh-TW" sz="2400"/>
            </a:br>
            <a:r>
              <a:rPr lang="en-US" altLang="zh-TW" sz="2400"/>
              <a:t>             } offsets;</a:t>
            </a:r>
            <a:br>
              <a:rPr lang="en-US" altLang="zh-TW" sz="2400"/>
            </a:br>
            <a:r>
              <a:rPr lang="en-US" altLang="zh-TW" sz="2400"/>
              <a:t>offsets move[8]; /*array of moves for each direction*/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042760" y="0"/>
            <a:ext cx="4189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a possible implementation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57551" y="2543176"/>
          <a:ext cx="6594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文件" r:id="rId3" imgW="6607080" imgH="4329000" progId="Word.Document.8">
                  <p:embed/>
                </p:oleObj>
              </mc:Choice>
              <mc:Fallback>
                <p:oleObj name="文件" r:id="rId3" imgW="6607080" imgH="4329000" progId="Word.Document.8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543176"/>
                        <a:ext cx="6594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269038" y="944564"/>
            <a:ext cx="4529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next_row = row + move[dir].vert;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>
                <a:solidFill>
                  <a:srgbClr val="CC3300"/>
                </a:solidFill>
              </a:rPr>
              <a:t>next_col  = col  +  move[dir].horiz;</a:t>
            </a:r>
            <a:endParaRPr lang="zh-TW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343650" y="1068389"/>
            <a:ext cx="4324350" cy="66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D8F-2B56-4501-B3BF-6D23184E223E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855" y="1336675"/>
            <a:ext cx="7761287" cy="5521325"/>
          </a:xfrm>
        </p:spPr>
        <p:txBody>
          <a:bodyPr/>
          <a:lstStyle/>
          <a:p>
            <a:r>
              <a:rPr lang="zh-TW" altLang="en-US" sz="2800" dirty="0"/>
              <a:t>#</a:t>
            </a:r>
            <a:r>
              <a:rPr lang="en-US" altLang="zh-TW" sz="2800" dirty="0"/>
              <a:t>define MAX_STACK_SIZE 100</a:t>
            </a:r>
            <a:br>
              <a:rPr lang="en-US" altLang="zh-TW" sz="2800" dirty="0"/>
            </a:br>
            <a:r>
              <a:rPr lang="en-US" altLang="zh-TW" sz="2800" dirty="0"/>
              <a:t>             /*maximum stack size*/</a:t>
            </a:r>
            <a:br>
              <a:rPr lang="en-US" altLang="zh-TW" sz="2800" dirty="0"/>
            </a:br>
            <a:r>
              <a:rPr lang="en-US" altLang="zh-TW" sz="2800" dirty="0" err="1"/>
              <a:t>typedef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struct</a:t>
            </a:r>
            <a:r>
              <a:rPr lang="en-US" altLang="zh-TW" sz="2800" dirty="0"/>
              <a:t> {</a:t>
            </a:r>
            <a:br>
              <a:rPr lang="en-US" altLang="zh-TW" sz="2800" dirty="0"/>
            </a:br>
            <a:r>
              <a:rPr lang="en-US" altLang="zh-TW" sz="2800" dirty="0"/>
              <a:t>             short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row;</a:t>
            </a:r>
            <a:br>
              <a:rPr lang="en-US" altLang="zh-TW" sz="2800" dirty="0"/>
            </a:br>
            <a:r>
              <a:rPr lang="en-US" altLang="zh-TW" sz="2800" dirty="0"/>
              <a:t>             short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col;</a:t>
            </a:r>
            <a:br>
              <a:rPr lang="en-US" altLang="zh-TW" sz="2800" dirty="0"/>
            </a:br>
            <a:r>
              <a:rPr lang="en-US" altLang="zh-TW" sz="2800" dirty="0"/>
              <a:t>             short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dir</a:t>
            </a:r>
            <a:r>
              <a:rPr lang="en-US" altLang="zh-TW" sz="2800" dirty="0"/>
              <a:t>;</a:t>
            </a:r>
            <a:br>
              <a:rPr lang="en-US" altLang="zh-TW" sz="2800" dirty="0"/>
            </a:br>
            <a:r>
              <a:rPr lang="en-US" altLang="zh-TW" sz="2800" dirty="0"/>
              <a:t>             } element;</a:t>
            </a:r>
            <a:br>
              <a:rPr lang="en-US" altLang="zh-TW" sz="2800" dirty="0"/>
            </a:br>
            <a:r>
              <a:rPr lang="en-US" altLang="zh-TW" sz="2800" dirty="0"/>
              <a:t>element stack[MAX_STACK_SIZE];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61680" y="430142"/>
            <a:ext cx="72247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4400" dirty="0" smtClean="0">
                <a:latin typeface="+mj-ea"/>
                <a:ea typeface="+mj-ea"/>
              </a:rPr>
              <a:t>利用</a:t>
            </a:r>
            <a:r>
              <a:rPr kumimoji="1" lang="en-US" altLang="zh-TW" sz="4400" dirty="0" smtClean="0">
                <a:latin typeface="+mj-ea"/>
                <a:ea typeface="+mj-ea"/>
              </a:rPr>
              <a:t>Stack</a:t>
            </a:r>
            <a:r>
              <a:rPr kumimoji="1" lang="zh-TW" altLang="en-US" sz="4400" dirty="0" smtClean="0">
                <a:latin typeface="+mj-ea"/>
                <a:ea typeface="+mj-ea"/>
              </a:rPr>
              <a:t>來記錄走過的路徑</a:t>
            </a:r>
            <a:endParaRPr kumimoji="1" lang="en-US" altLang="zh-TW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24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陣列</a:t>
            </a:r>
            <a:r>
              <a:rPr lang="en-US" altLang="zh-TW" dirty="0" smtClean="0">
                <a:latin typeface="+mj-ea"/>
              </a:rPr>
              <a:t>(Array)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陣列</a:t>
            </a:r>
            <a:r>
              <a:rPr lang="en-US" altLang="zh-TW" sz="2800" dirty="0" smtClean="0">
                <a:latin typeface="+mj-ea"/>
                <a:ea typeface="+mj-ea"/>
              </a:rPr>
              <a:t>(array)</a:t>
            </a:r>
            <a:r>
              <a:rPr lang="zh-TW" altLang="en-US" sz="2800" dirty="0" smtClean="0">
                <a:latin typeface="+mj-ea"/>
                <a:ea typeface="+mj-ea"/>
              </a:rPr>
              <a:t>由一連串的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(index)</a:t>
            </a:r>
            <a:r>
              <a:rPr lang="zh-TW" altLang="en-US" sz="2800" dirty="0" smtClean="0">
                <a:latin typeface="+mj-ea"/>
                <a:ea typeface="+mj-ea"/>
              </a:rPr>
              <a:t>和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(value)</a:t>
            </a:r>
            <a:r>
              <a:rPr lang="zh-TW" altLang="en-US" sz="2800" dirty="0" smtClean="0">
                <a:latin typeface="+mj-ea"/>
                <a:ea typeface="+mj-ea"/>
              </a:rPr>
              <a:t>構成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i="0" dirty="0" smtClean="0">
                <a:latin typeface="+mj-ea"/>
                <a:ea typeface="+mj-ea"/>
              </a:rPr>
              <a:t>對每個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zh-TW" altLang="en-US" sz="2800" i="0" dirty="0" smtClean="0">
                <a:latin typeface="+mj-ea"/>
                <a:ea typeface="+mj-ea"/>
              </a:rPr>
              <a:t>，必有一個相關聯的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value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如果可能的話，盡量使用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連續空間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的記憶體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減少存取時間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圖片 1" descr="Mailbox numbers in apartment building image - Free stock photo - Public Domain photo - CC0 Imag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53" y="2536531"/>
            <a:ext cx="4475748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5029-43B5-4296-BBD9-6D25B99FE77C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264" y="1144138"/>
            <a:ext cx="8172450" cy="5637213"/>
          </a:xfrm>
        </p:spPr>
        <p:txBody>
          <a:bodyPr/>
          <a:lstStyle/>
          <a:p>
            <a:r>
              <a:rPr lang="en-US" altLang="zh-TW" sz="2400" dirty="0"/>
              <a:t>Initialize a stack to the maze’s entrance coordinates and direction to </a:t>
            </a:r>
            <a:r>
              <a:rPr lang="en-US" altLang="zh-TW" sz="2400" dirty="0">
                <a:solidFill>
                  <a:srgbClr val="CC3300"/>
                </a:solidFill>
              </a:rPr>
              <a:t>north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while (stack is not empty){</a:t>
            </a:r>
            <a:br>
              <a:rPr lang="en-US" altLang="zh-TW" sz="2400" dirty="0"/>
            </a:br>
            <a:r>
              <a:rPr lang="en-US" altLang="zh-TW" sz="2400" dirty="0"/>
              <a:t>   /* move to position at top of stack */</a:t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FF0000"/>
                </a:solidFill>
              </a:rPr>
              <a:t>&lt;row, col, </a:t>
            </a:r>
            <a:r>
              <a:rPr lang="en-US" altLang="zh-TW" sz="2400" dirty="0" err="1">
                <a:solidFill>
                  <a:srgbClr val="FF0000"/>
                </a:solidFill>
              </a:rPr>
              <a:t>dir</a:t>
            </a:r>
            <a:r>
              <a:rPr lang="en-US" altLang="zh-TW" sz="2400" dirty="0">
                <a:solidFill>
                  <a:srgbClr val="FF0000"/>
                </a:solidFill>
              </a:rPr>
              <a:t>&gt; = delete from top of stack; </a:t>
            </a:r>
            <a:r>
              <a:rPr lang="en-US" altLang="zh-TW" sz="2400" dirty="0" smtClean="0">
                <a:solidFill>
                  <a:srgbClr val="FF0000"/>
                </a:solidFill>
              </a:rPr>
              <a:t>		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while (there are more moves from current position) {</a:t>
            </a:r>
            <a:br>
              <a:rPr lang="en-US" altLang="zh-TW" sz="2400" dirty="0"/>
            </a:br>
            <a:r>
              <a:rPr lang="en-US" altLang="zh-TW" sz="2400" dirty="0"/>
              <a:t>     &lt;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 &gt; = coordinates of next move;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= direction of move;</a:t>
            </a:r>
            <a:br>
              <a:rPr lang="en-US" altLang="zh-TW" sz="2400" dirty="0"/>
            </a:br>
            <a:r>
              <a:rPr lang="en-US" altLang="zh-TW" sz="2400" dirty="0"/>
              <a:t>     if ((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 == EXIT_ROW)&amp;&amp; (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 == EXIT_COL))   </a:t>
            </a:r>
            <a:br>
              <a:rPr lang="en-US" altLang="zh-TW" sz="2400" dirty="0"/>
            </a:br>
            <a:r>
              <a:rPr lang="en-US" altLang="zh-TW" sz="2400" dirty="0"/>
              <a:t>         success;</a:t>
            </a:r>
            <a:br>
              <a:rPr lang="en-US" altLang="zh-TW" sz="2400" dirty="0"/>
            </a:br>
            <a:r>
              <a:rPr lang="en-US" altLang="zh-TW" sz="2400" dirty="0"/>
              <a:t>     if (maze[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== 0 &amp;&amp;    </a:t>
            </a:r>
            <a:br>
              <a:rPr lang="en-US" altLang="zh-TW" sz="2400" dirty="0"/>
            </a:br>
            <a:r>
              <a:rPr lang="en-US" altLang="zh-TW" sz="2400" dirty="0"/>
              <a:t>          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== 0) {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385111" y="2379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取出步伐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66412" y="4504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可以走</a:t>
            </a:r>
            <a:r>
              <a:rPr lang="en-US" altLang="zh-TW" sz="2400" dirty="0" smtClean="0">
                <a:solidFill>
                  <a:srgbClr val="FF0000"/>
                </a:solidFill>
              </a:rPr>
              <a:t>&amp;</a:t>
            </a:r>
            <a:r>
              <a:rPr lang="zh-TW" altLang="en-US" sz="2400" dirty="0" smtClean="0">
                <a:solidFill>
                  <a:srgbClr val="FF0000"/>
                </a:solidFill>
              </a:rPr>
              <a:t>沒有走過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6128-A397-4F8A-8273-7BC988F8DD0D}" type="slidenum">
              <a:rPr lang="zh-TW" altLang="en-US"/>
              <a:pPr/>
              <a:t>21</a:t>
            </a:fld>
            <a:endParaRPr lang="zh-TW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625" y="1380430"/>
            <a:ext cx="7734300" cy="5275263"/>
          </a:xfrm>
        </p:spPr>
        <p:txBody>
          <a:bodyPr/>
          <a:lstStyle/>
          <a:p>
            <a:r>
              <a:rPr lang="zh-TW" altLang="zh-TW" sz="2400" dirty="0"/>
              <a:t>     /* </a:t>
            </a:r>
            <a:r>
              <a:rPr lang="en-US" altLang="zh-TW" sz="2400" dirty="0"/>
              <a:t>legal move and haven’t been there */</a:t>
            </a:r>
            <a:br>
              <a:rPr lang="en-US" altLang="zh-TW" sz="2400" dirty="0"/>
            </a:br>
            <a:r>
              <a:rPr lang="en-US" altLang="zh-TW" sz="2400" dirty="0"/>
              <a:t>         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 1;</a:t>
            </a:r>
            <a:br>
              <a:rPr lang="en-US" altLang="zh-TW" sz="2400" dirty="0"/>
            </a:br>
            <a:r>
              <a:rPr lang="en-US" altLang="zh-TW" sz="2400" dirty="0"/>
              <a:t>         /* save current position and direction */</a:t>
            </a:r>
            <a:br>
              <a:rPr lang="en-US" altLang="zh-TW" sz="2400" dirty="0"/>
            </a:br>
            <a:r>
              <a:rPr lang="en-US" altLang="zh-TW" sz="2400" dirty="0"/>
              <a:t>         add &lt;row, col,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&gt; to the top of the stack;</a:t>
            </a:r>
            <a:br>
              <a:rPr lang="en-US" altLang="zh-TW" sz="2400" dirty="0"/>
            </a:br>
            <a:r>
              <a:rPr lang="en-US" altLang="zh-TW" sz="2400" dirty="0"/>
              <a:t>         row =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col  =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 = north;</a:t>
            </a:r>
            <a:br>
              <a:rPr lang="en-US" altLang="zh-TW" sz="2400" dirty="0"/>
            </a:br>
            <a:r>
              <a:rPr lang="en-US" altLang="zh-TW" sz="2400" dirty="0"/>
              <a:t>    }</a:t>
            </a:r>
            <a:br>
              <a:rPr lang="en-US" altLang="zh-TW" sz="2400" dirty="0"/>
            </a:br>
            <a:r>
              <a:rPr lang="en-US" altLang="zh-TW" sz="2400" dirty="0"/>
              <a:t>  }</a:t>
            </a:r>
            <a:br>
              <a:rPr lang="en-US" altLang="zh-TW" sz="2400" dirty="0"/>
            </a:br>
            <a:r>
              <a:rPr lang="en-US" altLang="zh-TW" sz="2400" dirty="0"/>
              <a:t>} </a:t>
            </a:r>
            <a:br>
              <a:rPr lang="en-US" altLang="zh-TW" sz="2400" dirty="0"/>
            </a:br>
            <a:r>
              <a:rPr lang="en-US" altLang="zh-TW" sz="2400" dirty="0" err="1"/>
              <a:t>printf</a:t>
            </a:r>
            <a:r>
              <a:rPr lang="en-US" altLang="zh-TW" sz="2400" dirty="0"/>
              <a:t>(“No path found\n”);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3.7:</a:t>
            </a:r>
            <a:r>
              <a:rPr lang="en-US" altLang="zh-TW" sz="1800" u="sng" dirty="0">
                <a:solidFill>
                  <a:schemeClr val="tx1"/>
                </a:solidFill>
              </a:rPr>
              <a:t> Initial maze algorithm (p.115)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3656-B07F-460C-8C49-F65B2B139183}" type="slidenum">
              <a:rPr lang="zh-TW" altLang="en-US"/>
              <a:pPr/>
              <a:t>22</a:t>
            </a:fld>
            <a:endParaRPr lang="zh-TW" altLang="en-US"/>
          </a:p>
        </p:txBody>
      </p:sp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4597400" y="996950"/>
            <a:ext cx="3251200" cy="3416300"/>
            <a:chOff x="1660" y="1283"/>
            <a:chExt cx="2048" cy="2152"/>
          </a:xfrm>
        </p:grpSpPr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dist" eaLnBrk="1" hangingPunct="1"/>
              <a:r>
                <a:rPr kumimoji="1" lang="zh-TW" altLang="en-US" sz="2400">
                  <a:solidFill>
                    <a:srgbClr val="CC3300"/>
                  </a:solidFill>
                </a:rPr>
                <a:t>00000</a:t>
              </a:r>
              <a:r>
                <a:rPr kumimoji="1" lang="zh-TW" altLang="en-US" sz="2400"/>
                <a:t>1</a:t>
              </a:r>
            </a:p>
            <a:p>
              <a:pPr algn="dist" eaLnBrk="1" hangingPunct="1"/>
              <a:r>
                <a:rPr kumimoji="1" lang="zh-TW" altLang="en-US" sz="2400"/>
                <a:t>11111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</a:t>
              </a:r>
              <a:endParaRPr kumimoji="1" lang="zh-TW" altLang="en-US" sz="2400"/>
            </a:p>
            <a:p>
              <a:pPr algn="dist" eaLnBrk="1" hangingPunct="1"/>
              <a:r>
                <a:rPr kumimoji="1" lang="zh-TW" altLang="en-US" sz="2400"/>
                <a:t>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/>
                <a:t>1</a:t>
              </a:r>
            </a:p>
            <a:p>
              <a:pPr algn="dist" eaLnBrk="1" hangingPunct="1"/>
              <a:r>
                <a:rPr kumimoji="1" lang="zh-TW" altLang="en-US" sz="240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/>
                <a:t>11111</a:t>
              </a:r>
            </a:p>
            <a:p>
              <a:pPr algn="dist" eaLnBrk="1" hangingPunct="1"/>
              <a:r>
                <a:rPr kumimoji="1" lang="zh-TW" altLang="en-US" sz="2400"/>
                <a:t>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/>
                <a:t>1</a:t>
              </a:r>
            </a:p>
            <a:p>
              <a:pPr algn="dist" eaLnBrk="1" hangingPunct="1"/>
              <a:r>
                <a:rPr kumimoji="1" lang="zh-TW" altLang="en-US" sz="2400"/>
                <a:t>11111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</a:t>
              </a:r>
              <a:endParaRPr kumimoji="1" lang="zh-TW" altLang="en-US" sz="2400"/>
            </a:p>
            <a:p>
              <a:pPr algn="dist" eaLnBrk="1" hangingPunct="1"/>
              <a:r>
                <a:rPr kumimoji="1" lang="zh-TW" altLang="en-US" sz="2400"/>
                <a:t>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/>
                <a:t>1</a:t>
              </a:r>
            </a:p>
            <a:p>
              <a:pPr algn="dist" eaLnBrk="1" hangingPunct="1"/>
              <a:r>
                <a:rPr kumimoji="1" lang="zh-TW" altLang="en-US" sz="240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/>
                <a:t>11111</a:t>
              </a:r>
            </a:p>
            <a:p>
              <a:pPr algn="dist" eaLnBrk="1" hangingPunct="1"/>
              <a:r>
                <a:rPr kumimoji="1" lang="zh-TW" altLang="en-US" sz="2400"/>
                <a:t>1</a:t>
              </a:r>
              <a:r>
                <a:rPr kumimoji="1" lang="zh-TW" altLang="en-US" sz="2400">
                  <a:solidFill>
                    <a:srgbClr val="CC3300"/>
                  </a:solidFill>
                </a:rPr>
                <a:t>00000</a:t>
              </a:r>
              <a:endParaRPr kumimoji="1" lang="zh-TW" altLang="en-US" sz="2400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587625" y="5372100"/>
            <a:ext cx="5160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u="sng"/>
              <a:t>*</a:t>
            </a:r>
            <a:r>
              <a:rPr kumimoji="1" lang="en-US" altLang="zh-TW" u="sng"/>
              <a:t>Figure 3.11: Simple maze with a long path (p.116)</a:t>
            </a:r>
            <a:endParaRPr kumimoji="1" lang="en-US" altLang="zh-TW" sz="2400" u="sng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509708" y="446088"/>
            <a:ext cx="3164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/>
              <a:t>The size of a stack?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7824789" y="4111625"/>
            <a:ext cx="630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m*p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3279776" y="4645025"/>
            <a:ext cx="3691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mp --&gt; ┌ m/2┐p,    mp --&gt; ┌ p/2┐m</a:t>
            </a:r>
          </a:p>
        </p:txBody>
      </p:sp>
    </p:spTree>
    <p:extLst>
      <p:ext uri="{BB962C8B-B14F-4D97-AF65-F5344CB8AC3E}">
        <p14:creationId xmlns:p14="http://schemas.microsoft.com/office/powerpoint/2010/main" val="3887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BB41-E931-452A-9AFF-F3CF823BB22F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457201"/>
            <a:ext cx="7761287" cy="555942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void path (void)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/* </a:t>
            </a:r>
            <a:r>
              <a:rPr lang="zh-TW" altLang="en-US" sz="2400" dirty="0" smtClean="0">
                <a:solidFill>
                  <a:srgbClr val="FF0000"/>
                </a:solidFill>
              </a:rPr>
              <a:t>輸出能走出迷宮的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其中一條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正確路徑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如果存在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row, col,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, found = FALSE;</a:t>
            </a:r>
            <a:br>
              <a:rPr lang="en-US" altLang="zh-TW" sz="2400" dirty="0"/>
            </a:br>
            <a:r>
              <a:rPr lang="en-US" altLang="zh-TW" sz="2400" dirty="0"/>
              <a:t>    element position;</a:t>
            </a:r>
            <a:br>
              <a:rPr lang="en-US" altLang="zh-TW" sz="2400" dirty="0"/>
            </a:br>
            <a:r>
              <a:rPr lang="en-US" altLang="zh-TW" sz="2400" dirty="0"/>
              <a:t>    mark[1][1] = 1; top =0;</a:t>
            </a:r>
            <a:br>
              <a:rPr lang="en-US" altLang="zh-TW" sz="2400" dirty="0"/>
            </a:br>
            <a:r>
              <a:rPr lang="en-US" altLang="zh-TW" sz="2400" dirty="0"/>
              <a:t>    stack[0].row = 1; stack[0].col = 1; stack[0].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= 1;</a:t>
            </a:r>
            <a:br>
              <a:rPr lang="en-US" altLang="zh-TW" sz="2400" dirty="0"/>
            </a:br>
            <a:r>
              <a:rPr lang="en-US" altLang="zh-TW" sz="2400" dirty="0"/>
              <a:t>    while (top &gt; -1 &amp;&amp; !found) {</a:t>
            </a:r>
            <a:br>
              <a:rPr lang="en-US" altLang="zh-TW" sz="2400" dirty="0"/>
            </a:br>
            <a:r>
              <a:rPr lang="en-US" altLang="zh-TW" sz="2400" dirty="0"/>
              <a:t>       position = delete(&amp;top);</a:t>
            </a:r>
            <a:br>
              <a:rPr lang="en-US" altLang="zh-TW" sz="2400" dirty="0"/>
            </a:br>
            <a:r>
              <a:rPr lang="en-US" altLang="zh-TW" sz="2400" dirty="0"/>
              <a:t>       row = </a:t>
            </a:r>
            <a:r>
              <a:rPr lang="en-US" altLang="zh-TW" sz="2400" dirty="0" err="1"/>
              <a:t>position.row</a:t>
            </a:r>
            <a:r>
              <a:rPr lang="en-US" altLang="zh-TW" sz="2400" dirty="0"/>
              <a:t>; col = </a:t>
            </a:r>
            <a:r>
              <a:rPr lang="en-US" altLang="zh-TW" sz="2400" dirty="0" err="1"/>
              <a:t>position.col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 = </a:t>
            </a:r>
            <a:r>
              <a:rPr lang="en-US" altLang="zh-TW" sz="2400" dirty="0" err="1"/>
              <a:t>position.dir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while (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&lt; 8 &amp;&amp; !found) {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smtClean="0"/>
              <a:t>/*</a:t>
            </a:r>
            <a:r>
              <a:rPr lang="zh-TW" altLang="en-US" sz="2400" dirty="0" smtClean="0">
                <a:solidFill>
                  <a:srgbClr val="FF0000"/>
                </a:solidFill>
              </a:rPr>
              <a:t>往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dir</a:t>
            </a:r>
            <a:r>
              <a:rPr lang="zh-TW" altLang="en-US" sz="2400" dirty="0" smtClean="0">
                <a:solidFill>
                  <a:srgbClr val="FF0000"/>
                </a:solidFill>
              </a:rPr>
              <a:t>的方向移動</a:t>
            </a:r>
            <a:r>
              <a:rPr lang="en-US" altLang="zh-TW" sz="2400" dirty="0" smtClean="0"/>
              <a:t>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 = row + move[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vert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  = col + move[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horiz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75675" y="3448050"/>
            <a:ext cx="14622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/>
              <a:t>          0</a:t>
            </a:r>
          </a:p>
          <a:p>
            <a:pPr eaLnBrk="1" hangingPunct="1"/>
            <a:r>
              <a:rPr kumimoji="1" lang="zh-TW" altLang="en-US" dirty="0"/>
              <a:t>   7     </a:t>
            </a:r>
            <a:r>
              <a:rPr kumimoji="1" lang="en-US" altLang="zh-TW" dirty="0"/>
              <a:t>N    1</a:t>
            </a:r>
          </a:p>
          <a:p>
            <a:pPr eaLnBrk="1" hangingPunct="1"/>
            <a:r>
              <a:rPr kumimoji="1" lang="en-US" altLang="zh-TW" dirty="0"/>
              <a:t>6 W          E 2</a:t>
            </a:r>
          </a:p>
          <a:p>
            <a:pPr eaLnBrk="1" hangingPunct="1"/>
            <a:r>
              <a:rPr kumimoji="1" lang="en-US" altLang="zh-TW" dirty="0"/>
              <a:t>    5    S     3</a:t>
            </a:r>
          </a:p>
          <a:p>
            <a:pPr eaLnBrk="1" hangingPunct="1"/>
            <a:r>
              <a:rPr kumimoji="1" lang="en-US" altLang="zh-TW" dirty="0"/>
              <a:t>          4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464551" y="3362325"/>
            <a:ext cx="1819275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296151" y="303213"/>
            <a:ext cx="1933575" cy="41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137401" y="187325"/>
            <a:ext cx="2265363" cy="6492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175501" y="-30163"/>
            <a:ext cx="635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>
                <a:solidFill>
                  <a:schemeClr val="tx2"/>
                </a:solidFill>
              </a:rPr>
              <a:t>(1,1)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9180514" y="560388"/>
            <a:ext cx="6880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>
                <a:solidFill>
                  <a:schemeClr val="tx2"/>
                </a:solidFill>
              </a:rPr>
              <a:t>(</a:t>
            </a:r>
            <a:r>
              <a:rPr kumimoji="1" lang="en-US" altLang="zh-TW">
                <a:solidFill>
                  <a:schemeClr val="tx2"/>
                </a:solidFill>
              </a:rPr>
              <a:t>m,p)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878888" y="806450"/>
            <a:ext cx="1438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>
                <a:solidFill>
                  <a:srgbClr val="CC3300"/>
                </a:solidFill>
              </a:rPr>
              <a:t>(</a:t>
            </a:r>
            <a:r>
              <a:rPr kumimoji="1" lang="en-US" altLang="zh-TW">
                <a:solidFill>
                  <a:srgbClr val="CC3300"/>
                </a:solidFill>
              </a:rPr>
              <a:t>m+2)*(p+2)</a:t>
            </a:r>
          </a:p>
        </p:txBody>
      </p:sp>
    </p:spTree>
    <p:extLst>
      <p:ext uri="{BB962C8B-B14F-4D97-AF65-F5344CB8AC3E}">
        <p14:creationId xmlns:p14="http://schemas.microsoft.com/office/powerpoint/2010/main" val="4761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6A-AADF-434A-8F2D-05C0795AA368}" type="slidenum">
              <a:rPr lang="zh-TW" altLang="en-US"/>
              <a:pPr/>
              <a:t>24</a:t>
            </a:fld>
            <a:endParaRPr lang="zh-TW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9" y="457201"/>
            <a:ext cx="9435063" cy="5662613"/>
          </a:xfrm>
        </p:spPr>
        <p:txBody>
          <a:bodyPr/>
          <a:lstStyle/>
          <a:p>
            <a:r>
              <a:rPr lang="zh-TW" altLang="zh-TW" sz="2400" dirty="0"/>
              <a:t>         </a:t>
            </a:r>
            <a:r>
              <a:rPr lang="en-US" altLang="zh-TW" sz="2400" dirty="0"/>
              <a:t>if (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==EXIT_ROW &amp;&amp;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==EXIT_COL)</a:t>
            </a:r>
            <a:br>
              <a:rPr lang="en-US" altLang="zh-TW" sz="2400" dirty="0"/>
            </a:br>
            <a:r>
              <a:rPr lang="en-US" altLang="zh-TW" sz="2400" dirty="0"/>
              <a:t>              found = TRUE;</a:t>
            </a:r>
            <a:br>
              <a:rPr lang="en-US" altLang="zh-TW" sz="2400" dirty="0"/>
            </a:br>
            <a:r>
              <a:rPr lang="en-US" altLang="zh-TW" sz="2400" dirty="0"/>
              <a:t>         else if ( !maze[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 smtClean="0"/>
              <a:t>] &amp;&amp;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!</a:t>
            </a:r>
            <a:r>
              <a:rPr lang="en-US" altLang="zh-TW" sz="2400" dirty="0"/>
              <a:t>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</a:t>
            </a:r>
            <a:r>
              <a:rPr lang="en-US" altLang="zh-TW" sz="2400" dirty="0" smtClean="0"/>
              <a:t>{</a:t>
            </a:r>
            <a:br>
              <a:rPr lang="en-US" altLang="zh-TW" sz="2400" dirty="0" smtClean="0"/>
            </a:br>
            <a:r>
              <a:rPr lang="zh-TW" altLang="en-US" sz="2400" dirty="0"/>
              <a:t> </a:t>
            </a:r>
            <a:r>
              <a:rPr lang="zh-TW" altLang="en-US" sz="2400" dirty="0" smtClean="0"/>
              <a:t>              </a:t>
            </a:r>
            <a:r>
              <a:rPr lang="en-US" altLang="zh-TW" sz="2400" dirty="0" smtClean="0"/>
              <a:t>/*        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不是牆壁               而且            沒有走過</a:t>
            </a:r>
            <a:r>
              <a:rPr lang="en-US" altLang="zh-TW" sz="2400" dirty="0" smtClean="0"/>
              <a:t>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     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 1;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  <a:r>
              <a:rPr lang="en-US" altLang="zh-TW" sz="2400" dirty="0" err="1"/>
              <a:t>position.row</a:t>
            </a:r>
            <a:r>
              <a:rPr lang="en-US" altLang="zh-TW" sz="2400" dirty="0"/>
              <a:t> = row;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      </a:t>
            </a:r>
            <a:r>
              <a:rPr lang="en-US" altLang="zh-TW" sz="2400" dirty="0" err="1" smtClean="0"/>
              <a:t>position.col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col;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  <a:r>
              <a:rPr lang="en-US" altLang="zh-TW" sz="2400" dirty="0" err="1"/>
              <a:t>position.dir</a:t>
            </a:r>
            <a:r>
              <a:rPr lang="en-US" altLang="zh-TW" sz="2400" dirty="0"/>
              <a:t> = ++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     add(&amp;top, position);</a:t>
            </a:r>
            <a:br>
              <a:rPr lang="en-US" altLang="zh-TW" sz="2400" dirty="0"/>
            </a:br>
            <a:r>
              <a:rPr lang="en-US" altLang="zh-TW" sz="2400" dirty="0"/>
              <a:t>              row =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; col =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= 0;</a:t>
            </a:r>
            <a:br>
              <a:rPr lang="en-US" altLang="zh-TW" sz="2400" dirty="0"/>
            </a:br>
            <a:r>
              <a:rPr lang="en-US" altLang="zh-TW" sz="2400" dirty="0"/>
              <a:t>          }</a:t>
            </a:r>
            <a:br>
              <a:rPr lang="en-US" altLang="zh-TW" sz="2400" dirty="0"/>
            </a:br>
            <a:r>
              <a:rPr lang="en-US" altLang="zh-TW" sz="2400" dirty="0"/>
              <a:t>          else ++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}</a:t>
            </a:r>
            <a:br>
              <a:rPr lang="en-US" altLang="zh-TW" sz="2400" dirty="0"/>
            </a:br>
            <a:r>
              <a:rPr lang="en-US" altLang="zh-TW" sz="2400" dirty="0"/>
              <a:t>   }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2" name="右大括弧 1"/>
          <p:cNvSpPr/>
          <p:nvPr/>
        </p:nvSpPr>
        <p:spPr>
          <a:xfrm>
            <a:off x="6840994" y="2213113"/>
            <a:ext cx="156154" cy="84372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058201" y="2450308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放入</a:t>
            </a:r>
            <a:r>
              <a:rPr lang="zh-TW" altLang="en-US" b="1" dirty="0" smtClean="0">
                <a:solidFill>
                  <a:srgbClr val="FF0000"/>
                </a:solidFill>
              </a:rPr>
              <a:t>目前位置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+ </a:t>
            </a:r>
            <a:r>
              <a:rPr lang="zh-TW" altLang="en-US" b="1" dirty="0" smtClean="0">
                <a:solidFill>
                  <a:srgbClr val="FF0000"/>
                </a:solidFill>
              </a:rPr>
              <a:t>下一步要走的方向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789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4F4-98C2-402A-89CD-45F1E52D8B71}" type="slidenum">
              <a:rPr lang="zh-TW" altLang="en-US"/>
              <a:pPr/>
              <a:t>25</a:t>
            </a:fld>
            <a:endParaRPr lang="zh-TW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457200"/>
            <a:ext cx="7747000" cy="5043488"/>
          </a:xfrm>
        </p:spPr>
        <p:txBody>
          <a:bodyPr/>
          <a:lstStyle/>
          <a:p>
            <a:r>
              <a:rPr lang="zh-TW" altLang="zh-TW" sz="2400" dirty="0"/>
              <a:t>    </a:t>
            </a:r>
            <a:r>
              <a:rPr lang="en-US" altLang="zh-TW" sz="2400" dirty="0"/>
              <a:t>if (found) {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(“The path is :\n”);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(“row col\n”);</a:t>
            </a:r>
            <a:br>
              <a:rPr lang="en-US" altLang="zh-TW" sz="2400" dirty="0"/>
            </a:br>
            <a:r>
              <a:rPr lang="en-US" altLang="zh-TW" sz="2400" dirty="0"/>
              <a:t>        for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&lt; </a:t>
            </a:r>
            <a:r>
              <a:rPr lang="en-US" altLang="zh-TW" sz="2400" dirty="0"/>
              <a:t>top;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 %2d%5d”, stack[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].row, stack[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].col);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(“%2d%5d\n”, row, col);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(“%2d%5d\n”, EXIT_ROW, EXIT_COL);</a:t>
            </a:r>
            <a:br>
              <a:rPr lang="en-US" altLang="zh-TW" sz="2400" dirty="0"/>
            </a:br>
            <a:r>
              <a:rPr lang="en-US" altLang="zh-TW" sz="2400" dirty="0"/>
              <a:t>     }</a:t>
            </a:r>
            <a:br>
              <a:rPr lang="en-US" altLang="zh-TW" sz="2400" dirty="0"/>
            </a:br>
            <a:r>
              <a:rPr lang="en-US" altLang="zh-TW" sz="2400" dirty="0"/>
              <a:t>    else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(“The maze does not have a path\n”);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2400" b="1" u="sng" dirty="0"/>
              <a:t/>
            </a:r>
            <a:br>
              <a:rPr lang="en-US" altLang="zh-TW" sz="2400" b="1" u="sng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3.8:</a:t>
            </a:r>
            <a:r>
              <a:rPr lang="en-US" altLang="zh-TW" sz="1800" u="sng" dirty="0">
                <a:solidFill>
                  <a:schemeClr val="tx1"/>
                </a:solidFill>
              </a:rPr>
              <a:t>Maze search function (p.117)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64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9" y="49548"/>
            <a:ext cx="8499805" cy="6763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55219" y="783771"/>
            <a:ext cx="1745685" cy="2321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576004" y="39634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Maze</a:t>
            </a:r>
            <a:endParaRPr lang="zh-TW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466343" y="3566909"/>
            <a:ext cx="14622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/>
              <a:t>          0</a:t>
            </a:r>
          </a:p>
          <a:p>
            <a:pPr eaLnBrk="1" hangingPunct="1"/>
            <a:r>
              <a:rPr kumimoji="1" lang="zh-TW" altLang="en-US" dirty="0"/>
              <a:t>   7     </a:t>
            </a:r>
            <a:r>
              <a:rPr kumimoji="1" lang="en-US" altLang="zh-TW" dirty="0"/>
              <a:t>N    1</a:t>
            </a:r>
          </a:p>
          <a:p>
            <a:pPr eaLnBrk="1" hangingPunct="1"/>
            <a:r>
              <a:rPr kumimoji="1" lang="en-US" altLang="zh-TW" dirty="0"/>
              <a:t>6 W          E 2</a:t>
            </a:r>
          </a:p>
          <a:p>
            <a:pPr eaLnBrk="1" hangingPunct="1"/>
            <a:r>
              <a:rPr kumimoji="1" lang="en-US" altLang="zh-TW" dirty="0"/>
              <a:t>    5    S     3</a:t>
            </a:r>
          </a:p>
          <a:p>
            <a:pPr eaLnBrk="1" hangingPunct="1"/>
            <a:r>
              <a:rPr kumimoji="1" lang="en-US" altLang="zh-TW" dirty="0"/>
              <a:t>          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355219" y="3481184"/>
            <a:ext cx="1819275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397399" y="793642"/>
            <a:ext cx="15937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1 1 1 1 1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0070C0"/>
                </a:solidFill>
              </a:rPr>
              <a:t>0</a:t>
            </a:r>
            <a:r>
              <a:rPr lang="en-US" altLang="zh-TW" sz="2800" dirty="0" smtClean="0"/>
              <a:t> 0 0 1</a:t>
            </a:r>
          </a:p>
          <a:p>
            <a:r>
              <a:rPr lang="en-US" altLang="zh-TW" sz="2800" dirty="0" smtClean="0"/>
              <a:t>1 1 1 0 1</a:t>
            </a:r>
          </a:p>
          <a:p>
            <a:r>
              <a:rPr lang="en-US" altLang="zh-TW" sz="2800" dirty="0" smtClean="0"/>
              <a:t>1 0 0 </a:t>
            </a: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1 1 1 1 1</a:t>
            </a:r>
            <a:endParaRPr lang="zh-TW" altLang="en-US" sz="28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0062771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769061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383032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383032" y="2089425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383032" y="2528955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7750483" y="4863548"/>
            <a:ext cx="1032783" cy="1402238"/>
            <a:chOff x="6749774" y="4081670"/>
            <a:chExt cx="1032783" cy="2116415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6749774" y="4081670"/>
              <a:ext cx="22087" cy="210709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7760470" y="4088508"/>
              <a:ext cx="22087" cy="210709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6749774" y="6195603"/>
              <a:ext cx="1007832" cy="24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9" y="49548"/>
            <a:ext cx="8499805" cy="6763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55219" y="783771"/>
            <a:ext cx="1745685" cy="2321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576004" y="39634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Maze</a:t>
            </a:r>
            <a:endParaRPr lang="zh-TW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466343" y="3566909"/>
            <a:ext cx="14622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/>
              <a:t>          0</a:t>
            </a:r>
          </a:p>
          <a:p>
            <a:pPr eaLnBrk="1" hangingPunct="1"/>
            <a:r>
              <a:rPr kumimoji="1" lang="zh-TW" altLang="en-US" dirty="0"/>
              <a:t>   7     </a:t>
            </a:r>
            <a:r>
              <a:rPr kumimoji="1" lang="en-US" altLang="zh-TW" dirty="0"/>
              <a:t>N    1</a:t>
            </a:r>
          </a:p>
          <a:p>
            <a:pPr eaLnBrk="1" hangingPunct="1"/>
            <a:r>
              <a:rPr kumimoji="1" lang="en-US" altLang="zh-TW" dirty="0"/>
              <a:t>6 W          E 2</a:t>
            </a:r>
          </a:p>
          <a:p>
            <a:pPr eaLnBrk="1" hangingPunct="1"/>
            <a:r>
              <a:rPr kumimoji="1" lang="en-US" altLang="zh-TW" dirty="0"/>
              <a:t>    5    S     3</a:t>
            </a:r>
          </a:p>
          <a:p>
            <a:pPr eaLnBrk="1" hangingPunct="1"/>
            <a:r>
              <a:rPr kumimoji="1" lang="en-US" altLang="zh-TW" dirty="0"/>
              <a:t>          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355219" y="3481184"/>
            <a:ext cx="1819275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397399" y="793642"/>
            <a:ext cx="15937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1 1 1 1 1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0070C0"/>
                </a:solidFill>
              </a:rPr>
              <a:t>0</a:t>
            </a:r>
            <a:r>
              <a:rPr lang="en-US" altLang="zh-TW" sz="2800" dirty="0" smtClean="0"/>
              <a:t> 0 0 1</a:t>
            </a:r>
          </a:p>
          <a:p>
            <a:r>
              <a:rPr lang="en-US" altLang="zh-TW" sz="2800" dirty="0" smtClean="0"/>
              <a:t>1 0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1 0 0 </a:t>
            </a: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1 1 1 1 1</a:t>
            </a:r>
            <a:endParaRPr lang="zh-TW" altLang="en-US" sz="28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0062771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769061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383032" y="1663147"/>
            <a:ext cx="2252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7750483" y="4863548"/>
            <a:ext cx="1032783" cy="1402238"/>
            <a:chOff x="6749774" y="4081670"/>
            <a:chExt cx="1032783" cy="2116415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6749774" y="4081670"/>
              <a:ext cx="22087" cy="210709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7760470" y="4088508"/>
              <a:ext cx="22087" cy="210709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6749774" y="6195603"/>
              <a:ext cx="1007832" cy="24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9" y="49548"/>
            <a:ext cx="8499805" cy="67634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21184" y="4173262"/>
            <a:ext cx="1745685" cy="2321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5657" y="3785832"/>
            <a:ext cx="6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Mark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65602" y="1901834"/>
            <a:ext cx="14622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/>
              <a:t>          0</a:t>
            </a:r>
          </a:p>
          <a:p>
            <a:pPr eaLnBrk="1" hangingPunct="1"/>
            <a:r>
              <a:rPr kumimoji="1" lang="zh-TW" altLang="en-US" dirty="0"/>
              <a:t>   7     </a:t>
            </a:r>
            <a:r>
              <a:rPr kumimoji="1" lang="en-US" altLang="zh-TW" dirty="0"/>
              <a:t>N    1</a:t>
            </a:r>
          </a:p>
          <a:p>
            <a:pPr eaLnBrk="1" hangingPunct="1"/>
            <a:r>
              <a:rPr kumimoji="1" lang="en-US" altLang="zh-TW" dirty="0"/>
              <a:t>6 W          E 2</a:t>
            </a:r>
          </a:p>
          <a:p>
            <a:pPr eaLnBrk="1" hangingPunct="1"/>
            <a:r>
              <a:rPr kumimoji="1" lang="en-US" altLang="zh-TW" dirty="0"/>
              <a:t>    5    S     3</a:t>
            </a:r>
          </a:p>
          <a:p>
            <a:pPr eaLnBrk="1" hangingPunct="1"/>
            <a:r>
              <a:rPr kumimoji="1" lang="en-US" altLang="zh-TW" dirty="0"/>
              <a:t>          4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4478" y="1816109"/>
            <a:ext cx="1819275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763364" y="4183133"/>
            <a:ext cx="15937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1 1 1 1 1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0070C0"/>
                </a:solidFill>
              </a:rPr>
              <a:t>0</a:t>
            </a:r>
            <a:r>
              <a:rPr lang="en-US" altLang="zh-TW" sz="2800" dirty="0" smtClean="0"/>
              <a:t> 0 0 1</a:t>
            </a:r>
          </a:p>
          <a:p>
            <a:r>
              <a:rPr lang="en-US" altLang="zh-TW" sz="2800" dirty="0" smtClean="0"/>
              <a:t>1 0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1 0 0 </a:t>
            </a: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1 1 1 1 1</a:t>
            </a:r>
            <a:endParaRPr lang="zh-TW" altLang="en-US" sz="28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673591" y="4183133"/>
            <a:ext cx="0" cy="2321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042589" y="4193004"/>
            <a:ext cx="0" cy="23117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673591" y="6431787"/>
            <a:ext cx="13518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2298" y="4183133"/>
            <a:ext cx="1745685" cy="2321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854478" y="4193004"/>
            <a:ext cx="15937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1 1 1 1 1</a:t>
            </a:r>
          </a:p>
          <a:p>
            <a:r>
              <a:rPr lang="en-US" altLang="zh-TW" sz="2800" dirty="0" smtClean="0"/>
              <a:t>1 </a:t>
            </a:r>
            <a:r>
              <a:rPr lang="en-US" altLang="zh-TW" sz="2800" dirty="0" smtClean="0">
                <a:solidFill>
                  <a:srgbClr val="0070C0"/>
                </a:solidFill>
              </a:rPr>
              <a:t>0</a:t>
            </a:r>
            <a:r>
              <a:rPr lang="en-US" altLang="zh-TW" sz="2800" dirty="0" smtClean="0"/>
              <a:t> 0 0 1</a:t>
            </a:r>
          </a:p>
          <a:p>
            <a:r>
              <a:rPr lang="en-US" altLang="zh-TW" sz="2800" dirty="0" smtClean="0"/>
              <a:t>1 0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1 0 0 </a:t>
            </a: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r>
              <a:rPr lang="en-US" altLang="zh-TW" sz="2800" dirty="0" smtClean="0"/>
              <a:t> 1</a:t>
            </a:r>
          </a:p>
          <a:p>
            <a:r>
              <a:rPr lang="en-US" altLang="zh-TW" sz="2800" dirty="0" smtClean="0"/>
              <a:t>1 1 1 1 1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390389" y="38138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Maze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87866" y="5972609"/>
            <a:ext cx="1258277" cy="45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R1C1D1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0390389" y="4552465"/>
            <a:ext cx="167320" cy="322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327020" y="4801200"/>
            <a:ext cx="376497" cy="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70726" y="5972608"/>
            <a:ext cx="1258277" cy="45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R1C1D3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154126" y="4623707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altLang="zh-TW" sz="2800" dirty="0"/>
          </a:p>
        </p:txBody>
      </p:sp>
      <p:sp>
        <p:nvSpPr>
          <p:cNvPr id="29" name="矩形 28"/>
          <p:cNvSpPr/>
          <p:nvPr/>
        </p:nvSpPr>
        <p:spPr>
          <a:xfrm>
            <a:off x="10451089" y="4618158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0</a:t>
            </a:r>
            <a:endParaRPr lang="en-US" altLang="zh-TW" sz="2800" dirty="0">
              <a:solidFill>
                <a:srgbClr val="00B0F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0739129" y="4509349"/>
            <a:ext cx="167320" cy="322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0666578" y="4828631"/>
            <a:ext cx="376497" cy="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451089" y="4611062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altLang="zh-TW" sz="2800" dirty="0"/>
          </a:p>
        </p:txBody>
      </p:sp>
      <p:sp>
        <p:nvSpPr>
          <p:cNvPr id="33" name="矩形 32"/>
          <p:cNvSpPr/>
          <p:nvPr/>
        </p:nvSpPr>
        <p:spPr>
          <a:xfrm>
            <a:off x="10745697" y="4620933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0</a:t>
            </a:r>
            <a:endParaRPr lang="en-US" altLang="zh-TW" sz="2800" dirty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0726" y="5513431"/>
            <a:ext cx="1258277" cy="45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R1C2D3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11022968" y="4501650"/>
            <a:ext cx="167320" cy="322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0940327" y="4851348"/>
            <a:ext cx="376497" cy="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965540" y="4936215"/>
            <a:ext cx="299373" cy="288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0943040" y="4936215"/>
            <a:ext cx="13560" cy="3801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10686386" y="4919436"/>
            <a:ext cx="170572" cy="273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10651331" y="4858746"/>
            <a:ext cx="283651" cy="336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10713715" y="4609748"/>
            <a:ext cx="199454" cy="213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451393" y="4611062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10745697" y="4623707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altLang="zh-TW" sz="28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10661803" y="4853272"/>
            <a:ext cx="299373" cy="288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0675297" y="4875060"/>
            <a:ext cx="13560" cy="3801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10446513" y="4919436"/>
            <a:ext cx="170572" cy="273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447805" y="4613836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10150036" y="504261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0</a:t>
            </a:r>
            <a:endParaRPr lang="en-US" altLang="zh-TW" sz="2800" dirty="0">
              <a:solidFill>
                <a:srgbClr val="00B0F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70725" y="5513430"/>
            <a:ext cx="1258277" cy="45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R1C2D6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052943" y="4602800"/>
            <a:ext cx="39466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360072" y="4602800"/>
            <a:ext cx="39466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48112" y="4602800"/>
            <a:ext cx="39466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55970" y="5037177"/>
            <a:ext cx="39466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152209" y="502912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altLang="zh-TW" sz="2800" dirty="0"/>
          </a:p>
        </p:txBody>
      </p:sp>
      <p:sp>
        <p:nvSpPr>
          <p:cNvPr id="70" name="矩形 69"/>
          <p:cNvSpPr/>
          <p:nvPr/>
        </p:nvSpPr>
        <p:spPr>
          <a:xfrm>
            <a:off x="10460166" y="5472038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0</a:t>
            </a:r>
            <a:endParaRPr lang="en-US" altLang="zh-TW" sz="2800" dirty="0">
              <a:solidFill>
                <a:srgbClr val="00B0F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685000" y="5054251"/>
            <a:ext cx="1258277" cy="45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R2C1D4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6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1.04167E-6 1.85185E-6 C 0.00013 -0.00625 0.00026 -0.01227 0.00052 -0.01852 C 0.00091 -0.02431 0.00143 -0.02778 0.00182 -0.03334 C 0.00208 -0.03658 0.00234 -0.04028 0.00247 -0.04375 C 0.00273 -0.04792 0.00286 -0.05209 0.00312 -0.05625 C 0.00391 -0.06945 0.00469 -0.07616 0.00508 -0.09121 L 0.00573 -0.11435 C 0.00547 -0.16736 0.00547 -0.2206 0.00508 -0.27361 C 0.00508 -0.28033 0.00456 -0.2875 0.00443 -0.29421 C 0.00417 -0.30787 0.00404 -0.32153 0.00378 -0.33519 C 0.00299 -0.37709 0.00351 -0.35093 0.00247 -0.38287 C 0.00208 -0.39769 0.00117 -0.42732 0.00117 -0.42709 C 0.00104 -0.45556 0.00052 -0.4838 0.00052 -0.51181 C 0.00052 -0.53125 0.00091 -0.55046 0.00117 -0.56991 C 0.0013 -0.57593 0.00182 -0.57824 0.00247 -0.58357 C 0.00417 -0.61296 0.00195 -0.57894 0.00443 -0.60394 C 0.00482 -0.60741 0.00469 -0.61088 0.00508 -0.61435 C 0.0056 -0.61921 0.00638 -0.62408 0.00703 -0.62917 C 0.00716 -0.63287 0.00742 -0.63681 0.00768 -0.64051 C 0.00781 -0.64306 0.0082 -0.64584 0.0082 -0.64838 C 0.00885 -0.66366 0.00911 -0.67894 0.0095 -0.69398 C 0.00976 -0.70116 0.01003 -0.70857 0.01016 -0.71574 C 0.01107 -0.75556 0.01068 -0.73472 0.01146 -0.77824 L 0.1345 -0.77732 C 0.1401 -0.77709 0.1457 -0.77639 0.15117 -0.77616 L 0.1737 -0.775 C 0.22396 -0.77153 0.11667 -0.77709 0.2095 -0.77269 C 0.24062 -0.76644 0.21315 -0.7713 0.24284 -0.76806 C 0.24479 -0.76783 0.24674 -0.76713 0.24857 -0.7669 C 0.25547 -0.76597 0.26224 -0.76505 0.26914 -0.76459 C 0.28828 -0.76343 0.34609 -0.7625 0.35573 -0.7625 C 0.35547 -0.74074 0.35508 -0.71921 0.35508 -0.69746 " pathEditMode="relative" rAng="0" ptsTypes="AAAAAAAAAAAAAAAAAAAAAAAAAAAAAAA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-3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1.48148E-6 C 0.00013 -0.00625 0.00026 -0.01227 0.00052 -0.01852 C 0.00091 -0.02431 0.00143 -0.02778 0.00182 -0.03357 C 0.00208 -0.03658 0.00234 -0.04028 0.00247 -0.04375 C 0.00273 -0.04792 0.00286 -0.05208 0.00312 -0.05625 C 0.0039 -0.06968 0.00468 -0.07616 0.00507 -0.09121 L 0.00573 -0.11435 C 0.00547 -0.16736 0.00547 -0.2206 0.00507 -0.27361 C 0.00507 -0.28033 0.00455 -0.2875 0.00442 -0.29421 C 0.00416 -0.30787 0.00403 -0.32153 0.00377 -0.33542 C 0.00299 -0.37708 0.00351 -0.35093 0.00247 -0.38287 C 0.00208 -0.39792 0.00117 -0.42755 0.00117 -0.42755 C 0.00104 -0.45556 0.00052 -0.48426 0.00052 -0.51181 C 0.00052 -0.53195 0.00091 -0.55046 0.00117 -0.56991 C 0.0013 -0.57593 0.00182 -0.57824 0.00247 -0.5838 C 0.00416 -0.6132 0.00195 -0.57917 0.00442 -0.60394 C 0.00481 -0.60741 0.00468 -0.61088 0.00507 -0.61435 C 0.0056 -0.61921 0.00638 -0.62454 0.00703 -0.62917 C 0.00716 -0.63287 0.00742 -0.63704 0.00768 -0.64051 C 0.00781 -0.64306 0.0082 -0.64607 0.0082 -0.64838 C 0.00885 -0.66366 0.00911 -0.67894 0.0095 -0.69398 C 0.00976 -0.70139 0.01002 -0.7088 0.01015 -0.71574 C 0.01106 -0.75556 0.01067 -0.73472 0.01146 -0.77824 L 0.1345 -0.77732 C 0.1401 -0.77708 0.1457 -0.77639 0.15117 -0.77616 L 0.17369 -0.775 C 0.22396 -0.77153 0.11666 -0.77708 0.2095 -0.77269 C 0.24062 -0.76644 0.21315 -0.7713 0.24284 -0.76806 C 0.24479 -0.76783 0.24674 -0.76713 0.24856 -0.7669 C 0.25547 -0.76597 0.26224 -0.76505 0.26914 -0.76458 C 0.28828 -0.76343 0.34609 -0.7625 0.35573 -0.7625 C 0.35547 -0.74074 0.35507 -0.71921 0.35507 -0.69746 " pathEditMode="relative" rAng="0" ptsTypes="AAAAAAAAAAAAAAAAAAAAAAAAAAAAAAAAA">
                                      <p:cBhvr>
                                        <p:cTn id="1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-3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7" grpId="0" animBg="1"/>
      <p:bldP spid="28" grpId="0"/>
      <p:bldP spid="29" grpId="0"/>
      <p:bldP spid="32" grpId="0"/>
      <p:bldP spid="33" grpId="0"/>
      <p:bldP spid="34" grpId="0" animBg="1"/>
      <p:bldP spid="34" grpId="1" animBg="1"/>
      <p:bldP spid="34" grpId="2" animBg="1"/>
      <p:bldP spid="50" grpId="0"/>
      <p:bldP spid="51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9" grpId="0"/>
      <p:bldP spid="70" grpId="0"/>
      <p:bldP spid="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D8F-2B56-4501-B3BF-6D23184E223E}" type="slidenum">
              <a:rPr lang="zh-TW" altLang="en-US"/>
              <a:pPr/>
              <a:t>29</a:t>
            </a:fld>
            <a:endParaRPr lang="zh-TW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855" y="1336675"/>
            <a:ext cx="7761287" cy="5521325"/>
          </a:xfrm>
        </p:spPr>
        <p:txBody>
          <a:bodyPr/>
          <a:lstStyle/>
          <a:p>
            <a:r>
              <a:rPr lang="en-US" altLang="zh-TW" sz="2800" dirty="0" smtClean="0"/>
              <a:t>O(m/2*p) </a:t>
            </a:r>
            <a:r>
              <a:rPr lang="zh-TW" altLang="en-US" sz="2800" dirty="0" smtClean="0"/>
              <a:t>或者 </a:t>
            </a:r>
            <a:r>
              <a:rPr lang="en-US" altLang="zh-TW" sz="2800" dirty="0" smtClean="0"/>
              <a:t>O(m*p/2)</a:t>
            </a:r>
            <a:endParaRPr lang="en-US" altLang="zh-TW" sz="2800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36855" y="430142"/>
            <a:ext cx="46987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4400" dirty="0" smtClean="0">
                <a:latin typeface="+mj-ea"/>
                <a:ea typeface="+mj-ea"/>
              </a:rPr>
              <a:t>最多需要走幾步？</a:t>
            </a:r>
            <a:endParaRPr kumimoji="1" lang="en-US" altLang="zh-TW" sz="4400" dirty="0">
              <a:latin typeface="+mj-ea"/>
              <a:ea typeface="+mj-ea"/>
            </a:endParaRP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827881" y="2125986"/>
            <a:ext cx="3251201" cy="3378200"/>
            <a:chOff x="1660" y="1283"/>
            <a:chExt cx="2048" cy="2128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</a:rPr>
                <a:t>00000</a:t>
              </a:r>
              <a:r>
                <a:rPr kumimoji="1" lang="zh-TW" altLang="en-US" sz="2400" b="0" dirty="0"/>
                <a:t>1</a:t>
              </a:r>
            </a:p>
            <a:p>
              <a:pPr algn="dist" eaLnBrk="1" hangingPunct="1"/>
              <a:r>
                <a:rPr kumimoji="1" lang="zh-TW" altLang="en-US" sz="2400" b="0" dirty="0"/>
                <a:t>11111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/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 b="0" dirty="0"/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/>
                <a:t>11111</a:t>
              </a:r>
            </a:p>
            <a:p>
              <a:pPr algn="dist" eaLnBrk="1" hangingPunct="1"/>
              <a:r>
                <a:rPr kumimoji="1" lang="zh-TW" altLang="en-US" sz="2400" b="0" dirty="0"/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 b="0" dirty="0"/>
                <a:t>1</a:t>
              </a:r>
            </a:p>
            <a:p>
              <a:pPr algn="dist" eaLnBrk="1" hangingPunct="1"/>
              <a:r>
                <a:rPr kumimoji="1" lang="zh-TW" altLang="en-US" sz="2400" b="0" dirty="0"/>
                <a:t>11111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/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0000</a:t>
              </a:r>
              <a:r>
                <a:rPr kumimoji="1" lang="zh-TW" altLang="en-US" sz="2400" b="0" dirty="0"/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/>
                <a:t>11111</a:t>
              </a:r>
            </a:p>
            <a:p>
              <a:pPr algn="dist" eaLnBrk="1" hangingPunct="1"/>
              <a:r>
                <a:rPr kumimoji="1" lang="zh-TW" altLang="en-US" sz="2400" b="0" dirty="0"/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</a:rPr>
                <a:t>00000</a:t>
              </a:r>
              <a:endParaRPr kumimoji="1" lang="zh-TW" altLang="en-US" sz="2400" b="0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055270" y="5447036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kumimoji="1" lang="en-US" altLang="zh-TW" b="0"/>
              <a:t>m*p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606256" y="2106936"/>
            <a:ext cx="4783771" cy="3416300"/>
            <a:chOff x="1660" y="1283"/>
            <a:chExt cx="2048" cy="2152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dist" eaLnBrk="1" hangingPunct="1"/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00000</a:t>
              </a:r>
              <a:r>
                <a:rPr kumimoji="1" lang="en-US" altLang="zh-TW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0000</a:t>
              </a:r>
              <a:r>
                <a:rPr kumimoji="1" lang="en-US" altLang="zh-TW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0000</a:t>
              </a:r>
              <a:r>
                <a:rPr kumimoji="1" lang="en-US" altLang="zh-TW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</a:t>
              </a:r>
            </a:p>
            <a:p>
              <a:pPr algn="dist" eaLnBrk="1" hangingPunct="1"/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</a:t>
              </a:r>
              <a:endParaRPr kumimoji="1" lang="zh-TW" altLang="en-US" sz="2400" b="0" dirty="0" smtClean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0000</a:t>
              </a:r>
              <a:r>
                <a:rPr kumimoji="1" lang="en-US" altLang="zh-TW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0000</a:t>
              </a:r>
              <a:r>
                <a:rPr kumimoji="1" lang="en-US" altLang="zh-TW" sz="2400" b="0" dirty="0" smtClean="0">
                  <a:solidFill>
                    <a:srgbClr val="CC3300"/>
                  </a:solidFill>
                </a:rPr>
                <a:t>0</a:t>
              </a:r>
              <a:r>
                <a:rPr kumimoji="1" lang="zh-TW" altLang="en-US" sz="2400" b="0" dirty="0" smtClean="0">
                  <a:solidFill>
                    <a:srgbClr val="CC3300"/>
                  </a:solidFill>
                </a:rPr>
                <a:t>0</a:t>
              </a:r>
              <a:endParaRPr kumimoji="1" lang="zh-TW" altLang="en-US" sz="2400" b="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6960093" y="2290439"/>
            <a:ext cx="4136994" cy="3037657"/>
          </a:xfrm>
          <a:custGeom>
            <a:avLst/>
            <a:gdLst>
              <a:gd name="connsiteX0" fmla="*/ 0 w 4136994"/>
              <a:gd name="connsiteY0" fmla="*/ 0 h 3037657"/>
              <a:gd name="connsiteX1" fmla="*/ 1518082 w 4136994"/>
              <a:gd name="connsiteY1" fmla="*/ 8878 h 3037657"/>
              <a:gd name="connsiteX2" fmla="*/ 1846556 w 4136994"/>
              <a:gd name="connsiteY2" fmla="*/ 35511 h 3037657"/>
              <a:gd name="connsiteX3" fmla="*/ 1988598 w 4136994"/>
              <a:gd name="connsiteY3" fmla="*/ 53266 h 3037657"/>
              <a:gd name="connsiteX4" fmla="*/ 2095130 w 4136994"/>
              <a:gd name="connsiteY4" fmla="*/ 62144 h 3037657"/>
              <a:gd name="connsiteX5" fmla="*/ 3533313 w 4136994"/>
              <a:gd name="connsiteY5" fmla="*/ 79899 h 3037657"/>
              <a:gd name="connsiteX6" fmla="*/ 3559946 w 4136994"/>
              <a:gd name="connsiteY6" fmla="*/ 88777 h 3037657"/>
              <a:gd name="connsiteX7" fmla="*/ 3666478 w 4136994"/>
              <a:gd name="connsiteY7" fmla="*/ 115410 h 3037657"/>
              <a:gd name="connsiteX8" fmla="*/ 3693111 w 4136994"/>
              <a:gd name="connsiteY8" fmla="*/ 124287 h 3037657"/>
              <a:gd name="connsiteX9" fmla="*/ 3728622 w 4136994"/>
              <a:gd name="connsiteY9" fmla="*/ 142043 h 3037657"/>
              <a:gd name="connsiteX10" fmla="*/ 3773010 w 4136994"/>
              <a:gd name="connsiteY10" fmla="*/ 159798 h 3037657"/>
              <a:gd name="connsiteX11" fmla="*/ 3844031 w 4136994"/>
              <a:gd name="connsiteY11" fmla="*/ 213064 h 3037657"/>
              <a:gd name="connsiteX12" fmla="*/ 3932808 w 4136994"/>
              <a:gd name="connsiteY12" fmla="*/ 248575 h 3037657"/>
              <a:gd name="connsiteX13" fmla="*/ 3959441 w 4136994"/>
              <a:gd name="connsiteY13" fmla="*/ 275208 h 3037657"/>
              <a:gd name="connsiteX14" fmla="*/ 4003829 w 4136994"/>
              <a:gd name="connsiteY14" fmla="*/ 301841 h 3037657"/>
              <a:gd name="connsiteX15" fmla="*/ 4021585 w 4136994"/>
              <a:gd name="connsiteY15" fmla="*/ 328474 h 3037657"/>
              <a:gd name="connsiteX16" fmla="*/ 4074851 w 4136994"/>
              <a:gd name="connsiteY16" fmla="*/ 381740 h 3037657"/>
              <a:gd name="connsiteX17" fmla="*/ 4065973 w 4136994"/>
              <a:gd name="connsiteY17" fmla="*/ 488272 h 3037657"/>
              <a:gd name="connsiteX18" fmla="*/ 4048218 w 4136994"/>
              <a:gd name="connsiteY18" fmla="*/ 532660 h 3037657"/>
              <a:gd name="connsiteX19" fmla="*/ 3959441 w 4136994"/>
              <a:gd name="connsiteY19" fmla="*/ 585926 h 3037657"/>
              <a:gd name="connsiteX20" fmla="*/ 3897297 w 4136994"/>
              <a:gd name="connsiteY20" fmla="*/ 612559 h 3037657"/>
              <a:gd name="connsiteX21" fmla="*/ 3861787 w 4136994"/>
              <a:gd name="connsiteY21" fmla="*/ 630314 h 3037657"/>
              <a:gd name="connsiteX22" fmla="*/ 3808521 w 4136994"/>
              <a:gd name="connsiteY22" fmla="*/ 639192 h 3037657"/>
              <a:gd name="connsiteX23" fmla="*/ 3773010 w 4136994"/>
              <a:gd name="connsiteY23" fmla="*/ 656947 h 3037657"/>
              <a:gd name="connsiteX24" fmla="*/ 3728622 w 4136994"/>
              <a:gd name="connsiteY24" fmla="*/ 683580 h 3037657"/>
              <a:gd name="connsiteX25" fmla="*/ 3675356 w 4136994"/>
              <a:gd name="connsiteY25" fmla="*/ 701336 h 3037657"/>
              <a:gd name="connsiteX26" fmla="*/ 3648723 w 4136994"/>
              <a:gd name="connsiteY26" fmla="*/ 710213 h 3037657"/>
              <a:gd name="connsiteX27" fmla="*/ 3622090 w 4136994"/>
              <a:gd name="connsiteY27" fmla="*/ 727969 h 3037657"/>
              <a:gd name="connsiteX28" fmla="*/ 3559946 w 4136994"/>
              <a:gd name="connsiteY28" fmla="*/ 745724 h 3037657"/>
              <a:gd name="connsiteX29" fmla="*/ 3391270 w 4136994"/>
              <a:gd name="connsiteY29" fmla="*/ 772357 h 3037657"/>
              <a:gd name="connsiteX30" fmla="*/ 1029810 w 4136994"/>
              <a:gd name="connsiteY30" fmla="*/ 763479 h 3037657"/>
              <a:gd name="connsiteX31" fmla="*/ 612559 w 4136994"/>
              <a:gd name="connsiteY31" fmla="*/ 781235 h 3037657"/>
              <a:gd name="connsiteX32" fmla="*/ 532660 w 4136994"/>
              <a:gd name="connsiteY32" fmla="*/ 798990 h 3037657"/>
              <a:gd name="connsiteX33" fmla="*/ 461639 w 4136994"/>
              <a:gd name="connsiteY33" fmla="*/ 834501 h 3037657"/>
              <a:gd name="connsiteX34" fmla="*/ 346229 w 4136994"/>
              <a:gd name="connsiteY34" fmla="*/ 870011 h 3037657"/>
              <a:gd name="connsiteX35" fmla="*/ 301841 w 4136994"/>
              <a:gd name="connsiteY35" fmla="*/ 896644 h 3037657"/>
              <a:gd name="connsiteX36" fmla="*/ 275208 w 4136994"/>
              <a:gd name="connsiteY36" fmla="*/ 905522 h 3037657"/>
              <a:gd name="connsiteX37" fmla="*/ 221942 w 4136994"/>
              <a:gd name="connsiteY37" fmla="*/ 941033 h 3037657"/>
              <a:gd name="connsiteX38" fmla="*/ 168676 w 4136994"/>
              <a:gd name="connsiteY38" fmla="*/ 976544 h 3037657"/>
              <a:gd name="connsiteX39" fmla="*/ 142043 w 4136994"/>
              <a:gd name="connsiteY39" fmla="*/ 994299 h 3037657"/>
              <a:gd name="connsiteX40" fmla="*/ 97655 w 4136994"/>
              <a:gd name="connsiteY40" fmla="*/ 1029810 h 3037657"/>
              <a:gd name="connsiteX41" fmla="*/ 62144 w 4136994"/>
              <a:gd name="connsiteY41" fmla="*/ 1091953 h 3037657"/>
              <a:gd name="connsiteX42" fmla="*/ 53266 w 4136994"/>
              <a:gd name="connsiteY42" fmla="*/ 1118586 h 3037657"/>
              <a:gd name="connsiteX43" fmla="*/ 62144 w 4136994"/>
              <a:gd name="connsiteY43" fmla="*/ 1180730 h 3037657"/>
              <a:gd name="connsiteX44" fmla="*/ 97655 w 4136994"/>
              <a:gd name="connsiteY44" fmla="*/ 1207363 h 3037657"/>
              <a:gd name="connsiteX45" fmla="*/ 186431 w 4136994"/>
              <a:gd name="connsiteY45" fmla="*/ 1269507 h 3037657"/>
              <a:gd name="connsiteX46" fmla="*/ 239697 w 4136994"/>
              <a:gd name="connsiteY46" fmla="*/ 1296140 h 3037657"/>
              <a:gd name="connsiteX47" fmla="*/ 266330 w 4136994"/>
              <a:gd name="connsiteY47" fmla="*/ 1313895 h 3037657"/>
              <a:gd name="connsiteX48" fmla="*/ 301841 w 4136994"/>
              <a:gd name="connsiteY48" fmla="*/ 1340528 h 3037657"/>
              <a:gd name="connsiteX49" fmla="*/ 337352 w 4136994"/>
              <a:gd name="connsiteY49" fmla="*/ 1349406 h 3037657"/>
              <a:gd name="connsiteX50" fmla="*/ 381740 w 4136994"/>
              <a:gd name="connsiteY50" fmla="*/ 1384916 h 3037657"/>
              <a:gd name="connsiteX51" fmla="*/ 408373 w 4136994"/>
              <a:gd name="connsiteY51" fmla="*/ 1393794 h 3037657"/>
              <a:gd name="connsiteX52" fmla="*/ 479394 w 4136994"/>
              <a:gd name="connsiteY52" fmla="*/ 1429305 h 3037657"/>
              <a:gd name="connsiteX53" fmla="*/ 506027 w 4136994"/>
              <a:gd name="connsiteY53" fmla="*/ 1438182 h 3037657"/>
              <a:gd name="connsiteX54" fmla="*/ 550416 w 4136994"/>
              <a:gd name="connsiteY54" fmla="*/ 1464815 h 3037657"/>
              <a:gd name="connsiteX55" fmla="*/ 710214 w 4136994"/>
              <a:gd name="connsiteY55" fmla="*/ 1500326 h 3037657"/>
              <a:gd name="connsiteX56" fmla="*/ 816746 w 4136994"/>
              <a:gd name="connsiteY56" fmla="*/ 1518081 h 3037657"/>
              <a:gd name="connsiteX57" fmla="*/ 1180730 w 4136994"/>
              <a:gd name="connsiteY57" fmla="*/ 1509204 h 3037657"/>
              <a:gd name="connsiteX58" fmla="*/ 1455938 w 4136994"/>
              <a:gd name="connsiteY58" fmla="*/ 1491448 h 3037657"/>
              <a:gd name="connsiteX59" fmla="*/ 2210540 w 4136994"/>
              <a:gd name="connsiteY59" fmla="*/ 1473693 h 3037657"/>
              <a:gd name="connsiteX60" fmla="*/ 3426781 w 4136994"/>
              <a:gd name="connsiteY60" fmla="*/ 1482571 h 3037657"/>
              <a:gd name="connsiteX61" fmla="*/ 3559946 w 4136994"/>
              <a:gd name="connsiteY61" fmla="*/ 1509204 h 3037657"/>
              <a:gd name="connsiteX62" fmla="*/ 3613212 w 4136994"/>
              <a:gd name="connsiteY62" fmla="*/ 1544714 h 3037657"/>
              <a:gd name="connsiteX63" fmla="*/ 3675356 w 4136994"/>
              <a:gd name="connsiteY63" fmla="*/ 1571347 h 3037657"/>
              <a:gd name="connsiteX64" fmla="*/ 3719744 w 4136994"/>
              <a:gd name="connsiteY64" fmla="*/ 1589103 h 3037657"/>
              <a:gd name="connsiteX65" fmla="*/ 3755255 w 4136994"/>
              <a:gd name="connsiteY65" fmla="*/ 1606858 h 3037657"/>
              <a:gd name="connsiteX66" fmla="*/ 3781888 w 4136994"/>
              <a:gd name="connsiteY66" fmla="*/ 1615736 h 3037657"/>
              <a:gd name="connsiteX67" fmla="*/ 3835154 w 4136994"/>
              <a:gd name="connsiteY67" fmla="*/ 1651246 h 3037657"/>
              <a:gd name="connsiteX68" fmla="*/ 3870664 w 4136994"/>
              <a:gd name="connsiteY68" fmla="*/ 1669002 h 3037657"/>
              <a:gd name="connsiteX69" fmla="*/ 3897297 w 4136994"/>
              <a:gd name="connsiteY69" fmla="*/ 1686757 h 3037657"/>
              <a:gd name="connsiteX70" fmla="*/ 3915053 w 4136994"/>
              <a:gd name="connsiteY70" fmla="*/ 1704512 h 3037657"/>
              <a:gd name="connsiteX71" fmla="*/ 3941686 w 4136994"/>
              <a:gd name="connsiteY71" fmla="*/ 1713390 h 3037657"/>
              <a:gd name="connsiteX72" fmla="*/ 3959441 w 4136994"/>
              <a:gd name="connsiteY72" fmla="*/ 1740023 h 3037657"/>
              <a:gd name="connsiteX73" fmla="*/ 4012707 w 4136994"/>
              <a:gd name="connsiteY73" fmla="*/ 1784411 h 3037657"/>
              <a:gd name="connsiteX74" fmla="*/ 4021585 w 4136994"/>
              <a:gd name="connsiteY74" fmla="*/ 1811044 h 3037657"/>
              <a:gd name="connsiteX75" fmla="*/ 4039340 w 4136994"/>
              <a:gd name="connsiteY75" fmla="*/ 1837678 h 3037657"/>
              <a:gd name="connsiteX76" fmla="*/ 4048218 w 4136994"/>
              <a:gd name="connsiteY76" fmla="*/ 1873188 h 3037657"/>
              <a:gd name="connsiteX77" fmla="*/ 4030462 w 4136994"/>
              <a:gd name="connsiteY77" fmla="*/ 1926454 h 3037657"/>
              <a:gd name="connsiteX78" fmla="*/ 3977196 w 4136994"/>
              <a:gd name="connsiteY78" fmla="*/ 1953087 h 3037657"/>
              <a:gd name="connsiteX79" fmla="*/ 3870664 w 4136994"/>
              <a:gd name="connsiteY79" fmla="*/ 1988598 h 3037657"/>
              <a:gd name="connsiteX80" fmla="*/ 3835154 w 4136994"/>
              <a:gd name="connsiteY80" fmla="*/ 2006353 h 3037657"/>
              <a:gd name="connsiteX81" fmla="*/ 3790765 w 4136994"/>
              <a:gd name="connsiteY81" fmla="*/ 2024109 h 3037657"/>
              <a:gd name="connsiteX82" fmla="*/ 3710866 w 4136994"/>
              <a:gd name="connsiteY82" fmla="*/ 2050742 h 3037657"/>
              <a:gd name="connsiteX83" fmla="*/ 3657600 w 4136994"/>
              <a:gd name="connsiteY83" fmla="*/ 2086252 h 3037657"/>
              <a:gd name="connsiteX84" fmla="*/ 3604334 w 4136994"/>
              <a:gd name="connsiteY84" fmla="*/ 2112885 h 3037657"/>
              <a:gd name="connsiteX85" fmla="*/ 3559946 w 4136994"/>
              <a:gd name="connsiteY85" fmla="*/ 2130641 h 3037657"/>
              <a:gd name="connsiteX86" fmla="*/ 3533313 w 4136994"/>
              <a:gd name="connsiteY86" fmla="*/ 2157274 h 3037657"/>
              <a:gd name="connsiteX87" fmla="*/ 3435658 w 4136994"/>
              <a:gd name="connsiteY87" fmla="*/ 2201662 h 3037657"/>
              <a:gd name="connsiteX88" fmla="*/ 3382392 w 4136994"/>
              <a:gd name="connsiteY88" fmla="*/ 2228295 h 3037657"/>
              <a:gd name="connsiteX89" fmla="*/ 3222594 w 4136994"/>
              <a:gd name="connsiteY89" fmla="*/ 2237173 h 3037657"/>
              <a:gd name="connsiteX90" fmla="*/ 976544 w 4136994"/>
              <a:gd name="connsiteY90" fmla="*/ 2246050 h 3037657"/>
              <a:gd name="connsiteX91" fmla="*/ 923278 w 4136994"/>
              <a:gd name="connsiteY91" fmla="*/ 2254928 h 3037657"/>
              <a:gd name="connsiteX92" fmla="*/ 861134 w 4136994"/>
              <a:gd name="connsiteY92" fmla="*/ 2272683 h 3037657"/>
              <a:gd name="connsiteX93" fmla="*/ 798990 w 4136994"/>
              <a:gd name="connsiteY93" fmla="*/ 2281561 h 3037657"/>
              <a:gd name="connsiteX94" fmla="*/ 754602 w 4136994"/>
              <a:gd name="connsiteY94" fmla="*/ 2299316 h 3037657"/>
              <a:gd name="connsiteX95" fmla="*/ 648070 w 4136994"/>
              <a:gd name="connsiteY95" fmla="*/ 2317072 h 3037657"/>
              <a:gd name="connsiteX96" fmla="*/ 621437 w 4136994"/>
              <a:gd name="connsiteY96" fmla="*/ 2325949 h 3037657"/>
              <a:gd name="connsiteX97" fmla="*/ 514905 w 4136994"/>
              <a:gd name="connsiteY97" fmla="*/ 2352582 h 3037657"/>
              <a:gd name="connsiteX98" fmla="*/ 443884 w 4136994"/>
              <a:gd name="connsiteY98" fmla="*/ 2379215 h 3037657"/>
              <a:gd name="connsiteX99" fmla="*/ 372862 w 4136994"/>
              <a:gd name="connsiteY99" fmla="*/ 2405848 h 3037657"/>
              <a:gd name="connsiteX100" fmla="*/ 310719 w 4136994"/>
              <a:gd name="connsiteY100" fmla="*/ 2432481 h 3037657"/>
              <a:gd name="connsiteX101" fmla="*/ 284086 w 4136994"/>
              <a:gd name="connsiteY101" fmla="*/ 2459114 h 3037657"/>
              <a:gd name="connsiteX102" fmla="*/ 230820 w 4136994"/>
              <a:gd name="connsiteY102" fmla="*/ 2494625 h 3037657"/>
              <a:gd name="connsiteX103" fmla="*/ 204187 w 4136994"/>
              <a:gd name="connsiteY103" fmla="*/ 2521258 h 3037657"/>
              <a:gd name="connsiteX104" fmla="*/ 150921 w 4136994"/>
              <a:gd name="connsiteY104" fmla="*/ 2539013 h 3037657"/>
              <a:gd name="connsiteX105" fmla="*/ 133165 w 4136994"/>
              <a:gd name="connsiteY105" fmla="*/ 2565646 h 3037657"/>
              <a:gd name="connsiteX106" fmla="*/ 115410 w 4136994"/>
              <a:gd name="connsiteY106" fmla="*/ 2583402 h 3037657"/>
              <a:gd name="connsiteX107" fmla="*/ 106532 w 4136994"/>
              <a:gd name="connsiteY107" fmla="*/ 2610035 h 3037657"/>
              <a:gd name="connsiteX108" fmla="*/ 115410 w 4136994"/>
              <a:gd name="connsiteY108" fmla="*/ 2645545 h 3037657"/>
              <a:gd name="connsiteX109" fmla="*/ 133165 w 4136994"/>
              <a:gd name="connsiteY109" fmla="*/ 2663301 h 3037657"/>
              <a:gd name="connsiteX110" fmla="*/ 221942 w 4136994"/>
              <a:gd name="connsiteY110" fmla="*/ 2698811 h 3037657"/>
              <a:gd name="connsiteX111" fmla="*/ 284086 w 4136994"/>
              <a:gd name="connsiteY111" fmla="*/ 2734322 h 3037657"/>
              <a:gd name="connsiteX112" fmla="*/ 319596 w 4136994"/>
              <a:gd name="connsiteY112" fmla="*/ 2743200 h 3037657"/>
              <a:gd name="connsiteX113" fmla="*/ 372862 w 4136994"/>
              <a:gd name="connsiteY113" fmla="*/ 2760955 h 3037657"/>
              <a:gd name="connsiteX114" fmla="*/ 443884 w 4136994"/>
              <a:gd name="connsiteY114" fmla="*/ 2796466 h 3037657"/>
              <a:gd name="connsiteX115" fmla="*/ 470517 w 4136994"/>
              <a:gd name="connsiteY115" fmla="*/ 2814221 h 3037657"/>
              <a:gd name="connsiteX116" fmla="*/ 506027 w 4136994"/>
              <a:gd name="connsiteY116" fmla="*/ 2831977 h 3037657"/>
              <a:gd name="connsiteX117" fmla="*/ 568171 w 4136994"/>
              <a:gd name="connsiteY117" fmla="*/ 2885243 h 3037657"/>
              <a:gd name="connsiteX118" fmla="*/ 603682 w 4136994"/>
              <a:gd name="connsiteY118" fmla="*/ 2902998 h 3037657"/>
              <a:gd name="connsiteX119" fmla="*/ 630315 w 4136994"/>
              <a:gd name="connsiteY119" fmla="*/ 2920753 h 3037657"/>
              <a:gd name="connsiteX120" fmla="*/ 665825 w 4136994"/>
              <a:gd name="connsiteY120" fmla="*/ 2938509 h 3037657"/>
              <a:gd name="connsiteX121" fmla="*/ 736847 w 4136994"/>
              <a:gd name="connsiteY121" fmla="*/ 2974019 h 3037657"/>
              <a:gd name="connsiteX122" fmla="*/ 878890 w 4136994"/>
              <a:gd name="connsiteY122" fmla="*/ 2982897 h 3037657"/>
              <a:gd name="connsiteX123" fmla="*/ 1571348 w 4136994"/>
              <a:gd name="connsiteY123" fmla="*/ 2974019 h 3037657"/>
              <a:gd name="connsiteX124" fmla="*/ 2752078 w 4136994"/>
              <a:gd name="connsiteY124" fmla="*/ 2991775 h 3037657"/>
              <a:gd name="connsiteX125" fmla="*/ 3559946 w 4136994"/>
              <a:gd name="connsiteY125" fmla="*/ 3009530 h 3037657"/>
              <a:gd name="connsiteX126" fmla="*/ 3879542 w 4136994"/>
              <a:gd name="connsiteY126" fmla="*/ 3036163 h 3037657"/>
              <a:gd name="connsiteX127" fmla="*/ 4136994 w 4136994"/>
              <a:gd name="connsiteY127" fmla="*/ 3036163 h 30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4136994" h="3037657">
                <a:moveTo>
                  <a:pt x="0" y="0"/>
                </a:moveTo>
                <a:lnTo>
                  <a:pt x="1518082" y="8878"/>
                </a:lnTo>
                <a:cubicBezTo>
                  <a:pt x="1627912" y="10990"/>
                  <a:pt x="1737809" y="19977"/>
                  <a:pt x="1846556" y="35511"/>
                </a:cubicBezTo>
                <a:cubicBezTo>
                  <a:pt x="1909009" y="44432"/>
                  <a:pt x="1921478" y="46873"/>
                  <a:pt x="1988598" y="53266"/>
                </a:cubicBezTo>
                <a:cubicBezTo>
                  <a:pt x="2024071" y="56645"/>
                  <a:pt x="2059506" y="61316"/>
                  <a:pt x="2095130" y="62144"/>
                </a:cubicBezTo>
                <a:cubicBezTo>
                  <a:pt x="2260870" y="65998"/>
                  <a:pt x="3426875" y="78689"/>
                  <a:pt x="3533313" y="79899"/>
                </a:cubicBezTo>
                <a:cubicBezTo>
                  <a:pt x="3542191" y="82858"/>
                  <a:pt x="3550904" y="86366"/>
                  <a:pt x="3559946" y="88777"/>
                </a:cubicBezTo>
                <a:cubicBezTo>
                  <a:pt x="3595314" y="98208"/>
                  <a:pt x="3631753" y="103836"/>
                  <a:pt x="3666478" y="115410"/>
                </a:cubicBezTo>
                <a:cubicBezTo>
                  <a:pt x="3675356" y="118369"/>
                  <a:pt x="3684510" y="120601"/>
                  <a:pt x="3693111" y="124287"/>
                </a:cubicBezTo>
                <a:cubicBezTo>
                  <a:pt x="3705275" y="129500"/>
                  <a:pt x="3716528" y="136668"/>
                  <a:pt x="3728622" y="142043"/>
                </a:cubicBezTo>
                <a:cubicBezTo>
                  <a:pt x="3743184" y="148515"/>
                  <a:pt x="3759438" y="151446"/>
                  <a:pt x="3773010" y="159798"/>
                </a:cubicBezTo>
                <a:cubicBezTo>
                  <a:pt x="3798212" y="175307"/>
                  <a:pt x="3815958" y="203706"/>
                  <a:pt x="3844031" y="213064"/>
                </a:cubicBezTo>
                <a:cubicBezTo>
                  <a:pt x="3892044" y="229069"/>
                  <a:pt x="3862063" y="218256"/>
                  <a:pt x="3932808" y="248575"/>
                </a:cubicBezTo>
                <a:cubicBezTo>
                  <a:pt x="3941686" y="257453"/>
                  <a:pt x="3949397" y="267675"/>
                  <a:pt x="3959441" y="275208"/>
                </a:cubicBezTo>
                <a:cubicBezTo>
                  <a:pt x="3973245" y="285561"/>
                  <a:pt x="3990728" y="290612"/>
                  <a:pt x="4003829" y="301841"/>
                </a:cubicBezTo>
                <a:cubicBezTo>
                  <a:pt x="4011930" y="308785"/>
                  <a:pt x="4014496" y="320499"/>
                  <a:pt x="4021585" y="328474"/>
                </a:cubicBezTo>
                <a:cubicBezTo>
                  <a:pt x="4038267" y="347241"/>
                  <a:pt x="4074851" y="381740"/>
                  <a:pt x="4074851" y="381740"/>
                </a:cubicBezTo>
                <a:cubicBezTo>
                  <a:pt x="4088575" y="436638"/>
                  <a:pt x="4088830" y="413985"/>
                  <a:pt x="4065973" y="488272"/>
                </a:cubicBezTo>
                <a:cubicBezTo>
                  <a:pt x="4061287" y="503503"/>
                  <a:pt x="4058805" y="520749"/>
                  <a:pt x="4048218" y="532660"/>
                </a:cubicBezTo>
                <a:cubicBezTo>
                  <a:pt x="4033848" y="548826"/>
                  <a:pt x="3983087" y="575178"/>
                  <a:pt x="3959441" y="585926"/>
                </a:cubicBezTo>
                <a:cubicBezTo>
                  <a:pt x="3938924" y="595252"/>
                  <a:pt x="3917814" y="603233"/>
                  <a:pt x="3897297" y="612559"/>
                </a:cubicBezTo>
                <a:cubicBezTo>
                  <a:pt x="3885249" y="618035"/>
                  <a:pt x="3874463" y="626511"/>
                  <a:pt x="3861787" y="630314"/>
                </a:cubicBezTo>
                <a:cubicBezTo>
                  <a:pt x="3844546" y="635486"/>
                  <a:pt x="3826276" y="636233"/>
                  <a:pt x="3808521" y="639192"/>
                </a:cubicBezTo>
                <a:cubicBezTo>
                  <a:pt x="3796684" y="645110"/>
                  <a:pt x="3784579" y="650520"/>
                  <a:pt x="3773010" y="656947"/>
                </a:cubicBezTo>
                <a:cubicBezTo>
                  <a:pt x="3757926" y="665327"/>
                  <a:pt x="3744330" y="676440"/>
                  <a:pt x="3728622" y="683580"/>
                </a:cubicBezTo>
                <a:cubicBezTo>
                  <a:pt x="3711584" y="691325"/>
                  <a:pt x="3693111" y="695418"/>
                  <a:pt x="3675356" y="701336"/>
                </a:cubicBezTo>
                <a:lnTo>
                  <a:pt x="3648723" y="710213"/>
                </a:lnTo>
                <a:cubicBezTo>
                  <a:pt x="3639845" y="716132"/>
                  <a:pt x="3631633" y="723197"/>
                  <a:pt x="3622090" y="727969"/>
                </a:cubicBezTo>
                <a:cubicBezTo>
                  <a:pt x="3607179" y="735425"/>
                  <a:pt x="3574160" y="741460"/>
                  <a:pt x="3559946" y="745724"/>
                </a:cubicBezTo>
                <a:cubicBezTo>
                  <a:pt x="3456649" y="776713"/>
                  <a:pt x="3553021" y="759914"/>
                  <a:pt x="3391270" y="772357"/>
                </a:cubicBezTo>
                <a:lnTo>
                  <a:pt x="1029810" y="763479"/>
                </a:lnTo>
                <a:cubicBezTo>
                  <a:pt x="911548" y="763479"/>
                  <a:pt x="745687" y="762217"/>
                  <a:pt x="612559" y="781235"/>
                </a:cubicBezTo>
                <a:cubicBezTo>
                  <a:pt x="605713" y="782213"/>
                  <a:pt x="542777" y="794774"/>
                  <a:pt x="532660" y="798990"/>
                </a:cubicBezTo>
                <a:cubicBezTo>
                  <a:pt x="508228" y="809170"/>
                  <a:pt x="486749" y="826131"/>
                  <a:pt x="461639" y="834501"/>
                </a:cubicBezTo>
                <a:cubicBezTo>
                  <a:pt x="370165" y="864992"/>
                  <a:pt x="408976" y="854326"/>
                  <a:pt x="346229" y="870011"/>
                </a:cubicBezTo>
                <a:cubicBezTo>
                  <a:pt x="331433" y="878889"/>
                  <a:pt x="317274" y="888927"/>
                  <a:pt x="301841" y="896644"/>
                </a:cubicBezTo>
                <a:cubicBezTo>
                  <a:pt x="293471" y="900829"/>
                  <a:pt x="283388" y="900977"/>
                  <a:pt x="275208" y="905522"/>
                </a:cubicBezTo>
                <a:cubicBezTo>
                  <a:pt x="256554" y="915885"/>
                  <a:pt x="239697" y="929196"/>
                  <a:pt x="221942" y="941033"/>
                </a:cubicBezTo>
                <a:lnTo>
                  <a:pt x="168676" y="976544"/>
                </a:lnTo>
                <a:lnTo>
                  <a:pt x="142043" y="994299"/>
                </a:lnTo>
                <a:cubicBezTo>
                  <a:pt x="122264" y="1007485"/>
                  <a:pt x="112114" y="1011736"/>
                  <a:pt x="97655" y="1029810"/>
                </a:cubicBezTo>
                <a:cubicBezTo>
                  <a:pt x="83936" y="1046958"/>
                  <a:pt x="70558" y="1072321"/>
                  <a:pt x="62144" y="1091953"/>
                </a:cubicBezTo>
                <a:cubicBezTo>
                  <a:pt x="58458" y="1100554"/>
                  <a:pt x="56225" y="1109708"/>
                  <a:pt x="53266" y="1118586"/>
                </a:cubicBezTo>
                <a:cubicBezTo>
                  <a:pt x="56225" y="1139301"/>
                  <a:pt x="52786" y="1162014"/>
                  <a:pt x="62144" y="1180730"/>
                </a:cubicBezTo>
                <a:cubicBezTo>
                  <a:pt x="68761" y="1193964"/>
                  <a:pt x="86657" y="1197465"/>
                  <a:pt x="97655" y="1207363"/>
                </a:cubicBezTo>
                <a:cubicBezTo>
                  <a:pt x="169071" y="1271637"/>
                  <a:pt x="121934" y="1253382"/>
                  <a:pt x="186431" y="1269507"/>
                </a:cubicBezTo>
                <a:cubicBezTo>
                  <a:pt x="262757" y="1320390"/>
                  <a:pt x="166187" y="1259385"/>
                  <a:pt x="239697" y="1296140"/>
                </a:cubicBezTo>
                <a:cubicBezTo>
                  <a:pt x="249240" y="1300912"/>
                  <a:pt x="257648" y="1307693"/>
                  <a:pt x="266330" y="1313895"/>
                </a:cubicBezTo>
                <a:cubicBezTo>
                  <a:pt x="278370" y="1322495"/>
                  <a:pt x="288607" y="1333911"/>
                  <a:pt x="301841" y="1340528"/>
                </a:cubicBezTo>
                <a:cubicBezTo>
                  <a:pt x="312754" y="1345985"/>
                  <a:pt x="325515" y="1346447"/>
                  <a:pt x="337352" y="1349406"/>
                </a:cubicBezTo>
                <a:cubicBezTo>
                  <a:pt x="352148" y="1361243"/>
                  <a:pt x="365672" y="1374874"/>
                  <a:pt x="381740" y="1384916"/>
                </a:cubicBezTo>
                <a:cubicBezTo>
                  <a:pt x="389676" y="1389876"/>
                  <a:pt x="399854" y="1389922"/>
                  <a:pt x="408373" y="1393794"/>
                </a:cubicBezTo>
                <a:cubicBezTo>
                  <a:pt x="432469" y="1404747"/>
                  <a:pt x="454284" y="1420936"/>
                  <a:pt x="479394" y="1429305"/>
                </a:cubicBezTo>
                <a:cubicBezTo>
                  <a:pt x="488272" y="1432264"/>
                  <a:pt x="497657" y="1433997"/>
                  <a:pt x="506027" y="1438182"/>
                </a:cubicBezTo>
                <a:cubicBezTo>
                  <a:pt x="521461" y="1445899"/>
                  <a:pt x="534707" y="1457675"/>
                  <a:pt x="550416" y="1464815"/>
                </a:cubicBezTo>
                <a:cubicBezTo>
                  <a:pt x="639780" y="1505435"/>
                  <a:pt x="581479" y="1457413"/>
                  <a:pt x="710214" y="1500326"/>
                </a:cubicBezTo>
                <a:cubicBezTo>
                  <a:pt x="762269" y="1517678"/>
                  <a:pt x="727546" y="1508171"/>
                  <a:pt x="816746" y="1518081"/>
                </a:cubicBezTo>
                <a:lnTo>
                  <a:pt x="1180730" y="1509204"/>
                </a:lnTo>
                <a:cubicBezTo>
                  <a:pt x="1272577" y="1505377"/>
                  <a:pt x="1364037" y="1493610"/>
                  <a:pt x="1455938" y="1491448"/>
                </a:cubicBezTo>
                <a:lnTo>
                  <a:pt x="2210540" y="1473693"/>
                </a:lnTo>
                <a:lnTo>
                  <a:pt x="3426781" y="1482571"/>
                </a:lnTo>
                <a:cubicBezTo>
                  <a:pt x="3477674" y="1483263"/>
                  <a:pt x="3516742" y="1485638"/>
                  <a:pt x="3559946" y="1509204"/>
                </a:cubicBezTo>
                <a:cubicBezTo>
                  <a:pt x="3578680" y="1519422"/>
                  <a:pt x="3592968" y="1537966"/>
                  <a:pt x="3613212" y="1544714"/>
                </a:cubicBezTo>
                <a:cubicBezTo>
                  <a:pt x="3667910" y="1562947"/>
                  <a:pt x="3609540" y="1542095"/>
                  <a:pt x="3675356" y="1571347"/>
                </a:cubicBezTo>
                <a:cubicBezTo>
                  <a:pt x="3689918" y="1577819"/>
                  <a:pt x="3705182" y="1582631"/>
                  <a:pt x="3719744" y="1589103"/>
                </a:cubicBezTo>
                <a:cubicBezTo>
                  <a:pt x="3731837" y="1594478"/>
                  <a:pt x="3743091" y="1601645"/>
                  <a:pt x="3755255" y="1606858"/>
                </a:cubicBezTo>
                <a:cubicBezTo>
                  <a:pt x="3763856" y="1610544"/>
                  <a:pt x="3773708" y="1611191"/>
                  <a:pt x="3781888" y="1615736"/>
                </a:cubicBezTo>
                <a:cubicBezTo>
                  <a:pt x="3800542" y="1626099"/>
                  <a:pt x="3816068" y="1641702"/>
                  <a:pt x="3835154" y="1651246"/>
                </a:cubicBezTo>
                <a:cubicBezTo>
                  <a:pt x="3846991" y="1657165"/>
                  <a:pt x="3859174" y="1662436"/>
                  <a:pt x="3870664" y="1669002"/>
                </a:cubicBezTo>
                <a:cubicBezTo>
                  <a:pt x="3879928" y="1674296"/>
                  <a:pt x="3888965" y="1680092"/>
                  <a:pt x="3897297" y="1686757"/>
                </a:cubicBezTo>
                <a:cubicBezTo>
                  <a:pt x="3903833" y="1691986"/>
                  <a:pt x="3907876" y="1700206"/>
                  <a:pt x="3915053" y="1704512"/>
                </a:cubicBezTo>
                <a:cubicBezTo>
                  <a:pt x="3923077" y="1709327"/>
                  <a:pt x="3932808" y="1710431"/>
                  <a:pt x="3941686" y="1713390"/>
                </a:cubicBezTo>
                <a:cubicBezTo>
                  <a:pt x="3947604" y="1722268"/>
                  <a:pt x="3952611" y="1731826"/>
                  <a:pt x="3959441" y="1740023"/>
                </a:cubicBezTo>
                <a:cubicBezTo>
                  <a:pt x="3980802" y="1765656"/>
                  <a:pt x="3986520" y="1766953"/>
                  <a:pt x="4012707" y="1784411"/>
                </a:cubicBezTo>
                <a:cubicBezTo>
                  <a:pt x="4015666" y="1793289"/>
                  <a:pt x="4017400" y="1802674"/>
                  <a:pt x="4021585" y="1811044"/>
                </a:cubicBezTo>
                <a:cubicBezTo>
                  <a:pt x="4026357" y="1820587"/>
                  <a:pt x="4035137" y="1827871"/>
                  <a:pt x="4039340" y="1837678"/>
                </a:cubicBezTo>
                <a:cubicBezTo>
                  <a:pt x="4044146" y="1848892"/>
                  <a:pt x="4045259" y="1861351"/>
                  <a:pt x="4048218" y="1873188"/>
                </a:cubicBezTo>
                <a:cubicBezTo>
                  <a:pt x="4042299" y="1890943"/>
                  <a:pt x="4042896" y="1912466"/>
                  <a:pt x="4030462" y="1926454"/>
                </a:cubicBezTo>
                <a:cubicBezTo>
                  <a:pt x="4017274" y="1941291"/>
                  <a:pt x="3995268" y="1944872"/>
                  <a:pt x="3977196" y="1953087"/>
                </a:cubicBezTo>
                <a:cubicBezTo>
                  <a:pt x="3902317" y="1987123"/>
                  <a:pt x="3962310" y="1955273"/>
                  <a:pt x="3870664" y="1988598"/>
                </a:cubicBezTo>
                <a:cubicBezTo>
                  <a:pt x="3858227" y="1993120"/>
                  <a:pt x="3847247" y="2000978"/>
                  <a:pt x="3835154" y="2006353"/>
                </a:cubicBezTo>
                <a:cubicBezTo>
                  <a:pt x="3820591" y="2012825"/>
                  <a:pt x="3805883" y="2019070"/>
                  <a:pt x="3790765" y="2024109"/>
                </a:cubicBezTo>
                <a:cubicBezTo>
                  <a:pt x="3749016" y="2038025"/>
                  <a:pt x="3754539" y="2026920"/>
                  <a:pt x="3710866" y="2050742"/>
                </a:cubicBezTo>
                <a:cubicBezTo>
                  <a:pt x="3692132" y="2060960"/>
                  <a:pt x="3677844" y="2079504"/>
                  <a:pt x="3657600" y="2086252"/>
                </a:cubicBezTo>
                <a:cubicBezTo>
                  <a:pt x="3590660" y="2108566"/>
                  <a:pt x="3673170" y="2078467"/>
                  <a:pt x="3604334" y="2112885"/>
                </a:cubicBezTo>
                <a:cubicBezTo>
                  <a:pt x="3590081" y="2120012"/>
                  <a:pt x="3574742" y="2124722"/>
                  <a:pt x="3559946" y="2130641"/>
                </a:cubicBezTo>
                <a:cubicBezTo>
                  <a:pt x="3551068" y="2139519"/>
                  <a:pt x="3543905" y="2150534"/>
                  <a:pt x="3533313" y="2157274"/>
                </a:cubicBezTo>
                <a:cubicBezTo>
                  <a:pt x="3354447" y="2271096"/>
                  <a:pt x="3522570" y="2158206"/>
                  <a:pt x="3435658" y="2201662"/>
                </a:cubicBezTo>
                <a:cubicBezTo>
                  <a:pt x="3411719" y="2213631"/>
                  <a:pt x="3409955" y="2225670"/>
                  <a:pt x="3382392" y="2228295"/>
                </a:cubicBezTo>
                <a:cubicBezTo>
                  <a:pt x="3329284" y="2233353"/>
                  <a:pt x="3275941" y="2236779"/>
                  <a:pt x="3222594" y="2237173"/>
                </a:cubicBezTo>
                <a:lnTo>
                  <a:pt x="976544" y="2246050"/>
                </a:lnTo>
                <a:cubicBezTo>
                  <a:pt x="958789" y="2249009"/>
                  <a:pt x="940850" y="2251023"/>
                  <a:pt x="923278" y="2254928"/>
                </a:cubicBezTo>
                <a:cubicBezTo>
                  <a:pt x="837705" y="2273945"/>
                  <a:pt x="967480" y="2253348"/>
                  <a:pt x="861134" y="2272683"/>
                </a:cubicBezTo>
                <a:cubicBezTo>
                  <a:pt x="840547" y="2276426"/>
                  <a:pt x="819705" y="2278602"/>
                  <a:pt x="798990" y="2281561"/>
                </a:cubicBezTo>
                <a:cubicBezTo>
                  <a:pt x="784194" y="2287479"/>
                  <a:pt x="770114" y="2295666"/>
                  <a:pt x="754602" y="2299316"/>
                </a:cubicBezTo>
                <a:cubicBezTo>
                  <a:pt x="719558" y="2307562"/>
                  <a:pt x="682223" y="2305688"/>
                  <a:pt x="648070" y="2317072"/>
                </a:cubicBezTo>
                <a:cubicBezTo>
                  <a:pt x="639192" y="2320031"/>
                  <a:pt x="630479" y="2323538"/>
                  <a:pt x="621437" y="2325949"/>
                </a:cubicBezTo>
                <a:cubicBezTo>
                  <a:pt x="586069" y="2335380"/>
                  <a:pt x="549630" y="2341007"/>
                  <a:pt x="514905" y="2352582"/>
                </a:cubicBezTo>
                <a:cubicBezTo>
                  <a:pt x="454453" y="2372733"/>
                  <a:pt x="528807" y="2347369"/>
                  <a:pt x="443884" y="2379215"/>
                </a:cubicBezTo>
                <a:cubicBezTo>
                  <a:pt x="413157" y="2390738"/>
                  <a:pt x="407165" y="2388696"/>
                  <a:pt x="372862" y="2405848"/>
                </a:cubicBezTo>
                <a:cubicBezTo>
                  <a:pt x="311552" y="2436503"/>
                  <a:pt x="384625" y="2414006"/>
                  <a:pt x="310719" y="2432481"/>
                </a:cubicBezTo>
                <a:cubicBezTo>
                  <a:pt x="301841" y="2441359"/>
                  <a:pt x="293996" y="2451406"/>
                  <a:pt x="284086" y="2459114"/>
                </a:cubicBezTo>
                <a:cubicBezTo>
                  <a:pt x="267242" y="2472215"/>
                  <a:pt x="245909" y="2479536"/>
                  <a:pt x="230820" y="2494625"/>
                </a:cubicBezTo>
                <a:cubicBezTo>
                  <a:pt x="221942" y="2503503"/>
                  <a:pt x="215162" y="2515161"/>
                  <a:pt x="204187" y="2521258"/>
                </a:cubicBezTo>
                <a:cubicBezTo>
                  <a:pt x="187826" y="2530347"/>
                  <a:pt x="168676" y="2533095"/>
                  <a:pt x="150921" y="2539013"/>
                </a:cubicBezTo>
                <a:cubicBezTo>
                  <a:pt x="145002" y="2547891"/>
                  <a:pt x="139830" y="2557314"/>
                  <a:pt x="133165" y="2565646"/>
                </a:cubicBezTo>
                <a:cubicBezTo>
                  <a:pt x="127936" y="2572182"/>
                  <a:pt x="119716" y="2576225"/>
                  <a:pt x="115410" y="2583402"/>
                </a:cubicBezTo>
                <a:cubicBezTo>
                  <a:pt x="110595" y="2591426"/>
                  <a:pt x="109491" y="2601157"/>
                  <a:pt x="106532" y="2610035"/>
                </a:cubicBezTo>
                <a:cubicBezTo>
                  <a:pt x="109491" y="2621872"/>
                  <a:pt x="109954" y="2634632"/>
                  <a:pt x="115410" y="2645545"/>
                </a:cubicBezTo>
                <a:cubicBezTo>
                  <a:pt x="119153" y="2653031"/>
                  <a:pt x="126629" y="2658072"/>
                  <a:pt x="133165" y="2663301"/>
                </a:cubicBezTo>
                <a:cubicBezTo>
                  <a:pt x="166169" y="2689705"/>
                  <a:pt x="172868" y="2684790"/>
                  <a:pt x="221942" y="2698811"/>
                </a:cubicBezTo>
                <a:cubicBezTo>
                  <a:pt x="242657" y="2710648"/>
                  <a:pt x="262366" y="2724449"/>
                  <a:pt x="284086" y="2734322"/>
                </a:cubicBezTo>
                <a:cubicBezTo>
                  <a:pt x="295193" y="2739371"/>
                  <a:pt x="307910" y="2739694"/>
                  <a:pt x="319596" y="2743200"/>
                </a:cubicBezTo>
                <a:cubicBezTo>
                  <a:pt x="337522" y="2748578"/>
                  <a:pt x="355107" y="2755037"/>
                  <a:pt x="372862" y="2760955"/>
                </a:cubicBezTo>
                <a:cubicBezTo>
                  <a:pt x="431224" y="2819317"/>
                  <a:pt x="321474" y="2714861"/>
                  <a:pt x="443884" y="2796466"/>
                </a:cubicBezTo>
                <a:cubicBezTo>
                  <a:pt x="452762" y="2802384"/>
                  <a:pt x="461253" y="2808927"/>
                  <a:pt x="470517" y="2814221"/>
                </a:cubicBezTo>
                <a:cubicBezTo>
                  <a:pt x="482007" y="2820787"/>
                  <a:pt x="494805" y="2824963"/>
                  <a:pt x="506027" y="2831977"/>
                </a:cubicBezTo>
                <a:cubicBezTo>
                  <a:pt x="627734" y="2908046"/>
                  <a:pt x="466458" y="2812592"/>
                  <a:pt x="568171" y="2885243"/>
                </a:cubicBezTo>
                <a:cubicBezTo>
                  <a:pt x="578940" y="2892935"/>
                  <a:pt x="592192" y="2896432"/>
                  <a:pt x="603682" y="2902998"/>
                </a:cubicBezTo>
                <a:cubicBezTo>
                  <a:pt x="612946" y="2908291"/>
                  <a:pt x="621051" y="2915459"/>
                  <a:pt x="630315" y="2920753"/>
                </a:cubicBezTo>
                <a:cubicBezTo>
                  <a:pt x="641805" y="2927319"/>
                  <a:pt x="654814" y="2931168"/>
                  <a:pt x="665825" y="2938509"/>
                </a:cubicBezTo>
                <a:cubicBezTo>
                  <a:pt x="701640" y="2962386"/>
                  <a:pt x="664852" y="2969519"/>
                  <a:pt x="736847" y="2974019"/>
                </a:cubicBezTo>
                <a:lnTo>
                  <a:pt x="878890" y="2982897"/>
                </a:lnTo>
                <a:lnTo>
                  <a:pt x="1571348" y="2974019"/>
                </a:lnTo>
                <a:cubicBezTo>
                  <a:pt x="1843864" y="2974019"/>
                  <a:pt x="2441320" y="2986020"/>
                  <a:pt x="2752078" y="2991775"/>
                </a:cubicBezTo>
                <a:cubicBezTo>
                  <a:pt x="3150461" y="3016672"/>
                  <a:pt x="2683815" y="2989841"/>
                  <a:pt x="3559946" y="3009530"/>
                </a:cubicBezTo>
                <a:cubicBezTo>
                  <a:pt x="3659595" y="3011769"/>
                  <a:pt x="3784273" y="3032427"/>
                  <a:pt x="3879542" y="3036163"/>
                </a:cubicBezTo>
                <a:cubicBezTo>
                  <a:pt x="3965293" y="3039526"/>
                  <a:pt x="4051177" y="3036163"/>
                  <a:pt x="4136994" y="30361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6880194" y="2237173"/>
            <a:ext cx="4296792" cy="3142695"/>
          </a:xfrm>
          <a:custGeom>
            <a:avLst/>
            <a:gdLst>
              <a:gd name="connsiteX0" fmla="*/ 204187 w 4296792"/>
              <a:gd name="connsiteY0" fmla="*/ 0 h 3142695"/>
              <a:gd name="connsiteX1" fmla="*/ 213064 w 4296792"/>
              <a:gd name="connsiteY1" fmla="*/ 159798 h 3142695"/>
              <a:gd name="connsiteX2" fmla="*/ 230820 w 4296792"/>
              <a:gd name="connsiteY2" fmla="*/ 878889 h 3142695"/>
              <a:gd name="connsiteX3" fmla="*/ 239697 w 4296792"/>
              <a:gd name="connsiteY3" fmla="*/ 932155 h 3142695"/>
              <a:gd name="connsiteX4" fmla="*/ 257453 w 4296792"/>
              <a:gd name="connsiteY4" fmla="*/ 1047565 h 3142695"/>
              <a:gd name="connsiteX5" fmla="*/ 239697 w 4296792"/>
              <a:gd name="connsiteY5" fmla="*/ 1633491 h 3142695"/>
              <a:gd name="connsiteX6" fmla="*/ 230820 w 4296792"/>
              <a:gd name="connsiteY6" fmla="*/ 1677879 h 3142695"/>
              <a:gd name="connsiteX7" fmla="*/ 204187 w 4296792"/>
              <a:gd name="connsiteY7" fmla="*/ 1740023 h 3142695"/>
              <a:gd name="connsiteX8" fmla="*/ 177554 w 4296792"/>
              <a:gd name="connsiteY8" fmla="*/ 1802167 h 3142695"/>
              <a:gd name="connsiteX9" fmla="*/ 168676 w 4296792"/>
              <a:gd name="connsiteY9" fmla="*/ 1846555 h 3142695"/>
              <a:gd name="connsiteX10" fmla="*/ 150921 w 4296792"/>
              <a:gd name="connsiteY10" fmla="*/ 1899821 h 3142695"/>
              <a:gd name="connsiteX11" fmla="*/ 133165 w 4296792"/>
              <a:gd name="connsiteY11" fmla="*/ 1961965 h 3142695"/>
              <a:gd name="connsiteX12" fmla="*/ 115410 w 4296792"/>
              <a:gd name="connsiteY12" fmla="*/ 1988598 h 3142695"/>
              <a:gd name="connsiteX13" fmla="*/ 97655 w 4296792"/>
              <a:gd name="connsiteY13" fmla="*/ 2041864 h 3142695"/>
              <a:gd name="connsiteX14" fmla="*/ 79899 w 4296792"/>
              <a:gd name="connsiteY14" fmla="*/ 2077375 h 3142695"/>
              <a:gd name="connsiteX15" fmla="*/ 62144 w 4296792"/>
              <a:gd name="connsiteY15" fmla="*/ 2157274 h 3142695"/>
              <a:gd name="connsiteX16" fmla="*/ 53266 w 4296792"/>
              <a:gd name="connsiteY16" fmla="*/ 2183907 h 3142695"/>
              <a:gd name="connsiteX17" fmla="*/ 26633 w 4296792"/>
              <a:gd name="connsiteY17" fmla="*/ 2308194 h 3142695"/>
              <a:gd name="connsiteX18" fmla="*/ 17756 w 4296792"/>
              <a:gd name="connsiteY18" fmla="*/ 2388093 h 3142695"/>
              <a:gd name="connsiteX19" fmla="*/ 8878 w 4296792"/>
              <a:gd name="connsiteY19" fmla="*/ 2539013 h 3142695"/>
              <a:gd name="connsiteX20" fmla="*/ 0 w 4296792"/>
              <a:gd name="connsiteY20" fmla="*/ 2654423 h 3142695"/>
              <a:gd name="connsiteX21" fmla="*/ 8878 w 4296792"/>
              <a:gd name="connsiteY21" fmla="*/ 2911876 h 3142695"/>
              <a:gd name="connsiteX22" fmla="*/ 26633 w 4296792"/>
              <a:gd name="connsiteY22" fmla="*/ 2965142 h 3142695"/>
              <a:gd name="connsiteX23" fmla="*/ 44389 w 4296792"/>
              <a:gd name="connsiteY23" fmla="*/ 2991775 h 3142695"/>
              <a:gd name="connsiteX24" fmla="*/ 88777 w 4296792"/>
              <a:gd name="connsiteY24" fmla="*/ 3089429 h 3142695"/>
              <a:gd name="connsiteX25" fmla="*/ 133165 w 4296792"/>
              <a:gd name="connsiteY25" fmla="*/ 3142695 h 3142695"/>
              <a:gd name="connsiteX26" fmla="*/ 701336 w 4296792"/>
              <a:gd name="connsiteY26" fmla="*/ 3133817 h 3142695"/>
              <a:gd name="connsiteX27" fmla="*/ 816746 w 4296792"/>
              <a:gd name="connsiteY27" fmla="*/ 3116062 h 3142695"/>
              <a:gd name="connsiteX28" fmla="*/ 887767 w 4296792"/>
              <a:gd name="connsiteY28" fmla="*/ 3107184 h 3142695"/>
              <a:gd name="connsiteX29" fmla="*/ 949911 w 4296792"/>
              <a:gd name="connsiteY29" fmla="*/ 3098307 h 3142695"/>
              <a:gd name="connsiteX30" fmla="*/ 1065321 w 4296792"/>
              <a:gd name="connsiteY30" fmla="*/ 3089429 h 3142695"/>
              <a:gd name="connsiteX31" fmla="*/ 1180730 w 4296792"/>
              <a:gd name="connsiteY31" fmla="*/ 3071674 h 3142695"/>
              <a:gd name="connsiteX32" fmla="*/ 1260629 w 4296792"/>
              <a:gd name="connsiteY32" fmla="*/ 3062796 h 3142695"/>
              <a:gd name="connsiteX33" fmla="*/ 2947387 w 4296792"/>
              <a:gd name="connsiteY33" fmla="*/ 3045041 h 3142695"/>
              <a:gd name="connsiteX34" fmla="*/ 3435658 w 4296792"/>
              <a:gd name="connsiteY34" fmla="*/ 3036163 h 3142695"/>
              <a:gd name="connsiteX35" fmla="*/ 4296792 w 4296792"/>
              <a:gd name="connsiteY35" fmla="*/ 3045041 h 314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6792" h="3142695">
                <a:moveTo>
                  <a:pt x="204187" y="0"/>
                </a:moveTo>
                <a:cubicBezTo>
                  <a:pt x="207146" y="53266"/>
                  <a:pt x="211697" y="106467"/>
                  <a:pt x="213064" y="159798"/>
                </a:cubicBezTo>
                <a:cubicBezTo>
                  <a:pt x="216601" y="297731"/>
                  <a:pt x="215730" y="675166"/>
                  <a:pt x="230820" y="878889"/>
                </a:cubicBezTo>
                <a:cubicBezTo>
                  <a:pt x="232150" y="896840"/>
                  <a:pt x="236960" y="914364"/>
                  <a:pt x="239697" y="932155"/>
                </a:cubicBezTo>
                <a:cubicBezTo>
                  <a:pt x="262528" y="1080558"/>
                  <a:pt x="235322" y="914785"/>
                  <a:pt x="257453" y="1047565"/>
                </a:cubicBezTo>
                <a:cubicBezTo>
                  <a:pt x="251719" y="1391598"/>
                  <a:pt x="277421" y="1426008"/>
                  <a:pt x="239697" y="1633491"/>
                </a:cubicBezTo>
                <a:cubicBezTo>
                  <a:pt x="236998" y="1648337"/>
                  <a:pt x="234480" y="1663241"/>
                  <a:pt x="230820" y="1677879"/>
                </a:cubicBezTo>
                <a:cubicBezTo>
                  <a:pt x="222494" y="1711185"/>
                  <a:pt x="219428" y="1704460"/>
                  <a:pt x="204187" y="1740023"/>
                </a:cubicBezTo>
                <a:cubicBezTo>
                  <a:pt x="164999" y="1831462"/>
                  <a:pt x="236440" y="1684392"/>
                  <a:pt x="177554" y="1802167"/>
                </a:cubicBezTo>
                <a:cubicBezTo>
                  <a:pt x="174595" y="1816963"/>
                  <a:pt x="172646" y="1831998"/>
                  <a:pt x="168676" y="1846555"/>
                </a:cubicBezTo>
                <a:cubicBezTo>
                  <a:pt x="163752" y="1864611"/>
                  <a:pt x="155460" y="1881664"/>
                  <a:pt x="150921" y="1899821"/>
                </a:cubicBezTo>
                <a:cubicBezTo>
                  <a:pt x="148076" y="1911200"/>
                  <a:pt x="139534" y="1949228"/>
                  <a:pt x="133165" y="1961965"/>
                </a:cubicBezTo>
                <a:cubicBezTo>
                  <a:pt x="128393" y="1971508"/>
                  <a:pt x="119743" y="1978848"/>
                  <a:pt x="115410" y="1988598"/>
                </a:cubicBezTo>
                <a:cubicBezTo>
                  <a:pt x="107809" y="2005701"/>
                  <a:pt x="106025" y="2025124"/>
                  <a:pt x="97655" y="2041864"/>
                </a:cubicBezTo>
                <a:lnTo>
                  <a:pt x="79899" y="2077375"/>
                </a:lnTo>
                <a:cubicBezTo>
                  <a:pt x="73796" y="2107892"/>
                  <a:pt x="70504" y="2128016"/>
                  <a:pt x="62144" y="2157274"/>
                </a:cubicBezTo>
                <a:cubicBezTo>
                  <a:pt x="59573" y="2166272"/>
                  <a:pt x="55837" y="2174909"/>
                  <a:pt x="53266" y="2183907"/>
                </a:cubicBezTo>
                <a:cubicBezTo>
                  <a:pt x="44468" y="2214701"/>
                  <a:pt x="28484" y="2291534"/>
                  <a:pt x="26633" y="2308194"/>
                </a:cubicBezTo>
                <a:cubicBezTo>
                  <a:pt x="23674" y="2334827"/>
                  <a:pt x="19811" y="2361375"/>
                  <a:pt x="17756" y="2388093"/>
                </a:cubicBezTo>
                <a:cubicBezTo>
                  <a:pt x="13891" y="2438338"/>
                  <a:pt x="12230" y="2488731"/>
                  <a:pt x="8878" y="2539013"/>
                </a:cubicBezTo>
                <a:cubicBezTo>
                  <a:pt x="6311" y="2577511"/>
                  <a:pt x="2959" y="2615953"/>
                  <a:pt x="0" y="2654423"/>
                </a:cubicBezTo>
                <a:cubicBezTo>
                  <a:pt x="2959" y="2740241"/>
                  <a:pt x="1545" y="2826321"/>
                  <a:pt x="8878" y="2911876"/>
                </a:cubicBezTo>
                <a:cubicBezTo>
                  <a:pt x="10476" y="2930523"/>
                  <a:pt x="16251" y="2949570"/>
                  <a:pt x="26633" y="2965142"/>
                </a:cubicBezTo>
                <a:lnTo>
                  <a:pt x="44389" y="2991775"/>
                </a:lnTo>
                <a:cubicBezTo>
                  <a:pt x="54619" y="3022467"/>
                  <a:pt x="68926" y="3069578"/>
                  <a:pt x="88777" y="3089429"/>
                </a:cubicBezTo>
                <a:cubicBezTo>
                  <a:pt x="122955" y="3123607"/>
                  <a:pt x="108446" y="3105616"/>
                  <a:pt x="133165" y="3142695"/>
                </a:cubicBezTo>
                <a:lnTo>
                  <a:pt x="701336" y="3133817"/>
                </a:lnTo>
                <a:cubicBezTo>
                  <a:pt x="719183" y="3133314"/>
                  <a:pt x="796274" y="3118987"/>
                  <a:pt x="816746" y="3116062"/>
                </a:cubicBezTo>
                <a:cubicBezTo>
                  <a:pt x="840364" y="3112688"/>
                  <a:pt x="864118" y="3110337"/>
                  <a:pt x="887767" y="3107184"/>
                </a:cubicBezTo>
                <a:cubicBezTo>
                  <a:pt x="908508" y="3104419"/>
                  <a:pt x="929090" y="3100389"/>
                  <a:pt x="949911" y="3098307"/>
                </a:cubicBezTo>
                <a:cubicBezTo>
                  <a:pt x="988303" y="3094468"/>
                  <a:pt x="1026929" y="3093268"/>
                  <a:pt x="1065321" y="3089429"/>
                </a:cubicBezTo>
                <a:cubicBezTo>
                  <a:pt x="1128352" y="3083126"/>
                  <a:pt x="1121389" y="3079586"/>
                  <a:pt x="1180730" y="3071674"/>
                </a:cubicBezTo>
                <a:cubicBezTo>
                  <a:pt x="1207292" y="3068132"/>
                  <a:pt x="1233835" y="3063200"/>
                  <a:pt x="1260629" y="3062796"/>
                </a:cubicBezTo>
                <a:lnTo>
                  <a:pt x="2947387" y="3045041"/>
                </a:lnTo>
                <a:lnTo>
                  <a:pt x="3435658" y="3036163"/>
                </a:lnTo>
                <a:lnTo>
                  <a:pt x="4296792" y="3045041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034291" y="5743852"/>
            <a:ext cx="13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Length = 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035232" y="61507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Length = 15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0350"/>
            <a:ext cx="8226425" cy="11430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The stack(</a:t>
            </a:r>
            <a:r>
              <a:rPr lang="zh-TW" altLang="en-US" dirty="0" smtClean="0">
                <a:latin typeface="+mj-ea"/>
              </a:rPr>
              <a:t>堆疊</a:t>
            </a:r>
            <a:r>
              <a:rPr lang="en-US" altLang="zh-TW" dirty="0" smtClean="0">
                <a:latin typeface="+mj-ea"/>
              </a:rPr>
              <a:t>) ADT</a:t>
            </a:r>
            <a:endParaRPr lang="en-US" altLang="zh-TW" dirty="0">
              <a:latin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341438"/>
            <a:ext cx="8226425" cy="370205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FF0000"/>
                </a:solidFill>
              </a:rPr>
              <a:t>stack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/>
              <a:t>is an ordered list in which insertions and deletions are made </a:t>
            </a:r>
            <a:r>
              <a:rPr lang="en-US" altLang="zh-TW" sz="2800" dirty="0">
                <a:solidFill>
                  <a:srgbClr val="FF0000"/>
                </a:solidFill>
              </a:rPr>
              <a:t>at one end</a:t>
            </a:r>
            <a:r>
              <a:rPr lang="en-US" altLang="zh-TW" sz="2800" dirty="0"/>
              <a:t> called the </a:t>
            </a:r>
            <a:r>
              <a:rPr lang="en-US" altLang="zh-TW" sz="2800" dirty="0">
                <a:solidFill>
                  <a:srgbClr val="FF0000"/>
                </a:solidFill>
              </a:rPr>
              <a:t>top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zh-TW" altLang="en-US" sz="2800" dirty="0" smtClean="0">
                <a:solidFill>
                  <a:srgbClr val="FF0000"/>
                </a:solidFill>
              </a:rPr>
              <a:t>插入</a:t>
            </a:r>
            <a:r>
              <a:rPr lang="zh-TW" altLang="en-US" sz="2800" dirty="0" smtClean="0"/>
              <a:t>和</a:t>
            </a:r>
            <a:r>
              <a:rPr lang="zh-TW" altLang="en-US" sz="2800" dirty="0" smtClean="0">
                <a:solidFill>
                  <a:srgbClr val="FF0000"/>
                </a:solidFill>
              </a:rPr>
              <a:t>刪除</a:t>
            </a:r>
            <a:r>
              <a:rPr lang="zh-TW" altLang="en-US" sz="2800" dirty="0" smtClean="0"/>
              <a:t>只作用於最頂層的元素：</a:t>
            </a:r>
            <a:r>
              <a:rPr lang="en-US" altLang="zh-TW" sz="2800" dirty="0" smtClean="0">
                <a:solidFill>
                  <a:srgbClr val="FF0000"/>
                </a:solidFill>
              </a:rPr>
              <a:t>top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If we add the elements </a:t>
            </a:r>
            <a:r>
              <a:rPr lang="en-US" altLang="zh-TW" sz="2800" i="1" dirty="0"/>
              <a:t>A</a:t>
            </a:r>
            <a:r>
              <a:rPr lang="en-US" altLang="zh-TW" sz="2800" dirty="0"/>
              <a:t>, </a:t>
            </a:r>
            <a:r>
              <a:rPr lang="en-US" altLang="zh-TW" sz="2800" i="1" dirty="0"/>
              <a:t>B</a:t>
            </a:r>
            <a:r>
              <a:rPr lang="en-US" altLang="zh-TW" sz="2800" dirty="0"/>
              <a:t>, </a:t>
            </a:r>
            <a:r>
              <a:rPr lang="en-US" altLang="zh-TW" sz="2800" i="1" dirty="0"/>
              <a:t>C</a:t>
            </a:r>
            <a:r>
              <a:rPr lang="en-US" altLang="zh-TW" sz="2800" dirty="0"/>
              <a:t>, </a:t>
            </a:r>
            <a:r>
              <a:rPr lang="en-US" altLang="zh-TW" sz="2800" i="1" dirty="0"/>
              <a:t>D</a:t>
            </a:r>
            <a:r>
              <a:rPr lang="en-US" altLang="zh-TW" sz="2800" dirty="0"/>
              <a:t>, </a:t>
            </a:r>
            <a:r>
              <a:rPr lang="en-US" altLang="zh-TW" sz="2800" i="1" dirty="0"/>
              <a:t>E</a:t>
            </a:r>
            <a:r>
              <a:rPr lang="en-US" altLang="zh-TW" sz="2800" dirty="0"/>
              <a:t> to the stack, in that order, then </a:t>
            </a:r>
            <a:r>
              <a:rPr lang="en-US" altLang="zh-TW" sz="2800" i="1" dirty="0"/>
              <a:t>E</a:t>
            </a:r>
            <a:r>
              <a:rPr lang="en-US" altLang="zh-TW" sz="2800" dirty="0"/>
              <a:t> is the first element we delete from the stack</a:t>
            </a:r>
          </a:p>
          <a:p>
            <a:r>
              <a:rPr lang="en-US" altLang="zh-TW" sz="2800" dirty="0"/>
              <a:t>A stack is also known as a </a:t>
            </a:r>
            <a:r>
              <a:rPr lang="en-US" altLang="zh-TW" sz="2800" i="1" dirty="0">
                <a:solidFill>
                  <a:srgbClr val="FF0000"/>
                </a:solidFill>
              </a:rPr>
              <a:t>Last-In-First-Out</a:t>
            </a:r>
            <a:r>
              <a:rPr lang="en-US" altLang="zh-TW" sz="2800" dirty="0">
                <a:solidFill>
                  <a:srgbClr val="FF0000"/>
                </a:solidFill>
              </a:rPr>
              <a:t> (</a:t>
            </a:r>
            <a:r>
              <a:rPr lang="en-US" altLang="zh-TW" sz="2800" i="1" dirty="0">
                <a:solidFill>
                  <a:srgbClr val="FF0000"/>
                </a:solidFill>
              </a:rPr>
              <a:t>LIFO</a:t>
            </a:r>
            <a:r>
              <a:rPr lang="en-US" altLang="zh-TW" sz="2800" dirty="0">
                <a:solidFill>
                  <a:srgbClr val="FF0000"/>
                </a:solidFill>
              </a:rPr>
              <a:t>) </a:t>
            </a:r>
            <a:r>
              <a:rPr lang="en-US" altLang="zh-TW" sz="2800" dirty="0"/>
              <a:t>list</a:t>
            </a:r>
            <a:r>
              <a:rPr lang="en-US" altLang="zh-TW" sz="2800" dirty="0" smtClean="0"/>
              <a:t>. </a:t>
            </a:r>
            <a:r>
              <a:rPr lang="en-US" altLang="zh-TW" sz="2800" dirty="0" smtClean="0">
                <a:solidFill>
                  <a:srgbClr val="FF0000"/>
                </a:solidFill>
              </a:rPr>
              <a:t>=&gt; </a:t>
            </a:r>
            <a:r>
              <a:rPr lang="zh-TW" altLang="en-US" sz="2800" dirty="0" smtClean="0">
                <a:solidFill>
                  <a:srgbClr val="FF0000"/>
                </a:solidFill>
              </a:rPr>
              <a:t>後進先出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7172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4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972050"/>
            <a:ext cx="5788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401050" y="6021388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A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9767889" y="62372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8401050" y="5589588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B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9767889" y="58054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8401050" y="5157788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C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9767889" y="53736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0036176" y="5176838"/>
            <a:ext cx="525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Top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055226" y="5583238"/>
            <a:ext cx="525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Top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0056814" y="6021388"/>
            <a:ext cx="525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4104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3" grpId="1" animBg="1"/>
      <p:bldP spid="7175" grpId="0" animBg="1"/>
      <p:bldP spid="7175" grpId="1" animBg="1"/>
      <p:bldP spid="7177" grpId="0" animBg="1"/>
      <p:bldP spid="7177" grpId="1" animBg="1"/>
      <p:bldP spid="7179" grpId="0"/>
      <p:bldP spid="7179" grpId="1"/>
      <p:bldP spid="7180" grpId="0"/>
      <p:bldP spid="7180" grpId="1"/>
      <p:bldP spid="7181" grpId="0"/>
      <p:bldP spid="718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76262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Stack</a:t>
            </a:r>
            <a:r>
              <a:rPr lang="zh-TW" altLang="en-US" dirty="0" smtClean="0"/>
              <a:t>應用在走迷宮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93382" y="1319212"/>
            <a:ext cx="10324850" cy="5418471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latin typeface="+mj-ea"/>
                <a:ea typeface="+mj-ea"/>
              </a:rPr>
              <a:t>總之先往前走</a:t>
            </a:r>
            <a:r>
              <a:rPr lang="zh-TW" altLang="en-US" sz="2800" dirty="0">
                <a:latin typeface="+mj-ea"/>
                <a:ea typeface="+mj-ea"/>
              </a:rPr>
              <a:t>，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往前走到沒路走再回頭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深度優先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(Depth-First)</a:t>
            </a:r>
          </a:p>
          <a:p>
            <a:pPr lvl="1"/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走錯路的時候也會走到底才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回頭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換個思考方式：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往每個方向都先走一步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看走到終點了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沒？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沒有再往每個方向都走一步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再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看走到終點了沒？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934730" y="2932560"/>
            <a:ext cx="4783771" cy="3416300"/>
            <a:chOff x="1660" y="1283"/>
            <a:chExt cx="2048" cy="215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dist" eaLnBrk="1" hangingPunct="1"/>
              <a:r>
                <a:rPr kumimoji="1" lang="zh-TW" altLang="en-US" sz="2400" b="0" dirty="0" smtClean="0"/>
                <a:t>00000</a:t>
              </a:r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0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0000</a:t>
              </a:r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 smtClean="0"/>
                <a:t>01111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0000</a:t>
              </a:r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</a:t>
              </a:r>
            </a:p>
            <a:p>
              <a:pPr algn="dist" eaLnBrk="1" hangingPunct="1"/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0</a:t>
              </a:r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0000</a:t>
              </a:r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zh-TW" altLang="en-US" sz="2400" b="0" dirty="0" smtClean="0"/>
                <a:t>01111</a:t>
              </a:r>
              <a:r>
                <a:rPr kumimoji="1" lang="en-US" altLang="zh-TW" sz="2400" b="0" dirty="0" smtClean="0"/>
                <a:t>1</a:t>
              </a:r>
              <a:r>
                <a:rPr kumimoji="1" lang="zh-TW" altLang="en-US" sz="2400" b="0" dirty="0" smtClean="0"/>
                <a:t>1</a:t>
              </a:r>
              <a:endParaRPr kumimoji="1" lang="zh-TW" altLang="en-US" sz="2400" b="0" dirty="0"/>
            </a:p>
            <a:p>
              <a:pPr algn="dist" eaLnBrk="1" hangingPunct="1"/>
              <a:r>
                <a:rPr kumimoji="1" lang="en-US" altLang="zh-TW" sz="2400" b="0" dirty="0"/>
                <a:t>0</a:t>
              </a:r>
              <a:r>
                <a:rPr kumimoji="1" lang="zh-TW" altLang="en-US" sz="2400" b="0" dirty="0" smtClean="0"/>
                <a:t>0000</a:t>
              </a:r>
              <a:r>
                <a:rPr kumimoji="1" lang="en-US" altLang="zh-TW" sz="2400" b="0" dirty="0" smtClean="0"/>
                <a:t>0</a:t>
              </a:r>
              <a:r>
                <a:rPr kumimoji="1" lang="zh-TW" altLang="en-US" sz="2400" b="0" dirty="0" smtClean="0"/>
                <a:t>0</a:t>
              </a:r>
              <a:endParaRPr kumimoji="1" lang="zh-TW" altLang="en-US" sz="2400" b="0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480331" y="2805112"/>
            <a:ext cx="472149" cy="717998"/>
            <a:chOff x="7480331" y="2805112"/>
            <a:chExt cx="472149" cy="717998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501630" y="2805112"/>
              <a:ext cx="355107" cy="3195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7501630" y="3116938"/>
              <a:ext cx="450850" cy="6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529958" y="3153813"/>
              <a:ext cx="298450" cy="273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>
              <a:off x="7480331" y="3153813"/>
              <a:ext cx="3175" cy="3692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8160912" y="2816328"/>
            <a:ext cx="472149" cy="717998"/>
            <a:chOff x="7480331" y="2805112"/>
            <a:chExt cx="472149" cy="717998"/>
          </a:xfrm>
        </p:grpSpPr>
        <p:cxnSp>
          <p:nvCxnSpPr>
            <p:cNvPr id="26" name="直線單箭頭接點 25"/>
            <p:cNvCxnSpPr/>
            <p:nvPr/>
          </p:nvCxnSpPr>
          <p:spPr>
            <a:xfrm flipV="1">
              <a:off x="7501630" y="2805112"/>
              <a:ext cx="355107" cy="3195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7501630" y="3116938"/>
              <a:ext cx="450850" cy="6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529958" y="3153813"/>
              <a:ext cx="298450" cy="273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7480331" y="3153813"/>
              <a:ext cx="3175" cy="3692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7459194" y="3541277"/>
            <a:ext cx="472149" cy="406172"/>
            <a:chOff x="7480331" y="3116938"/>
            <a:chExt cx="472149" cy="406172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7501630" y="3116938"/>
              <a:ext cx="450850" cy="6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7529958" y="3153813"/>
              <a:ext cx="298450" cy="273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7480331" y="3153813"/>
              <a:ext cx="3175" cy="3692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7216647" y="29293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76851" y="29293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6647" y="33034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6647" y="36701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6851" y="36707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30705" y="29293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16647" y="403056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30705" y="366722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90909" y="29293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來達到上面的效果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93382" y="1428750"/>
            <a:ext cx="10324850" cy="5418471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latin typeface="+mj-ea"/>
                <a:ea typeface="+mj-ea"/>
              </a:rPr>
              <a:t>從</a:t>
            </a:r>
            <a:r>
              <a:rPr lang="en-US" altLang="zh-TW" sz="2800" dirty="0" smtClean="0">
                <a:latin typeface="+mj-ea"/>
                <a:ea typeface="+mj-ea"/>
              </a:rPr>
              <a:t>Queue</a:t>
            </a:r>
            <a:r>
              <a:rPr lang="zh-TW" altLang="en-US" sz="2800" dirty="0" smtClean="0">
                <a:latin typeface="+mj-ea"/>
                <a:ea typeface="+mj-ea"/>
              </a:rPr>
              <a:t>取出第一個位子，將從該位子可以一步之內走到的位子都丟進</a:t>
            </a:r>
            <a:r>
              <a:rPr lang="en-US" altLang="zh-TW" sz="2800" dirty="0" smtClean="0">
                <a:latin typeface="+mj-ea"/>
                <a:ea typeface="+mj-ea"/>
              </a:rPr>
              <a:t>Queue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深度優先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(Depth-First)</a:t>
            </a: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距離原點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K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步的點都走完之後，才會踏入距離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K+1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步的點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0352" lvl="1" indent="0">
              <a:buNone/>
            </a:pPr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想法很美好，但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實際上</a:t>
            </a:r>
            <a:endParaRPr lang="en-US" altLang="zh-TW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遍歷所有距離一步的位子、兩步的位子、</a:t>
            </a:r>
            <a:r>
              <a:rPr lang="en-US" altLang="zh-TW" sz="2800" i="0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有點不切實際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有</a:t>
            </a:r>
            <a:r>
              <a:rPr lang="zh-TW" altLang="en-US" sz="2800" i="0" dirty="0">
                <a:solidFill>
                  <a:schemeClr val="tx1"/>
                </a:solidFill>
                <a:latin typeface="+mj-ea"/>
                <a:ea typeface="+mj-ea"/>
              </a:rPr>
              <a:t>沒有折衷的辦法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？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A* Algorithm 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採用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Priority Queue</a:t>
            </a:r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296681" y="4904236"/>
            <a:ext cx="4583502" cy="1754483"/>
            <a:chOff x="1660" y="1283"/>
            <a:chExt cx="2048" cy="218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dist" eaLnBrk="1" hangingPunct="1"/>
              <a:r>
                <a:rPr kumimoji="1" lang="zh-TW" altLang="en-US" sz="1200" b="0" dirty="0" smtClean="0"/>
                <a:t>00</a:t>
              </a:r>
              <a:r>
                <a:rPr kumimoji="1" lang="zh-TW" altLang="en-US" sz="1200" b="0" dirty="0" smtClean="0">
                  <a:solidFill>
                    <a:srgbClr val="FF0000"/>
                  </a:solidFill>
                </a:rPr>
                <a:t>0</a:t>
              </a:r>
              <a:r>
                <a:rPr kumimoji="1" lang="zh-TW" altLang="en-US" sz="1200" b="0" dirty="0" smtClean="0"/>
                <a:t>00</a:t>
              </a:r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1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en-US" altLang="zh-TW" sz="1200" b="0" dirty="0"/>
                <a:t>0</a:t>
              </a:r>
              <a:r>
                <a:rPr kumimoji="1" lang="zh-TW" altLang="en-US" sz="1200" b="0" dirty="0" smtClean="0"/>
                <a:t>1111</a:t>
              </a:r>
              <a:r>
                <a:rPr kumimoji="1" lang="en-US" altLang="zh-TW" sz="1200" b="0" dirty="0" smtClean="0"/>
                <a:t>1</a:t>
              </a:r>
              <a:r>
                <a:rPr kumimoji="1" lang="zh-TW" altLang="en-US" sz="1200" b="0" dirty="0" smtClean="0"/>
                <a:t>0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en-US" altLang="zh-TW" sz="1200" b="0" dirty="0">
                  <a:solidFill>
                    <a:srgbClr val="FF0000"/>
                  </a:solidFill>
                </a:rPr>
                <a:t>0</a:t>
              </a:r>
              <a:r>
                <a:rPr kumimoji="1" lang="zh-TW" altLang="en-US" sz="1200" b="0" dirty="0" smtClean="0">
                  <a:solidFill>
                    <a:srgbClr val="FF0000"/>
                  </a:solidFill>
                </a:rPr>
                <a:t>0</a:t>
              </a:r>
              <a:r>
                <a:rPr kumimoji="1" lang="zh-TW" altLang="en-US" sz="1200" b="0" dirty="0" smtClean="0"/>
                <a:t>000</a:t>
              </a:r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1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zh-TW" altLang="en-US" sz="1200" b="0" dirty="0" smtClean="0"/>
                <a:t>01111</a:t>
              </a:r>
              <a:r>
                <a:rPr kumimoji="1" lang="en-US" altLang="zh-TW" sz="1200" b="0" dirty="0" smtClean="0"/>
                <a:t>1</a:t>
              </a:r>
              <a:r>
                <a:rPr kumimoji="1" lang="zh-TW" altLang="en-US" sz="1200" b="0" dirty="0" smtClean="0"/>
                <a:t>1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en-US" altLang="zh-TW" sz="1200" b="0" dirty="0"/>
                <a:t>0</a:t>
              </a:r>
              <a:r>
                <a:rPr kumimoji="1" lang="zh-TW" altLang="en-US" sz="1200" b="0" dirty="0" smtClean="0"/>
                <a:t>0000</a:t>
              </a:r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1</a:t>
              </a:r>
            </a:p>
            <a:p>
              <a:pPr algn="dist" eaLnBrk="1" hangingPunct="1"/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1111</a:t>
              </a:r>
              <a:r>
                <a:rPr kumimoji="1" lang="en-US" altLang="zh-TW" sz="1200" b="0" dirty="0" smtClean="0"/>
                <a:t>1</a:t>
              </a:r>
              <a:r>
                <a:rPr kumimoji="1" lang="zh-TW" altLang="en-US" sz="1200" b="0" dirty="0" smtClean="0"/>
                <a:t>0</a:t>
              </a:r>
            </a:p>
            <a:p>
              <a:pPr algn="dist" eaLnBrk="1" hangingPunct="1"/>
              <a:r>
                <a:rPr kumimoji="1" lang="en-US" altLang="zh-TW" sz="1200" b="0" dirty="0"/>
                <a:t>0</a:t>
              </a:r>
              <a:r>
                <a:rPr kumimoji="1" lang="zh-TW" altLang="en-US" sz="1200" b="0" dirty="0" smtClean="0"/>
                <a:t>0000</a:t>
              </a:r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1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zh-TW" altLang="en-US" sz="1200" b="0" dirty="0" smtClean="0"/>
                <a:t>01111</a:t>
              </a:r>
              <a:r>
                <a:rPr kumimoji="1" lang="en-US" altLang="zh-TW" sz="1200" b="0" dirty="0" smtClean="0"/>
                <a:t>1</a:t>
              </a:r>
              <a:r>
                <a:rPr kumimoji="1" lang="zh-TW" altLang="en-US" sz="1200" b="0" dirty="0" smtClean="0"/>
                <a:t>1</a:t>
              </a:r>
              <a:endParaRPr kumimoji="1" lang="zh-TW" altLang="en-US" sz="1200" b="0" dirty="0"/>
            </a:p>
            <a:p>
              <a:pPr algn="dist" eaLnBrk="1" hangingPunct="1"/>
              <a:r>
                <a:rPr kumimoji="1" lang="en-US" altLang="zh-TW" sz="1200" b="0" dirty="0"/>
                <a:t>0</a:t>
              </a:r>
              <a:r>
                <a:rPr kumimoji="1" lang="zh-TW" altLang="en-US" sz="1200" b="0" dirty="0" smtClean="0"/>
                <a:t>0000</a:t>
              </a:r>
              <a:r>
                <a:rPr kumimoji="1" lang="en-US" altLang="zh-TW" sz="1200" b="0" dirty="0" smtClean="0"/>
                <a:t>0</a:t>
              </a:r>
              <a:r>
                <a:rPr kumimoji="1" lang="zh-TW" altLang="en-US" sz="1200" b="0" dirty="0" smtClean="0"/>
                <a:t>0</a:t>
              </a:r>
              <a:endParaRPr kumimoji="1" lang="zh-TW" altLang="en-US" sz="1200" b="0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840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數學表示式</a:t>
            </a:r>
            <a:r>
              <a:rPr lang="en-US" altLang="zh-TW" sz="4000" dirty="0" smtClean="0"/>
              <a:t>Expression</a:t>
            </a:r>
            <a:endParaRPr lang="en-US" altLang="zh-TW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598614"/>
            <a:ext cx="9964980" cy="4497387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</a:rPr>
              <a:t>((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>rear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==</a:t>
            </a:r>
            <a:r>
              <a:rPr lang="en-US" altLang="zh-TW" sz="2800" i="1" dirty="0">
                <a:latin typeface="Times New Roman" panose="02020603050405020304" pitchFamily="18" charset="0"/>
              </a:rPr>
              <a:t>front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TW" sz="2800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((</a:t>
            </a:r>
            <a:r>
              <a:rPr lang="en-US" altLang="zh-TW" sz="2800" i="1" dirty="0">
                <a:latin typeface="Times New Roman" panose="02020603050405020304" pitchFamily="18" charset="0"/>
              </a:rPr>
              <a:t>rear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==</a:t>
            </a:r>
            <a:r>
              <a:rPr lang="en-US" altLang="zh-TW" sz="2800" i="1" dirty="0">
                <a:latin typeface="Times New Roman" panose="02020603050405020304" pitchFamily="18" charset="0"/>
              </a:rPr>
              <a:t>MAX_QUEUE_SIZE-1</a:t>
            </a:r>
            <a:r>
              <a:rPr lang="en-US" altLang="zh-TW" sz="2800" dirty="0">
                <a:latin typeface="Times New Roman" panose="02020603050405020304" pitchFamily="18" charset="0"/>
              </a:rPr>
              <a:t>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&amp;&amp; !</a:t>
            </a:r>
            <a:r>
              <a:rPr lang="en-US" altLang="zh-TW" sz="2800" i="1" dirty="0">
                <a:latin typeface="Times New Roman" panose="02020603050405020304" pitchFamily="18" charset="0"/>
              </a:rPr>
              <a:t>front</a:t>
            </a:r>
            <a:r>
              <a:rPr lang="en-US" altLang="zh-TW" sz="2800" dirty="0">
                <a:latin typeface="Times New Roman" panose="02020603050405020304" pitchFamily="18" charset="0"/>
              </a:rPr>
              <a:t>)) </a:t>
            </a:r>
          </a:p>
          <a:p>
            <a:r>
              <a:rPr lang="en-US" altLang="zh-TW" sz="2800" i="1" dirty="0">
                <a:latin typeface="Times New Roman" panose="02020603050405020304" pitchFamily="18" charset="0"/>
              </a:rPr>
              <a:t>x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</a:rPr>
              <a:t> a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2800" i="1" dirty="0">
                <a:latin typeface="Times New Roman" panose="02020603050405020304" pitchFamily="18" charset="0"/>
              </a:rPr>
              <a:t>b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</a:rPr>
              <a:t>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c</a:t>
            </a:r>
            <a:r>
              <a:rPr lang="en-US" altLang="zh-TW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d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sz="2800" i="1" dirty="0">
                <a:latin typeface="Times New Roman" panose="02020603050405020304" pitchFamily="18" charset="0"/>
              </a:rPr>
              <a:t>e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</a:rPr>
              <a:t> a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sz="2800" i="1" dirty="0">
                <a:latin typeface="Times New Roman" panose="02020603050405020304" pitchFamily="18" charset="0"/>
              </a:rPr>
              <a:t>c					</a:t>
            </a:r>
            <a:endParaRPr lang="en-US" altLang="zh-TW" sz="2800" i="1" dirty="0" smtClean="0">
              <a:latin typeface="Times New Roman" panose="02020603050405020304" pitchFamily="18" charset="0"/>
            </a:endParaRPr>
          </a:p>
          <a:p>
            <a:r>
              <a:rPr lang="zh-TW" altLang="en-US" sz="2800" dirty="0" smtClean="0"/>
              <a:t>包含：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運算子 </a:t>
            </a:r>
            <a:r>
              <a:rPr lang="en-US" altLang="zh-TW" sz="2800" dirty="0" smtClean="0"/>
              <a:t>operators: ==, +, -, ||, &amp;&amp;, !</a:t>
            </a:r>
          </a:p>
          <a:p>
            <a:pPr lvl="1"/>
            <a:r>
              <a:rPr lang="zh-TW" altLang="en-US" sz="2800" dirty="0" smtClean="0"/>
              <a:t>運算元 </a:t>
            </a:r>
            <a:r>
              <a:rPr lang="en-US" altLang="zh-TW" sz="2800" dirty="0" smtClean="0"/>
              <a:t>operands</a:t>
            </a:r>
            <a:r>
              <a:rPr lang="en-US" altLang="zh-TW" sz="2800" dirty="0"/>
              <a:t>: </a:t>
            </a:r>
            <a:r>
              <a:rPr lang="en-US" altLang="zh-TW" sz="2800" i="1" dirty="0">
                <a:latin typeface="Times New Roman" panose="02020603050405020304" pitchFamily="18" charset="0"/>
              </a:rPr>
              <a:t>rear, front, 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>MAX_QUEUE_SIZE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sz="2800" dirty="0" smtClean="0"/>
              <a:t>括號 </a:t>
            </a:r>
            <a:r>
              <a:rPr lang="en-US" altLang="zh-TW" sz="2800" dirty="0" smtClean="0"/>
              <a:t>parentheses</a:t>
            </a:r>
            <a:r>
              <a:rPr lang="en-US" altLang="zh-TW" sz="2800" dirty="0"/>
              <a:t>: ( )</a:t>
            </a:r>
          </a:p>
        </p:txBody>
      </p:sp>
    </p:spTree>
    <p:extLst>
      <p:ext uri="{BB962C8B-B14F-4D97-AF65-F5344CB8AC3E}">
        <p14:creationId xmlns:p14="http://schemas.microsoft.com/office/powerpoint/2010/main" val="23850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/>
          <a:lstStyle/>
          <a:p>
            <a:r>
              <a:rPr lang="en-US" altLang="zh-TW" sz="4000" dirty="0" smtClean="0"/>
              <a:t>Evaluation </a:t>
            </a:r>
            <a:r>
              <a:rPr lang="en-US" altLang="zh-TW" sz="4000" dirty="0"/>
              <a:t>of </a:t>
            </a:r>
            <a:r>
              <a:rPr lang="en-US" altLang="zh-TW" sz="4000" dirty="0" smtClean="0"/>
              <a:t>Expressions</a:t>
            </a:r>
            <a:endParaRPr lang="en-US" altLang="zh-TW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270000"/>
            <a:ext cx="8351837" cy="511175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x = a</a:t>
            </a:r>
            <a:r>
              <a:rPr lang="en-US" altLang="zh-TW" sz="2800" dirty="0">
                <a:solidFill>
                  <a:srgbClr val="FF0000"/>
                </a:solidFill>
              </a:rPr>
              <a:t>/</a:t>
            </a:r>
            <a:r>
              <a:rPr lang="en-US" altLang="zh-TW" sz="2800" dirty="0"/>
              <a:t>b </a:t>
            </a: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</a:t>
            </a:r>
            <a:r>
              <a:rPr lang="en-US" altLang="zh-TW" sz="2800" dirty="0" err="1">
                <a:solidFill>
                  <a:srgbClr val="FF0000"/>
                </a:solidFill>
              </a:rPr>
              <a:t>+</a:t>
            </a:r>
            <a:r>
              <a:rPr lang="en-US" altLang="zh-TW" sz="2800" dirty="0" err="1"/>
              <a:t>d</a:t>
            </a:r>
            <a:r>
              <a:rPr lang="en-US" altLang="zh-TW" sz="2800" dirty="0">
                <a:solidFill>
                  <a:srgbClr val="FF0000"/>
                </a:solidFill>
              </a:rPr>
              <a:t>*</a:t>
            </a:r>
            <a:r>
              <a:rPr lang="en-US" altLang="zh-TW" sz="2800" dirty="0"/>
              <a:t>e </a:t>
            </a: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*</a:t>
            </a:r>
            <a:r>
              <a:rPr lang="en-US" altLang="zh-TW" sz="2800" dirty="0" smtClean="0"/>
              <a:t>c</a:t>
            </a:r>
          </a:p>
          <a:p>
            <a:r>
              <a:rPr lang="en-US" altLang="zh-TW" sz="2400" dirty="0" smtClean="0"/>
              <a:t>assume </a:t>
            </a:r>
            <a:r>
              <a:rPr lang="en-US" altLang="zh-TW" sz="2400" b="1" dirty="0">
                <a:latin typeface="Times New Roman" panose="02020603050405020304" pitchFamily="18" charset="0"/>
              </a:rPr>
              <a:t>a = 4, b = c = 2, d = e = 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TW" sz="2400" b="1" dirty="0" smtClean="0"/>
              <a:t>, </a:t>
            </a:r>
            <a:r>
              <a:rPr lang="en-US" altLang="zh-TW" sz="2400" dirty="0" smtClean="0"/>
              <a:t>finding </a:t>
            </a:r>
            <a:r>
              <a:rPr lang="en-US" altLang="zh-TW" sz="2400" dirty="0"/>
              <a:t>out the value of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x</a:t>
            </a:r>
            <a:endParaRPr lang="en-US" altLang="zh-TW" sz="2400" u="sng" dirty="0">
              <a:latin typeface="Times New Roman" panose="02020603050405020304" pitchFamily="18" charset="0"/>
            </a:endParaRPr>
          </a:p>
          <a:p>
            <a:pPr lvl="2"/>
            <a:r>
              <a:rPr lang="en-US" altLang="zh-TW" sz="2000" dirty="0"/>
              <a:t>Interpretation 1: ((</a:t>
            </a:r>
            <a:r>
              <a:rPr lang="zh-TW" altLang="zh-TW" sz="2000" dirty="0"/>
              <a:t>4/2)-2)+(3*3)-(4*2)</a:t>
            </a:r>
            <a:r>
              <a:rPr lang="en-US" altLang="zh-TW" sz="2000" dirty="0"/>
              <a:t> </a:t>
            </a:r>
            <a:r>
              <a:rPr lang="zh-TW" altLang="zh-TW" sz="2000" dirty="0"/>
              <a:t>=</a:t>
            </a:r>
            <a:r>
              <a:rPr lang="en-US" altLang="zh-TW" sz="2000" dirty="0"/>
              <a:t> </a:t>
            </a:r>
            <a:r>
              <a:rPr lang="zh-TW" altLang="zh-TW" sz="2000" dirty="0"/>
              <a:t>0+8+9</a:t>
            </a:r>
            <a:r>
              <a:rPr lang="en-US" altLang="zh-TW" sz="2000" dirty="0"/>
              <a:t> </a:t>
            </a:r>
            <a:r>
              <a:rPr lang="zh-TW" altLang="zh-TW" sz="2000" dirty="0"/>
              <a:t>=</a:t>
            </a:r>
            <a:r>
              <a:rPr lang="en-US" altLang="zh-TW" sz="2000" dirty="0"/>
              <a:t> </a:t>
            </a:r>
            <a:r>
              <a:rPr lang="zh-TW" altLang="zh-TW" sz="2000" dirty="0"/>
              <a:t>1</a:t>
            </a:r>
            <a:endParaRPr lang="en-US" altLang="zh-TW" sz="2000" dirty="0"/>
          </a:p>
          <a:p>
            <a:pPr lvl="2"/>
            <a:r>
              <a:rPr lang="zh-TW" altLang="zh-TW" sz="2000" dirty="0"/>
              <a:t>Interpretation 2:</a:t>
            </a:r>
            <a:r>
              <a:rPr lang="en-US" altLang="zh-TW" sz="2000" dirty="0"/>
              <a:t> </a:t>
            </a:r>
            <a:r>
              <a:rPr lang="zh-TW" altLang="zh-TW" sz="2000" dirty="0"/>
              <a:t>(4/(2-2+3))*(3-4)*2</a:t>
            </a:r>
            <a:r>
              <a:rPr lang="en-US" altLang="zh-TW" sz="2000" dirty="0"/>
              <a:t> </a:t>
            </a:r>
            <a:r>
              <a:rPr lang="zh-TW" altLang="zh-TW" sz="2000" dirty="0"/>
              <a:t>=</a:t>
            </a:r>
            <a:r>
              <a:rPr lang="en-US" altLang="zh-TW" sz="2000" dirty="0"/>
              <a:t> </a:t>
            </a:r>
            <a:r>
              <a:rPr lang="zh-TW" altLang="zh-TW" sz="2000" dirty="0"/>
              <a:t>(4/3)*(-1)*2</a:t>
            </a:r>
            <a:r>
              <a:rPr lang="en-US" altLang="zh-TW" sz="2000" dirty="0"/>
              <a:t> </a:t>
            </a:r>
            <a:r>
              <a:rPr lang="zh-TW" altLang="zh-TW" sz="2000" dirty="0"/>
              <a:t>=</a:t>
            </a:r>
            <a:r>
              <a:rPr lang="en-US" altLang="zh-TW" sz="2000" dirty="0"/>
              <a:t> </a:t>
            </a:r>
            <a:r>
              <a:rPr lang="zh-TW" altLang="zh-TW" sz="2000" dirty="0"/>
              <a:t>-2.66666</a:t>
            </a:r>
            <a:r>
              <a:rPr lang="zh-TW" altLang="zh-TW" sz="2000" baseline="25000" dirty="0"/>
              <a:t>…</a:t>
            </a:r>
            <a:endParaRPr lang="en-US" altLang="zh-TW" sz="2000" baseline="25000" dirty="0"/>
          </a:p>
          <a:p>
            <a:pPr lvl="1"/>
            <a:r>
              <a:rPr lang="zh-TW" altLang="en-US" sz="2400" dirty="0" smtClean="0"/>
              <a:t>實際上我們利用括號</a:t>
            </a:r>
            <a:r>
              <a:rPr lang="en-US" altLang="zh-TW" sz="2400" dirty="0" smtClean="0"/>
              <a:t>(parentheses)</a:t>
            </a:r>
            <a:r>
              <a:rPr lang="zh-TW" altLang="en-US" sz="2400" dirty="0" smtClean="0"/>
              <a:t>改變計算的先後順序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lvl="2"/>
            <a:r>
              <a:rPr lang="en-US" altLang="zh-TW" sz="2000" i="1" dirty="0">
                <a:latin typeface="Times New Roman" panose="02020603050405020304" pitchFamily="18" charset="0"/>
              </a:rPr>
              <a:t>x </a:t>
            </a:r>
            <a:r>
              <a:rPr lang="en-US" altLang="zh-TW" sz="2000" dirty="0">
                <a:latin typeface="Times New Roman" panose="02020603050405020304" pitchFamily="18" charset="0"/>
              </a:rPr>
              <a:t>= ((</a:t>
            </a:r>
            <a:r>
              <a:rPr lang="en-US" altLang="zh-TW" sz="2000" i="1" dirty="0">
                <a:latin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</a:rPr>
              <a:t>/(</a:t>
            </a:r>
            <a:r>
              <a:rPr lang="en-US" altLang="zh-TW" sz="2000" i="1" dirty="0">
                <a:latin typeface="Times New Roman" panose="02020603050405020304" pitchFamily="18" charset="0"/>
              </a:rPr>
              <a:t>b </a:t>
            </a:r>
            <a:r>
              <a:rPr lang="en-US" altLang="zh-TW" sz="2000" dirty="0">
                <a:latin typeface="Times New Roman" panose="02020603050405020304" pitchFamily="18" charset="0"/>
              </a:rPr>
              <a:t>- 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c</a:t>
            </a:r>
            <a:r>
              <a:rPr lang="en-US" altLang="zh-TW" sz="2000" dirty="0" err="1">
                <a:latin typeface="Times New Roman" panose="02020603050405020304" pitchFamily="18" charset="0"/>
              </a:rPr>
              <a:t>+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latin typeface="Times New Roman" panose="02020603050405020304" pitchFamily="18" charset="0"/>
              </a:rPr>
              <a:t>))*(</a:t>
            </a:r>
            <a:r>
              <a:rPr lang="en-US" altLang="zh-TW" sz="2000" i="1" dirty="0">
                <a:latin typeface="Times New Roman" panose="02020603050405020304" pitchFamily="18" charset="0"/>
              </a:rPr>
              <a:t>e </a:t>
            </a:r>
            <a:r>
              <a:rPr lang="en-US" altLang="zh-TW" sz="2000" dirty="0">
                <a:latin typeface="Times New Roman" panose="02020603050405020304" pitchFamily="18" charset="0"/>
              </a:rPr>
              <a:t>- </a:t>
            </a:r>
            <a:r>
              <a:rPr lang="en-US" altLang="zh-TW" sz="2000" i="1" dirty="0">
                <a:latin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</a:rPr>
              <a:t>)*</a:t>
            </a:r>
            <a:r>
              <a:rPr lang="en-US" altLang="zh-TW" sz="2000" i="1" dirty="0">
                <a:latin typeface="Times New Roman" panose="02020603050405020304" pitchFamily="18" charset="0"/>
              </a:rPr>
              <a:t>c				</a:t>
            </a:r>
            <a:endParaRPr lang="en-US" altLang="zh-TW" sz="2000" dirty="0" smtClean="0">
              <a:latin typeface="Times New Roman" panose="02020603050405020304" pitchFamily="18" charset="0"/>
            </a:endParaRPr>
          </a:p>
          <a:p>
            <a:r>
              <a:rPr lang="zh-TW" altLang="en-US" sz="2800" dirty="0" smtClean="0"/>
              <a:t>如何將表示式轉換成一連串的機器運算？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運算子</a:t>
            </a:r>
            <a:r>
              <a:rPr lang="zh-TW" altLang="en-US" sz="2800" dirty="0"/>
              <a:t>的先後</a:t>
            </a:r>
            <a:r>
              <a:rPr lang="zh-TW" altLang="en-US" sz="2800" dirty="0" smtClean="0"/>
              <a:t>順序 </a:t>
            </a:r>
            <a:r>
              <a:rPr lang="en-US" altLang="zh-TW" sz="2800" dirty="0" smtClean="0"/>
              <a:t>precedence rule</a:t>
            </a:r>
          </a:p>
          <a:p>
            <a:pPr lvl="1"/>
            <a:r>
              <a:rPr lang="zh-TW" altLang="en-US" sz="2800" dirty="0" smtClean="0"/>
              <a:t>結合律 </a:t>
            </a:r>
            <a:r>
              <a:rPr lang="en-US" altLang="zh-TW" sz="2800" dirty="0" smtClean="0"/>
              <a:t>associative rule</a:t>
            </a:r>
          </a:p>
        </p:txBody>
      </p:sp>
    </p:spTree>
    <p:extLst>
      <p:ext uri="{BB962C8B-B14F-4D97-AF65-F5344CB8AC3E}">
        <p14:creationId xmlns:p14="http://schemas.microsoft.com/office/powerpoint/2010/main" val="11754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9" y="260350"/>
            <a:ext cx="3036887" cy="1143000"/>
          </a:xfrm>
        </p:spPr>
        <p:txBody>
          <a:bodyPr/>
          <a:lstStyle/>
          <a:p>
            <a:endParaRPr lang="en-US" altLang="zh-TW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52564"/>
            <a:ext cx="3527425" cy="4497387"/>
          </a:xfrm>
        </p:spPr>
        <p:txBody>
          <a:bodyPr/>
          <a:lstStyle/>
          <a:p>
            <a:r>
              <a:rPr lang="en-US" altLang="zh-TW" dirty="0">
                <a:effectLst/>
              </a:rPr>
              <a:t>Precedence hierarchy and  associative for C</a:t>
            </a:r>
          </a:p>
        </p:txBody>
      </p:sp>
      <p:pic>
        <p:nvPicPr>
          <p:cNvPr id="27652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1" y="31750"/>
            <a:ext cx="528002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25413"/>
            <a:ext cx="8226425" cy="1143000"/>
          </a:xfrm>
        </p:spPr>
        <p:txBody>
          <a:bodyPr/>
          <a:lstStyle/>
          <a:p>
            <a:r>
              <a:rPr lang="en-US" altLang="zh-TW" sz="4000" dirty="0" smtClean="0"/>
              <a:t>Evaluation </a:t>
            </a:r>
            <a:r>
              <a:rPr lang="en-US" altLang="zh-TW" sz="4000" dirty="0"/>
              <a:t>of </a:t>
            </a:r>
            <a:r>
              <a:rPr lang="en-US" altLang="zh-TW" sz="4000" dirty="0" smtClean="0"/>
              <a:t>Expressions</a:t>
            </a:r>
            <a:endParaRPr lang="en-US" altLang="zh-TW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2514"/>
            <a:ext cx="8226425" cy="3343275"/>
          </a:xfrm>
        </p:spPr>
        <p:txBody>
          <a:bodyPr/>
          <a:lstStyle/>
          <a:p>
            <a:r>
              <a:rPr lang="en-US" altLang="zh-TW" sz="2800" dirty="0" smtClean="0"/>
              <a:t>Infix(</a:t>
            </a:r>
            <a:r>
              <a:rPr lang="zh-TW" altLang="en-US" sz="2800" dirty="0" smtClean="0"/>
              <a:t>中置式</a:t>
            </a:r>
            <a:r>
              <a:rPr lang="en-US" altLang="zh-TW" sz="2800" dirty="0" smtClean="0"/>
              <a:t>) and postfix(</a:t>
            </a:r>
            <a:r>
              <a:rPr lang="zh-TW" altLang="en-US" sz="2800" dirty="0" smtClean="0"/>
              <a:t>後置式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400" dirty="0"/>
              <a:t>最標準的</a:t>
            </a:r>
            <a:r>
              <a:rPr lang="zh-TW" altLang="en-US" sz="2400" dirty="0" smtClean="0"/>
              <a:t>表示式寫法多為中置式 </a:t>
            </a:r>
            <a:r>
              <a:rPr lang="en-US" altLang="zh-TW" sz="2400" dirty="0" smtClean="0"/>
              <a:t>infix notation</a:t>
            </a:r>
          </a:p>
          <a:p>
            <a:pPr lvl="2"/>
            <a:r>
              <a:rPr lang="zh-TW" altLang="en-US" sz="2000" dirty="0" smtClean="0"/>
              <a:t>二元運算子會放在兩個運算元之中，如：</a:t>
            </a:r>
            <a:r>
              <a:rPr lang="en-US" altLang="zh-TW" sz="2000" dirty="0" smtClean="0"/>
              <a:t>2+3</a:t>
            </a:r>
            <a:endParaRPr lang="en-US" altLang="zh-TW" sz="2000" dirty="0"/>
          </a:p>
          <a:p>
            <a:pPr lvl="1"/>
            <a:r>
              <a:rPr lang="zh-TW" altLang="en-US" sz="2400" dirty="0" smtClean="0"/>
              <a:t>由於運算先後和括號的問題，中置式並不是編譯器真正用來計算表示式的方法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實際上編譯器常用的是後置</a:t>
            </a:r>
            <a:r>
              <a:rPr lang="zh-TW" altLang="en-US" sz="2400" dirty="0"/>
              <a:t>式</a:t>
            </a:r>
            <a:r>
              <a:rPr lang="en-US" altLang="zh-TW" sz="2400" dirty="0"/>
              <a:t>(postfix</a:t>
            </a:r>
            <a:r>
              <a:rPr lang="en-US" altLang="zh-TW" sz="2400" dirty="0" smtClean="0"/>
              <a:t>)</a:t>
            </a:r>
          </a:p>
          <a:p>
            <a:pPr lvl="1"/>
            <a:endParaRPr lang="en-US" altLang="zh-TW" sz="2400" dirty="0"/>
          </a:p>
        </p:txBody>
      </p:sp>
      <p:pic>
        <p:nvPicPr>
          <p:cNvPr id="28676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23324"/>
            <a:ext cx="7163182" cy="26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03389" y="4536831"/>
            <a:ext cx="26939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</a:rPr>
              <a:t>Postfix: </a:t>
            </a:r>
          </a:p>
          <a:p>
            <a:r>
              <a:rPr lang="zh-TW" altLang="en-US" sz="2800" dirty="0" smtClean="0"/>
              <a:t>沒有括號</a:t>
            </a:r>
            <a:endParaRPr lang="en-US" altLang="zh-TW" sz="2800" dirty="0" smtClean="0"/>
          </a:p>
          <a:p>
            <a:r>
              <a:rPr lang="zh-TW" altLang="en-US" sz="2800" dirty="0">
                <a:solidFill>
                  <a:schemeClr val="tx2"/>
                </a:solidFill>
              </a:rPr>
              <a:t>不須考慮優先序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6851"/>
            <a:ext cx="8226425" cy="1071563"/>
          </a:xfrm>
        </p:spPr>
        <p:txBody>
          <a:bodyPr/>
          <a:lstStyle/>
          <a:p>
            <a:r>
              <a:rPr lang="en-US" altLang="zh-TW" sz="4000" dirty="0" smtClean="0"/>
              <a:t>Evaluation </a:t>
            </a:r>
            <a:r>
              <a:rPr lang="en-US" altLang="zh-TW" sz="4000" dirty="0"/>
              <a:t>of </a:t>
            </a:r>
            <a:r>
              <a:rPr lang="en-US" altLang="zh-TW" sz="4000" dirty="0" smtClean="0"/>
              <a:t>Expressions</a:t>
            </a:r>
            <a:endParaRPr lang="en-US" altLang="zh-TW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268414"/>
            <a:ext cx="7939087" cy="374332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計算後置式的表示式比中置式簡單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不須考慮括號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只需要由左至右掃描過一遍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利用</a:t>
            </a:r>
            <a:r>
              <a:rPr lang="en-US" altLang="zh-TW" sz="2400" dirty="0" smtClean="0"/>
              <a:t>Stack</a:t>
            </a:r>
            <a:r>
              <a:rPr lang="zh-TW" altLang="en-US" sz="2400" dirty="0" smtClean="0"/>
              <a:t>可以簡單計算</a:t>
            </a:r>
            <a:endParaRPr lang="en-US" altLang="zh-TW" sz="2400" dirty="0"/>
          </a:p>
        </p:txBody>
      </p:sp>
      <p:pic>
        <p:nvPicPr>
          <p:cNvPr id="29700" name="Picture 4" descr="figure3"/>
          <p:cNvPicPr>
            <a:picLocks noChangeAspect="1" noChangeArrowheads="1"/>
          </p:cNvPicPr>
          <p:nvPr/>
        </p:nvPicPr>
        <p:blipFill>
          <a:blip r:embed="rId2">
            <a:lum bright="-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7"/>
          <a:stretch>
            <a:fillRect/>
          </a:stretch>
        </p:blipFill>
        <p:spPr bwMode="auto">
          <a:xfrm>
            <a:off x="5151439" y="3244850"/>
            <a:ext cx="5337175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03388" y="5045075"/>
            <a:ext cx="32750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3.14 shows this processing when the input is nine character string 6 2/3-4 2*+</a:t>
            </a:r>
            <a:endParaRPr lang="en-US" altLang="zh-TW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1546" y="4379669"/>
            <a:ext cx="5162061" cy="1485900"/>
          </a:xfrm>
        </p:spPr>
        <p:txBody>
          <a:bodyPr>
            <a:normAutofit/>
          </a:bodyPr>
          <a:lstStyle/>
          <a:p>
            <a:r>
              <a:rPr lang="en-US" altLang="zh-TW" dirty="0"/>
              <a:t>6 </a:t>
            </a:r>
            <a:r>
              <a:rPr lang="en-US" altLang="zh-TW" dirty="0" smtClean="0"/>
              <a:t>2 / 3 - 4 2 * +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867878" y="1438031"/>
            <a:ext cx="0" cy="407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157786" y="1438031"/>
            <a:ext cx="0" cy="407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 flipV="1">
            <a:off x="1809263" y="5517661"/>
            <a:ext cx="2348523" cy="11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 rot="16200000">
            <a:off x="6549824" y="5120177"/>
            <a:ext cx="539262" cy="3126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09263" y="4785064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263" y="4052467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7694" y="2672179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en-US" altLang="zh-TW" dirty="0" smtClean="0"/>
              <a:t>6/2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77536" y="2853982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984" y="4040743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47694" y="2672179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3-3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77535" y="2853981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42431" y="4052466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6989" y="3308145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7693" y="2672179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4*2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77535" y="2853980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65289" y="6312023"/>
            <a:ext cx="417133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讀到運算元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數字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：放入</a:t>
            </a:r>
            <a:r>
              <a:rPr lang="en-US" altLang="zh-TW" sz="2400" dirty="0" smtClean="0"/>
              <a:t>Stack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690585" y="6312023"/>
            <a:ext cx="632577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讀到運算子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符號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：從</a:t>
            </a:r>
            <a:r>
              <a:rPr lang="en-US" altLang="zh-TW" sz="2400" dirty="0" smtClean="0"/>
              <a:t>Stack</a:t>
            </a:r>
            <a:r>
              <a:rPr lang="zh-TW" altLang="en-US" sz="2400" dirty="0" smtClean="0"/>
              <a:t>取出兩個數做運算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861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362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 -0.00046 L 0.06576 0.00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926 -0.00078 -0.01319 -0.00143 -0.02222 C -0.00169 -0.02523 -0.00182 -0.02824 -0.00221 -0.03125 C -0.00234 -0.03287 -0.00261 -0.03472 -0.00287 -0.03634 C -0.00313 -0.03981 -0.00339 -0.04329 -0.00365 -0.04676 C -0.00378 -0.0493 -0.00417 -0.05185 -0.0043 -0.0544 C -0.00495 -0.06366 -0.00482 -0.0669 -0.00586 -0.07523 C -0.00742 -0.08866 -0.00716 -0.08194 -0.00794 -0.09467 C -0.00899 -0.11042 -0.00899 -0.11805 -0.00938 -0.13611 C -0.00925 -0.17917 -0.00912 -0.22222 -0.00873 -0.26551 C -0.00873 -0.26713 -0.00807 -0.26875 -0.00794 -0.2706 C -0.00742 -0.27847 -0.00703 -0.28611 -0.00651 -0.29398 C -0.00625 -0.29745 -0.00612 -0.30092 -0.00586 -0.30417 C -0.0056 -0.30741 -0.00521 -0.31018 -0.00508 -0.31342 C -0.00404 -0.33194 -0.00534 -0.32361 -0.00365 -0.33264 C -0.00339 -0.33542 -0.00313 -0.33796 -0.00287 -0.34051 C -0.00261 -0.34259 -0.00234 -0.34491 -0.00221 -0.34699 C -0.00182 -0.35092 -0.00182 -0.35486 -0.00143 -0.35856 C -0.00104 -0.3618 -0.00039 -0.36458 0 -0.36759 C 0.00039 -0.36991 0.00052 -0.37199 0.00078 -0.37407 C 0.0013 -0.3794 0.00182 -0.38449 0.00221 -0.38958 C 0.00247 -0.39282 0.00247 -0.39583 0.00299 -0.39884 C 0.00325 -0.40092 0.00404 -0.40301 0.00443 -0.40532 C 0.00482 -0.40741 0.00482 -0.40949 0.00508 -0.4118 C 0.0056 -0.41504 0.00612 -0.41852 0.00664 -0.42199 C 0.00677 -0.42338 0.00716 -0.42454 0.00729 -0.42592 C 0.00755 -0.42801 0.00768 -0.43032 0.00807 -0.43241 C 0.00833 -0.43426 0.00911 -0.43588 0.0095 -0.4375 C 0.00989 -0.43935 0.00989 -0.44097 0.01029 -0.44282 C 0.01042 -0.44398 0.01081 -0.44537 0.01094 -0.44653 C 0.0112 -0.44838 0.01133 -0.45023 0.01172 -0.45185 C 0.01224 -0.45417 0.01315 -0.45602 0.01393 -0.45833 C 0.01588 -0.46481 0.01536 -0.46504 0.01823 -0.47245 C 0.02643 -0.49352 0.02031 -0.47708 0.0263 -0.48935 C 0.02825 -0.49352 0.02708 -0.49352 0.02995 -0.49722 C 0.03073 -0.49815 0.0319 -0.49861 0.03281 -0.49977 C 0.03385 -0.50116 0.03437 -0.50417 0.03568 -0.50486 C 0.04062 -0.50787 0.03463 -0.50417 0.04154 -0.50879 C 0.04232 -0.50926 0.04297 -0.50972 0.04375 -0.50995 C 0.04596 -0.51065 0.04805 -0.51088 0.05026 -0.51134 C 0.0513 -0.5118 0.05221 -0.51227 0.05325 -0.51273 C 0.05391 -0.51296 0.05469 -0.51389 0.05534 -0.51389 C 0.06094 -0.51504 0.07213 -0.51643 0.07213 -0.51643 C 0.0819 -0.52222 0.07734 -0.52037 0.09544 -0.52037 C 0.10391 -0.52037 0.1125 -0.51944 0.12096 -0.51921 C 0.12357 -0.51852 0.12643 -0.51805 0.12891 -0.51643 C 0.13021 -0.51574 0.13138 -0.51458 0.13255 -0.51389 C 0.13424 -0.51296 0.13607 -0.51227 0.13776 -0.51134 C 0.13958 -0.50926 0.14167 -0.50741 0.14349 -0.50486 C 0.14752 -0.49954 0.14544 -0.50208 0.15013 -0.49722 C 0.15091 -0.49514 0.15169 -0.49213 0.15299 -0.49074 C 0.15391 -0.48958 0.15495 -0.48889 0.15586 -0.48796 C 0.16419 -0.46597 0.15351 -0.49282 0.1625 -0.475 C 0.16367 -0.47292 0.16445 -0.46991 0.16536 -0.46736 C 0.16667 -0.45787 0.16497 -0.4662 0.16901 -0.45694 C 0.17539 -0.44259 0.16758 -0.45694 0.17344 -0.44653 C 0.17383 -0.44444 0.17435 -0.44236 0.17487 -0.44028 C 0.17513 -0.43889 0.17526 -0.4375 0.17552 -0.43634 C 0.17825 -0.42685 0.17591 -0.43866 0.17851 -0.42731 C 0.17904 -0.42477 0.17943 -0.42199 0.17995 -0.41944 C 0.18034 -0.41759 0.18099 -0.41597 0.18138 -0.41435 C 0.1845 -0.40208 0.18125 -0.41389 0.18437 -0.39884 C 0.18463 -0.39699 0.18529 -0.39537 0.18581 -0.39352 C 0.18607 -0.39143 0.1862 -0.38912 0.18646 -0.38704 C 0.18685 -0.38495 0.18763 -0.38287 0.18802 -0.38055 C 0.18841 -0.37778 0.18828 -0.37454 0.18867 -0.37153 C 0.18919 -0.36759 0.19036 -0.36389 0.19088 -0.35995 C 0.19114 -0.35787 0.19127 -0.35555 0.19167 -0.35347 C 0.19206 -0.35092 0.19258 -0.34838 0.1931 -0.3456 C 0.19336 -0.34444 0.19362 -0.34305 0.19375 -0.3419 C 0.19401 -0.33912 0.19427 -0.33657 0.19453 -0.33403 C 0.19466 -0.33241 0.19505 -0.33055 0.19531 -0.32893 C 0.19557 -0.32592 0.1957 -0.32292 0.19596 -0.31991 C 0.19609 -0.31805 0.19648 -0.31643 0.19674 -0.31458 C 0.19713 -0.31088 0.19792 -0.30393 0.19818 -0.30046 C 0.19844 -0.29653 0.1987 -0.29259 0.19896 -0.28866 C 0.1987 -0.27708 0.1987 -0.26551 0.19818 -0.2537 C 0.19805 -0.25116 0.19779 -0.24792 0.19674 -0.24606 C 0.19492 -0.24282 0.19531 -0.24467 0.19531 -0.24074 " pathEditMode="relative" ptsTypes="AAAAAAAAAAA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926 -0.00078 -0.01319 -0.00143 -0.02222 C -0.00169 -0.02523 -0.00182 -0.02824 -0.00221 -0.03125 C -0.00234 -0.03287 -0.00261 -0.03472 -0.00287 -0.03634 C -0.00313 -0.03981 -0.00339 -0.04329 -0.00365 -0.04676 C -0.00378 -0.0493 -0.00417 -0.05185 -0.0043 -0.0544 C -0.00495 -0.06366 -0.00482 -0.0669 -0.00586 -0.07523 C -0.00742 -0.08866 -0.00716 -0.08194 -0.00794 -0.09467 C -0.00899 -0.11042 -0.00899 -0.11805 -0.00938 -0.13611 C -0.00925 -0.17917 -0.00912 -0.22222 -0.00873 -0.26551 C -0.00873 -0.26713 -0.00807 -0.26875 -0.00794 -0.2706 C -0.00742 -0.27847 -0.00703 -0.28611 -0.00651 -0.29398 C -0.00625 -0.29745 -0.00612 -0.30092 -0.00586 -0.30417 C -0.0056 -0.30741 -0.00521 -0.31018 -0.00508 -0.31342 C -0.00404 -0.33194 -0.00534 -0.32361 -0.00365 -0.33264 C -0.00339 -0.33542 -0.00313 -0.33796 -0.00287 -0.34051 C -0.00261 -0.34259 -0.00234 -0.34491 -0.00221 -0.34699 C -0.00182 -0.35092 -0.00182 -0.35486 -0.00143 -0.35856 C -0.00104 -0.3618 -0.00039 -0.36458 0 -0.36759 C 0.00039 -0.36991 0.00052 -0.37199 0.00078 -0.37407 C 0.0013 -0.3794 0.00182 -0.38449 0.00221 -0.38958 C 0.00247 -0.39282 0.00247 -0.39583 0.00299 -0.39884 C 0.00325 -0.40092 0.00404 -0.40301 0.00443 -0.40532 C 0.00482 -0.40741 0.00482 -0.40949 0.00508 -0.4118 C 0.0056 -0.41504 0.00612 -0.41852 0.00664 -0.42199 C 0.00677 -0.42338 0.00716 -0.42454 0.00729 -0.42592 C 0.00755 -0.42801 0.00768 -0.43032 0.00807 -0.43241 C 0.00833 -0.43426 0.00911 -0.43588 0.0095 -0.4375 C 0.00989 -0.43935 0.00989 -0.44097 0.01029 -0.44282 C 0.01042 -0.44398 0.01081 -0.44537 0.01094 -0.44653 C 0.0112 -0.44838 0.01133 -0.45023 0.01172 -0.45185 C 0.01224 -0.45417 0.01315 -0.45602 0.01393 -0.45833 C 0.01588 -0.46481 0.01536 -0.46504 0.01823 -0.47245 C 0.02643 -0.49352 0.02031 -0.47708 0.0263 -0.48935 C 0.02825 -0.49352 0.02708 -0.49352 0.02995 -0.49722 C 0.03073 -0.49815 0.0319 -0.49861 0.03281 -0.49977 C 0.03385 -0.50116 0.03437 -0.50417 0.03568 -0.50486 C 0.04062 -0.50787 0.03463 -0.50417 0.04154 -0.50879 C 0.04232 -0.50926 0.04297 -0.50972 0.04375 -0.50995 C 0.04596 -0.51065 0.04805 -0.51088 0.05026 -0.51134 C 0.0513 -0.5118 0.05221 -0.51227 0.05325 -0.51273 C 0.05391 -0.51296 0.05469 -0.51389 0.05534 -0.51389 C 0.06094 -0.51504 0.07213 -0.51643 0.07213 -0.51643 C 0.0819 -0.52222 0.07734 -0.52037 0.09544 -0.52037 C 0.10391 -0.52037 0.1125 -0.51944 0.12096 -0.51921 C 0.12357 -0.51852 0.12643 -0.51805 0.12891 -0.51643 C 0.13021 -0.51574 0.13138 -0.51458 0.13255 -0.51389 C 0.13424 -0.51296 0.13607 -0.51227 0.13776 -0.51134 C 0.13958 -0.50926 0.14167 -0.50741 0.14349 -0.50486 C 0.14752 -0.49954 0.14544 -0.50208 0.15013 -0.49722 C 0.15091 -0.49514 0.15169 -0.49213 0.15299 -0.49074 C 0.15391 -0.48958 0.15495 -0.48889 0.15586 -0.48796 C 0.16419 -0.46597 0.15351 -0.49282 0.1625 -0.475 C 0.16367 -0.47292 0.16445 -0.46991 0.16536 -0.46736 C 0.16667 -0.45787 0.16497 -0.4662 0.16901 -0.45694 C 0.17539 -0.44259 0.16758 -0.45694 0.17344 -0.44653 C 0.17383 -0.44444 0.17435 -0.44236 0.17487 -0.44028 C 0.17513 -0.43889 0.17526 -0.4375 0.17552 -0.43634 C 0.17825 -0.42685 0.17591 -0.43866 0.17851 -0.42731 C 0.17904 -0.42477 0.17943 -0.42199 0.17995 -0.41944 C 0.18034 -0.41759 0.18099 -0.41597 0.18138 -0.41435 C 0.1845 -0.40208 0.18125 -0.41389 0.18437 -0.39884 C 0.18463 -0.39699 0.18529 -0.39537 0.18581 -0.39352 C 0.18607 -0.39143 0.1862 -0.38912 0.18646 -0.38704 C 0.18685 -0.38495 0.18763 -0.38287 0.18802 -0.38055 C 0.18841 -0.37778 0.18828 -0.37454 0.18867 -0.37153 C 0.18919 -0.36759 0.19036 -0.36389 0.19088 -0.35995 C 0.19114 -0.35787 0.19127 -0.35555 0.19167 -0.35347 C 0.19206 -0.35092 0.19258 -0.34838 0.1931 -0.3456 C 0.19336 -0.34444 0.19362 -0.34305 0.19375 -0.3419 C 0.19401 -0.33912 0.19427 -0.33657 0.19453 -0.33403 C 0.19466 -0.33241 0.19505 -0.33055 0.19531 -0.32893 C 0.19557 -0.32592 0.1957 -0.32292 0.19596 -0.31991 C 0.19609 -0.31805 0.19648 -0.31643 0.19674 -0.31458 C 0.19713 -0.31088 0.19792 -0.30393 0.19818 -0.30046 C 0.19844 -0.29653 0.1987 -0.29259 0.19896 -0.28866 C 0.1987 -0.27708 0.1987 -0.26551 0.19818 -0.2537 C 0.19805 -0.25116 0.19779 -0.24792 0.19674 -0.24606 C 0.19492 -0.24282 0.19531 -0.24467 0.19531 -0.24074 " pathEditMode="relative" ptsTypes="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C -0.00078 -0.00347 -0.00157 -0.00671 -0.00222 -0.01018 C -0.00248 -0.01157 -0.00274 -0.01273 -0.003 -0.01412 C -0.00352 -0.01759 -0.00378 -0.02106 -0.00443 -0.02453 C -0.00469 -0.02569 -0.00495 -0.02708 -0.00521 -0.02847 C -0.00573 -0.03171 -0.00573 -0.03564 -0.00664 -0.03865 C -0.00873 -0.04606 -0.00768 -0.04213 -0.00951 -0.05046 C -0.00977 -0.05254 -0.01003 -0.05463 -0.01029 -0.05694 C -0.01042 -0.05856 -0.01081 -0.06018 -0.01094 -0.06203 C -0.01133 -0.06458 -0.01133 -0.06736 -0.01172 -0.0699 C -0.01341 -0.08217 -0.01276 -0.07291 -0.01459 -0.08402 C -0.01524 -0.0875 -0.01576 -0.09097 -0.01615 -0.09444 C -0.01628 -0.09745 -0.01667 -0.10046 -0.0168 -0.10347 C -0.01797 -0.12013 -0.0168 -0.11134 -0.01823 -0.12152 C -0.01953 -0.14189 -0.01836 -0.12569 -0.01979 -0.13958 C -0.02149 -0.15763 -0.01979 -0.15023 -0.02266 -0.16041 C -0.02448 -0.17963 -0.02201 -0.15578 -0.02487 -0.17731 C -0.02513 -0.17986 -0.02526 -0.1824 -0.02552 -0.18495 C -0.02591 -0.18842 -0.02657 -0.19189 -0.02696 -0.19537 C -0.02722 -0.19976 -0.02722 -0.20393 -0.02774 -0.20833 C -0.028 -0.21018 -0.02878 -0.21157 -0.02917 -0.21342 C -0.03086 -0.2206 -0.03216 -0.22824 -0.0336 -0.23541 L -0.03503 -0.24328 C -0.03529 -0.24444 -0.03555 -0.24583 -0.03581 -0.24722 C -0.03594 -0.24884 -0.03607 -0.25069 -0.03646 -0.25231 C -0.03685 -0.25347 -0.0375 -0.25393 -0.03789 -0.25486 C -0.03933 -0.25995 -0.04115 -0.26689 -0.04297 -0.27175 C -0.04388 -0.27407 -0.04492 -0.27592 -0.04597 -0.27824 C -0.04688 -0.28472 -0.04636 -0.28402 -0.04961 -0.28981 C -0.05039 -0.29143 -0.0517 -0.29213 -0.05248 -0.29375 C -0.05365 -0.29606 -0.0543 -0.29907 -0.05547 -0.30138 C -0.05599 -0.30254 -0.0569 -0.303 -0.05755 -0.30416 C -0.05964 -0.3074 -0.06107 -0.3118 -0.06341 -0.31435 C -0.06537 -0.31666 -0.06758 -0.31805 -0.06927 -0.32083 C -0.06979 -0.32175 -0.07018 -0.32268 -0.07071 -0.32338 C -0.07357 -0.32777 -0.07318 -0.32662 -0.07578 -0.32986 C -0.07683 -0.33125 -0.07761 -0.33287 -0.07878 -0.33379 C -0.07982 -0.33495 -0.08125 -0.33541 -0.08242 -0.33634 C -0.08321 -0.33703 -0.08373 -0.33819 -0.08451 -0.33912 C -0.08763 -0.34213 -0.08972 -0.34305 -0.09323 -0.34537 C -0.09427 -0.34722 -0.09492 -0.34953 -0.09623 -0.35069 C -0.09818 -0.35231 -0.10065 -0.35208 -0.10274 -0.35324 C -0.10378 -0.3537 -0.10469 -0.35509 -0.1056 -0.35578 C -0.10729 -0.35694 -0.10912 -0.35717 -0.11081 -0.35833 C -0.1138 -0.36064 -0.11641 -0.36412 -0.11953 -0.3662 L -0.12891 -0.37268 C -0.13021 -0.37361 -0.13138 -0.3743 -0.13255 -0.37523 C -0.13386 -0.37615 -0.13503 -0.37708 -0.1362 -0.37777 C -0.13776 -0.3787 -0.1392 -0.37963 -0.14063 -0.38032 C -0.14232 -0.38125 -0.14401 -0.38194 -0.14571 -0.3831 C -0.14701 -0.38379 -0.14805 -0.38495 -0.14935 -0.38564 C -0.15104 -0.38634 -0.15274 -0.38634 -0.15443 -0.3868 C -0.15716 -0.38773 -0.15977 -0.38865 -0.1625 -0.38958 C -0.16485 -0.39004 -0.17005 -0.39097 -0.17266 -0.39213 C -0.17409 -0.39282 -0.17552 -0.39398 -0.17709 -0.39467 C -0.17995 -0.39606 -0.18203 -0.39606 -0.18503 -0.39722 C -0.18581 -0.39745 -0.18646 -0.39838 -0.18724 -0.39861 C -0.19141 -0.4 -0.19792 -0.40069 -0.20183 -0.40115 L -0.2142 -0.40231 L -0.27032 -0.40115 C -0.27748 -0.40092 -0.28477 -0.40023 -0.29206 -0.39976 C -0.32461 -0.39814 -0.3069 -0.39953 -0.33138 -0.39722 C -0.33464 -0.39606 -0.33776 -0.39444 -0.34089 -0.39328 C -0.34336 -0.39259 -0.34571 -0.39259 -0.34818 -0.39213 C -0.35091 -0.39143 -0.35352 -0.39027 -0.35625 -0.38958 C -0.35938 -0.38865 -0.36459 -0.38819 -0.36784 -0.3868 C -0.37826 -0.38287 -0.37735 -0.38217 -0.38893 -0.37523 C -0.38985 -0.37476 -0.39089 -0.37453 -0.39193 -0.37384 C -0.39584 -0.37152 -0.39961 -0.36875 -0.40352 -0.3662 L -0.40352 -0.36597 C -0.40912 -0.36226 -0.41511 -0.35972 -0.42032 -0.35463 L -0.4319 -0.34282 C -0.43893 -0.328 -0.43164 -0.34189 -0.44206 -0.32731 C -0.44349 -0.32546 -0.44466 -0.32314 -0.44571 -0.32083 C -0.45339 -0.30463 -0.45183 -0.30902 -0.45521 -0.2949 C -0.4569 -0.27384 -0.45573 -0.28263 -0.45821 -0.26782 C -0.45834 -0.26435 -0.4586 -0.26088 -0.45886 -0.2574 C -0.45925 -0.25347 -0.46003 -0.24976 -0.46029 -0.24583 C -0.46107 -0.23425 -0.46172 -0.21088 -0.46172 -0.21064 C -0.46159 -0.18634 -0.46146 -0.16157 -0.46107 -0.13703 C -0.46094 -0.12777 -0.45925 -0.10277 -0.45886 -0.0956 C -0.45912 -0.05555 -0.45925 -0.0155 -0.45964 0.02477 C -0.45977 0.04098 -0.46016 0.05741 -0.46029 0.07385 C -0.46055 0.09283 -0.46081 0.11181 -0.46107 0.13079 C -0.46081 0.16783 -0.46107 0.2051 -0.46029 0.24213 C -0.46029 0.24399 -0.45925 0.24561 -0.45886 0.24723 C -0.45847 0.24908 -0.45847 0.2507 -0.45821 0.25255 C -0.45795 0.25371 -0.45755 0.2551 -0.45742 0.25625 L -0.45599 0.26667 C -0.45508 0.2757 -0.45521 0.27176 -0.45521 0.27848 " pathEditMode="relative" rAng="0" ptsTypes="AAAAAAAAAAAAAAAAAAAAAAAAAAAAAAAAAAAAAAAAAAAAAAAAAAAAAAAAAAAAAAAAAAAAAAAAAAAAAAAAAAAAAAAAAAA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0.0007 L 0.10612 0.000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12 0.0007 L 0.13946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521 0.27847 L -0.45521 0.2787 C -0.45547 0.27407 -0.45573 0.26968 -0.45586 0.26551 C -0.45677 0.24884 -0.45599 0.25602 -0.45729 0.24606 C -0.45716 0.15718 -0.45729 0.06829 -0.45664 -0.0206 C -0.45664 -0.02593 -0.45547 -0.03102 -0.45521 -0.03634 C -0.45495 -0.04005 -0.45482 -0.04398 -0.45443 -0.04792 C -0.45404 -0.0537 -0.45312 -0.05764 -0.45221 -0.06343 C -0.45182 -0.07153 -0.45156 -0.07894 -0.45078 -0.08681 C -0.45065 -0.08843 -0.45026 -0.09028 -0.45013 -0.0919 C -0.44974 -0.09444 -0.44961 -0.09699 -0.44935 -0.09977 C -0.44857 -0.10671 -0.44857 -0.10347 -0.44792 -0.11134 C -0.44752 -0.11528 -0.44752 -0.11921 -0.44713 -0.12292 C -0.44557 -0.14282 -0.44596 -0.13495 -0.44349 -0.15532 C -0.44323 -0.15787 -0.4431 -0.16065 -0.44284 -0.16319 C -0.44023 -0.18264 -0.44232 -0.16528 -0.44062 -0.17616 C -0.4401 -0.1794 -0.43984 -0.1831 -0.43919 -0.18634 C -0.43763 -0.19444 -0.43932 -0.18588 -0.43698 -0.19537 C -0.43646 -0.19769 -0.43594 -0.19977 -0.43555 -0.20185 C -0.43529 -0.20324 -0.43502 -0.20463 -0.43476 -0.20579 C -0.43437 -0.20764 -0.43385 -0.20926 -0.43333 -0.21111 C -0.43294 -0.21481 -0.43242 -0.2206 -0.43112 -0.22407 C -0.4306 -0.22523 -0.42969 -0.22569 -0.4289 -0.22662 C -0.42851 -0.22824 -0.42786 -0.22986 -0.42747 -0.23171 C -0.42721 -0.23333 -0.42708 -0.23519 -0.42682 -0.23681 C -0.4263 -0.23958 -0.42552 -0.24398 -0.42461 -0.24606 C -0.42357 -0.24838 -0.42096 -0.25255 -0.42096 -0.25231 C -0.42044 -0.25417 -0.42018 -0.25602 -0.41953 -0.25764 C -0.41862 -0.25995 -0.41654 -0.26273 -0.4151 -0.26412 C -0.41445 -0.26481 -0.41367 -0.26505 -0.41289 -0.26528 C -0.4039 -0.26505 -0.39492 -0.26481 -0.38607 -0.26412 C -0.38476 -0.26389 -0.38359 -0.26319 -0.38242 -0.26273 C -0.38047 -0.26227 -0.37851 -0.26204 -0.37656 -0.26157 L -0.37148 -0.25903 C -0.3707 -0.25856 -0.37005 -0.25787 -0.36927 -0.25764 C -0.3668 -0.25671 -0.36445 -0.25602 -0.36198 -0.25509 C -0.35885 -0.2537 -0.35573 -0.25231 -0.35247 -0.25116 C -0.35013 -0.25023 -0.34765 -0.24954 -0.34518 -0.24861 L -0.33646 -0.24468 C -0.33581 -0.24421 -0.33502 -0.24375 -0.33437 -0.24329 C -0.33281 -0.24282 -0.33138 -0.24259 -0.32995 -0.24213 C -0.32838 -0.23912 -0.3276 -0.2375 -0.32552 -0.23565 C -0.32435 -0.23449 -0.32318 -0.2338 -0.32187 -0.2331 L -0.3168 -0.22407 L -0.31536 -0.2213 L -0.31315 -0.21759 C -0.31159 -0.2088 -0.31393 -0.21782 -0.3095 -0.21227 C -0.30807 -0.21042 -0.30716 -0.20556 -0.30586 -0.20324 C -0.30404 -0.19954 -0.30156 -0.19699 -0.30013 -0.19282 C -0.29961 -0.19167 -0.29922 -0.19028 -0.2987 -0.18912 C -0.29726 -0.18634 -0.29427 -0.18125 -0.29427 -0.18102 C -0.29401 -0.17986 -0.29401 -0.17847 -0.29349 -0.17731 C -0.29245 -0.175 -0.28984 -0.17083 -0.28984 -0.1706 C -0.28854 -0.16343 -0.2901 -0.17037 -0.28698 -0.16319 C -0.28242 -0.15255 -0.28607 -0.15787 -0.2819 -0.15278 C -0.28138 -0.15093 -0.28099 -0.14931 -0.28047 -0.14769 C -0.27943 -0.14444 -0.27786 -0.1412 -0.27682 -0.13843 C -0.2763 -0.13727 -0.27578 -0.13588 -0.27539 -0.13472 C -0.27383 -0.12407 -0.27591 -0.13495 -0.27174 -0.12431 C -0.26849 -0.1162 -0.27031 -0.11875 -0.26875 -0.11273 C -0.2681 -0.10995 -0.26719 -0.10764 -0.26654 -0.10486 C -0.26601 -0.10231 -0.26601 -0.09931 -0.2651 -0.09699 C -0.26471 -0.09583 -0.26406 -0.09468 -0.26367 -0.09329 C -0.26302 -0.09074 -0.26224 -0.08542 -0.26224 -0.08519 C -0.26172 -0.0794 -0.26159 -0.07801 -0.26081 -0.07245 C -0.2595 -0.06458 -0.2595 -0.06968 -0.25859 -0.05556 C -0.25833 -0.05185 -0.2582 -0.04792 -0.25781 -0.04398 C -0.25716 -0.03495 -0.25651 -0.0375 -0.25638 -0.02593 C -0.25625 -0.00162 -0.25638 0.02245 -0.25638 0.04653 " pathEditMode="relative" rAng="0" ptsTypes="AAAAAAAAAAAAAAAA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2717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-0.00439 -0.00052 -0.00879 -0.00065 -0.01296 C -0.00156 -0.02963 -0.00078 -0.02245 -0.00208 -0.0324 C -0.00195 -0.12129 -0.00208 -0.21018 -0.00143 -0.29907 C -0.00143 -0.30439 -0.00026 -0.30949 0 -0.31481 C 0.00026 -0.31851 0.0004 -0.32245 0.00079 -0.32638 C 0.00118 -0.33217 0.00209 -0.33611 0.003 -0.34189 C 0.00339 -0.35 0.00365 -0.3574 0.00443 -0.36527 C 0.00456 -0.36689 0.00495 -0.36875 0.00508 -0.37037 C 0.00547 -0.37291 0.0056 -0.37546 0.00586 -0.37824 C 0.00665 -0.38518 0.00665 -0.38194 0.0073 -0.38981 C 0.00769 -0.39375 0.00769 -0.39768 0.00808 -0.40138 C 0.00964 -0.42129 0.00925 -0.41342 0.01172 -0.43379 C 0.01198 -0.43634 0.01211 -0.43912 0.01237 -0.44166 C 0.01498 -0.46111 0.0129 -0.44375 0.01459 -0.45463 C 0.01511 -0.45787 0.01537 -0.46157 0.01602 -0.46481 C 0.01758 -0.47291 0.01589 -0.46435 0.01823 -0.47384 C 0.01875 -0.47615 0.01928 -0.47824 0.01967 -0.48032 C 0.01993 -0.48171 0.02019 -0.4831 0.02045 -0.48425 C 0.02084 -0.48611 0.02136 -0.48773 0.02188 -0.48958 C 0.02227 -0.49328 0.02279 -0.49907 0.02409 -0.50254 C 0.02461 -0.5037 0.02553 -0.50416 0.02631 -0.50509 C 0.0267 -0.50671 0.02735 -0.50833 0.02774 -0.51018 C 0.028 -0.5118 0.02813 -0.51365 0.02839 -0.51527 C 0.02891 -0.51805 0.02969 -0.52245 0.0306 -0.52453 C 0.03165 -0.52685 0.03425 -0.53101 0.03425 -0.53101 C 0.03477 -0.53263 0.03503 -0.53449 0.03568 -0.53611 C 0.03659 -0.53842 0.03868 -0.5412 0.04011 -0.54259 C 0.04076 -0.54328 0.04154 -0.54351 0.04232 -0.54375 C 0.05131 -0.54351 0.06029 -0.54328 0.06915 -0.54259 C 0.07045 -0.54236 0.07162 -0.54166 0.07279 -0.5412 C 0.07474 -0.54074 0.0767 -0.5405 0.07865 -0.54004 L 0.08373 -0.5375 C 0.08451 -0.53703 0.08516 -0.53634 0.08594 -0.53611 C 0.08842 -0.53518 0.09076 -0.53449 0.09323 -0.53356 C 0.09636 -0.53217 0.09948 -0.53078 0.10274 -0.52963 C 0.10508 -0.5287 0.10756 -0.528 0.11003 -0.52708 L 0.11875 -0.52314 C 0.11941 -0.52268 0.12019 -0.52222 0.12084 -0.52175 C 0.1224 -0.52129 0.12383 -0.52106 0.12526 -0.5206 C 0.12683 -0.51759 0.12761 -0.51597 0.12969 -0.51412 C 0.13086 -0.51296 0.13204 -0.51226 0.13334 -0.51157 L 0.13842 -0.50254 L 0.13985 -0.49976 L 0.14206 -0.49606 C 0.14362 -0.48726 0.14128 -0.49629 0.14571 -0.49074 C 0.14714 -0.48888 0.14805 -0.48402 0.14935 -0.48171 C 0.15118 -0.478 0.15365 -0.47546 0.15508 -0.47129 C 0.1556 -0.47013 0.15599 -0.46875 0.15651 -0.46759 C 0.15795 -0.46481 0.16094 -0.45972 0.16094 -0.45972 C 0.1612 -0.45833 0.1612 -0.45694 0.16172 -0.45578 C 0.16276 -0.45347 0.16537 -0.4493 0.16537 -0.4493 C 0.16667 -0.44189 0.16511 -0.44884 0.16823 -0.44166 C 0.17279 -0.43101 0.16915 -0.43634 0.17331 -0.43125 C 0.17383 -0.42939 0.17422 -0.42777 0.17474 -0.42615 C 0.17579 -0.42291 0.17735 -0.41967 0.17839 -0.41689 C 0.17891 -0.41574 0.17943 -0.41435 0.17982 -0.41319 C 0.18138 -0.40254 0.1793 -0.41342 0.18347 -0.40277 C 0.18672 -0.39467 0.1849 -0.39722 0.18646 -0.3912 C 0.18711 -0.38842 0.18803 -0.38611 0.18868 -0.38333 C 0.1892 -0.38078 0.1892 -0.37777 0.19011 -0.37546 C 0.1905 -0.3743 0.19115 -0.37314 0.19154 -0.37175 C 0.19219 -0.36921 0.19297 -0.36388 0.19297 -0.36388 C 0.19349 -0.35787 0.19362 -0.35648 0.19441 -0.35092 C 0.19571 -0.34305 0.19571 -0.34814 0.19662 -0.33402 C 0.19688 -0.33032 0.19701 -0.32638 0.1974 -0.32245 C 0.19805 -0.31342 0.1987 -0.31597 0.19883 -0.30439 C 0.19896 -0.28009 0.19883 -0.25601 0.19883 -0.23194 " pathEditMode="relative" ptsTypes="AAAAAAAAAAAAAAAAAAAAAAAAAAAAAAAAAAAAAAAAAAAAAAAAAAAAAAAAAAAAAAAAAAAAA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C -0.00078 -0.00347 -0.00157 -0.00671 -0.00222 -0.01018 C -0.00248 -0.01157 -0.00274 -0.01273 -0.003 -0.01412 C -0.00352 -0.01759 -0.00378 -0.02106 -0.00443 -0.02453 C -0.00469 -0.02569 -0.00495 -0.02708 -0.00521 -0.02847 C -0.00573 -0.03171 -0.00573 -0.03564 -0.00664 -0.03865 C -0.00873 -0.04606 -0.00768 -0.04213 -0.00951 -0.05046 C -0.00977 -0.05254 -0.01003 -0.05463 -0.01029 -0.05694 C -0.01042 -0.05856 -0.01081 -0.06018 -0.01094 -0.06203 C -0.01133 -0.06458 -0.01133 -0.06736 -0.01172 -0.0699 C -0.01341 -0.08217 -0.01276 -0.07291 -0.01459 -0.08402 C -0.01524 -0.0875 -0.01576 -0.09097 -0.01615 -0.09444 C -0.01628 -0.09745 -0.01667 -0.10046 -0.0168 -0.10347 C -0.01797 -0.12013 -0.0168 -0.11134 -0.01823 -0.12152 C -0.01953 -0.14189 -0.01836 -0.12569 -0.01979 -0.13958 C -0.02149 -0.15763 -0.01979 -0.15023 -0.02266 -0.16041 C -0.02448 -0.17963 -0.02201 -0.15578 -0.02487 -0.17731 C -0.02513 -0.17986 -0.02526 -0.1824 -0.02552 -0.18495 C -0.02591 -0.18842 -0.02657 -0.19189 -0.02696 -0.19537 C -0.02722 -0.19976 -0.02722 -0.20393 -0.02774 -0.20833 C -0.028 -0.21018 -0.02878 -0.21157 -0.02917 -0.21342 C -0.03086 -0.2206 -0.03216 -0.22824 -0.0336 -0.23541 L -0.03503 -0.24328 C -0.03529 -0.24444 -0.03555 -0.24583 -0.03581 -0.24722 C -0.03594 -0.24884 -0.03607 -0.25069 -0.03646 -0.25231 C -0.03685 -0.25347 -0.0375 -0.25393 -0.03789 -0.25486 C -0.03933 -0.25995 -0.04115 -0.26689 -0.04297 -0.27175 C -0.04388 -0.27407 -0.04492 -0.27592 -0.04597 -0.27824 C -0.04688 -0.28472 -0.04636 -0.28402 -0.04961 -0.28981 C -0.05039 -0.29143 -0.0517 -0.29213 -0.05248 -0.29375 C -0.05365 -0.29606 -0.0543 -0.29907 -0.05547 -0.30138 C -0.05599 -0.30254 -0.0569 -0.303 -0.05755 -0.30416 C -0.05964 -0.3074 -0.06107 -0.3118 -0.06341 -0.31435 C -0.06537 -0.31666 -0.06758 -0.31805 -0.06927 -0.32083 C -0.06979 -0.32175 -0.07018 -0.32268 -0.07071 -0.32338 C -0.07357 -0.32777 -0.07318 -0.32662 -0.07578 -0.32986 C -0.07683 -0.33125 -0.07761 -0.33287 -0.07878 -0.33379 C -0.07982 -0.33495 -0.08125 -0.33541 -0.08242 -0.33634 C -0.08321 -0.33703 -0.08373 -0.33819 -0.08451 -0.33912 C -0.08763 -0.34213 -0.08972 -0.34305 -0.09323 -0.34537 C -0.09427 -0.34722 -0.09492 -0.34953 -0.09623 -0.35069 C -0.09818 -0.35231 -0.10065 -0.35208 -0.10274 -0.35324 C -0.10378 -0.3537 -0.10469 -0.35509 -0.1056 -0.35578 C -0.10729 -0.35694 -0.10912 -0.35717 -0.11081 -0.35833 C -0.1138 -0.36064 -0.11641 -0.36412 -0.11953 -0.3662 L -0.12891 -0.37268 C -0.13021 -0.37361 -0.13138 -0.3743 -0.13255 -0.37523 C -0.13386 -0.37615 -0.13503 -0.37708 -0.1362 -0.37777 C -0.13776 -0.3787 -0.1392 -0.37963 -0.14063 -0.38032 C -0.14232 -0.38125 -0.14401 -0.38194 -0.14571 -0.3831 C -0.14701 -0.38379 -0.14805 -0.38495 -0.14935 -0.38564 C -0.15104 -0.38634 -0.15274 -0.38634 -0.15443 -0.3868 C -0.15716 -0.38773 -0.15977 -0.38865 -0.1625 -0.38958 C -0.16485 -0.39004 -0.17005 -0.39097 -0.17266 -0.39213 C -0.17409 -0.39282 -0.17552 -0.39398 -0.17709 -0.39467 C -0.17995 -0.39606 -0.18203 -0.39606 -0.18503 -0.39722 C -0.18581 -0.39745 -0.18646 -0.39838 -0.18724 -0.39861 C -0.19141 -0.4 -0.19792 -0.40069 -0.20183 -0.40115 L -0.2142 -0.40231 L -0.27032 -0.40115 C -0.27748 -0.40092 -0.28477 -0.40023 -0.29206 -0.39976 C -0.32461 -0.39814 -0.3069 -0.39953 -0.33138 -0.39722 C -0.33464 -0.39606 -0.33776 -0.39444 -0.34089 -0.39328 C -0.34336 -0.39259 -0.34571 -0.39259 -0.34818 -0.39213 C -0.35091 -0.39143 -0.35352 -0.39027 -0.35625 -0.38958 C -0.35938 -0.38865 -0.36459 -0.38819 -0.36784 -0.3868 C -0.37826 -0.38287 -0.37735 -0.38217 -0.38893 -0.37523 C -0.38985 -0.37476 -0.39089 -0.37453 -0.39193 -0.37384 C -0.39584 -0.37152 -0.39961 -0.36875 -0.40352 -0.3662 L -0.40352 -0.36597 C -0.40912 -0.36226 -0.41511 -0.35972 -0.42032 -0.35463 L -0.4319 -0.34282 C -0.43893 -0.328 -0.43164 -0.34189 -0.44206 -0.32731 C -0.44349 -0.32546 -0.44466 -0.32314 -0.44571 -0.32083 C -0.45339 -0.30463 -0.45183 -0.30902 -0.45521 -0.2949 C -0.4569 -0.27384 -0.45573 -0.28263 -0.45821 -0.26782 C -0.45834 -0.26435 -0.4586 -0.26088 -0.45886 -0.2574 C -0.45925 -0.25347 -0.46003 -0.24976 -0.46029 -0.24583 C -0.46107 -0.23425 -0.46172 -0.21088 -0.46172 -0.21064 C -0.46159 -0.18634 -0.46146 -0.16157 -0.46107 -0.13703 C -0.46094 -0.12777 -0.45925 -0.10277 -0.45886 -0.0956 C -0.45912 -0.05555 -0.45925 -0.0155 -0.45964 0.02477 C -0.45977 0.04098 -0.46016 0.05741 -0.46029 0.07385 C -0.46055 0.09283 -0.46081 0.11181 -0.46107 0.13079 C -0.46081 0.16783 -0.46107 0.2051 -0.46029 0.24213 C -0.46029 0.24399 -0.45925 0.24561 -0.45886 0.24723 C -0.45847 0.24908 -0.45847 0.2507 -0.45821 0.25255 C -0.45795 0.25371 -0.45755 0.2551 -0.45742 0.25625 L -0.45599 0.26667 C -0.45508 0.2757 -0.45521 0.27176 -0.45521 0.27848 " pathEditMode="relative" rAng="0" ptsTypes="AAAAAAAAAAAAAAAAAAAAAAAAAAAAAAAAAAAAAAAAAAAAAAAAAAAAAAAAAAAAAAAAAAAAAAAAAAAAAAAAAAAAAAAAAAA">
                                      <p:cBhvr>
                                        <p:cTn id="1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6 -0.00162 L 0.17214 0.000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14 0.0007 L 0.20925 -0.0004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5 -0.00046 L 0.24454 -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371 -0.00091 -0.00764 -0.00144 -0.01158 C -0.0017 -0.01366 -0.00183 -0.01574 -0.00209 -0.01806 C -0.00417 -0.03449 -0.00144 -0.01019 -0.00352 -0.02963 C -0.00339 -0.07778 -0.00287 -0.23727 -0.00209 -0.30394 C -0.00209 -0.31273 -0.00157 -0.3213 -0.00144 -0.32986 C -0.00091 -0.35023 -0.00131 -0.3544 0 -0.36991 C 0.00052 -0.37523 0.00104 -0.38033 0.00156 -0.38565 C 0.00169 -0.38866 0.00182 -0.39167 0.00221 -0.39468 C 0.00247 -0.39653 0.00325 -0.39815 0.00364 -0.39977 C 0.0039 -0.40185 0.00416 -0.40417 0.00442 -0.40625 C 0.00468 -0.40926 0.00481 -0.41227 0.00521 -0.41528 C 0.00534 -0.41667 0.00573 -0.41783 0.00586 -0.41922 C 0.00612 -0.4206 0.0069 -0.42894 0.00729 -0.43079 C 0.00768 -0.43218 0.00846 -0.43334 0.00885 -0.43472 C 0.00937 -0.43681 0.00976 -0.43912 0.01028 -0.44121 C 0.01067 -0.44283 0.01458 -0.45764 0.01601 -0.45926 L 0.01823 -0.46181 C 0.01901 -0.46574 0.01914 -0.46783 0.02122 -0.47107 C 0.022 -0.47222 0.02304 -0.47269 0.02409 -0.47361 C 0.02435 -0.47477 0.02435 -0.47639 0.02487 -0.47732 C 0.02552 -0.47917 0.02669 -0.4801 0.02773 -0.48125 C 0.03021 -0.48449 0.02942 -0.48357 0.03203 -0.48519 C 0.03255 -0.48658 0.03281 -0.4882 0.03359 -0.48912 C 0.03463 -0.49005 0.03593 -0.48982 0.03724 -0.49028 C 0.03815 -0.49074 0.03919 -0.49097 0.0401 -0.49167 C 0.04114 -0.49236 0.04192 -0.49375 0.04297 -0.49422 C 0.04414 -0.49491 0.04544 -0.49514 0.04661 -0.4956 C 0.04765 -0.49584 0.04856 -0.4963 0.04961 -0.49676 C 0.05026 -0.49722 0.05104 -0.49792 0.05169 -0.49815 C 0.05338 -0.49861 0.05507 -0.49908 0.05677 -0.49954 C 0.05755 -0.49977 0.0582 -0.50047 0.05898 -0.5007 C 0.07148 -0.50417 0.08307 -0.5007 0.09609 -0.49954 C 0.10039 -0.49908 0.10429 -0.49838 0.10846 -0.49676 C 0.11406 -0.49491 0.10859 -0.4963 0.1151 -0.49306 C 0.11627 -0.49236 0.11744 -0.49213 0.11875 -0.49167 C 0.1194 -0.49144 0.12018 -0.49074 0.12083 -0.49028 C 0.12226 -0.48982 0.12382 -0.48959 0.12526 -0.48912 C 0.12643 -0.48866 0.12773 -0.4882 0.1289 -0.48773 C 0.13007 -0.48658 0.13125 -0.48472 0.13255 -0.4838 C 0.13372 -0.4831 0.13502 -0.48334 0.13619 -0.48264 C 0.13737 -0.48195 0.13867 -0.48102 0.13984 -0.4801 C 0.14127 -0.47871 0.14284 -0.47755 0.14414 -0.47616 C 0.14518 -0.475 0.14609 -0.47338 0.14713 -0.47222 C 0.15052 -0.46806 0.14987 -0.46898 0.15286 -0.46713 C 0.15416 -0.46482 0.15521 -0.4625 0.15651 -0.46065 C 0.16198 -0.45232 0.15468 -0.46644 0.16237 -0.45278 C 0.16328 -0.45139 0.16367 -0.44908 0.16458 -0.44769 C 0.16536 -0.44607 0.16666 -0.44537 0.16744 -0.44375 C 0.1681 -0.4426 0.16836 -0.44097 0.16888 -0.43982 C 0.17005 -0.43797 0.17148 -0.43658 0.17252 -0.43472 C 0.17578 -0.42917 0.17396 -0.43056 0.17617 -0.42431 C 0.17708 -0.42199 0.17812 -0.42014 0.17916 -0.41783 C 0.18138 -0.40579 0.17747 -0.42593 0.18203 -0.40764 C 0.18242 -0.40602 0.18229 -0.40394 0.18281 -0.40232 C 0.18359 -0.39954 0.18567 -0.39468 0.18567 -0.39468 C 0.18919 -0.37292 0.18476 -0.39838 0.18932 -0.37639 C 0.1914 -0.36621 0.18815 -0.37685 0.19153 -0.36343 C 0.19179 -0.36204 0.19244 -0.36088 0.19297 -0.35972 C 0.19414 -0.34676 0.1931 -0.35672 0.1944 -0.34676 C 0.19492 -0.34283 0.19531 -0.33889 0.19583 -0.33496 C 0.19622 -0.33241 0.19687 -0.32986 0.19726 -0.32732 C 0.19752 -0.32593 0.19791 -0.32477 0.19804 -0.32338 L 0.20026 -0.30787 C 0.20052 -0.30255 0.20117 -0.28542 0.20169 -0.2794 C 0.20182 -0.27732 0.20221 -0.275 0.20247 -0.27292 C 0.20221 -0.23287 0.20169 -0.19283 0.20169 -0.15255 " pathEditMode="relative" ptsTypes="AAAAAAAAAAAAAAAAAAAAAAAAAAAAAAAAAAAAAAAAAAAAAAAAAAAAAAAAAAAAAAAAAAAA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371 -0.00091 -0.00764 -0.00144 -0.01158 C -0.0017 -0.01366 -0.00183 -0.01574 -0.00209 -0.01806 C -0.00417 -0.03449 -0.00144 -0.01019 -0.00352 -0.02963 C -0.00339 -0.07778 -0.00287 -0.23727 -0.00209 -0.30394 C -0.00209 -0.31273 -0.00157 -0.3213 -0.00144 -0.32986 C -0.00091 -0.35023 -0.00131 -0.3544 0 -0.36991 C 0.00052 -0.37523 0.00104 -0.38033 0.00156 -0.38565 C 0.00169 -0.38866 0.00182 -0.39167 0.00221 -0.39468 C 0.00247 -0.39653 0.00325 -0.39815 0.00364 -0.39977 C 0.0039 -0.40185 0.00416 -0.40417 0.00442 -0.40625 C 0.00468 -0.40926 0.00481 -0.41227 0.00521 -0.41528 C 0.00534 -0.41667 0.00573 -0.41783 0.00586 -0.41922 C 0.00612 -0.4206 0.0069 -0.42894 0.00729 -0.43079 C 0.00768 -0.43218 0.00846 -0.43334 0.00885 -0.43472 C 0.00937 -0.43681 0.00976 -0.43912 0.01028 -0.44121 C 0.01067 -0.44283 0.01458 -0.45764 0.01601 -0.45926 L 0.01823 -0.46181 C 0.01901 -0.46574 0.01914 -0.46783 0.02122 -0.47107 C 0.022 -0.47222 0.02304 -0.47269 0.02409 -0.47361 C 0.02435 -0.47477 0.02435 -0.47639 0.02487 -0.47732 C 0.02552 -0.47917 0.02669 -0.4801 0.02773 -0.48125 C 0.03021 -0.48449 0.02942 -0.48357 0.03203 -0.48519 C 0.03255 -0.48658 0.03281 -0.4882 0.03359 -0.48912 C 0.03463 -0.49005 0.03593 -0.48982 0.03724 -0.49028 C 0.03815 -0.49074 0.03919 -0.49097 0.0401 -0.49167 C 0.04114 -0.49236 0.04192 -0.49375 0.04297 -0.49422 C 0.04414 -0.49491 0.04544 -0.49514 0.04661 -0.4956 C 0.04765 -0.49584 0.04856 -0.4963 0.04961 -0.49676 C 0.05026 -0.49722 0.05104 -0.49792 0.05169 -0.49815 C 0.05338 -0.49861 0.05507 -0.49908 0.05677 -0.49954 C 0.05755 -0.49977 0.0582 -0.50047 0.05898 -0.5007 C 0.07148 -0.50417 0.08307 -0.5007 0.09609 -0.49954 C 0.10039 -0.49908 0.10429 -0.49838 0.10846 -0.49676 C 0.11406 -0.49491 0.10859 -0.4963 0.1151 -0.49306 C 0.11627 -0.49236 0.11744 -0.49213 0.11875 -0.49167 C 0.1194 -0.49144 0.12018 -0.49074 0.12083 -0.49028 C 0.12226 -0.48982 0.12382 -0.48959 0.12526 -0.48912 C 0.12643 -0.48866 0.12773 -0.4882 0.1289 -0.48773 C 0.13007 -0.48658 0.13125 -0.48472 0.13255 -0.4838 C 0.13372 -0.4831 0.13502 -0.48334 0.13619 -0.48264 C 0.13737 -0.48195 0.13867 -0.48102 0.13984 -0.4801 C 0.14127 -0.47871 0.14284 -0.47755 0.14414 -0.47616 C 0.14518 -0.475 0.14609 -0.47338 0.14713 -0.47222 C 0.15052 -0.46806 0.14987 -0.46898 0.15286 -0.46713 C 0.15416 -0.46482 0.15521 -0.4625 0.15651 -0.46065 C 0.16198 -0.45232 0.15468 -0.46644 0.16237 -0.45278 C 0.16328 -0.45139 0.16367 -0.44908 0.16458 -0.44769 C 0.16536 -0.44607 0.16666 -0.44537 0.16744 -0.44375 C 0.1681 -0.4426 0.16836 -0.44097 0.16888 -0.43982 C 0.17005 -0.43797 0.17148 -0.43658 0.17252 -0.43472 C 0.17578 -0.42917 0.17396 -0.43056 0.17617 -0.42431 C 0.17708 -0.42199 0.17812 -0.42014 0.17916 -0.41783 C 0.18138 -0.40579 0.17747 -0.42593 0.18203 -0.40764 C 0.18242 -0.40602 0.18229 -0.40394 0.18281 -0.40232 C 0.18359 -0.39954 0.18567 -0.39468 0.18567 -0.39468 C 0.18919 -0.37292 0.18476 -0.39838 0.18932 -0.37639 C 0.1914 -0.36621 0.18815 -0.37685 0.19153 -0.36343 C 0.19179 -0.36204 0.19244 -0.36088 0.19297 -0.35972 C 0.19414 -0.34676 0.1931 -0.35672 0.1944 -0.34676 C 0.19492 -0.34283 0.19531 -0.33889 0.19583 -0.33496 C 0.19622 -0.33241 0.19687 -0.32986 0.19726 -0.32732 C 0.19752 -0.32593 0.19791 -0.32477 0.19804 -0.32338 L 0.20026 -0.30787 C 0.20052 -0.30255 0.20117 -0.28542 0.20169 -0.2794 C 0.20182 -0.27732 0.20221 -0.275 0.20247 -0.27292 C 0.20221 -0.23287 0.20169 -0.19283 0.20169 -0.15255 " pathEditMode="relative" ptsTypes="AAAAAAAAAAAAAAAAAAAAAAAAAAAAAAAAAAAAAAAAAAAAAAAAAAAAAAAAAAAAAAAAAAAA">
                                      <p:cBhvr>
                                        <p:cTn id="1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6 7.40741E-7 L -6.25E-6 7.40741E-7 C 0.00025 -0.00393 0.00038 -0.00787 0.00077 -0.01157 C 0.00091 -0.01296 0.00156 -0.01412 0.00156 -0.01551 C 0.00156 -0.02129 0.00104 -0.02685 0.00077 -0.0324 C 0.00012 -0.04421 0.00051 -0.03796 -0.00066 -0.04537 C -0.00092 -0.04699 -0.00105 -0.04884 -0.00144 -0.05046 C -0.00183 -0.05185 -0.00235 -0.05301 -0.00287 -0.05439 C -0.00339 -0.0574 -0.00378 -0.06041 -0.0043 -0.06342 C -0.00456 -0.06481 -0.00469 -0.0662 -0.00508 -0.06736 C -0.00548 -0.06875 -0.00613 -0.0699 -0.00652 -0.07129 C -0.00795 -0.07569 -0.0099 -0.08287 -0.01094 -0.08796 C -0.0112 -0.08981 -0.01133 -0.09143 -0.01159 -0.09328 C -0.01212 -0.09583 -0.01264 -0.09838 -0.01303 -0.10092 C -0.01329 -0.10231 -0.01355 -0.10347 -0.01381 -0.10486 C -0.01472 -0.11134 -0.01381 -0.10879 -0.01602 -0.11273 C -0.01628 -0.11389 -0.01654 -0.11527 -0.01667 -0.11643 C -0.01771 -0.12384 -0.01706 -0.12152 -0.01811 -0.12824 C -0.01863 -0.13078 -0.01915 -0.13333 -0.01967 -0.13588 C -0.02149 -0.14583 -0.02045 -0.1412 -0.02253 -0.15023 C -0.02279 -0.15277 -0.02292 -0.15532 -0.02331 -0.15787 C -0.02344 -0.15972 -0.02383 -0.16134 -0.02396 -0.16319 C -0.02423 -0.16574 -0.02436 -0.16828 -0.02475 -0.17083 C -0.02501 -0.17314 -0.02566 -0.17523 -0.02618 -0.17731 C -0.02657 -0.18148 -0.02696 -0.19027 -0.02839 -0.19421 L -0.02982 -0.19814 C -0.03008 -0.19976 -0.03034 -0.20162 -0.03061 -0.20324 C -0.03087 -0.20532 -0.031 -0.20764 -0.03126 -0.20972 C -0.03152 -0.21111 -0.03178 -0.21226 -0.03204 -0.21365 C -0.0323 -0.21527 -0.0323 -0.21713 -0.03269 -0.21875 C -0.03308 -0.22014 -0.03373 -0.22129 -0.03412 -0.22268 C -0.03594 -0.23541 -0.0336 -0.22222 -0.03633 -0.23055 C -0.03673 -0.23171 -0.03686 -0.2331 -0.03712 -0.23426 C -0.03803 -0.23912 -0.03829 -0.24097 -0.03998 -0.24467 C -0.04284 -0.25092 -0.04011 -0.24236 -0.04363 -0.25254 C -0.04623 -0.25972 -0.04389 -0.25601 -0.04727 -0.26412 C -0.04792 -0.26551 -0.04883 -0.26666 -0.04949 -0.26805 C -0.05027 -0.26967 -0.05079 -0.27152 -0.0517 -0.27314 C -0.053 -0.27592 -0.05482 -0.27777 -0.056 -0.28101 C -0.05808 -0.28634 -0.05691 -0.28379 -0.05964 -0.28865 C -0.06133 -0.29745 -0.05899 -0.28726 -0.06407 -0.29768 C -0.06459 -0.29884 -0.06433 -0.30046 -0.06472 -0.30162 C -0.06511 -0.30277 -0.06576 -0.30324 -0.06615 -0.30416 C -0.0668 -0.30555 -0.06706 -0.30694 -0.06771 -0.3081 C -0.06824 -0.30926 -0.06915 -0.30972 -0.0698 -0.31064 C -0.07201 -0.31365 -0.07084 -0.31319 -0.07279 -0.31713 C -0.07644 -0.325 -0.07331 -0.31759 -0.07709 -0.32361 C -0.07891 -0.32662 -0.08087 -0.32916 -0.08217 -0.33264 C -0.08269 -0.33402 -0.08308 -0.33541 -0.08373 -0.33657 C -0.09115 -0.35162 -0.08568 -0.3375 -0.09675 -0.3574 C -0.09805 -0.35949 -0.09909 -0.36203 -0.1004 -0.36389 C -0.10144 -0.36504 -0.10248 -0.3662 -0.10339 -0.36759 C -0.10417 -0.36921 -0.10456 -0.37152 -0.10548 -0.37291 C -0.10639 -0.37407 -0.10756 -0.3743 -0.10847 -0.37546 C -0.10951 -0.37662 -0.11029 -0.37824 -0.11133 -0.37939 C -0.11225 -0.38032 -0.11329 -0.38078 -0.11433 -0.38194 C -0.11524 -0.3831 -0.11615 -0.38472 -0.11719 -0.38588 C -0.11784 -0.38657 -0.11863 -0.38657 -0.11941 -0.38703 C -0.12566 -0.39259 -0.12019 -0.39004 -0.1267 -0.39236 C -0.12839 -0.39398 -0.12995 -0.39606 -0.13178 -0.39745 C -0.13308 -0.39861 -0.13464 -0.39907 -0.13607 -0.4 C -0.14128 -0.40324 -0.13477 -0.3993 -0.14115 -0.40254 C -0.14193 -0.40301 -0.14258 -0.40347 -0.14337 -0.40393 C -0.14454 -0.40439 -0.14584 -0.40463 -0.14701 -0.40509 C -0.14779 -0.40555 -0.14857 -0.40578 -0.14923 -0.40648 C -0.15001 -0.40717 -0.15053 -0.40879 -0.15144 -0.40902 C -0.15378 -0.40995 -0.15626 -0.40995 -0.15873 -0.41041 C -0.16355 -0.41134 -0.16745 -0.41273 -0.17253 -0.41296 C -0.18243 -0.41365 -0.19245 -0.41389 -0.20235 -0.41435 C -0.22149 -0.41805 -0.21094 -0.41643 -0.24896 -0.41435 C -0.2504 -0.41412 -0.25183 -0.41319 -0.25326 -0.41296 C -0.25665 -0.41226 -0.26016 -0.41203 -0.26355 -0.41157 C -0.26524 -0.41134 -0.26693 -0.41064 -0.26863 -0.41041 C -0.27149 -0.40995 -0.27449 -0.40972 -0.27735 -0.40902 C -0.30456 -0.40277 -0.27995 -0.40694 -0.29988 -0.40393 C -0.30899 -0.39976 -0.30378 -0.40162 -0.31589 -0.4 C -0.31693 -0.39953 -0.31784 -0.39907 -0.31889 -0.39884 C -0.32058 -0.39814 -0.3267 -0.39652 -0.32826 -0.39606 C -0.331 -0.3956 -0.3336 -0.39537 -0.33633 -0.3949 C -0.33829 -0.39351 -0.34011 -0.39189 -0.34219 -0.39097 C -0.3599 -0.3831 -0.33933 -0.39444 -0.35157 -0.38842 C -0.36068 -0.38402 -0.35066 -0.3868 -0.36329 -0.38449 C -0.36615 -0.3831 -0.36915 -0.3824 -0.37201 -0.38055 C -0.37357 -0.37963 -0.37488 -0.37777 -0.37631 -0.37662 C -0.38152 -0.37314 -0.38204 -0.37314 -0.38659 -0.37152 C -0.38777 -0.37014 -0.38894 -0.36898 -0.39024 -0.36759 C -0.39363 -0.36435 -0.39636 -0.36273 -0.39962 -0.35856 C -0.40053 -0.35764 -0.40105 -0.35601 -0.40183 -0.35463 C -0.40482 -0.35 -0.40534 -0.35046 -0.40769 -0.3456 C -0.41238 -0.33611 -0.4086 -0.34189 -0.41355 -0.33541 C -0.41667 -0.31828 -0.41251 -0.33588 -0.41863 -0.32245 C -0.41954 -0.32014 -0.41993 -0.31713 -0.42071 -0.31458 C -0.42162 -0.31226 -0.42292 -0.31064 -0.4237 -0.3081 C -0.4254 -0.30231 -0.42618 -0.2956 -0.428 -0.29004 C -0.42904 -0.28703 -0.43021 -0.28426 -0.431 -0.28101 C -0.43269 -0.27384 -0.43386 -0.2662 -0.43529 -0.25902 C -0.43633 -0.25416 -0.43751 -0.24953 -0.43829 -0.24467 C -0.43894 -0.24004 -0.43959 -0.23518 -0.44037 -0.23055 C -0.44128 -0.22592 -0.44245 -0.22176 -0.44337 -0.21759 C -0.44415 -0.21365 -0.4448 -0.20972 -0.44558 -0.20578 C -0.44623 -0.20231 -0.44701 -0.19907 -0.44766 -0.1956 C -0.44831 -0.19259 -0.44883 -0.18958 -0.44909 -0.18634 C -0.45261 -0.15879 -0.44988 -0.17338 -0.45209 -0.1618 C -0.45235 -0.15833 -0.45248 -0.15486 -0.45274 -0.15139 C -0.45326 -0.14722 -0.45391 -0.14282 -0.4543 -0.13842 C -0.45456 -0.13426 -0.45456 -0.12986 -0.45495 -0.12569 C -0.45561 -0.11944 -0.45717 -0.1074 -0.45717 -0.1074 C -0.45756 -0.09051 -0.45795 -0.06365 -0.4586 -0.04537 C -0.45873 -0.04143 -0.45912 -0.0375 -0.45938 -0.03356 C -0.45964 -0.02291 -0.45951 -0.01203 -0.46003 -0.00139 C -0.46029 0.00301 -0.46133 0.00718 -0.46159 0.01158 C -0.46199 0.01945 -0.46199 0.02709 -0.46225 0.03496 C -0.46277 0.04653 -0.46394 0.05811 -0.46446 0.06991 C -0.46472 0.07639 -0.46498 0.08287 -0.46511 0.08936 C -0.46498 0.10602 -0.46511 0.12292 -0.46446 0.13982 C -0.46433 0.14167 -0.46342 0.14329 -0.46303 0.14491 C -0.46094 0.15348 -0.46407 0.14422 -0.46003 0.15278 C -0.45951 0.15394 -0.45925 0.15556 -0.4586 0.15672 C -0.45795 0.15764 -0.45665 0.15764 -0.45639 0.15926 C -0.45587 0.1625 -0.45639 0.16621 -0.45639 0.16968 " pathEditMode="relative" ptsTypes="AAAAAAAAAAAAAAAAAAAAAAAAAAAAAAAAAAAAAAAAAAAAAAAAAAAAAAAAAAAAAAAAAAAAAAAAAAAAAAAAAAAAAAAAAAAAAAAAAAAAAAAAAAAAAAAAAAAAAAAA">
                                      <p:cBhvr>
                                        <p:cTn id="1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54 -0.00162 L 0.28425 0.000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476251"/>
            <a:ext cx="8532813" cy="792163"/>
          </a:xfrm>
        </p:spPr>
        <p:txBody>
          <a:bodyPr/>
          <a:lstStyle/>
          <a:p>
            <a:r>
              <a:rPr lang="en-US" altLang="zh-TW" sz="4000"/>
              <a:t>3.4 Evaluation of Expressions (6/14)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484313"/>
            <a:ext cx="8785225" cy="1223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Representation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We now consider the representation of both the stack and the expression</a:t>
            </a:r>
          </a:p>
        </p:txBody>
      </p:sp>
      <p:pic>
        <p:nvPicPr>
          <p:cNvPr id="50180" name="Picture 4" descr="p121dec"/>
          <p:cNvPicPr>
            <a:picLocks noChangeAspect="1" noChangeArrowheads="1"/>
          </p:cNvPicPr>
          <p:nvPr/>
        </p:nvPicPr>
        <p:blipFill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141663"/>
            <a:ext cx="79216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/>
          <a:lstStyle/>
          <a:p>
            <a:r>
              <a:rPr lang="en-US" altLang="zh-TW" sz="4000"/>
              <a:t>3.4 Evaluation of Expressions (7/14)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79614" y="1196975"/>
            <a:ext cx="8226425" cy="4497388"/>
          </a:xfrm>
        </p:spPr>
        <p:txBody>
          <a:bodyPr/>
          <a:lstStyle/>
          <a:p>
            <a:r>
              <a:rPr lang="en-US" altLang="zh-TW"/>
              <a:t>Get Token</a:t>
            </a:r>
          </a:p>
        </p:txBody>
      </p:sp>
      <p:pic>
        <p:nvPicPr>
          <p:cNvPr id="51207" name="Picture 7" descr="program3"/>
          <p:cNvPicPr>
            <a:picLocks noChangeAspect="1" noChangeArrowheads="1"/>
          </p:cNvPicPr>
          <p:nvPr/>
        </p:nvPicPr>
        <p:blipFill>
          <a:blip r:embed="rId2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2"/>
          <a:stretch>
            <a:fillRect/>
          </a:stretch>
        </p:blipFill>
        <p:spPr bwMode="auto">
          <a:xfrm>
            <a:off x="2566989" y="1773238"/>
            <a:ext cx="6624637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79668"/>
              </p:ext>
            </p:extLst>
          </p:nvPr>
        </p:nvGraphicFramePr>
        <p:xfrm>
          <a:off x="2767013" y="3379788"/>
          <a:ext cx="2881312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Document" r:id="rId3" imgW="2934928" imgH="2434433" progId="Word.Document.8">
                  <p:embed/>
                </p:oleObj>
              </mc:Choice>
              <mc:Fallback>
                <p:oleObj name="Document" r:id="rId3" imgW="2934928" imgH="2434433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379788"/>
                        <a:ext cx="2881312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Line 3"/>
          <p:cNvSpPr>
            <a:spLocks noChangeShapeType="1"/>
          </p:cNvSpPr>
          <p:nvPr/>
        </p:nvSpPr>
        <p:spPr bwMode="auto">
          <a:xfrm flipH="1">
            <a:off x="2357438" y="42291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357438" y="42291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5253038" y="4152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6432550" y="42291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434138" y="4229100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6586538" y="22987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6600825" y="2295525"/>
            <a:ext cx="0" cy="19319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375276" y="3860801"/>
            <a:ext cx="7986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fp</a:t>
            </a:r>
            <a:endParaRPr lang="en-US" altLang="zh-TW" sz="2400" dirty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CC00"/>
                </a:solidFill>
                <a:latin typeface="Times New Roman" panose="02020603050405020304" pitchFamily="18" charset="0"/>
              </a:rPr>
              <a:t>main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623425" y="2020889"/>
            <a:ext cx="4411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fp</a:t>
            </a:r>
          </a:p>
          <a:p>
            <a:endParaRPr lang="en-US" altLang="zh-TW" sz="240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al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495550" y="5559426"/>
            <a:ext cx="723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                   (a)                                                (b) </a:t>
            </a:r>
          </a:p>
          <a:p>
            <a:r>
              <a:rPr lang="en-US" altLang="zh-TW" sz="2400" b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*Figure 3.2: </a:t>
            </a:r>
            <a:r>
              <a:rPr lang="en-US" altLang="zh-TW" sz="2400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System stack after function call </a:t>
            </a:r>
            <a:r>
              <a:rPr lang="en-US" altLang="zh-TW" sz="24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a1</a:t>
            </a:r>
            <a:r>
              <a:rPr lang="en-US" altLang="zh-TW" sz="2400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 (p.103)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52548"/>
              </p:ext>
            </p:extLst>
          </p:nvPr>
        </p:nvGraphicFramePr>
        <p:xfrm>
          <a:off x="6742113" y="1192213"/>
          <a:ext cx="2722562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Document" r:id="rId5" imgW="2611126" imgH="4285867" progId="Word.Document.8">
                  <p:embed/>
                </p:oleObj>
              </mc:Choice>
              <mc:Fallback>
                <p:oleObj name="Document" r:id="rId5" imgW="2611126" imgH="4285867" progId="Word.Document.8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192213"/>
                        <a:ext cx="2722562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9377363" y="2268538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919288" y="1285875"/>
            <a:ext cx="444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2">
                    <a:lumMod val="90000"/>
                  </a:schemeClr>
                </a:solidFill>
              </a:rPr>
              <a:t>記憶體中的函數呼叫方式</a:t>
            </a:r>
            <a:endParaRPr lang="en-US" altLang="zh-TW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927350" y="2222500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(activation record)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782888" y="4202113"/>
            <a:ext cx="256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stack frame of invoking function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816725" y="3141663"/>
            <a:ext cx="2489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279651" y="5208589"/>
            <a:ext cx="359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system stack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 a1 is invoked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397626" y="5183189"/>
            <a:ext cx="341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system stack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after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 a1 is invoked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303463" y="2714626"/>
            <a:ext cx="370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fp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: a pointer to current stack frame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stack </a:t>
            </a:r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ADT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9480551" y="3933826"/>
            <a:ext cx="7986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fp</a:t>
            </a:r>
          </a:p>
          <a:p>
            <a:endParaRPr lang="en-US" altLang="zh-TW" sz="240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070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88913"/>
            <a:ext cx="3959225" cy="1143000"/>
          </a:xfrm>
        </p:spPr>
        <p:txBody>
          <a:bodyPr/>
          <a:lstStyle/>
          <a:p>
            <a:r>
              <a:rPr lang="en-US" altLang="zh-TW" sz="4000"/>
              <a:t>3.4 (8/14)</a:t>
            </a:r>
            <a:endParaRPr lang="en-US" altLang="zh-TW" sz="360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31951" y="1341439"/>
            <a:ext cx="8226425" cy="4497387"/>
          </a:xfrm>
        </p:spPr>
        <p:txBody>
          <a:bodyPr/>
          <a:lstStyle/>
          <a:p>
            <a:r>
              <a:rPr lang="en-US" altLang="zh-TW" sz="2800"/>
              <a:t>Evaluation of </a:t>
            </a:r>
            <a:br>
              <a:rPr lang="en-US" altLang="zh-TW" sz="2800"/>
            </a:br>
            <a:r>
              <a:rPr lang="en-US" altLang="zh-TW" sz="2800"/>
              <a:t>Postfix Expression</a:t>
            </a:r>
          </a:p>
        </p:txBody>
      </p:sp>
      <p:pic>
        <p:nvPicPr>
          <p:cNvPr id="52231" name="Picture 7" descr="program3"/>
          <p:cNvPicPr>
            <a:picLocks noChangeAspect="1" noChangeArrowheads="1"/>
          </p:cNvPicPr>
          <p:nvPr/>
        </p:nvPicPr>
        <p:blipFill>
          <a:blip r:embed="rId2" cstate="print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0"/>
            <a:ext cx="5102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3.4 Evaluation of Expressions (9/14)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847850" y="1412875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string: 6 2/3-4 2*+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8220075" y="364490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8220075" y="5734050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10380663" y="364490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7896226" y="52292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7896226" y="4724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896226" y="42211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940800" y="5949951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STACK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824788" y="5373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824788" y="4797426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1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824788" y="4292601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2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992314" y="2276476"/>
            <a:ext cx="44656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we make a single left-to-right scan of it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391400" y="594995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888163" y="580548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top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919288" y="3716339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6  2  /  3  -  4  2  *  +</a:t>
            </a:r>
            <a:endParaRPr lang="en-US" altLang="zh-TW" sz="3200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1919288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21351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703389" y="4581526"/>
            <a:ext cx="2232025" cy="650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8328025" y="5300664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5448301" y="6237288"/>
            <a:ext cx="208756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+1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2351088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V="1">
            <a:off x="25669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135189" y="4581526"/>
            <a:ext cx="2232025" cy="650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8328025" y="4797426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2782888" y="3789363"/>
            <a:ext cx="360362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V="1">
            <a:off x="29987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566989" y="4581526"/>
            <a:ext cx="2160587" cy="9255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5448301" y="6237288"/>
            <a:ext cx="208756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-2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240463" y="2781300"/>
            <a:ext cx="403225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add the string with the operator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328025" y="5300664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6/2</a:t>
            </a: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3143250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V="1">
            <a:off x="33591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927350" y="4581526"/>
            <a:ext cx="2160588" cy="650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8328025" y="4797426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3575051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V="1">
            <a:off x="37909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2927350" y="4581526"/>
            <a:ext cx="2160588" cy="9255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8328025" y="5300664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6/2-3</a:t>
            </a: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3935413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 flipV="1">
            <a:off x="4151313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719514" y="4581526"/>
            <a:ext cx="2160587" cy="650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328025" y="4797426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4438650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 flipV="1">
            <a:off x="46545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4222750" y="4581526"/>
            <a:ext cx="2160588" cy="650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8328025" y="4292601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4870451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V="1">
            <a:off x="50863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4222750" y="4581526"/>
            <a:ext cx="2160588" cy="9255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8328025" y="4797426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4*2</a:t>
            </a: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5302251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 flipV="1">
            <a:off x="55181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4654550" y="4581526"/>
            <a:ext cx="2160588" cy="9255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8328025" y="5300664"/>
            <a:ext cx="1944688" cy="39114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6/2-3+4*2</a:t>
            </a: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5664201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 flipV="1">
            <a:off x="595153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4800600" y="4581526"/>
            <a:ext cx="2089150" cy="9255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end of string, pop the stack and get answer</a:t>
            </a:r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5448301" y="6237288"/>
            <a:ext cx="208756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-1</a:t>
            </a:r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2927351" y="5084764"/>
            <a:ext cx="3313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6 / 2 - 3  +  4 * 2 </a:t>
            </a:r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1774825" y="4508500"/>
            <a:ext cx="446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the answer is</a:t>
            </a:r>
          </a:p>
        </p:txBody>
      </p:sp>
    </p:spTree>
    <p:extLst>
      <p:ext uri="{BB962C8B-B14F-4D97-AF65-F5344CB8AC3E}">
        <p14:creationId xmlns:p14="http://schemas.microsoft.com/office/powerpoint/2010/main" val="266734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017 -0.062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4509E-6 L 0.00382 -0.068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1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8 L 2.22222E-6 0.0106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32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782 1.90751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7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1064 L 0.00017 -0.0626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4509E-6 L 0.00382 -0.0686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1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0.00485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0.0106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1.44509E-6 L 0.00382 -0.0686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45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4624E-6 L 0.00017 -0.06289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64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22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65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64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-0.21549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-0.20994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4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8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21549 L 0.00382 -0.06867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0994 L 0.00017 -0.06312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0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64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42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8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0.00485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0.0104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64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1.27168E-6 L 0.00382 -0.06867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45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1064 L 0.00017 -0.06289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3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0.0104 " pathEditMode="relative" rAng="0" ptsTypes="AA">
                                      <p:cBhvr>
                                        <p:cTn id="42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3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99 0.00485 " pathEditMode="relative" rAng="0" ptsTypes="AA">
                                      <p:cBhvr>
                                        <p:cTn id="42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9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0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4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/>
      <p:bldP spid="49168" grpId="1"/>
      <p:bldP spid="49168" grpId="2"/>
      <p:bldP spid="49168" grpId="3"/>
      <p:bldP spid="49168" grpId="4"/>
      <p:bldP spid="49168" grpId="5"/>
      <p:bldP spid="49168" grpId="6"/>
      <p:bldP spid="49168" grpId="7"/>
      <p:bldP spid="49168" grpId="8"/>
      <p:bldP spid="49168" grpId="9"/>
      <p:bldP spid="49168" grpId="10"/>
      <p:bldP spid="49168" grpId="11"/>
      <p:bldP spid="49168" grpId="12"/>
      <p:bldP spid="49168" grpId="13"/>
      <p:bldP spid="49172" grpId="0" animBg="1"/>
      <p:bldP spid="49172" grpId="1" animBg="1"/>
      <p:bldP spid="49173" grpId="0" animBg="1"/>
      <p:bldP spid="49173" grpId="1" animBg="1"/>
      <p:bldP spid="49174" grpId="0" animBg="1"/>
      <p:bldP spid="49174" grpId="1" animBg="1"/>
      <p:bldP spid="49174" grpId="2" animBg="1"/>
      <p:bldP spid="49174" grpId="3" animBg="1"/>
      <p:bldP spid="49174" grpId="4" animBg="1"/>
      <p:bldP spid="49174" grpId="5" animBg="1"/>
      <p:bldP spid="49174" grpId="6" animBg="1"/>
      <p:bldP spid="49174" grpId="7" animBg="1"/>
      <p:bldP spid="49174" grpId="8" animBg="1"/>
      <p:bldP spid="49174" grpId="9" animBg="1"/>
      <p:bldP spid="49174" grpId="10" animBg="1"/>
      <p:bldP spid="49174" grpId="11" animBg="1"/>
      <p:bldP spid="49174" grpId="12" animBg="1"/>
      <p:bldP spid="49174" grpId="13" animBg="1"/>
      <p:bldP spid="49174" grpId="14" animBg="1"/>
      <p:bldP spid="49174" grpId="15" animBg="1"/>
      <p:bldP spid="49174" grpId="16" animBg="1"/>
      <p:bldP spid="49174" grpId="17" animBg="1"/>
      <p:bldP spid="49177" grpId="0" animBg="1"/>
      <p:bldP spid="49177" grpId="1" animBg="1"/>
      <p:bldP spid="49178" grpId="0" animBg="1"/>
      <p:bldP spid="49178" grpId="1" animBg="1"/>
      <p:bldP spid="49181" grpId="0" animBg="1"/>
      <p:bldP spid="49181" grpId="1" animBg="1"/>
      <p:bldP spid="49182" grpId="0" animBg="1"/>
      <p:bldP spid="49182" grpId="1" animBg="1"/>
      <p:bldP spid="49182" grpId="2" animBg="1"/>
      <p:bldP spid="49182" grpId="3" animBg="1"/>
      <p:bldP spid="49182" grpId="4" animBg="1"/>
      <p:bldP spid="49182" grpId="5" animBg="1"/>
      <p:bldP spid="49182" grpId="6" animBg="1"/>
      <p:bldP spid="49182" grpId="7" animBg="1"/>
      <p:bldP spid="49183" grpId="0" animBg="1"/>
      <p:bldP spid="49183" grpId="1" animBg="1"/>
      <p:bldP spid="49183" grpId="2" animBg="1"/>
      <p:bldP spid="49183" grpId="3" animBg="1"/>
      <p:bldP spid="49183" grpId="4" animBg="1"/>
      <p:bldP spid="49183" grpId="5" animBg="1"/>
      <p:bldP spid="49183" grpId="6" animBg="1"/>
      <p:bldP spid="49183" grpId="7" animBg="1"/>
      <p:bldP spid="49184" grpId="0" animBg="1"/>
      <p:bldP spid="49184" grpId="1" animBg="1"/>
      <p:bldP spid="49187" grpId="0" animBg="1"/>
      <p:bldP spid="49187" grpId="1" animBg="1"/>
      <p:bldP spid="49188" grpId="0" animBg="1"/>
      <p:bldP spid="49188" grpId="1" animBg="1"/>
      <p:bldP spid="49191" grpId="0" animBg="1"/>
      <p:bldP spid="49191" grpId="1" animBg="1"/>
      <p:bldP spid="49192" grpId="0" animBg="1"/>
      <p:bldP spid="49192" grpId="1" animBg="1"/>
      <p:bldP spid="49195" grpId="0" animBg="1"/>
      <p:bldP spid="49195" grpId="1" animBg="1"/>
      <p:bldP spid="49196" grpId="0" animBg="1"/>
      <p:bldP spid="49196" grpId="1" animBg="1"/>
      <p:bldP spid="49199" grpId="0" animBg="1"/>
      <p:bldP spid="49199" grpId="1" animBg="1"/>
      <p:bldP spid="49200" grpId="0" animBg="1"/>
      <p:bldP spid="49200" grpId="1" animBg="1"/>
      <p:bldP spid="49203" grpId="0" animBg="1"/>
      <p:bldP spid="49203" grpId="1" animBg="1"/>
      <p:bldP spid="49204" grpId="0" animBg="1"/>
      <p:bldP spid="49204" grpId="1" animBg="1"/>
      <p:bldP spid="49207" grpId="0" animBg="1"/>
      <p:bldP spid="49207" grpId="1" animBg="1"/>
      <p:bldP spid="49208" grpId="0" animBg="1"/>
      <p:bldP spid="49208" grpId="1" animBg="1"/>
      <p:bldP spid="49211" grpId="0" animBg="1"/>
      <p:bldP spid="49211" grpId="1" animBg="1"/>
      <p:bldP spid="49212" grpId="0" animBg="1"/>
      <p:bldP spid="49212" grpId="1" animBg="1"/>
      <p:bldP spid="49213" grpId="0"/>
      <p:bldP spid="492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135189" y="1268414"/>
            <a:ext cx="79343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We can describe an algorithm for producing a postfix expression from an infix one as follows</a:t>
            </a:r>
          </a:p>
          <a:p>
            <a:pPr lvl="1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EX: Trans </a:t>
            </a:r>
            <a:r>
              <a:rPr lang="pt-BR" altLang="zh-TW" sz="2400" dirty="0">
                <a:solidFill>
                  <a:schemeClr val="accent6">
                    <a:lumMod val="75000"/>
                  </a:schemeClr>
                </a:solidFill>
              </a:rPr>
              <a:t>a / b - c + d * e - a * c To postfix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TW" sz="2400" dirty="0"/>
              <a:t>(1) Fully parenthesize expression</a:t>
            </a:r>
          </a:p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</a:rPr>
              <a:t>a / b - c + d * e - a * c</a:t>
            </a:r>
          </a:p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sym typeface="Monotype Sorts" pitchFamily="2" charset="2"/>
              </a:rPr>
              <a:t>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	((((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 / b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- c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d * e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 * c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))</a:t>
            </a:r>
          </a:p>
          <a:p>
            <a:pPr lvl="1"/>
            <a:r>
              <a:rPr lang="en-US" altLang="zh-TW" sz="2400" dirty="0"/>
              <a:t>(2) All operators replace their corresponding right 	parentheses</a:t>
            </a:r>
          </a:p>
          <a:p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((((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 / b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- c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d * e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 * c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))</a:t>
            </a:r>
          </a:p>
          <a:p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TW" sz="2400" dirty="0"/>
              <a:t>(3)Delete all parentheses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CC00"/>
                </a:solidFill>
                <a:latin typeface="Times New Roman" panose="02020603050405020304" pitchFamily="18" charset="0"/>
              </a:rPr>
              <a:t>	      a b / c - d e * + a c * -</a:t>
            </a:r>
          </a:p>
          <a:p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sym typeface="Monotype Sorts" pitchFamily="2" charset="2"/>
              </a:rPr>
              <a:t></a:t>
            </a:r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/>
              <a:t>The order of operands is the same in infix and postfix</a:t>
            </a:r>
          </a:p>
        </p:txBody>
      </p: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4943476" y="4652964"/>
            <a:ext cx="360363" cy="358775"/>
            <a:chOff x="2472" y="2931"/>
            <a:chExt cx="227" cy="226"/>
          </a:xfrm>
        </p:grpSpPr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2472" y="2941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472" y="31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2699" y="293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3359151" y="4652964"/>
            <a:ext cx="360363" cy="287337"/>
            <a:chOff x="1474" y="2750"/>
            <a:chExt cx="227" cy="181"/>
          </a:xfrm>
        </p:grpSpPr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1474" y="2758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474" y="293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auto">
            <a:xfrm>
              <a:off x="1700" y="2750"/>
              <a:ext cx="1" cy="180"/>
            </a:xfrm>
            <a:custGeom>
              <a:avLst/>
              <a:gdLst>
                <a:gd name="T0" fmla="*/ 0 w 1"/>
                <a:gd name="T1" fmla="*/ 180 h 180"/>
                <a:gd name="T2" fmla="*/ 0 w 1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0">
                  <a:moveTo>
                    <a:pt x="0" y="18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3862389" y="4652964"/>
            <a:ext cx="288925" cy="287337"/>
            <a:chOff x="1791" y="2750"/>
            <a:chExt cx="182" cy="181"/>
          </a:xfrm>
        </p:grpSpPr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791" y="2750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791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1973" y="27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807" name="Group 39"/>
          <p:cNvGrpSpPr>
            <a:grpSpLocks/>
          </p:cNvGrpSpPr>
          <p:nvPr/>
        </p:nvGrpSpPr>
        <p:grpSpPr bwMode="auto">
          <a:xfrm>
            <a:off x="4438651" y="4652963"/>
            <a:ext cx="936625" cy="431800"/>
            <a:chOff x="2154" y="2750"/>
            <a:chExt cx="590" cy="272"/>
          </a:xfrm>
        </p:grpSpPr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2154" y="275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2154" y="302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2744" y="275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5583238" y="4652963"/>
            <a:ext cx="944562" cy="431800"/>
            <a:chOff x="2875" y="2750"/>
            <a:chExt cx="595" cy="272"/>
          </a:xfrm>
        </p:grpSpPr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875" y="277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880" y="302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3470" y="275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3430589" y="48688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/</a:t>
            </a:r>
            <a:endParaRPr lang="en-US" altLang="zh-TW" sz="20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3862388" y="484346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4943475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730750" y="498792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046788" y="465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951538" y="49149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-</a:t>
            </a:r>
          </a:p>
        </p:txBody>
      </p: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6124575" y="4652964"/>
            <a:ext cx="330200" cy="358775"/>
            <a:chOff x="3216" y="2750"/>
            <a:chExt cx="208" cy="226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3216" y="2764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3424" y="275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3216" y="2976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796" name="Rectangle 28"/>
          <p:cNvSpPr>
            <a:spLocks noGrp="1" noChangeArrowheads="1"/>
          </p:cNvSpPr>
          <p:nvPr>
            <p:ph type="title"/>
          </p:nvPr>
        </p:nvSpPr>
        <p:spPr>
          <a:xfrm>
            <a:off x="1847850" y="273050"/>
            <a:ext cx="8496300" cy="1143000"/>
          </a:xfrm>
        </p:spPr>
        <p:txBody>
          <a:bodyPr/>
          <a:lstStyle/>
          <a:p>
            <a:r>
              <a:rPr lang="en-US" altLang="zh-TW" sz="4000"/>
              <a:t>3.4 Evaluation of Expressions (10/14)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8112126" y="4292601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</a:rPr>
              <a:t>two passes</a:t>
            </a:r>
          </a:p>
        </p:txBody>
      </p:sp>
    </p:spTree>
    <p:extLst>
      <p:ext uri="{BB962C8B-B14F-4D97-AF65-F5344CB8AC3E}">
        <p14:creationId xmlns:p14="http://schemas.microsoft.com/office/powerpoint/2010/main" val="29284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/>
      <p:bldP spid="32790" grpId="0"/>
      <p:bldP spid="32791" grpId="0"/>
      <p:bldP spid="32792" grpId="0"/>
      <p:bldP spid="32793" grpId="0"/>
      <p:bldP spid="32794" grpId="0"/>
      <p:bldP spid="328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15888"/>
            <a:ext cx="8496300" cy="1009650"/>
          </a:xfrm>
        </p:spPr>
        <p:txBody>
          <a:bodyPr/>
          <a:lstStyle/>
          <a:p>
            <a:r>
              <a:rPr lang="en-US" altLang="zh-TW" sz="4000"/>
              <a:t>3.4 Evaluation of Expressions (11/14)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3"/>
            <a:ext cx="8064500" cy="5472112"/>
          </a:xfrm>
        </p:spPr>
        <p:txBody>
          <a:bodyPr/>
          <a:lstStyle/>
          <a:p>
            <a:pPr marL="457200" indent="-457200"/>
            <a:r>
              <a:rPr lang="en-US" altLang="zh-TW" sz="2800"/>
              <a:t>Algorithm to convert from infix to postfix</a:t>
            </a:r>
          </a:p>
          <a:p>
            <a:pPr marL="838200" lvl="1" indent="-381000"/>
            <a:r>
              <a:rPr lang="en-US" altLang="zh-TW" sz="2400"/>
              <a:t>Assumptions: </a:t>
            </a:r>
          </a:p>
          <a:p>
            <a:pPr marL="1257300" lvl="2" indent="-342900"/>
            <a:r>
              <a:rPr lang="en-US" altLang="zh-TW" sz="2000"/>
              <a:t>operators: (, ), +,  -, *,  /,  %</a:t>
            </a:r>
          </a:p>
          <a:p>
            <a:pPr marL="1257300" lvl="2" indent="-342900"/>
            <a:r>
              <a:rPr lang="en-US" altLang="zh-TW" sz="2000"/>
              <a:t>operands: single digit integer or variable of one character 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zh-TW" sz="2400"/>
              <a:t>Scan string from left to right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zh-TW" sz="2400"/>
              <a:t>Operands are taken out immediately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zh-TW" sz="2400"/>
              <a:t>Operators are taken out of the stack as long as their </a:t>
            </a:r>
            <a:r>
              <a:rPr lang="en-US" altLang="zh-TW" sz="2400">
                <a:solidFill>
                  <a:srgbClr val="FFCC00"/>
                </a:solidFill>
              </a:rPr>
              <a:t>in-stack precedence (isp)</a:t>
            </a:r>
            <a:r>
              <a:rPr lang="en-US" altLang="zh-TW" sz="2400">
                <a:solidFill>
                  <a:srgbClr val="CC3300"/>
                </a:solidFill>
              </a:rPr>
              <a:t> </a:t>
            </a:r>
            <a:r>
              <a:rPr lang="en-US" altLang="zh-TW" sz="2400"/>
              <a:t>is </a:t>
            </a:r>
            <a:r>
              <a:rPr lang="en-US" altLang="zh-TW" sz="2400">
                <a:solidFill>
                  <a:srgbClr val="FFCC00"/>
                </a:solidFill>
              </a:rPr>
              <a:t>higher than or equal to</a:t>
            </a:r>
            <a:r>
              <a:rPr lang="en-US" altLang="zh-TW" sz="2400"/>
              <a:t> the </a:t>
            </a:r>
            <a:r>
              <a:rPr lang="en-US" altLang="zh-TW" sz="2400">
                <a:solidFill>
                  <a:srgbClr val="FFCC00"/>
                </a:solidFill>
              </a:rPr>
              <a:t>incoming precedence (icp)</a:t>
            </a:r>
            <a:r>
              <a:rPr lang="en-US" altLang="zh-TW" sz="2400"/>
              <a:t> of the new operator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zh-TW" sz="2400"/>
              <a:t>‘</a:t>
            </a:r>
            <a:r>
              <a:rPr lang="en-US" altLang="zh-TW" sz="2400">
                <a:solidFill>
                  <a:srgbClr val="FFCC00"/>
                </a:solidFill>
              </a:rPr>
              <a:t>(</a:t>
            </a:r>
            <a:r>
              <a:rPr lang="en-US" altLang="zh-TW" sz="2400"/>
              <a:t>‘ has </a:t>
            </a:r>
            <a:r>
              <a:rPr lang="en-US" altLang="zh-TW" sz="2400">
                <a:solidFill>
                  <a:srgbClr val="FFCC00"/>
                </a:solidFill>
              </a:rPr>
              <a:t>low isp</a:t>
            </a:r>
            <a:r>
              <a:rPr lang="en-US" altLang="zh-TW" sz="2400"/>
              <a:t>, and</a:t>
            </a:r>
            <a:r>
              <a:rPr lang="en-US" altLang="zh-TW" sz="2400">
                <a:solidFill>
                  <a:schemeClr val="accent1"/>
                </a:solidFill>
              </a:rPr>
              <a:t> </a:t>
            </a:r>
            <a:r>
              <a:rPr lang="en-US" altLang="zh-TW" sz="2400">
                <a:solidFill>
                  <a:srgbClr val="FFCC00"/>
                </a:solidFill>
              </a:rPr>
              <a:t>high icp</a:t>
            </a:r>
          </a:p>
          <a:p>
            <a:pPr marL="1257300" lvl="2" indent="-342900">
              <a:buNone/>
            </a:pPr>
            <a:r>
              <a:rPr lang="en-US" altLang="zh-TW" sz="2000">
                <a:solidFill>
                  <a:srgbClr val="FFCC00"/>
                </a:solidFill>
              </a:rPr>
              <a:t>op	</a:t>
            </a:r>
            <a:r>
              <a:rPr lang="en-US" altLang="zh-TW" sz="2000">
                <a:solidFill>
                  <a:srgbClr val="CC3300"/>
                </a:solidFill>
              </a:rPr>
              <a:t>(	</a:t>
            </a:r>
            <a:r>
              <a:rPr lang="en-US" altLang="zh-TW" sz="2000"/>
              <a:t>)	+	-	*	/	%	eos</a:t>
            </a:r>
          </a:p>
          <a:p>
            <a:pPr marL="1257300" lvl="2" indent="-342900">
              <a:buNone/>
            </a:pPr>
            <a:r>
              <a:rPr lang="en-US" altLang="zh-TW" sz="2000">
                <a:solidFill>
                  <a:srgbClr val="FFCC00"/>
                </a:solidFill>
              </a:rPr>
              <a:t>Isp	</a:t>
            </a:r>
            <a:r>
              <a:rPr lang="en-US" altLang="zh-TW" sz="2000">
                <a:solidFill>
                  <a:srgbClr val="CC3300"/>
                </a:solidFill>
              </a:rPr>
              <a:t>0</a:t>
            </a:r>
            <a:r>
              <a:rPr lang="en-US" altLang="zh-TW" sz="2000"/>
              <a:t>	19	12 	12	13	13	13	0</a:t>
            </a:r>
          </a:p>
          <a:p>
            <a:pPr marL="1257300" lvl="2" indent="-342900">
              <a:buNone/>
            </a:pPr>
            <a:r>
              <a:rPr lang="en-US" altLang="zh-TW" sz="2000">
                <a:solidFill>
                  <a:srgbClr val="FFCC00"/>
                </a:solidFill>
              </a:rPr>
              <a:t>Icp	</a:t>
            </a:r>
            <a:r>
              <a:rPr lang="en-US" altLang="zh-TW" sz="2000">
                <a:solidFill>
                  <a:srgbClr val="CC3300"/>
                </a:solidFill>
              </a:rPr>
              <a:t>20</a:t>
            </a:r>
            <a:r>
              <a:rPr lang="en-US" altLang="zh-TW" sz="2000"/>
              <a:t>	19	12	12	13	13	13	0</a:t>
            </a:r>
          </a:p>
        </p:txBody>
      </p:sp>
    </p:spTree>
    <p:extLst>
      <p:ext uri="{BB962C8B-B14F-4D97-AF65-F5344CB8AC3E}">
        <p14:creationId xmlns:p14="http://schemas.microsoft.com/office/powerpoint/2010/main" val="22359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4450"/>
            <a:ext cx="8496300" cy="782638"/>
          </a:xfrm>
        </p:spPr>
        <p:txBody>
          <a:bodyPr/>
          <a:lstStyle/>
          <a:p>
            <a:r>
              <a:rPr lang="en-US" altLang="zh-TW" sz="4000"/>
              <a:t>3.4 Evaluation of Expressions (12/14)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688" y="836613"/>
            <a:ext cx="8869362" cy="36004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b="1"/>
              <a:t>Example 3.3 [</a:t>
            </a:r>
            <a:r>
              <a:rPr lang="en-US" altLang="zh-TW" b="1" i="1"/>
              <a:t>Simple expression</a:t>
            </a:r>
            <a:r>
              <a:rPr lang="en-US" altLang="zh-TW" b="1"/>
              <a:t>]:</a:t>
            </a:r>
            <a:r>
              <a:rPr lang="en-US" altLang="zh-TW"/>
              <a:t> Simple expression a+b*c, which yields abc*+ in postfix.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 b="1"/>
          </a:p>
          <a:p>
            <a:pPr>
              <a:lnSpc>
                <a:spcPct val="80000"/>
              </a:lnSpc>
            </a:pPr>
            <a:r>
              <a:rPr lang="en-US" altLang="zh-TW" b="1"/>
              <a:t>Example 3.5 [Parenthesized</a:t>
            </a:r>
            <a:r>
              <a:rPr lang="en-US" altLang="zh-TW" b="1" i="1"/>
              <a:t> expression</a:t>
            </a:r>
            <a:r>
              <a:rPr lang="en-US" altLang="zh-TW" b="1"/>
              <a:t>]:</a:t>
            </a:r>
            <a:r>
              <a:rPr lang="en-US" altLang="zh-TW"/>
              <a:t> The expression a*(b+c)*d, which yields abc+*d* </a:t>
            </a:r>
            <a:br>
              <a:rPr lang="en-US" altLang="zh-TW"/>
            </a:br>
            <a:r>
              <a:rPr lang="en-US" altLang="zh-TW"/>
              <a:t>in postfix</a:t>
            </a:r>
          </a:p>
        </p:txBody>
      </p:sp>
      <p:pic>
        <p:nvPicPr>
          <p:cNvPr id="34820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4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252538"/>
            <a:ext cx="54102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608888" y="5445125"/>
            <a:ext cx="647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solidFill>
                  <a:srgbClr val="FF9900"/>
                </a:solidFill>
                <a:latin typeface="Times New Roman" panose="02020603050405020304" pitchFamily="18" charset="0"/>
              </a:rPr>
              <a:t>match )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456363" y="1570039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icp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456363" y="1989139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456363" y="2349501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529389" y="270827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967663" y="1570039"/>
            <a:ext cx="43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isp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967663" y="2146301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967663" y="2349501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967663" y="2506664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</a:rPr>
              <a:t>13</a:t>
            </a:r>
          </a:p>
        </p:txBody>
      </p: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5327651" y="3935414"/>
            <a:ext cx="5089525" cy="2733675"/>
            <a:chOff x="2396" y="2479"/>
            <a:chExt cx="3206" cy="1722"/>
          </a:xfrm>
        </p:grpSpPr>
        <p:pic>
          <p:nvPicPr>
            <p:cNvPr id="34821" name="Picture 5" descr="figure3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" y="2479"/>
              <a:ext cx="3206" cy="1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3198" y="2667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icp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3197" y="2894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198" y="3030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3198" y="324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3198" y="3439"/>
              <a:ext cx="22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3198" y="352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3243" y="3756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4852" name="Group 36"/>
          <p:cNvGrpSpPr>
            <a:grpSpLocks/>
          </p:cNvGrpSpPr>
          <p:nvPr/>
        </p:nvGrpSpPr>
        <p:grpSpPr bwMode="auto">
          <a:xfrm>
            <a:off x="8040688" y="4221166"/>
            <a:ext cx="431800" cy="2203451"/>
            <a:chOff x="4105" y="2659"/>
            <a:chExt cx="272" cy="1388"/>
          </a:xfrm>
        </p:grpSpPr>
        <p:grpSp>
          <p:nvGrpSpPr>
            <p:cNvPr id="34851" name="Group 35"/>
            <p:cNvGrpSpPr>
              <a:grpSpLocks/>
            </p:cNvGrpSpPr>
            <p:nvPr/>
          </p:nvGrpSpPr>
          <p:grpSpPr bwMode="auto">
            <a:xfrm>
              <a:off x="4105" y="2659"/>
              <a:ext cx="272" cy="1388"/>
              <a:chOff x="4105" y="2659"/>
              <a:chExt cx="272" cy="1388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4150" y="3030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4838" name="Text Box 22"/>
              <p:cNvSpPr txBox="1">
                <a:spLocks noChangeArrowheads="1"/>
              </p:cNvSpPr>
              <p:nvPr/>
            </p:nvSpPr>
            <p:spPr bwMode="auto">
              <a:xfrm>
                <a:off x="4105" y="2659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isp</a:t>
                </a:r>
              </a:p>
            </p:txBody>
          </p:sp>
          <p:sp>
            <p:nvSpPr>
              <p:cNvPr id="34839" name="Text Box 23"/>
              <p:cNvSpPr txBox="1">
                <a:spLocks noChangeArrowheads="1"/>
              </p:cNvSpPr>
              <p:nvPr/>
            </p:nvSpPr>
            <p:spPr bwMode="auto">
              <a:xfrm>
                <a:off x="4105" y="2894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4105" y="3249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34844" name="Text Box 28"/>
              <p:cNvSpPr txBox="1">
                <a:spLocks noChangeArrowheads="1"/>
              </p:cNvSpPr>
              <p:nvPr/>
            </p:nvSpPr>
            <p:spPr bwMode="auto">
              <a:xfrm>
                <a:off x="4105" y="3339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34845" name="Text Box 29"/>
              <p:cNvSpPr txBox="1">
                <a:spLocks noChangeArrowheads="1"/>
              </p:cNvSpPr>
              <p:nvPr/>
            </p:nvSpPr>
            <p:spPr bwMode="auto">
              <a:xfrm>
                <a:off x="4105" y="3439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4105" y="3529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34847" name="Text Box 31"/>
              <p:cNvSpPr txBox="1">
                <a:spLocks noChangeArrowheads="1"/>
              </p:cNvSpPr>
              <p:nvPr/>
            </p:nvSpPr>
            <p:spPr bwMode="auto">
              <a:xfrm>
                <a:off x="4105" y="3657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34848" name="Text Box 32"/>
              <p:cNvSpPr txBox="1">
                <a:spLocks noChangeArrowheads="1"/>
              </p:cNvSpPr>
              <p:nvPr/>
            </p:nvSpPr>
            <p:spPr bwMode="auto">
              <a:xfrm>
                <a:off x="4105" y="3756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0000"/>
                    </a:solidFill>
                  </a:rPr>
                  <a:t>13</a:t>
                </a:r>
              </a:p>
            </p:txBody>
          </p:sp>
        </p:grp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4150" y="312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735638" y="191611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2135189" y="1844675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TW" sz="3200">
                <a:solidFill>
                  <a:srgbClr val="FFCC00"/>
                </a:solidFill>
              </a:rPr>
              <a:t>EX: </a:t>
            </a:r>
            <a:r>
              <a:rPr lang="pt-BR" altLang="zh-TW" sz="3200">
                <a:solidFill>
                  <a:srgbClr val="FFCC00"/>
                </a:solidFill>
              </a:rPr>
              <a:t>a+b*c</a:t>
            </a:r>
            <a:endParaRPr lang="en-US" altLang="zh-TW" sz="3200">
              <a:solidFill>
                <a:srgbClr val="FFCC00"/>
              </a:solidFill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735638" y="213201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735638" y="2276475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735638" y="2492375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5735638" y="2708275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735638" y="2852738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  <p:bldP spid="34825" grpId="0"/>
      <p:bldP spid="34826" grpId="0"/>
      <p:bldP spid="34828" grpId="0"/>
      <p:bldP spid="34829" grpId="0"/>
      <p:bldP spid="34830" grpId="0"/>
      <p:bldP spid="348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273050"/>
            <a:ext cx="8569325" cy="1143000"/>
          </a:xfrm>
        </p:spPr>
        <p:txBody>
          <a:bodyPr/>
          <a:lstStyle/>
          <a:p>
            <a:r>
              <a:rPr lang="en-US" altLang="zh-TW" sz="4000"/>
              <a:t>3.4 Evaluation of Expressions (13/14)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847851" y="1700214"/>
            <a:ext cx="3960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*  (  b  +  c  )  /  d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8040688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8040688" y="5084763"/>
            <a:ext cx="18716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9912350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7680325" y="44370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7680325" y="3789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7680325" y="31416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608889" y="4581526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08889" y="3933826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1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608889" y="3284538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9336089" y="52292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/>
              <a:t>stack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7319964" y="537368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816726" y="51577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top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847850" y="4581526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/>
              <a:t>output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9923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367214" y="5229225"/>
            <a:ext cx="35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* 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2566988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7195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3143250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800601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375276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18478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20637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1847851" y="2565400"/>
            <a:ext cx="1152525" cy="6604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2279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V="1">
            <a:off x="24955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22082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8112125" y="45085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*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383338" y="5734050"/>
            <a:ext cx="208915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+1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1847850" y="3284538"/>
            <a:ext cx="252095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push into the stack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27114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29273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26400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03388" y="3789363"/>
            <a:ext cx="467995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“( “ is 0 and the icp of “* “ is 13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1703389" y="3789363"/>
            <a:ext cx="4897437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“/ “ is 13 and the icp of “* “ is 13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8112125" y="38608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/>
              <a:t>(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3071813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V="1">
            <a:off x="3287713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2927351" y="2565400"/>
            <a:ext cx="1152525" cy="6604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3505200" y="18462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V="1">
            <a:off x="3719513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3432175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1703388" y="3789363"/>
            <a:ext cx="4824412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“+“ is 12 and the icp of “( “ is 20</a:t>
            </a:r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8112125" y="32131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+</a:t>
            </a:r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4008438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V="1">
            <a:off x="4224338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9" name="Text Box 49"/>
          <p:cNvSpPr txBox="1">
            <a:spLocks noChangeArrowheads="1"/>
          </p:cNvSpPr>
          <p:nvPr/>
        </p:nvSpPr>
        <p:spPr bwMode="auto">
          <a:xfrm>
            <a:off x="4008439" y="2565400"/>
            <a:ext cx="1152525" cy="6604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438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 flipV="1">
            <a:off x="46545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3672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73" name="Text Box 53"/>
          <p:cNvSpPr txBox="1">
            <a:spLocks noChangeArrowheads="1"/>
          </p:cNvSpPr>
          <p:nvPr/>
        </p:nvSpPr>
        <p:spPr bwMode="auto">
          <a:xfrm>
            <a:off x="1703389" y="3789363"/>
            <a:ext cx="4465637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operator “)”, pop and print out until “(”</a:t>
            </a:r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6383338" y="5734050"/>
            <a:ext cx="208915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- 1</a:t>
            </a: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47275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V="1">
            <a:off x="49434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4656138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1847851" y="3284538"/>
            <a:ext cx="3095625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pop the stack and printout</a:t>
            </a:r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51593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V="1">
            <a:off x="53752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5232401" y="2565400"/>
            <a:ext cx="1152525" cy="6604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55911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3" name="Line 63"/>
          <p:cNvSpPr>
            <a:spLocks noChangeShapeType="1"/>
          </p:cNvSpPr>
          <p:nvPr/>
        </p:nvSpPr>
        <p:spPr bwMode="auto">
          <a:xfrm flipV="1">
            <a:off x="58070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5519738" y="2565400"/>
            <a:ext cx="6477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eos</a:t>
            </a:r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8112125" y="45085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604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6821E-6 L -3.05556E-6 -0.0897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4046E-6 L 0.00017 -0.083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3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7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-0.1678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173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3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2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2728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2783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0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3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7838 L -3.05556E-6 -0.17341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7283 L 0.00017 -0.1678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1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0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08971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0839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3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8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4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4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578 L -3.05556E-6 -0.0848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4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1.04046E-6 L 0.00034 -0.08393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0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3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9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3" presetClass="exit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8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0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9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445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13" presetClass="exit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449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8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1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5" grpId="1"/>
      <p:bldP spid="56335" grpId="2"/>
      <p:bldP spid="56335" grpId="3"/>
      <p:bldP spid="56335" grpId="4"/>
      <p:bldP spid="56335" grpId="5"/>
      <p:bldP spid="56335" grpId="6"/>
      <p:bldP spid="56335" grpId="7"/>
      <p:bldP spid="56337" grpId="0"/>
      <p:bldP spid="56338" grpId="0"/>
      <p:bldP spid="56339" grpId="0"/>
      <p:bldP spid="56340" grpId="0"/>
      <p:bldP spid="56341" grpId="0"/>
      <p:bldP spid="56342" grpId="0"/>
      <p:bldP spid="56343" grpId="0"/>
      <p:bldP spid="56346" grpId="0" animBg="1"/>
      <p:bldP spid="56346" grpId="1" animBg="1"/>
      <p:bldP spid="56349" grpId="0" animBg="1"/>
      <p:bldP spid="56349" grpId="1" animBg="1"/>
      <p:bldP spid="56350" grpId="0" animBg="1"/>
      <p:bldP spid="56350" grpId="1" animBg="1"/>
      <p:bldP spid="56351" grpId="0" animBg="1"/>
      <p:bldP spid="56351" grpId="1" animBg="1"/>
      <p:bldP spid="56351" grpId="2" animBg="1"/>
      <p:bldP spid="56351" grpId="3" animBg="1"/>
      <p:bldP spid="56351" grpId="4" animBg="1"/>
      <p:bldP spid="56351" grpId="5" animBg="1"/>
      <p:bldP spid="56351" grpId="6" animBg="1"/>
      <p:bldP spid="56351" grpId="7" animBg="1"/>
      <p:bldP spid="56352" grpId="0" animBg="1"/>
      <p:bldP spid="56352" grpId="1" animBg="1"/>
      <p:bldP spid="56352" grpId="2" animBg="1"/>
      <p:bldP spid="56352" grpId="3" animBg="1"/>
      <p:bldP spid="56352" grpId="4" animBg="1"/>
      <p:bldP spid="56352" grpId="5" animBg="1"/>
      <p:bldP spid="56352" grpId="6" animBg="1"/>
      <p:bldP spid="56352" grpId="7" animBg="1"/>
      <p:bldP spid="56355" grpId="0" animBg="1"/>
      <p:bldP spid="56355" grpId="1" animBg="1"/>
      <p:bldP spid="56356" grpId="0" animBg="1"/>
      <p:bldP spid="56356" grpId="1" animBg="1"/>
      <p:bldP spid="56357" grpId="0" animBg="1"/>
      <p:bldP spid="56357" grpId="1" animBg="1"/>
      <p:bldP spid="56358" grpId="0" animBg="1"/>
      <p:bldP spid="56358" grpId="1" animBg="1"/>
      <p:bldP spid="56361" grpId="0" animBg="1"/>
      <p:bldP spid="56361" grpId="1" animBg="1"/>
      <p:bldP spid="56364" grpId="0" animBg="1"/>
      <p:bldP spid="56364" grpId="1" animBg="1"/>
      <p:bldP spid="56365" grpId="0" animBg="1"/>
      <p:bldP spid="56365" grpId="1" animBg="1"/>
      <p:bldP spid="56366" grpId="0" animBg="1"/>
      <p:bldP spid="56366" grpId="1" animBg="1"/>
      <p:bldP spid="56369" grpId="0" animBg="1"/>
      <p:bldP spid="56369" grpId="1" animBg="1"/>
      <p:bldP spid="56372" grpId="0" animBg="1"/>
      <p:bldP spid="56372" grpId="1" animBg="1"/>
      <p:bldP spid="56373" grpId="0" animBg="1"/>
      <p:bldP spid="56373" grpId="1" animBg="1"/>
      <p:bldP spid="56374" grpId="0" animBg="1"/>
      <p:bldP spid="56374" grpId="1" animBg="1"/>
      <p:bldP spid="56374" grpId="2" animBg="1"/>
      <p:bldP spid="56374" grpId="3" animBg="1"/>
      <p:bldP spid="56374" grpId="4" animBg="1"/>
      <p:bldP spid="56374" grpId="5" animBg="1"/>
      <p:bldP spid="56374" grpId="6" animBg="1"/>
      <p:bldP spid="56374" grpId="7" animBg="1"/>
      <p:bldP spid="56377" grpId="0" animBg="1"/>
      <p:bldP spid="56377" grpId="1" animBg="1"/>
      <p:bldP spid="56378" grpId="0" animBg="1"/>
      <p:bldP spid="56378" grpId="1" animBg="1"/>
      <p:bldP spid="56378" grpId="2" animBg="1"/>
      <p:bldP spid="56378" grpId="3" animBg="1"/>
      <p:bldP spid="56381" grpId="0" animBg="1"/>
      <p:bldP spid="56381" grpId="1" animBg="1"/>
      <p:bldP spid="56384" grpId="0" animBg="1"/>
      <p:bldP spid="56384" grpId="1" animBg="1"/>
      <p:bldP spid="56385" grpId="0" animBg="1"/>
      <p:bldP spid="5638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15888"/>
            <a:ext cx="8496300" cy="1143000"/>
          </a:xfrm>
        </p:spPr>
        <p:txBody>
          <a:bodyPr/>
          <a:lstStyle/>
          <a:p>
            <a:r>
              <a:rPr lang="en-US" altLang="zh-TW" sz="4000"/>
              <a:t>3.4 Evaluation of Expressions (14/14)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484314"/>
            <a:ext cx="4037013" cy="4497387"/>
          </a:xfrm>
        </p:spPr>
        <p:txBody>
          <a:bodyPr/>
          <a:lstStyle/>
          <a:p>
            <a:r>
              <a:rPr lang="en-US" altLang="zh-TW" sz="2800"/>
              <a:t>Complexity: </a:t>
            </a:r>
            <a:r>
              <a:rPr lang="en-US" altLang="zh-TW" sz="2800"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TW" sz="28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800">
                <a:sym typeface="Symbol" panose="05050102010706020507" pitchFamily="18" charset="2"/>
              </a:rPr>
              <a:t> </a:t>
            </a:r>
            <a:endParaRPr lang="en-US" altLang="zh-TW" sz="2800"/>
          </a:p>
          <a:p>
            <a:pPr lvl="1"/>
            <a:r>
              <a:rPr lang="en-US" altLang="zh-TW" sz="2400">
                <a:sym typeface="Symbol" panose="05050102010706020507" pitchFamily="18" charset="2"/>
              </a:rPr>
              <a:t>The total time spent here is 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r>
              <a:rPr lang="en-US" altLang="zh-TW" sz="2400">
                <a:sym typeface="Symbol" panose="05050102010706020507" pitchFamily="18" charset="2"/>
              </a:rPr>
              <a:t> as the number of tokens that get stacked and unstacked is linear in 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altLang="zh-TW" sz="2400">
                <a:sym typeface="Symbol" panose="05050102010706020507" pitchFamily="18" charset="2"/>
              </a:rPr>
              <a:t>where 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TW" sz="2400">
                <a:sym typeface="Symbol" panose="05050102010706020507" pitchFamily="18" charset="2"/>
              </a:rPr>
              <a:t>is the number of tokens in the expression</a:t>
            </a:r>
          </a:p>
        </p:txBody>
      </p:sp>
      <p:pic>
        <p:nvPicPr>
          <p:cNvPr id="37898" name="Picture 10" descr="program3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lum bright="-4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5638" y="1412875"/>
            <a:ext cx="4692650" cy="5170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Recall</a:t>
            </a:r>
            <a:r>
              <a:rPr lang="zh-TW" altLang="en-US" dirty="0" smtClean="0"/>
              <a:t>：遞迴</a:t>
            </a:r>
            <a:r>
              <a:rPr lang="en-US" altLang="zh-TW" dirty="0" smtClean="0"/>
              <a:t>(recursive)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5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stack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pic>
        <p:nvPicPr>
          <p:cNvPr id="11268" name="Picture 4" descr="structure3"/>
          <p:cNvPicPr>
            <a:picLocks noChangeAspect="1" noChangeArrowheads="1"/>
          </p:cNvPicPr>
          <p:nvPr/>
        </p:nvPicPr>
        <p:blipFill>
          <a:blip r:embed="rId2">
            <a:lum bright="-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68413"/>
            <a:ext cx="7200900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4693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stack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03746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/>
                <a:latin typeface="+mj-ea"/>
                <a:ea typeface="+mj-ea"/>
              </a:rPr>
              <a:t>Implementation:</a:t>
            </a:r>
            <a:r>
              <a:rPr lang="en-US" altLang="zh-TW" sz="2800" dirty="0">
                <a:effectLst/>
                <a:latin typeface="+mj-ea"/>
                <a:ea typeface="+mj-ea"/>
              </a:rPr>
              <a:t> using array</a:t>
            </a:r>
          </a:p>
        </p:txBody>
      </p:sp>
      <p:pic>
        <p:nvPicPr>
          <p:cNvPr id="12292" name="Picture 4" descr="p10"/>
          <p:cNvPicPr>
            <a:picLocks noChangeAspect="1" noChangeArrowheads="1"/>
          </p:cNvPicPr>
          <p:nvPr/>
        </p:nvPicPr>
        <p:blipFill>
          <a:blip r:embed="rId2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069668"/>
            <a:ext cx="7696200" cy="37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79614" y="128588"/>
            <a:ext cx="8226425" cy="779462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stack </a:t>
            </a:r>
            <a:r>
              <a:rPr lang="en-US" altLang="zh-TW" dirty="0" smtClean="0"/>
              <a:t>ADT</a:t>
            </a:r>
            <a:endParaRPr lang="en-US" altLang="zh-TW" dirty="0"/>
          </a:p>
        </p:txBody>
      </p:sp>
      <p:pic>
        <p:nvPicPr>
          <p:cNvPr id="13319" name="Picture 7" descr="program3"/>
          <p:cNvPicPr>
            <a:picLocks noChangeAspect="1" noChangeArrowheads="1"/>
          </p:cNvPicPr>
          <p:nvPr/>
        </p:nvPicPr>
        <p:blipFill>
          <a:blip r:embed="rId2">
            <a:lum bright="-3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981075"/>
            <a:ext cx="6697662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program3"/>
          <p:cNvPicPr>
            <a:picLocks noChangeAspect="1" noChangeArrowheads="1"/>
          </p:cNvPicPr>
          <p:nvPr/>
        </p:nvPicPr>
        <p:blipFill>
          <a:blip r:embed="rId3">
            <a:lum bright="-3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221163"/>
            <a:ext cx="669766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832851" y="1989139"/>
            <a:ext cx="792163" cy="433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832851" y="3282950"/>
            <a:ext cx="792163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8832851" y="2851150"/>
            <a:ext cx="792163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832851" y="2419350"/>
            <a:ext cx="792163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8759825" y="1412876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9767888" y="30686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9912351" y="2852738"/>
            <a:ext cx="525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Top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8883650" y="24399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item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8904288" y="4656139"/>
            <a:ext cx="792162" cy="433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8904288" y="5949950"/>
            <a:ext cx="792162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8904288" y="5518150"/>
            <a:ext cx="792162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8904288" y="5086350"/>
            <a:ext cx="792162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831263" y="4079876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8955088" y="51069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item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9767888" y="5300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9912351" y="5084763"/>
            <a:ext cx="525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8021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6" dur="2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8" dur="2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48 " pathEditMode="relative" ptsTypes="AA">
                                      <p:cBhvr>
                                        <p:cTn id="23" dur="2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48 " pathEditMode="relative" ptsTypes="AA">
                                      <p:cBhvr>
                                        <p:cTn id="25" dur="2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7" grpId="0"/>
      <p:bldP spid="133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queue(</a:t>
            </a:r>
            <a:r>
              <a:rPr lang="zh-TW" altLang="en-US" dirty="0" smtClean="0"/>
              <a:t>佇列</a:t>
            </a:r>
            <a:r>
              <a:rPr lang="en-US" altLang="zh-TW" dirty="0" smtClean="0"/>
              <a:t>) ADT</a:t>
            </a:r>
            <a:endParaRPr lang="en-US" altLang="zh-TW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341439"/>
            <a:ext cx="8640763" cy="3311525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FF0000"/>
                </a:solidFill>
              </a:rPr>
              <a:t>queue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/>
              <a:t>is an ordered list in which all insertion take place one end, called the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rear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/>
              <a:t>and all deletions take place at the opposite end called the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front</a:t>
            </a:r>
            <a:r>
              <a:rPr lang="en-US" altLang="zh-TW" sz="2800" dirty="0">
                <a:solidFill>
                  <a:srgbClr val="FFCC00"/>
                </a:solidFill>
              </a:rPr>
              <a:t> </a:t>
            </a:r>
          </a:p>
          <a:p>
            <a:r>
              <a:rPr lang="en-US" altLang="zh-TW" sz="2800" i="1" dirty="0"/>
              <a:t>First-In-First-Out</a:t>
            </a:r>
            <a:r>
              <a:rPr lang="en-US" altLang="zh-TW" sz="2800" dirty="0"/>
              <a:t> (</a:t>
            </a:r>
            <a:r>
              <a:rPr lang="en-US" altLang="zh-TW" sz="2800" i="1" dirty="0"/>
              <a:t>FIFO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list</a:t>
            </a:r>
          </a:p>
          <a:p>
            <a:pPr lvl="1"/>
            <a:r>
              <a:rPr lang="zh-TW" altLang="en-US" sz="2800" dirty="0" smtClean="0">
                <a:solidFill>
                  <a:srgbClr val="FF0000"/>
                </a:solidFill>
              </a:rPr>
              <a:t>先進先出；最後放進</a:t>
            </a:r>
            <a:r>
              <a:rPr lang="en-US" altLang="zh-TW" sz="2800" dirty="0" smtClean="0">
                <a:solidFill>
                  <a:srgbClr val="FF0000"/>
                </a:solidFill>
              </a:rPr>
              <a:t>queue</a:t>
            </a:r>
            <a:r>
              <a:rPr lang="zh-TW" altLang="en-US" sz="2800" dirty="0" smtClean="0">
                <a:solidFill>
                  <a:srgbClr val="FF0000"/>
                </a:solidFill>
              </a:rPr>
              <a:t>的元素要等前面都取光之後才能取出來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If we insert the elements </a:t>
            </a:r>
            <a:r>
              <a:rPr lang="en-US" altLang="zh-TW" sz="2800" i="1" dirty="0"/>
              <a:t>A</a:t>
            </a:r>
            <a:r>
              <a:rPr lang="en-US" altLang="zh-TW" sz="2800" dirty="0"/>
              <a:t>, </a:t>
            </a:r>
            <a:r>
              <a:rPr lang="en-US" altLang="zh-TW" sz="2800" i="1" dirty="0"/>
              <a:t>B</a:t>
            </a:r>
            <a:r>
              <a:rPr lang="en-US" altLang="zh-TW" sz="2800" dirty="0"/>
              <a:t>, </a:t>
            </a:r>
            <a:r>
              <a:rPr lang="en-US" altLang="zh-TW" sz="2800" i="1" dirty="0"/>
              <a:t>C</a:t>
            </a:r>
            <a:r>
              <a:rPr lang="en-US" altLang="zh-TW" sz="2800" dirty="0"/>
              <a:t>, </a:t>
            </a:r>
            <a:r>
              <a:rPr lang="en-US" altLang="zh-TW" sz="2800" i="1" dirty="0"/>
              <a:t>D</a:t>
            </a:r>
            <a:r>
              <a:rPr lang="en-US" altLang="zh-TW" sz="2800" dirty="0"/>
              <a:t>, </a:t>
            </a:r>
            <a:r>
              <a:rPr lang="en-US" altLang="zh-TW" sz="2800" i="1" dirty="0"/>
              <a:t>E</a:t>
            </a:r>
            <a:r>
              <a:rPr lang="en-US" altLang="zh-TW" sz="2800" dirty="0"/>
              <a:t>, in that order, then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the first element we delete from the queue as a</a:t>
            </a:r>
          </a:p>
        </p:txBody>
      </p:sp>
      <p:pic>
        <p:nvPicPr>
          <p:cNvPr id="15364" name="Picture 4" descr="figure3"/>
          <p:cNvPicPr>
            <a:picLocks noChangeAspect="1" noChangeArrowheads="1"/>
          </p:cNvPicPr>
          <p:nvPr/>
        </p:nvPicPr>
        <p:blipFill>
          <a:blip r:embed="rId2" cstate="print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05" y="5033962"/>
            <a:ext cx="5768975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40841" y="6184900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A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707680" y="64008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340841" y="5753100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B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3707680" y="5969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340841" y="5321300"/>
            <a:ext cx="12969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CC00"/>
                </a:solidFill>
              </a:rPr>
              <a:t>C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3707680" y="55372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975967" y="5340350"/>
            <a:ext cx="639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Rear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995017" y="5746750"/>
            <a:ext cx="639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Rear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996604" y="6186487"/>
            <a:ext cx="68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0401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9" grpId="0" animBg="1"/>
      <p:bldP spid="15371" grpId="0"/>
      <p:bldP spid="15372" grpId="0"/>
      <p:bldP spid="15373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737</TotalTime>
  <Words>3148</Words>
  <Application>Microsoft Office PowerPoint</Application>
  <PresentationFormat>寬螢幕</PresentationFormat>
  <Paragraphs>501</Paragraphs>
  <Slides>46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8" baseType="lpstr">
      <vt:lpstr>Monotype Sorts</vt:lpstr>
      <vt:lpstr>微軟正黑體</vt:lpstr>
      <vt:lpstr>新細明體</vt:lpstr>
      <vt:lpstr>Arial</vt:lpstr>
      <vt:lpstr>Calibri</vt:lpstr>
      <vt:lpstr>Franklin Gothic Book</vt:lpstr>
      <vt:lpstr>Symbol</vt:lpstr>
      <vt:lpstr>Times New Roman</vt:lpstr>
      <vt:lpstr>Wingdings</vt:lpstr>
      <vt:lpstr>Crop</vt:lpstr>
      <vt:lpstr>Document</vt:lpstr>
      <vt:lpstr>文件</vt:lpstr>
      <vt:lpstr>資料結構 Data Structure</vt:lpstr>
      <vt:lpstr>陣列(Array)</vt:lpstr>
      <vt:lpstr>The stack(堆疊) ADT</vt:lpstr>
      <vt:lpstr>The stack ADT</vt:lpstr>
      <vt:lpstr>Recall：遞迴(recursive)</vt:lpstr>
      <vt:lpstr>The stack ADT</vt:lpstr>
      <vt:lpstr>The stack ADT</vt:lpstr>
      <vt:lpstr>The stack ADT</vt:lpstr>
      <vt:lpstr>The queue(佇列) ADT</vt:lpstr>
      <vt:lpstr>The queue ADT</vt:lpstr>
      <vt:lpstr>The queue ADT</vt:lpstr>
      <vt:lpstr>The queue ADT</vt:lpstr>
      <vt:lpstr>範例：工作排程Job scheduling</vt:lpstr>
      <vt:lpstr>PowerPoint 簡報</vt:lpstr>
      <vt:lpstr>PowerPoint 簡報</vt:lpstr>
      <vt:lpstr>PowerPoint 簡報</vt:lpstr>
      <vt:lpstr>PowerPoint 簡報</vt:lpstr>
      <vt:lpstr>typedef struct {              short int vert;              short int horiz;              } offsets; offsets move[8]; /*array of moves for each direction*/</vt:lpstr>
      <vt:lpstr>#define MAX_STACK_SIZE 100              /*maximum stack size*/ typedef struct {              short int row;              short int col;              short int dir;              } element; element stack[MAX_STACK_SIZE];</vt:lpstr>
      <vt:lpstr>Initialize a stack to the maze’s entrance coordinates and direction to north; while (stack is not empty){    /* move to position at top of stack */ &lt;row, col, dir&gt; = delete from top of stack;    while (there are more moves from current position) {      &lt;next_row, next_col &gt; = coordinates of next move;      dir = direction of move;      if ((next_row == EXIT_ROW)&amp;&amp; (next_col == EXIT_COL))             success;      if (maze[next_row][next_col] == 0 &amp;&amp;               mark[next_row][next_col] == 0) { </vt:lpstr>
      <vt:lpstr>     /* legal move and haven’t been there */          mark[next_row][next_col] = 1;          /* save current position and direction */          add &lt;row, col, dir&gt; to the top of the stack;          row = next_row;          col  = next_col;          dir  = north;     }   } }  printf(“No path found\n”);  *Program 3.7: Initial maze algorithm (p.115)</vt:lpstr>
      <vt:lpstr>PowerPoint 簡報</vt:lpstr>
      <vt:lpstr>void path (void) { /* 輸出能走出迷宮的(其中一條)正確路徑(如果存在) */     int i, row, col, next_row, next_col, dir, found = FALSE;     element position;     mark[1][1] = 1; top =0;     stack[0].row = 1; stack[0].col = 1; stack[0].dir = 1;     while (top &gt; -1 &amp;&amp; !found) {        position = delete(&amp;top);        row = position.row; col = position.col;        dir  = position.dir;        while (dir &lt; 8 &amp;&amp; !found) {                  /*往dir的方向移動*/                  next_row = row + move[dir].vert;                  next_col  = col + move[dir].horiz; </vt:lpstr>
      <vt:lpstr>         if (next_row==EXIT_ROW &amp;&amp; next_col==EXIT_COL)               found = TRUE;          else if ( !maze[next_row][next_col] &amp;&amp; !mark[next_row][next_col] {                /*               不是牆壁               而且            沒有走過*/               mark[next_row][next_col] = 1;               position.row = row;                position.col = col;               position.dir = ++dir;               add(&amp;top, position);               row = next_row; col = next_col; dir = 0;           }           else ++dir;        }    }  </vt:lpstr>
      <vt:lpstr>    if (found) {         printf(“The path is :\n”);         printf(“row col\n”);         for (i = 0; i &lt; top; i++)               printf(“ %2d%5d”, stack[i].row, stack[i].col);         printf(“%2d%5d\n”, row, col);         printf(“%2d%5d\n”, EXIT_ROW, EXIT_COL);      }     else printf(“The maze does not have a path\n”); }  *Program 3.8:Maze search function (p.117)</vt:lpstr>
      <vt:lpstr>PowerPoint 簡報</vt:lpstr>
      <vt:lpstr>PowerPoint 簡報</vt:lpstr>
      <vt:lpstr>PowerPoint 簡報</vt:lpstr>
      <vt:lpstr>O(m/2*p) 或者 O(m*p/2)</vt:lpstr>
      <vt:lpstr>Stack應用在走迷宮</vt:lpstr>
      <vt:lpstr>用Queue來達到上面的效果</vt:lpstr>
      <vt:lpstr>數學表示式Expression</vt:lpstr>
      <vt:lpstr>Evaluation of Expressions</vt:lpstr>
      <vt:lpstr>PowerPoint 簡報</vt:lpstr>
      <vt:lpstr>Evaluation of Expressions</vt:lpstr>
      <vt:lpstr>Evaluation of Expressions</vt:lpstr>
      <vt:lpstr>6 2 / 3 - 4 2 * + </vt:lpstr>
      <vt:lpstr>3.4 Evaluation of Expressions (6/14)</vt:lpstr>
      <vt:lpstr>3.4 Evaluation of Expressions (7/14)</vt:lpstr>
      <vt:lpstr>3.4 (8/14)</vt:lpstr>
      <vt:lpstr>3.4 Evaluation of Expressions (9/14)</vt:lpstr>
      <vt:lpstr>3.4 Evaluation of Expressions (10/14)</vt:lpstr>
      <vt:lpstr>3.4 Evaluation of Expressions (11/14)</vt:lpstr>
      <vt:lpstr>3.4 Evaluation of Expressions (12/14)</vt:lpstr>
      <vt:lpstr>3.4 Evaluation of Expressions (13/14)</vt:lpstr>
      <vt:lpstr>3.4 Evaluation of Expressions (14/14)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Data Structure</dc:title>
  <dc:creator>parkertsai@giga.net.tw</dc:creator>
  <cp:lastModifiedBy>parkertsai@giga.net.tw</cp:lastModifiedBy>
  <cp:revision>336</cp:revision>
  <dcterms:created xsi:type="dcterms:W3CDTF">2020-09-11T13:53:44Z</dcterms:created>
  <dcterms:modified xsi:type="dcterms:W3CDTF">2020-10-18T20:19:40Z</dcterms:modified>
</cp:coreProperties>
</file>