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7" r:id="rId3"/>
    <p:sldId id="262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7.78598" units="1/cm"/>
          <inkml:channelProperty channel="Y" name="resolution" value="37.83251" units="1/cm"/>
          <inkml:channelProperty channel="T" name="resolution" value="1" units="1/dev"/>
        </inkml:channelProperties>
      </inkml:inkSource>
      <inkml:timestamp xml:id="ts0" timeString="2022-10-12T07:24:04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18157 14817 0,'33'0'140,"33"0"-124,33 0-16,34 0 15,-34 0-15,66 0 16,1 0-16,-34 0 16,100 0-16,-100 0 15,0 0-15,67 0 16,-100 0-16,0 0 16,-33 0-16,0 0 15,0 0-15,1 0 16,-34 0-16,33 0 15,33 0-15,-33 0 16,33 0-16,-32 0 16,32 0-16,-33 0 15,-33 33-15,33-33 16,33 0-16,1 0 16,-1 0-16,-33 0 15,0 0-15,33 0 16,-33 0-16,1 0 15,32 0-15,-33 0 16,33 0 0,-33 0-16,0 0 15,1 0-15,-1 0 16,-33 0 0,33 0-1,-33 0 1,0 0-16,0 0 15,0 0-15,0 0 16,0 0-16,34 0 16,32 0-16,-33 0 15,-33 0-15,33 0 16,-33 0-16,33 0 16,-33 0-16,34 0 15,-34 0 1,33 0-16,-33 0 15,66 0-15,-33 0 16,33 0-16,-32 0 16,-1 0-16,0 0 15,33 0-15,0 0 16,-66 0-16,33 0 16,34 0-16,-67 0 15,33 0 1,-33 0-16,66 0 15,-33 0-15,34 0 16,-1 0-16,0 0 16,-33 0-16,0 0 15,34 0-15,-67 0 16,66 0-16,-33 0 16,33 0-16,0 0 15,1 0-15,-1 0 16,0 0-16,0 0 15,34 0-15,-34 0 16,-33 0-16,33 0 16,-33 0-16,34 0 15,-34 0-15,0 0 16,0 0-16,0 0 16,33 0-16,1 0 15,-67 0-15,66 0 16,0 0-16,0 0 15,-33 0-15,34 0 16,-34 0-16,0 0 16,0 0-16,-33 0 15,33 0-15,-33 0 16,0 0-16,1 0 16</inkml:trace>
  <inkml:trace contextRef="#ctx0" brushRef="#br0" timeOffset="4073.66">23647 8632 0,'-33'0'47,"33"33"-32,0 0-15,0 33 16,0-33-16,0 34 16,0-34-16,0 0 15,0 0-15,0 33 16,0-33-16,0 0 16,0 0-16,0 0 15,0 0 1,33 33-16,-33-33 15,0 34 1,0-34 0,0 0-1,0 33 1,33-33 0,-33 0-16,0 0 15,0 0-15,33 33 16,-33-33-16,0 34 15,33-1 1,-33-33-16,0 0 16,33 33-16,-33-33 15,0 0-15,0 33 16,0-33 0,0 34-16,0-34 15,33 0-15,-33 0 16,0 33-16,0-33 15,34 0-15,-34 0 16,0 0-16,0 0 16,0 0-1,0 33-15,0-32 16,0-1-16,33 33 16,-33-33-16,0 0 15,0 0-15,0 0 16,0 0-16,0 0 15,0 0 1,0 0-16,33 34 0,-33-34 31,0 33-31,0 0 16,0-33-16,0 0 16,0 0-16,0 0 15,0 33-15,0 0 16,0-32-1,0 32-15,0-33 16,0 33-16,0-33 16,0 33-16,0 0 15,0-33-15,0 33 16,0-32-16,0-1 16,0 66-16,0-33 15,0 33-15,0-33 16,0 0-16,0 1 15,0-34-15,0 33 16,0-33-16,0 33 16,0 0-16,0-33 15,0 0-15,0 34 16,0-1-16,0 0 16,0 0-16,0-33 15,0 66 1,0 0-16,0 34 15,0-34-15,0-33 16,0 0-16,0 0 16,0 1-16,0-34 15,0 0-15,0 66 16,0-33-16,0-33 16,0 0-16,0 33 15,0-33-15,0 1 16,0-1-16,0 0 15,0 0-15,0 0 16,0 99-16,0-33 16,0-33-16,0 1 15,0-1 1,0 0-16,0 0 16,0-33-16,0 0 15,0 33-15,0 0 16,0 1-16,0-1 15,0-33-15,0 33 16,0 0-16,0-33 16,0 0-16,0 33 15,0-33-15,0 1 16,0-1 0,0 66-16,0-66 15,0 132-15,0-32 16,-66 32-16,66-99 15,0 0-15,0 0 16,0 1-16,0-1 16,0 0-16,0 0 15,0-33-15,0 0 16,0 33-16,-34-33 16,34 0-16,0 0 15,0 1 1,0-1-1,0 0 1</inkml:trace>
  <inkml:trace contextRef="#ctx0" brushRef="#br0" timeOffset="6577.37">24639 8401 0,'0'33'47,"0"33"-31,0-33-16,0 0 16,0 0-16,0 33 15,0 0-15,0-33 16,0 33-16,0 1 15,0-1-15,0 0 16,0 0-16,0 0 16,0-33-16,0 66 15,0-65-15,0 32 16,0 0-16,0-33 16,0 33-16,0 0 15,0-33-15,0 33 16,0 1-16,0-34 15,0 0 1,0 0 0,0 0-16,0 33 15,0 0-15,0-33 16,0 0-16,0 33 16,0 1-1,0-34-15,0 0 16,0 0-16,0 0 15,0 0-15,0 66 16,0-66-16,0 0 16,0 0-16,33 67 15,-33-1-15,33-33 16,-33 0-16,0 0 16,0-33-16,0 0 15,34 34-15,-34-34 16,33 33-16,-33 0 15,0-33 1,0 66-16,0-33 16,0 1-16,0-1 15,33 33-15,-33-66 16,0 33-16,0 0 16,0-33-16,0 0 15,0 34-15,33-1 16,-33-33-1,0 0-15,0 33 16,0-33-16,0 0 16,0 0-16,0 33 15,0-33-15,0 0 16,0 1-16,0 32 16,0-33-1,0 0-15,0 0 16,0 33-16,0 0 15,0-33 1,0 33 0,0 1-16,0-1 15,0 0-15,0 33 16,0-33-16,0 67 16,0-67-16,0 0 15,0 0-15,0 0 16,0-33-16,0 33 15,0 0-15,0 1 16,0-1-16,0-33 16,0 0-16,0 33 15,0 0-15,0 33 16,0 1 0,0-1-16,0-66 15,0 0-15,0 33 16,0-33-1,0 0-15,0 0 16,0 0 0,0 1-16,0 32 15,0-33-15,0 0 16,0 33-16,0 0 16,0 0-1,0-33-15,0 33 16,0-32-1,0-1-15,0 0 16,0 0-16,0 0 16,0 0-16,0 33 15,0-33-15,0 66 16,0 1-16,0-1 16,0-66-16,0 33 15,0 0-15,0-33 16,0 33-16,0-33 15,0 34-15,0-34 16,0 0-16,0 33 16,0 33-1,33-66-15,-33 33 16,0-33-16,0 34 16,0-34-16,0 0 15,0 0-15,0 33 16,0 33-16,0-66 15,0 0-15,0 33 16,0-33-16,0 34 16,0-34-1,0 0 1,0 0-16,0 0 16,0 0-1,0 0 1,0 0-1,0 0 1</inkml:trace>
  <inkml:trace contextRef="#ctx0" brushRef="#br0" timeOffset="12792.86">19811 9525 0,'33'0'94,"-33"33"31,0 0-125,0 33 0,33-33 15,0 0 1,0 1-16,0 32 16,33-66-16,-33 66 15,0-66-15,-33 33 16,33 0-16,34 0 31,-34 0-15,0 0-1,-33 0 1,33-33 0,0 33 15,0 0 0,0 0-15,-33 1-1,33-34-15,-33 33 16,66-33-16,-66 33 16,33-33-16,0 33 15,0 0 1,34 33 0,-34-33-1,0 0 1,0 0 15,0 0-15,0-33-16,-33 33 15,33-33-15,-33 33 16,66 0-16,-33 1 16,0-34-16,33 33 31,-66 0-31,34-33 31,-1 33-31,33 33 31,-66-33-15,33-33-16,0 33 31,-33 0-31,33 0 16,0 0-1,-33 0 1,33-33 0,0 33-16,0 1 15,-33-1 1,33 0-16,0 0 31,0-33-31,-33 66 16,34-33 15,-34 0-15,66 0-1,-33 0 1,-33 0 0,33-33-16,0 33 15,0-33 16,-33 33-15,33-33 0,0 33-1,-33 1 1,33-34-16,-33 33 47,33-33-47,-33 33 0,33-33 15,0 66 1,0-33 0,-33 0-1,34 0-15,-1 0 16,0 0 0,0 0-16,0 0 15,0-33 1,-33 33-16,33 34 15,0-34 17,0-33-32,-33 33 15,33 0-15,0 0 32,0-33-1,0 33-16,1-33 1,-1 33 15,-33 0-15,33-33 15,0 33-31,0-33 31,0 33-15,0 0 0,0 0 15,0-33-31,0 33 16,0 0-1,0-33-15,0 34 16,0-1-1,1-33 1,-34 33-16,33 0 16,0-33-16,-33 33 15,33-33-15,0 33 16,-33 0 0,33 0-1,0 0 1,0-33-1,-33 33-15,33 0 16,0 0 0,0-33-1,0 0 1,33 33-16,-66 1 16,34-34-1,-34 33 1,33-33-1,-33 33 1,33-33 0,0 0-16,-33 33 15,33 0 17,0-33-17,0 33 1,0-33-16,0 66 31,0-66-15,-33 33-1,33 0-15,0 33 16,33-66 0,-66 33-16,34-33 31,-34 33-31,33-33 31,-33 34-31,33-1 16,0-33-1,-33 33 1,33-33 0,-33 33-1,33 0 1,-33 0-16,33-33 15,0 33 1,0 33 31,0-33-31,0 0-1,-33 0 1,33 33-16,0-66 15,1 34 1,-34-1 0,33 0-1,-33 0 1,33 33 0,0-66-1,-33 33 1,33-33-16,-33 33 15,33 0 1,-33 0-16,66 0 31,-66 0-15,33 0 0,0 1-1,0-1 16,0 0-15,-33 0 0,33 0-16,0-33 15,-33 33 1,34 0 15,-34 0-31,33-33 16,-33 33-16,66 0 15,0 66-15,0-32 16,-33-34 0,0 0-16,-33 0 15,33 0 1,0 0 0,0 0-1,-33 0 79,33-33-78,-33 33-1,34 0-15,-34 0 16,33 0-1,0-33 1,-33 66 0,33-66-16,-33 34 15,33-34-15,-33 33 16,33 0-16,-33 0 16,33-33-1,0 33-15,0-33 16,-33 33-16,33 0 15,0 0 1,0 0 0,0-33-1,1 33 1,-34 0-16,66-33 16,-66 33-1,33-33 1,-33 33-16,33-33 15,-33 33-15,33 1 16,0-1 0,0-33-1,-33 33 1,33-33-16,0 33 16,0 0-16,0 0 15,0-33 1,0 33-1,1 0 1,-1 0 0,0-33 15,0 33-31,0 0 31,0 0 0,0-33 63,0 33-94,-33 34 16,33-67-16,0 33 15,0 0 1,0 0 15,0-33-15,-33 33 0,33-33 15</inkml:trace>
  <inkml:trace contextRef="#ctx0" brushRef="#br0" timeOffset="16697.09">26723 12865 0,'0'33'62,"-66"34"16,33-34-78,0 0 16,-34 0 0,34 0-1,33 0-15,-66-33 16,66 33-16,-33-33 16,0 66-1,0-33 1,0-33-1,33 33 1,-33-33 0,33 33-1,-33 0 1,0 1 15,0-34-31,33 33 16,-33 0-1,33 0 1,-67-33 15,67 33-15,-33-33 0,33 33-16,-33 0 15,0 0 16,0-33-31,33 33 16,-33-33-16,33 33 16,-33 0-1,0 0 1,0-33 0,0 33-16,0 0 15,0 1 1,-33-34-16,66 33 15,-34 0 1,1 0 0,0-33-16,33 33 15,-33-33-15,33 33 16,-33 0 0,-33 0-1,33 0 16,0 0 1,0 0-32,33 0 31,-33-33-31,33 33 16,-33 1-1,0-1 32,-1-33-47,34 33 16,-33-33-1,33 33-15,-33 0 16,-33 0 15,66 0-15,-33 0-1,0 0 17,0-33-17,0 33 1,0 0 0,33 0-1,-33-33 1,0 33-16,0 0 31,0 1 0,-1-1-31,1-33 16,0 0 0,0 66-16,0-66 15,0 33 1,0 0-1,0 0 1,33 0 0,-33-33-16,33 33 15,-33-33 1,0 33 0,0 0 15,33 0-16,-33-33 1,0 33-16,-1-33 16,34 33-1,-33-33 1,33 34-16,-33-1 16,0-33 15,0 33-31,0 0 31,0 0-15,0 0-1,0 0 17,-33 0-1,66 0-16,-33-33 1,33 33 0,-33-33-1,33 33 1,-34-33 0,1 33-1,33 0 1,-33-33-1,33 33 1,-66-33 0,66 34-1,-33-34 1,33 33 0,0 0-16,-33 0 15,0 33-15,33-33 16,-33 0-16,33 0 31,-33 0-31,33 0 47,-33-33-47,33 33 31,-33-33 0,33 33-15,-33 1-16,0-34 31,-1 33-15,1-33 15,33 33-31,-33-33 31,33 33-15,-33 0 0,0 0 15,0-33 0,0 33-31,0-33 63</inkml:trace>
  <inkml:trace contextRef="#ctx0" brushRef="#br0" timeOffset="20961.18">21927 16404 0,'33'0'94,"0"-66"-78,34 33-16,-34 0 15,0 0-15,33 0 16,0 0 0,-66 0-16,33 33 15,-33-33-15,33 33 16,0 0 0,0-34-1,-33 1 1,33 33-1,-33-33-15,34 33 16,32-33 0,-66 0-1,33 33-15,0-33 16,0 0 15,0 0-15,-33 0-1,33 33-15,0-33 16,0 33-16,-33-33 16,33 33-16,-33-33 15,33 33 1,0-33 0,0 33-1,1-34-15,-1 34 16,-33-33-1,33 0 1,0 33 15,0-33-15,0 33 0,0-33-1,0 33 1,0-33-1,-33 0 1,33 33-16,-33-33 16,66 33-16,-66-33 15,33 33 1,-33-33 0,67 0-1,-34 0 1,-33 0-1,33 0 1,33 33 0,-33-34-1,0 34 1,-33-33-16,33 0 31,0 0-31,33-33 31,0 33-15,-33-33-16,1 66 16,-34-33-1,33 0-15,-33 0 16,33 33-16,-33-33 16,0 0-16,33 33 15,0-34-15,0 1 31,-33 0-15,33 0 0,0 0-1,0 33 1,-33-33 15,33 33-15,0-33 15,-33 0-15,33 33-16,0-33 15,1 0 17,-1 33-17,0-33 16,-33 0-15,33 33-16,-33-33 16,33 0-16,-33-1 15,33 34 1,0-33 0,-33 0-1,33 0-15,0 0 31,0 0-31,0 0 32,-33 0-17,33 33-15,-33-33 16,33 0 0,0 0-1,1 33 32,-34-33-31,66 33-1,-66-33 1,33-1-16,0 34 16,0-33-1,0 0 1,0 0 15,-33 0-31,33 33 16,0-33-1,-33 0 1,33 33-16,-33-33 16,33 0 15,-33 0-31,33 33 15,0-33-15,1 0 16,-34 0 0,33 0-16,0-1 31,0 1 0,0 0 0,-33 0-15,0 0-16,33 33 16,-33-33 15,0 0-15,33 0-1,0 0 1,-33 0 15,33 33-15,-33-33-1,0 0 17,33 33-17,0-66 1,0 32 15,-33 1-31,33 0 16,1-33 15,-1 33-15,0 0-1,0 0 1,-33 0-16,33 0 15,0 0 1,0 0 0,-33 0-16,33 33 15,-33-34 1,33 1-16,0 0 16,0 33-1,0-33 1,0 0 15,-33 0-15,33 33-1,-33-33 1,34 33 0,-1-33-16,0 0 31,-33 0-16,33 33 1,-33-33 0,33 33-1,0-33-15,0 0 32,-33 0-17,33 33 1,0-34-1,0 34 1,-33-33 0,33 33-1,-33-33 1,33 33 0,0-33-1,0 33-15,-33-33 16,34 33-1,-1-33-15,0 0 16,33 0 0</inkml:trace>
  <inkml:trace contextRef="#ctx0" brushRef="#br0" timeOffset="25577.07">19612 10782 0,'0'33'94,"33"0"-94,0 0 16,0 0-16,1 0 15,-1-33-15,-33 33 16,33-33 0,0 33-1,-33 0 1,33-33 0,0 33-1,0-33 1,33 34-16,-33-1 15,0 0 1,0 0 0,0 0 15,34 0 16,-67 0-32,33-33 1,0 33-16,0-33 16,0 33-1,-33 0 1,33-33 0,0 33-1,0-33 1,-33 33-1,33-33-15,0 66 16,33-66 0,-33 0-1,-33 34 1,34-1-16,-1-33 16,-33 33-1,33-33-15,-33 33 16,33-33-16,-33 33 15,66 0-15,-66 0 16,66-33-16,-66 33 16,33 0-16,0-33 15,0 33-15,0 0 32,0 0-17,0 0 1,1-33-16,-34 33 15,33-33-15,33 67 16,-33-34 15,0 0-15,0 0 0,0 0 15,0 0-16,33 0 1,-66 0-16,33-33 16,-33 33-1,33-33-15,0 33 16,34 0-16,-34-33 16,-33 33-1,33-33-15,0 33 16,-33 1-16,33-34 31,-33 33-31,33-33 16,-33 33-1,66 0 1,-66 0 0,33-33-16,-33 33 15,33 0 16,0-33-31,-33 33 16,0 0-16,33-33 16,-33 33-1,33 0 17,1 33-17,-1-66 1,-33 34-1,33-34-15,-33 33 16,33 0 0,0 0-16,0 0 15,-33 0 1,33 0-16,0 33 31,0-66-31,-33 33 16,33 0-1,0 0 1,0 0 0,-33 0-16,33-33 15,1 34-15,-34-1 32,33 0-17,-33 0 1,33 0-1,-33 0 17,33 0-32,0 0 15,-33 0 17,33-33-17,-33 66 1,33-33-1,0 33 1,0-66 0,-33 34-1,33-1 1,0 0 15,0 0-15,0 0-1,-33 0-15,33-33 16,-33 33 0,34 0-16,-1 0 31,0-33-31,-33 33 16,33 66-1,0-65 1,0-34-1,-33 33-15,33-33 16,-33 33-16,33 0 16,33 0 62,-33 0-16,0 0-46,0 0 0,0 0-1,1 0 16,-1-33-15,-33 33 0,33 0-16,0-33 15,0 33 1,33 0 0,-33 1-1,0-34 16,0 33-31,0 0 79,0-33-48,0 33-16,0 0-15,1-33 16,32 33 0,-33 0-1,33 0 1,-33 0 15,0 0-15,0-33-1,0 33 17,0 0-17,0 0 1,34-33 0,-34 33-1,0 1 1,0-1 15,0 0 0,0-33-15,-33 33 0,33 0-16,0 0 15,0 0 16,0-33-15,-33 33 0,33 0-16,0 0 15,0-33-15,0 66 16,1-33 0,-1 0-16,-33 1 15,33-34-15,-33 33 16,33-33-16,0 66 15,0-33 1,0 0 0,0 0-1,0 0 1,0-33 0,-33 33-1,33-33-15,-33 33 16,33-33 15,0 33-31,-33 0 16,33-33-1,-33 33 1,34 1 15,-1-1 0,0 0-15,-33 0 0,33 0-1,-33 0 1,33 0-16,0 0 16,-33 0-1,33 0 1,-33 33 15,33-66-15,-33 33-1,33-33-15,-33 33 16,33-33-16,-33 67 16,33-67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D258953-F7DA-4E37-A23D-4C3720DAA6FA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B84D-1328-4777-8E31-3EB31493474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74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8953-F7DA-4E37-A23D-4C3720DAA6FA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B84D-1328-4777-8E31-3EB314934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93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8953-F7DA-4E37-A23D-4C3720DAA6FA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B84D-1328-4777-8E31-3EB31493474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38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8953-F7DA-4E37-A23D-4C3720DAA6FA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B84D-1328-4777-8E31-3EB314934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8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8953-F7DA-4E37-A23D-4C3720DAA6FA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B84D-1328-4777-8E31-3EB31493474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88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8953-F7DA-4E37-A23D-4C3720DAA6FA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B84D-1328-4777-8E31-3EB314934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64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8953-F7DA-4E37-A23D-4C3720DAA6FA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B84D-1328-4777-8E31-3EB314934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19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8953-F7DA-4E37-A23D-4C3720DAA6FA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B84D-1328-4777-8E31-3EB314934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96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8953-F7DA-4E37-A23D-4C3720DAA6FA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B84D-1328-4777-8E31-3EB314934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36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8953-F7DA-4E37-A23D-4C3720DAA6FA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B84D-1328-4777-8E31-3EB314934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03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8953-F7DA-4E37-A23D-4C3720DAA6FA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B84D-1328-4777-8E31-3EB31493474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55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D258953-F7DA-4E37-A23D-4C3720DAA6FA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4DB84D-1328-4777-8E31-3EB31493474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44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brainmetrix.com/8-quee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Data Structure HW1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mn</a:t>
            </a:r>
            <a:r>
              <a:rPr lang="zh-TW" altLang="en-US" sz="2400" dirty="0"/>
              <a:t>皇后問題</a:t>
            </a:r>
          </a:p>
        </p:txBody>
      </p:sp>
    </p:spTree>
    <p:extLst>
      <p:ext uri="{BB962C8B-B14F-4D97-AF65-F5344CB8AC3E}">
        <p14:creationId xmlns:p14="http://schemas.microsoft.com/office/powerpoint/2010/main" val="99730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八皇后問題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+mj-ea"/>
                <a:ea typeface="+mj-ea"/>
              </a:rPr>
              <a:t>18</a:t>
            </a:r>
            <a:r>
              <a:rPr lang="zh-TW" altLang="en-US" sz="2400" dirty="0">
                <a:solidFill>
                  <a:srgbClr val="FF0000"/>
                </a:solidFill>
                <a:latin typeface="+mj-ea"/>
                <a:ea typeface="+mj-ea"/>
              </a:rPr>
              <a:t>世紀由</a:t>
            </a:r>
            <a:r>
              <a:rPr lang="en-US" altLang="zh-TW" sz="2400" dirty="0">
                <a:latin typeface="+mj-ea"/>
                <a:ea typeface="+mj-ea"/>
              </a:rPr>
              <a:t>Max </a:t>
            </a:r>
            <a:r>
              <a:rPr lang="en-US" altLang="zh-TW" sz="2400" dirty="0" err="1">
                <a:latin typeface="+mj-ea"/>
                <a:ea typeface="+mj-ea"/>
              </a:rPr>
              <a:t>Bezzel</a:t>
            </a:r>
            <a:r>
              <a:rPr lang="zh-TW" altLang="en-US" sz="2400" dirty="0">
                <a:latin typeface="+mj-ea"/>
                <a:ea typeface="+mj-ea"/>
              </a:rPr>
              <a:t>提出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en-US" altLang="zh-TW" sz="2400" dirty="0">
                <a:latin typeface="+mj-ea"/>
                <a:ea typeface="+mj-ea"/>
              </a:rPr>
              <a:t>“</a:t>
            </a:r>
            <a:r>
              <a:rPr lang="zh-TW" altLang="en-US" sz="2400" dirty="0">
                <a:latin typeface="+mj-ea"/>
                <a:ea typeface="+mj-ea"/>
              </a:rPr>
              <a:t>如果在一個八乘八的棋盤上擺上八個皇后，並希望她們彼此能相安無事 </a:t>
            </a:r>
            <a:r>
              <a:rPr lang="en-US" altLang="zh-TW" sz="2400" dirty="0">
                <a:latin typeface="+mj-ea"/>
                <a:ea typeface="+mj-ea"/>
              </a:rPr>
              <a:t>( </a:t>
            </a:r>
            <a:r>
              <a:rPr lang="zh-TW" altLang="en-US" sz="2400" dirty="0">
                <a:latin typeface="+mj-ea"/>
                <a:ea typeface="+mj-ea"/>
              </a:rPr>
              <a:t>即任兩皇后都不能處於同一橫行、縱行或者斜線上 </a:t>
            </a:r>
            <a:r>
              <a:rPr lang="en-US" altLang="zh-TW" sz="2400" dirty="0">
                <a:latin typeface="+mj-ea"/>
                <a:ea typeface="+mj-ea"/>
              </a:rPr>
              <a:t>)</a:t>
            </a:r>
            <a:r>
              <a:rPr lang="zh-TW" altLang="en-US" sz="2400" dirty="0">
                <a:latin typeface="+mj-ea"/>
                <a:ea typeface="+mj-ea"/>
              </a:rPr>
              <a:t>，那會有多少種擺法呢</a:t>
            </a:r>
            <a:r>
              <a:rPr lang="en-US" altLang="zh-TW" sz="2400" dirty="0">
                <a:latin typeface="+mj-ea"/>
                <a:ea typeface="+mj-ea"/>
              </a:rPr>
              <a:t>?”</a:t>
            </a:r>
          </a:p>
          <a:p>
            <a:r>
              <a:rPr lang="en-US" altLang="zh-TW" sz="2400" dirty="0">
                <a:latin typeface="+mj-ea"/>
                <a:ea typeface="+mj-ea"/>
                <a:hlinkClick r:id="rId2"/>
              </a:rPr>
              <a:t>https://www.brainmetrix.com/8-queens/</a:t>
            </a:r>
            <a:endParaRPr lang="en-US" altLang="zh-TW" sz="2400" dirty="0">
              <a:latin typeface="+mj-ea"/>
              <a:ea typeface="+mj-ea"/>
            </a:endParaRPr>
          </a:p>
          <a:p>
            <a:endParaRPr lang="en-US" altLang="zh-TW" sz="2400" dirty="0">
              <a:latin typeface="+mj-ea"/>
              <a:ea typeface="+mj-ea"/>
            </a:endParaRPr>
          </a:p>
          <a:p>
            <a:endParaRPr lang="zh-TW" altLang="en-US" sz="2400" dirty="0">
              <a:latin typeface="+mj-ea"/>
              <a:ea typeface="+mj-ea"/>
            </a:endParaRPr>
          </a:p>
        </p:txBody>
      </p:sp>
      <p:pic>
        <p:nvPicPr>
          <p:cNvPr id="1026" name="Picture 2" descr="圖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61"/>
          <a:stretch/>
        </p:blipFill>
        <p:spPr bwMode="auto">
          <a:xfrm>
            <a:off x="7633982" y="3917745"/>
            <a:ext cx="2559196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28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</a:t>
            </a:r>
            <a:r>
              <a:rPr lang="zh-TW" altLang="en-US" dirty="0"/>
              <a:t>組獨立解</a:t>
            </a:r>
            <a:r>
              <a:rPr lang="en-US" altLang="zh-TW" dirty="0"/>
              <a:t>(</a:t>
            </a:r>
            <a:r>
              <a:rPr lang="zh-TW" altLang="en-US" dirty="0"/>
              <a:t>排除旋轉對稱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050" name="Picture 2" descr="圖片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782" y="2252444"/>
            <a:ext cx="508698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1024128" y="2286000"/>
            <a:ext cx="5980679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+mj-ea"/>
                <a:ea typeface="+mj-ea"/>
              </a:rPr>
              <a:t>Eight(l) = k, </a:t>
            </a:r>
            <a:r>
              <a:rPr lang="zh-TW" altLang="en-US" sz="2400" dirty="0">
                <a:latin typeface="+mj-ea"/>
                <a:ea typeface="+mj-ea"/>
              </a:rPr>
              <a:t>表示第</a:t>
            </a:r>
            <a:r>
              <a:rPr lang="en-US" altLang="zh-TW" sz="2400" dirty="0">
                <a:latin typeface="+mj-ea"/>
                <a:ea typeface="+mj-ea"/>
              </a:rPr>
              <a:t>row=l</a:t>
            </a:r>
            <a:r>
              <a:rPr lang="zh-TW" altLang="en-US" sz="2400" dirty="0">
                <a:latin typeface="+mj-ea"/>
                <a:ea typeface="+mj-ea"/>
              </a:rPr>
              <a:t>時皇后可以放在</a:t>
            </a:r>
            <a:r>
              <a:rPr lang="en-US" altLang="zh-TW" sz="2400" dirty="0">
                <a:latin typeface="+mj-ea"/>
                <a:ea typeface="+mj-ea"/>
              </a:rPr>
              <a:t>col=k</a:t>
            </a:r>
            <a:r>
              <a:rPr lang="zh-TW" altLang="en-US" sz="2400" dirty="0">
                <a:latin typeface="+mj-ea"/>
                <a:ea typeface="+mj-ea"/>
              </a:rPr>
              <a:t>的位置，表示上面的</a:t>
            </a:r>
            <a:r>
              <a:rPr lang="en-US" altLang="zh-TW" sz="2400" dirty="0">
                <a:latin typeface="+mj-ea"/>
                <a:ea typeface="+mj-ea"/>
              </a:rPr>
              <a:t>1,2,3,…l-1</a:t>
            </a:r>
            <a:r>
              <a:rPr lang="zh-TW" altLang="en-US" sz="2400" dirty="0">
                <a:latin typeface="+mj-ea"/>
                <a:ea typeface="+mj-ea"/>
              </a:rPr>
              <a:t>行的對應位置不存在皇后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>
                <a:latin typeface="+mj-ea"/>
                <a:ea typeface="+mj-ea"/>
              </a:rPr>
              <a:t>可利用遞迴或非遞迴</a:t>
            </a:r>
            <a:endParaRPr lang="en-US" altLang="zh-TW" sz="2400" dirty="0">
              <a:latin typeface="+mj-ea"/>
              <a:ea typeface="+mj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991940"/>
              </p:ext>
            </p:extLst>
          </p:nvPr>
        </p:nvGraphicFramePr>
        <p:xfrm>
          <a:off x="2485966" y="4033317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320524267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142920682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19059822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53739708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586989394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980617513"/>
                    </a:ext>
                  </a:extLst>
                </a:gridCol>
              </a:tblGrid>
              <a:tr h="42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039593"/>
                  </a:ext>
                </a:extLst>
              </a:tr>
              <a:tr h="42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606193"/>
                  </a:ext>
                </a:extLst>
              </a:tr>
              <a:tr h="42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734357"/>
                  </a:ext>
                </a:extLst>
              </a:tr>
              <a:tr h="42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798950"/>
                  </a:ext>
                </a:extLst>
              </a:tr>
              <a:tr h="42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920286"/>
                  </a:ext>
                </a:extLst>
              </a:tr>
              <a:tr h="42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530250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114987" y="5759042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255190" y="373234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8" name="流程圖: 整理 7"/>
          <p:cNvSpPr/>
          <p:nvPr/>
        </p:nvSpPr>
        <p:spPr>
          <a:xfrm>
            <a:off x="4255190" y="5759042"/>
            <a:ext cx="196600" cy="318782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流程圖: 接點 9"/>
          <p:cNvSpPr/>
          <p:nvPr/>
        </p:nvSpPr>
        <p:spPr>
          <a:xfrm>
            <a:off x="4236441" y="5398316"/>
            <a:ext cx="268448" cy="234891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接點 11"/>
          <p:cNvSpPr/>
          <p:nvPr/>
        </p:nvSpPr>
        <p:spPr>
          <a:xfrm>
            <a:off x="3797231" y="5398316"/>
            <a:ext cx="268448" cy="23489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接點 12"/>
          <p:cNvSpPr/>
          <p:nvPr/>
        </p:nvSpPr>
        <p:spPr>
          <a:xfrm>
            <a:off x="4236441" y="4982586"/>
            <a:ext cx="268448" cy="234891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接點 13"/>
          <p:cNvSpPr/>
          <p:nvPr/>
        </p:nvSpPr>
        <p:spPr>
          <a:xfrm>
            <a:off x="3371298" y="4982586"/>
            <a:ext cx="268448" cy="23489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接點 14"/>
          <p:cNvSpPr/>
          <p:nvPr/>
        </p:nvSpPr>
        <p:spPr>
          <a:xfrm>
            <a:off x="4675651" y="5398243"/>
            <a:ext cx="268448" cy="23489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接點 15"/>
          <p:cNvSpPr/>
          <p:nvPr/>
        </p:nvSpPr>
        <p:spPr>
          <a:xfrm>
            <a:off x="2953247" y="4539367"/>
            <a:ext cx="268448" cy="23489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流程圖: 接點 16"/>
          <p:cNvSpPr/>
          <p:nvPr/>
        </p:nvSpPr>
        <p:spPr>
          <a:xfrm>
            <a:off x="4236441" y="4539367"/>
            <a:ext cx="268448" cy="234891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89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如果今天棋盤上已經有幾個位子有棋子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可以允許的解答數目會更少</a:t>
            </a:r>
            <a:endParaRPr lang="en-US" altLang="zh-TW" dirty="0"/>
          </a:p>
          <a:p>
            <a:r>
              <a:rPr lang="en-US" altLang="zh-TW" dirty="0"/>
              <a:t>Write a problem to </a:t>
            </a:r>
            <a:r>
              <a:rPr lang="zh-TW" altLang="en-US" dirty="0"/>
              <a:t>找出可以放上棋盤的最大皇后數量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287574"/>
              </p:ext>
            </p:extLst>
          </p:nvPr>
        </p:nvGraphicFramePr>
        <p:xfrm>
          <a:off x="1024128" y="3420921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320524267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142920682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19059822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53739708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586989394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980617513"/>
                    </a:ext>
                  </a:extLst>
                </a:gridCol>
              </a:tblGrid>
              <a:tr h="42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039593"/>
                  </a:ext>
                </a:extLst>
              </a:tr>
              <a:tr h="42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606193"/>
                  </a:ext>
                </a:extLst>
              </a:tr>
              <a:tr h="42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734357"/>
                  </a:ext>
                </a:extLst>
              </a:tr>
              <a:tr h="42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798950"/>
                  </a:ext>
                </a:extLst>
              </a:tr>
              <a:tr h="42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920286"/>
                  </a:ext>
                </a:extLst>
              </a:tr>
              <a:tr h="42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530250"/>
                  </a:ext>
                </a:extLst>
              </a:tr>
            </a:tbl>
          </a:graphicData>
        </a:graphic>
      </p:graphicFrame>
      <p:sp>
        <p:nvSpPr>
          <p:cNvPr id="7" name="流程圖: 整理 6"/>
          <p:cNvSpPr/>
          <p:nvPr/>
        </p:nvSpPr>
        <p:spPr>
          <a:xfrm>
            <a:off x="2793352" y="5146646"/>
            <a:ext cx="196600" cy="318782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流程圖: 整理 14"/>
          <p:cNvSpPr/>
          <p:nvPr/>
        </p:nvSpPr>
        <p:spPr>
          <a:xfrm>
            <a:off x="2400468" y="5146646"/>
            <a:ext cx="196600" cy="318782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22121" y="6141196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例如已經有兩個位子</a:t>
            </a:r>
            <a:r>
              <a:rPr lang="en-US" altLang="zh-TW" dirty="0"/>
              <a:t>(4,3)(4,4)</a:t>
            </a:r>
            <a:r>
              <a:rPr lang="zh-TW" altLang="en-US" dirty="0"/>
              <a:t>有皇后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558857"/>
              </p:ext>
            </p:extLst>
          </p:nvPr>
        </p:nvGraphicFramePr>
        <p:xfrm>
          <a:off x="7062343" y="3420921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320524267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142920682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19059822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53739708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586989394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980617513"/>
                    </a:ext>
                  </a:extLst>
                </a:gridCol>
              </a:tblGrid>
              <a:tr h="42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039593"/>
                  </a:ext>
                </a:extLst>
              </a:tr>
              <a:tr h="42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606193"/>
                  </a:ext>
                </a:extLst>
              </a:tr>
              <a:tr h="42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734357"/>
                  </a:ext>
                </a:extLst>
              </a:tr>
              <a:tr h="42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798950"/>
                  </a:ext>
                </a:extLst>
              </a:tr>
              <a:tr h="42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920286"/>
                  </a:ext>
                </a:extLst>
              </a:tr>
              <a:tr h="42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530250"/>
                  </a:ext>
                </a:extLst>
              </a:tr>
            </a:tbl>
          </a:graphicData>
        </a:graphic>
      </p:graphicFrame>
      <p:sp>
        <p:nvSpPr>
          <p:cNvPr id="19" name="流程圖: 整理 18"/>
          <p:cNvSpPr/>
          <p:nvPr/>
        </p:nvSpPr>
        <p:spPr>
          <a:xfrm>
            <a:off x="8831567" y="5146646"/>
            <a:ext cx="196600" cy="318782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流程圖: 整理 19"/>
          <p:cNvSpPr/>
          <p:nvPr/>
        </p:nvSpPr>
        <p:spPr>
          <a:xfrm>
            <a:off x="8438683" y="5146646"/>
            <a:ext cx="196600" cy="318782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流程圖: 整理 20"/>
          <p:cNvSpPr/>
          <p:nvPr/>
        </p:nvSpPr>
        <p:spPr>
          <a:xfrm>
            <a:off x="7156566" y="4745373"/>
            <a:ext cx="196600" cy="318782"/>
          </a:xfrm>
          <a:prstGeom prst="flowChartCol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流程圖: 整理 21"/>
          <p:cNvSpPr/>
          <p:nvPr/>
        </p:nvSpPr>
        <p:spPr>
          <a:xfrm>
            <a:off x="9271990" y="3886619"/>
            <a:ext cx="196600" cy="318782"/>
          </a:xfrm>
          <a:prstGeom prst="flowChartCol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" name="流程圖: 整理 22"/>
          <p:cNvSpPr/>
          <p:nvPr/>
        </p:nvSpPr>
        <p:spPr>
          <a:xfrm>
            <a:off x="7603979" y="5563332"/>
            <a:ext cx="196600" cy="318782"/>
          </a:xfrm>
          <a:prstGeom prst="flowChartCol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流程圖: 整理 26"/>
          <p:cNvSpPr/>
          <p:nvPr/>
        </p:nvSpPr>
        <p:spPr>
          <a:xfrm>
            <a:off x="7998261" y="3460178"/>
            <a:ext cx="196600" cy="318782"/>
          </a:xfrm>
          <a:prstGeom prst="flowChartCol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FFF518F3-715A-44B7-964F-F9F628090B64}"/>
                  </a:ext>
                </a:extLst>
              </p14:cNvPr>
              <p14:cNvContentPartPr/>
              <p14:nvPr/>
            </p14:nvContentPartPr>
            <p14:xfrm>
              <a:off x="6536520" y="3024360"/>
              <a:ext cx="3346200" cy="3214800"/>
            </p14:xfrm>
          </p:contentPart>
        </mc:Choice>
        <mc:Fallback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FFF518F3-715A-44B7-964F-F9F628090B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27160" y="3015000"/>
                <a:ext cx="3364920" cy="323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749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2" grpId="1" animBg="1"/>
      <p:bldP spid="23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9" y="2285999"/>
            <a:ext cx="5594786" cy="4479721"/>
          </a:xfrm>
        </p:spPr>
        <p:txBody>
          <a:bodyPr>
            <a:normAutofit fontScale="92500"/>
          </a:bodyPr>
          <a:lstStyle/>
          <a:p>
            <a:r>
              <a:rPr lang="zh-TW" altLang="en-US" dirty="0"/>
              <a:t>輸入分成兩個部分：</a:t>
            </a:r>
            <a:endParaRPr lang="en-US" altLang="zh-TW" dirty="0"/>
          </a:p>
          <a:p>
            <a:r>
              <a:rPr lang="zh-TW" altLang="en-US" dirty="0"/>
              <a:t>三個</a:t>
            </a:r>
            <a:r>
              <a:rPr lang="en-US" altLang="zh-TW" dirty="0" err="1"/>
              <a:t>int</a:t>
            </a:r>
            <a:r>
              <a:rPr lang="zh-TW" altLang="en-US" dirty="0"/>
              <a:t>：</a:t>
            </a:r>
            <a:r>
              <a:rPr lang="en-US" altLang="zh-TW" dirty="0"/>
              <a:t>M</a:t>
            </a:r>
            <a:r>
              <a:rPr lang="zh-TW" altLang="en-US" dirty="0"/>
              <a:t> </a:t>
            </a:r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K</a:t>
            </a:r>
            <a:r>
              <a:rPr lang="zh-TW" altLang="en-US" dirty="0"/>
              <a:t>表示棋盤大小</a:t>
            </a:r>
            <a:r>
              <a:rPr lang="en-US" altLang="zh-TW" dirty="0"/>
              <a:t>(3&lt;=M,N&lt;=10)</a:t>
            </a:r>
            <a:r>
              <a:rPr lang="zh-TW" altLang="en-US" dirty="0"/>
              <a:t>和上面已經有的棋子數</a:t>
            </a:r>
            <a:r>
              <a:rPr lang="en-US" altLang="zh-TW" dirty="0"/>
              <a:t>K (K&gt;=0)</a:t>
            </a:r>
          </a:p>
          <a:p>
            <a:r>
              <a:rPr lang="zh-TW" altLang="en-US" dirty="0"/>
              <a:t>跟著</a:t>
            </a:r>
            <a:r>
              <a:rPr lang="en-US" altLang="zh-TW" dirty="0"/>
              <a:t>K</a:t>
            </a:r>
            <a:r>
              <a:rPr lang="zh-TW" altLang="en-US" dirty="0"/>
              <a:t>組數字</a:t>
            </a:r>
            <a:r>
              <a:rPr lang="en-US" altLang="zh-TW" dirty="0"/>
              <a:t>x y </a:t>
            </a:r>
            <a:r>
              <a:rPr lang="zh-TW" altLang="en-US" dirty="0"/>
              <a:t>表示在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  <a:r>
              <a:rPr lang="zh-TW" altLang="en-US" dirty="0"/>
              <a:t>位置上有皇后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輸出：</a:t>
            </a:r>
            <a:r>
              <a:rPr lang="en-US" altLang="zh-TW" dirty="0"/>
              <a:t> </a:t>
            </a:r>
          </a:p>
          <a:p>
            <a:r>
              <a:rPr lang="zh-TW" altLang="en-US" dirty="0"/>
              <a:t>一個</a:t>
            </a:r>
            <a:r>
              <a:rPr lang="en-US" altLang="zh-TW" dirty="0" err="1"/>
              <a:t>int</a:t>
            </a:r>
            <a:r>
              <a:rPr lang="zh-TW" altLang="en-US" dirty="0"/>
              <a:t>：</a:t>
            </a:r>
            <a:r>
              <a:rPr lang="en-US" altLang="zh-TW" dirty="0"/>
              <a:t>K</a:t>
            </a:r>
            <a:r>
              <a:rPr lang="zh-TW" altLang="en-US" dirty="0"/>
              <a:t>  示最多可以放的棋子數</a:t>
            </a:r>
            <a:r>
              <a:rPr lang="en-US" altLang="zh-TW" dirty="0"/>
              <a:t>(</a:t>
            </a:r>
            <a:r>
              <a:rPr lang="zh-TW" altLang="en-US" dirty="0"/>
              <a:t>已經放的不算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跟著</a:t>
            </a:r>
            <a:r>
              <a:rPr lang="en-US" altLang="zh-TW" dirty="0"/>
              <a:t>K</a:t>
            </a:r>
            <a:r>
              <a:rPr lang="zh-TW" altLang="en-US" dirty="0"/>
              <a:t>組數字</a:t>
            </a:r>
            <a:r>
              <a:rPr lang="en-US" altLang="zh-TW" dirty="0"/>
              <a:t>x y </a:t>
            </a:r>
            <a:r>
              <a:rPr lang="zh-TW" altLang="en-US" dirty="0"/>
              <a:t>表示一組解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正確答案可能不只一組，但輸出一組就好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</p:txBody>
      </p:sp>
      <p:sp>
        <p:nvSpPr>
          <p:cNvPr id="5" name="流程圖: 整理 4"/>
          <p:cNvSpPr/>
          <p:nvPr/>
        </p:nvSpPr>
        <p:spPr>
          <a:xfrm>
            <a:off x="10402167" y="1460133"/>
            <a:ext cx="196600" cy="318782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流程圖: 整理 5"/>
          <p:cNvSpPr/>
          <p:nvPr/>
        </p:nvSpPr>
        <p:spPr>
          <a:xfrm>
            <a:off x="10009283" y="1460133"/>
            <a:ext cx="196600" cy="318782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580917"/>
              </p:ext>
            </p:extLst>
          </p:nvPr>
        </p:nvGraphicFramePr>
        <p:xfrm>
          <a:off x="8852250" y="711277"/>
          <a:ext cx="1800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9383990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064692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113870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3216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006150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5076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542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245945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783274" y="2009163"/>
            <a:ext cx="8675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Input: </a:t>
            </a:r>
          </a:p>
          <a:p>
            <a:r>
              <a:rPr lang="en-US" altLang="zh-TW" dirty="0"/>
              <a:t>5 3 2</a:t>
            </a:r>
          </a:p>
          <a:p>
            <a:r>
              <a:rPr lang="en-US" altLang="zh-TW" dirty="0"/>
              <a:t>3 2</a:t>
            </a:r>
          </a:p>
          <a:p>
            <a:r>
              <a:rPr lang="en-US" altLang="zh-TW" dirty="0"/>
              <a:t>4 2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Output: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0 0</a:t>
            </a:r>
            <a:endParaRPr lang="zh-TW" altLang="en-US" dirty="0"/>
          </a:p>
        </p:txBody>
      </p:sp>
      <p:sp>
        <p:nvSpPr>
          <p:cNvPr id="9" name="流程圖: 整理 8"/>
          <p:cNvSpPr/>
          <p:nvPr/>
        </p:nvSpPr>
        <p:spPr>
          <a:xfrm>
            <a:off x="8921050" y="742145"/>
            <a:ext cx="196600" cy="318782"/>
          </a:xfrm>
          <a:prstGeom prst="flowChartCol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55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1764631"/>
            <a:ext cx="9720073" cy="473242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2400" dirty="0"/>
              <a:t>繳交報告 </a:t>
            </a:r>
            <a:r>
              <a:rPr lang="en-US" altLang="zh-TW" sz="2400" dirty="0"/>
              <a:t>(.doc or .pdf)</a:t>
            </a:r>
            <a:r>
              <a:rPr lang="zh-TW" altLang="en-US" sz="2400" dirty="0"/>
              <a:t>和可執行程式</a:t>
            </a:r>
            <a:r>
              <a:rPr lang="en-US" altLang="zh-TW" sz="2400" dirty="0"/>
              <a:t>(</a:t>
            </a:r>
            <a:r>
              <a:rPr lang="zh-TW" altLang="en-US" sz="2400" dirty="0"/>
              <a:t>不能執行的不予評分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zh-TW" altLang="en-US" sz="2400" dirty="0"/>
              <a:t>報告內容包含</a:t>
            </a:r>
            <a:r>
              <a:rPr lang="zh-TW" altLang="en-US" sz="2400" dirty="0">
                <a:solidFill>
                  <a:srgbClr val="FF0000"/>
                </a:solidFill>
              </a:rPr>
              <a:t>程式碼</a:t>
            </a:r>
            <a:r>
              <a:rPr lang="en-US" altLang="zh-TW" sz="2400" dirty="0">
                <a:solidFill>
                  <a:srgbClr val="FF0000"/>
                </a:solidFill>
              </a:rPr>
              <a:t>&amp;</a:t>
            </a:r>
            <a:r>
              <a:rPr lang="zh-TW" altLang="en-US" sz="2400" dirty="0">
                <a:solidFill>
                  <a:srgbClr val="FF0000"/>
                </a:solidFill>
              </a:rPr>
              <a:t>註解</a:t>
            </a:r>
            <a:r>
              <a:rPr lang="zh-TW" altLang="en-US" sz="2400" dirty="0"/>
              <a:t>、執行結果截圖和心得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Due</a:t>
            </a:r>
            <a:r>
              <a:rPr lang="zh-TW" altLang="en-US" sz="2400" dirty="0"/>
              <a:t>：</a:t>
            </a:r>
            <a:r>
              <a:rPr lang="en-US" altLang="zh-TW" sz="2400" dirty="0"/>
              <a:t>10/23(SUN) 23:59:59</a:t>
            </a:r>
            <a:r>
              <a:rPr lang="zh-TW" altLang="en-US" sz="2400" dirty="0"/>
              <a:t> 上傳至</a:t>
            </a:r>
            <a:r>
              <a:rPr lang="en-US" altLang="zh-TW" sz="2400" dirty="0"/>
              <a:t>iLearn2</a:t>
            </a:r>
          </a:p>
          <a:p>
            <a:pPr marL="0" indent="0">
              <a:buNone/>
            </a:pPr>
            <a:r>
              <a:rPr lang="zh-TW" altLang="en-US" sz="19900" dirty="0">
                <a:solidFill>
                  <a:srgbClr val="FF0000"/>
                </a:solidFill>
              </a:rPr>
              <a:t>嚴禁抄襲</a:t>
            </a:r>
            <a:endParaRPr lang="en-US" altLang="zh-TW" sz="19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30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積分">
  <a:themeElements>
    <a:clrScheme name="積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積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積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317</TotalTime>
  <Words>327</Words>
  <Application>Microsoft Office PowerPoint</Application>
  <PresentationFormat>寬螢幕</PresentationFormat>
  <Paragraphs>40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Tw Cen MT</vt:lpstr>
      <vt:lpstr>Tw Cen MT Condensed</vt:lpstr>
      <vt:lpstr>Wingdings 3</vt:lpstr>
      <vt:lpstr>積分</vt:lpstr>
      <vt:lpstr>Data Structure HW1</vt:lpstr>
      <vt:lpstr>八皇后問題</vt:lpstr>
      <vt:lpstr>12組獨立解(排除旋轉對稱)</vt:lpstr>
      <vt:lpstr>如果今天棋盤上已經有幾個位子有棋子</vt:lpstr>
      <vt:lpstr>Input</vt:lpstr>
      <vt:lpstr>評分標準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 程式設計 HW1</dc:title>
  <dc:creator>parkertsai@giga.net.tw</dc:creator>
  <cp:lastModifiedBy>蔡明翰</cp:lastModifiedBy>
  <cp:revision>89</cp:revision>
  <dcterms:created xsi:type="dcterms:W3CDTF">2020-10-14T15:41:24Z</dcterms:created>
  <dcterms:modified xsi:type="dcterms:W3CDTF">2022-10-12T07:32:56Z</dcterms:modified>
</cp:coreProperties>
</file>