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8" r:id="rId1"/>
  </p:sldMasterIdLst>
  <p:notesMasterIdLst>
    <p:notesMasterId r:id="rId34"/>
  </p:notesMasterIdLst>
  <p:sldIdLst>
    <p:sldId id="256" r:id="rId2"/>
    <p:sldId id="282" r:id="rId3"/>
    <p:sldId id="284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5" r:id="rId14"/>
    <p:sldId id="286" r:id="rId15"/>
    <p:sldId id="287" r:id="rId16"/>
    <p:sldId id="288" r:id="rId17"/>
    <p:sldId id="289" r:id="rId18"/>
    <p:sldId id="290" r:id="rId19"/>
    <p:sldId id="305" r:id="rId20"/>
    <p:sldId id="295" r:id="rId21"/>
    <p:sldId id="296" r:id="rId22"/>
    <p:sldId id="306" r:id="rId23"/>
    <p:sldId id="297" r:id="rId24"/>
    <p:sldId id="298" r:id="rId25"/>
    <p:sldId id="307" r:id="rId26"/>
    <p:sldId id="308" r:id="rId27"/>
    <p:sldId id="299" r:id="rId28"/>
    <p:sldId id="300" r:id="rId29"/>
    <p:sldId id="301" r:id="rId30"/>
    <p:sldId id="303" r:id="rId31"/>
    <p:sldId id="310" r:id="rId32"/>
    <p:sldId id="309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ED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63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93299C-3D3E-4DD8-B8A3-7C7DBA1ABFCE}" type="datetimeFigureOut">
              <a:rPr lang="zh-TW" altLang="en-US" smtClean="0"/>
              <a:t>2022/9/12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04BB49-D9B3-4ADF-8CE3-8F9189180E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03202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22F232-2686-40E3-98AB-DA4D7BD5F955}" type="slidenum">
              <a:rPr lang="en-US" altLang="zh-TW"/>
              <a:pPr/>
              <a:t>8</a:t>
            </a:fld>
            <a:endParaRPr lang="en-US" altLang="zh-TW"/>
          </a:p>
        </p:txBody>
      </p:sp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Note that this code is different from that given in Chapter 7. First, we sort a[0:n-1] here whereas we sort a[1:n] in Chapter 7. Also, we use a for loop here whereas we use a while loop in Chapter 7.</a:t>
            </a:r>
          </a:p>
        </p:txBody>
      </p:sp>
    </p:spTree>
    <p:extLst>
      <p:ext uri="{BB962C8B-B14F-4D97-AF65-F5344CB8AC3E}">
        <p14:creationId xmlns:p14="http://schemas.microsoft.com/office/powerpoint/2010/main" val="36759669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哪個重要</a:t>
            </a:r>
            <a:r>
              <a:rPr lang="en-US" altLang="zh-TW" dirty="0" smtClean="0"/>
              <a:t>?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04BB49-D9B3-4ADF-8CE3-8F9189180E9D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68126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dirty="0" smtClean="0">
                <a:latin typeface="+mn-ea"/>
              </a:rPr>
              <a:t> is a syntactically or semantically meaningful program segment whose execution time is independent of the instance characteristics.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04BB49-D9B3-4ADF-8CE3-8F9189180E9D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37128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1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TW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TW" sz="1200" b="0" i="0" smtClean="0">
                    <a:latin typeface="Cambria Math" panose="02040503050406030204" pitchFamily="18" charset="0"/>
                  </a:rPr>
                  <a:t>2</a:t>
                </a:r>
                <a:r>
                  <a:rPr lang="en-US" altLang="zh-TW" sz="1200" b="0" i="0" smtClean="0">
                    <a:latin typeface="Cambria Math" panose="02040503050406030204" pitchFamily="18" charset="0"/>
                  </a:rPr>
                  <a:t>^</a:t>
                </a:r>
                <a:r>
                  <a:rPr lang="en-US" altLang="zh-TW" sz="1200" b="0" i="0" smtClean="0">
                    <a:latin typeface="Cambria Math" panose="02040503050406030204" pitchFamily="18" charset="0"/>
                  </a:rPr>
                  <a:t>𝑛</a:t>
                </a:r>
                <a:endParaRPr lang="zh-TW" altLang="en-US" dirty="0"/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04BB49-D9B3-4ADF-8CE3-8F9189180E9D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0849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04BB49-D9B3-4ADF-8CE3-8F9189180E9D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08093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EF1FA14-E2A1-4687-B198-F1311FFF884C}" type="datetimeFigureOut">
              <a:rPr lang="zh-TW" altLang="en-US" smtClean="0"/>
              <a:t>2022/9/12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715699F-4418-4C51-BE7F-BF969BBC2CB2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7167761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1FA14-E2A1-4687-B198-F1311FFF884C}" type="datetimeFigureOut">
              <a:rPr lang="zh-TW" altLang="en-US" smtClean="0"/>
              <a:t>2022/9/12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5699F-4418-4C51-BE7F-BF969BBC2CB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5193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1FA14-E2A1-4687-B198-F1311FFF884C}" type="datetimeFigureOut">
              <a:rPr lang="zh-TW" altLang="en-US" smtClean="0"/>
              <a:t>2022/9/12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5699F-4418-4C51-BE7F-BF969BBC2CB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4659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1FA14-E2A1-4687-B198-F1311FFF884C}" type="datetimeFigureOut">
              <a:rPr lang="zh-TW" altLang="en-US" smtClean="0"/>
              <a:t>2022/9/12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5699F-4418-4C51-BE7F-BF969BBC2CB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4006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EF1FA14-E2A1-4687-B198-F1311FFF884C}" type="datetimeFigureOut">
              <a:rPr lang="zh-TW" altLang="en-US" smtClean="0"/>
              <a:t>2022/9/12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715699F-4418-4C51-BE7F-BF969BBC2CB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0282622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1FA14-E2A1-4687-B198-F1311FFF884C}" type="datetimeFigureOut">
              <a:rPr lang="zh-TW" altLang="en-US" smtClean="0"/>
              <a:t>2022/9/12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5699F-4418-4C51-BE7F-BF969BBC2CB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1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1FA14-E2A1-4687-B198-F1311FFF884C}" type="datetimeFigureOut">
              <a:rPr lang="zh-TW" altLang="en-US" smtClean="0"/>
              <a:t>2022/9/12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5699F-4418-4C51-BE7F-BF969BBC2CB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7239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1FA14-E2A1-4687-B198-F1311FFF884C}" type="datetimeFigureOut">
              <a:rPr lang="zh-TW" altLang="en-US" smtClean="0"/>
              <a:t>2022/9/12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5699F-4418-4C51-BE7F-BF969BBC2CB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8559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1FA14-E2A1-4687-B198-F1311FFF884C}" type="datetimeFigureOut">
              <a:rPr lang="zh-TW" altLang="en-US" smtClean="0"/>
              <a:t>2022/9/12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5699F-4418-4C51-BE7F-BF969BBC2CB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091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EF1FA14-E2A1-4687-B198-F1311FFF884C}" type="datetimeFigureOut">
              <a:rPr lang="zh-TW" altLang="en-US" smtClean="0"/>
              <a:t>2022/9/12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715699F-4418-4C51-BE7F-BF969BBC2CB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51717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EF1FA14-E2A1-4687-B198-F1311FFF884C}" type="datetimeFigureOut">
              <a:rPr lang="zh-TW" altLang="en-US" smtClean="0"/>
              <a:t>2022/9/12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715699F-4418-4C51-BE7F-BF969BBC2CB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75903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CEF1FA14-E2A1-4687-B198-F1311FFF884C}" type="datetimeFigureOut">
              <a:rPr lang="zh-TW" altLang="en-US" smtClean="0"/>
              <a:t>2022/9/12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1715699F-4418-4C51-BE7F-BF969BBC2CB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06089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9" r:id="rId1"/>
    <p:sldLayoutId id="2147483960" r:id="rId2"/>
    <p:sldLayoutId id="2147483961" r:id="rId3"/>
    <p:sldLayoutId id="2147483962" r:id="rId4"/>
    <p:sldLayoutId id="2147483963" r:id="rId5"/>
    <p:sldLayoutId id="2147483964" r:id="rId6"/>
    <p:sldLayoutId id="2147483965" r:id="rId7"/>
    <p:sldLayoutId id="2147483966" r:id="rId8"/>
    <p:sldLayoutId id="2147483967" r:id="rId9"/>
    <p:sldLayoutId id="2147483968" r:id="rId10"/>
    <p:sldLayoutId id="214748396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6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資料結構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>Data Structure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451956" y="3956278"/>
            <a:ext cx="9221586" cy="1858367"/>
          </a:xfrm>
        </p:spPr>
        <p:txBody>
          <a:bodyPr>
            <a:normAutofit/>
          </a:bodyPr>
          <a:lstStyle/>
          <a:p>
            <a:r>
              <a:rPr lang="en-US" altLang="zh-TW" sz="3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Chap.01 Algorithm</a:t>
            </a:r>
            <a:r>
              <a:rPr lang="zh-TW" altLang="en-US" sz="3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TW" sz="3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&amp;</a:t>
            </a:r>
            <a:r>
              <a:rPr lang="zh-TW" altLang="en-US" sz="3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TW" sz="3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Asymptotic notation</a:t>
            </a:r>
            <a:endParaRPr lang="en-US" altLang="zh-TW" sz="2800" dirty="0" smtClean="0"/>
          </a:p>
          <a:p>
            <a:r>
              <a:rPr lang="en-US" altLang="zh-TW" sz="2800" dirty="0" smtClean="0"/>
              <a:t>Ming-Han Tsai  </a:t>
            </a:r>
          </a:p>
          <a:p>
            <a:r>
              <a:rPr lang="en-US" altLang="zh-TW" sz="2800" dirty="0" smtClean="0"/>
              <a:t>2022 Fall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632344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zh-TW" dirty="0">
                <a:latin typeface="+mj-ea"/>
              </a:rPr>
              <a:t>Insertion Sort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1600" y="1428750"/>
            <a:ext cx="9601200" cy="5332268"/>
          </a:xfrm>
          <a:noFill/>
          <a:ln/>
        </p:spPr>
        <p:txBody>
          <a:bodyPr>
            <a:normAutofit/>
          </a:bodyPr>
          <a:lstStyle/>
          <a:p>
            <a:r>
              <a:rPr lang="en-US" altLang="zh-TW" sz="2800" dirty="0">
                <a:latin typeface="+mn-ea"/>
              </a:rPr>
              <a:t>Sort </a:t>
            </a:r>
            <a:r>
              <a:rPr lang="en-US" altLang="zh-TW" sz="2800" dirty="0" smtClean="0">
                <a:latin typeface="+mn-ea"/>
              </a:rPr>
              <a:t>5, 1, 8, 6, 0</a:t>
            </a:r>
            <a:endParaRPr lang="en-US" altLang="zh-TW" sz="2800" dirty="0">
              <a:latin typeface="+mn-ea"/>
            </a:endParaRPr>
          </a:p>
          <a:p>
            <a:endParaRPr lang="en-US" altLang="zh-TW" sz="2800" dirty="0" smtClean="0">
              <a:latin typeface="+mn-ea"/>
            </a:endParaRPr>
          </a:p>
          <a:p>
            <a:r>
              <a:rPr lang="en-US" altLang="zh-TW" sz="2800" dirty="0" smtClean="0">
                <a:latin typeface="+mn-ea"/>
              </a:rPr>
              <a:t>Start </a:t>
            </a:r>
            <a:r>
              <a:rPr lang="en-US" altLang="zh-TW" sz="2800" dirty="0">
                <a:latin typeface="+mn-ea"/>
              </a:rPr>
              <a:t>with 5</a:t>
            </a:r>
            <a:r>
              <a:rPr lang="en-US" altLang="zh-TW" sz="2800" dirty="0" smtClean="0">
                <a:latin typeface="+mn-ea"/>
              </a:rPr>
              <a:t> </a:t>
            </a:r>
            <a:r>
              <a:rPr lang="en-US" altLang="zh-TW" sz="2800" dirty="0">
                <a:latin typeface="+mn-ea"/>
              </a:rPr>
              <a:t>and insert </a:t>
            </a:r>
            <a:r>
              <a:rPr lang="en-US" altLang="zh-TW" sz="2800" dirty="0" smtClean="0">
                <a:latin typeface="+mn-ea"/>
              </a:rPr>
              <a:t>1 </a:t>
            </a:r>
            <a:r>
              <a:rPr lang="en-US" altLang="zh-TW" sz="2800" dirty="0">
                <a:latin typeface="+mn-ea"/>
              </a:rPr>
              <a:t>=&gt; </a:t>
            </a:r>
            <a:r>
              <a:rPr lang="en-US" altLang="zh-TW" sz="2800" dirty="0" smtClean="0">
                <a:latin typeface="+mn-ea"/>
              </a:rPr>
              <a:t>1, 5</a:t>
            </a:r>
            <a:endParaRPr lang="en-US" altLang="zh-TW" sz="2800" dirty="0">
              <a:latin typeface="+mn-ea"/>
            </a:endParaRPr>
          </a:p>
          <a:p>
            <a:endParaRPr lang="en-US" altLang="zh-TW" sz="2800" dirty="0" smtClean="0">
              <a:latin typeface="+mn-ea"/>
            </a:endParaRPr>
          </a:p>
          <a:p>
            <a:r>
              <a:rPr lang="en-US" altLang="zh-TW" sz="2800" dirty="0" smtClean="0">
                <a:latin typeface="+mn-ea"/>
              </a:rPr>
              <a:t>Insert 8 </a:t>
            </a:r>
            <a:r>
              <a:rPr lang="en-US" altLang="zh-TW" sz="2800" dirty="0">
                <a:latin typeface="+mn-ea"/>
              </a:rPr>
              <a:t>=&gt; </a:t>
            </a:r>
            <a:r>
              <a:rPr lang="en-US" altLang="zh-TW" sz="2800" dirty="0" smtClean="0">
                <a:latin typeface="+mn-ea"/>
              </a:rPr>
              <a:t>1, 5, 8</a:t>
            </a:r>
            <a:endParaRPr lang="en-US" altLang="zh-TW" sz="2800" dirty="0">
              <a:latin typeface="+mn-ea"/>
            </a:endParaRPr>
          </a:p>
          <a:p>
            <a:endParaRPr lang="en-US" altLang="zh-TW" sz="2800" dirty="0" smtClean="0">
              <a:latin typeface="+mn-ea"/>
            </a:endParaRPr>
          </a:p>
          <a:p>
            <a:r>
              <a:rPr lang="en-US" altLang="zh-TW" sz="2800" dirty="0" smtClean="0">
                <a:latin typeface="+mn-ea"/>
              </a:rPr>
              <a:t>Insert </a:t>
            </a:r>
            <a:r>
              <a:rPr lang="en-US" altLang="zh-TW" sz="2800" dirty="0">
                <a:latin typeface="+mn-ea"/>
              </a:rPr>
              <a:t>6 =&gt; </a:t>
            </a:r>
            <a:r>
              <a:rPr lang="en-US" altLang="zh-TW" sz="2800" dirty="0" smtClean="0">
                <a:latin typeface="+mn-ea"/>
              </a:rPr>
              <a:t>1, 5, 6, 8</a:t>
            </a:r>
            <a:endParaRPr lang="en-US" altLang="zh-TW" sz="2800" dirty="0">
              <a:latin typeface="+mn-ea"/>
            </a:endParaRPr>
          </a:p>
          <a:p>
            <a:endParaRPr lang="en-US" altLang="zh-TW" sz="2800" dirty="0" smtClean="0">
              <a:latin typeface="+mn-ea"/>
            </a:endParaRPr>
          </a:p>
          <a:p>
            <a:r>
              <a:rPr lang="en-US" altLang="zh-TW" sz="2800" dirty="0" smtClean="0">
                <a:latin typeface="+mn-ea"/>
              </a:rPr>
              <a:t>Insert 0 </a:t>
            </a:r>
            <a:r>
              <a:rPr lang="en-US" altLang="zh-TW" sz="2800" dirty="0">
                <a:latin typeface="+mn-ea"/>
              </a:rPr>
              <a:t>=&gt; </a:t>
            </a:r>
            <a:r>
              <a:rPr lang="en-US" altLang="zh-TW" sz="2800" dirty="0" smtClean="0">
                <a:latin typeface="+mn-ea"/>
              </a:rPr>
              <a:t>0, 1, 5, 6, 8</a:t>
            </a:r>
            <a:endParaRPr lang="en-US" altLang="zh-TW" sz="2800" dirty="0">
              <a:latin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666182" y="878610"/>
            <a:ext cx="646545" cy="64654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+mn-ea"/>
              </a:rPr>
              <a:t>5</a:t>
            </a:r>
            <a:endParaRPr lang="zh-TW" altLang="en-US" sz="3200" dirty="0">
              <a:latin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511309" y="878609"/>
            <a:ext cx="646545" cy="64654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+mn-ea"/>
              </a:rPr>
              <a:t>1</a:t>
            </a:r>
            <a:endParaRPr lang="zh-TW" altLang="en-US" sz="3200" dirty="0">
              <a:latin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9356436" y="878609"/>
            <a:ext cx="646545" cy="64654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+mn-ea"/>
              </a:rPr>
              <a:t>8</a:t>
            </a:r>
            <a:endParaRPr lang="zh-TW" altLang="en-US" sz="3200" dirty="0">
              <a:latin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201564" y="878608"/>
            <a:ext cx="646545" cy="64654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+mn-ea"/>
              </a:rPr>
              <a:t>6</a:t>
            </a:r>
            <a:endParaRPr lang="zh-TW" altLang="en-US" sz="3200" dirty="0">
              <a:latin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046692" y="878608"/>
            <a:ext cx="646545" cy="64654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+mn-ea"/>
              </a:rPr>
              <a:t>0</a:t>
            </a:r>
            <a:endParaRPr lang="zh-TW" altLang="en-US" sz="3200" dirty="0">
              <a:latin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666182" y="1905579"/>
            <a:ext cx="646545" cy="64654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+mn-ea"/>
              </a:rPr>
              <a:t>5</a:t>
            </a:r>
            <a:endParaRPr lang="zh-TW" altLang="en-US" sz="3200" dirty="0">
              <a:latin typeface="+mn-e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7666182" y="2727037"/>
            <a:ext cx="646545" cy="64654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+mn-ea"/>
              </a:rPr>
              <a:t>1</a:t>
            </a:r>
            <a:endParaRPr lang="zh-TW" altLang="en-US" sz="3200" dirty="0">
              <a:latin typeface="+mn-ea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8511308" y="2727037"/>
            <a:ext cx="646545" cy="64654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+mn-ea"/>
              </a:rPr>
              <a:t>5</a:t>
            </a:r>
            <a:endParaRPr lang="zh-TW" altLang="en-US" sz="3200" dirty="0">
              <a:latin typeface="+mn-ea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7666182" y="3548495"/>
            <a:ext cx="646545" cy="64654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+mn-ea"/>
              </a:rPr>
              <a:t>1</a:t>
            </a:r>
            <a:endParaRPr lang="zh-TW" altLang="en-US" sz="3200" dirty="0">
              <a:latin typeface="+mn-ea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8511308" y="3548495"/>
            <a:ext cx="646545" cy="64654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+mn-ea"/>
              </a:rPr>
              <a:t>5</a:t>
            </a:r>
            <a:endParaRPr lang="zh-TW" altLang="en-US" sz="3200" dirty="0">
              <a:latin typeface="+mn-ea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9328724" y="3548494"/>
            <a:ext cx="646545" cy="64654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+mn-ea"/>
              </a:rPr>
              <a:t>8</a:t>
            </a:r>
            <a:endParaRPr lang="zh-TW" altLang="en-US" sz="3200" dirty="0">
              <a:latin typeface="+mn-ea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7666182" y="4663783"/>
            <a:ext cx="646545" cy="64654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+mn-ea"/>
              </a:rPr>
              <a:t>1</a:t>
            </a:r>
            <a:endParaRPr lang="zh-TW" altLang="en-US" sz="3200" dirty="0">
              <a:latin typeface="+mn-ea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8511308" y="4663783"/>
            <a:ext cx="646545" cy="64654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+mn-ea"/>
              </a:rPr>
              <a:t>5</a:t>
            </a:r>
            <a:endParaRPr lang="zh-TW" altLang="en-US" sz="3200" dirty="0">
              <a:latin typeface="+mn-ea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10201564" y="4663782"/>
            <a:ext cx="646545" cy="64654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+mn-ea"/>
              </a:rPr>
              <a:t>8</a:t>
            </a:r>
            <a:endParaRPr lang="zh-TW" altLang="en-US" sz="3200" dirty="0">
              <a:latin typeface="+mn-ea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9328724" y="4663782"/>
            <a:ext cx="646545" cy="64654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+mn-ea"/>
              </a:rPr>
              <a:t>6</a:t>
            </a:r>
            <a:endParaRPr lang="zh-TW" altLang="en-US" sz="3200" dirty="0">
              <a:latin typeface="+mn-ea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7666181" y="5779070"/>
            <a:ext cx="646545" cy="64654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+mn-ea"/>
              </a:rPr>
              <a:t>0</a:t>
            </a:r>
            <a:endParaRPr lang="zh-TW" altLang="en-US" sz="3200" dirty="0">
              <a:latin typeface="+mn-ea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8499764" y="5779070"/>
            <a:ext cx="646545" cy="64654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+mn-ea"/>
              </a:rPr>
              <a:t>1</a:t>
            </a:r>
            <a:endParaRPr lang="zh-TW" altLang="en-US" sz="3200" dirty="0">
              <a:latin typeface="+mn-ea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9344890" y="5779070"/>
            <a:ext cx="646545" cy="64654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+mn-ea"/>
              </a:rPr>
              <a:t>5</a:t>
            </a:r>
            <a:endParaRPr lang="zh-TW" altLang="en-US" sz="3200" dirty="0">
              <a:latin typeface="+mn-ea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11035146" y="5779069"/>
            <a:ext cx="646545" cy="64654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+mn-ea"/>
              </a:rPr>
              <a:t>8</a:t>
            </a:r>
            <a:endParaRPr lang="zh-TW" altLang="en-US" sz="3200" dirty="0">
              <a:latin typeface="+mn-ea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10162306" y="5779069"/>
            <a:ext cx="646545" cy="64654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+mn-ea"/>
              </a:rPr>
              <a:t>6</a:t>
            </a:r>
            <a:endParaRPr lang="zh-TW" altLang="en-US" sz="3200" dirty="0">
              <a:latin typeface="+mn-ea"/>
            </a:endParaRPr>
          </a:p>
        </p:txBody>
      </p:sp>
      <p:cxnSp>
        <p:nvCxnSpPr>
          <p:cNvPr id="29" name="直線單箭頭接點 28"/>
          <p:cNvCxnSpPr>
            <a:stCxn id="5" idx="2"/>
          </p:cNvCxnSpPr>
          <p:nvPr/>
        </p:nvCxnSpPr>
        <p:spPr>
          <a:xfrm flipH="1">
            <a:off x="8511308" y="1525154"/>
            <a:ext cx="323274" cy="38042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/>
          <p:cNvCxnSpPr>
            <a:stCxn id="5" idx="2"/>
          </p:cNvCxnSpPr>
          <p:nvPr/>
        </p:nvCxnSpPr>
        <p:spPr>
          <a:xfrm flipH="1">
            <a:off x="7342910" y="1525154"/>
            <a:ext cx="1491672" cy="31288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/>
          <p:cNvCxnSpPr>
            <a:stCxn id="6" idx="2"/>
          </p:cNvCxnSpPr>
          <p:nvPr/>
        </p:nvCxnSpPr>
        <p:spPr>
          <a:xfrm flipH="1">
            <a:off x="9344890" y="1525154"/>
            <a:ext cx="334819" cy="119668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/>
          <p:cNvCxnSpPr/>
          <p:nvPr/>
        </p:nvCxnSpPr>
        <p:spPr>
          <a:xfrm flipH="1">
            <a:off x="10158845" y="1525153"/>
            <a:ext cx="365991" cy="202334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/>
          <p:cNvCxnSpPr>
            <a:stCxn id="7" idx="2"/>
          </p:cNvCxnSpPr>
          <p:nvPr/>
        </p:nvCxnSpPr>
        <p:spPr>
          <a:xfrm flipH="1">
            <a:off x="9243289" y="1525153"/>
            <a:ext cx="1281548" cy="194772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/>
          <p:cNvCxnSpPr>
            <a:stCxn id="8" idx="2"/>
          </p:cNvCxnSpPr>
          <p:nvPr/>
        </p:nvCxnSpPr>
        <p:spPr>
          <a:xfrm flipH="1">
            <a:off x="10984346" y="1525153"/>
            <a:ext cx="385619" cy="313862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單箭頭接點 63"/>
          <p:cNvCxnSpPr>
            <a:stCxn id="8" idx="2"/>
          </p:cNvCxnSpPr>
          <p:nvPr/>
        </p:nvCxnSpPr>
        <p:spPr>
          <a:xfrm flipH="1">
            <a:off x="10131133" y="1525153"/>
            <a:ext cx="1238832" cy="313862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單箭頭接點 66"/>
          <p:cNvCxnSpPr>
            <a:stCxn id="8" idx="2"/>
          </p:cNvCxnSpPr>
          <p:nvPr/>
        </p:nvCxnSpPr>
        <p:spPr>
          <a:xfrm flipH="1">
            <a:off x="7479146" y="1525153"/>
            <a:ext cx="3890819" cy="313862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4753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9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30" grpId="0" animBg="1"/>
      <p:bldP spid="31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zh-TW" dirty="0">
                <a:latin typeface="+mj-ea"/>
              </a:rPr>
              <a:t>Insertion Sort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1600" y="1428750"/>
            <a:ext cx="9601200" cy="3581400"/>
          </a:xfrm>
          <a:noFill/>
          <a:ln/>
        </p:spPr>
        <p:txBody>
          <a:bodyPr>
            <a:normAutofit/>
          </a:bodyPr>
          <a:lstStyle/>
          <a:p>
            <a:pPr>
              <a:buFont typeface="Monotype Sorts" pitchFamily="2" charset="2"/>
              <a:buNone/>
            </a:pPr>
            <a:r>
              <a:rPr lang="en-US" altLang="zh-TW" sz="2800" dirty="0">
                <a:latin typeface="+mn-ea"/>
              </a:rPr>
              <a:t>for (</a:t>
            </a:r>
            <a:r>
              <a:rPr lang="en-US" altLang="zh-TW" sz="2800" dirty="0" err="1">
                <a:latin typeface="+mn-ea"/>
              </a:rPr>
              <a:t>i</a:t>
            </a:r>
            <a:r>
              <a:rPr lang="en-US" altLang="zh-TW" sz="2800" dirty="0">
                <a:latin typeface="+mn-ea"/>
              </a:rPr>
              <a:t> = 1; </a:t>
            </a:r>
            <a:r>
              <a:rPr lang="en-US" altLang="zh-TW" sz="2800" dirty="0" err="1">
                <a:latin typeface="+mn-ea"/>
              </a:rPr>
              <a:t>i</a:t>
            </a:r>
            <a:r>
              <a:rPr lang="en-US" altLang="zh-TW" sz="2800" dirty="0">
                <a:latin typeface="+mn-ea"/>
              </a:rPr>
              <a:t> &lt; n; </a:t>
            </a:r>
            <a:r>
              <a:rPr lang="en-US" altLang="zh-TW" sz="2800" dirty="0" err="1">
                <a:latin typeface="+mn-ea"/>
              </a:rPr>
              <a:t>i</a:t>
            </a:r>
            <a:r>
              <a:rPr lang="en-US" altLang="zh-TW" sz="2800" dirty="0">
                <a:latin typeface="+mn-ea"/>
              </a:rPr>
              <a:t>++)</a:t>
            </a:r>
          </a:p>
          <a:p>
            <a:pPr>
              <a:buFont typeface="Monotype Sorts" pitchFamily="2" charset="2"/>
              <a:buNone/>
            </a:pPr>
            <a:r>
              <a:rPr lang="en-US" altLang="zh-TW" sz="2800" dirty="0">
                <a:latin typeface="+mn-ea"/>
              </a:rPr>
              <a:t>{/* insert a[</a:t>
            </a:r>
            <a:r>
              <a:rPr lang="en-US" altLang="zh-TW" sz="2800" dirty="0" err="1">
                <a:latin typeface="+mn-ea"/>
              </a:rPr>
              <a:t>i</a:t>
            </a:r>
            <a:r>
              <a:rPr lang="en-US" altLang="zh-TW" sz="2800" dirty="0">
                <a:latin typeface="+mn-ea"/>
              </a:rPr>
              <a:t>] into a[0:i-1] */</a:t>
            </a:r>
          </a:p>
          <a:p>
            <a:pPr>
              <a:buFont typeface="Monotype Sorts" pitchFamily="2" charset="2"/>
              <a:buNone/>
            </a:pPr>
            <a:r>
              <a:rPr lang="en-US" altLang="zh-TW" sz="2800" dirty="0">
                <a:latin typeface="+mn-ea"/>
              </a:rPr>
              <a:t>    /* code to insert comes here */</a:t>
            </a:r>
          </a:p>
          <a:p>
            <a:pPr>
              <a:buFont typeface="Monotype Sorts" pitchFamily="2" charset="2"/>
              <a:buNone/>
            </a:pPr>
            <a:r>
              <a:rPr lang="en-US" altLang="zh-TW" sz="2800" dirty="0">
                <a:latin typeface="+mn-ea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60553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2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3142" y="1800139"/>
            <a:ext cx="2389839" cy="2511770"/>
          </a:xfrm>
          <a:prstGeom prst="rect">
            <a:avLst/>
          </a:prstGeom>
        </p:spPr>
      </p:pic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zh-TW" dirty="0">
                <a:latin typeface="+mj-ea"/>
              </a:rPr>
              <a:t>Insertion Sort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1600" y="1428750"/>
            <a:ext cx="9601200" cy="3581400"/>
          </a:xfrm>
          <a:noFill/>
          <a:ln/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800" dirty="0">
                <a:latin typeface="+mn-ea"/>
              </a:rPr>
              <a:t>for (</a:t>
            </a:r>
            <a:r>
              <a:rPr lang="en-US" altLang="zh-TW" sz="2800" dirty="0" err="1">
                <a:latin typeface="+mn-ea"/>
              </a:rPr>
              <a:t>i</a:t>
            </a:r>
            <a:r>
              <a:rPr lang="en-US" altLang="zh-TW" sz="2800" dirty="0">
                <a:latin typeface="+mn-ea"/>
              </a:rPr>
              <a:t> = 1; </a:t>
            </a:r>
            <a:r>
              <a:rPr lang="en-US" altLang="zh-TW" sz="2800" dirty="0" err="1">
                <a:latin typeface="+mn-ea"/>
              </a:rPr>
              <a:t>i</a:t>
            </a:r>
            <a:r>
              <a:rPr lang="en-US" altLang="zh-TW" sz="2800" dirty="0">
                <a:latin typeface="+mn-ea"/>
              </a:rPr>
              <a:t> &lt; n; </a:t>
            </a:r>
            <a:r>
              <a:rPr lang="en-US" altLang="zh-TW" sz="2800" dirty="0" err="1">
                <a:latin typeface="+mn-ea"/>
              </a:rPr>
              <a:t>i</a:t>
            </a:r>
            <a:r>
              <a:rPr lang="en-US" altLang="zh-TW" sz="2800" dirty="0">
                <a:latin typeface="+mn-ea"/>
              </a:rPr>
              <a:t>++)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800" dirty="0">
                <a:latin typeface="+mn-ea"/>
              </a:rPr>
              <a:t>{/* insert a[</a:t>
            </a:r>
            <a:r>
              <a:rPr lang="en-US" altLang="zh-TW" sz="2800" dirty="0" err="1">
                <a:latin typeface="+mn-ea"/>
              </a:rPr>
              <a:t>i</a:t>
            </a:r>
            <a:r>
              <a:rPr lang="en-US" altLang="zh-TW" sz="2800" dirty="0">
                <a:latin typeface="+mn-ea"/>
              </a:rPr>
              <a:t>] into a[0:i-1] */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800" dirty="0">
                <a:solidFill>
                  <a:srgbClr val="0070C0"/>
                </a:solidFill>
                <a:latin typeface="+mn-ea"/>
              </a:rPr>
              <a:t>   </a:t>
            </a:r>
            <a:r>
              <a:rPr lang="en-US" altLang="zh-TW" sz="2800" dirty="0" err="1">
                <a:solidFill>
                  <a:srgbClr val="0070C0"/>
                </a:solidFill>
                <a:latin typeface="+mn-ea"/>
              </a:rPr>
              <a:t>int</a:t>
            </a:r>
            <a:r>
              <a:rPr lang="en-US" altLang="zh-TW" sz="2800" dirty="0">
                <a:solidFill>
                  <a:srgbClr val="0070C0"/>
                </a:solidFill>
                <a:latin typeface="+mn-ea"/>
              </a:rPr>
              <a:t> t = a[</a:t>
            </a:r>
            <a:r>
              <a:rPr lang="en-US" altLang="zh-TW" sz="2800" dirty="0" err="1">
                <a:solidFill>
                  <a:srgbClr val="0070C0"/>
                </a:solidFill>
                <a:latin typeface="+mn-ea"/>
              </a:rPr>
              <a:t>i</a:t>
            </a:r>
            <a:r>
              <a:rPr lang="en-US" altLang="zh-TW" sz="2800" dirty="0">
                <a:solidFill>
                  <a:srgbClr val="0070C0"/>
                </a:solidFill>
                <a:latin typeface="+mn-ea"/>
              </a:rPr>
              <a:t>];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800" dirty="0">
                <a:solidFill>
                  <a:srgbClr val="0070C0"/>
                </a:solidFill>
                <a:latin typeface="+mn-ea"/>
              </a:rPr>
              <a:t>   </a:t>
            </a:r>
            <a:r>
              <a:rPr lang="en-US" altLang="zh-TW" sz="2800" dirty="0" err="1">
                <a:solidFill>
                  <a:srgbClr val="0070C0"/>
                </a:solidFill>
                <a:latin typeface="+mn-ea"/>
              </a:rPr>
              <a:t>int</a:t>
            </a:r>
            <a:r>
              <a:rPr lang="en-US" altLang="zh-TW" sz="2800" dirty="0">
                <a:solidFill>
                  <a:srgbClr val="0070C0"/>
                </a:solidFill>
                <a:latin typeface="+mn-ea"/>
              </a:rPr>
              <a:t> j;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800" dirty="0">
                <a:solidFill>
                  <a:srgbClr val="0070C0"/>
                </a:solidFill>
                <a:latin typeface="+mn-ea"/>
              </a:rPr>
              <a:t>   for (j = </a:t>
            </a:r>
            <a:r>
              <a:rPr lang="en-US" altLang="zh-TW" sz="2800" dirty="0" err="1">
                <a:solidFill>
                  <a:srgbClr val="0070C0"/>
                </a:solidFill>
                <a:latin typeface="+mn-ea"/>
              </a:rPr>
              <a:t>i</a:t>
            </a:r>
            <a:r>
              <a:rPr lang="en-US" altLang="zh-TW" sz="2800" dirty="0">
                <a:solidFill>
                  <a:srgbClr val="0070C0"/>
                </a:solidFill>
                <a:latin typeface="+mn-ea"/>
              </a:rPr>
              <a:t> - 1; j &gt;= 0 &amp;&amp; t &lt; a[j]; j--)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800" dirty="0">
                <a:solidFill>
                  <a:srgbClr val="0070C0"/>
                </a:solidFill>
                <a:latin typeface="+mn-ea"/>
              </a:rPr>
              <a:t>       a[j + 1] = a[j];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800" dirty="0">
                <a:solidFill>
                  <a:srgbClr val="0070C0"/>
                </a:solidFill>
                <a:latin typeface="+mn-ea"/>
              </a:rPr>
              <a:t>   a[j + 1] = t;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800" dirty="0">
                <a:latin typeface="+mn-ea"/>
              </a:rPr>
              <a:t>}</a:t>
            </a:r>
          </a:p>
        </p:txBody>
      </p:sp>
      <p:sp>
        <p:nvSpPr>
          <p:cNvPr id="4" name="矩形 3"/>
          <p:cNvSpPr/>
          <p:nvPr/>
        </p:nvSpPr>
        <p:spPr>
          <a:xfrm>
            <a:off x="7666182" y="878610"/>
            <a:ext cx="646545" cy="64654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+mn-ea"/>
              </a:rPr>
              <a:t>5</a:t>
            </a:r>
            <a:endParaRPr lang="zh-TW" altLang="en-US" sz="3200" dirty="0">
              <a:latin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511309" y="878609"/>
            <a:ext cx="646545" cy="64654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+mn-ea"/>
              </a:rPr>
              <a:t>1</a:t>
            </a:r>
            <a:endParaRPr lang="zh-TW" altLang="en-US" sz="3200" dirty="0">
              <a:latin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9356436" y="878609"/>
            <a:ext cx="646545" cy="64654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+mn-ea"/>
              </a:rPr>
              <a:t>8</a:t>
            </a:r>
            <a:endParaRPr lang="zh-TW" altLang="en-US" sz="3200" dirty="0">
              <a:latin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201564" y="878608"/>
            <a:ext cx="646545" cy="64654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+mn-ea"/>
              </a:rPr>
              <a:t>6</a:t>
            </a:r>
            <a:endParaRPr lang="zh-TW" altLang="en-US" sz="3200" dirty="0">
              <a:latin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046692" y="878608"/>
            <a:ext cx="646545" cy="64654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+mn-ea"/>
              </a:rPr>
              <a:t>0</a:t>
            </a:r>
            <a:endParaRPr lang="zh-TW" altLang="en-US" sz="3200" dirty="0">
              <a:latin typeface="+mn-e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666182" y="4663783"/>
            <a:ext cx="646545" cy="64654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+mn-ea"/>
              </a:rPr>
              <a:t>1</a:t>
            </a:r>
            <a:endParaRPr lang="zh-TW" altLang="en-US" sz="3200" dirty="0">
              <a:latin typeface="+mn-ea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8511308" y="4663783"/>
            <a:ext cx="646545" cy="64654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+mn-ea"/>
              </a:rPr>
              <a:t>5</a:t>
            </a:r>
            <a:endParaRPr lang="zh-TW" altLang="en-US" sz="3200" dirty="0">
              <a:latin typeface="+mn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0201564" y="4663782"/>
            <a:ext cx="646545" cy="64654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+mn-ea"/>
              </a:rPr>
              <a:t>8</a:t>
            </a:r>
            <a:endParaRPr lang="zh-TW" altLang="en-US" sz="3200" dirty="0">
              <a:latin typeface="+mn-ea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9328724" y="4663782"/>
            <a:ext cx="646545" cy="64654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+mn-ea"/>
              </a:rPr>
              <a:t>6</a:t>
            </a:r>
            <a:endParaRPr lang="zh-TW" altLang="en-US" sz="3200" dirty="0">
              <a:latin typeface="+mn-ea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7666181" y="5779070"/>
            <a:ext cx="646545" cy="64654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+mn-ea"/>
              </a:rPr>
              <a:t>0</a:t>
            </a:r>
            <a:endParaRPr lang="zh-TW" altLang="en-US" sz="3200" dirty="0">
              <a:latin typeface="+mn-ea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8499764" y="5779070"/>
            <a:ext cx="646545" cy="64654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+mn-ea"/>
              </a:rPr>
              <a:t>1</a:t>
            </a:r>
            <a:endParaRPr lang="zh-TW" altLang="en-US" sz="3200" dirty="0">
              <a:latin typeface="+mn-ea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9344890" y="5779070"/>
            <a:ext cx="646545" cy="64654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+mn-ea"/>
              </a:rPr>
              <a:t>5</a:t>
            </a:r>
            <a:endParaRPr lang="zh-TW" altLang="en-US" sz="3200" dirty="0">
              <a:latin typeface="+mn-ea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1035146" y="5779069"/>
            <a:ext cx="646545" cy="64654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+mn-ea"/>
              </a:rPr>
              <a:t>8</a:t>
            </a:r>
            <a:endParaRPr lang="zh-TW" altLang="en-US" sz="3200" dirty="0">
              <a:latin typeface="+mn-ea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0162306" y="5779069"/>
            <a:ext cx="646545" cy="64654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+mn-ea"/>
              </a:rPr>
              <a:t>6</a:t>
            </a:r>
            <a:endParaRPr lang="zh-TW" altLang="en-US" sz="3200" dirty="0">
              <a:latin typeface="+mn-ea"/>
            </a:endParaRPr>
          </a:p>
        </p:txBody>
      </p:sp>
      <p:cxnSp>
        <p:nvCxnSpPr>
          <p:cNvPr id="29" name="直線單箭頭接點 28"/>
          <p:cNvCxnSpPr>
            <a:stCxn id="8" idx="2"/>
          </p:cNvCxnSpPr>
          <p:nvPr/>
        </p:nvCxnSpPr>
        <p:spPr>
          <a:xfrm flipH="1">
            <a:off x="10984346" y="1525153"/>
            <a:ext cx="385619" cy="313862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>
            <a:stCxn id="8" idx="2"/>
          </p:cNvCxnSpPr>
          <p:nvPr/>
        </p:nvCxnSpPr>
        <p:spPr>
          <a:xfrm flipH="1">
            <a:off x="10131133" y="1525153"/>
            <a:ext cx="1238832" cy="313862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>
            <a:stCxn id="8" idx="2"/>
          </p:cNvCxnSpPr>
          <p:nvPr/>
        </p:nvCxnSpPr>
        <p:spPr>
          <a:xfrm flipH="1">
            <a:off x="7479146" y="1525153"/>
            <a:ext cx="3890819" cy="313862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字方塊 2"/>
          <p:cNvSpPr txBox="1"/>
          <p:nvPr/>
        </p:nvSpPr>
        <p:spPr>
          <a:xfrm>
            <a:off x="5942483" y="4571555"/>
            <a:ext cx="7954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/>
              <a:t>i</a:t>
            </a:r>
            <a:r>
              <a:rPr lang="en-US" altLang="zh-TW" sz="2400" dirty="0" smtClean="0"/>
              <a:t> = 4</a:t>
            </a:r>
          </a:p>
          <a:p>
            <a:r>
              <a:rPr lang="en-US" altLang="zh-TW" sz="2400" dirty="0" smtClean="0"/>
              <a:t>t = 0</a:t>
            </a:r>
          </a:p>
        </p:txBody>
      </p:sp>
      <p:sp>
        <p:nvSpPr>
          <p:cNvPr id="34" name="文字方塊 33"/>
          <p:cNvSpPr txBox="1"/>
          <p:nvPr/>
        </p:nvSpPr>
        <p:spPr>
          <a:xfrm>
            <a:off x="11082482" y="2207483"/>
            <a:ext cx="11160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j</a:t>
            </a:r>
            <a:r>
              <a:rPr lang="en-US" altLang="zh-TW" sz="2400" dirty="0" smtClean="0"/>
              <a:t> = 3</a:t>
            </a:r>
          </a:p>
          <a:p>
            <a:r>
              <a:rPr lang="en-US" altLang="zh-TW" sz="2400" dirty="0" smtClean="0"/>
              <a:t>A[j] = 8</a:t>
            </a:r>
          </a:p>
        </p:txBody>
      </p:sp>
      <p:sp>
        <p:nvSpPr>
          <p:cNvPr id="35" name="文字方塊 34"/>
          <p:cNvSpPr txBox="1"/>
          <p:nvPr/>
        </p:nvSpPr>
        <p:spPr>
          <a:xfrm>
            <a:off x="10271053" y="3182913"/>
            <a:ext cx="11160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j</a:t>
            </a:r>
            <a:r>
              <a:rPr lang="en-US" altLang="zh-TW" sz="2400" dirty="0" smtClean="0"/>
              <a:t> = 2</a:t>
            </a:r>
          </a:p>
          <a:p>
            <a:r>
              <a:rPr lang="en-US" altLang="zh-TW" sz="2400" dirty="0" smtClean="0"/>
              <a:t>A[j] = 6</a:t>
            </a:r>
          </a:p>
        </p:txBody>
      </p:sp>
      <p:sp>
        <p:nvSpPr>
          <p:cNvPr id="36" name="文字方塊 35"/>
          <p:cNvSpPr txBox="1"/>
          <p:nvPr/>
        </p:nvSpPr>
        <p:spPr>
          <a:xfrm>
            <a:off x="9356436" y="2344429"/>
            <a:ext cx="11160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j</a:t>
            </a:r>
            <a:r>
              <a:rPr lang="en-US" altLang="zh-TW" sz="2400" dirty="0" smtClean="0"/>
              <a:t> = 0</a:t>
            </a:r>
          </a:p>
          <a:p>
            <a:r>
              <a:rPr lang="en-US" altLang="zh-TW" sz="2400" dirty="0" smtClean="0"/>
              <a:t>A[j] = 1</a:t>
            </a:r>
          </a:p>
        </p:txBody>
      </p:sp>
    </p:spTree>
    <p:extLst>
      <p:ext uri="{BB962C8B-B14F-4D97-AF65-F5344CB8AC3E}">
        <p14:creationId xmlns:p14="http://schemas.microsoft.com/office/powerpoint/2010/main" val="1629227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3" grpId="0"/>
      <p:bldP spid="34" grpId="0"/>
      <p:bldP spid="35" grpId="0"/>
      <p:bldP spid="3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1256215" y="723900"/>
            <a:ext cx="10187639" cy="1143000"/>
          </a:xfrm>
        </p:spPr>
        <p:txBody>
          <a:bodyPr/>
          <a:lstStyle/>
          <a:p>
            <a:r>
              <a:rPr lang="zh-TW" altLang="en-US" dirty="0" smtClean="0">
                <a:latin typeface="+mj-ea"/>
              </a:rPr>
              <a:t>效能分析</a:t>
            </a:r>
            <a:r>
              <a:rPr lang="en-US" altLang="zh-TW" dirty="0" smtClean="0">
                <a:latin typeface="+mj-ea"/>
              </a:rPr>
              <a:t>(Performance Analysis)</a:t>
            </a:r>
            <a:endParaRPr lang="en-US" altLang="zh-TW" dirty="0">
              <a:latin typeface="+mj-ea"/>
            </a:endParaRP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6216" y="1584158"/>
            <a:ext cx="8380413" cy="4800600"/>
          </a:xfrm>
        </p:spPr>
        <p:txBody>
          <a:bodyPr>
            <a:noAutofit/>
          </a:bodyPr>
          <a:lstStyle/>
          <a:p>
            <a:r>
              <a:rPr lang="zh-TW" altLang="en-US" sz="2800" dirty="0" smtClean="0">
                <a:latin typeface="+mj-ea"/>
                <a:ea typeface="+mj-ea"/>
              </a:rPr>
              <a:t>正確性</a:t>
            </a:r>
            <a:endParaRPr lang="en-US" altLang="zh-TW" sz="2800" dirty="0" smtClean="0">
              <a:latin typeface="+mj-ea"/>
              <a:ea typeface="+mj-ea"/>
            </a:endParaRPr>
          </a:p>
          <a:p>
            <a:r>
              <a:rPr lang="zh-TW" altLang="en-US" sz="2800" dirty="0" smtClean="0">
                <a:latin typeface="+mj-ea"/>
                <a:ea typeface="+mj-ea"/>
              </a:rPr>
              <a:t>可讀性</a:t>
            </a:r>
            <a:endParaRPr lang="en-US" altLang="zh-TW" sz="2800" dirty="0" smtClean="0">
              <a:latin typeface="+mj-ea"/>
              <a:ea typeface="+mj-ea"/>
            </a:endParaRPr>
          </a:p>
          <a:p>
            <a:r>
              <a:rPr lang="zh-TW" altLang="en-US" sz="2800" dirty="0" smtClean="0">
                <a:latin typeface="+mj-ea"/>
                <a:ea typeface="+mj-ea"/>
              </a:rPr>
              <a:t>效能分析</a:t>
            </a:r>
            <a:r>
              <a:rPr lang="en-US" altLang="zh-TW" sz="2800" dirty="0" smtClean="0">
                <a:latin typeface="+mj-ea"/>
                <a:ea typeface="+mj-ea"/>
              </a:rPr>
              <a:t>(</a:t>
            </a:r>
            <a:r>
              <a:rPr lang="zh-TW" altLang="en-US" sz="2800" smtClean="0">
                <a:latin typeface="+mj-ea"/>
                <a:ea typeface="+mj-ea"/>
              </a:rPr>
              <a:t>和機器無關</a:t>
            </a:r>
            <a:r>
              <a:rPr lang="en-US" altLang="zh-TW" sz="2800" dirty="0" smtClean="0">
                <a:latin typeface="+mj-ea"/>
                <a:ea typeface="+mj-ea"/>
              </a:rPr>
              <a:t>)</a:t>
            </a:r>
            <a:endParaRPr lang="en-US" altLang="zh-TW" sz="2800" dirty="0">
              <a:latin typeface="+mj-ea"/>
              <a:ea typeface="+mj-ea"/>
            </a:endParaRPr>
          </a:p>
          <a:p>
            <a:pPr lvl="1"/>
            <a:r>
              <a:rPr lang="zh-TW" altLang="en-US" sz="2800" i="0" dirty="0">
                <a:latin typeface="+mj-ea"/>
                <a:ea typeface="+mj-ea"/>
              </a:rPr>
              <a:t>空間複雜度</a:t>
            </a:r>
            <a:r>
              <a:rPr lang="en-US" altLang="zh-TW" sz="2800" i="0" dirty="0" smtClean="0">
                <a:latin typeface="+mj-ea"/>
                <a:ea typeface="+mj-ea"/>
              </a:rPr>
              <a:t>space </a:t>
            </a:r>
            <a:r>
              <a:rPr lang="en-US" altLang="zh-TW" sz="2800" i="0" dirty="0">
                <a:latin typeface="+mj-ea"/>
                <a:ea typeface="+mj-ea"/>
              </a:rPr>
              <a:t>complexity: </a:t>
            </a:r>
            <a:r>
              <a:rPr lang="zh-TW" altLang="en-US" sz="2800" i="0" dirty="0" smtClean="0">
                <a:latin typeface="+mj-ea"/>
                <a:ea typeface="+mj-ea"/>
              </a:rPr>
              <a:t>所需要的儲存空間</a:t>
            </a:r>
            <a:endParaRPr lang="en-US" altLang="zh-TW" sz="2800" i="0" dirty="0" smtClean="0">
              <a:latin typeface="+mj-ea"/>
              <a:ea typeface="+mj-ea"/>
            </a:endParaRPr>
          </a:p>
          <a:p>
            <a:pPr lvl="1"/>
            <a:r>
              <a:rPr lang="zh-TW" altLang="en-US" sz="2800" i="0" dirty="0" smtClean="0">
                <a:latin typeface="+mj-ea"/>
                <a:ea typeface="+mj-ea"/>
              </a:rPr>
              <a:t>時間複雜度</a:t>
            </a:r>
            <a:r>
              <a:rPr lang="en-US" altLang="zh-TW" sz="2800" i="0" dirty="0" smtClean="0">
                <a:latin typeface="+mj-ea"/>
                <a:ea typeface="+mj-ea"/>
              </a:rPr>
              <a:t>time </a:t>
            </a:r>
            <a:r>
              <a:rPr lang="en-US" altLang="zh-TW" sz="2800" i="0" dirty="0">
                <a:latin typeface="+mj-ea"/>
                <a:ea typeface="+mj-ea"/>
              </a:rPr>
              <a:t>complexity: </a:t>
            </a:r>
            <a:r>
              <a:rPr lang="zh-TW" altLang="en-US" sz="2800" i="0" dirty="0" smtClean="0">
                <a:latin typeface="+mj-ea"/>
                <a:ea typeface="+mj-ea"/>
              </a:rPr>
              <a:t>所花費的計算時間</a:t>
            </a:r>
            <a:endParaRPr lang="en-US" altLang="zh-TW" sz="2800" i="0" dirty="0">
              <a:latin typeface="+mj-ea"/>
              <a:ea typeface="+mj-ea"/>
            </a:endParaRPr>
          </a:p>
          <a:p>
            <a:r>
              <a:rPr lang="zh-TW" altLang="en-US" sz="2800" dirty="0" smtClean="0">
                <a:latin typeface="+mj-ea"/>
                <a:ea typeface="+mj-ea"/>
              </a:rPr>
              <a:t>效能計算</a:t>
            </a:r>
            <a:r>
              <a:rPr lang="en-US" altLang="zh-TW" sz="2800" dirty="0" smtClean="0">
                <a:latin typeface="+mj-ea"/>
                <a:ea typeface="+mj-ea"/>
              </a:rPr>
              <a:t> (</a:t>
            </a:r>
            <a:r>
              <a:rPr lang="zh-TW" altLang="en-US" sz="2800" dirty="0" smtClean="0">
                <a:latin typeface="+mj-ea"/>
                <a:ea typeface="+mj-ea"/>
              </a:rPr>
              <a:t>和機器有關</a:t>
            </a:r>
            <a:r>
              <a:rPr lang="en-US" altLang="zh-TW" sz="2800" dirty="0" smtClean="0">
                <a:latin typeface="+mj-ea"/>
                <a:ea typeface="+mj-ea"/>
              </a:rPr>
              <a:t>)</a:t>
            </a:r>
            <a:endParaRPr lang="zh-TW" altLang="en-US" sz="28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04619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1256400" y="450850"/>
            <a:ext cx="10381418" cy="914400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+mj-ea"/>
              </a:rPr>
              <a:t>效能分析</a:t>
            </a:r>
            <a:r>
              <a:rPr lang="en-US" altLang="zh-TW" dirty="0">
                <a:latin typeface="+mj-ea"/>
              </a:rPr>
              <a:t>(Performance Analysis)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6400" y="1180279"/>
            <a:ext cx="10505991" cy="5805488"/>
          </a:xfrm>
        </p:spPr>
        <p:txBody>
          <a:bodyPr>
            <a:noAutofit/>
          </a:bodyPr>
          <a:lstStyle/>
          <a:p>
            <a:pPr marL="609600" indent="-609600">
              <a:lnSpc>
                <a:spcPct val="90000"/>
              </a:lnSpc>
            </a:pPr>
            <a:r>
              <a:rPr lang="zh-TW" altLang="en-US" sz="2800" dirty="0" smtClean="0">
                <a:latin typeface="+mj-ea"/>
                <a:ea typeface="+mj-ea"/>
              </a:rPr>
              <a:t>空間複雜度</a:t>
            </a:r>
            <a:r>
              <a:rPr lang="en-US" altLang="zh-TW" sz="2800" dirty="0" smtClean="0">
                <a:latin typeface="+mj-ea"/>
                <a:ea typeface="+mj-ea"/>
              </a:rPr>
              <a:t> Space Complexity:</a:t>
            </a:r>
            <a:endParaRPr lang="en-US" altLang="zh-TW" sz="2800" dirty="0">
              <a:latin typeface="+mj-ea"/>
              <a:ea typeface="+mj-ea"/>
            </a:endParaRPr>
          </a:p>
          <a:p>
            <a:pPr marL="609600" indent="-609600" algn="ctr">
              <a:lnSpc>
                <a:spcPct val="90000"/>
              </a:lnSpc>
              <a:buNone/>
            </a:pPr>
            <a:r>
              <a:rPr lang="en-US" altLang="zh-TW" sz="2800" dirty="0">
                <a:latin typeface="+mj-ea"/>
                <a:ea typeface="+mj-ea"/>
              </a:rPr>
              <a:t>S(P)=C+S</a:t>
            </a:r>
            <a:r>
              <a:rPr lang="en-US" altLang="zh-TW" sz="2800" baseline="-25000" dirty="0">
                <a:latin typeface="+mj-ea"/>
                <a:ea typeface="+mj-ea"/>
              </a:rPr>
              <a:t>P</a:t>
            </a:r>
            <a:r>
              <a:rPr lang="en-US" altLang="zh-TW" sz="2800" dirty="0">
                <a:latin typeface="+mj-ea"/>
                <a:ea typeface="+mj-ea"/>
              </a:rPr>
              <a:t>(I)</a:t>
            </a:r>
          </a:p>
          <a:p>
            <a:pPr marL="990600" lvl="1" indent="-533400">
              <a:lnSpc>
                <a:spcPct val="90000"/>
              </a:lnSpc>
            </a:pPr>
            <a:r>
              <a:rPr lang="zh-TW" altLang="en-US" sz="2800" i="0" dirty="0" smtClean="0">
                <a:latin typeface="+mj-ea"/>
                <a:ea typeface="+mj-ea"/>
              </a:rPr>
              <a:t>固定的空間需求</a:t>
            </a:r>
            <a:r>
              <a:rPr lang="en-US" altLang="zh-TW" sz="2800" i="0" dirty="0">
                <a:latin typeface="+mj-ea"/>
                <a:ea typeface="+mj-ea"/>
              </a:rPr>
              <a:t> </a:t>
            </a:r>
            <a:r>
              <a:rPr lang="en-US" altLang="zh-TW" sz="2800" i="0" dirty="0" smtClean="0">
                <a:latin typeface="+mj-ea"/>
                <a:ea typeface="+mj-ea"/>
              </a:rPr>
              <a:t>C</a:t>
            </a:r>
            <a:r>
              <a:rPr lang="en-US" altLang="zh-TW" sz="2800" i="0" dirty="0">
                <a:latin typeface="+mj-ea"/>
                <a:ea typeface="+mj-ea"/>
              </a:rPr>
              <a:t/>
            </a:r>
            <a:br>
              <a:rPr lang="en-US" altLang="zh-TW" sz="2800" i="0" dirty="0">
                <a:latin typeface="+mj-ea"/>
                <a:ea typeface="+mj-ea"/>
              </a:rPr>
            </a:br>
            <a:r>
              <a:rPr lang="zh-TW" altLang="en-US" sz="2400" i="0" dirty="0" smtClean="0">
                <a:solidFill>
                  <a:srgbClr val="CC3300"/>
                </a:solidFill>
                <a:latin typeface="+mj-ea"/>
                <a:ea typeface="+mj-ea"/>
              </a:rPr>
              <a:t>和輸入和輸出無關</a:t>
            </a:r>
            <a:endParaRPr lang="en-US" altLang="zh-TW" sz="2400" i="0" dirty="0" smtClean="0">
              <a:latin typeface="+mj-ea"/>
              <a:ea typeface="+mj-ea"/>
            </a:endParaRPr>
          </a:p>
          <a:p>
            <a:pPr lvl="2" indent="-457200">
              <a:lnSpc>
                <a:spcPct val="90000"/>
              </a:lnSpc>
            </a:pPr>
            <a:r>
              <a:rPr lang="zh-TW" altLang="en-US" sz="2800" dirty="0" smtClean="0">
                <a:latin typeface="+mj-ea"/>
                <a:ea typeface="+mj-ea"/>
              </a:rPr>
              <a:t>指令所佔的空間</a:t>
            </a:r>
            <a:endParaRPr lang="en-US" altLang="zh-TW" sz="2800" dirty="0" smtClean="0">
              <a:latin typeface="+mj-ea"/>
              <a:ea typeface="+mj-ea"/>
            </a:endParaRPr>
          </a:p>
          <a:p>
            <a:pPr lvl="2" indent="-457200">
              <a:lnSpc>
                <a:spcPct val="90000"/>
              </a:lnSpc>
            </a:pPr>
            <a:r>
              <a:rPr lang="zh-TW" altLang="en-US" sz="2800" dirty="0" smtClean="0">
                <a:latin typeface="+mj-ea"/>
                <a:ea typeface="+mj-ea"/>
              </a:rPr>
              <a:t>必要的變數、</a:t>
            </a:r>
            <a:r>
              <a:rPr lang="zh-TW" altLang="en-US" sz="2800" dirty="0">
                <a:latin typeface="+mj-ea"/>
                <a:ea typeface="+mj-ea"/>
              </a:rPr>
              <a:t>資料結構所需的空間、</a:t>
            </a:r>
            <a:r>
              <a:rPr lang="zh-TW" altLang="en-US" sz="2800" dirty="0" smtClean="0">
                <a:latin typeface="+mj-ea"/>
                <a:ea typeface="+mj-ea"/>
              </a:rPr>
              <a:t>常數等</a:t>
            </a:r>
            <a:endParaRPr lang="en-US" altLang="zh-TW" sz="2800" dirty="0">
              <a:latin typeface="+mj-ea"/>
              <a:ea typeface="+mj-ea"/>
            </a:endParaRPr>
          </a:p>
          <a:p>
            <a:pPr marL="990600" lvl="1" indent="-533400">
              <a:lnSpc>
                <a:spcPct val="90000"/>
              </a:lnSpc>
            </a:pPr>
            <a:r>
              <a:rPr lang="zh-TW" altLang="en-US" sz="2800" i="0" dirty="0" smtClean="0">
                <a:latin typeface="+mj-ea"/>
                <a:ea typeface="+mj-ea"/>
              </a:rPr>
              <a:t>變動的空間需求</a:t>
            </a:r>
            <a:r>
              <a:rPr lang="en-US" altLang="zh-TW" sz="2800" i="0" dirty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lang="en-US" altLang="zh-TW" sz="2800" i="0" dirty="0" smtClean="0">
                <a:solidFill>
                  <a:srgbClr val="FF0000"/>
                </a:solidFill>
                <a:latin typeface="+mj-ea"/>
                <a:ea typeface="+mj-ea"/>
              </a:rPr>
              <a:t>S</a:t>
            </a:r>
            <a:r>
              <a:rPr lang="en-US" altLang="zh-TW" sz="2800" i="0" baseline="-25000" dirty="0" smtClean="0">
                <a:solidFill>
                  <a:srgbClr val="FF0000"/>
                </a:solidFill>
                <a:latin typeface="+mj-ea"/>
                <a:ea typeface="+mj-ea"/>
              </a:rPr>
              <a:t>P</a:t>
            </a:r>
            <a:r>
              <a:rPr lang="en-US" altLang="zh-TW" sz="2800" i="0" dirty="0" smtClean="0">
                <a:solidFill>
                  <a:srgbClr val="FF0000"/>
                </a:solidFill>
                <a:latin typeface="+mj-ea"/>
                <a:ea typeface="+mj-ea"/>
              </a:rPr>
              <a:t>(I)</a:t>
            </a:r>
            <a:r>
              <a:rPr lang="en-US" altLang="zh-TW" sz="2800" i="0" dirty="0">
                <a:latin typeface="+mj-ea"/>
                <a:ea typeface="+mj-ea"/>
              </a:rPr>
              <a:t/>
            </a:r>
            <a:br>
              <a:rPr lang="en-US" altLang="zh-TW" sz="2800" i="0" dirty="0">
                <a:latin typeface="+mj-ea"/>
                <a:ea typeface="+mj-ea"/>
              </a:rPr>
            </a:br>
            <a:r>
              <a:rPr lang="zh-TW" altLang="en-US" sz="2400" i="0" dirty="0" smtClean="0">
                <a:solidFill>
                  <a:srgbClr val="CC3300"/>
                </a:solidFill>
                <a:latin typeface="+mj-ea"/>
                <a:ea typeface="+mj-ea"/>
              </a:rPr>
              <a:t>和使用方法和輸入</a:t>
            </a:r>
            <a:r>
              <a:rPr lang="en-US" altLang="zh-TW" sz="2400" i="0" dirty="0" smtClean="0">
                <a:solidFill>
                  <a:srgbClr val="CC3300"/>
                </a:solidFill>
                <a:latin typeface="+mj-ea"/>
                <a:ea typeface="+mj-ea"/>
              </a:rPr>
              <a:t>I</a:t>
            </a:r>
            <a:r>
              <a:rPr lang="zh-TW" altLang="en-US" sz="2400" i="0" dirty="0" smtClean="0">
                <a:solidFill>
                  <a:srgbClr val="CC3300"/>
                </a:solidFill>
                <a:latin typeface="+mj-ea"/>
                <a:ea typeface="+mj-ea"/>
              </a:rPr>
              <a:t>的</a:t>
            </a:r>
            <a:r>
              <a:rPr lang="zh-TW" altLang="en-US" sz="2400" b="1" i="0" dirty="0" smtClean="0">
                <a:solidFill>
                  <a:srgbClr val="CC3300"/>
                </a:solidFill>
                <a:latin typeface="+mj-ea"/>
                <a:ea typeface="+mj-ea"/>
              </a:rPr>
              <a:t>特性</a:t>
            </a:r>
            <a:r>
              <a:rPr lang="zh-TW" altLang="en-US" sz="2400" i="0" dirty="0" smtClean="0">
                <a:solidFill>
                  <a:srgbClr val="CC3300"/>
                </a:solidFill>
                <a:latin typeface="+mj-ea"/>
                <a:ea typeface="+mj-ea"/>
              </a:rPr>
              <a:t>有關</a:t>
            </a:r>
            <a:r>
              <a:rPr lang="en-US" altLang="zh-TW" sz="2400" i="0" dirty="0" smtClean="0">
                <a:solidFill>
                  <a:srgbClr val="CC3300"/>
                </a:solidFill>
                <a:latin typeface="+mj-ea"/>
                <a:ea typeface="+mj-ea"/>
              </a:rPr>
              <a:t> </a:t>
            </a:r>
            <a:endParaRPr lang="en-US" altLang="zh-TW" sz="2400" i="0" dirty="0">
              <a:latin typeface="+mj-ea"/>
              <a:ea typeface="+mj-ea"/>
            </a:endParaRPr>
          </a:p>
          <a:p>
            <a:pPr lvl="2" indent="-457200">
              <a:lnSpc>
                <a:spcPct val="90000"/>
              </a:lnSpc>
            </a:pPr>
            <a:r>
              <a:rPr lang="zh-TW" altLang="en-US" sz="2800" dirty="0" smtClean="0">
                <a:latin typeface="+mj-ea"/>
                <a:ea typeface="+mj-ea"/>
              </a:rPr>
              <a:t>數量、大小、值等輸入資料的特性</a:t>
            </a:r>
            <a:endParaRPr lang="en-US" altLang="zh-TW" sz="2800" dirty="0" smtClean="0">
              <a:latin typeface="+mj-ea"/>
              <a:ea typeface="+mj-ea"/>
            </a:endParaRPr>
          </a:p>
          <a:p>
            <a:pPr lvl="2" indent="-457200">
              <a:lnSpc>
                <a:spcPct val="90000"/>
              </a:lnSpc>
            </a:pPr>
            <a:r>
              <a:rPr lang="zh-TW" altLang="en-US" sz="2800" dirty="0" smtClean="0">
                <a:latin typeface="+mj-ea"/>
                <a:ea typeface="+mj-ea"/>
              </a:rPr>
              <a:t>迴圈或遞迴所需的空間、參數、區域變數、回傳值等隨著執行過程中可能需要的空間</a:t>
            </a:r>
            <a:endParaRPr lang="zh-TW" altLang="en-US" sz="2800" dirty="0">
              <a:latin typeface="+mj-ea"/>
              <a:ea typeface="+mj-ea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6960524" y="1324495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說穿了就是所佔的空間啦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79371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1256399" y="115888"/>
            <a:ext cx="10353709" cy="576262"/>
          </a:xfrm>
        </p:spPr>
        <p:txBody>
          <a:bodyPr>
            <a:noAutofit/>
          </a:bodyPr>
          <a:lstStyle/>
          <a:p>
            <a:r>
              <a:rPr lang="zh-TW" altLang="en-US" dirty="0">
                <a:latin typeface="+mj-ea"/>
              </a:rPr>
              <a:t>效能分析</a:t>
            </a:r>
            <a:r>
              <a:rPr lang="en-US" altLang="zh-TW" dirty="0">
                <a:latin typeface="+mj-ea"/>
              </a:rPr>
              <a:t>(Performance Analysis)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6399" y="795020"/>
            <a:ext cx="10455309" cy="4800600"/>
          </a:xfrm>
        </p:spPr>
        <p:txBody>
          <a:bodyPr>
            <a:normAutofit/>
          </a:bodyPr>
          <a:lstStyle/>
          <a:p>
            <a:r>
              <a:rPr lang="zh-TW" altLang="en-US" sz="2800" dirty="0" smtClean="0">
                <a:latin typeface="+mn-ea"/>
              </a:rPr>
              <a:t>計算</a:t>
            </a:r>
            <a:r>
              <a:rPr lang="en-US" altLang="zh-TW" sz="2800" dirty="0" err="1" smtClean="0">
                <a:latin typeface="+mn-ea"/>
              </a:rPr>
              <a:t>a+b+b</a:t>
            </a:r>
            <a:r>
              <a:rPr lang="en-US" altLang="zh-TW" sz="2800" dirty="0" smtClean="0">
                <a:latin typeface="+mn-ea"/>
              </a:rPr>
              <a:t>*c+(</a:t>
            </a:r>
            <a:r>
              <a:rPr lang="en-US" altLang="zh-TW" sz="2800" dirty="0" err="1" smtClean="0">
                <a:latin typeface="+mn-ea"/>
              </a:rPr>
              <a:t>a+b-c</a:t>
            </a:r>
            <a:r>
              <a:rPr lang="en-US" altLang="zh-TW" sz="2800" dirty="0" smtClean="0">
                <a:latin typeface="+mn-ea"/>
              </a:rPr>
              <a:t>)/(</a:t>
            </a:r>
            <a:r>
              <a:rPr lang="en-US" altLang="zh-TW" sz="2800" dirty="0" err="1" smtClean="0">
                <a:latin typeface="+mn-ea"/>
              </a:rPr>
              <a:t>a+b</a:t>
            </a:r>
            <a:r>
              <a:rPr lang="en-US" altLang="zh-TW" sz="2800" dirty="0" smtClean="0">
                <a:latin typeface="+mn-ea"/>
              </a:rPr>
              <a:t>)+4.00</a:t>
            </a:r>
            <a:r>
              <a:rPr lang="zh-TW" altLang="en-US" sz="2800" dirty="0" smtClean="0">
                <a:latin typeface="+mn-ea"/>
              </a:rPr>
              <a:t>：</a:t>
            </a:r>
            <a:r>
              <a:rPr lang="en-US" altLang="zh-TW" sz="2800" i="1" dirty="0" err="1" smtClean="0">
                <a:latin typeface="+mn-ea"/>
              </a:rPr>
              <a:t>S</a:t>
            </a:r>
            <a:r>
              <a:rPr lang="en-US" altLang="zh-TW" sz="2800" i="1" baseline="-25000" dirty="0" err="1" smtClean="0">
                <a:latin typeface="+mn-ea"/>
              </a:rPr>
              <a:t>abc</a:t>
            </a:r>
            <a:r>
              <a:rPr lang="en-US" altLang="zh-TW" sz="2800" dirty="0" smtClean="0">
                <a:latin typeface="+mn-ea"/>
              </a:rPr>
              <a:t>(</a:t>
            </a:r>
            <a:r>
              <a:rPr lang="en-US" altLang="zh-TW" sz="2800" i="1" dirty="0" smtClean="0">
                <a:latin typeface="+mn-ea"/>
              </a:rPr>
              <a:t>I</a:t>
            </a:r>
            <a:r>
              <a:rPr lang="en-US" altLang="zh-TW" sz="2800" dirty="0" smtClean="0">
                <a:latin typeface="+mn-ea"/>
              </a:rPr>
              <a:t>)=0.</a:t>
            </a:r>
          </a:p>
          <a:p>
            <a:pPr lvl="1"/>
            <a:endParaRPr lang="en-US" altLang="zh-TW" sz="2800" dirty="0">
              <a:latin typeface="+mn-ea"/>
            </a:endParaRPr>
          </a:p>
          <a:p>
            <a:pPr lvl="1"/>
            <a:endParaRPr lang="en-US" altLang="zh-TW" sz="2800" dirty="0">
              <a:latin typeface="+mn-ea"/>
            </a:endParaRPr>
          </a:p>
          <a:p>
            <a:pPr lvl="1"/>
            <a:endParaRPr lang="en-US" altLang="zh-TW" sz="2800" dirty="0">
              <a:latin typeface="+mn-ea"/>
            </a:endParaRPr>
          </a:p>
          <a:p>
            <a:endParaRPr lang="en-US" altLang="zh-TW" sz="2800" dirty="0">
              <a:latin typeface="+mn-ea"/>
            </a:endParaRPr>
          </a:p>
          <a:p>
            <a:r>
              <a:rPr lang="zh-TW" altLang="en-US" sz="2800" dirty="0" smtClean="0">
                <a:latin typeface="+mn-ea"/>
              </a:rPr>
              <a:t>計算</a:t>
            </a:r>
            <a:r>
              <a:rPr lang="en-US" altLang="zh-TW" sz="2800" dirty="0">
                <a:latin typeface="+mn-ea"/>
              </a:rPr>
              <a:t>1+2+…+</a:t>
            </a:r>
            <a:r>
              <a:rPr lang="en-US" altLang="zh-TW" sz="2800" dirty="0" smtClean="0">
                <a:latin typeface="+mn-ea"/>
              </a:rPr>
              <a:t>n-1</a:t>
            </a:r>
            <a:r>
              <a:rPr lang="zh-TW" altLang="en-US" sz="2800" dirty="0" smtClean="0">
                <a:latin typeface="+mn-ea"/>
              </a:rPr>
              <a:t>：</a:t>
            </a:r>
            <a:r>
              <a:rPr lang="en-US" altLang="zh-TW" sz="2800" i="1" dirty="0" err="1" smtClean="0">
                <a:latin typeface="+mn-ea"/>
              </a:rPr>
              <a:t>S</a:t>
            </a:r>
            <a:r>
              <a:rPr lang="en-US" altLang="zh-TW" sz="2800" i="1" baseline="-25000" dirty="0" err="1" smtClean="0">
                <a:latin typeface="+mn-ea"/>
              </a:rPr>
              <a:t>sum</a:t>
            </a:r>
            <a:r>
              <a:rPr lang="en-US" altLang="zh-TW" sz="2800" dirty="0" smtClean="0">
                <a:latin typeface="+mn-ea"/>
              </a:rPr>
              <a:t>(</a:t>
            </a:r>
            <a:r>
              <a:rPr lang="en-US" altLang="zh-TW" sz="2800" i="1" dirty="0" smtClean="0">
                <a:latin typeface="+mn-ea"/>
              </a:rPr>
              <a:t>I</a:t>
            </a:r>
            <a:r>
              <a:rPr lang="en-US" altLang="zh-TW" sz="2800" dirty="0">
                <a:latin typeface="+mn-ea"/>
              </a:rPr>
              <a:t>)=</a:t>
            </a:r>
            <a:r>
              <a:rPr lang="en-US" altLang="zh-TW" sz="2800" i="1" dirty="0" err="1">
                <a:latin typeface="+mn-ea"/>
              </a:rPr>
              <a:t>S</a:t>
            </a:r>
            <a:r>
              <a:rPr lang="en-US" altLang="zh-TW" sz="2800" i="1" baseline="-25000" dirty="0" err="1">
                <a:latin typeface="+mn-ea"/>
              </a:rPr>
              <a:t>sum</a:t>
            </a:r>
            <a:r>
              <a:rPr lang="en-US" altLang="zh-TW" sz="2800" dirty="0">
                <a:latin typeface="+mn-ea"/>
              </a:rPr>
              <a:t>(</a:t>
            </a:r>
            <a:r>
              <a:rPr lang="en-US" altLang="zh-TW" sz="2800" i="1" dirty="0">
                <a:latin typeface="+mn-ea"/>
              </a:rPr>
              <a:t>n</a:t>
            </a:r>
            <a:r>
              <a:rPr lang="en-US" altLang="zh-TW" sz="2800" dirty="0">
                <a:latin typeface="+mn-ea"/>
              </a:rPr>
              <a:t>)=0.</a:t>
            </a:r>
            <a:endParaRPr lang="zh-TW" altLang="en-US" sz="2800" dirty="0">
              <a:latin typeface="+mn-ea"/>
            </a:endParaRPr>
          </a:p>
        </p:txBody>
      </p:sp>
      <p:pic>
        <p:nvPicPr>
          <p:cNvPr id="63492" name="Picture 4" descr="program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7581" y="1424406"/>
            <a:ext cx="8069263" cy="173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494" name="Picture 6" descr="program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7918" y="3908515"/>
            <a:ext cx="7748588" cy="2689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495" name="Text Box 7"/>
          <p:cNvSpPr txBox="1">
            <a:spLocks noChangeArrowheads="1"/>
          </p:cNvSpPr>
          <p:nvPr/>
        </p:nvSpPr>
        <p:spPr bwMode="auto">
          <a:xfrm>
            <a:off x="5951538" y="4652964"/>
            <a:ext cx="3898824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Recall: pass the address of the</a:t>
            </a:r>
          </a:p>
          <a:p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first element of the array &amp;</a:t>
            </a:r>
          </a:p>
          <a:p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pass by value</a:t>
            </a:r>
          </a:p>
        </p:txBody>
      </p:sp>
    </p:spTree>
    <p:extLst>
      <p:ext uri="{BB962C8B-B14F-4D97-AF65-F5344CB8AC3E}">
        <p14:creationId xmlns:p14="http://schemas.microsoft.com/office/powerpoint/2010/main" val="2400988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3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1256400" y="115888"/>
            <a:ext cx="10030436" cy="914400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+mj-ea"/>
              </a:rPr>
              <a:t>效能分析</a:t>
            </a:r>
            <a:r>
              <a:rPr lang="en-US" altLang="zh-TW" dirty="0">
                <a:latin typeface="+mj-ea"/>
              </a:rPr>
              <a:t>(Performance Analysis)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6400" y="763587"/>
            <a:ext cx="8380413" cy="4800600"/>
          </a:xfrm>
        </p:spPr>
        <p:txBody>
          <a:bodyPr>
            <a:normAutofit/>
          </a:bodyPr>
          <a:lstStyle/>
          <a:p>
            <a:pPr lvl="1"/>
            <a:r>
              <a:rPr lang="zh-TW" altLang="en-US" sz="2800" dirty="0" smtClean="0">
                <a:latin typeface="+mn-ea"/>
              </a:rPr>
              <a:t>利用遞迴</a:t>
            </a:r>
            <a:r>
              <a:rPr lang="en-US" altLang="zh-TW" sz="2800" dirty="0" smtClean="0">
                <a:latin typeface="+mn-ea"/>
              </a:rPr>
              <a:t>(recursive)</a:t>
            </a:r>
            <a:r>
              <a:rPr lang="zh-TW" altLang="en-US" sz="2800" dirty="0" smtClean="0">
                <a:latin typeface="+mn-ea"/>
              </a:rPr>
              <a:t>計算</a:t>
            </a:r>
            <a:r>
              <a:rPr lang="en-US" altLang="zh-TW" sz="2800" dirty="0" smtClean="0">
                <a:latin typeface="+mn-ea"/>
              </a:rPr>
              <a:t>1+2+…+n-1</a:t>
            </a:r>
          </a:p>
          <a:p>
            <a:pPr lvl="1"/>
            <a:endParaRPr lang="zh-TW" altLang="en-US" sz="2800" dirty="0">
              <a:latin typeface="+mn-ea"/>
            </a:endParaRPr>
          </a:p>
        </p:txBody>
      </p:sp>
      <p:pic>
        <p:nvPicPr>
          <p:cNvPr id="64516" name="Picture 4" descr="program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8550" y="1593742"/>
            <a:ext cx="7488237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517" name="Picture 5" descr="figure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8550" y="4359275"/>
            <a:ext cx="7543800" cy="2382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518" name="Text Box 6"/>
          <p:cNvSpPr txBox="1">
            <a:spLocks noChangeArrowheads="1"/>
          </p:cNvSpPr>
          <p:nvPr/>
        </p:nvSpPr>
        <p:spPr bwMode="auto">
          <a:xfrm>
            <a:off x="7329489" y="5924550"/>
            <a:ext cx="2511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>
                <a:solidFill>
                  <a:srgbClr val="CC3300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TW" sz="2400" baseline="-25000">
                <a:solidFill>
                  <a:srgbClr val="CC3300"/>
                </a:solidFill>
                <a:latin typeface="Times New Roman" panose="02020603050405020304" pitchFamily="18" charset="0"/>
              </a:rPr>
              <a:t>sum</a:t>
            </a:r>
            <a:r>
              <a:rPr lang="en-US" altLang="zh-TW" sz="2400">
                <a:solidFill>
                  <a:srgbClr val="CC3300"/>
                </a:solidFill>
                <a:latin typeface="Times New Roman" panose="02020603050405020304" pitchFamily="18" charset="0"/>
              </a:rPr>
              <a:t>(I)=S</a:t>
            </a:r>
            <a:r>
              <a:rPr lang="en-US" altLang="zh-TW" sz="2400" baseline="-25000">
                <a:solidFill>
                  <a:srgbClr val="CC3300"/>
                </a:solidFill>
                <a:latin typeface="Times New Roman" panose="02020603050405020304" pitchFamily="18" charset="0"/>
              </a:rPr>
              <a:t>sum</a:t>
            </a:r>
            <a:r>
              <a:rPr lang="en-US" altLang="zh-TW" sz="2400">
                <a:solidFill>
                  <a:srgbClr val="CC3300"/>
                </a:solidFill>
                <a:latin typeface="Times New Roman" panose="02020603050405020304" pitchFamily="18" charset="0"/>
              </a:rPr>
              <a:t>(n)=6n</a:t>
            </a:r>
            <a:endParaRPr lang="en-US" altLang="zh-TW" sz="2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1621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4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4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1256400" y="450000"/>
            <a:ext cx="9956545" cy="914400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+mj-ea"/>
              </a:rPr>
              <a:t>效能分析</a:t>
            </a:r>
            <a:r>
              <a:rPr lang="en-US" altLang="zh-TW" dirty="0">
                <a:latin typeface="+mj-ea"/>
              </a:rPr>
              <a:t>(Performance Analysis)</a:t>
            </a:r>
            <a:endParaRPr lang="en-US" altLang="zh-TW" dirty="0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6400" y="1196975"/>
            <a:ext cx="9358229" cy="5256213"/>
          </a:xfrm>
        </p:spPr>
        <p:txBody>
          <a:bodyPr>
            <a:noAutofit/>
          </a:bodyPr>
          <a:lstStyle/>
          <a:p>
            <a:r>
              <a:rPr lang="zh-TW" altLang="en-US" sz="2800" dirty="0" smtClean="0">
                <a:latin typeface="+mn-ea"/>
              </a:rPr>
              <a:t> 時間</a:t>
            </a:r>
            <a:r>
              <a:rPr lang="zh-TW" altLang="en-US" sz="2800" dirty="0">
                <a:latin typeface="+mn-ea"/>
              </a:rPr>
              <a:t>複雜度</a:t>
            </a:r>
            <a:r>
              <a:rPr lang="en-US" altLang="zh-TW" sz="2800" dirty="0" smtClean="0">
                <a:latin typeface="+mn-ea"/>
              </a:rPr>
              <a:t> Time Complexity: </a:t>
            </a:r>
            <a:endParaRPr lang="en-US" altLang="zh-TW" sz="2800" dirty="0">
              <a:latin typeface="+mn-ea"/>
            </a:endParaRPr>
          </a:p>
          <a:p>
            <a:pPr algn="ctr">
              <a:buFont typeface="Wingdings" panose="05000000000000000000" pitchFamily="2" charset="2"/>
              <a:buNone/>
            </a:pPr>
            <a:r>
              <a:rPr lang="en-US" altLang="zh-TW" sz="2800" dirty="0">
                <a:latin typeface="+mn-ea"/>
              </a:rPr>
              <a:t>T(P)=C+T</a:t>
            </a:r>
            <a:r>
              <a:rPr lang="en-US" altLang="zh-TW" sz="2800" baseline="-25000" dirty="0">
                <a:latin typeface="+mn-ea"/>
              </a:rPr>
              <a:t>P</a:t>
            </a:r>
            <a:r>
              <a:rPr lang="en-US" altLang="zh-TW" sz="2800" dirty="0">
                <a:latin typeface="+mn-ea"/>
              </a:rPr>
              <a:t>(I)</a:t>
            </a:r>
          </a:p>
          <a:p>
            <a:pPr lvl="1"/>
            <a:r>
              <a:rPr lang="zh-TW" altLang="en-US" sz="2800" i="0" dirty="0" smtClean="0">
                <a:latin typeface="+mn-ea"/>
              </a:rPr>
              <a:t>固定的時間需求</a:t>
            </a:r>
            <a:r>
              <a:rPr lang="en-US" altLang="zh-TW" sz="2800" i="0" dirty="0" smtClean="0">
                <a:latin typeface="+mn-ea"/>
              </a:rPr>
              <a:t>(C)</a:t>
            </a:r>
            <a:endParaRPr lang="zh-TW" altLang="en-US" sz="2800" i="0" dirty="0" smtClean="0">
              <a:latin typeface="+mn-ea"/>
            </a:endParaRPr>
          </a:p>
          <a:p>
            <a:pPr lvl="2"/>
            <a:r>
              <a:rPr lang="zh-TW" altLang="en-US" sz="2800" dirty="0" smtClean="0">
                <a:latin typeface="+mn-ea"/>
              </a:rPr>
              <a:t>編譯</a:t>
            </a:r>
            <a:r>
              <a:rPr lang="en-US" altLang="zh-TW" sz="2800" dirty="0" smtClean="0">
                <a:latin typeface="+mn-ea"/>
              </a:rPr>
              <a:t>(Compile)</a:t>
            </a:r>
            <a:r>
              <a:rPr lang="zh-TW" altLang="en-US" sz="2800" dirty="0" smtClean="0">
                <a:latin typeface="+mn-ea"/>
              </a:rPr>
              <a:t>所花的時間</a:t>
            </a:r>
            <a:endParaRPr lang="en-US" altLang="zh-TW" sz="2800" dirty="0" smtClean="0">
              <a:latin typeface="+mn-ea"/>
            </a:endParaRPr>
          </a:p>
          <a:p>
            <a:pPr marL="987552" lvl="2" indent="0">
              <a:buNone/>
            </a:pPr>
            <a:endParaRPr lang="en-US" altLang="zh-TW" sz="2800" dirty="0" smtClean="0">
              <a:latin typeface="+mn-ea"/>
            </a:endParaRPr>
          </a:p>
          <a:p>
            <a:pPr lvl="1"/>
            <a:r>
              <a:rPr lang="zh-TW" altLang="en-US" sz="2800" i="0" dirty="0" smtClean="0">
                <a:latin typeface="+mn-ea"/>
              </a:rPr>
              <a:t>可變的時間需求</a:t>
            </a:r>
            <a:r>
              <a:rPr lang="en-US" altLang="zh-TW" sz="2800" i="0" dirty="0" smtClean="0">
                <a:solidFill>
                  <a:srgbClr val="FF0000"/>
                </a:solidFill>
                <a:latin typeface="+mn-ea"/>
              </a:rPr>
              <a:t>T</a:t>
            </a:r>
            <a:r>
              <a:rPr lang="en-US" altLang="zh-TW" sz="2800" i="0" baseline="-25000" dirty="0" smtClean="0">
                <a:solidFill>
                  <a:srgbClr val="FF0000"/>
                </a:solidFill>
                <a:latin typeface="+mn-ea"/>
              </a:rPr>
              <a:t>P</a:t>
            </a:r>
            <a:r>
              <a:rPr lang="en-US" altLang="zh-TW" sz="2800" i="0" dirty="0" smtClean="0">
                <a:solidFill>
                  <a:srgbClr val="FF0000"/>
                </a:solidFill>
                <a:latin typeface="+mn-ea"/>
              </a:rPr>
              <a:t>(I)</a:t>
            </a:r>
          </a:p>
          <a:p>
            <a:pPr lvl="2"/>
            <a:r>
              <a:rPr lang="zh-TW" altLang="en-US" sz="2800" dirty="0" smtClean="0">
                <a:latin typeface="+mn-ea"/>
              </a:rPr>
              <a:t>執行</a:t>
            </a:r>
            <a:r>
              <a:rPr lang="en-US" altLang="zh-TW" sz="2800" dirty="0" smtClean="0">
                <a:latin typeface="+mn-ea"/>
              </a:rPr>
              <a:t>(execution) </a:t>
            </a:r>
            <a:r>
              <a:rPr lang="zh-TW" altLang="en-US" sz="2800" dirty="0" smtClean="0">
                <a:latin typeface="+mn-ea"/>
              </a:rPr>
              <a:t>所需的時間</a:t>
            </a:r>
            <a:r>
              <a:rPr lang="en-US" altLang="zh-TW" sz="2800" dirty="0" smtClean="0">
                <a:latin typeface="+mn-ea"/>
              </a:rPr>
              <a:t> T</a:t>
            </a:r>
            <a:r>
              <a:rPr lang="en-US" altLang="zh-TW" sz="2800" baseline="-25000" dirty="0" smtClean="0">
                <a:latin typeface="+mn-ea"/>
              </a:rPr>
              <a:t>P</a:t>
            </a:r>
          </a:p>
          <a:p>
            <a:pPr lvl="2"/>
            <a:r>
              <a:rPr lang="zh-TW" altLang="en-US" sz="2800" dirty="0">
                <a:latin typeface="+mn-ea"/>
              </a:rPr>
              <a:t>通常會和</a:t>
            </a:r>
            <a:r>
              <a:rPr lang="zh-TW" altLang="en-US" sz="2800" dirty="0" smtClean="0">
                <a:latin typeface="+mn-ea"/>
              </a:rPr>
              <a:t>輸入資訊的特徵有關</a:t>
            </a:r>
            <a:endParaRPr lang="en-US" altLang="zh-TW" sz="2800" baseline="-25000" dirty="0">
              <a:latin typeface="+mn-ea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6611389" y="1364400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說穿了就是所</a:t>
            </a:r>
            <a:r>
              <a:rPr lang="zh-TW" altLang="en-US" dirty="0"/>
              <a:t>需要的時間</a:t>
            </a:r>
            <a:r>
              <a:rPr lang="zh-TW" altLang="en-US" dirty="0" smtClean="0"/>
              <a:t>啦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67876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1256400" y="450000"/>
            <a:ext cx="10344473" cy="711200"/>
          </a:xfrm>
        </p:spPr>
        <p:txBody>
          <a:bodyPr>
            <a:noAutofit/>
          </a:bodyPr>
          <a:lstStyle/>
          <a:p>
            <a:r>
              <a:rPr lang="zh-TW" altLang="en-US" dirty="0">
                <a:latin typeface="+mj-ea"/>
              </a:rPr>
              <a:t>效能分析</a:t>
            </a:r>
            <a:r>
              <a:rPr lang="en-US" altLang="zh-TW" dirty="0">
                <a:latin typeface="+mj-ea"/>
              </a:rPr>
              <a:t>(</a:t>
            </a:r>
            <a:r>
              <a:rPr lang="en-US" altLang="zh-TW" sz="4800" dirty="0">
                <a:latin typeface="+mj-ea"/>
              </a:rPr>
              <a:t>Performance</a:t>
            </a:r>
            <a:r>
              <a:rPr lang="en-US" altLang="zh-TW" dirty="0">
                <a:latin typeface="+mj-ea"/>
              </a:rPr>
              <a:t> Analysis)</a:t>
            </a:r>
            <a:endParaRPr lang="en-US" altLang="zh-TW" dirty="0">
              <a:latin typeface="+mn-ea"/>
              <a:ea typeface="+mn-ea"/>
            </a:endParaRP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6400" y="1265109"/>
            <a:ext cx="10501144" cy="5832475"/>
          </a:xfrm>
        </p:spPr>
        <p:txBody>
          <a:bodyPr>
            <a:noAutofit/>
          </a:bodyPr>
          <a:lstStyle/>
          <a:p>
            <a:r>
              <a:rPr lang="zh-TW" altLang="en-US" sz="2800" dirty="0" smtClean="0">
                <a:latin typeface="+mn-ea"/>
              </a:rPr>
              <a:t>程式的步驟可</a:t>
            </a:r>
            <a:r>
              <a:rPr lang="zh-TW" altLang="en-US" sz="2800" dirty="0">
                <a:latin typeface="+mn-ea"/>
              </a:rPr>
              <a:t>來</a:t>
            </a:r>
            <a:r>
              <a:rPr lang="zh-TW" altLang="en-US" sz="2800" dirty="0" smtClean="0">
                <a:latin typeface="+mn-ea"/>
              </a:rPr>
              <a:t>用分析執行時間</a:t>
            </a:r>
            <a:endParaRPr lang="en-US" altLang="zh-TW" sz="2800" dirty="0">
              <a:latin typeface="+mn-ea"/>
            </a:endParaRPr>
          </a:p>
          <a:p>
            <a:pPr lvl="2"/>
            <a:r>
              <a:rPr lang="en-US" altLang="zh-TW" sz="2800" dirty="0" err="1" smtClean="0">
                <a:latin typeface="+mn-ea"/>
              </a:rPr>
              <a:t>abc</a:t>
            </a:r>
            <a:r>
              <a:rPr lang="en-US" altLang="zh-TW" sz="2800" dirty="0" smtClean="0">
                <a:latin typeface="+mn-ea"/>
              </a:rPr>
              <a:t> </a:t>
            </a:r>
            <a:r>
              <a:rPr lang="en-US" altLang="zh-TW" sz="2800" dirty="0">
                <a:latin typeface="+mn-ea"/>
              </a:rPr>
              <a:t>= a + b + b * c + (a + b - c) / (a + b) + 4.0</a:t>
            </a:r>
          </a:p>
          <a:p>
            <a:pPr lvl="2"/>
            <a:r>
              <a:rPr lang="en-US" altLang="zh-TW" sz="2800" dirty="0" err="1">
                <a:latin typeface="+mn-ea"/>
              </a:rPr>
              <a:t>abc</a:t>
            </a:r>
            <a:r>
              <a:rPr lang="en-US" altLang="zh-TW" sz="2800" dirty="0">
                <a:latin typeface="+mn-ea"/>
              </a:rPr>
              <a:t> = a + b + c</a:t>
            </a:r>
          </a:p>
          <a:p>
            <a:r>
              <a:rPr lang="zh-TW" altLang="en-US" sz="2800" dirty="0" smtClean="0">
                <a:latin typeface="+mn-ea"/>
              </a:rPr>
              <a:t>計算程式所需的</a:t>
            </a:r>
            <a:r>
              <a:rPr lang="zh-TW" altLang="en-US" sz="2800" dirty="0" smtClean="0">
                <a:solidFill>
                  <a:srgbClr val="FF0000"/>
                </a:solidFill>
                <a:latin typeface="+mn-ea"/>
              </a:rPr>
              <a:t>步驟數</a:t>
            </a:r>
            <a:endParaRPr lang="en-US" altLang="zh-TW" sz="2800" dirty="0" smtClean="0">
              <a:solidFill>
                <a:srgbClr val="FF0000"/>
              </a:solidFill>
              <a:latin typeface="+mn-ea"/>
            </a:endParaRPr>
          </a:p>
          <a:p>
            <a:pPr lvl="1"/>
            <a:r>
              <a:rPr lang="zh-TW" altLang="en-US" sz="2800" i="0" dirty="0" smtClean="0">
                <a:latin typeface="+mn-ea"/>
              </a:rPr>
              <a:t>根據變數</a:t>
            </a:r>
            <a:r>
              <a:rPr lang="en-US" altLang="zh-TW" sz="2800" i="0" dirty="0" smtClean="0">
                <a:latin typeface="+mn-ea"/>
              </a:rPr>
              <a:t>/</a:t>
            </a:r>
            <a:r>
              <a:rPr lang="zh-TW" altLang="en-US" sz="2800" i="0" dirty="0" smtClean="0">
                <a:latin typeface="+mn-ea"/>
              </a:rPr>
              <a:t>計算次數</a:t>
            </a:r>
            <a:endParaRPr lang="en-US" altLang="zh-TW" sz="2800" i="0" dirty="0" smtClean="0">
              <a:latin typeface="+mn-ea"/>
            </a:endParaRPr>
          </a:p>
          <a:p>
            <a:pPr lvl="1"/>
            <a:r>
              <a:rPr lang="zh-TW" altLang="en-US" sz="2800" i="0" dirty="0" smtClean="0">
                <a:latin typeface="+mn-ea"/>
              </a:rPr>
              <a:t>表格</a:t>
            </a:r>
            <a:endParaRPr lang="en-US" altLang="zh-TW" sz="2800" i="0" dirty="0" smtClean="0">
              <a:latin typeface="+mn-ea"/>
            </a:endParaRPr>
          </a:p>
          <a:p>
            <a:pPr lvl="2"/>
            <a:r>
              <a:rPr lang="zh-TW" altLang="en-US" sz="2800" dirty="0" smtClean="0">
                <a:latin typeface="+mn-ea"/>
              </a:rPr>
              <a:t>計算每一段程式所需要的步數，以及每一步所真正需要的</a:t>
            </a:r>
            <a:r>
              <a:rPr lang="en-US" altLang="zh-TW" sz="2800" dirty="0" smtClean="0">
                <a:latin typeface="+mn-ea"/>
              </a:rPr>
              <a:t>CPU time</a:t>
            </a:r>
            <a:r>
              <a:rPr lang="zh-TW" altLang="en-US" sz="2800" dirty="0" smtClean="0">
                <a:latin typeface="+mn-ea"/>
              </a:rPr>
              <a:t>：</a:t>
            </a:r>
            <a:r>
              <a:rPr lang="en-US" altLang="zh-TW" sz="2800" dirty="0" smtClean="0">
                <a:solidFill>
                  <a:srgbClr val="CC3300"/>
                </a:solidFill>
                <a:latin typeface="+mn-ea"/>
              </a:rPr>
              <a:t>execution </a:t>
            </a:r>
            <a:r>
              <a:rPr lang="en-US" altLang="zh-TW" sz="2800" dirty="0">
                <a:solidFill>
                  <a:srgbClr val="CC3300"/>
                </a:solidFill>
                <a:latin typeface="+mn-ea"/>
                <a:sym typeface="Symbol" panose="05050102010706020507" pitchFamily="18" charset="2"/>
              </a:rPr>
              <a:t> frequency</a:t>
            </a:r>
            <a:endParaRPr lang="en-US" altLang="zh-TW" sz="2800" dirty="0">
              <a:latin typeface="+mn-ea"/>
              <a:sym typeface="Symbol" panose="05050102010706020507" pitchFamily="18" charset="2"/>
            </a:endParaRPr>
          </a:p>
          <a:p>
            <a:pPr lvl="2"/>
            <a:r>
              <a:rPr lang="zh-TW" altLang="en-US" sz="2800" dirty="0" smtClean="0">
                <a:latin typeface="+mn-ea"/>
                <a:sym typeface="Symbol" panose="05050102010706020507" pitchFamily="18" charset="2"/>
              </a:rPr>
              <a:t>加總每一段程式所需的時間</a:t>
            </a:r>
            <a:endParaRPr lang="zh-TW" altLang="en-US" sz="2800" dirty="0">
              <a:latin typeface="+mn-ea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01759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zh-TW" smtClean="0">
                <a:latin typeface="+mj-ea"/>
              </a:rPr>
              <a:t>Performance </a:t>
            </a:r>
            <a:r>
              <a:rPr lang="en-US" altLang="zh-TW" dirty="0" smtClean="0">
                <a:latin typeface="+mj-ea"/>
              </a:rPr>
              <a:t>of </a:t>
            </a:r>
            <a:r>
              <a:rPr lang="en-US" altLang="zh-TW" u="sng" dirty="0" smtClean="0">
                <a:latin typeface="+mj-ea"/>
              </a:rPr>
              <a:t>Insertion </a:t>
            </a:r>
            <a:r>
              <a:rPr lang="en-US" altLang="zh-TW" u="sng" dirty="0">
                <a:latin typeface="+mj-ea"/>
              </a:rPr>
              <a:t>Sort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1600" y="1428749"/>
            <a:ext cx="9601200" cy="4746763"/>
          </a:xfrm>
          <a:noFill/>
          <a:ln/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800" dirty="0">
                <a:latin typeface="+mn-ea"/>
              </a:rPr>
              <a:t>for (</a:t>
            </a:r>
            <a:r>
              <a:rPr lang="en-US" altLang="zh-TW" sz="2800" dirty="0" err="1">
                <a:latin typeface="+mn-ea"/>
              </a:rPr>
              <a:t>i</a:t>
            </a:r>
            <a:r>
              <a:rPr lang="en-US" altLang="zh-TW" sz="2800" dirty="0">
                <a:latin typeface="+mn-ea"/>
              </a:rPr>
              <a:t> = 1; </a:t>
            </a:r>
            <a:r>
              <a:rPr lang="en-US" altLang="zh-TW" sz="2800" dirty="0" err="1">
                <a:latin typeface="+mn-ea"/>
              </a:rPr>
              <a:t>i</a:t>
            </a:r>
            <a:r>
              <a:rPr lang="en-US" altLang="zh-TW" sz="2800" dirty="0">
                <a:latin typeface="+mn-ea"/>
              </a:rPr>
              <a:t> &lt; n; </a:t>
            </a:r>
            <a:r>
              <a:rPr lang="en-US" altLang="zh-TW" sz="2800" dirty="0" err="1">
                <a:latin typeface="+mn-ea"/>
              </a:rPr>
              <a:t>i</a:t>
            </a:r>
            <a:r>
              <a:rPr lang="en-US" altLang="zh-TW" sz="2800" dirty="0">
                <a:latin typeface="+mn-ea"/>
              </a:rPr>
              <a:t>++)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800" dirty="0">
                <a:latin typeface="+mn-ea"/>
              </a:rPr>
              <a:t>{/* insert a[</a:t>
            </a:r>
            <a:r>
              <a:rPr lang="en-US" altLang="zh-TW" sz="2800" dirty="0" err="1">
                <a:latin typeface="+mn-ea"/>
              </a:rPr>
              <a:t>i</a:t>
            </a:r>
            <a:r>
              <a:rPr lang="en-US" altLang="zh-TW" sz="2800" dirty="0">
                <a:latin typeface="+mn-ea"/>
              </a:rPr>
              <a:t>] into a[0:i-1] */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800" dirty="0">
                <a:solidFill>
                  <a:srgbClr val="0070C0"/>
                </a:solidFill>
                <a:latin typeface="+mn-ea"/>
              </a:rPr>
              <a:t>   </a:t>
            </a:r>
            <a:r>
              <a:rPr lang="en-US" altLang="zh-TW" sz="2800" dirty="0" err="1">
                <a:solidFill>
                  <a:srgbClr val="0070C0"/>
                </a:solidFill>
                <a:latin typeface="+mn-ea"/>
              </a:rPr>
              <a:t>int</a:t>
            </a:r>
            <a:r>
              <a:rPr lang="en-US" altLang="zh-TW" sz="2800" dirty="0">
                <a:solidFill>
                  <a:srgbClr val="0070C0"/>
                </a:solidFill>
                <a:latin typeface="+mn-ea"/>
              </a:rPr>
              <a:t> t = a[</a:t>
            </a:r>
            <a:r>
              <a:rPr lang="en-US" altLang="zh-TW" sz="2800" dirty="0" err="1">
                <a:solidFill>
                  <a:srgbClr val="0070C0"/>
                </a:solidFill>
                <a:latin typeface="+mn-ea"/>
              </a:rPr>
              <a:t>i</a:t>
            </a:r>
            <a:r>
              <a:rPr lang="en-US" altLang="zh-TW" sz="2800" dirty="0">
                <a:solidFill>
                  <a:srgbClr val="0070C0"/>
                </a:solidFill>
                <a:latin typeface="+mn-ea"/>
              </a:rPr>
              <a:t>];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800" dirty="0">
                <a:solidFill>
                  <a:srgbClr val="0070C0"/>
                </a:solidFill>
                <a:latin typeface="+mn-ea"/>
              </a:rPr>
              <a:t>   </a:t>
            </a:r>
            <a:r>
              <a:rPr lang="en-US" altLang="zh-TW" sz="2800" dirty="0" err="1">
                <a:solidFill>
                  <a:srgbClr val="0070C0"/>
                </a:solidFill>
                <a:latin typeface="+mn-ea"/>
              </a:rPr>
              <a:t>int</a:t>
            </a:r>
            <a:r>
              <a:rPr lang="en-US" altLang="zh-TW" sz="2800" dirty="0">
                <a:solidFill>
                  <a:srgbClr val="0070C0"/>
                </a:solidFill>
                <a:latin typeface="+mn-ea"/>
              </a:rPr>
              <a:t> j;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800" dirty="0">
                <a:solidFill>
                  <a:srgbClr val="0070C0"/>
                </a:solidFill>
                <a:latin typeface="+mn-ea"/>
              </a:rPr>
              <a:t>   for (j = </a:t>
            </a:r>
            <a:r>
              <a:rPr lang="en-US" altLang="zh-TW" sz="2800" dirty="0" err="1">
                <a:solidFill>
                  <a:srgbClr val="0070C0"/>
                </a:solidFill>
                <a:latin typeface="+mn-ea"/>
              </a:rPr>
              <a:t>i</a:t>
            </a:r>
            <a:r>
              <a:rPr lang="en-US" altLang="zh-TW" sz="2800" dirty="0">
                <a:solidFill>
                  <a:srgbClr val="0070C0"/>
                </a:solidFill>
                <a:latin typeface="+mn-ea"/>
              </a:rPr>
              <a:t> - 1; j &gt;= 0 &amp;&amp; t &lt; a[j]; j--)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800" dirty="0">
                <a:solidFill>
                  <a:srgbClr val="0070C0"/>
                </a:solidFill>
                <a:latin typeface="+mn-ea"/>
              </a:rPr>
              <a:t>       a[j + 1] = a[j];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800" dirty="0">
                <a:solidFill>
                  <a:srgbClr val="0070C0"/>
                </a:solidFill>
                <a:latin typeface="+mn-ea"/>
              </a:rPr>
              <a:t>   a[j + 1] = t;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800" dirty="0">
                <a:latin typeface="+mn-ea"/>
              </a:rPr>
              <a:t>}</a:t>
            </a:r>
          </a:p>
        </p:txBody>
      </p:sp>
      <p:sp>
        <p:nvSpPr>
          <p:cNvPr id="2" name="文字方塊 1"/>
          <p:cNvSpPr txBox="1"/>
          <p:nvPr/>
        </p:nvSpPr>
        <p:spPr>
          <a:xfrm>
            <a:off x="6411884" y="4926676"/>
            <a:ext cx="234461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>
                <a:latin typeface="+mn-ea"/>
              </a:rPr>
              <a:t>Best Case = ?</a:t>
            </a:r>
          </a:p>
          <a:p>
            <a:r>
              <a:rPr lang="en-US" altLang="zh-TW" sz="2400" dirty="0" smtClean="0">
                <a:latin typeface="+mn-ea"/>
              </a:rPr>
              <a:t>Worst Case = ?</a:t>
            </a:r>
            <a:endParaRPr lang="zh-TW" altLang="en-US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92673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1193382" y="404813"/>
            <a:ext cx="8451850" cy="914400"/>
          </a:xfrm>
        </p:spPr>
        <p:txBody>
          <a:bodyPr/>
          <a:lstStyle/>
          <a:p>
            <a:r>
              <a:rPr lang="zh-TW" altLang="en-US" dirty="0" smtClean="0">
                <a:latin typeface="+mj-ea"/>
              </a:rPr>
              <a:t>演算法</a:t>
            </a:r>
            <a:r>
              <a:rPr lang="en-US" altLang="zh-TW" dirty="0" smtClean="0">
                <a:latin typeface="+mj-ea"/>
              </a:rPr>
              <a:t>(Algorithm)</a:t>
            </a:r>
            <a:endParaRPr lang="en-US" altLang="zh-TW" dirty="0">
              <a:latin typeface="+mj-ea"/>
            </a:endParaRP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93382" y="1319213"/>
            <a:ext cx="10324850" cy="4076700"/>
          </a:xfrm>
        </p:spPr>
        <p:txBody>
          <a:bodyPr>
            <a:noAutofit/>
          </a:bodyPr>
          <a:lstStyle/>
          <a:p>
            <a:r>
              <a:rPr lang="zh-TW" altLang="en-US" sz="2800" dirty="0" smtClean="0">
                <a:latin typeface="+mj-ea"/>
                <a:ea typeface="+mj-ea"/>
              </a:rPr>
              <a:t>演算法是指</a:t>
            </a:r>
            <a:r>
              <a:rPr lang="zh-TW" altLang="en-US" sz="2800" dirty="0" smtClean="0">
                <a:solidFill>
                  <a:srgbClr val="FF0000"/>
                </a:solidFill>
                <a:latin typeface="+mj-ea"/>
                <a:ea typeface="+mj-ea"/>
              </a:rPr>
              <a:t>一連串有限數量的指令</a:t>
            </a:r>
            <a:r>
              <a:rPr lang="zh-TW" altLang="en-US" sz="2800" dirty="0" smtClean="0">
                <a:latin typeface="+mj-ea"/>
                <a:ea typeface="+mj-ea"/>
              </a:rPr>
              <a:t>，為了完成</a:t>
            </a:r>
            <a:r>
              <a:rPr lang="zh-TW" altLang="en-US" sz="2800" dirty="0" smtClean="0">
                <a:solidFill>
                  <a:srgbClr val="FF0000"/>
                </a:solidFill>
                <a:latin typeface="+mj-ea"/>
                <a:ea typeface="+mj-ea"/>
              </a:rPr>
              <a:t>某個特定任務</a:t>
            </a:r>
            <a:r>
              <a:rPr lang="zh-TW" altLang="en-US" sz="2800" dirty="0" smtClean="0">
                <a:latin typeface="+mj-ea"/>
                <a:ea typeface="+mj-ea"/>
              </a:rPr>
              <a:t>。</a:t>
            </a:r>
            <a:endParaRPr lang="en-US" altLang="zh-TW" sz="2800" dirty="0" smtClean="0">
              <a:latin typeface="+mj-ea"/>
              <a:ea typeface="+mj-ea"/>
            </a:endParaRPr>
          </a:p>
          <a:p>
            <a:r>
              <a:rPr lang="zh-TW" altLang="en-US" sz="2800" dirty="0" smtClean="0">
                <a:latin typeface="+mj-ea"/>
                <a:ea typeface="+mj-ea"/>
              </a:rPr>
              <a:t>基本特性</a:t>
            </a:r>
            <a:endParaRPr lang="en-US" altLang="zh-TW" sz="2800" dirty="0" smtClean="0">
              <a:latin typeface="+mj-ea"/>
              <a:ea typeface="+mj-ea"/>
            </a:endParaRPr>
          </a:p>
          <a:p>
            <a:pPr lvl="1"/>
            <a:r>
              <a:rPr lang="zh-TW" altLang="en-US" sz="2800" i="0" dirty="0" smtClean="0">
                <a:latin typeface="+mj-ea"/>
                <a:ea typeface="+mj-ea"/>
              </a:rPr>
              <a:t>輸入</a:t>
            </a:r>
            <a:r>
              <a:rPr lang="en-US" altLang="zh-TW" sz="2800" i="0" dirty="0" smtClean="0">
                <a:latin typeface="+mj-ea"/>
                <a:ea typeface="+mj-ea"/>
              </a:rPr>
              <a:t>input: </a:t>
            </a:r>
            <a:r>
              <a:rPr lang="zh-TW" altLang="en-US" sz="2800" i="0" dirty="0" smtClean="0">
                <a:solidFill>
                  <a:srgbClr val="0070C0"/>
                </a:solidFill>
                <a:latin typeface="+mj-ea"/>
                <a:ea typeface="+mj-ea"/>
              </a:rPr>
              <a:t>支援</a:t>
            </a:r>
            <a:r>
              <a:rPr lang="en-US" altLang="zh-TW" sz="2800" i="0" dirty="0" smtClean="0">
                <a:solidFill>
                  <a:srgbClr val="0070C0"/>
                </a:solidFill>
                <a:latin typeface="+mj-ea"/>
                <a:ea typeface="+mj-ea"/>
              </a:rPr>
              <a:t>0</a:t>
            </a:r>
            <a:r>
              <a:rPr lang="zh-TW" altLang="en-US" sz="2800" i="0" dirty="0" smtClean="0">
                <a:solidFill>
                  <a:srgbClr val="0070C0"/>
                </a:solidFill>
                <a:latin typeface="+mj-ea"/>
                <a:ea typeface="+mj-ea"/>
              </a:rPr>
              <a:t>個、</a:t>
            </a:r>
            <a:r>
              <a:rPr lang="en-US" altLang="zh-TW" sz="2800" i="0" dirty="0" smtClean="0">
                <a:solidFill>
                  <a:srgbClr val="0070C0"/>
                </a:solidFill>
                <a:latin typeface="+mj-ea"/>
                <a:ea typeface="+mj-ea"/>
              </a:rPr>
              <a:t>1</a:t>
            </a:r>
            <a:r>
              <a:rPr lang="zh-TW" altLang="en-US" sz="2800" i="0" dirty="0" smtClean="0">
                <a:solidFill>
                  <a:srgbClr val="0070C0"/>
                </a:solidFill>
                <a:latin typeface="+mj-ea"/>
                <a:ea typeface="+mj-ea"/>
              </a:rPr>
              <a:t>個或多個輸入</a:t>
            </a:r>
            <a:endParaRPr lang="en-US" altLang="zh-TW" sz="2800" i="0" dirty="0" smtClean="0">
              <a:solidFill>
                <a:srgbClr val="0070C0"/>
              </a:solidFill>
              <a:latin typeface="+mj-ea"/>
              <a:ea typeface="+mj-ea"/>
            </a:endParaRPr>
          </a:p>
          <a:p>
            <a:pPr lvl="1"/>
            <a:r>
              <a:rPr lang="zh-TW" altLang="en-US" sz="2800" i="0" dirty="0" smtClean="0">
                <a:latin typeface="+mj-ea"/>
                <a:ea typeface="+mj-ea"/>
              </a:rPr>
              <a:t>輸出</a:t>
            </a:r>
            <a:r>
              <a:rPr lang="en-US" altLang="zh-TW" sz="2800" i="0" dirty="0" smtClean="0">
                <a:latin typeface="+mj-ea"/>
                <a:ea typeface="+mj-ea"/>
              </a:rPr>
              <a:t>output: </a:t>
            </a:r>
            <a:r>
              <a:rPr lang="zh-TW" altLang="en-US" sz="2800" i="0" dirty="0" smtClean="0">
                <a:solidFill>
                  <a:srgbClr val="0070C0"/>
                </a:solidFill>
                <a:latin typeface="+mj-ea"/>
                <a:ea typeface="+mj-ea"/>
              </a:rPr>
              <a:t>產生至少</a:t>
            </a:r>
            <a:r>
              <a:rPr lang="en-US" altLang="zh-TW" sz="2800" i="0" dirty="0" smtClean="0">
                <a:solidFill>
                  <a:srgbClr val="0070C0"/>
                </a:solidFill>
                <a:latin typeface="+mj-ea"/>
                <a:ea typeface="+mj-ea"/>
              </a:rPr>
              <a:t>1</a:t>
            </a:r>
            <a:r>
              <a:rPr lang="zh-TW" altLang="en-US" sz="2800" i="0" dirty="0" smtClean="0">
                <a:solidFill>
                  <a:srgbClr val="0070C0"/>
                </a:solidFill>
                <a:latin typeface="+mj-ea"/>
                <a:ea typeface="+mj-ea"/>
              </a:rPr>
              <a:t>個輸出</a:t>
            </a:r>
            <a:endParaRPr lang="en-US" altLang="zh-TW" sz="2800" i="0" dirty="0">
              <a:solidFill>
                <a:srgbClr val="0070C0"/>
              </a:solidFill>
              <a:latin typeface="+mj-ea"/>
              <a:ea typeface="+mj-ea"/>
            </a:endParaRPr>
          </a:p>
          <a:p>
            <a:pPr lvl="1"/>
            <a:r>
              <a:rPr lang="zh-TW" altLang="en-US" sz="2800" i="0" dirty="0" smtClean="0">
                <a:latin typeface="+mj-ea"/>
                <a:ea typeface="+mj-ea"/>
              </a:rPr>
              <a:t>定義</a:t>
            </a:r>
            <a:r>
              <a:rPr lang="en-US" altLang="zh-TW" sz="2800" i="0" dirty="0" smtClean="0">
                <a:latin typeface="+mj-ea"/>
                <a:ea typeface="+mj-ea"/>
              </a:rPr>
              <a:t>definiteness: </a:t>
            </a:r>
            <a:r>
              <a:rPr lang="zh-TW" altLang="en-US" sz="2800" i="0" dirty="0" smtClean="0">
                <a:solidFill>
                  <a:srgbClr val="0070C0"/>
                </a:solidFill>
                <a:latin typeface="+mj-ea"/>
                <a:ea typeface="+mj-ea"/>
              </a:rPr>
              <a:t>每個步驟必須精準的定義：嚴格且明確的</a:t>
            </a:r>
            <a:r>
              <a:rPr lang="en-US" altLang="zh-TW" sz="2800" i="0" dirty="0">
                <a:solidFill>
                  <a:srgbClr val="0070C0"/>
                </a:solidFill>
                <a:latin typeface="+mj-ea"/>
                <a:ea typeface="+mj-ea"/>
              </a:rPr>
              <a:t>(unambiguously)</a:t>
            </a:r>
            <a:r>
              <a:rPr lang="zh-TW" altLang="en-US" sz="2800" i="0" dirty="0" smtClean="0">
                <a:solidFill>
                  <a:srgbClr val="0070C0"/>
                </a:solidFill>
                <a:latin typeface="+mj-ea"/>
                <a:ea typeface="+mj-ea"/>
              </a:rPr>
              <a:t>指定每一個狀況該做的事</a:t>
            </a:r>
            <a:endParaRPr lang="en-US" altLang="zh-TW" sz="2800" i="0" dirty="0">
              <a:solidFill>
                <a:srgbClr val="0070C0"/>
              </a:solidFill>
              <a:latin typeface="+mj-ea"/>
              <a:ea typeface="+mj-ea"/>
            </a:endParaRPr>
          </a:p>
          <a:p>
            <a:pPr lvl="1"/>
            <a:r>
              <a:rPr lang="zh-TW" altLang="en-US" sz="2800" i="0" dirty="0" smtClean="0">
                <a:latin typeface="+mj-ea"/>
                <a:ea typeface="+mj-ea"/>
              </a:rPr>
              <a:t>有限</a:t>
            </a:r>
            <a:r>
              <a:rPr lang="en-US" altLang="zh-TW" sz="2800" i="0" dirty="0" smtClean="0">
                <a:latin typeface="+mj-ea"/>
                <a:ea typeface="+mj-ea"/>
              </a:rPr>
              <a:t>finiteness: </a:t>
            </a:r>
            <a:r>
              <a:rPr lang="zh-TW" altLang="en-US" sz="2800" i="0" dirty="0" smtClean="0">
                <a:solidFill>
                  <a:srgbClr val="0070C0"/>
                </a:solidFill>
                <a:latin typeface="+mj-ea"/>
                <a:ea typeface="+mj-ea"/>
              </a:rPr>
              <a:t>經過有限步驟後必會終止</a:t>
            </a:r>
            <a:endParaRPr lang="en-US" altLang="zh-TW" sz="2800" i="0" dirty="0" smtClean="0">
              <a:solidFill>
                <a:srgbClr val="0070C0"/>
              </a:solidFill>
              <a:latin typeface="+mj-ea"/>
              <a:ea typeface="+mj-ea"/>
            </a:endParaRPr>
          </a:p>
          <a:p>
            <a:pPr lvl="1"/>
            <a:r>
              <a:rPr lang="zh-TW" altLang="en-US" sz="2800" i="0" dirty="0" smtClean="0">
                <a:latin typeface="+mj-ea"/>
                <a:ea typeface="+mj-ea"/>
              </a:rPr>
              <a:t>有效</a:t>
            </a:r>
            <a:r>
              <a:rPr lang="en-US" altLang="zh-TW" sz="2800" i="0" dirty="0" smtClean="0">
                <a:latin typeface="+mj-ea"/>
                <a:ea typeface="+mj-ea"/>
              </a:rPr>
              <a:t>effectiveness: </a:t>
            </a:r>
            <a:r>
              <a:rPr lang="zh-TW" altLang="en-US" sz="2800" i="0" dirty="0" smtClean="0">
                <a:solidFill>
                  <a:srgbClr val="0070C0"/>
                </a:solidFill>
                <a:latin typeface="+mj-ea"/>
                <a:ea typeface="+mj-ea"/>
              </a:rPr>
              <a:t>每個操作必須夠基本並且能被清楚完成</a:t>
            </a:r>
            <a:endParaRPr lang="en-US" altLang="zh-TW" sz="2800" i="0" dirty="0" smtClean="0">
              <a:solidFill>
                <a:srgbClr val="0070C0"/>
              </a:solidFill>
              <a:latin typeface="+mj-ea"/>
              <a:ea typeface="+mj-ea"/>
            </a:endParaRPr>
          </a:p>
          <a:p>
            <a:r>
              <a:rPr lang="zh-TW" altLang="en-US" sz="2800" dirty="0" smtClean="0">
                <a:latin typeface="+mj-ea"/>
                <a:ea typeface="+mj-ea"/>
              </a:rPr>
              <a:t>和程式不同：一個</a:t>
            </a:r>
            <a:r>
              <a:rPr lang="zh-TW" altLang="en-US" sz="2800" dirty="0" smtClean="0">
                <a:latin typeface="+mj-ea"/>
                <a:ea typeface="+mj-ea"/>
              </a:rPr>
              <a:t>程式</a:t>
            </a:r>
            <a:r>
              <a:rPr lang="zh-TW" altLang="en-US" sz="2800" dirty="0" smtClean="0">
                <a:solidFill>
                  <a:srgbClr val="FF0000"/>
                </a:solidFill>
                <a:latin typeface="+mj-ea"/>
                <a:ea typeface="+mj-ea"/>
              </a:rPr>
              <a:t>不一定</a:t>
            </a:r>
            <a:r>
              <a:rPr lang="zh-TW" altLang="en-US" sz="2800" dirty="0" smtClean="0">
                <a:latin typeface="+mj-ea"/>
                <a:ea typeface="+mj-ea"/>
              </a:rPr>
              <a:t>要滿足 </a:t>
            </a:r>
            <a:r>
              <a:rPr lang="en-US" altLang="zh-TW" sz="2800" dirty="0" smtClean="0">
                <a:solidFill>
                  <a:srgbClr val="D60E47"/>
                </a:solidFill>
                <a:latin typeface="+mj-ea"/>
                <a:ea typeface="+mj-ea"/>
              </a:rPr>
              <a:t>finiteness</a:t>
            </a:r>
            <a:r>
              <a:rPr lang="en-US" altLang="zh-TW" sz="2800" dirty="0" smtClean="0">
                <a:solidFill>
                  <a:schemeClr val="bg2"/>
                </a:solidFill>
                <a:latin typeface="+mj-ea"/>
                <a:ea typeface="+mj-ea"/>
              </a:rPr>
              <a:t> </a:t>
            </a:r>
            <a:r>
              <a:rPr lang="en-US" altLang="zh-TW" sz="2800" dirty="0">
                <a:latin typeface="+mj-ea"/>
                <a:ea typeface="+mj-ea"/>
              </a:rPr>
              <a:t>criteria</a:t>
            </a:r>
            <a:r>
              <a:rPr lang="en-US" altLang="zh-TW" sz="2800" dirty="0" smtClean="0">
                <a:latin typeface="+mj-ea"/>
                <a:ea typeface="+mj-ea"/>
              </a:rPr>
              <a:t>.</a:t>
            </a:r>
          </a:p>
          <a:p>
            <a:pPr lvl="1"/>
            <a:r>
              <a:rPr lang="en-US" altLang="zh-TW" sz="2800" i="0" dirty="0" smtClean="0">
                <a:latin typeface="+mj-ea"/>
                <a:ea typeface="+mj-ea"/>
              </a:rPr>
              <a:t>Ex: </a:t>
            </a:r>
            <a:r>
              <a:rPr lang="zh-TW" altLang="en-US" sz="2800" i="0" dirty="0" smtClean="0">
                <a:latin typeface="+mj-ea"/>
                <a:ea typeface="+mj-ea"/>
              </a:rPr>
              <a:t>作業系統</a:t>
            </a:r>
            <a:endParaRPr lang="zh-TW" altLang="en-US" sz="2800" i="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43472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1256400" y="525464"/>
            <a:ext cx="10058145" cy="873125"/>
          </a:xfrm>
        </p:spPr>
        <p:txBody>
          <a:bodyPr/>
          <a:lstStyle/>
          <a:p>
            <a:r>
              <a:rPr lang="en-US" altLang="zh-TW" dirty="0">
                <a:latin typeface="+mn-ea"/>
              </a:rPr>
              <a:t>Asymptotic </a:t>
            </a:r>
            <a:r>
              <a:rPr lang="en-US" altLang="zh-TW" dirty="0" smtClean="0">
                <a:latin typeface="+mn-ea"/>
              </a:rPr>
              <a:t>notation(</a:t>
            </a:r>
            <a:r>
              <a:rPr lang="zh-TW" altLang="en-US" dirty="0" smtClean="0">
                <a:latin typeface="+mn-ea"/>
              </a:rPr>
              <a:t>漸進表示符號</a:t>
            </a:r>
            <a:r>
              <a:rPr lang="en-US" altLang="zh-TW" dirty="0" smtClean="0">
                <a:latin typeface="+mn-ea"/>
              </a:rPr>
              <a:t>)</a:t>
            </a:r>
            <a:endParaRPr lang="en-US" altLang="zh-TW" dirty="0">
              <a:latin typeface="+mj-ea"/>
            </a:endParaRP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6400" y="1398589"/>
            <a:ext cx="10186736" cy="4246562"/>
          </a:xfrm>
        </p:spPr>
        <p:txBody>
          <a:bodyPr>
            <a:noAutofit/>
          </a:bodyPr>
          <a:lstStyle/>
          <a:p>
            <a:r>
              <a:rPr lang="en-US" altLang="zh-TW" sz="2800" dirty="0" smtClean="0">
                <a:latin typeface="+mn-ea"/>
              </a:rPr>
              <a:t>Asymptotic </a:t>
            </a:r>
            <a:r>
              <a:rPr lang="en-US" altLang="zh-TW" sz="2800" dirty="0">
                <a:latin typeface="+mn-ea"/>
              </a:rPr>
              <a:t>notation (O, </a:t>
            </a:r>
            <a:r>
              <a:rPr lang="en-US" altLang="zh-TW" sz="2800" dirty="0">
                <a:latin typeface="+mn-ea"/>
                <a:sym typeface="Symbol" panose="05050102010706020507" pitchFamily="18" charset="2"/>
              </a:rPr>
              <a:t>, )</a:t>
            </a:r>
          </a:p>
          <a:p>
            <a:pPr lvl="1"/>
            <a:r>
              <a:rPr lang="zh-TW" altLang="en-US" sz="2800" i="0" dirty="0" smtClean="0">
                <a:latin typeface="+mn-ea"/>
              </a:rPr>
              <a:t>考慮一下：</a:t>
            </a:r>
            <a:r>
              <a:rPr lang="en-US" altLang="zh-TW" sz="2800" b="1" dirty="0" smtClean="0">
                <a:solidFill>
                  <a:srgbClr val="FF0000"/>
                </a:solidFill>
                <a:latin typeface="+mn-ea"/>
              </a:rPr>
              <a:t>c</a:t>
            </a:r>
            <a:r>
              <a:rPr lang="en-US" altLang="zh-TW" sz="2800" b="1" baseline="-25000" dirty="0" smtClean="0">
                <a:solidFill>
                  <a:srgbClr val="FF0000"/>
                </a:solidFill>
                <a:latin typeface="+mn-ea"/>
              </a:rPr>
              <a:t>1</a:t>
            </a:r>
            <a:r>
              <a:rPr lang="en-US" altLang="zh-TW" sz="2800" b="1" dirty="0" smtClean="0">
                <a:solidFill>
                  <a:srgbClr val="FF0000"/>
                </a:solidFill>
                <a:latin typeface="+mn-ea"/>
              </a:rPr>
              <a:t>n</a:t>
            </a:r>
            <a:r>
              <a:rPr lang="en-US" altLang="zh-TW" sz="2800" b="1" baseline="30000" dirty="0" smtClean="0">
                <a:solidFill>
                  <a:srgbClr val="FF0000"/>
                </a:solidFill>
                <a:latin typeface="+mn-ea"/>
              </a:rPr>
              <a:t>2</a:t>
            </a:r>
            <a:r>
              <a:rPr lang="en-US" altLang="zh-TW" sz="2800" b="1" dirty="0" smtClean="0">
                <a:solidFill>
                  <a:srgbClr val="FF0000"/>
                </a:solidFill>
                <a:latin typeface="+mn-ea"/>
              </a:rPr>
              <a:t>+c</a:t>
            </a:r>
            <a:r>
              <a:rPr lang="en-US" altLang="zh-TW" sz="2800" b="1" baseline="-25000" dirty="0" smtClean="0">
                <a:solidFill>
                  <a:srgbClr val="FF0000"/>
                </a:solidFill>
                <a:latin typeface="+mn-ea"/>
              </a:rPr>
              <a:t>2</a:t>
            </a:r>
            <a:r>
              <a:rPr lang="en-US" altLang="zh-TW" sz="2800" b="1" dirty="0" smtClean="0">
                <a:solidFill>
                  <a:srgbClr val="FF0000"/>
                </a:solidFill>
                <a:latin typeface="+mn-ea"/>
              </a:rPr>
              <a:t>n</a:t>
            </a:r>
            <a:r>
              <a:rPr lang="en-US" altLang="zh-TW" sz="2800" i="0" dirty="0" smtClean="0">
                <a:latin typeface="+mn-ea"/>
              </a:rPr>
              <a:t> </a:t>
            </a:r>
            <a:r>
              <a:rPr lang="zh-TW" altLang="en-US" sz="2800" i="0" dirty="0" smtClean="0">
                <a:latin typeface="+mn-ea"/>
              </a:rPr>
              <a:t>和</a:t>
            </a:r>
            <a:r>
              <a:rPr lang="en-US" altLang="zh-TW" sz="2800" i="0" dirty="0" smtClean="0">
                <a:latin typeface="+mn-ea"/>
              </a:rPr>
              <a:t> </a:t>
            </a:r>
            <a:r>
              <a:rPr lang="en-US" altLang="zh-TW" sz="2800" b="1" dirty="0" smtClean="0">
                <a:solidFill>
                  <a:srgbClr val="00B0F0"/>
                </a:solidFill>
                <a:latin typeface="+mn-ea"/>
              </a:rPr>
              <a:t>c</a:t>
            </a:r>
            <a:r>
              <a:rPr lang="en-US" altLang="zh-TW" sz="2800" b="1" baseline="-25000" dirty="0" smtClean="0">
                <a:solidFill>
                  <a:srgbClr val="00B0F0"/>
                </a:solidFill>
                <a:latin typeface="+mn-ea"/>
              </a:rPr>
              <a:t>3</a:t>
            </a:r>
            <a:r>
              <a:rPr lang="en-US" altLang="zh-TW" sz="2800" b="1" dirty="0" smtClean="0">
                <a:solidFill>
                  <a:srgbClr val="00B0F0"/>
                </a:solidFill>
                <a:latin typeface="+mn-ea"/>
              </a:rPr>
              <a:t>n</a:t>
            </a:r>
            <a:r>
              <a:rPr lang="zh-TW" altLang="en-US" sz="2800" i="0" dirty="0" smtClean="0">
                <a:latin typeface="+mn-ea"/>
              </a:rPr>
              <a:t> 的複雜度</a:t>
            </a:r>
            <a:endParaRPr lang="en-US" altLang="zh-TW" sz="2800" i="0" dirty="0">
              <a:latin typeface="+mn-ea"/>
            </a:endParaRPr>
          </a:p>
          <a:p>
            <a:pPr lvl="2"/>
            <a:r>
              <a:rPr lang="en-US" altLang="zh-TW" sz="2800" dirty="0">
                <a:latin typeface="+mn-ea"/>
              </a:rPr>
              <a:t>for sufficiently large of value, </a:t>
            </a:r>
            <a:r>
              <a:rPr lang="en-US" altLang="zh-TW" sz="2800" b="1" i="1" dirty="0">
                <a:solidFill>
                  <a:srgbClr val="00B0F0"/>
                </a:solidFill>
                <a:latin typeface="+mn-ea"/>
              </a:rPr>
              <a:t>c</a:t>
            </a:r>
            <a:r>
              <a:rPr lang="en-US" altLang="zh-TW" sz="2800" b="1" i="1" baseline="-25000" dirty="0">
                <a:solidFill>
                  <a:srgbClr val="00B0F0"/>
                </a:solidFill>
                <a:latin typeface="+mn-ea"/>
              </a:rPr>
              <a:t>3</a:t>
            </a:r>
            <a:r>
              <a:rPr lang="en-US" altLang="zh-TW" sz="2800" b="1" i="1" dirty="0">
                <a:solidFill>
                  <a:srgbClr val="00B0F0"/>
                </a:solidFill>
                <a:latin typeface="+mn-ea"/>
              </a:rPr>
              <a:t>n</a:t>
            </a:r>
            <a:r>
              <a:rPr lang="en-US" altLang="zh-TW" sz="2800" dirty="0">
                <a:latin typeface="+mn-ea"/>
              </a:rPr>
              <a:t> is faster than </a:t>
            </a:r>
            <a:r>
              <a:rPr lang="en-US" altLang="zh-TW" sz="2800" b="1" i="1" dirty="0">
                <a:solidFill>
                  <a:srgbClr val="FF0000"/>
                </a:solidFill>
                <a:latin typeface="+mn-ea"/>
              </a:rPr>
              <a:t>c</a:t>
            </a:r>
            <a:r>
              <a:rPr lang="en-US" altLang="zh-TW" sz="2800" b="1" i="1" baseline="-25000" dirty="0">
                <a:solidFill>
                  <a:srgbClr val="FF0000"/>
                </a:solidFill>
                <a:latin typeface="+mn-ea"/>
              </a:rPr>
              <a:t>1</a:t>
            </a:r>
            <a:r>
              <a:rPr lang="en-US" altLang="zh-TW" sz="2800" b="1" i="1" dirty="0">
                <a:solidFill>
                  <a:srgbClr val="FF0000"/>
                </a:solidFill>
                <a:latin typeface="+mn-ea"/>
              </a:rPr>
              <a:t>n</a:t>
            </a:r>
            <a:r>
              <a:rPr lang="en-US" altLang="zh-TW" sz="2800" b="1" i="1" baseline="30000" dirty="0">
                <a:solidFill>
                  <a:srgbClr val="FF0000"/>
                </a:solidFill>
                <a:latin typeface="+mn-ea"/>
              </a:rPr>
              <a:t>2</a:t>
            </a:r>
            <a:r>
              <a:rPr lang="en-US" altLang="zh-TW" sz="2800" b="1" i="1" dirty="0">
                <a:solidFill>
                  <a:srgbClr val="FF0000"/>
                </a:solidFill>
                <a:latin typeface="+mn-ea"/>
              </a:rPr>
              <a:t>+c</a:t>
            </a:r>
            <a:r>
              <a:rPr lang="en-US" altLang="zh-TW" sz="2800" b="1" i="1" baseline="-25000" dirty="0">
                <a:solidFill>
                  <a:srgbClr val="FF0000"/>
                </a:solidFill>
                <a:latin typeface="+mn-ea"/>
              </a:rPr>
              <a:t>2</a:t>
            </a:r>
            <a:r>
              <a:rPr lang="en-US" altLang="zh-TW" sz="2800" b="1" i="1" dirty="0">
                <a:solidFill>
                  <a:srgbClr val="FF0000"/>
                </a:solidFill>
                <a:latin typeface="+mn-ea"/>
              </a:rPr>
              <a:t>n</a:t>
            </a:r>
            <a:r>
              <a:rPr lang="en-US" altLang="zh-TW" sz="2800" dirty="0">
                <a:latin typeface="+mn-ea"/>
              </a:rPr>
              <a:t> </a:t>
            </a:r>
          </a:p>
          <a:p>
            <a:pPr lvl="2"/>
            <a:r>
              <a:rPr lang="en-US" altLang="zh-TW" sz="2800" dirty="0">
                <a:latin typeface="+mn-ea"/>
              </a:rPr>
              <a:t>for small values of n, either could be faster</a:t>
            </a:r>
          </a:p>
          <a:p>
            <a:pPr lvl="3"/>
            <a:r>
              <a:rPr lang="en-US" altLang="zh-TW" sz="2800" i="0" dirty="0">
                <a:latin typeface="+mn-ea"/>
              </a:rPr>
              <a:t>c</a:t>
            </a:r>
            <a:r>
              <a:rPr lang="en-US" altLang="zh-TW" sz="2800" i="0" baseline="-25000" dirty="0">
                <a:latin typeface="+mn-ea"/>
              </a:rPr>
              <a:t>1</a:t>
            </a:r>
            <a:r>
              <a:rPr lang="en-US" altLang="zh-TW" sz="2800" i="0" dirty="0">
                <a:latin typeface="+mn-ea"/>
              </a:rPr>
              <a:t>=1, c</a:t>
            </a:r>
            <a:r>
              <a:rPr lang="en-US" altLang="zh-TW" sz="2800" i="0" baseline="-25000" dirty="0">
                <a:latin typeface="+mn-ea"/>
              </a:rPr>
              <a:t>2</a:t>
            </a:r>
            <a:r>
              <a:rPr lang="en-US" altLang="zh-TW" sz="2800" i="0" dirty="0">
                <a:latin typeface="+mn-ea"/>
              </a:rPr>
              <a:t>=2, c</a:t>
            </a:r>
            <a:r>
              <a:rPr lang="en-US" altLang="zh-TW" sz="2800" i="0" baseline="-25000" dirty="0">
                <a:latin typeface="+mn-ea"/>
              </a:rPr>
              <a:t>3</a:t>
            </a:r>
            <a:r>
              <a:rPr lang="en-US" altLang="zh-TW" sz="2800" i="0" dirty="0">
                <a:latin typeface="+mn-ea"/>
              </a:rPr>
              <a:t>=100 --&gt; </a:t>
            </a:r>
            <a:r>
              <a:rPr lang="en-US" altLang="zh-TW" sz="2800" b="1" dirty="0">
                <a:solidFill>
                  <a:srgbClr val="FF0000"/>
                </a:solidFill>
                <a:latin typeface="+mn-ea"/>
              </a:rPr>
              <a:t>c</a:t>
            </a:r>
            <a:r>
              <a:rPr lang="en-US" altLang="zh-TW" sz="2800" b="1" baseline="-25000" dirty="0">
                <a:solidFill>
                  <a:srgbClr val="FF0000"/>
                </a:solidFill>
                <a:latin typeface="+mn-ea"/>
              </a:rPr>
              <a:t>1</a:t>
            </a:r>
            <a:r>
              <a:rPr lang="en-US" altLang="zh-TW" sz="2800" b="1" dirty="0">
                <a:solidFill>
                  <a:srgbClr val="FF0000"/>
                </a:solidFill>
                <a:latin typeface="+mn-ea"/>
              </a:rPr>
              <a:t>n</a:t>
            </a:r>
            <a:r>
              <a:rPr lang="en-US" altLang="zh-TW" sz="2800" b="1" baseline="30000" dirty="0">
                <a:solidFill>
                  <a:srgbClr val="FF0000"/>
                </a:solidFill>
                <a:latin typeface="+mn-ea"/>
              </a:rPr>
              <a:t>2</a:t>
            </a:r>
            <a:r>
              <a:rPr lang="en-US" altLang="zh-TW" sz="2800" b="1" dirty="0">
                <a:solidFill>
                  <a:srgbClr val="FF0000"/>
                </a:solidFill>
                <a:latin typeface="+mn-ea"/>
              </a:rPr>
              <a:t>+c</a:t>
            </a:r>
            <a:r>
              <a:rPr lang="en-US" altLang="zh-TW" sz="2800" b="1" baseline="-25000" dirty="0">
                <a:solidFill>
                  <a:srgbClr val="FF0000"/>
                </a:solidFill>
                <a:latin typeface="+mn-ea"/>
              </a:rPr>
              <a:t>2</a:t>
            </a:r>
            <a:r>
              <a:rPr lang="en-US" altLang="zh-TW" sz="2800" b="1" dirty="0">
                <a:solidFill>
                  <a:srgbClr val="FF0000"/>
                </a:solidFill>
                <a:latin typeface="+mn-ea"/>
              </a:rPr>
              <a:t>n</a:t>
            </a:r>
            <a:r>
              <a:rPr lang="en-US" altLang="zh-TW" sz="2800" i="0" dirty="0">
                <a:latin typeface="+mn-ea"/>
              </a:rPr>
              <a:t> </a:t>
            </a:r>
            <a:r>
              <a:rPr lang="en-US" altLang="zh-TW" sz="2800" i="0" dirty="0">
                <a:latin typeface="+mn-ea"/>
                <a:sym typeface="Symbol" panose="05050102010706020507" pitchFamily="18" charset="2"/>
              </a:rPr>
              <a:t> </a:t>
            </a:r>
            <a:r>
              <a:rPr lang="en-US" altLang="zh-TW" sz="2800" b="1" dirty="0">
                <a:solidFill>
                  <a:srgbClr val="00B0F0"/>
                </a:solidFill>
                <a:latin typeface="+mn-ea"/>
              </a:rPr>
              <a:t>c</a:t>
            </a:r>
            <a:r>
              <a:rPr lang="en-US" altLang="zh-TW" sz="2800" b="1" baseline="-25000" dirty="0">
                <a:solidFill>
                  <a:srgbClr val="00B0F0"/>
                </a:solidFill>
                <a:latin typeface="+mn-ea"/>
              </a:rPr>
              <a:t>3</a:t>
            </a:r>
            <a:r>
              <a:rPr lang="en-US" altLang="zh-TW" sz="2800" b="1" dirty="0">
                <a:solidFill>
                  <a:srgbClr val="00B0F0"/>
                </a:solidFill>
                <a:latin typeface="+mn-ea"/>
              </a:rPr>
              <a:t>n</a:t>
            </a:r>
            <a:r>
              <a:rPr lang="en-US" altLang="zh-TW" sz="2800" i="0" dirty="0">
                <a:latin typeface="+mn-ea"/>
              </a:rPr>
              <a:t> for n </a:t>
            </a:r>
            <a:r>
              <a:rPr lang="en-US" altLang="zh-TW" sz="2800" i="0" dirty="0">
                <a:latin typeface="+mn-ea"/>
                <a:sym typeface="Symbol" panose="05050102010706020507" pitchFamily="18" charset="2"/>
              </a:rPr>
              <a:t> 98</a:t>
            </a:r>
          </a:p>
          <a:p>
            <a:pPr lvl="3"/>
            <a:r>
              <a:rPr lang="en-US" altLang="zh-TW" sz="2800" i="0" dirty="0">
                <a:latin typeface="+mn-ea"/>
                <a:sym typeface="Symbol" panose="05050102010706020507" pitchFamily="18" charset="2"/>
              </a:rPr>
              <a:t>c</a:t>
            </a:r>
            <a:r>
              <a:rPr lang="en-US" altLang="zh-TW" sz="2800" i="0" baseline="-25000" dirty="0">
                <a:latin typeface="+mn-ea"/>
                <a:sym typeface="Symbol" panose="05050102010706020507" pitchFamily="18" charset="2"/>
              </a:rPr>
              <a:t>1</a:t>
            </a:r>
            <a:r>
              <a:rPr lang="en-US" altLang="zh-TW" sz="2800" i="0" dirty="0">
                <a:latin typeface="+mn-ea"/>
                <a:sym typeface="Symbol" panose="05050102010706020507" pitchFamily="18" charset="2"/>
              </a:rPr>
              <a:t>=1, c</a:t>
            </a:r>
            <a:r>
              <a:rPr lang="en-US" altLang="zh-TW" sz="2800" i="0" baseline="-25000" dirty="0">
                <a:latin typeface="+mn-ea"/>
                <a:sym typeface="Symbol" panose="05050102010706020507" pitchFamily="18" charset="2"/>
              </a:rPr>
              <a:t>2</a:t>
            </a:r>
            <a:r>
              <a:rPr lang="en-US" altLang="zh-TW" sz="2800" i="0" dirty="0">
                <a:latin typeface="+mn-ea"/>
                <a:sym typeface="Symbol" panose="05050102010706020507" pitchFamily="18" charset="2"/>
              </a:rPr>
              <a:t>=2, c</a:t>
            </a:r>
            <a:r>
              <a:rPr lang="en-US" altLang="zh-TW" sz="2800" i="0" baseline="-25000" dirty="0">
                <a:latin typeface="+mn-ea"/>
                <a:sym typeface="Symbol" panose="05050102010706020507" pitchFamily="18" charset="2"/>
              </a:rPr>
              <a:t>3</a:t>
            </a:r>
            <a:r>
              <a:rPr lang="en-US" altLang="zh-TW" sz="2800" i="0" dirty="0">
                <a:latin typeface="+mn-ea"/>
                <a:sym typeface="Symbol" panose="05050102010706020507" pitchFamily="18" charset="2"/>
              </a:rPr>
              <a:t>=1000 --&gt; </a:t>
            </a:r>
            <a:r>
              <a:rPr lang="en-US" altLang="zh-TW" sz="2800" b="1" dirty="0">
                <a:solidFill>
                  <a:srgbClr val="FF0000"/>
                </a:solidFill>
                <a:latin typeface="+mn-ea"/>
              </a:rPr>
              <a:t>c</a:t>
            </a:r>
            <a:r>
              <a:rPr lang="en-US" altLang="zh-TW" sz="2800" b="1" baseline="-25000" dirty="0">
                <a:solidFill>
                  <a:srgbClr val="FF0000"/>
                </a:solidFill>
                <a:latin typeface="+mn-ea"/>
              </a:rPr>
              <a:t>1</a:t>
            </a:r>
            <a:r>
              <a:rPr lang="en-US" altLang="zh-TW" sz="2800" b="1" dirty="0">
                <a:solidFill>
                  <a:srgbClr val="FF0000"/>
                </a:solidFill>
                <a:latin typeface="+mn-ea"/>
              </a:rPr>
              <a:t>n</a:t>
            </a:r>
            <a:r>
              <a:rPr lang="en-US" altLang="zh-TW" sz="2800" b="1" baseline="30000" dirty="0">
                <a:solidFill>
                  <a:srgbClr val="FF0000"/>
                </a:solidFill>
                <a:latin typeface="+mn-ea"/>
              </a:rPr>
              <a:t>2</a:t>
            </a:r>
            <a:r>
              <a:rPr lang="en-US" altLang="zh-TW" sz="2800" b="1" dirty="0">
                <a:solidFill>
                  <a:srgbClr val="FF0000"/>
                </a:solidFill>
                <a:latin typeface="+mn-ea"/>
              </a:rPr>
              <a:t>+c</a:t>
            </a:r>
            <a:r>
              <a:rPr lang="en-US" altLang="zh-TW" sz="2800" b="1" baseline="-25000" dirty="0">
                <a:solidFill>
                  <a:srgbClr val="FF0000"/>
                </a:solidFill>
                <a:latin typeface="+mn-ea"/>
              </a:rPr>
              <a:t>2</a:t>
            </a:r>
            <a:r>
              <a:rPr lang="en-US" altLang="zh-TW" sz="2800" b="1" dirty="0">
                <a:solidFill>
                  <a:srgbClr val="FF0000"/>
                </a:solidFill>
                <a:latin typeface="+mn-ea"/>
              </a:rPr>
              <a:t>n</a:t>
            </a:r>
            <a:r>
              <a:rPr lang="en-US" altLang="zh-TW" sz="2800" i="0" dirty="0">
                <a:latin typeface="+mn-ea"/>
              </a:rPr>
              <a:t> </a:t>
            </a:r>
            <a:r>
              <a:rPr lang="en-US" altLang="zh-TW" sz="2800" i="0" dirty="0">
                <a:latin typeface="+mn-ea"/>
                <a:sym typeface="Symbol" panose="05050102010706020507" pitchFamily="18" charset="2"/>
              </a:rPr>
              <a:t> </a:t>
            </a:r>
            <a:r>
              <a:rPr lang="en-US" altLang="zh-TW" sz="2800" b="1" dirty="0">
                <a:solidFill>
                  <a:srgbClr val="00B0F0"/>
                </a:solidFill>
                <a:latin typeface="+mn-ea"/>
              </a:rPr>
              <a:t>c</a:t>
            </a:r>
            <a:r>
              <a:rPr lang="en-US" altLang="zh-TW" sz="2800" b="1" baseline="-25000" dirty="0">
                <a:solidFill>
                  <a:srgbClr val="00B0F0"/>
                </a:solidFill>
                <a:latin typeface="+mn-ea"/>
              </a:rPr>
              <a:t>3</a:t>
            </a:r>
            <a:r>
              <a:rPr lang="en-US" altLang="zh-TW" sz="2800" b="1" dirty="0">
                <a:solidFill>
                  <a:srgbClr val="00B0F0"/>
                </a:solidFill>
                <a:latin typeface="+mn-ea"/>
              </a:rPr>
              <a:t>n</a:t>
            </a:r>
            <a:r>
              <a:rPr lang="en-US" altLang="zh-TW" sz="2800" i="0" dirty="0">
                <a:latin typeface="+mn-ea"/>
              </a:rPr>
              <a:t> for n </a:t>
            </a:r>
            <a:r>
              <a:rPr lang="en-US" altLang="zh-TW" sz="2800" i="0" dirty="0">
                <a:latin typeface="+mn-ea"/>
                <a:sym typeface="Symbol" panose="05050102010706020507" pitchFamily="18" charset="2"/>
              </a:rPr>
              <a:t> 998</a:t>
            </a:r>
          </a:p>
          <a:p>
            <a:pPr lvl="2"/>
            <a:r>
              <a:rPr lang="en-US" altLang="zh-TW" sz="2800" dirty="0">
                <a:latin typeface="+mn-ea"/>
                <a:sym typeface="Symbol" panose="05050102010706020507" pitchFamily="18" charset="2"/>
              </a:rPr>
              <a:t>break even point</a:t>
            </a:r>
          </a:p>
          <a:p>
            <a:pPr lvl="3"/>
            <a:r>
              <a:rPr lang="en-US" altLang="zh-TW" sz="2800" i="0" dirty="0">
                <a:latin typeface="+mn-ea"/>
                <a:sym typeface="Symbol" panose="05050102010706020507" pitchFamily="18" charset="2"/>
              </a:rPr>
              <a:t>no matter what the values of c1, c2, and c3, the n beyond which </a:t>
            </a:r>
            <a:r>
              <a:rPr lang="en-US" altLang="zh-TW" sz="2800" b="1" dirty="0">
                <a:solidFill>
                  <a:srgbClr val="00B0F0"/>
                </a:solidFill>
                <a:latin typeface="+mn-ea"/>
              </a:rPr>
              <a:t>c</a:t>
            </a:r>
            <a:r>
              <a:rPr lang="en-US" altLang="zh-TW" sz="2800" b="1" baseline="-25000" dirty="0">
                <a:solidFill>
                  <a:srgbClr val="00B0F0"/>
                </a:solidFill>
                <a:latin typeface="+mn-ea"/>
              </a:rPr>
              <a:t>3</a:t>
            </a:r>
            <a:r>
              <a:rPr lang="en-US" altLang="zh-TW" sz="2800" b="1" dirty="0">
                <a:solidFill>
                  <a:srgbClr val="00B0F0"/>
                </a:solidFill>
                <a:latin typeface="+mn-ea"/>
              </a:rPr>
              <a:t>n</a:t>
            </a:r>
            <a:r>
              <a:rPr lang="en-US" altLang="zh-TW" sz="2800" i="0" dirty="0">
                <a:latin typeface="+mn-ea"/>
              </a:rPr>
              <a:t> is always faster than </a:t>
            </a:r>
            <a:r>
              <a:rPr lang="en-US" altLang="zh-TW" sz="2800" b="1" dirty="0">
                <a:solidFill>
                  <a:srgbClr val="FF0000"/>
                </a:solidFill>
                <a:latin typeface="+mn-ea"/>
              </a:rPr>
              <a:t>c</a:t>
            </a:r>
            <a:r>
              <a:rPr lang="en-US" altLang="zh-TW" sz="2800" b="1" baseline="-25000" dirty="0">
                <a:solidFill>
                  <a:srgbClr val="FF0000"/>
                </a:solidFill>
                <a:latin typeface="+mn-ea"/>
              </a:rPr>
              <a:t>1</a:t>
            </a:r>
            <a:r>
              <a:rPr lang="en-US" altLang="zh-TW" sz="2800" b="1" dirty="0">
                <a:solidFill>
                  <a:srgbClr val="FF0000"/>
                </a:solidFill>
                <a:latin typeface="+mn-ea"/>
              </a:rPr>
              <a:t>n</a:t>
            </a:r>
            <a:r>
              <a:rPr lang="en-US" altLang="zh-TW" sz="2800" b="1" baseline="30000" dirty="0">
                <a:solidFill>
                  <a:srgbClr val="FF0000"/>
                </a:solidFill>
                <a:latin typeface="+mn-ea"/>
              </a:rPr>
              <a:t>2</a:t>
            </a:r>
            <a:r>
              <a:rPr lang="en-US" altLang="zh-TW" sz="2800" b="1" dirty="0">
                <a:solidFill>
                  <a:srgbClr val="FF0000"/>
                </a:solidFill>
                <a:latin typeface="+mn-ea"/>
              </a:rPr>
              <a:t>+c</a:t>
            </a:r>
            <a:r>
              <a:rPr lang="en-US" altLang="zh-TW" sz="2800" b="1" baseline="-25000" dirty="0">
                <a:solidFill>
                  <a:srgbClr val="FF0000"/>
                </a:solidFill>
                <a:latin typeface="+mn-ea"/>
              </a:rPr>
              <a:t>2</a:t>
            </a:r>
            <a:r>
              <a:rPr lang="en-US" altLang="zh-TW" sz="2800" b="1" dirty="0">
                <a:solidFill>
                  <a:srgbClr val="FF0000"/>
                </a:solidFill>
                <a:latin typeface="+mn-ea"/>
              </a:rPr>
              <a:t>n</a:t>
            </a:r>
            <a:endParaRPr lang="en-US" altLang="zh-TW" sz="2800" b="1" dirty="0">
              <a:solidFill>
                <a:srgbClr val="FF0000"/>
              </a:solidFill>
              <a:latin typeface="+mn-ea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544148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1256400" y="282575"/>
            <a:ext cx="7569200" cy="914400"/>
          </a:xfrm>
        </p:spPr>
        <p:txBody>
          <a:bodyPr/>
          <a:lstStyle/>
          <a:p>
            <a:r>
              <a:rPr lang="en-US" altLang="zh-TW" dirty="0">
                <a:latin typeface="+mn-ea"/>
              </a:rPr>
              <a:t>Asymptotic notation</a:t>
            </a:r>
            <a:endParaRPr lang="en-US" altLang="zh-TW" dirty="0"/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6400" y="1039957"/>
            <a:ext cx="10233860" cy="5759854"/>
          </a:xfrm>
        </p:spPr>
        <p:txBody>
          <a:bodyPr/>
          <a:lstStyle/>
          <a:p>
            <a:r>
              <a:rPr lang="en-US" altLang="zh-TW" sz="2800" b="1" dirty="0">
                <a:latin typeface="+mn-ea"/>
              </a:rPr>
              <a:t>Definition</a:t>
            </a:r>
            <a:r>
              <a:rPr lang="en-US" altLang="zh-TW" sz="2800" dirty="0">
                <a:latin typeface="+mn-ea"/>
              </a:rPr>
              <a:t>: [Big “oh’’] </a:t>
            </a:r>
          </a:p>
          <a:p>
            <a:pPr lvl="1"/>
            <a:r>
              <a:rPr lang="en-US" altLang="zh-TW" sz="2400" i="0" dirty="0">
                <a:latin typeface="+mn-ea"/>
              </a:rPr>
              <a:t>f(n) = O(g(n)) </a:t>
            </a:r>
            <a:r>
              <a:rPr lang="en-US" altLang="zh-TW" sz="2400" i="0" dirty="0" err="1">
                <a:latin typeface="+mn-ea"/>
              </a:rPr>
              <a:t>iff</a:t>
            </a:r>
            <a:r>
              <a:rPr lang="en-US" altLang="zh-TW" sz="2400" i="0" dirty="0">
                <a:latin typeface="+mn-ea"/>
              </a:rPr>
              <a:t> there exist </a:t>
            </a:r>
            <a:r>
              <a:rPr lang="en-US" altLang="zh-TW" sz="2400" i="0" dirty="0">
                <a:solidFill>
                  <a:srgbClr val="7030A0"/>
                </a:solidFill>
                <a:latin typeface="+mn-ea"/>
              </a:rPr>
              <a:t>positive constants </a:t>
            </a:r>
            <a:r>
              <a:rPr lang="en-US" altLang="zh-TW" sz="2400" i="0" dirty="0">
                <a:solidFill>
                  <a:srgbClr val="CC0000"/>
                </a:solidFill>
                <a:latin typeface="+mn-ea"/>
              </a:rPr>
              <a:t>c</a:t>
            </a:r>
            <a:r>
              <a:rPr lang="en-US" altLang="zh-TW" sz="2400" i="0" dirty="0">
                <a:latin typeface="+mn-ea"/>
              </a:rPr>
              <a:t> and </a:t>
            </a:r>
            <a:r>
              <a:rPr lang="en-US" altLang="zh-TW" sz="2400" i="0" dirty="0">
                <a:solidFill>
                  <a:srgbClr val="CC0000"/>
                </a:solidFill>
                <a:latin typeface="+mn-ea"/>
              </a:rPr>
              <a:t>n</a:t>
            </a:r>
            <a:r>
              <a:rPr lang="en-US" altLang="zh-TW" sz="2400" i="0" baseline="-25000" dirty="0">
                <a:solidFill>
                  <a:srgbClr val="CC0000"/>
                </a:solidFill>
                <a:latin typeface="+mn-ea"/>
              </a:rPr>
              <a:t>0</a:t>
            </a:r>
            <a:r>
              <a:rPr lang="en-US" altLang="zh-TW" sz="2400" i="0" dirty="0">
                <a:latin typeface="+mn-ea"/>
              </a:rPr>
              <a:t> such that </a:t>
            </a:r>
            <a:r>
              <a:rPr lang="en-US" altLang="zh-TW" sz="2400" i="0" dirty="0">
                <a:solidFill>
                  <a:srgbClr val="7030A0"/>
                </a:solidFill>
                <a:latin typeface="+mn-ea"/>
              </a:rPr>
              <a:t>f(n) </a:t>
            </a:r>
            <a:r>
              <a:rPr lang="en-US" altLang="zh-TW" sz="2400" i="0" dirty="0">
                <a:solidFill>
                  <a:srgbClr val="7030A0"/>
                </a:solidFill>
                <a:latin typeface="+mn-ea"/>
                <a:sym typeface="Symbol" panose="05050102010706020507" pitchFamily="18" charset="2"/>
              </a:rPr>
              <a:t> cg(n) for all n, n  n</a:t>
            </a:r>
            <a:r>
              <a:rPr lang="en-US" altLang="zh-TW" sz="2400" i="0" baseline="-25000" dirty="0">
                <a:solidFill>
                  <a:srgbClr val="7030A0"/>
                </a:solidFill>
                <a:latin typeface="+mn-ea"/>
                <a:sym typeface="Symbol" panose="05050102010706020507" pitchFamily="18" charset="2"/>
              </a:rPr>
              <a:t>0</a:t>
            </a:r>
            <a:r>
              <a:rPr lang="en-US" altLang="zh-TW" sz="2400" i="0" dirty="0" smtClean="0">
                <a:latin typeface="+mn-ea"/>
                <a:sym typeface="Symbol" panose="05050102010706020507" pitchFamily="18" charset="2"/>
              </a:rPr>
              <a:t>.</a:t>
            </a:r>
          </a:p>
          <a:p>
            <a:pPr lvl="1"/>
            <a:r>
              <a:rPr lang="zh-TW" altLang="en-US" sz="2400" i="0" dirty="0" smtClean="0">
                <a:latin typeface="+mn-ea"/>
                <a:sym typeface="Symbol" panose="05050102010706020507" pitchFamily="18" charset="2"/>
              </a:rPr>
              <a:t>存在某個</a:t>
            </a:r>
            <a:r>
              <a:rPr lang="en-US" altLang="zh-TW" sz="2400" i="0" dirty="0">
                <a:solidFill>
                  <a:srgbClr val="CC0000"/>
                </a:solidFill>
                <a:latin typeface="+mn-ea"/>
              </a:rPr>
              <a:t>n</a:t>
            </a:r>
            <a:r>
              <a:rPr lang="en-US" altLang="zh-TW" sz="2400" i="0" baseline="-25000" dirty="0">
                <a:solidFill>
                  <a:srgbClr val="CC0000"/>
                </a:solidFill>
                <a:latin typeface="+mn-ea"/>
              </a:rPr>
              <a:t>0</a:t>
            </a:r>
            <a:r>
              <a:rPr lang="zh-TW" altLang="en-US" sz="2400" i="0" dirty="0" smtClean="0">
                <a:latin typeface="+mn-ea"/>
                <a:sym typeface="Symbol" panose="05050102010706020507" pitchFamily="18" charset="2"/>
              </a:rPr>
              <a:t>和正數</a:t>
            </a:r>
            <a:r>
              <a:rPr lang="en-US" altLang="zh-TW" sz="2400" i="0" dirty="0" smtClean="0">
                <a:solidFill>
                  <a:srgbClr val="FF0000"/>
                </a:solidFill>
                <a:latin typeface="+mn-ea"/>
                <a:sym typeface="Symbol" panose="05050102010706020507" pitchFamily="18" charset="2"/>
              </a:rPr>
              <a:t>c</a:t>
            </a:r>
            <a:r>
              <a:rPr lang="zh-TW" altLang="en-US" sz="2400" i="0" dirty="0" smtClean="0">
                <a:latin typeface="+mn-ea"/>
                <a:sym typeface="Symbol" panose="05050102010706020507" pitchFamily="18" charset="2"/>
              </a:rPr>
              <a:t>，使得當</a:t>
            </a:r>
            <a:r>
              <a:rPr lang="en-US" altLang="zh-TW" sz="2400" i="0" dirty="0" smtClean="0">
                <a:latin typeface="+mn-ea"/>
                <a:sym typeface="Symbol" panose="05050102010706020507" pitchFamily="18" charset="2"/>
              </a:rPr>
              <a:t>n&gt;</a:t>
            </a:r>
            <a:r>
              <a:rPr lang="en-US" altLang="zh-TW" sz="2400" i="0" dirty="0">
                <a:solidFill>
                  <a:srgbClr val="CC0000"/>
                </a:solidFill>
                <a:latin typeface="+mn-ea"/>
              </a:rPr>
              <a:t> n</a:t>
            </a:r>
            <a:r>
              <a:rPr lang="en-US" altLang="zh-TW" sz="2400" i="0" baseline="-25000" dirty="0">
                <a:solidFill>
                  <a:srgbClr val="CC0000"/>
                </a:solidFill>
                <a:latin typeface="+mn-ea"/>
              </a:rPr>
              <a:t>0</a:t>
            </a:r>
            <a:r>
              <a:rPr lang="zh-TW" altLang="en-US" sz="2400" i="0" dirty="0" smtClean="0">
                <a:latin typeface="+mn-ea"/>
                <a:sym typeface="Symbol" panose="05050102010706020507" pitchFamily="18" charset="2"/>
              </a:rPr>
              <a:t>時</a:t>
            </a:r>
            <a:r>
              <a:rPr lang="en-US" altLang="zh-TW" sz="2400" i="0" dirty="0" smtClean="0">
                <a:latin typeface="+mn-ea"/>
                <a:sym typeface="Symbol" panose="05050102010706020507" pitchFamily="18" charset="2"/>
              </a:rPr>
              <a:t>, f(n) </a:t>
            </a:r>
            <a:r>
              <a:rPr lang="en-US" altLang="zh-TW" sz="2400" i="0" dirty="0" smtClean="0">
                <a:solidFill>
                  <a:srgbClr val="FF0000"/>
                </a:solidFill>
                <a:latin typeface="+mn-ea"/>
                <a:sym typeface="Symbol" panose="05050102010706020507" pitchFamily="18" charset="2"/>
              </a:rPr>
              <a:t>&lt;=</a:t>
            </a:r>
            <a:r>
              <a:rPr lang="en-US" altLang="zh-TW" sz="2400" i="0" dirty="0" smtClean="0">
                <a:latin typeface="+mn-ea"/>
                <a:sym typeface="Symbol" panose="05050102010706020507" pitchFamily="18" charset="2"/>
              </a:rPr>
              <a:t> cg(n)</a:t>
            </a:r>
            <a:endParaRPr lang="en-US" altLang="zh-TW" sz="2400" i="0" dirty="0">
              <a:latin typeface="+mn-ea"/>
              <a:sym typeface="Symbol" panose="05050102010706020507" pitchFamily="18" charset="2"/>
            </a:endParaRPr>
          </a:p>
          <a:p>
            <a:r>
              <a:rPr lang="en-US" altLang="zh-TW" sz="2800" b="1" dirty="0">
                <a:latin typeface="+mn-ea"/>
              </a:rPr>
              <a:t>Definition:</a:t>
            </a:r>
            <a:r>
              <a:rPr lang="en-US" altLang="zh-TW" sz="2800" dirty="0">
                <a:latin typeface="+mn-ea"/>
              </a:rPr>
              <a:t> [Omega]</a:t>
            </a:r>
          </a:p>
          <a:p>
            <a:pPr lvl="1"/>
            <a:r>
              <a:rPr lang="en-US" altLang="zh-TW" sz="2400" i="0" dirty="0">
                <a:latin typeface="+mn-ea"/>
              </a:rPr>
              <a:t>f(n) = </a:t>
            </a:r>
            <a:r>
              <a:rPr lang="en-US" altLang="zh-TW" sz="2400" i="0" dirty="0">
                <a:latin typeface="+mn-ea"/>
                <a:sym typeface="Symbol" panose="05050102010706020507" pitchFamily="18" charset="2"/>
              </a:rPr>
              <a:t></a:t>
            </a:r>
            <a:r>
              <a:rPr lang="en-US" altLang="zh-TW" sz="2400" i="0" dirty="0">
                <a:latin typeface="+mn-ea"/>
              </a:rPr>
              <a:t>(g(n)) (read as “f of n is omega of g of n”) </a:t>
            </a:r>
            <a:r>
              <a:rPr lang="en-US" altLang="zh-TW" sz="2400" i="0" dirty="0" err="1">
                <a:latin typeface="+mn-ea"/>
              </a:rPr>
              <a:t>iff</a:t>
            </a:r>
            <a:r>
              <a:rPr lang="en-US" altLang="zh-TW" sz="2400" i="0" dirty="0">
                <a:latin typeface="+mn-ea"/>
              </a:rPr>
              <a:t> there exist </a:t>
            </a:r>
            <a:r>
              <a:rPr lang="en-US" altLang="zh-TW" sz="2400" i="0" dirty="0">
                <a:solidFill>
                  <a:srgbClr val="7030A0"/>
                </a:solidFill>
                <a:latin typeface="+mn-ea"/>
              </a:rPr>
              <a:t>positive constants </a:t>
            </a:r>
            <a:r>
              <a:rPr lang="en-US" altLang="zh-TW" sz="2400" i="0" dirty="0">
                <a:solidFill>
                  <a:srgbClr val="CC0000"/>
                </a:solidFill>
                <a:latin typeface="+mn-ea"/>
              </a:rPr>
              <a:t>c</a:t>
            </a:r>
            <a:r>
              <a:rPr lang="en-US" altLang="zh-TW" sz="2400" i="0" dirty="0">
                <a:latin typeface="+mn-ea"/>
              </a:rPr>
              <a:t> and </a:t>
            </a:r>
            <a:r>
              <a:rPr lang="en-US" altLang="zh-TW" sz="2400" i="0" dirty="0">
                <a:solidFill>
                  <a:srgbClr val="CC0000"/>
                </a:solidFill>
                <a:latin typeface="+mn-ea"/>
                <a:sym typeface="Symbol" panose="05050102010706020507" pitchFamily="18" charset="2"/>
              </a:rPr>
              <a:t>n</a:t>
            </a:r>
            <a:r>
              <a:rPr lang="en-US" altLang="zh-TW" sz="2400" i="0" baseline="-25000" dirty="0">
                <a:solidFill>
                  <a:srgbClr val="CC0000"/>
                </a:solidFill>
                <a:latin typeface="+mn-ea"/>
                <a:sym typeface="Symbol" panose="05050102010706020507" pitchFamily="18" charset="2"/>
              </a:rPr>
              <a:t>0</a:t>
            </a:r>
            <a:r>
              <a:rPr lang="en-US" altLang="zh-TW" sz="2400" i="0" dirty="0">
                <a:latin typeface="+mn-ea"/>
              </a:rPr>
              <a:t> such that </a:t>
            </a:r>
            <a:r>
              <a:rPr lang="en-US" altLang="zh-TW" sz="2400" i="0" dirty="0">
                <a:solidFill>
                  <a:srgbClr val="7030A0"/>
                </a:solidFill>
                <a:latin typeface="+mn-ea"/>
              </a:rPr>
              <a:t>f(n) </a:t>
            </a:r>
            <a:r>
              <a:rPr lang="en-US" altLang="zh-TW" sz="2400" i="0" dirty="0">
                <a:solidFill>
                  <a:srgbClr val="7030A0"/>
                </a:solidFill>
                <a:latin typeface="+mn-ea"/>
                <a:sym typeface="Symbol" panose="05050102010706020507" pitchFamily="18" charset="2"/>
              </a:rPr>
              <a:t> cg(n) for all n, n  n</a:t>
            </a:r>
            <a:r>
              <a:rPr lang="en-US" altLang="zh-TW" sz="2400" i="0" baseline="-25000" dirty="0">
                <a:solidFill>
                  <a:srgbClr val="7030A0"/>
                </a:solidFill>
                <a:latin typeface="+mn-ea"/>
                <a:sym typeface="Symbol" panose="05050102010706020507" pitchFamily="18" charset="2"/>
              </a:rPr>
              <a:t>0</a:t>
            </a:r>
            <a:r>
              <a:rPr lang="en-US" altLang="zh-TW" sz="2400" i="0" dirty="0" smtClean="0">
                <a:latin typeface="+mn-ea"/>
                <a:sym typeface="Symbol" panose="05050102010706020507" pitchFamily="18" charset="2"/>
              </a:rPr>
              <a:t>.</a:t>
            </a:r>
          </a:p>
          <a:p>
            <a:pPr lvl="1"/>
            <a:r>
              <a:rPr lang="zh-TW" altLang="en-US" sz="2400" i="0" dirty="0">
                <a:latin typeface="+mn-ea"/>
                <a:sym typeface="Symbol" panose="05050102010706020507" pitchFamily="18" charset="2"/>
              </a:rPr>
              <a:t>存在某</a:t>
            </a:r>
            <a:r>
              <a:rPr lang="zh-TW" altLang="en-US" sz="2400" i="0" dirty="0" smtClean="0">
                <a:latin typeface="+mn-ea"/>
                <a:sym typeface="Symbol" panose="05050102010706020507" pitchFamily="18" charset="2"/>
              </a:rPr>
              <a:t>個</a:t>
            </a:r>
            <a:r>
              <a:rPr lang="en-US" altLang="zh-TW" sz="2400" i="0" dirty="0">
                <a:solidFill>
                  <a:srgbClr val="CC0000"/>
                </a:solidFill>
                <a:latin typeface="+mn-ea"/>
              </a:rPr>
              <a:t>n</a:t>
            </a:r>
            <a:r>
              <a:rPr lang="en-US" altLang="zh-TW" sz="2400" i="0" baseline="-25000" dirty="0">
                <a:solidFill>
                  <a:srgbClr val="CC0000"/>
                </a:solidFill>
                <a:latin typeface="+mn-ea"/>
              </a:rPr>
              <a:t>0</a:t>
            </a:r>
            <a:r>
              <a:rPr lang="zh-TW" altLang="en-US" sz="2400" i="0" dirty="0" smtClean="0">
                <a:latin typeface="+mn-ea"/>
                <a:sym typeface="Symbol" panose="05050102010706020507" pitchFamily="18" charset="2"/>
              </a:rPr>
              <a:t>和</a:t>
            </a:r>
            <a:r>
              <a:rPr lang="zh-TW" altLang="en-US" sz="2400" i="0" dirty="0">
                <a:latin typeface="+mn-ea"/>
                <a:sym typeface="Symbol" panose="05050102010706020507" pitchFamily="18" charset="2"/>
              </a:rPr>
              <a:t>正數</a:t>
            </a:r>
            <a:r>
              <a:rPr lang="en-US" altLang="zh-TW" sz="2400" i="0" dirty="0" smtClean="0">
                <a:solidFill>
                  <a:srgbClr val="FF0000"/>
                </a:solidFill>
                <a:latin typeface="+mn-ea"/>
                <a:sym typeface="Symbol" panose="05050102010706020507" pitchFamily="18" charset="2"/>
              </a:rPr>
              <a:t>c</a:t>
            </a:r>
            <a:r>
              <a:rPr lang="zh-TW" altLang="en-US" sz="2400" i="0" dirty="0" smtClean="0">
                <a:latin typeface="+mn-ea"/>
                <a:sym typeface="Symbol" panose="05050102010706020507" pitchFamily="18" charset="2"/>
              </a:rPr>
              <a:t>，使得</a:t>
            </a:r>
            <a:r>
              <a:rPr lang="zh-TW" altLang="en-US" sz="2400" i="0" dirty="0">
                <a:latin typeface="+mn-ea"/>
                <a:sym typeface="Symbol" panose="05050102010706020507" pitchFamily="18" charset="2"/>
              </a:rPr>
              <a:t>當</a:t>
            </a:r>
            <a:r>
              <a:rPr lang="en-US" altLang="zh-TW" sz="2400" i="0" dirty="0">
                <a:latin typeface="+mn-ea"/>
                <a:sym typeface="Symbol" panose="05050102010706020507" pitchFamily="18" charset="2"/>
              </a:rPr>
              <a:t>n</a:t>
            </a:r>
            <a:r>
              <a:rPr lang="en-US" altLang="zh-TW" sz="2400" i="0" dirty="0" smtClean="0">
                <a:latin typeface="+mn-ea"/>
                <a:sym typeface="Symbol" panose="05050102010706020507" pitchFamily="18" charset="2"/>
              </a:rPr>
              <a:t>&gt;</a:t>
            </a:r>
            <a:r>
              <a:rPr lang="en-US" altLang="zh-TW" sz="2400" i="0" dirty="0">
                <a:solidFill>
                  <a:srgbClr val="CC0000"/>
                </a:solidFill>
                <a:latin typeface="+mn-ea"/>
              </a:rPr>
              <a:t> n</a:t>
            </a:r>
            <a:r>
              <a:rPr lang="en-US" altLang="zh-TW" sz="2400" i="0" baseline="-25000" dirty="0">
                <a:solidFill>
                  <a:srgbClr val="CC0000"/>
                </a:solidFill>
                <a:latin typeface="+mn-ea"/>
              </a:rPr>
              <a:t>0</a:t>
            </a:r>
            <a:r>
              <a:rPr lang="zh-TW" altLang="en-US" sz="2400" i="0" dirty="0" smtClean="0">
                <a:latin typeface="+mn-ea"/>
                <a:sym typeface="Symbol" panose="05050102010706020507" pitchFamily="18" charset="2"/>
              </a:rPr>
              <a:t>時</a:t>
            </a:r>
            <a:r>
              <a:rPr lang="en-US" altLang="zh-TW" sz="2400" i="0" dirty="0">
                <a:latin typeface="+mn-ea"/>
                <a:sym typeface="Symbol" panose="05050102010706020507" pitchFamily="18" charset="2"/>
              </a:rPr>
              <a:t>, f(n) </a:t>
            </a:r>
            <a:r>
              <a:rPr lang="en-US" altLang="zh-TW" sz="2400" i="0" dirty="0" smtClean="0">
                <a:solidFill>
                  <a:srgbClr val="FF0000"/>
                </a:solidFill>
                <a:latin typeface="+mn-ea"/>
                <a:sym typeface="Symbol" panose="05050102010706020507" pitchFamily="18" charset="2"/>
              </a:rPr>
              <a:t>&gt;=</a:t>
            </a:r>
            <a:r>
              <a:rPr lang="en-US" altLang="zh-TW" sz="2400" i="0" dirty="0" smtClean="0">
                <a:latin typeface="+mn-ea"/>
                <a:sym typeface="Symbol" panose="05050102010706020507" pitchFamily="18" charset="2"/>
              </a:rPr>
              <a:t> </a:t>
            </a:r>
            <a:r>
              <a:rPr lang="en-US" altLang="zh-TW" sz="2400" i="0" dirty="0">
                <a:latin typeface="+mn-ea"/>
                <a:sym typeface="Symbol" panose="05050102010706020507" pitchFamily="18" charset="2"/>
              </a:rPr>
              <a:t>cg(n</a:t>
            </a:r>
            <a:r>
              <a:rPr lang="en-US" altLang="zh-TW" sz="2400" i="0" dirty="0" smtClean="0">
                <a:latin typeface="+mn-ea"/>
                <a:sym typeface="Symbol" panose="05050102010706020507" pitchFamily="18" charset="2"/>
              </a:rPr>
              <a:t>)</a:t>
            </a:r>
            <a:endParaRPr lang="en-US" altLang="zh-TW" sz="2400" i="0" dirty="0">
              <a:latin typeface="+mn-ea"/>
              <a:sym typeface="Symbol" panose="05050102010706020507" pitchFamily="18" charset="2"/>
            </a:endParaRPr>
          </a:p>
          <a:p>
            <a:r>
              <a:rPr lang="en-US" altLang="zh-TW" sz="2800" b="1" dirty="0">
                <a:latin typeface="+mn-ea"/>
              </a:rPr>
              <a:t>Definition:</a:t>
            </a:r>
            <a:r>
              <a:rPr lang="en-US" altLang="zh-TW" sz="2800" dirty="0">
                <a:latin typeface="+mn-ea"/>
              </a:rPr>
              <a:t> [Theta]</a:t>
            </a:r>
          </a:p>
          <a:p>
            <a:pPr lvl="1"/>
            <a:r>
              <a:rPr lang="en-US" altLang="zh-TW" sz="2400" i="0" dirty="0">
                <a:latin typeface="+mn-ea"/>
              </a:rPr>
              <a:t>f(n) = </a:t>
            </a:r>
            <a:r>
              <a:rPr lang="en-US" altLang="zh-TW" sz="2400" i="0" dirty="0">
                <a:latin typeface="+mn-ea"/>
                <a:sym typeface="Symbol" panose="05050102010706020507" pitchFamily="18" charset="2"/>
              </a:rPr>
              <a:t></a:t>
            </a:r>
            <a:r>
              <a:rPr lang="en-US" altLang="zh-TW" sz="2400" i="0" dirty="0">
                <a:latin typeface="+mn-ea"/>
              </a:rPr>
              <a:t>(g(n)) (read as “f of n is theta of g of n”) </a:t>
            </a:r>
            <a:r>
              <a:rPr lang="en-US" altLang="zh-TW" sz="2400" i="0" dirty="0" err="1">
                <a:latin typeface="+mn-ea"/>
              </a:rPr>
              <a:t>iff</a:t>
            </a:r>
            <a:r>
              <a:rPr lang="en-US" altLang="zh-TW" sz="2400" i="0" dirty="0">
                <a:latin typeface="+mn-ea"/>
              </a:rPr>
              <a:t> there exist </a:t>
            </a:r>
            <a:r>
              <a:rPr lang="en-US" altLang="zh-TW" sz="2400" i="0" dirty="0">
                <a:solidFill>
                  <a:srgbClr val="7030A0"/>
                </a:solidFill>
                <a:latin typeface="+mn-ea"/>
              </a:rPr>
              <a:t>positive constants</a:t>
            </a:r>
            <a:r>
              <a:rPr lang="en-US" altLang="zh-TW" sz="2400" i="0" dirty="0">
                <a:latin typeface="+mn-ea"/>
              </a:rPr>
              <a:t> </a:t>
            </a:r>
            <a:r>
              <a:rPr lang="en-US" altLang="zh-TW" sz="2400" i="0" dirty="0">
                <a:solidFill>
                  <a:srgbClr val="CC0000"/>
                </a:solidFill>
                <a:latin typeface="+mn-ea"/>
              </a:rPr>
              <a:t>c</a:t>
            </a:r>
            <a:r>
              <a:rPr lang="en-US" altLang="zh-TW" sz="2400" i="0" baseline="-25000" dirty="0">
                <a:solidFill>
                  <a:srgbClr val="CC0000"/>
                </a:solidFill>
                <a:latin typeface="+mn-ea"/>
              </a:rPr>
              <a:t>1</a:t>
            </a:r>
            <a:r>
              <a:rPr lang="en-US" altLang="zh-TW" sz="2400" i="0" dirty="0">
                <a:latin typeface="+mn-ea"/>
              </a:rPr>
              <a:t>,</a:t>
            </a:r>
            <a:r>
              <a:rPr lang="en-US" altLang="zh-TW" sz="2400" i="0" dirty="0">
                <a:solidFill>
                  <a:srgbClr val="CC0000"/>
                </a:solidFill>
                <a:latin typeface="+mn-ea"/>
              </a:rPr>
              <a:t> c</a:t>
            </a:r>
            <a:r>
              <a:rPr lang="en-US" altLang="zh-TW" sz="2400" i="0" baseline="-25000" dirty="0">
                <a:solidFill>
                  <a:srgbClr val="CC0000"/>
                </a:solidFill>
                <a:latin typeface="+mn-ea"/>
              </a:rPr>
              <a:t>2</a:t>
            </a:r>
            <a:r>
              <a:rPr lang="en-US" altLang="zh-TW" sz="2400" i="0" dirty="0">
                <a:latin typeface="+mn-ea"/>
              </a:rPr>
              <a:t>, and </a:t>
            </a:r>
            <a:r>
              <a:rPr lang="en-US" altLang="zh-TW" sz="2400" i="0" dirty="0">
                <a:solidFill>
                  <a:srgbClr val="CC0000"/>
                </a:solidFill>
                <a:latin typeface="+mn-ea"/>
                <a:sym typeface="Symbol" panose="05050102010706020507" pitchFamily="18" charset="2"/>
              </a:rPr>
              <a:t>n</a:t>
            </a:r>
            <a:r>
              <a:rPr lang="en-US" altLang="zh-TW" sz="2400" i="0" baseline="-25000" dirty="0">
                <a:solidFill>
                  <a:srgbClr val="CC0000"/>
                </a:solidFill>
                <a:latin typeface="+mn-ea"/>
                <a:sym typeface="Symbol" panose="05050102010706020507" pitchFamily="18" charset="2"/>
              </a:rPr>
              <a:t>0</a:t>
            </a:r>
            <a:r>
              <a:rPr lang="en-US" altLang="zh-TW" sz="2400" i="0" dirty="0">
                <a:latin typeface="+mn-ea"/>
              </a:rPr>
              <a:t> such that </a:t>
            </a:r>
            <a:r>
              <a:rPr lang="en-US" altLang="zh-TW" sz="2400" i="0" dirty="0">
                <a:solidFill>
                  <a:srgbClr val="7030A0"/>
                </a:solidFill>
                <a:latin typeface="+mn-ea"/>
                <a:sym typeface="Symbol" panose="05050102010706020507" pitchFamily="18" charset="2"/>
              </a:rPr>
              <a:t>c</a:t>
            </a:r>
            <a:r>
              <a:rPr lang="en-US" altLang="zh-TW" sz="2400" i="0" baseline="-25000" dirty="0">
                <a:solidFill>
                  <a:srgbClr val="7030A0"/>
                </a:solidFill>
                <a:latin typeface="+mn-ea"/>
                <a:sym typeface="Symbol" panose="05050102010706020507" pitchFamily="18" charset="2"/>
              </a:rPr>
              <a:t>1</a:t>
            </a:r>
            <a:r>
              <a:rPr lang="en-US" altLang="zh-TW" sz="2400" i="0" dirty="0">
                <a:solidFill>
                  <a:srgbClr val="7030A0"/>
                </a:solidFill>
                <a:latin typeface="+mn-ea"/>
                <a:sym typeface="Symbol" panose="05050102010706020507" pitchFamily="18" charset="2"/>
              </a:rPr>
              <a:t>g(n)  </a:t>
            </a:r>
            <a:r>
              <a:rPr lang="en-US" altLang="zh-TW" sz="2400" i="0" dirty="0">
                <a:solidFill>
                  <a:srgbClr val="7030A0"/>
                </a:solidFill>
                <a:latin typeface="+mn-ea"/>
              </a:rPr>
              <a:t>f(n) </a:t>
            </a:r>
            <a:r>
              <a:rPr lang="en-US" altLang="zh-TW" sz="2400" i="0" dirty="0">
                <a:solidFill>
                  <a:srgbClr val="7030A0"/>
                </a:solidFill>
                <a:latin typeface="+mn-ea"/>
                <a:sym typeface="Symbol" panose="05050102010706020507" pitchFamily="18" charset="2"/>
              </a:rPr>
              <a:t> c</a:t>
            </a:r>
            <a:r>
              <a:rPr lang="en-US" altLang="zh-TW" sz="2400" i="0" baseline="-25000" dirty="0">
                <a:solidFill>
                  <a:srgbClr val="7030A0"/>
                </a:solidFill>
                <a:latin typeface="+mn-ea"/>
                <a:sym typeface="Symbol" panose="05050102010706020507" pitchFamily="18" charset="2"/>
              </a:rPr>
              <a:t>2</a:t>
            </a:r>
            <a:r>
              <a:rPr lang="en-US" altLang="zh-TW" sz="2400" i="0" dirty="0">
                <a:solidFill>
                  <a:srgbClr val="7030A0"/>
                </a:solidFill>
                <a:latin typeface="+mn-ea"/>
                <a:sym typeface="Symbol" panose="05050102010706020507" pitchFamily="18" charset="2"/>
              </a:rPr>
              <a:t>g(n) for all n, n  n</a:t>
            </a:r>
            <a:r>
              <a:rPr lang="en-US" altLang="zh-TW" sz="2400" i="0" baseline="-25000" dirty="0">
                <a:solidFill>
                  <a:srgbClr val="7030A0"/>
                </a:solidFill>
                <a:latin typeface="+mn-ea"/>
                <a:sym typeface="Symbol" panose="05050102010706020507" pitchFamily="18" charset="2"/>
              </a:rPr>
              <a:t>0</a:t>
            </a:r>
            <a:r>
              <a:rPr lang="en-US" altLang="zh-TW" sz="2400" i="0" dirty="0" smtClean="0">
                <a:latin typeface="+mn-ea"/>
                <a:sym typeface="Symbol" panose="05050102010706020507" pitchFamily="18" charset="2"/>
              </a:rPr>
              <a:t>.</a:t>
            </a:r>
          </a:p>
          <a:p>
            <a:pPr lvl="1"/>
            <a:r>
              <a:rPr lang="zh-TW" altLang="en-US" sz="2400" i="0" dirty="0">
                <a:latin typeface="+mn-ea"/>
                <a:sym typeface="Symbol" panose="05050102010706020507" pitchFamily="18" charset="2"/>
              </a:rPr>
              <a:t>存在某</a:t>
            </a:r>
            <a:r>
              <a:rPr lang="zh-TW" altLang="en-US" sz="2400" i="0" dirty="0" smtClean="0">
                <a:latin typeface="+mn-ea"/>
                <a:sym typeface="Symbol" panose="05050102010706020507" pitchFamily="18" charset="2"/>
              </a:rPr>
              <a:t>個</a:t>
            </a:r>
            <a:r>
              <a:rPr lang="en-US" altLang="zh-TW" sz="2400" i="0" dirty="0">
                <a:solidFill>
                  <a:srgbClr val="CC0000"/>
                </a:solidFill>
                <a:latin typeface="+mn-ea"/>
              </a:rPr>
              <a:t>n</a:t>
            </a:r>
            <a:r>
              <a:rPr lang="en-US" altLang="zh-TW" sz="2400" i="0" baseline="-25000" dirty="0">
                <a:solidFill>
                  <a:srgbClr val="CC0000"/>
                </a:solidFill>
                <a:latin typeface="+mn-ea"/>
              </a:rPr>
              <a:t>0</a:t>
            </a:r>
            <a:r>
              <a:rPr lang="zh-TW" altLang="en-US" sz="2400" i="0" dirty="0" smtClean="0">
                <a:latin typeface="+mn-ea"/>
                <a:sym typeface="Symbol" panose="05050102010706020507" pitchFamily="18" charset="2"/>
              </a:rPr>
              <a:t>和正數</a:t>
            </a:r>
            <a:r>
              <a:rPr lang="en-US" altLang="zh-TW" sz="2400" i="0" dirty="0">
                <a:solidFill>
                  <a:srgbClr val="FF0000"/>
                </a:solidFill>
                <a:latin typeface="+mn-ea"/>
              </a:rPr>
              <a:t>c</a:t>
            </a:r>
            <a:r>
              <a:rPr lang="en-US" altLang="zh-TW" sz="2400" i="0" baseline="-25000" dirty="0">
                <a:solidFill>
                  <a:srgbClr val="FF0000"/>
                </a:solidFill>
                <a:latin typeface="+mn-ea"/>
              </a:rPr>
              <a:t>1</a:t>
            </a:r>
            <a:r>
              <a:rPr lang="en-US" altLang="zh-TW" sz="2400" i="0" dirty="0">
                <a:solidFill>
                  <a:srgbClr val="FF0000"/>
                </a:solidFill>
                <a:latin typeface="+mn-ea"/>
              </a:rPr>
              <a:t>, c</a:t>
            </a:r>
            <a:r>
              <a:rPr lang="en-US" altLang="zh-TW" sz="2400" i="0" baseline="-25000" dirty="0">
                <a:solidFill>
                  <a:srgbClr val="FF0000"/>
                </a:solidFill>
                <a:latin typeface="+mn-ea"/>
              </a:rPr>
              <a:t>2 </a:t>
            </a:r>
            <a:r>
              <a:rPr lang="zh-TW" altLang="en-US" sz="2400" i="0" dirty="0" smtClean="0">
                <a:latin typeface="+mn-ea"/>
                <a:sym typeface="Symbol" panose="05050102010706020507" pitchFamily="18" charset="2"/>
              </a:rPr>
              <a:t>，</a:t>
            </a:r>
            <a:r>
              <a:rPr lang="zh-TW" altLang="en-US" sz="2400" i="0" dirty="0">
                <a:latin typeface="+mn-ea"/>
                <a:sym typeface="Symbol" panose="05050102010706020507" pitchFamily="18" charset="2"/>
              </a:rPr>
              <a:t>使得當</a:t>
            </a:r>
            <a:r>
              <a:rPr lang="en-US" altLang="zh-TW" sz="2400" i="0" dirty="0">
                <a:latin typeface="+mn-ea"/>
                <a:sym typeface="Symbol" panose="05050102010706020507" pitchFamily="18" charset="2"/>
              </a:rPr>
              <a:t>n</a:t>
            </a:r>
            <a:r>
              <a:rPr lang="en-US" altLang="zh-TW" sz="2400" i="0" dirty="0" smtClean="0">
                <a:latin typeface="+mn-ea"/>
                <a:sym typeface="Symbol" panose="05050102010706020507" pitchFamily="18" charset="2"/>
              </a:rPr>
              <a:t>&gt;</a:t>
            </a:r>
            <a:r>
              <a:rPr lang="en-US" altLang="zh-TW" sz="2400" i="0" dirty="0">
                <a:solidFill>
                  <a:srgbClr val="CC0000"/>
                </a:solidFill>
                <a:latin typeface="+mn-ea"/>
              </a:rPr>
              <a:t> n</a:t>
            </a:r>
            <a:r>
              <a:rPr lang="en-US" altLang="zh-TW" sz="2400" i="0" baseline="-25000" dirty="0">
                <a:solidFill>
                  <a:srgbClr val="CC0000"/>
                </a:solidFill>
                <a:latin typeface="+mn-ea"/>
              </a:rPr>
              <a:t>0</a:t>
            </a:r>
            <a:r>
              <a:rPr lang="zh-TW" altLang="en-US" sz="2400" i="0" dirty="0" smtClean="0">
                <a:latin typeface="+mn-ea"/>
                <a:sym typeface="Symbol" panose="05050102010706020507" pitchFamily="18" charset="2"/>
              </a:rPr>
              <a:t>時</a:t>
            </a:r>
            <a:r>
              <a:rPr lang="en-US" altLang="zh-TW" sz="2400" i="0" dirty="0">
                <a:latin typeface="+mn-ea"/>
                <a:sym typeface="Symbol" panose="05050102010706020507" pitchFamily="18" charset="2"/>
              </a:rPr>
              <a:t>, </a:t>
            </a:r>
            <a:r>
              <a:rPr lang="en-US" altLang="zh-TW" sz="2400" i="0" dirty="0">
                <a:solidFill>
                  <a:schemeClr val="tx1"/>
                </a:solidFill>
                <a:latin typeface="+mn-ea"/>
                <a:sym typeface="Symbol" panose="05050102010706020507" pitchFamily="18" charset="2"/>
              </a:rPr>
              <a:t>c</a:t>
            </a:r>
            <a:r>
              <a:rPr lang="en-US" altLang="zh-TW" sz="2400" i="0" baseline="-25000" dirty="0">
                <a:solidFill>
                  <a:schemeClr val="tx1"/>
                </a:solidFill>
                <a:latin typeface="+mn-ea"/>
                <a:sym typeface="Symbol" panose="05050102010706020507" pitchFamily="18" charset="2"/>
              </a:rPr>
              <a:t>1</a:t>
            </a:r>
            <a:r>
              <a:rPr lang="en-US" altLang="zh-TW" sz="2400" i="0" dirty="0">
                <a:solidFill>
                  <a:schemeClr val="tx1"/>
                </a:solidFill>
                <a:latin typeface="+mn-ea"/>
                <a:sym typeface="Symbol" panose="05050102010706020507" pitchFamily="18" charset="2"/>
              </a:rPr>
              <a:t>g(n) </a:t>
            </a:r>
            <a:r>
              <a:rPr lang="en-US" altLang="zh-TW" sz="2400" i="0" dirty="0">
                <a:solidFill>
                  <a:srgbClr val="FF0000"/>
                </a:solidFill>
                <a:latin typeface="+mn-ea"/>
                <a:sym typeface="Symbol" panose="05050102010706020507" pitchFamily="18" charset="2"/>
              </a:rPr>
              <a:t></a:t>
            </a:r>
            <a:r>
              <a:rPr lang="en-US" altLang="zh-TW" sz="2400" i="0" dirty="0">
                <a:solidFill>
                  <a:schemeClr val="tx1"/>
                </a:solidFill>
                <a:latin typeface="+mn-ea"/>
                <a:sym typeface="Symbol" panose="05050102010706020507" pitchFamily="18" charset="2"/>
              </a:rPr>
              <a:t> </a:t>
            </a:r>
            <a:r>
              <a:rPr lang="en-US" altLang="zh-TW" sz="2400" i="0" dirty="0">
                <a:solidFill>
                  <a:schemeClr val="tx1"/>
                </a:solidFill>
                <a:latin typeface="+mn-ea"/>
              </a:rPr>
              <a:t>f(n) </a:t>
            </a:r>
            <a:r>
              <a:rPr lang="en-US" altLang="zh-TW" sz="2400" i="0" dirty="0">
                <a:solidFill>
                  <a:srgbClr val="FF0000"/>
                </a:solidFill>
                <a:latin typeface="+mn-ea"/>
                <a:sym typeface="Symbol" panose="05050102010706020507" pitchFamily="18" charset="2"/>
              </a:rPr>
              <a:t></a:t>
            </a:r>
            <a:r>
              <a:rPr lang="en-US" altLang="zh-TW" sz="2400" i="0" dirty="0">
                <a:solidFill>
                  <a:schemeClr val="tx1"/>
                </a:solidFill>
                <a:latin typeface="+mn-ea"/>
                <a:sym typeface="Symbol" panose="05050102010706020507" pitchFamily="18" charset="2"/>
              </a:rPr>
              <a:t> c</a:t>
            </a:r>
            <a:r>
              <a:rPr lang="en-US" altLang="zh-TW" sz="2400" i="0" baseline="-25000" dirty="0">
                <a:solidFill>
                  <a:schemeClr val="tx1"/>
                </a:solidFill>
                <a:latin typeface="+mn-ea"/>
                <a:sym typeface="Symbol" panose="05050102010706020507" pitchFamily="18" charset="2"/>
              </a:rPr>
              <a:t>2</a:t>
            </a:r>
            <a:r>
              <a:rPr lang="en-US" altLang="zh-TW" sz="2400" i="0" dirty="0">
                <a:solidFill>
                  <a:schemeClr val="tx1"/>
                </a:solidFill>
                <a:latin typeface="+mn-ea"/>
                <a:sym typeface="Symbol" panose="05050102010706020507" pitchFamily="18" charset="2"/>
              </a:rPr>
              <a:t>g(n) </a:t>
            </a:r>
          </a:p>
        </p:txBody>
      </p:sp>
    </p:spTree>
    <p:extLst>
      <p:ext uri="{BB962C8B-B14F-4D97-AF65-F5344CB8AC3E}">
        <p14:creationId xmlns:p14="http://schemas.microsoft.com/office/powerpoint/2010/main" val="569841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文字方塊 41"/>
          <p:cNvSpPr txBox="1"/>
          <p:nvPr/>
        </p:nvSpPr>
        <p:spPr>
          <a:xfrm>
            <a:off x="10716490" y="2085"/>
            <a:ext cx="11737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b="1" dirty="0" smtClean="0">
                <a:solidFill>
                  <a:srgbClr val="FF0000"/>
                </a:solidFill>
                <a:latin typeface="+mn-ea"/>
              </a:rPr>
              <a:t>O(n)</a:t>
            </a:r>
            <a:endParaRPr lang="zh-TW" altLang="en-US" sz="36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43" name="文字方塊 42"/>
          <p:cNvSpPr txBox="1"/>
          <p:nvPr/>
        </p:nvSpPr>
        <p:spPr>
          <a:xfrm>
            <a:off x="10714887" y="2367493"/>
            <a:ext cx="13067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zh-TW" sz="3600" b="1" dirty="0" smtClean="0">
                <a:solidFill>
                  <a:schemeClr val="accent2">
                    <a:lumMod val="75000"/>
                  </a:schemeClr>
                </a:solidFill>
                <a:latin typeface="+mj-ea"/>
              </a:rPr>
              <a:t>θ</a:t>
            </a:r>
            <a:r>
              <a:rPr lang="en-US" altLang="zh-TW" sz="2800" b="1" dirty="0" smtClean="0">
                <a:solidFill>
                  <a:schemeClr val="accent2">
                    <a:lumMod val="75000"/>
                  </a:schemeClr>
                </a:solidFill>
                <a:latin typeface="+mj-ea"/>
              </a:rPr>
              <a:t>2</a:t>
            </a:r>
            <a:r>
              <a:rPr lang="en-US" altLang="zh-TW" sz="3600" b="1" dirty="0" smtClean="0">
                <a:solidFill>
                  <a:schemeClr val="accent2">
                    <a:lumMod val="75000"/>
                  </a:schemeClr>
                </a:solidFill>
                <a:latin typeface="+mj-ea"/>
              </a:rPr>
              <a:t>(n</a:t>
            </a:r>
            <a:r>
              <a:rPr lang="en-US" altLang="zh-TW" sz="3600" b="1" dirty="0">
                <a:solidFill>
                  <a:schemeClr val="accent2">
                    <a:lumMod val="75000"/>
                  </a:schemeClr>
                </a:solidFill>
                <a:latin typeface="+mj-ea"/>
              </a:rPr>
              <a:t>)</a:t>
            </a:r>
            <a:endParaRPr lang="zh-TW" altLang="en-US" sz="3600" b="1" dirty="0">
              <a:solidFill>
                <a:schemeClr val="accent2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44" name="文字方塊 43"/>
          <p:cNvSpPr txBox="1"/>
          <p:nvPr/>
        </p:nvSpPr>
        <p:spPr>
          <a:xfrm>
            <a:off x="10714887" y="3925842"/>
            <a:ext cx="11753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zh-TW" sz="3600" b="1" dirty="0" smtClean="0">
                <a:solidFill>
                  <a:srgbClr val="00B0F0"/>
                </a:solidFill>
                <a:latin typeface="+mn-ea"/>
              </a:rPr>
              <a:t>Ω</a:t>
            </a:r>
            <a:r>
              <a:rPr lang="en-US" altLang="zh-TW" sz="3600" b="1" dirty="0" smtClean="0">
                <a:solidFill>
                  <a:srgbClr val="00B0F0"/>
                </a:solidFill>
                <a:latin typeface="+mn-ea"/>
              </a:rPr>
              <a:t>(n)</a:t>
            </a:r>
            <a:endParaRPr lang="zh-TW" altLang="en-US" sz="3600" b="1" dirty="0">
              <a:solidFill>
                <a:srgbClr val="00B0F0"/>
              </a:solidFill>
              <a:latin typeface="+mn-ea"/>
            </a:endParaRPr>
          </a:p>
        </p:txBody>
      </p:sp>
      <p:sp>
        <p:nvSpPr>
          <p:cNvPr id="45" name="文字方塊 44"/>
          <p:cNvSpPr txBox="1"/>
          <p:nvPr/>
        </p:nvSpPr>
        <p:spPr>
          <a:xfrm>
            <a:off x="10714886" y="785139"/>
            <a:ext cx="13067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zh-TW" sz="3600" b="1" dirty="0" smtClean="0">
                <a:solidFill>
                  <a:schemeClr val="accent2">
                    <a:lumMod val="75000"/>
                  </a:schemeClr>
                </a:solidFill>
                <a:latin typeface="+mj-ea"/>
              </a:rPr>
              <a:t>θ</a:t>
            </a:r>
            <a:r>
              <a:rPr lang="en-US" altLang="zh-TW" sz="2800" b="1" dirty="0" smtClean="0">
                <a:solidFill>
                  <a:schemeClr val="accent2">
                    <a:lumMod val="75000"/>
                  </a:schemeClr>
                </a:solidFill>
                <a:latin typeface="+mj-ea"/>
              </a:rPr>
              <a:t>1</a:t>
            </a:r>
            <a:r>
              <a:rPr lang="en-US" altLang="zh-TW" sz="3600" b="1" dirty="0" smtClean="0">
                <a:solidFill>
                  <a:schemeClr val="accent2">
                    <a:lumMod val="75000"/>
                  </a:schemeClr>
                </a:solidFill>
                <a:latin typeface="+mj-ea"/>
              </a:rPr>
              <a:t>(n</a:t>
            </a:r>
            <a:r>
              <a:rPr lang="en-US" altLang="zh-TW" sz="3600" b="1" dirty="0">
                <a:solidFill>
                  <a:schemeClr val="accent2">
                    <a:lumMod val="75000"/>
                  </a:schemeClr>
                </a:solidFill>
                <a:latin typeface="+mj-ea"/>
              </a:rPr>
              <a:t>)</a:t>
            </a:r>
            <a:endParaRPr lang="zh-TW" altLang="en-US" sz="3600" b="1" dirty="0">
              <a:solidFill>
                <a:schemeClr val="accent2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19" name="手繪多邊形 18"/>
          <p:cNvSpPr/>
          <p:nvPr/>
        </p:nvSpPr>
        <p:spPr>
          <a:xfrm>
            <a:off x="2043545" y="-401782"/>
            <a:ext cx="8257310" cy="6560127"/>
          </a:xfrm>
          <a:custGeom>
            <a:avLst/>
            <a:gdLst>
              <a:gd name="connsiteX0" fmla="*/ 0 w 8257310"/>
              <a:gd name="connsiteY0" fmla="*/ 6560127 h 6560127"/>
              <a:gd name="connsiteX1" fmla="*/ 8257310 w 8257310"/>
              <a:gd name="connsiteY1" fmla="*/ 0 h 6560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257310" h="6560127">
                <a:moveTo>
                  <a:pt x="0" y="6560127"/>
                </a:moveTo>
                <a:cubicBezTo>
                  <a:pt x="3498850" y="3743036"/>
                  <a:pt x="6997701" y="925945"/>
                  <a:pt x="8257310" y="0"/>
                </a:cubicBezTo>
              </a:path>
            </a:pathLst>
          </a:cu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1" name="直線接點 20"/>
          <p:cNvCxnSpPr/>
          <p:nvPr/>
        </p:nvCxnSpPr>
        <p:spPr>
          <a:xfrm flipV="1">
            <a:off x="2043545" y="4184073"/>
            <a:ext cx="8402782" cy="2015836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群組 28"/>
          <p:cNvGrpSpPr/>
          <p:nvPr/>
        </p:nvGrpSpPr>
        <p:grpSpPr>
          <a:xfrm>
            <a:off x="2043545" y="1004455"/>
            <a:ext cx="8402782" cy="5174672"/>
            <a:chOff x="2043545" y="1004455"/>
            <a:chExt cx="8402782" cy="5174672"/>
          </a:xfrm>
        </p:grpSpPr>
        <p:sp>
          <p:nvSpPr>
            <p:cNvPr id="27" name="手繪多邊形 26"/>
            <p:cNvSpPr/>
            <p:nvPr/>
          </p:nvSpPr>
          <p:spPr>
            <a:xfrm>
              <a:off x="2043545" y="1004455"/>
              <a:ext cx="8375073" cy="5174672"/>
            </a:xfrm>
            <a:custGeom>
              <a:avLst/>
              <a:gdLst>
                <a:gd name="connsiteX0" fmla="*/ 0 w 8375073"/>
                <a:gd name="connsiteY0" fmla="*/ 5174672 h 5174672"/>
                <a:gd name="connsiteX1" fmla="*/ 3886200 w 8375073"/>
                <a:gd name="connsiteY1" fmla="*/ 3969327 h 5174672"/>
                <a:gd name="connsiteX2" fmla="*/ 6761019 w 8375073"/>
                <a:gd name="connsiteY2" fmla="*/ 2105890 h 5174672"/>
                <a:gd name="connsiteX3" fmla="*/ 8375073 w 8375073"/>
                <a:gd name="connsiteY3" fmla="*/ 0 h 5174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375073" h="5174672">
                  <a:moveTo>
                    <a:pt x="0" y="5174672"/>
                  </a:moveTo>
                  <a:cubicBezTo>
                    <a:pt x="1379682" y="4827731"/>
                    <a:pt x="2759364" y="4480791"/>
                    <a:pt x="3886200" y="3969327"/>
                  </a:cubicBezTo>
                  <a:cubicBezTo>
                    <a:pt x="5013037" y="3457863"/>
                    <a:pt x="6012874" y="2767444"/>
                    <a:pt x="6761019" y="2105890"/>
                  </a:cubicBezTo>
                  <a:cubicBezTo>
                    <a:pt x="7509164" y="1444336"/>
                    <a:pt x="8125691" y="314036"/>
                    <a:pt x="8375073" y="0"/>
                  </a:cubicBezTo>
                </a:path>
              </a:pathLst>
            </a:custGeom>
            <a:noFill/>
            <a:ln w="762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手繪多邊形 27"/>
            <p:cNvSpPr/>
            <p:nvPr/>
          </p:nvSpPr>
          <p:spPr>
            <a:xfrm>
              <a:off x="2071254" y="2403764"/>
              <a:ext cx="8375073" cy="3754582"/>
            </a:xfrm>
            <a:custGeom>
              <a:avLst/>
              <a:gdLst>
                <a:gd name="connsiteX0" fmla="*/ 0 w 8375073"/>
                <a:gd name="connsiteY0" fmla="*/ 5174672 h 5174672"/>
                <a:gd name="connsiteX1" fmla="*/ 3886200 w 8375073"/>
                <a:gd name="connsiteY1" fmla="*/ 3969327 h 5174672"/>
                <a:gd name="connsiteX2" fmla="*/ 6761019 w 8375073"/>
                <a:gd name="connsiteY2" fmla="*/ 2105890 h 5174672"/>
                <a:gd name="connsiteX3" fmla="*/ 8375073 w 8375073"/>
                <a:gd name="connsiteY3" fmla="*/ 0 h 5174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375073" h="5174672">
                  <a:moveTo>
                    <a:pt x="0" y="5174672"/>
                  </a:moveTo>
                  <a:cubicBezTo>
                    <a:pt x="1379682" y="4827731"/>
                    <a:pt x="2759364" y="4480791"/>
                    <a:pt x="3886200" y="3969327"/>
                  </a:cubicBezTo>
                  <a:cubicBezTo>
                    <a:pt x="5013037" y="3457863"/>
                    <a:pt x="6012874" y="2767444"/>
                    <a:pt x="6761019" y="2105890"/>
                  </a:cubicBezTo>
                  <a:cubicBezTo>
                    <a:pt x="7509164" y="1444336"/>
                    <a:pt x="8125691" y="314036"/>
                    <a:pt x="8375073" y="0"/>
                  </a:cubicBezTo>
                </a:path>
              </a:pathLst>
            </a:custGeom>
            <a:noFill/>
            <a:ln w="762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40" name="矩形 39"/>
          <p:cNvSpPr/>
          <p:nvPr/>
        </p:nvSpPr>
        <p:spPr>
          <a:xfrm>
            <a:off x="1946564" y="-870102"/>
            <a:ext cx="23637585" cy="8570495"/>
          </a:xfrm>
          <a:prstGeom prst="rect">
            <a:avLst/>
          </a:prstGeom>
          <a:solidFill>
            <a:srgbClr val="EFED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手繪多邊形 29"/>
          <p:cNvSpPr/>
          <p:nvPr/>
        </p:nvSpPr>
        <p:spPr>
          <a:xfrm>
            <a:off x="1981200" y="1643526"/>
            <a:ext cx="8388927" cy="4126893"/>
          </a:xfrm>
          <a:custGeom>
            <a:avLst/>
            <a:gdLst>
              <a:gd name="connsiteX0" fmla="*/ 0 w 7841673"/>
              <a:gd name="connsiteY0" fmla="*/ 5167746 h 5167746"/>
              <a:gd name="connsiteX1" fmla="*/ 41564 w 7841673"/>
              <a:gd name="connsiteY1" fmla="*/ 5153891 h 5167746"/>
              <a:gd name="connsiteX2" fmla="*/ 200891 w 7841673"/>
              <a:gd name="connsiteY2" fmla="*/ 5133109 h 5167746"/>
              <a:gd name="connsiteX3" fmla="*/ 325582 w 7841673"/>
              <a:gd name="connsiteY3" fmla="*/ 5105400 h 5167746"/>
              <a:gd name="connsiteX4" fmla="*/ 554182 w 7841673"/>
              <a:gd name="connsiteY4" fmla="*/ 5070764 h 5167746"/>
              <a:gd name="connsiteX5" fmla="*/ 574964 w 7841673"/>
              <a:gd name="connsiteY5" fmla="*/ 5063837 h 5167746"/>
              <a:gd name="connsiteX6" fmla="*/ 602673 w 7841673"/>
              <a:gd name="connsiteY6" fmla="*/ 5056909 h 5167746"/>
              <a:gd name="connsiteX7" fmla="*/ 678873 w 7841673"/>
              <a:gd name="connsiteY7" fmla="*/ 5029200 h 5167746"/>
              <a:gd name="connsiteX8" fmla="*/ 755073 w 7841673"/>
              <a:gd name="connsiteY8" fmla="*/ 5001491 h 5167746"/>
              <a:gd name="connsiteX9" fmla="*/ 775855 w 7841673"/>
              <a:gd name="connsiteY9" fmla="*/ 4987637 h 5167746"/>
              <a:gd name="connsiteX10" fmla="*/ 858982 w 7841673"/>
              <a:gd name="connsiteY10" fmla="*/ 4966855 h 5167746"/>
              <a:gd name="connsiteX11" fmla="*/ 900545 w 7841673"/>
              <a:gd name="connsiteY11" fmla="*/ 4953000 h 5167746"/>
              <a:gd name="connsiteX12" fmla="*/ 949036 w 7841673"/>
              <a:gd name="connsiteY12" fmla="*/ 4939146 h 5167746"/>
              <a:gd name="connsiteX13" fmla="*/ 1011382 w 7841673"/>
              <a:gd name="connsiteY13" fmla="*/ 4918364 h 5167746"/>
              <a:gd name="connsiteX14" fmla="*/ 1032164 w 7841673"/>
              <a:gd name="connsiteY14" fmla="*/ 4911437 h 5167746"/>
              <a:gd name="connsiteX15" fmla="*/ 1108364 w 7841673"/>
              <a:gd name="connsiteY15" fmla="*/ 4890655 h 5167746"/>
              <a:gd name="connsiteX16" fmla="*/ 1143000 w 7841673"/>
              <a:gd name="connsiteY16" fmla="*/ 4869873 h 5167746"/>
              <a:gd name="connsiteX17" fmla="*/ 1184564 w 7841673"/>
              <a:gd name="connsiteY17" fmla="*/ 4856018 h 5167746"/>
              <a:gd name="connsiteX18" fmla="*/ 1295400 w 7841673"/>
              <a:gd name="connsiteY18" fmla="*/ 4807528 h 5167746"/>
              <a:gd name="connsiteX19" fmla="*/ 1350818 w 7841673"/>
              <a:gd name="connsiteY19" fmla="*/ 4772891 h 5167746"/>
              <a:gd name="connsiteX20" fmla="*/ 1385455 w 7841673"/>
              <a:gd name="connsiteY20" fmla="*/ 4765964 h 5167746"/>
              <a:gd name="connsiteX21" fmla="*/ 1461655 w 7841673"/>
              <a:gd name="connsiteY21" fmla="*/ 4738255 h 5167746"/>
              <a:gd name="connsiteX22" fmla="*/ 1503218 w 7841673"/>
              <a:gd name="connsiteY22" fmla="*/ 4717473 h 5167746"/>
              <a:gd name="connsiteX23" fmla="*/ 1530927 w 7841673"/>
              <a:gd name="connsiteY23" fmla="*/ 4710546 h 5167746"/>
              <a:gd name="connsiteX24" fmla="*/ 1565564 w 7841673"/>
              <a:gd name="connsiteY24" fmla="*/ 4696691 h 5167746"/>
              <a:gd name="connsiteX25" fmla="*/ 1607127 w 7841673"/>
              <a:gd name="connsiteY25" fmla="*/ 4675909 h 5167746"/>
              <a:gd name="connsiteX26" fmla="*/ 1683327 w 7841673"/>
              <a:gd name="connsiteY26" fmla="*/ 4655128 h 5167746"/>
              <a:gd name="connsiteX27" fmla="*/ 1745673 w 7841673"/>
              <a:gd name="connsiteY27" fmla="*/ 4627418 h 5167746"/>
              <a:gd name="connsiteX28" fmla="*/ 1821873 w 7841673"/>
              <a:gd name="connsiteY28" fmla="*/ 4606637 h 5167746"/>
              <a:gd name="connsiteX29" fmla="*/ 1905000 w 7841673"/>
              <a:gd name="connsiteY29" fmla="*/ 4578928 h 5167746"/>
              <a:gd name="connsiteX30" fmla="*/ 1939636 w 7841673"/>
              <a:gd name="connsiteY30" fmla="*/ 4572000 h 5167746"/>
              <a:gd name="connsiteX31" fmla="*/ 1967345 w 7841673"/>
              <a:gd name="connsiteY31" fmla="*/ 4565073 h 5167746"/>
              <a:gd name="connsiteX32" fmla="*/ 2022764 w 7841673"/>
              <a:gd name="connsiteY32" fmla="*/ 4537364 h 5167746"/>
              <a:gd name="connsiteX33" fmla="*/ 2057400 w 7841673"/>
              <a:gd name="connsiteY33" fmla="*/ 4530437 h 5167746"/>
              <a:gd name="connsiteX34" fmla="*/ 2078182 w 7841673"/>
              <a:gd name="connsiteY34" fmla="*/ 4523509 h 5167746"/>
              <a:gd name="connsiteX35" fmla="*/ 2251364 w 7841673"/>
              <a:gd name="connsiteY35" fmla="*/ 4461164 h 5167746"/>
              <a:gd name="connsiteX36" fmla="*/ 2396836 w 7841673"/>
              <a:gd name="connsiteY36" fmla="*/ 4398818 h 5167746"/>
              <a:gd name="connsiteX37" fmla="*/ 2556164 w 7841673"/>
              <a:gd name="connsiteY37" fmla="*/ 4350328 h 5167746"/>
              <a:gd name="connsiteX38" fmla="*/ 2590800 w 7841673"/>
              <a:gd name="connsiteY38" fmla="*/ 4329546 h 5167746"/>
              <a:gd name="connsiteX39" fmla="*/ 2694709 w 7841673"/>
              <a:gd name="connsiteY39" fmla="*/ 4301837 h 5167746"/>
              <a:gd name="connsiteX40" fmla="*/ 2736273 w 7841673"/>
              <a:gd name="connsiteY40" fmla="*/ 4281055 h 5167746"/>
              <a:gd name="connsiteX41" fmla="*/ 2757055 w 7841673"/>
              <a:gd name="connsiteY41" fmla="*/ 4274128 h 5167746"/>
              <a:gd name="connsiteX42" fmla="*/ 2833255 w 7841673"/>
              <a:gd name="connsiteY42" fmla="*/ 4253346 h 5167746"/>
              <a:gd name="connsiteX43" fmla="*/ 2902527 w 7841673"/>
              <a:gd name="connsiteY43" fmla="*/ 4218709 h 5167746"/>
              <a:gd name="connsiteX44" fmla="*/ 2971800 w 7841673"/>
              <a:gd name="connsiteY44" fmla="*/ 4197928 h 5167746"/>
              <a:gd name="connsiteX45" fmla="*/ 3020291 w 7841673"/>
              <a:gd name="connsiteY45" fmla="*/ 4177146 h 5167746"/>
              <a:gd name="connsiteX46" fmla="*/ 3061855 w 7841673"/>
              <a:gd name="connsiteY46" fmla="*/ 4149437 h 5167746"/>
              <a:gd name="connsiteX47" fmla="*/ 3304309 w 7841673"/>
              <a:gd name="connsiteY47" fmla="*/ 4038600 h 5167746"/>
              <a:gd name="connsiteX48" fmla="*/ 3352800 w 7841673"/>
              <a:gd name="connsiteY48" fmla="*/ 4017818 h 5167746"/>
              <a:gd name="connsiteX49" fmla="*/ 3387436 w 7841673"/>
              <a:gd name="connsiteY49" fmla="*/ 4003964 h 5167746"/>
              <a:gd name="connsiteX50" fmla="*/ 3415145 w 7841673"/>
              <a:gd name="connsiteY50" fmla="*/ 3990109 h 5167746"/>
              <a:gd name="connsiteX51" fmla="*/ 3546764 w 7841673"/>
              <a:gd name="connsiteY51" fmla="*/ 3941618 h 5167746"/>
              <a:gd name="connsiteX52" fmla="*/ 3567545 w 7841673"/>
              <a:gd name="connsiteY52" fmla="*/ 3927764 h 5167746"/>
              <a:gd name="connsiteX53" fmla="*/ 3602182 w 7841673"/>
              <a:gd name="connsiteY53" fmla="*/ 3906982 h 5167746"/>
              <a:gd name="connsiteX54" fmla="*/ 3671455 w 7841673"/>
              <a:gd name="connsiteY54" fmla="*/ 3872346 h 5167746"/>
              <a:gd name="connsiteX55" fmla="*/ 3706091 w 7841673"/>
              <a:gd name="connsiteY55" fmla="*/ 3858491 h 5167746"/>
              <a:gd name="connsiteX56" fmla="*/ 3740727 w 7841673"/>
              <a:gd name="connsiteY56" fmla="*/ 3837709 h 5167746"/>
              <a:gd name="connsiteX57" fmla="*/ 3830782 w 7841673"/>
              <a:gd name="connsiteY57" fmla="*/ 3803073 h 5167746"/>
              <a:gd name="connsiteX58" fmla="*/ 3900055 w 7841673"/>
              <a:gd name="connsiteY58" fmla="*/ 3761509 h 5167746"/>
              <a:gd name="connsiteX59" fmla="*/ 3920836 w 7841673"/>
              <a:gd name="connsiteY59" fmla="*/ 3733800 h 5167746"/>
              <a:gd name="connsiteX60" fmla="*/ 3962400 w 7841673"/>
              <a:gd name="connsiteY60" fmla="*/ 3719946 h 5167746"/>
              <a:gd name="connsiteX61" fmla="*/ 4045527 w 7841673"/>
              <a:gd name="connsiteY61" fmla="*/ 3657600 h 5167746"/>
              <a:gd name="connsiteX62" fmla="*/ 4100945 w 7841673"/>
              <a:gd name="connsiteY62" fmla="*/ 3616037 h 5167746"/>
              <a:gd name="connsiteX63" fmla="*/ 4114800 w 7841673"/>
              <a:gd name="connsiteY63" fmla="*/ 3595255 h 5167746"/>
              <a:gd name="connsiteX64" fmla="*/ 4142509 w 7841673"/>
              <a:gd name="connsiteY64" fmla="*/ 3581400 h 5167746"/>
              <a:gd name="connsiteX65" fmla="*/ 4225636 w 7841673"/>
              <a:gd name="connsiteY65" fmla="*/ 3525982 h 5167746"/>
              <a:gd name="connsiteX66" fmla="*/ 4246418 w 7841673"/>
              <a:gd name="connsiteY66" fmla="*/ 3498273 h 5167746"/>
              <a:gd name="connsiteX67" fmla="*/ 4350327 w 7841673"/>
              <a:gd name="connsiteY67" fmla="*/ 3435928 h 5167746"/>
              <a:gd name="connsiteX68" fmla="*/ 4447309 w 7841673"/>
              <a:gd name="connsiteY68" fmla="*/ 3366655 h 5167746"/>
              <a:gd name="connsiteX69" fmla="*/ 4495800 w 7841673"/>
              <a:gd name="connsiteY69" fmla="*/ 3338946 h 5167746"/>
              <a:gd name="connsiteX70" fmla="*/ 4558145 w 7841673"/>
              <a:gd name="connsiteY70" fmla="*/ 3290455 h 5167746"/>
              <a:gd name="connsiteX71" fmla="*/ 4578927 w 7841673"/>
              <a:gd name="connsiteY71" fmla="*/ 3276600 h 5167746"/>
              <a:gd name="connsiteX72" fmla="*/ 4620491 w 7841673"/>
              <a:gd name="connsiteY72" fmla="*/ 3241964 h 5167746"/>
              <a:gd name="connsiteX73" fmla="*/ 4800600 w 7841673"/>
              <a:gd name="connsiteY73" fmla="*/ 3124200 h 5167746"/>
              <a:gd name="connsiteX74" fmla="*/ 4890655 w 7841673"/>
              <a:gd name="connsiteY74" fmla="*/ 3048000 h 5167746"/>
              <a:gd name="connsiteX75" fmla="*/ 4953000 w 7841673"/>
              <a:gd name="connsiteY75" fmla="*/ 2992582 h 5167746"/>
              <a:gd name="connsiteX76" fmla="*/ 4973782 w 7841673"/>
              <a:gd name="connsiteY76" fmla="*/ 2971800 h 5167746"/>
              <a:gd name="connsiteX77" fmla="*/ 5036127 w 7841673"/>
              <a:gd name="connsiteY77" fmla="*/ 2923309 h 5167746"/>
              <a:gd name="connsiteX78" fmla="*/ 5077691 w 7841673"/>
              <a:gd name="connsiteY78" fmla="*/ 2902528 h 5167746"/>
              <a:gd name="connsiteX79" fmla="*/ 5140036 w 7841673"/>
              <a:gd name="connsiteY79" fmla="*/ 2854037 h 5167746"/>
              <a:gd name="connsiteX80" fmla="*/ 5181600 w 7841673"/>
              <a:gd name="connsiteY80" fmla="*/ 2812473 h 5167746"/>
              <a:gd name="connsiteX81" fmla="*/ 5271655 w 7841673"/>
              <a:gd name="connsiteY81" fmla="*/ 2757055 h 5167746"/>
              <a:gd name="connsiteX82" fmla="*/ 5375564 w 7841673"/>
              <a:gd name="connsiteY82" fmla="*/ 2673928 h 5167746"/>
              <a:gd name="connsiteX83" fmla="*/ 5437909 w 7841673"/>
              <a:gd name="connsiteY83" fmla="*/ 2639291 h 5167746"/>
              <a:gd name="connsiteX84" fmla="*/ 5534891 w 7841673"/>
              <a:gd name="connsiteY84" fmla="*/ 2576946 h 5167746"/>
              <a:gd name="connsiteX85" fmla="*/ 5687291 w 7841673"/>
              <a:gd name="connsiteY85" fmla="*/ 2459182 h 5167746"/>
              <a:gd name="connsiteX86" fmla="*/ 5728855 w 7841673"/>
              <a:gd name="connsiteY86" fmla="*/ 2424546 h 5167746"/>
              <a:gd name="connsiteX87" fmla="*/ 5818909 w 7841673"/>
              <a:gd name="connsiteY87" fmla="*/ 2341418 h 5167746"/>
              <a:gd name="connsiteX88" fmla="*/ 5853545 w 7841673"/>
              <a:gd name="connsiteY88" fmla="*/ 2327564 h 5167746"/>
              <a:gd name="connsiteX89" fmla="*/ 5895109 w 7841673"/>
              <a:gd name="connsiteY89" fmla="*/ 2279073 h 5167746"/>
              <a:gd name="connsiteX90" fmla="*/ 5922818 w 7841673"/>
              <a:gd name="connsiteY90" fmla="*/ 2265218 h 5167746"/>
              <a:gd name="connsiteX91" fmla="*/ 5943600 w 7841673"/>
              <a:gd name="connsiteY91" fmla="*/ 2251364 h 5167746"/>
              <a:gd name="connsiteX92" fmla="*/ 6033655 w 7841673"/>
              <a:gd name="connsiteY92" fmla="*/ 2182091 h 5167746"/>
              <a:gd name="connsiteX93" fmla="*/ 6179127 w 7841673"/>
              <a:gd name="connsiteY93" fmla="*/ 2071255 h 5167746"/>
              <a:gd name="connsiteX94" fmla="*/ 6283036 w 7841673"/>
              <a:gd name="connsiteY94" fmla="*/ 2015837 h 5167746"/>
              <a:gd name="connsiteX95" fmla="*/ 6310745 w 7841673"/>
              <a:gd name="connsiteY95" fmla="*/ 1974273 h 5167746"/>
              <a:gd name="connsiteX96" fmla="*/ 6352309 w 7841673"/>
              <a:gd name="connsiteY96" fmla="*/ 1946564 h 5167746"/>
              <a:gd name="connsiteX97" fmla="*/ 6456218 w 7841673"/>
              <a:gd name="connsiteY97" fmla="*/ 1870364 h 5167746"/>
              <a:gd name="connsiteX98" fmla="*/ 6483927 w 7841673"/>
              <a:gd name="connsiteY98" fmla="*/ 1842655 h 5167746"/>
              <a:gd name="connsiteX99" fmla="*/ 6573982 w 7841673"/>
              <a:gd name="connsiteY99" fmla="*/ 1787237 h 5167746"/>
              <a:gd name="connsiteX100" fmla="*/ 6601691 w 7841673"/>
              <a:gd name="connsiteY100" fmla="*/ 1759528 h 5167746"/>
              <a:gd name="connsiteX101" fmla="*/ 6622473 w 7841673"/>
              <a:gd name="connsiteY101" fmla="*/ 1745673 h 5167746"/>
              <a:gd name="connsiteX102" fmla="*/ 6691745 w 7841673"/>
              <a:gd name="connsiteY102" fmla="*/ 1683328 h 5167746"/>
              <a:gd name="connsiteX103" fmla="*/ 6774873 w 7841673"/>
              <a:gd name="connsiteY103" fmla="*/ 1627909 h 5167746"/>
              <a:gd name="connsiteX104" fmla="*/ 6809509 w 7841673"/>
              <a:gd name="connsiteY104" fmla="*/ 1586346 h 5167746"/>
              <a:gd name="connsiteX105" fmla="*/ 6830291 w 7841673"/>
              <a:gd name="connsiteY105" fmla="*/ 1565564 h 5167746"/>
              <a:gd name="connsiteX106" fmla="*/ 6927273 w 7841673"/>
              <a:gd name="connsiteY106" fmla="*/ 1482437 h 5167746"/>
              <a:gd name="connsiteX107" fmla="*/ 6941127 w 7841673"/>
              <a:gd name="connsiteY107" fmla="*/ 1461655 h 5167746"/>
              <a:gd name="connsiteX108" fmla="*/ 7003473 w 7841673"/>
              <a:gd name="connsiteY108" fmla="*/ 1406237 h 5167746"/>
              <a:gd name="connsiteX109" fmla="*/ 7024255 w 7841673"/>
              <a:gd name="connsiteY109" fmla="*/ 1385455 h 5167746"/>
              <a:gd name="connsiteX110" fmla="*/ 7038109 w 7841673"/>
              <a:gd name="connsiteY110" fmla="*/ 1364673 h 5167746"/>
              <a:gd name="connsiteX111" fmla="*/ 7135091 w 7841673"/>
              <a:gd name="connsiteY111" fmla="*/ 1253837 h 5167746"/>
              <a:gd name="connsiteX112" fmla="*/ 7155873 w 7841673"/>
              <a:gd name="connsiteY112" fmla="*/ 1239982 h 5167746"/>
              <a:gd name="connsiteX113" fmla="*/ 7218218 w 7841673"/>
              <a:gd name="connsiteY113" fmla="*/ 1170709 h 5167746"/>
              <a:gd name="connsiteX114" fmla="*/ 7273636 w 7841673"/>
              <a:gd name="connsiteY114" fmla="*/ 1080655 h 5167746"/>
              <a:gd name="connsiteX115" fmla="*/ 7294418 w 7841673"/>
              <a:gd name="connsiteY115" fmla="*/ 1059873 h 5167746"/>
              <a:gd name="connsiteX116" fmla="*/ 7335982 w 7841673"/>
              <a:gd name="connsiteY116" fmla="*/ 1004455 h 5167746"/>
              <a:gd name="connsiteX117" fmla="*/ 7419109 w 7841673"/>
              <a:gd name="connsiteY117" fmla="*/ 865909 h 5167746"/>
              <a:gd name="connsiteX118" fmla="*/ 7453745 w 7841673"/>
              <a:gd name="connsiteY118" fmla="*/ 838200 h 5167746"/>
              <a:gd name="connsiteX119" fmla="*/ 7578436 w 7841673"/>
              <a:gd name="connsiteY119" fmla="*/ 602673 h 5167746"/>
              <a:gd name="connsiteX120" fmla="*/ 7626927 w 7841673"/>
              <a:gd name="connsiteY120" fmla="*/ 484909 h 5167746"/>
              <a:gd name="connsiteX121" fmla="*/ 7654636 w 7841673"/>
              <a:gd name="connsiteY121" fmla="*/ 457200 h 5167746"/>
              <a:gd name="connsiteX122" fmla="*/ 7716982 w 7841673"/>
              <a:gd name="connsiteY122" fmla="*/ 360218 h 5167746"/>
              <a:gd name="connsiteX123" fmla="*/ 7765473 w 7841673"/>
              <a:gd name="connsiteY123" fmla="*/ 235528 h 5167746"/>
              <a:gd name="connsiteX124" fmla="*/ 7813964 w 7841673"/>
              <a:gd name="connsiteY124" fmla="*/ 117764 h 5167746"/>
              <a:gd name="connsiteX125" fmla="*/ 7834745 w 7841673"/>
              <a:gd name="connsiteY125" fmla="*/ 20782 h 5167746"/>
              <a:gd name="connsiteX126" fmla="*/ 7841673 w 7841673"/>
              <a:gd name="connsiteY126" fmla="*/ 0 h 5167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</a:cxnLst>
            <a:rect l="l" t="t" r="r" b="b"/>
            <a:pathLst>
              <a:path w="7841673" h="5167746">
                <a:moveTo>
                  <a:pt x="0" y="5167746"/>
                </a:moveTo>
                <a:cubicBezTo>
                  <a:pt x="13855" y="5163128"/>
                  <a:pt x="27474" y="5157734"/>
                  <a:pt x="41564" y="5153891"/>
                </a:cubicBezTo>
                <a:cubicBezTo>
                  <a:pt x="83164" y="5142545"/>
                  <a:pt x="185416" y="5134828"/>
                  <a:pt x="200891" y="5133109"/>
                </a:cubicBezTo>
                <a:cubicBezTo>
                  <a:pt x="284572" y="5097247"/>
                  <a:pt x="214831" y="5121222"/>
                  <a:pt x="325582" y="5105400"/>
                </a:cubicBezTo>
                <a:cubicBezTo>
                  <a:pt x="652567" y="5058687"/>
                  <a:pt x="383853" y="5089689"/>
                  <a:pt x="554182" y="5070764"/>
                </a:cubicBezTo>
                <a:cubicBezTo>
                  <a:pt x="561109" y="5068455"/>
                  <a:pt x="567943" y="5065843"/>
                  <a:pt x="574964" y="5063837"/>
                </a:cubicBezTo>
                <a:cubicBezTo>
                  <a:pt x="584118" y="5061221"/>
                  <a:pt x="593973" y="5060776"/>
                  <a:pt x="602673" y="5056909"/>
                </a:cubicBezTo>
                <a:cubicBezTo>
                  <a:pt x="675492" y="5024545"/>
                  <a:pt x="596760" y="5042887"/>
                  <a:pt x="678873" y="5029200"/>
                </a:cubicBezTo>
                <a:cubicBezTo>
                  <a:pt x="762633" y="4987321"/>
                  <a:pt x="629884" y="5051566"/>
                  <a:pt x="755073" y="5001491"/>
                </a:cubicBezTo>
                <a:cubicBezTo>
                  <a:pt x="762803" y="4998399"/>
                  <a:pt x="767957" y="4990270"/>
                  <a:pt x="775855" y="4987637"/>
                </a:cubicBezTo>
                <a:cubicBezTo>
                  <a:pt x="802951" y="4978605"/>
                  <a:pt x="831462" y="4974500"/>
                  <a:pt x="858982" y="4966855"/>
                </a:cubicBezTo>
                <a:cubicBezTo>
                  <a:pt x="873053" y="4962946"/>
                  <a:pt x="886587" y="4957295"/>
                  <a:pt x="900545" y="4953000"/>
                </a:cubicBezTo>
                <a:cubicBezTo>
                  <a:pt x="916612" y="4948056"/>
                  <a:pt x="932991" y="4944160"/>
                  <a:pt x="949036" y="4939146"/>
                </a:cubicBezTo>
                <a:cubicBezTo>
                  <a:pt x="969945" y="4932612"/>
                  <a:pt x="990600" y="4925291"/>
                  <a:pt x="1011382" y="4918364"/>
                </a:cubicBezTo>
                <a:cubicBezTo>
                  <a:pt x="1018309" y="4916055"/>
                  <a:pt x="1025143" y="4913443"/>
                  <a:pt x="1032164" y="4911437"/>
                </a:cubicBezTo>
                <a:cubicBezTo>
                  <a:pt x="1089809" y="4894966"/>
                  <a:pt x="1064346" y="4901659"/>
                  <a:pt x="1108364" y="4890655"/>
                </a:cubicBezTo>
                <a:cubicBezTo>
                  <a:pt x="1119909" y="4883728"/>
                  <a:pt x="1130743" y="4875445"/>
                  <a:pt x="1143000" y="4869873"/>
                </a:cubicBezTo>
                <a:cubicBezTo>
                  <a:pt x="1156295" y="4863830"/>
                  <a:pt x="1171884" y="4863264"/>
                  <a:pt x="1184564" y="4856018"/>
                </a:cubicBezTo>
                <a:cubicBezTo>
                  <a:pt x="1282999" y="4799770"/>
                  <a:pt x="1194396" y="4820153"/>
                  <a:pt x="1295400" y="4807528"/>
                </a:cubicBezTo>
                <a:cubicBezTo>
                  <a:pt x="1313873" y="4795982"/>
                  <a:pt x="1331039" y="4782020"/>
                  <a:pt x="1350818" y="4772891"/>
                </a:cubicBezTo>
                <a:cubicBezTo>
                  <a:pt x="1361509" y="4767957"/>
                  <a:pt x="1374285" y="4769687"/>
                  <a:pt x="1385455" y="4765964"/>
                </a:cubicBezTo>
                <a:cubicBezTo>
                  <a:pt x="1508108" y="4725080"/>
                  <a:pt x="1381470" y="4758300"/>
                  <a:pt x="1461655" y="4738255"/>
                </a:cubicBezTo>
                <a:cubicBezTo>
                  <a:pt x="1475509" y="4731328"/>
                  <a:pt x="1488836" y="4723226"/>
                  <a:pt x="1503218" y="4717473"/>
                </a:cubicBezTo>
                <a:cubicBezTo>
                  <a:pt x="1512058" y="4713937"/>
                  <a:pt x="1521895" y="4713557"/>
                  <a:pt x="1530927" y="4710546"/>
                </a:cubicBezTo>
                <a:cubicBezTo>
                  <a:pt x="1542724" y="4706614"/>
                  <a:pt x="1554244" y="4701837"/>
                  <a:pt x="1565564" y="4696691"/>
                </a:cubicBezTo>
                <a:cubicBezTo>
                  <a:pt x="1579665" y="4690281"/>
                  <a:pt x="1592570" y="4681202"/>
                  <a:pt x="1607127" y="4675909"/>
                </a:cubicBezTo>
                <a:cubicBezTo>
                  <a:pt x="1696753" y="4643318"/>
                  <a:pt x="1580152" y="4700985"/>
                  <a:pt x="1683327" y="4655128"/>
                </a:cubicBezTo>
                <a:cubicBezTo>
                  <a:pt x="1704109" y="4645891"/>
                  <a:pt x="1724379" y="4635403"/>
                  <a:pt x="1745673" y="4627418"/>
                </a:cubicBezTo>
                <a:cubicBezTo>
                  <a:pt x="1798686" y="4607538"/>
                  <a:pt x="1780479" y="4619573"/>
                  <a:pt x="1821873" y="4606637"/>
                </a:cubicBezTo>
                <a:cubicBezTo>
                  <a:pt x="1849751" y="4597925"/>
                  <a:pt x="1876979" y="4587170"/>
                  <a:pt x="1905000" y="4578928"/>
                </a:cubicBezTo>
                <a:cubicBezTo>
                  <a:pt x="1916296" y="4575606"/>
                  <a:pt x="1928142" y="4574554"/>
                  <a:pt x="1939636" y="4572000"/>
                </a:cubicBezTo>
                <a:cubicBezTo>
                  <a:pt x="1948930" y="4569935"/>
                  <a:pt x="1958109" y="4567382"/>
                  <a:pt x="1967345" y="4565073"/>
                </a:cubicBezTo>
                <a:cubicBezTo>
                  <a:pt x="1985818" y="4555837"/>
                  <a:pt x="2003487" y="4544778"/>
                  <a:pt x="2022764" y="4537364"/>
                </a:cubicBezTo>
                <a:cubicBezTo>
                  <a:pt x="2033753" y="4533137"/>
                  <a:pt x="2045978" y="4533293"/>
                  <a:pt x="2057400" y="4530437"/>
                </a:cubicBezTo>
                <a:cubicBezTo>
                  <a:pt x="2064484" y="4528666"/>
                  <a:pt x="2071345" y="4526073"/>
                  <a:pt x="2078182" y="4523509"/>
                </a:cubicBezTo>
                <a:cubicBezTo>
                  <a:pt x="2239897" y="4462866"/>
                  <a:pt x="2171966" y="4481013"/>
                  <a:pt x="2251364" y="4461164"/>
                </a:cubicBezTo>
                <a:cubicBezTo>
                  <a:pt x="2295183" y="4439254"/>
                  <a:pt x="2359389" y="4406307"/>
                  <a:pt x="2396836" y="4398818"/>
                </a:cubicBezTo>
                <a:cubicBezTo>
                  <a:pt x="2463370" y="4385512"/>
                  <a:pt x="2461473" y="4387381"/>
                  <a:pt x="2556164" y="4350328"/>
                </a:cubicBezTo>
                <a:cubicBezTo>
                  <a:pt x="2568702" y="4345422"/>
                  <a:pt x="2578092" y="4333994"/>
                  <a:pt x="2590800" y="4329546"/>
                </a:cubicBezTo>
                <a:cubicBezTo>
                  <a:pt x="2624634" y="4317704"/>
                  <a:pt x="2660702" y="4313173"/>
                  <a:pt x="2694709" y="4301837"/>
                </a:cubicBezTo>
                <a:cubicBezTo>
                  <a:pt x="2709404" y="4296939"/>
                  <a:pt x="2722118" y="4287346"/>
                  <a:pt x="2736273" y="4281055"/>
                </a:cubicBezTo>
                <a:cubicBezTo>
                  <a:pt x="2742946" y="4278089"/>
                  <a:pt x="2750061" y="4276226"/>
                  <a:pt x="2757055" y="4274128"/>
                </a:cubicBezTo>
                <a:cubicBezTo>
                  <a:pt x="2798248" y="4261770"/>
                  <a:pt x="2798555" y="4262020"/>
                  <a:pt x="2833255" y="4253346"/>
                </a:cubicBezTo>
                <a:cubicBezTo>
                  <a:pt x="2856346" y="4241800"/>
                  <a:pt x="2878875" y="4229057"/>
                  <a:pt x="2902527" y="4218709"/>
                </a:cubicBezTo>
                <a:cubicBezTo>
                  <a:pt x="2980589" y="4184557"/>
                  <a:pt x="2912018" y="4219667"/>
                  <a:pt x="2971800" y="4197928"/>
                </a:cubicBezTo>
                <a:cubicBezTo>
                  <a:pt x="2988327" y="4191918"/>
                  <a:pt x="3004807" y="4185483"/>
                  <a:pt x="3020291" y="4177146"/>
                </a:cubicBezTo>
                <a:cubicBezTo>
                  <a:pt x="3034952" y="4169252"/>
                  <a:pt x="3046889" y="4156737"/>
                  <a:pt x="3061855" y="4149437"/>
                </a:cubicBezTo>
                <a:cubicBezTo>
                  <a:pt x="3141722" y="4110477"/>
                  <a:pt x="3223346" y="4075226"/>
                  <a:pt x="3304309" y="4038600"/>
                </a:cubicBezTo>
                <a:cubicBezTo>
                  <a:pt x="3320331" y="4031352"/>
                  <a:pt x="3336567" y="4024582"/>
                  <a:pt x="3352800" y="4017818"/>
                </a:cubicBezTo>
                <a:cubicBezTo>
                  <a:pt x="3364278" y="4013035"/>
                  <a:pt x="3376314" y="4009525"/>
                  <a:pt x="3387436" y="4003964"/>
                </a:cubicBezTo>
                <a:cubicBezTo>
                  <a:pt x="3396672" y="3999346"/>
                  <a:pt x="3405528" y="3993872"/>
                  <a:pt x="3415145" y="3990109"/>
                </a:cubicBezTo>
                <a:cubicBezTo>
                  <a:pt x="3458686" y="3973071"/>
                  <a:pt x="3503489" y="3959321"/>
                  <a:pt x="3546764" y="3941618"/>
                </a:cubicBezTo>
                <a:cubicBezTo>
                  <a:pt x="3554469" y="3938466"/>
                  <a:pt x="3560485" y="3932176"/>
                  <a:pt x="3567545" y="3927764"/>
                </a:cubicBezTo>
                <a:cubicBezTo>
                  <a:pt x="3578963" y="3920628"/>
                  <a:pt x="3590302" y="3913318"/>
                  <a:pt x="3602182" y="3906982"/>
                </a:cubicBezTo>
                <a:cubicBezTo>
                  <a:pt x="3624961" y="3894833"/>
                  <a:pt x="3648061" y="3883263"/>
                  <a:pt x="3671455" y="3872346"/>
                </a:cubicBezTo>
                <a:cubicBezTo>
                  <a:pt x="3682723" y="3867088"/>
                  <a:pt x="3694969" y="3864052"/>
                  <a:pt x="3706091" y="3858491"/>
                </a:cubicBezTo>
                <a:cubicBezTo>
                  <a:pt x="3718134" y="3852470"/>
                  <a:pt x="3728526" y="3843403"/>
                  <a:pt x="3740727" y="3837709"/>
                </a:cubicBezTo>
                <a:cubicBezTo>
                  <a:pt x="3778756" y="3819962"/>
                  <a:pt x="3797571" y="3814143"/>
                  <a:pt x="3830782" y="3803073"/>
                </a:cubicBezTo>
                <a:cubicBezTo>
                  <a:pt x="3847025" y="3754343"/>
                  <a:pt x="3823616" y="3806099"/>
                  <a:pt x="3900055" y="3761509"/>
                </a:cubicBezTo>
                <a:cubicBezTo>
                  <a:pt x="3910028" y="3755692"/>
                  <a:pt x="3911230" y="3740204"/>
                  <a:pt x="3920836" y="3733800"/>
                </a:cubicBezTo>
                <a:cubicBezTo>
                  <a:pt x="3932987" y="3725699"/>
                  <a:pt x="3962400" y="3719946"/>
                  <a:pt x="3962400" y="3719946"/>
                </a:cubicBezTo>
                <a:cubicBezTo>
                  <a:pt x="4039050" y="3668846"/>
                  <a:pt x="3969423" y="3717396"/>
                  <a:pt x="4045527" y="3657600"/>
                </a:cubicBezTo>
                <a:cubicBezTo>
                  <a:pt x="4063684" y="3643334"/>
                  <a:pt x="4083782" y="3631484"/>
                  <a:pt x="4100945" y="3616037"/>
                </a:cubicBezTo>
                <a:cubicBezTo>
                  <a:pt x="4107133" y="3610467"/>
                  <a:pt x="4108404" y="3600585"/>
                  <a:pt x="4114800" y="3595255"/>
                </a:cubicBezTo>
                <a:cubicBezTo>
                  <a:pt x="4122733" y="3588644"/>
                  <a:pt x="4133752" y="3586873"/>
                  <a:pt x="4142509" y="3581400"/>
                </a:cubicBezTo>
                <a:cubicBezTo>
                  <a:pt x="4170749" y="3563750"/>
                  <a:pt x="4199631" y="3546786"/>
                  <a:pt x="4225636" y="3525982"/>
                </a:cubicBezTo>
                <a:cubicBezTo>
                  <a:pt x="4234652" y="3518770"/>
                  <a:pt x="4237058" y="3505033"/>
                  <a:pt x="4246418" y="3498273"/>
                </a:cubicBezTo>
                <a:cubicBezTo>
                  <a:pt x="4279163" y="3474624"/>
                  <a:pt x="4316540" y="3458064"/>
                  <a:pt x="4350327" y="3435928"/>
                </a:cubicBezTo>
                <a:cubicBezTo>
                  <a:pt x="4383557" y="3414156"/>
                  <a:pt x="4411776" y="3384422"/>
                  <a:pt x="4447309" y="3366655"/>
                </a:cubicBezTo>
                <a:cubicBezTo>
                  <a:pt x="4470314" y="3355152"/>
                  <a:pt x="4476221" y="3353630"/>
                  <a:pt x="4495800" y="3338946"/>
                </a:cubicBezTo>
                <a:cubicBezTo>
                  <a:pt x="4516862" y="3323149"/>
                  <a:pt x="4537083" y="3306252"/>
                  <a:pt x="4558145" y="3290455"/>
                </a:cubicBezTo>
                <a:cubicBezTo>
                  <a:pt x="4564806" y="3285460"/>
                  <a:pt x="4572355" y="3281711"/>
                  <a:pt x="4578927" y="3276600"/>
                </a:cubicBezTo>
                <a:cubicBezTo>
                  <a:pt x="4593163" y="3265528"/>
                  <a:pt x="4605350" y="3251761"/>
                  <a:pt x="4620491" y="3241964"/>
                </a:cubicBezTo>
                <a:cubicBezTo>
                  <a:pt x="4702428" y="3188946"/>
                  <a:pt x="4720820" y="3203980"/>
                  <a:pt x="4800600" y="3124200"/>
                </a:cubicBezTo>
                <a:cubicBezTo>
                  <a:pt x="4858942" y="3065858"/>
                  <a:pt x="4793778" y="3128731"/>
                  <a:pt x="4890655" y="3048000"/>
                </a:cubicBezTo>
                <a:cubicBezTo>
                  <a:pt x="4912015" y="3030200"/>
                  <a:pt x="4932503" y="3011371"/>
                  <a:pt x="4953000" y="2992582"/>
                </a:cubicBezTo>
                <a:cubicBezTo>
                  <a:pt x="4960222" y="2985962"/>
                  <a:pt x="4966256" y="2978072"/>
                  <a:pt x="4973782" y="2971800"/>
                </a:cubicBezTo>
                <a:cubicBezTo>
                  <a:pt x="4994007" y="2954945"/>
                  <a:pt x="5014221" y="2937913"/>
                  <a:pt x="5036127" y="2923309"/>
                </a:cubicBezTo>
                <a:cubicBezTo>
                  <a:pt x="5049015" y="2914717"/>
                  <a:pt x="5064803" y="2911120"/>
                  <a:pt x="5077691" y="2902528"/>
                </a:cubicBezTo>
                <a:cubicBezTo>
                  <a:pt x="5099597" y="2887924"/>
                  <a:pt x="5120141" y="2871280"/>
                  <a:pt x="5140036" y="2854037"/>
                </a:cubicBezTo>
                <a:cubicBezTo>
                  <a:pt x="5154843" y="2841205"/>
                  <a:pt x="5165826" y="2824096"/>
                  <a:pt x="5181600" y="2812473"/>
                </a:cubicBezTo>
                <a:cubicBezTo>
                  <a:pt x="5209976" y="2791565"/>
                  <a:pt x="5242973" y="2777542"/>
                  <a:pt x="5271655" y="2757055"/>
                </a:cubicBezTo>
                <a:cubicBezTo>
                  <a:pt x="5307749" y="2731274"/>
                  <a:pt x="5336790" y="2695470"/>
                  <a:pt x="5375564" y="2673928"/>
                </a:cubicBezTo>
                <a:cubicBezTo>
                  <a:pt x="5396346" y="2662382"/>
                  <a:pt x="5417976" y="2652247"/>
                  <a:pt x="5437909" y="2639291"/>
                </a:cubicBezTo>
                <a:cubicBezTo>
                  <a:pt x="5540046" y="2572901"/>
                  <a:pt x="5479656" y="2595357"/>
                  <a:pt x="5534891" y="2576946"/>
                </a:cubicBezTo>
                <a:cubicBezTo>
                  <a:pt x="5628215" y="2483622"/>
                  <a:pt x="5436766" y="2672130"/>
                  <a:pt x="5687291" y="2459182"/>
                </a:cubicBezTo>
                <a:cubicBezTo>
                  <a:pt x="5740118" y="2414279"/>
                  <a:pt x="5659120" y="2441978"/>
                  <a:pt x="5728855" y="2424546"/>
                </a:cubicBezTo>
                <a:cubicBezTo>
                  <a:pt x="5749506" y="2403894"/>
                  <a:pt x="5791810" y="2358663"/>
                  <a:pt x="5818909" y="2341418"/>
                </a:cubicBezTo>
                <a:cubicBezTo>
                  <a:pt x="5829400" y="2334742"/>
                  <a:pt x="5842000" y="2332182"/>
                  <a:pt x="5853545" y="2327564"/>
                </a:cubicBezTo>
                <a:cubicBezTo>
                  <a:pt x="5867400" y="2311400"/>
                  <a:pt x="5879285" y="2293315"/>
                  <a:pt x="5895109" y="2279073"/>
                </a:cubicBezTo>
                <a:cubicBezTo>
                  <a:pt x="5902785" y="2272165"/>
                  <a:pt x="5913852" y="2270341"/>
                  <a:pt x="5922818" y="2265218"/>
                </a:cubicBezTo>
                <a:cubicBezTo>
                  <a:pt x="5930047" y="2261087"/>
                  <a:pt x="5936940" y="2256359"/>
                  <a:pt x="5943600" y="2251364"/>
                </a:cubicBezTo>
                <a:cubicBezTo>
                  <a:pt x="5973898" y="2228641"/>
                  <a:pt x="6003571" y="2205096"/>
                  <a:pt x="6033655" y="2182091"/>
                </a:cubicBezTo>
                <a:cubicBezTo>
                  <a:pt x="6082080" y="2145060"/>
                  <a:pt x="6121294" y="2090532"/>
                  <a:pt x="6179127" y="2071255"/>
                </a:cubicBezTo>
                <a:cubicBezTo>
                  <a:pt x="6230342" y="2054184"/>
                  <a:pt x="6193602" y="2068007"/>
                  <a:pt x="6283036" y="2015837"/>
                </a:cubicBezTo>
                <a:cubicBezTo>
                  <a:pt x="6292272" y="2001982"/>
                  <a:pt x="6298971" y="1986047"/>
                  <a:pt x="6310745" y="1974273"/>
                </a:cubicBezTo>
                <a:cubicBezTo>
                  <a:pt x="6322519" y="1962499"/>
                  <a:pt x="6338759" y="1956242"/>
                  <a:pt x="6352309" y="1946564"/>
                </a:cubicBezTo>
                <a:cubicBezTo>
                  <a:pt x="6387260" y="1921599"/>
                  <a:pt x="6422506" y="1896979"/>
                  <a:pt x="6456218" y="1870364"/>
                </a:cubicBezTo>
                <a:cubicBezTo>
                  <a:pt x="6466470" y="1862270"/>
                  <a:pt x="6473256" y="1850188"/>
                  <a:pt x="6483927" y="1842655"/>
                </a:cubicBezTo>
                <a:cubicBezTo>
                  <a:pt x="6512723" y="1822329"/>
                  <a:pt x="6545186" y="1807563"/>
                  <a:pt x="6573982" y="1787237"/>
                </a:cubicBezTo>
                <a:cubicBezTo>
                  <a:pt x="6584653" y="1779704"/>
                  <a:pt x="6591774" y="1768029"/>
                  <a:pt x="6601691" y="1759528"/>
                </a:cubicBezTo>
                <a:cubicBezTo>
                  <a:pt x="6608012" y="1754110"/>
                  <a:pt x="6616117" y="1751051"/>
                  <a:pt x="6622473" y="1745673"/>
                </a:cubicBezTo>
                <a:cubicBezTo>
                  <a:pt x="6646188" y="1725607"/>
                  <a:pt x="6667163" y="1702323"/>
                  <a:pt x="6691745" y="1683328"/>
                </a:cubicBezTo>
                <a:cubicBezTo>
                  <a:pt x="6718097" y="1662965"/>
                  <a:pt x="6749166" y="1649080"/>
                  <a:pt x="6774873" y="1627909"/>
                </a:cubicBezTo>
                <a:cubicBezTo>
                  <a:pt x="6788794" y="1616444"/>
                  <a:pt x="6797528" y="1599825"/>
                  <a:pt x="6809509" y="1586346"/>
                </a:cubicBezTo>
                <a:cubicBezTo>
                  <a:pt x="6816018" y="1579024"/>
                  <a:pt x="6822945" y="1572046"/>
                  <a:pt x="6830291" y="1565564"/>
                </a:cubicBezTo>
                <a:cubicBezTo>
                  <a:pt x="6862217" y="1537394"/>
                  <a:pt x="6896211" y="1511558"/>
                  <a:pt x="6927273" y="1482437"/>
                </a:cubicBezTo>
                <a:cubicBezTo>
                  <a:pt x="6933347" y="1476743"/>
                  <a:pt x="6935240" y="1467542"/>
                  <a:pt x="6941127" y="1461655"/>
                </a:cubicBezTo>
                <a:cubicBezTo>
                  <a:pt x="6960788" y="1441994"/>
                  <a:pt x="6982976" y="1425026"/>
                  <a:pt x="7003473" y="1406237"/>
                </a:cubicBezTo>
                <a:cubicBezTo>
                  <a:pt x="7010695" y="1399617"/>
                  <a:pt x="7017983" y="1392981"/>
                  <a:pt x="7024255" y="1385455"/>
                </a:cubicBezTo>
                <a:cubicBezTo>
                  <a:pt x="7029585" y="1379059"/>
                  <a:pt x="7032746" y="1371041"/>
                  <a:pt x="7038109" y="1364673"/>
                </a:cubicBezTo>
                <a:cubicBezTo>
                  <a:pt x="7069731" y="1327122"/>
                  <a:pt x="7101383" y="1289527"/>
                  <a:pt x="7135091" y="1253837"/>
                </a:cubicBezTo>
                <a:cubicBezTo>
                  <a:pt x="7140808" y="1247784"/>
                  <a:pt x="7149986" y="1245869"/>
                  <a:pt x="7155873" y="1239982"/>
                </a:cubicBezTo>
                <a:cubicBezTo>
                  <a:pt x="7177840" y="1218015"/>
                  <a:pt x="7198001" y="1194296"/>
                  <a:pt x="7218218" y="1170709"/>
                </a:cubicBezTo>
                <a:cubicBezTo>
                  <a:pt x="7253333" y="1129741"/>
                  <a:pt x="7233251" y="1141233"/>
                  <a:pt x="7273636" y="1080655"/>
                </a:cubicBezTo>
                <a:cubicBezTo>
                  <a:pt x="7279070" y="1072504"/>
                  <a:pt x="7288214" y="1067455"/>
                  <a:pt x="7294418" y="1059873"/>
                </a:cubicBezTo>
                <a:cubicBezTo>
                  <a:pt x="7309040" y="1042002"/>
                  <a:pt x="7322127" y="1022928"/>
                  <a:pt x="7335982" y="1004455"/>
                </a:cubicBezTo>
                <a:cubicBezTo>
                  <a:pt x="7355966" y="944501"/>
                  <a:pt x="7350008" y="956605"/>
                  <a:pt x="7419109" y="865909"/>
                </a:cubicBezTo>
                <a:cubicBezTo>
                  <a:pt x="7428069" y="854148"/>
                  <a:pt x="7442200" y="847436"/>
                  <a:pt x="7453745" y="838200"/>
                </a:cubicBezTo>
                <a:cubicBezTo>
                  <a:pt x="7481375" y="727692"/>
                  <a:pt x="7444363" y="865233"/>
                  <a:pt x="7578436" y="602673"/>
                </a:cubicBezTo>
                <a:cubicBezTo>
                  <a:pt x="7597742" y="564865"/>
                  <a:pt x="7607229" y="522515"/>
                  <a:pt x="7626927" y="484909"/>
                </a:cubicBezTo>
                <a:cubicBezTo>
                  <a:pt x="7632988" y="473338"/>
                  <a:pt x="7646988" y="467789"/>
                  <a:pt x="7654636" y="457200"/>
                </a:cubicBezTo>
                <a:cubicBezTo>
                  <a:pt x="7677137" y="426045"/>
                  <a:pt x="7698834" y="394094"/>
                  <a:pt x="7716982" y="360218"/>
                </a:cubicBezTo>
                <a:cubicBezTo>
                  <a:pt x="7837929" y="134451"/>
                  <a:pt x="7729540" y="329851"/>
                  <a:pt x="7765473" y="235528"/>
                </a:cubicBezTo>
                <a:cubicBezTo>
                  <a:pt x="7780586" y="195857"/>
                  <a:pt x="7802302" y="158583"/>
                  <a:pt x="7813964" y="117764"/>
                </a:cubicBezTo>
                <a:cubicBezTo>
                  <a:pt x="7845081" y="8850"/>
                  <a:pt x="7813030" y="129354"/>
                  <a:pt x="7834745" y="20782"/>
                </a:cubicBezTo>
                <a:cubicBezTo>
                  <a:pt x="7836177" y="13622"/>
                  <a:pt x="7841673" y="0"/>
                  <a:pt x="7841673" y="0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文字方塊 31"/>
          <p:cNvSpPr txBox="1"/>
          <p:nvPr/>
        </p:nvSpPr>
        <p:spPr>
          <a:xfrm>
            <a:off x="6667006" y="3383806"/>
            <a:ext cx="10951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b="1" dirty="0">
                <a:latin typeface="+mn-ea"/>
              </a:rPr>
              <a:t>g</a:t>
            </a:r>
            <a:r>
              <a:rPr lang="en-US" altLang="zh-TW" sz="3600" b="1" dirty="0" smtClean="0">
                <a:latin typeface="+mn-ea"/>
              </a:rPr>
              <a:t>(n)</a:t>
            </a:r>
            <a:endParaRPr lang="zh-TW" altLang="en-US" sz="3600" b="1" dirty="0">
              <a:latin typeface="+mn-ea"/>
            </a:endParaRPr>
          </a:p>
        </p:txBody>
      </p:sp>
      <p:grpSp>
        <p:nvGrpSpPr>
          <p:cNvPr id="41" name="群組 40"/>
          <p:cNvGrpSpPr/>
          <p:nvPr/>
        </p:nvGrpSpPr>
        <p:grpSpPr>
          <a:xfrm>
            <a:off x="670355" y="200892"/>
            <a:ext cx="11329271" cy="6657108"/>
            <a:chOff x="670355" y="200892"/>
            <a:chExt cx="11329271" cy="6657108"/>
          </a:xfrm>
        </p:grpSpPr>
        <p:cxnSp>
          <p:nvCxnSpPr>
            <p:cNvPr id="5" name="直線單箭頭接點 4"/>
            <p:cNvCxnSpPr/>
            <p:nvPr/>
          </p:nvCxnSpPr>
          <p:spPr>
            <a:xfrm>
              <a:off x="1676400" y="6199909"/>
              <a:ext cx="9317182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" name="群組 34"/>
            <p:cNvGrpSpPr/>
            <p:nvPr/>
          </p:nvGrpSpPr>
          <p:grpSpPr>
            <a:xfrm>
              <a:off x="670355" y="200892"/>
              <a:ext cx="11329271" cy="6657108"/>
              <a:chOff x="670355" y="200892"/>
              <a:chExt cx="11329271" cy="6657108"/>
            </a:xfrm>
          </p:grpSpPr>
          <p:cxnSp>
            <p:nvCxnSpPr>
              <p:cNvPr id="37" name="直線單箭頭接點 36"/>
              <p:cNvCxnSpPr/>
              <p:nvPr/>
            </p:nvCxnSpPr>
            <p:spPr>
              <a:xfrm flipH="1" flipV="1">
                <a:off x="1946565" y="200892"/>
                <a:ext cx="34635" cy="6428508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文字方塊 37"/>
              <p:cNvSpPr txBox="1"/>
              <p:nvPr/>
            </p:nvSpPr>
            <p:spPr>
              <a:xfrm>
                <a:off x="9987537" y="6334780"/>
                <a:ext cx="201208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800" dirty="0" smtClean="0">
                    <a:latin typeface="+mn-ea"/>
                  </a:rPr>
                  <a:t>n: </a:t>
                </a:r>
                <a:r>
                  <a:rPr lang="zh-TW" altLang="en-US" sz="2800" dirty="0" smtClean="0">
                    <a:latin typeface="+mn-ea"/>
                  </a:rPr>
                  <a:t>資料數量</a:t>
                </a:r>
                <a:endParaRPr lang="zh-TW" altLang="en-US" sz="2800" dirty="0">
                  <a:latin typeface="+mn-ea"/>
                </a:endParaRPr>
              </a:p>
            </p:txBody>
          </p:sp>
          <p:sp>
            <p:nvSpPr>
              <p:cNvPr id="39" name="文字方塊 38"/>
              <p:cNvSpPr txBox="1"/>
              <p:nvPr/>
            </p:nvSpPr>
            <p:spPr>
              <a:xfrm>
                <a:off x="670355" y="287270"/>
                <a:ext cx="192392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800" dirty="0" smtClean="0">
                    <a:latin typeface="+mn-ea"/>
                  </a:rPr>
                  <a:t>t: </a:t>
                </a:r>
                <a:r>
                  <a:rPr lang="zh-TW" altLang="en-US" sz="2800" dirty="0" smtClean="0">
                    <a:latin typeface="+mn-ea"/>
                  </a:rPr>
                  <a:t>執行時間</a:t>
                </a:r>
                <a:endParaRPr lang="zh-TW" altLang="en-US" sz="2800" dirty="0">
                  <a:latin typeface="+mn-ea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82019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40"/>
                                        </p:tgtEl>
                                      </p:cBhvr>
                                      <p:by x="1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>
          <a:xfrm>
            <a:off x="1256400" y="477253"/>
            <a:ext cx="9601200" cy="1485900"/>
          </a:xfrm>
        </p:spPr>
        <p:txBody>
          <a:bodyPr/>
          <a:lstStyle/>
          <a:p>
            <a:r>
              <a:rPr lang="en-US" altLang="zh-TW" dirty="0">
                <a:latin typeface="+mn-ea"/>
              </a:rPr>
              <a:t>Asymptotic notation</a:t>
            </a:r>
            <a:endParaRPr lang="en-US" altLang="zh-TW" dirty="0">
              <a:latin typeface="+mj-ea"/>
            </a:endParaRP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6400" y="1295271"/>
            <a:ext cx="9618828" cy="2982912"/>
          </a:xfrm>
        </p:spPr>
        <p:txBody>
          <a:bodyPr>
            <a:noAutofit/>
          </a:bodyPr>
          <a:lstStyle/>
          <a:p>
            <a:r>
              <a:rPr lang="en-US" altLang="zh-TW" sz="2800" b="1" dirty="0">
                <a:latin typeface="+mn-ea"/>
                <a:sym typeface="Symbol" panose="05050102010706020507" pitchFamily="18" charset="2"/>
              </a:rPr>
              <a:t>Theorem 1.2</a:t>
            </a:r>
            <a:r>
              <a:rPr lang="en-US" altLang="zh-TW" sz="2800" dirty="0">
                <a:latin typeface="+mn-ea"/>
                <a:sym typeface="Symbol" panose="05050102010706020507" pitchFamily="18" charset="2"/>
              </a:rPr>
              <a:t>:</a:t>
            </a:r>
          </a:p>
          <a:p>
            <a:pPr lvl="1"/>
            <a:r>
              <a:rPr lang="en-US" altLang="zh-TW" sz="2800" dirty="0">
                <a:latin typeface="+mn-ea"/>
                <a:sym typeface="Symbol" panose="05050102010706020507" pitchFamily="18" charset="2"/>
              </a:rPr>
              <a:t>If f(n) = </a:t>
            </a:r>
            <a:r>
              <a:rPr lang="en-US" altLang="zh-TW" sz="2800" dirty="0" err="1">
                <a:latin typeface="+mn-ea"/>
                <a:sym typeface="Symbol" panose="05050102010706020507" pitchFamily="18" charset="2"/>
              </a:rPr>
              <a:t>a</a:t>
            </a:r>
            <a:r>
              <a:rPr lang="en-US" altLang="zh-TW" sz="2800" baseline="-25000" dirty="0" err="1">
                <a:latin typeface="+mn-ea"/>
                <a:sym typeface="Symbol" panose="05050102010706020507" pitchFamily="18" charset="2"/>
              </a:rPr>
              <a:t>m</a:t>
            </a:r>
            <a:r>
              <a:rPr lang="en-US" altLang="zh-TW" sz="2800" dirty="0" err="1">
                <a:latin typeface="+mn-ea"/>
                <a:sym typeface="Symbol" panose="05050102010706020507" pitchFamily="18" charset="2"/>
              </a:rPr>
              <a:t>n</a:t>
            </a:r>
            <a:r>
              <a:rPr lang="en-US" altLang="zh-TW" sz="2800" baseline="30000" dirty="0" err="1">
                <a:latin typeface="+mn-ea"/>
                <a:sym typeface="Symbol" panose="05050102010706020507" pitchFamily="18" charset="2"/>
              </a:rPr>
              <a:t>m</a:t>
            </a:r>
            <a:r>
              <a:rPr lang="en-US" altLang="zh-TW" sz="2800" dirty="0">
                <a:latin typeface="+mn-ea"/>
                <a:sym typeface="Symbol" panose="05050102010706020507" pitchFamily="18" charset="2"/>
              </a:rPr>
              <a:t>+…+a</a:t>
            </a:r>
            <a:r>
              <a:rPr lang="en-US" altLang="zh-TW" sz="2800" baseline="-25000" dirty="0">
                <a:latin typeface="+mn-ea"/>
                <a:sym typeface="Symbol" panose="05050102010706020507" pitchFamily="18" charset="2"/>
              </a:rPr>
              <a:t>1</a:t>
            </a:r>
            <a:r>
              <a:rPr lang="en-US" altLang="zh-TW" sz="2800" dirty="0">
                <a:latin typeface="+mn-ea"/>
                <a:sym typeface="Symbol" panose="05050102010706020507" pitchFamily="18" charset="2"/>
              </a:rPr>
              <a:t>n+a</a:t>
            </a:r>
            <a:r>
              <a:rPr lang="en-US" altLang="zh-TW" sz="2800" baseline="-25000" dirty="0">
                <a:latin typeface="+mn-ea"/>
                <a:sym typeface="Symbol" panose="05050102010706020507" pitchFamily="18" charset="2"/>
              </a:rPr>
              <a:t>0</a:t>
            </a:r>
            <a:r>
              <a:rPr lang="en-US" altLang="zh-TW" sz="2800" dirty="0">
                <a:latin typeface="+mn-ea"/>
                <a:sym typeface="Symbol" panose="05050102010706020507" pitchFamily="18" charset="2"/>
              </a:rPr>
              <a:t>, then f(n) = O(n</a:t>
            </a:r>
            <a:r>
              <a:rPr lang="en-US" altLang="zh-TW" sz="2800" baseline="30000" dirty="0">
                <a:latin typeface="+mn-ea"/>
                <a:sym typeface="Symbol" panose="05050102010706020507" pitchFamily="18" charset="2"/>
              </a:rPr>
              <a:t>m</a:t>
            </a:r>
            <a:r>
              <a:rPr lang="en-US" altLang="zh-TW" sz="2800" dirty="0">
                <a:latin typeface="+mn-ea"/>
                <a:sym typeface="Symbol" panose="05050102010706020507" pitchFamily="18" charset="2"/>
              </a:rPr>
              <a:t>).</a:t>
            </a:r>
            <a:endParaRPr lang="en-US" altLang="zh-TW" sz="2800" b="1" dirty="0">
              <a:latin typeface="+mn-ea"/>
              <a:sym typeface="Symbol" panose="05050102010706020507" pitchFamily="18" charset="2"/>
            </a:endParaRPr>
          </a:p>
          <a:p>
            <a:r>
              <a:rPr lang="en-US" altLang="zh-TW" sz="2800" b="1" dirty="0">
                <a:latin typeface="+mn-ea"/>
                <a:sym typeface="Symbol" panose="05050102010706020507" pitchFamily="18" charset="2"/>
              </a:rPr>
              <a:t>Theorem 1.3:</a:t>
            </a:r>
            <a:endParaRPr lang="en-US" altLang="zh-TW" sz="2800" dirty="0">
              <a:latin typeface="+mn-ea"/>
              <a:sym typeface="Symbol" panose="05050102010706020507" pitchFamily="18" charset="2"/>
            </a:endParaRPr>
          </a:p>
          <a:p>
            <a:pPr lvl="1"/>
            <a:r>
              <a:rPr lang="en-US" altLang="zh-TW" sz="2800" dirty="0">
                <a:latin typeface="+mn-ea"/>
                <a:sym typeface="Symbol" panose="05050102010706020507" pitchFamily="18" charset="2"/>
              </a:rPr>
              <a:t>If f(n) = </a:t>
            </a:r>
            <a:r>
              <a:rPr lang="en-US" altLang="zh-TW" sz="2800" dirty="0" err="1">
                <a:latin typeface="+mn-ea"/>
                <a:sym typeface="Symbol" panose="05050102010706020507" pitchFamily="18" charset="2"/>
              </a:rPr>
              <a:t>a</a:t>
            </a:r>
            <a:r>
              <a:rPr lang="en-US" altLang="zh-TW" sz="2800" baseline="-25000" dirty="0" err="1">
                <a:latin typeface="+mn-ea"/>
                <a:sym typeface="Symbol" panose="05050102010706020507" pitchFamily="18" charset="2"/>
              </a:rPr>
              <a:t>m</a:t>
            </a:r>
            <a:r>
              <a:rPr lang="en-US" altLang="zh-TW" sz="2800" dirty="0" err="1">
                <a:latin typeface="+mn-ea"/>
                <a:sym typeface="Symbol" panose="05050102010706020507" pitchFamily="18" charset="2"/>
              </a:rPr>
              <a:t>n</a:t>
            </a:r>
            <a:r>
              <a:rPr lang="en-US" altLang="zh-TW" sz="2800" baseline="30000" dirty="0" err="1">
                <a:latin typeface="+mn-ea"/>
                <a:sym typeface="Symbol" panose="05050102010706020507" pitchFamily="18" charset="2"/>
              </a:rPr>
              <a:t>m</a:t>
            </a:r>
            <a:r>
              <a:rPr lang="en-US" altLang="zh-TW" sz="2800" dirty="0">
                <a:latin typeface="+mn-ea"/>
                <a:sym typeface="Symbol" panose="05050102010706020507" pitchFamily="18" charset="2"/>
              </a:rPr>
              <a:t>+…+a</a:t>
            </a:r>
            <a:r>
              <a:rPr lang="en-US" altLang="zh-TW" sz="2800" baseline="-25000" dirty="0">
                <a:latin typeface="+mn-ea"/>
                <a:sym typeface="Symbol" panose="05050102010706020507" pitchFamily="18" charset="2"/>
              </a:rPr>
              <a:t>1</a:t>
            </a:r>
            <a:r>
              <a:rPr lang="en-US" altLang="zh-TW" sz="2800" dirty="0">
                <a:latin typeface="+mn-ea"/>
                <a:sym typeface="Symbol" panose="05050102010706020507" pitchFamily="18" charset="2"/>
              </a:rPr>
              <a:t>n+a</a:t>
            </a:r>
            <a:r>
              <a:rPr lang="en-US" altLang="zh-TW" sz="2800" baseline="-25000" dirty="0">
                <a:latin typeface="+mn-ea"/>
                <a:sym typeface="Symbol" panose="05050102010706020507" pitchFamily="18" charset="2"/>
              </a:rPr>
              <a:t>0</a:t>
            </a:r>
            <a:r>
              <a:rPr lang="en-US" altLang="zh-TW" sz="2800" dirty="0">
                <a:latin typeface="+mn-ea"/>
                <a:sym typeface="Symbol" panose="05050102010706020507" pitchFamily="18" charset="2"/>
              </a:rPr>
              <a:t> and a</a:t>
            </a:r>
            <a:r>
              <a:rPr lang="en-US" altLang="zh-TW" sz="2800" baseline="-25000" dirty="0">
                <a:latin typeface="+mn-ea"/>
                <a:sym typeface="Symbol" panose="05050102010706020507" pitchFamily="18" charset="2"/>
              </a:rPr>
              <a:t>m</a:t>
            </a:r>
            <a:r>
              <a:rPr lang="en-US" altLang="zh-TW" sz="2800" dirty="0">
                <a:latin typeface="+mn-ea"/>
                <a:sym typeface="Symbol" panose="05050102010706020507" pitchFamily="18" charset="2"/>
              </a:rPr>
              <a:t> &gt; 0, then f(n) = (n</a:t>
            </a:r>
            <a:r>
              <a:rPr lang="en-US" altLang="zh-TW" sz="2800" baseline="30000" dirty="0">
                <a:latin typeface="+mn-ea"/>
                <a:sym typeface="Symbol" panose="05050102010706020507" pitchFamily="18" charset="2"/>
              </a:rPr>
              <a:t>m</a:t>
            </a:r>
            <a:r>
              <a:rPr lang="en-US" altLang="zh-TW" sz="2800" dirty="0">
                <a:latin typeface="+mn-ea"/>
                <a:sym typeface="Symbol" panose="05050102010706020507" pitchFamily="18" charset="2"/>
              </a:rPr>
              <a:t>).</a:t>
            </a:r>
          </a:p>
          <a:p>
            <a:r>
              <a:rPr lang="en-US" altLang="zh-TW" sz="2800" b="1" dirty="0">
                <a:latin typeface="+mn-ea"/>
                <a:sym typeface="Symbol" panose="05050102010706020507" pitchFamily="18" charset="2"/>
              </a:rPr>
              <a:t>Theorem 1.4:</a:t>
            </a:r>
            <a:endParaRPr lang="en-US" altLang="zh-TW" sz="2800" dirty="0">
              <a:latin typeface="+mn-ea"/>
              <a:sym typeface="Symbol" panose="05050102010706020507" pitchFamily="18" charset="2"/>
            </a:endParaRPr>
          </a:p>
          <a:p>
            <a:pPr lvl="1"/>
            <a:r>
              <a:rPr lang="en-US" altLang="zh-TW" sz="2800" dirty="0">
                <a:latin typeface="+mn-ea"/>
                <a:sym typeface="Symbol" panose="05050102010706020507" pitchFamily="18" charset="2"/>
              </a:rPr>
              <a:t>If f(n) = </a:t>
            </a:r>
            <a:r>
              <a:rPr lang="en-US" altLang="zh-TW" sz="2800" dirty="0" err="1">
                <a:latin typeface="+mn-ea"/>
                <a:sym typeface="Symbol" panose="05050102010706020507" pitchFamily="18" charset="2"/>
              </a:rPr>
              <a:t>a</a:t>
            </a:r>
            <a:r>
              <a:rPr lang="en-US" altLang="zh-TW" sz="2800" baseline="-25000" dirty="0" err="1">
                <a:latin typeface="+mn-ea"/>
                <a:sym typeface="Symbol" panose="05050102010706020507" pitchFamily="18" charset="2"/>
              </a:rPr>
              <a:t>m</a:t>
            </a:r>
            <a:r>
              <a:rPr lang="en-US" altLang="zh-TW" sz="2800" dirty="0" err="1">
                <a:latin typeface="+mn-ea"/>
                <a:sym typeface="Symbol" panose="05050102010706020507" pitchFamily="18" charset="2"/>
              </a:rPr>
              <a:t>n</a:t>
            </a:r>
            <a:r>
              <a:rPr lang="en-US" altLang="zh-TW" sz="2800" baseline="30000" dirty="0" err="1">
                <a:latin typeface="+mn-ea"/>
                <a:sym typeface="Symbol" panose="05050102010706020507" pitchFamily="18" charset="2"/>
              </a:rPr>
              <a:t>m</a:t>
            </a:r>
            <a:r>
              <a:rPr lang="en-US" altLang="zh-TW" sz="2800" dirty="0">
                <a:latin typeface="+mn-ea"/>
                <a:sym typeface="Symbol" panose="05050102010706020507" pitchFamily="18" charset="2"/>
              </a:rPr>
              <a:t>+…+a</a:t>
            </a:r>
            <a:r>
              <a:rPr lang="en-US" altLang="zh-TW" sz="2800" baseline="-25000" dirty="0">
                <a:latin typeface="+mn-ea"/>
                <a:sym typeface="Symbol" panose="05050102010706020507" pitchFamily="18" charset="2"/>
              </a:rPr>
              <a:t>1</a:t>
            </a:r>
            <a:r>
              <a:rPr lang="en-US" altLang="zh-TW" sz="2800" dirty="0">
                <a:latin typeface="+mn-ea"/>
                <a:sym typeface="Symbol" panose="05050102010706020507" pitchFamily="18" charset="2"/>
              </a:rPr>
              <a:t>n+a</a:t>
            </a:r>
            <a:r>
              <a:rPr lang="en-US" altLang="zh-TW" sz="2800" baseline="-25000" dirty="0">
                <a:latin typeface="+mn-ea"/>
                <a:sym typeface="Symbol" panose="05050102010706020507" pitchFamily="18" charset="2"/>
              </a:rPr>
              <a:t>0</a:t>
            </a:r>
            <a:r>
              <a:rPr lang="en-US" altLang="zh-TW" sz="2800" dirty="0">
                <a:latin typeface="+mn-ea"/>
                <a:sym typeface="Symbol" panose="05050102010706020507" pitchFamily="18" charset="2"/>
              </a:rPr>
              <a:t> and a</a:t>
            </a:r>
            <a:r>
              <a:rPr lang="en-US" altLang="zh-TW" sz="2800" baseline="-25000" dirty="0">
                <a:latin typeface="+mn-ea"/>
                <a:sym typeface="Symbol" panose="05050102010706020507" pitchFamily="18" charset="2"/>
              </a:rPr>
              <a:t>m</a:t>
            </a:r>
            <a:r>
              <a:rPr lang="en-US" altLang="zh-TW" sz="2800" dirty="0">
                <a:latin typeface="+mn-ea"/>
                <a:sym typeface="Symbol" panose="05050102010706020507" pitchFamily="18" charset="2"/>
              </a:rPr>
              <a:t> &gt; 0, then f(n) = (n</a:t>
            </a:r>
            <a:r>
              <a:rPr lang="en-US" altLang="zh-TW" sz="2800" baseline="30000" dirty="0">
                <a:latin typeface="+mn-ea"/>
                <a:sym typeface="Symbol" panose="05050102010706020507" pitchFamily="18" charset="2"/>
              </a:rPr>
              <a:t>m</a:t>
            </a:r>
            <a:r>
              <a:rPr lang="en-US" altLang="zh-TW" sz="2800" dirty="0">
                <a:latin typeface="+mn-ea"/>
                <a:sym typeface="Symbol" panose="05050102010706020507" pitchFamily="18" charset="2"/>
              </a:rPr>
              <a:t>).</a:t>
            </a:r>
            <a:endParaRPr lang="zh-TW" altLang="en-US" sz="2800" dirty="0">
              <a:latin typeface="+mn-ea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244703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>
          <a:xfrm>
            <a:off x="1256400" y="324519"/>
            <a:ext cx="8226425" cy="1143000"/>
          </a:xfrm>
        </p:spPr>
        <p:txBody>
          <a:bodyPr/>
          <a:lstStyle/>
          <a:p>
            <a:r>
              <a:rPr lang="en-US" altLang="zh-TW" dirty="0">
                <a:latin typeface="+mn-ea"/>
              </a:rPr>
              <a:t>Asymptotic notation</a:t>
            </a:r>
            <a:endParaRPr lang="en-US" altLang="zh-TW" dirty="0">
              <a:latin typeface="+mj-ea"/>
            </a:endParaRPr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6400" y="1093788"/>
            <a:ext cx="9939671" cy="5473700"/>
          </a:xfrm>
        </p:spPr>
        <p:txBody>
          <a:bodyPr>
            <a:normAutofit/>
          </a:bodyPr>
          <a:lstStyle/>
          <a:p>
            <a:r>
              <a:rPr lang="en-US" altLang="zh-TW" sz="2800" b="1" dirty="0">
                <a:latin typeface="+mn-ea"/>
              </a:rPr>
              <a:t>Examples</a:t>
            </a:r>
          </a:p>
          <a:p>
            <a:pPr lvl="1"/>
            <a:r>
              <a:rPr lang="en-US" altLang="zh-TW" sz="2400" dirty="0">
                <a:latin typeface="+mn-ea"/>
              </a:rPr>
              <a:t>f(n) = 3n+2 </a:t>
            </a:r>
          </a:p>
          <a:p>
            <a:pPr lvl="2"/>
            <a:r>
              <a:rPr lang="en-US" altLang="zh-TW" sz="2000" dirty="0">
                <a:latin typeface="+mn-ea"/>
              </a:rPr>
              <a:t>3n + 2 &lt;= 4n, for all n &gt;= 2, </a:t>
            </a:r>
            <a:r>
              <a:rPr lang="en-US" altLang="zh-TW" sz="2000" dirty="0">
                <a:latin typeface="+mn-ea"/>
                <a:sym typeface="Symbol" panose="05050102010706020507" pitchFamily="18" charset="2"/>
              </a:rPr>
              <a:t>3n + 2 =  (</a:t>
            </a:r>
            <a:r>
              <a:rPr lang="en-US" altLang="zh-TW" sz="2000" i="1" dirty="0">
                <a:latin typeface="+mn-ea"/>
                <a:sym typeface="Symbol" panose="05050102010706020507" pitchFamily="18" charset="2"/>
              </a:rPr>
              <a:t>n</a:t>
            </a:r>
            <a:r>
              <a:rPr lang="en-US" altLang="zh-TW" sz="2000" dirty="0">
                <a:latin typeface="+mn-ea"/>
                <a:sym typeface="Symbol" panose="05050102010706020507" pitchFamily="18" charset="2"/>
              </a:rPr>
              <a:t>)</a:t>
            </a:r>
            <a:br>
              <a:rPr lang="en-US" altLang="zh-TW" sz="2000" dirty="0">
                <a:latin typeface="+mn-ea"/>
                <a:sym typeface="Symbol" panose="05050102010706020507" pitchFamily="18" charset="2"/>
              </a:rPr>
            </a:br>
            <a:r>
              <a:rPr lang="en-US" altLang="zh-TW" sz="2000" dirty="0">
                <a:latin typeface="+mn-ea"/>
                <a:sym typeface="Symbol" panose="05050102010706020507" pitchFamily="18" charset="2"/>
              </a:rPr>
              <a:t>3n + 2 &gt;= 3n, for all n &gt;= 1, 3n + 2 =  (</a:t>
            </a:r>
            <a:r>
              <a:rPr lang="en-US" altLang="zh-TW" sz="2000" i="1" dirty="0">
                <a:latin typeface="+mn-ea"/>
                <a:sym typeface="Symbol" panose="05050102010706020507" pitchFamily="18" charset="2"/>
              </a:rPr>
              <a:t>n</a:t>
            </a:r>
            <a:r>
              <a:rPr lang="en-US" altLang="zh-TW" sz="2000" dirty="0">
                <a:latin typeface="+mn-ea"/>
                <a:sym typeface="Symbol" panose="05050102010706020507" pitchFamily="18" charset="2"/>
              </a:rPr>
              <a:t>)</a:t>
            </a:r>
            <a:br>
              <a:rPr lang="en-US" altLang="zh-TW" sz="2000" dirty="0">
                <a:latin typeface="+mn-ea"/>
                <a:sym typeface="Symbol" panose="05050102010706020507" pitchFamily="18" charset="2"/>
              </a:rPr>
            </a:br>
            <a:r>
              <a:rPr lang="en-US" altLang="zh-TW" sz="2000" dirty="0">
                <a:latin typeface="+mn-ea"/>
                <a:sym typeface="Symbol" panose="05050102010706020507" pitchFamily="18" charset="2"/>
              </a:rPr>
              <a:t>3n &lt;= 3n + 2 &lt;= 4n, for all n &gt;= 2,  3n + 2 =   (</a:t>
            </a:r>
            <a:r>
              <a:rPr lang="en-US" altLang="zh-TW" sz="2000" i="1" dirty="0">
                <a:latin typeface="+mn-ea"/>
                <a:sym typeface="Symbol" panose="05050102010706020507" pitchFamily="18" charset="2"/>
              </a:rPr>
              <a:t>n</a:t>
            </a:r>
            <a:r>
              <a:rPr lang="en-US" altLang="zh-TW" sz="2000" dirty="0">
                <a:latin typeface="+mn-ea"/>
                <a:sym typeface="Symbol" panose="05050102010706020507" pitchFamily="18" charset="2"/>
              </a:rPr>
              <a:t>)</a:t>
            </a:r>
          </a:p>
          <a:p>
            <a:pPr lvl="2">
              <a:buFont typeface="Wingdings" panose="05000000000000000000" pitchFamily="2" charset="2"/>
              <a:buNone/>
            </a:pPr>
            <a:endParaRPr lang="en-US" altLang="zh-TW" sz="2000" dirty="0">
              <a:latin typeface="+mn-ea"/>
              <a:sym typeface="Symbol" panose="05050102010706020507" pitchFamily="18" charset="2"/>
            </a:endParaRPr>
          </a:p>
          <a:p>
            <a:pPr lvl="1"/>
            <a:r>
              <a:rPr lang="en-US" altLang="zh-TW" sz="2400" dirty="0">
                <a:latin typeface="+mn-ea"/>
              </a:rPr>
              <a:t>f(n) = 10n</a:t>
            </a:r>
            <a:r>
              <a:rPr lang="en-US" altLang="zh-TW" sz="2400" baseline="30000" dirty="0">
                <a:latin typeface="+mn-ea"/>
              </a:rPr>
              <a:t>2</a:t>
            </a:r>
            <a:r>
              <a:rPr lang="en-US" altLang="zh-TW" sz="2400" dirty="0">
                <a:latin typeface="+mn-ea"/>
              </a:rPr>
              <a:t>+4n+2</a:t>
            </a:r>
          </a:p>
          <a:p>
            <a:pPr lvl="2"/>
            <a:r>
              <a:rPr lang="en-US" altLang="zh-TW" sz="2000" dirty="0">
                <a:latin typeface="+mn-ea"/>
              </a:rPr>
              <a:t>10n</a:t>
            </a:r>
            <a:r>
              <a:rPr lang="en-US" altLang="zh-TW" sz="2000" baseline="30000" dirty="0">
                <a:latin typeface="+mn-ea"/>
              </a:rPr>
              <a:t>2</a:t>
            </a:r>
            <a:r>
              <a:rPr lang="en-US" altLang="zh-TW" sz="2000" dirty="0">
                <a:latin typeface="+mn-ea"/>
              </a:rPr>
              <a:t>+4n+2 &lt;= 11n</a:t>
            </a:r>
            <a:r>
              <a:rPr lang="en-US" altLang="zh-TW" sz="2000" baseline="30000" dirty="0">
                <a:latin typeface="+mn-ea"/>
              </a:rPr>
              <a:t>2</a:t>
            </a:r>
            <a:r>
              <a:rPr lang="en-US" altLang="zh-TW" sz="2000" dirty="0">
                <a:latin typeface="+mn-ea"/>
              </a:rPr>
              <a:t>, for all n &gt;= 5, </a:t>
            </a:r>
            <a:r>
              <a:rPr lang="en-US" altLang="zh-TW" sz="2000" dirty="0">
                <a:latin typeface="+mn-ea"/>
                <a:sym typeface="Symbol" panose="05050102010706020507" pitchFamily="18" charset="2"/>
              </a:rPr>
              <a:t> </a:t>
            </a:r>
            <a:r>
              <a:rPr lang="en-US" altLang="zh-TW" sz="2000" dirty="0">
                <a:latin typeface="+mn-ea"/>
              </a:rPr>
              <a:t>10n</a:t>
            </a:r>
            <a:r>
              <a:rPr lang="en-US" altLang="zh-TW" sz="2000" baseline="30000" dirty="0">
                <a:latin typeface="+mn-ea"/>
              </a:rPr>
              <a:t>2</a:t>
            </a:r>
            <a:r>
              <a:rPr lang="en-US" altLang="zh-TW" sz="2000" dirty="0">
                <a:latin typeface="+mn-ea"/>
              </a:rPr>
              <a:t>+4n+2 = </a:t>
            </a:r>
            <a:r>
              <a:rPr lang="en-US" altLang="zh-TW" sz="2000" dirty="0">
                <a:latin typeface="+mn-ea"/>
                <a:sym typeface="Symbol" panose="05050102010706020507" pitchFamily="18" charset="2"/>
              </a:rPr>
              <a:t> (</a:t>
            </a:r>
            <a:r>
              <a:rPr lang="en-US" altLang="zh-TW" sz="2000" i="1" dirty="0">
                <a:latin typeface="+mn-ea"/>
              </a:rPr>
              <a:t>n</a:t>
            </a:r>
            <a:r>
              <a:rPr lang="en-US" altLang="zh-TW" sz="2000" baseline="30000" dirty="0">
                <a:latin typeface="+mn-ea"/>
              </a:rPr>
              <a:t>2</a:t>
            </a:r>
            <a:r>
              <a:rPr lang="en-US" altLang="zh-TW" sz="2000" dirty="0">
                <a:latin typeface="+mn-ea"/>
                <a:sym typeface="Symbol" panose="05050102010706020507" pitchFamily="18" charset="2"/>
              </a:rPr>
              <a:t>)</a:t>
            </a:r>
            <a:br>
              <a:rPr lang="en-US" altLang="zh-TW" sz="2000" dirty="0">
                <a:latin typeface="+mn-ea"/>
                <a:sym typeface="Symbol" panose="05050102010706020507" pitchFamily="18" charset="2"/>
              </a:rPr>
            </a:br>
            <a:r>
              <a:rPr lang="en-US" altLang="zh-TW" sz="2000" dirty="0">
                <a:latin typeface="+mn-ea"/>
              </a:rPr>
              <a:t>10n</a:t>
            </a:r>
            <a:r>
              <a:rPr lang="en-US" altLang="zh-TW" sz="2000" baseline="30000" dirty="0">
                <a:latin typeface="+mn-ea"/>
              </a:rPr>
              <a:t>2</a:t>
            </a:r>
            <a:r>
              <a:rPr lang="en-US" altLang="zh-TW" sz="2000" dirty="0">
                <a:latin typeface="+mn-ea"/>
              </a:rPr>
              <a:t>+4n+2 &gt;= n</a:t>
            </a:r>
            <a:r>
              <a:rPr lang="en-US" altLang="zh-TW" sz="2000" baseline="30000" dirty="0">
                <a:latin typeface="+mn-ea"/>
              </a:rPr>
              <a:t>2</a:t>
            </a:r>
            <a:r>
              <a:rPr lang="en-US" altLang="zh-TW" sz="2000" dirty="0">
                <a:latin typeface="+mn-ea"/>
              </a:rPr>
              <a:t>, for all n &gt;= 1, </a:t>
            </a:r>
            <a:r>
              <a:rPr lang="en-US" altLang="zh-TW" sz="2000" dirty="0">
                <a:latin typeface="+mn-ea"/>
                <a:sym typeface="Symbol" panose="05050102010706020507" pitchFamily="18" charset="2"/>
              </a:rPr>
              <a:t> </a:t>
            </a:r>
            <a:r>
              <a:rPr lang="en-US" altLang="zh-TW" sz="2000" dirty="0">
                <a:latin typeface="+mn-ea"/>
              </a:rPr>
              <a:t>10n</a:t>
            </a:r>
            <a:r>
              <a:rPr lang="en-US" altLang="zh-TW" sz="2000" baseline="30000" dirty="0">
                <a:latin typeface="+mn-ea"/>
              </a:rPr>
              <a:t>2</a:t>
            </a:r>
            <a:r>
              <a:rPr lang="en-US" altLang="zh-TW" sz="2000" dirty="0">
                <a:latin typeface="+mn-ea"/>
              </a:rPr>
              <a:t>+4n+2 = </a:t>
            </a:r>
            <a:r>
              <a:rPr lang="en-US" altLang="zh-TW" sz="2000" dirty="0">
                <a:latin typeface="+mn-ea"/>
                <a:sym typeface="Symbol" panose="05050102010706020507" pitchFamily="18" charset="2"/>
              </a:rPr>
              <a:t>  (</a:t>
            </a:r>
            <a:r>
              <a:rPr lang="en-US" altLang="zh-TW" sz="2000" i="1" dirty="0">
                <a:latin typeface="+mn-ea"/>
              </a:rPr>
              <a:t>n</a:t>
            </a:r>
            <a:r>
              <a:rPr lang="en-US" altLang="zh-TW" sz="2000" baseline="30000" dirty="0">
                <a:latin typeface="+mn-ea"/>
              </a:rPr>
              <a:t>2</a:t>
            </a:r>
            <a:r>
              <a:rPr lang="en-US" altLang="zh-TW" sz="2000" dirty="0">
                <a:latin typeface="+mn-ea"/>
                <a:sym typeface="Symbol" panose="05050102010706020507" pitchFamily="18" charset="2"/>
              </a:rPr>
              <a:t>)</a:t>
            </a:r>
            <a:br>
              <a:rPr lang="en-US" altLang="zh-TW" sz="2000" dirty="0">
                <a:latin typeface="+mn-ea"/>
                <a:sym typeface="Symbol" panose="05050102010706020507" pitchFamily="18" charset="2"/>
              </a:rPr>
            </a:br>
            <a:r>
              <a:rPr lang="en-US" altLang="zh-TW" sz="2000" dirty="0">
                <a:latin typeface="+mn-ea"/>
              </a:rPr>
              <a:t>n</a:t>
            </a:r>
            <a:r>
              <a:rPr lang="en-US" altLang="zh-TW" sz="2000" baseline="30000" dirty="0">
                <a:latin typeface="+mn-ea"/>
              </a:rPr>
              <a:t>2</a:t>
            </a:r>
            <a:r>
              <a:rPr lang="en-US" altLang="zh-TW" sz="2000" dirty="0">
                <a:latin typeface="+mn-ea"/>
              </a:rPr>
              <a:t>  &lt;= 10n</a:t>
            </a:r>
            <a:r>
              <a:rPr lang="en-US" altLang="zh-TW" sz="2000" baseline="30000" dirty="0">
                <a:latin typeface="+mn-ea"/>
              </a:rPr>
              <a:t>2</a:t>
            </a:r>
            <a:r>
              <a:rPr lang="en-US" altLang="zh-TW" sz="2000" dirty="0">
                <a:latin typeface="+mn-ea"/>
              </a:rPr>
              <a:t>+4n+2 &lt;= 11n</a:t>
            </a:r>
            <a:r>
              <a:rPr lang="en-US" altLang="zh-TW" sz="2000" baseline="30000" dirty="0">
                <a:latin typeface="+mn-ea"/>
              </a:rPr>
              <a:t>2</a:t>
            </a:r>
            <a:r>
              <a:rPr lang="en-US" altLang="zh-TW" sz="2000" dirty="0">
                <a:latin typeface="+mn-ea"/>
              </a:rPr>
              <a:t>, for all n &gt;= 5, </a:t>
            </a:r>
            <a:r>
              <a:rPr lang="en-US" altLang="zh-TW" sz="2000" dirty="0">
                <a:latin typeface="+mn-ea"/>
                <a:sym typeface="Symbol" panose="05050102010706020507" pitchFamily="18" charset="2"/>
              </a:rPr>
              <a:t> </a:t>
            </a:r>
            <a:r>
              <a:rPr lang="en-US" altLang="zh-TW" sz="2000" dirty="0">
                <a:latin typeface="+mn-ea"/>
              </a:rPr>
              <a:t>10n</a:t>
            </a:r>
            <a:r>
              <a:rPr lang="en-US" altLang="zh-TW" sz="2000" baseline="30000" dirty="0">
                <a:latin typeface="+mn-ea"/>
              </a:rPr>
              <a:t>2</a:t>
            </a:r>
            <a:r>
              <a:rPr lang="en-US" altLang="zh-TW" sz="2000" dirty="0">
                <a:latin typeface="+mn-ea"/>
              </a:rPr>
              <a:t>+4n+2 = </a:t>
            </a:r>
            <a:r>
              <a:rPr lang="en-US" altLang="zh-TW" sz="2000" dirty="0">
                <a:latin typeface="+mn-ea"/>
                <a:sym typeface="Symbol" panose="05050102010706020507" pitchFamily="18" charset="2"/>
              </a:rPr>
              <a:t> (</a:t>
            </a:r>
            <a:r>
              <a:rPr lang="en-US" altLang="zh-TW" sz="2000" i="1" dirty="0">
                <a:latin typeface="+mn-ea"/>
              </a:rPr>
              <a:t>n</a:t>
            </a:r>
            <a:r>
              <a:rPr lang="en-US" altLang="zh-TW" sz="2000" baseline="30000" dirty="0">
                <a:latin typeface="+mn-ea"/>
              </a:rPr>
              <a:t>2</a:t>
            </a:r>
            <a:r>
              <a:rPr lang="en-US" altLang="zh-TW" sz="2000" dirty="0">
                <a:latin typeface="+mn-ea"/>
                <a:sym typeface="Symbol" panose="05050102010706020507" pitchFamily="18" charset="2"/>
              </a:rPr>
              <a:t>)</a:t>
            </a:r>
          </a:p>
          <a:p>
            <a:pPr lvl="2"/>
            <a:endParaRPr lang="en-US" altLang="zh-TW" sz="2000" dirty="0">
              <a:latin typeface="+mn-ea"/>
              <a:sym typeface="Symbol" panose="05050102010706020507" pitchFamily="18" charset="2"/>
            </a:endParaRPr>
          </a:p>
          <a:p>
            <a:pPr lvl="1"/>
            <a:r>
              <a:rPr lang="en-US" altLang="zh-TW" sz="2400" dirty="0">
                <a:latin typeface="+mn-ea"/>
                <a:sym typeface="Symbol" panose="05050102010706020507" pitchFamily="18" charset="2"/>
              </a:rPr>
              <a:t>100n+6=O(n)	/* 100n+6101n for n10 */</a:t>
            </a:r>
          </a:p>
          <a:p>
            <a:pPr lvl="1"/>
            <a:r>
              <a:rPr lang="en-US" altLang="zh-TW" sz="2400" dirty="0">
                <a:latin typeface="+mn-ea"/>
                <a:sym typeface="Symbol" panose="05050102010706020507" pitchFamily="18" charset="2"/>
              </a:rPr>
              <a:t>10n</a:t>
            </a:r>
            <a:r>
              <a:rPr lang="en-US" altLang="zh-TW" sz="2400" baseline="30000" dirty="0">
                <a:latin typeface="+mn-ea"/>
                <a:sym typeface="Symbol" panose="05050102010706020507" pitchFamily="18" charset="2"/>
              </a:rPr>
              <a:t>2</a:t>
            </a:r>
            <a:r>
              <a:rPr lang="en-US" altLang="zh-TW" sz="2400" dirty="0">
                <a:latin typeface="+mn-ea"/>
                <a:sym typeface="Symbol" panose="05050102010706020507" pitchFamily="18" charset="2"/>
              </a:rPr>
              <a:t>+4n+2=O(n</a:t>
            </a:r>
            <a:r>
              <a:rPr lang="en-US" altLang="zh-TW" sz="2400" baseline="30000" dirty="0">
                <a:latin typeface="+mn-ea"/>
                <a:sym typeface="Symbol" panose="05050102010706020507" pitchFamily="18" charset="2"/>
              </a:rPr>
              <a:t>2</a:t>
            </a:r>
            <a:r>
              <a:rPr lang="en-US" altLang="zh-TW" sz="2400" dirty="0">
                <a:latin typeface="+mn-ea"/>
                <a:sym typeface="Symbol" panose="05050102010706020507" pitchFamily="18" charset="2"/>
              </a:rPr>
              <a:t>) /* 10n</a:t>
            </a:r>
            <a:r>
              <a:rPr lang="en-US" altLang="zh-TW" sz="2400" baseline="30000" dirty="0">
                <a:latin typeface="+mn-ea"/>
                <a:sym typeface="Symbol" panose="05050102010706020507" pitchFamily="18" charset="2"/>
              </a:rPr>
              <a:t>2</a:t>
            </a:r>
            <a:r>
              <a:rPr lang="en-US" altLang="zh-TW" sz="2400" dirty="0">
                <a:latin typeface="+mn-ea"/>
                <a:sym typeface="Symbol" panose="05050102010706020507" pitchFamily="18" charset="2"/>
              </a:rPr>
              <a:t>+4n+211n</a:t>
            </a:r>
            <a:r>
              <a:rPr lang="en-US" altLang="zh-TW" sz="2400" baseline="30000" dirty="0">
                <a:latin typeface="+mn-ea"/>
                <a:sym typeface="Symbol" panose="05050102010706020507" pitchFamily="18" charset="2"/>
              </a:rPr>
              <a:t>2</a:t>
            </a:r>
            <a:r>
              <a:rPr lang="en-US" altLang="zh-TW" sz="2400" dirty="0">
                <a:latin typeface="+mn-ea"/>
                <a:sym typeface="Symbol" panose="05050102010706020507" pitchFamily="18" charset="2"/>
              </a:rPr>
              <a:t> for n5 */</a:t>
            </a:r>
          </a:p>
          <a:p>
            <a:pPr lvl="1"/>
            <a:r>
              <a:rPr lang="en-US" altLang="zh-TW" sz="2400" dirty="0">
                <a:latin typeface="+mn-ea"/>
                <a:sym typeface="Symbol" panose="05050102010706020507" pitchFamily="18" charset="2"/>
              </a:rPr>
              <a:t>6*2</a:t>
            </a:r>
            <a:r>
              <a:rPr lang="en-US" altLang="zh-TW" sz="2400" baseline="30000" dirty="0">
                <a:latin typeface="+mn-ea"/>
                <a:sym typeface="Symbol" panose="05050102010706020507" pitchFamily="18" charset="2"/>
              </a:rPr>
              <a:t>n</a:t>
            </a:r>
            <a:r>
              <a:rPr lang="en-US" altLang="zh-TW" sz="2400" dirty="0">
                <a:latin typeface="+mn-ea"/>
                <a:sym typeface="Symbol" panose="05050102010706020507" pitchFamily="18" charset="2"/>
              </a:rPr>
              <a:t>+n</a:t>
            </a:r>
            <a:r>
              <a:rPr lang="en-US" altLang="zh-TW" sz="2400" baseline="30000" dirty="0">
                <a:latin typeface="+mn-ea"/>
                <a:sym typeface="Symbol" panose="05050102010706020507" pitchFamily="18" charset="2"/>
              </a:rPr>
              <a:t>2</a:t>
            </a:r>
            <a:r>
              <a:rPr lang="en-US" altLang="zh-TW" sz="2400" dirty="0">
                <a:latin typeface="+mn-ea"/>
                <a:sym typeface="Symbol" panose="05050102010706020507" pitchFamily="18" charset="2"/>
              </a:rPr>
              <a:t>=O(2</a:t>
            </a:r>
            <a:r>
              <a:rPr lang="en-US" altLang="zh-TW" sz="2400" baseline="30000" dirty="0">
                <a:latin typeface="+mn-ea"/>
                <a:sym typeface="Symbol" panose="05050102010706020507" pitchFamily="18" charset="2"/>
              </a:rPr>
              <a:t>n</a:t>
            </a:r>
            <a:r>
              <a:rPr lang="en-US" altLang="zh-TW" sz="2400" dirty="0">
                <a:latin typeface="+mn-ea"/>
                <a:sym typeface="Symbol" panose="05050102010706020507" pitchFamily="18" charset="2"/>
              </a:rPr>
              <a:t>)	/* 6*2</a:t>
            </a:r>
            <a:r>
              <a:rPr lang="en-US" altLang="zh-TW" sz="2400" baseline="30000" dirty="0">
                <a:latin typeface="+mn-ea"/>
                <a:sym typeface="Symbol" panose="05050102010706020507" pitchFamily="18" charset="2"/>
              </a:rPr>
              <a:t>n</a:t>
            </a:r>
            <a:r>
              <a:rPr lang="en-US" altLang="zh-TW" sz="2400" dirty="0">
                <a:latin typeface="+mn-ea"/>
                <a:sym typeface="Symbol" panose="05050102010706020507" pitchFamily="18" charset="2"/>
              </a:rPr>
              <a:t>+n</a:t>
            </a:r>
            <a:r>
              <a:rPr lang="en-US" altLang="zh-TW" sz="2400" baseline="30000" dirty="0">
                <a:latin typeface="+mn-ea"/>
                <a:sym typeface="Symbol" panose="05050102010706020507" pitchFamily="18" charset="2"/>
              </a:rPr>
              <a:t>2 </a:t>
            </a:r>
            <a:r>
              <a:rPr lang="en-US" altLang="zh-TW" sz="2400" dirty="0">
                <a:latin typeface="+mn-ea"/>
                <a:sym typeface="Symbol" panose="05050102010706020507" pitchFamily="18" charset="2"/>
              </a:rPr>
              <a:t>7*2</a:t>
            </a:r>
            <a:r>
              <a:rPr lang="en-US" altLang="zh-TW" sz="2400" baseline="30000" dirty="0">
                <a:latin typeface="+mn-ea"/>
                <a:sym typeface="Symbol" panose="05050102010706020507" pitchFamily="18" charset="2"/>
              </a:rPr>
              <a:t>n</a:t>
            </a:r>
            <a:r>
              <a:rPr lang="en-US" altLang="zh-TW" sz="2400" dirty="0">
                <a:latin typeface="+mn-ea"/>
                <a:sym typeface="Symbol" panose="05050102010706020507" pitchFamily="18" charset="2"/>
              </a:rPr>
              <a:t> for n4 */</a:t>
            </a:r>
            <a:endParaRPr lang="zh-TW" altLang="en-US" sz="2400" dirty="0">
              <a:latin typeface="+mn-ea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088667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群組 21"/>
          <p:cNvGrpSpPr/>
          <p:nvPr/>
        </p:nvGrpSpPr>
        <p:grpSpPr>
          <a:xfrm>
            <a:off x="777282" y="304114"/>
            <a:ext cx="11414718" cy="4890517"/>
            <a:chOff x="630424" y="690320"/>
            <a:chExt cx="11414718" cy="4890517"/>
          </a:xfrm>
        </p:grpSpPr>
        <p:sp>
          <p:nvSpPr>
            <p:cNvPr id="4" name="矩形 3"/>
            <p:cNvSpPr/>
            <p:nvPr/>
          </p:nvSpPr>
          <p:spPr>
            <a:xfrm>
              <a:off x="1069571" y="2854036"/>
              <a:ext cx="10618124" cy="18288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等腰三角形 4"/>
            <p:cNvSpPr/>
            <p:nvPr/>
          </p:nvSpPr>
          <p:spPr>
            <a:xfrm rot="5400000">
              <a:off x="11399520" y="2588028"/>
              <a:ext cx="576349" cy="714895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文字方塊 5"/>
            <p:cNvSpPr txBox="1"/>
            <p:nvPr/>
          </p:nvSpPr>
          <p:spPr>
            <a:xfrm>
              <a:off x="630424" y="2171226"/>
              <a:ext cx="198002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800" dirty="0" smtClean="0"/>
                <a:t>花費時間短</a:t>
              </a:r>
              <a:endParaRPr lang="zh-TW" altLang="en-US" sz="2800" dirty="0"/>
            </a:p>
          </p:txBody>
        </p:sp>
        <p:sp>
          <p:nvSpPr>
            <p:cNvPr id="7" name="橢圓 6"/>
            <p:cNvSpPr/>
            <p:nvPr/>
          </p:nvSpPr>
          <p:spPr>
            <a:xfrm>
              <a:off x="5827170" y="2657301"/>
              <a:ext cx="576349" cy="5763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文字方塊 7"/>
            <p:cNvSpPr txBox="1"/>
            <p:nvPr/>
          </p:nvSpPr>
          <p:spPr>
            <a:xfrm>
              <a:off x="5567758" y="3356097"/>
              <a:ext cx="109517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600" b="1" dirty="0">
                  <a:latin typeface="+mn-ea"/>
                </a:rPr>
                <a:t>g</a:t>
              </a:r>
              <a:r>
                <a:rPr lang="en-US" altLang="zh-TW" sz="3600" b="1" dirty="0" smtClean="0">
                  <a:latin typeface="+mn-ea"/>
                </a:rPr>
                <a:t>(n)</a:t>
              </a:r>
              <a:endParaRPr lang="zh-TW" altLang="en-US" sz="3600" b="1" dirty="0">
                <a:latin typeface="+mn-ea"/>
              </a:endParaRPr>
            </a:p>
          </p:txBody>
        </p:sp>
        <p:sp>
          <p:nvSpPr>
            <p:cNvPr id="9" name="文字方塊 8"/>
            <p:cNvSpPr txBox="1"/>
            <p:nvPr/>
          </p:nvSpPr>
          <p:spPr>
            <a:xfrm>
              <a:off x="752742" y="3430385"/>
              <a:ext cx="170271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3600" dirty="0" smtClean="0">
                  <a:latin typeface="+mn-ea"/>
                </a:rPr>
                <a:t>K</a:t>
              </a:r>
              <a:r>
                <a:rPr lang="zh-TW" altLang="en-US" sz="2400" dirty="0" smtClean="0">
                  <a:latin typeface="+mn-ea"/>
                </a:rPr>
                <a:t>常數</a:t>
              </a:r>
              <a:r>
                <a:rPr lang="zh-TW" altLang="en-US" sz="2400" dirty="0">
                  <a:latin typeface="+mn-ea"/>
                </a:rPr>
                <a:t>時間</a:t>
              </a:r>
            </a:p>
          </p:txBody>
        </p:sp>
        <p:sp>
          <p:nvSpPr>
            <p:cNvPr id="10" name="橢圓 9"/>
            <p:cNvSpPr/>
            <p:nvPr/>
          </p:nvSpPr>
          <p:spPr>
            <a:xfrm>
              <a:off x="880975" y="2657301"/>
              <a:ext cx="576349" cy="57634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手繪多邊形 10"/>
            <p:cNvSpPr/>
            <p:nvPr/>
          </p:nvSpPr>
          <p:spPr>
            <a:xfrm>
              <a:off x="5885411" y="1740131"/>
              <a:ext cx="5962996" cy="687185"/>
            </a:xfrm>
            <a:custGeom>
              <a:avLst/>
              <a:gdLst>
                <a:gd name="connsiteX0" fmla="*/ 0 w 5962996"/>
                <a:gd name="connsiteY0" fmla="*/ 687185 h 687185"/>
                <a:gd name="connsiteX1" fmla="*/ 5542 w 5962996"/>
                <a:gd name="connsiteY1" fmla="*/ 648393 h 687185"/>
                <a:gd name="connsiteX2" fmla="*/ 121920 w 5962996"/>
                <a:gd name="connsiteY2" fmla="*/ 537556 h 687185"/>
                <a:gd name="connsiteX3" fmla="*/ 127462 w 5962996"/>
                <a:gd name="connsiteY3" fmla="*/ 520931 h 687185"/>
                <a:gd name="connsiteX4" fmla="*/ 144087 w 5962996"/>
                <a:gd name="connsiteY4" fmla="*/ 515389 h 687185"/>
                <a:gd name="connsiteX5" fmla="*/ 171796 w 5962996"/>
                <a:gd name="connsiteY5" fmla="*/ 504305 h 687185"/>
                <a:gd name="connsiteX6" fmla="*/ 232756 w 5962996"/>
                <a:gd name="connsiteY6" fmla="*/ 465513 h 687185"/>
                <a:gd name="connsiteX7" fmla="*/ 277091 w 5962996"/>
                <a:gd name="connsiteY7" fmla="*/ 448887 h 687185"/>
                <a:gd name="connsiteX8" fmla="*/ 343593 w 5962996"/>
                <a:gd name="connsiteY8" fmla="*/ 426720 h 687185"/>
                <a:gd name="connsiteX9" fmla="*/ 393469 w 5962996"/>
                <a:gd name="connsiteY9" fmla="*/ 410094 h 687185"/>
                <a:gd name="connsiteX10" fmla="*/ 415636 w 5962996"/>
                <a:gd name="connsiteY10" fmla="*/ 404553 h 687185"/>
                <a:gd name="connsiteX11" fmla="*/ 448887 w 5962996"/>
                <a:gd name="connsiteY11" fmla="*/ 393469 h 687185"/>
                <a:gd name="connsiteX12" fmla="*/ 476596 w 5962996"/>
                <a:gd name="connsiteY12" fmla="*/ 387927 h 687185"/>
                <a:gd name="connsiteX13" fmla="*/ 548640 w 5962996"/>
                <a:gd name="connsiteY13" fmla="*/ 371302 h 687185"/>
                <a:gd name="connsiteX14" fmla="*/ 615142 w 5962996"/>
                <a:gd name="connsiteY14" fmla="*/ 365760 h 687185"/>
                <a:gd name="connsiteX15" fmla="*/ 637309 w 5962996"/>
                <a:gd name="connsiteY15" fmla="*/ 360218 h 687185"/>
                <a:gd name="connsiteX16" fmla="*/ 653934 w 5962996"/>
                <a:gd name="connsiteY16" fmla="*/ 354676 h 687185"/>
                <a:gd name="connsiteX17" fmla="*/ 714894 w 5962996"/>
                <a:gd name="connsiteY17" fmla="*/ 343593 h 687185"/>
                <a:gd name="connsiteX18" fmla="*/ 731520 w 5962996"/>
                <a:gd name="connsiteY18" fmla="*/ 338051 h 687185"/>
                <a:gd name="connsiteX19" fmla="*/ 1025236 w 5962996"/>
                <a:gd name="connsiteY19" fmla="*/ 332509 h 687185"/>
                <a:gd name="connsiteX20" fmla="*/ 1097280 w 5962996"/>
                <a:gd name="connsiteY20" fmla="*/ 338051 h 687185"/>
                <a:gd name="connsiteX21" fmla="*/ 1185949 w 5962996"/>
                <a:gd name="connsiteY21" fmla="*/ 343593 h 687185"/>
                <a:gd name="connsiteX22" fmla="*/ 1241367 w 5962996"/>
                <a:gd name="connsiteY22" fmla="*/ 349134 h 687185"/>
                <a:gd name="connsiteX23" fmla="*/ 1269076 w 5962996"/>
                <a:gd name="connsiteY23" fmla="*/ 354676 h 687185"/>
                <a:gd name="connsiteX24" fmla="*/ 1335578 w 5962996"/>
                <a:gd name="connsiteY24" fmla="*/ 371302 h 687185"/>
                <a:gd name="connsiteX25" fmla="*/ 1368829 w 5962996"/>
                <a:gd name="connsiteY25" fmla="*/ 376844 h 687185"/>
                <a:gd name="connsiteX26" fmla="*/ 1446414 w 5962996"/>
                <a:gd name="connsiteY26" fmla="*/ 399011 h 687185"/>
                <a:gd name="connsiteX27" fmla="*/ 1468582 w 5962996"/>
                <a:gd name="connsiteY27" fmla="*/ 404553 h 687185"/>
                <a:gd name="connsiteX28" fmla="*/ 1596044 w 5962996"/>
                <a:gd name="connsiteY28" fmla="*/ 421178 h 687185"/>
                <a:gd name="connsiteX29" fmla="*/ 1634836 w 5962996"/>
                <a:gd name="connsiteY29" fmla="*/ 432262 h 687185"/>
                <a:gd name="connsiteX30" fmla="*/ 1778924 w 5962996"/>
                <a:gd name="connsiteY30" fmla="*/ 459971 h 687185"/>
                <a:gd name="connsiteX31" fmla="*/ 1889760 w 5962996"/>
                <a:gd name="connsiteY31" fmla="*/ 482138 h 687185"/>
                <a:gd name="connsiteX32" fmla="*/ 1917469 w 5962996"/>
                <a:gd name="connsiteY32" fmla="*/ 487680 h 687185"/>
                <a:gd name="connsiteX33" fmla="*/ 2006138 w 5962996"/>
                <a:gd name="connsiteY33" fmla="*/ 493222 h 687185"/>
                <a:gd name="connsiteX34" fmla="*/ 2211185 w 5962996"/>
                <a:gd name="connsiteY34" fmla="*/ 504305 h 687185"/>
                <a:gd name="connsiteX35" fmla="*/ 2294313 w 5962996"/>
                <a:gd name="connsiteY35" fmla="*/ 515389 h 687185"/>
                <a:gd name="connsiteX36" fmla="*/ 2493818 w 5962996"/>
                <a:gd name="connsiteY36" fmla="*/ 526473 h 687185"/>
                <a:gd name="connsiteX37" fmla="*/ 2615738 w 5962996"/>
                <a:gd name="connsiteY37" fmla="*/ 537556 h 687185"/>
                <a:gd name="connsiteX38" fmla="*/ 2870662 w 5962996"/>
                <a:gd name="connsiteY38" fmla="*/ 532014 h 687185"/>
                <a:gd name="connsiteX39" fmla="*/ 2942705 w 5962996"/>
                <a:gd name="connsiteY39" fmla="*/ 520931 h 687185"/>
                <a:gd name="connsiteX40" fmla="*/ 2959331 w 5962996"/>
                <a:gd name="connsiteY40" fmla="*/ 515389 h 687185"/>
                <a:gd name="connsiteX41" fmla="*/ 3053542 w 5962996"/>
                <a:gd name="connsiteY41" fmla="*/ 493222 h 687185"/>
                <a:gd name="connsiteX42" fmla="*/ 3092334 w 5962996"/>
                <a:gd name="connsiteY42" fmla="*/ 482138 h 687185"/>
                <a:gd name="connsiteX43" fmla="*/ 3219796 w 5962996"/>
                <a:gd name="connsiteY43" fmla="*/ 459971 h 687185"/>
                <a:gd name="connsiteX44" fmla="*/ 3291840 w 5962996"/>
                <a:gd name="connsiteY44" fmla="*/ 448887 h 687185"/>
                <a:gd name="connsiteX45" fmla="*/ 3402676 w 5962996"/>
                <a:gd name="connsiteY45" fmla="*/ 410094 h 687185"/>
                <a:gd name="connsiteX46" fmla="*/ 3441469 w 5962996"/>
                <a:gd name="connsiteY46" fmla="*/ 399011 h 687185"/>
                <a:gd name="connsiteX47" fmla="*/ 3463636 w 5962996"/>
                <a:gd name="connsiteY47" fmla="*/ 393469 h 687185"/>
                <a:gd name="connsiteX48" fmla="*/ 3557847 w 5962996"/>
                <a:gd name="connsiteY48" fmla="*/ 360218 h 687185"/>
                <a:gd name="connsiteX49" fmla="*/ 3574473 w 5962996"/>
                <a:gd name="connsiteY49" fmla="*/ 343593 h 687185"/>
                <a:gd name="connsiteX50" fmla="*/ 3613265 w 5962996"/>
                <a:gd name="connsiteY50" fmla="*/ 332509 h 687185"/>
                <a:gd name="connsiteX51" fmla="*/ 3629891 w 5962996"/>
                <a:gd name="connsiteY51" fmla="*/ 326967 h 687185"/>
                <a:gd name="connsiteX52" fmla="*/ 3652058 w 5962996"/>
                <a:gd name="connsiteY52" fmla="*/ 321425 h 687185"/>
                <a:gd name="connsiteX53" fmla="*/ 3729644 w 5962996"/>
                <a:gd name="connsiteY53" fmla="*/ 282633 h 687185"/>
                <a:gd name="connsiteX54" fmla="*/ 3818313 w 5962996"/>
                <a:gd name="connsiteY54" fmla="*/ 238298 h 687185"/>
                <a:gd name="connsiteX55" fmla="*/ 3862647 w 5962996"/>
                <a:gd name="connsiteY55" fmla="*/ 227214 h 687185"/>
                <a:gd name="connsiteX56" fmla="*/ 3901440 w 5962996"/>
                <a:gd name="connsiteY56" fmla="*/ 193964 h 687185"/>
                <a:gd name="connsiteX57" fmla="*/ 3979025 w 5962996"/>
                <a:gd name="connsiteY57" fmla="*/ 160713 h 687185"/>
                <a:gd name="connsiteX58" fmla="*/ 4078778 w 5962996"/>
                <a:gd name="connsiteY58" fmla="*/ 99753 h 687185"/>
                <a:gd name="connsiteX59" fmla="*/ 4134196 w 5962996"/>
                <a:gd name="connsiteY59" fmla="*/ 60960 h 687185"/>
                <a:gd name="connsiteX60" fmla="*/ 4189614 w 5962996"/>
                <a:gd name="connsiteY60" fmla="*/ 16625 h 687185"/>
                <a:gd name="connsiteX61" fmla="*/ 4206240 w 5962996"/>
                <a:gd name="connsiteY61" fmla="*/ 5542 h 687185"/>
                <a:gd name="connsiteX62" fmla="*/ 4222865 w 5962996"/>
                <a:gd name="connsiteY62" fmla="*/ 0 h 687185"/>
                <a:gd name="connsiteX63" fmla="*/ 4328160 w 5962996"/>
                <a:gd name="connsiteY63" fmla="*/ 72044 h 687185"/>
                <a:gd name="connsiteX64" fmla="*/ 4422371 w 5962996"/>
                <a:gd name="connsiteY64" fmla="*/ 138545 h 687185"/>
                <a:gd name="connsiteX65" fmla="*/ 4450080 w 5962996"/>
                <a:gd name="connsiteY65" fmla="*/ 155171 h 687185"/>
                <a:gd name="connsiteX66" fmla="*/ 4610793 w 5962996"/>
                <a:gd name="connsiteY66" fmla="*/ 232756 h 687185"/>
                <a:gd name="connsiteX67" fmla="*/ 4754880 w 5962996"/>
                <a:gd name="connsiteY67" fmla="*/ 266007 h 687185"/>
                <a:gd name="connsiteX68" fmla="*/ 4754880 w 5962996"/>
                <a:gd name="connsiteY68" fmla="*/ 266007 h 687185"/>
                <a:gd name="connsiteX69" fmla="*/ 4887884 w 5962996"/>
                <a:gd name="connsiteY69" fmla="*/ 293716 h 687185"/>
                <a:gd name="connsiteX70" fmla="*/ 4982094 w 5962996"/>
                <a:gd name="connsiteY70" fmla="*/ 315884 h 687185"/>
                <a:gd name="connsiteX71" fmla="*/ 5004262 w 5962996"/>
                <a:gd name="connsiteY71" fmla="*/ 321425 h 687185"/>
                <a:gd name="connsiteX72" fmla="*/ 5037513 w 5962996"/>
                <a:gd name="connsiteY72" fmla="*/ 326967 h 687185"/>
                <a:gd name="connsiteX73" fmla="*/ 5065222 w 5962996"/>
                <a:gd name="connsiteY73" fmla="*/ 332509 h 687185"/>
                <a:gd name="connsiteX74" fmla="*/ 5248102 w 5962996"/>
                <a:gd name="connsiteY74" fmla="*/ 343593 h 687185"/>
                <a:gd name="connsiteX75" fmla="*/ 5386647 w 5962996"/>
                <a:gd name="connsiteY75" fmla="*/ 354676 h 687185"/>
                <a:gd name="connsiteX76" fmla="*/ 5486400 w 5962996"/>
                <a:gd name="connsiteY76" fmla="*/ 365760 h 687185"/>
                <a:gd name="connsiteX77" fmla="*/ 5691447 w 5962996"/>
                <a:gd name="connsiteY77" fmla="*/ 376844 h 687185"/>
                <a:gd name="connsiteX78" fmla="*/ 5835534 w 5962996"/>
                <a:gd name="connsiteY78" fmla="*/ 382385 h 687185"/>
                <a:gd name="connsiteX79" fmla="*/ 5913120 w 5962996"/>
                <a:gd name="connsiteY79" fmla="*/ 399011 h 687185"/>
                <a:gd name="connsiteX80" fmla="*/ 5940829 w 5962996"/>
                <a:gd name="connsiteY80" fmla="*/ 404553 h 687185"/>
                <a:gd name="connsiteX81" fmla="*/ 5962996 w 5962996"/>
                <a:gd name="connsiteY81" fmla="*/ 410094 h 687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</a:cxnLst>
              <a:rect l="l" t="t" r="r" b="b"/>
              <a:pathLst>
                <a:path w="5962996" h="687185">
                  <a:moveTo>
                    <a:pt x="0" y="687185"/>
                  </a:moveTo>
                  <a:cubicBezTo>
                    <a:pt x="1847" y="674254"/>
                    <a:pt x="-1917" y="659116"/>
                    <a:pt x="5542" y="648393"/>
                  </a:cubicBezTo>
                  <a:cubicBezTo>
                    <a:pt x="53406" y="579590"/>
                    <a:pt x="69550" y="572470"/>
                    <a:pt x="121920" y="537556"/>
                  </a:cubicBezTo>
                  <a:cubicBezTo>
                    <a:pt x="123767" y="532014"/>
                    <a:pt x="123331" y="525062"/>
                    <a:pt x="127462" y="520931"/>
                  </a:cubicBezTo>
                  <a:cubicBezTo>
                    <a:pt x="131593" y="516800"/>
                    <a:pt x="138617" y="517440"/>
                    <a:pt x="144087" y="515389"/>
                  </a:cubicBezTo>
                  <a:cubicBezTo>
                    <a:pt x="153401" y="511896"/>
                    <a:pt x="163126" y="509182"/>
                    <a:pt x="171796" y="504305"/>
                  </a:cubicBezTo>
                  <a:cubicBezTo>
                    <a:pt x="192788" y="492497"/>
                    <a:pt x="211442" y="476731"/>
                    <a:pt x="232756" y="465513"/>
                  </a:cubicBezTo>
                  <a:cubicBezTo>
                    <a:pt x="246723" y="458162"/>
                    <a:pt x="262207" y="454140"/>
                    <a:pt x="277091" y="448887"/>
                  </a:cubicBezTo>
                  <a:cubicBezTo>
                    <a:pt x="277095" y="448886"/>
                    <a:pt x="328814" y="431647"/>
                    <a:pt x="343593" y="426720"/>
                  </a:cubicBezTo>
                  <a:cubicBezTo>
                    <a:pt x="360218" y="421178"/>
                    <a:pt x="376467" y="414344"/>
                    <a:pt x="393469" y="410094"/>
                  </a:cubicBezTo>
                  <a:cubicBezTo>
                    <a:pt x="400858" y="408247"/>
                    <a:pt x="408341" y="406741"/>
                    <a:pt x="415636" y="404553"/>
                  </a:cubicBezTo>
                  <a:cubicBezTo>
                    <a:pt x="426827" y="401196"/>
                    <a:pt x="437615" y="396543"/>
                    <a:pt x="448887" y="393469"/>
                  </a:cubicBezTo>
                  <a:cubicBezTo>
                    <a:pt x="457974" y="390991"/>
                    <a:pt x="467458" y="390212"/>
                    <a:pt x="476596" y="387927"/>
                  </a:cubicBezTo>
                  <a:cubicBezTo>
                    <a:pt x="515070" y="378308"/>
                    <a:pt x="474671" y="377466"/>
                    <a:pt x="548640" y="371302"/>
                  </a:cubicBezTo>
                  <a:lnTo>
                    <a:pt x="615142" y="365760"/>
                  </a:lnTo>
                  <a:cubicBezTo>
                    <a:pt x="622531" y="363913"/>
                    <a:pt x="629986" y="362310"/>
                    <a:pt x="637309" y="360218"/>
                  </a:cubicBezTo>
                  <a:cubicBezTo>
                    <a:pt x="642926" y="358613"/>
                    <a:pt x="648267" y="356093"/>
                    <a:pt x="653934" y="354676"/>
                  </a:cubicBezTo>
                  <a:cubicBezTo>
                    <a:pt x="669430" y="350802"/>
                    <a:pt x="700065" y="346064"/>
                    <a:pt x="714894" y="343593"/>
                  </a:cubicBezTo>
                  <a:cubicBezTo>
                    <a:pt x="720436" y="341746"/>
                    <a:pt x="725758" y="339011"/>
                    <a:pt x="731520" y="338051"/>
                  </a:cubicBezTo>
                  <a:cubicBezTo>
                    <a:pt x="857871" y="316992"/>
                    <a:pt x="852969" y="327976"/>
                    <a:pt x="1025236" y="332509"/>
                  </a:cubicBezTo>
                  <a:lnTo>
                    <a:pt x="1097280" y="338051"/>
                  </a:lnTo>
                  <a:lnTo>
                    <a:pt x="1185949" y="343593"/>
                  </a:lnTo>
                  <a:cubicBezTo>
                    <a:pt x="1204459" y="345017"/>
                    <a:pt x="1222894" y="347287"/>
                    <a:pt x="1241367" y="349134"/>
                  </a:cubicBezTo>
                  <a:cubicBezTo>
                    <a:pt x="1250603" y="350981"/>
                    <a:pt x="1259907" y="352519"/>
                    <a:pt x="1269076" y="354676"/>
                  </a:cubicBezTo>
                  <a:cubicBezTo>
                    <a:pt x="1291318" y="359910"/>
                    <a:pt x="1313039" y="367545"/>
                    <a:pt x="1335578" y="371302"/>
                  </a:cubicBezTo>
                  <a:cubicBezTo>
                    <a:pt x="1346662" y="373149"/>
                    <a:pt x="1357928" y="374119"/>
                    <a:pt x="1368829" y="376844"/>
                  </a:cubicBezTo>
                  <a:cubicBezTo>
                    <a:pt x="1394922" y="383367"/>
                    <a:pt x="1420499" y="391812"/>
                    <a:pt x="1446414" y="399011"/>
                  </a:cubicBezTo>
                  <a:cubicBezTo>
                    <a:pt x="1453753" y="401050"/>
                    <a:pt x="1461035" y="403524"/>
                    <a:pt x="1468582" y="404553"/>
                  </a:cubicBezTo>
                  <a:cubicBezTo>
                    <a:pt x="1507368" y="409842"/>
                    <a:pt x="1555330" y="410999"/>
                    <a:pt x="1596044" y="421178"/>
                  </a:cubicBezTo>
                  <a:cubicBezTo>
                    <a:pt x="1609091" y="424440"/>
                    <a:pt x="1621686" y="429444"/>
                    <a:pt x="1634836" y="432262"/>
                  </a:cubicBezTo>
                  <a:cubicBezTo>
                    <a:pt x="1682660" y="442510"/>
                    <a:pt x="1730964" y="450379"/>
                    <a:pt x="1778924" y="459971"/>
                  </a:cubicBezTo>
                  <a:lnTo>
                    <a:pt x="1889760" y="482138"/>
                  </a:lnTo>
                  <a:cubicBezTo>
                    <a:pt x="1898996" y="483985"/>
                    <a:pt x="1908068" y="487092"/>
                    <a:pt x="1917469" y="487680"/>
                  </a:cubicBezTo>
                  <a:lnTo>
                    <a:pt x="2006138" y="493222"/>
                  </a:lnTo>
                  <a:cubicBezTo>
                    <a:pt x="2098956" y="511786"/>
                    <a:pt x="1979750" y="489533"/>
                    <a:pt x="2211185" y="504305"/>
                  </a:cubicBezTo>
                  <a:cubicBezTo>
                    <a:pt x="2239083" y="506086"/>
                    <a:pt x="2266543" y="512185"/>
                    <a:pt x="2294313" y="515389"/>
                  </a:cubicBezTo>
                  <a:cubicBezTo>
                    <a:pt x="2366566" y="523726"/>
                    <a:pt x="2413570" y="523263"/>
                    <a:pt x="2493818" y="526473"/>
                  </a:cubicBezTo>
                  <a:cubicBezTo>
                    <a:pt x="2533532" y="531436"/>
                    <a:pt x="2576131" y="537556"/>
                    <a:pt x="2615738" y="537556"/>
                  </a:cubicBezTo>
                  <a:cubicBezTo>
                    <a:pt x="2700733" y="537556"/>
                    <a:pt x="2785687" y="533861"/>
                    <a:pt x="2870662" y="532014"/>
                  </a:cubicBezTo>
                  <a:cubicBezTo>
                    <a:pt x="2894676" y="528320"/>
                    <a:pt x="2918824" y="525409"/>
                    <a:pt x="2942705" y="520931"/>
                  </a:cubicBezTo>
                  <a:cubicBezTo>
                    <a:pt x="2948447" y="519854"/>
                    <a:pt x="2953664" y="516806"/>
                    <a:pt x="2959331" y="515389"/>
                  </a:cubicBezTo>
                  <a:cubicBezTo>
                    <a:pt x="2990629" y="507565"/>
                    <a:pt x="3022244" y="501046"/>
                    <a:pt x="3053542" y="493222"/>
                  </a:cubicBezTo>
                  <a:cubicBezTo>
                    <a:pt x="3086713" y="484929"/>
                    <a:pt x="3052347" y="489543"/>
                    <a:pt x="3092334" y="482138"/>
                  </a:cubicBezTo>
                  <a:cubicBezTo>
                    <a:pt x="3134738" y="474285"/>
                    <a:pt x="3177004" y="465320"/>
                    <a:pt x="3219796" y="459971"/>
                  </a:cubicBezTo>
                  <a:cubicBezTo>
                    <a:pt x="3246722" y="456605"/>
                    <a:pt x="3266449" y="455235"/>
                    <a:pt x="3291840" y="448887"/>
                  </a:cubicBezTo>
                  <a:cubicBezTo>
                    <a:pt x="3348001" y="434847"/>
                    <a:pt x="3332184" y="434767"/>
                    <a:pt x="3402676" y="410094"/>
                  </a:cubicBezTo>
                  <a:cubicBezTo>
                    <a:pt x="3415369" y="405651"/>
                    <a:pt x="3428494" y="402549"/>
                    <a:pt x="3441469" y="399011"/>
                  </a:cubicBezTo>
                  <a:cubicBezTo>
                    <a:pt x="3448817" y="397007"/>
                    <a:pt x="3456410" y="395878"/>
                    <a:pt x="3463636" y="393469"/>
                  </a:cubicBezTo>
                  <a:cubicBezTo>
                    <a:pt x="3495229" y="382938"/>
                    <a:pt x="3526443" y="371302"/>
                    <a:pt x="3557847" y="360218"/>
                  </a:cubicBezTo>
                  <a:cubicBezTo>
                    <a:pt x="3563389" y="354676"/>
                    <a:pt x="3567463" y="347098"/>
                    <a:pt x="3574473" y="343593"/>
                  </a:cubicBezTo>
                  <a:cubicBezTo>
                    <a:pt x="3586501" y="337579"/>
                    <a:pt x="3600384" y="336373"/>
                    <a:pt x="3613265" y="332509"/>
                  </a:cubicBezTo>
                  <a:cubicBezTo>
                    <a:pt x="3618860" y="330830"/>
                    <a:pt x="3624274" y="328572"/>
                    <a:pt x="3629891" y="326967"/>
                  </a:cubicBezTo>
                  <a:cubicBezTo>
                    <a:pt x="3637214" y="324875"/>
                    <a:pt x="3645098" y="324518"/>
                    <a:pt x="3652058" y="321425"/>
                  </a:cubicBezTo>
                  <a:cubicBezTo>
                    <a:pt x="3678480" y="309682"/>
                    <a:pt x="3704368" y="296675"/>
                    <a:pt x="3729644" y="282633"/>
                  </a:cubicBezTo>
                  <a:cubicBezTo>
                    <a:pt x="3759214" y="266205"/>
                    <a:pt x="3786157" y="249017"/>
                    <a:pt x="3818313" y="238298"/>
                  </a:cubicBezTo>
                  <a:cubicBezTo>
                    <a:pt x="3832764" y="233481"/>
                    <a:pt x="3847869" y="230909"/>
                    <a:pt x="3862647" y="227214"/>
                  </a:cubicBezTo>
                  <a:cubicBezTo>
                    <a:pt x="3874815" y="215046"/>
                    <a:pt x="3885495" y="201468"/>
                    <a:pt x="3901440" y="193964"/>
                  </a:cubicBezTo>
                  <a:cubicBezTo>
                    <a:pt x="3926899" y="181984"/>
                    <a:pt x="3955614" y="176320"/>
                    <a:pt x="3979025" y="160713"/>
                  </a:cubicBezTo>
                  <a:cubicBezTo>
                    <a:pt x="4067013" y="102054"/>
                    <a:pt x="4030559" y="115824"/>
                    <a:pt x="4078778" y="99753"/>
                  </a:cubicBezTo>
                  <a:cubicBezTo>
                    <a:pt x="4100870" y="66615"/>
                    <a:pt x="4079332" y="92964"/>
                    <a:pt x="4134196" y="60960"/>
                  </a:cubicBezTo>
                  <a:cubicBezTo>
                    <a:pt x="4146395" y="53844"/>
                    <a:pt x="4182868" y="21872"/>
                    <a:pt x="4189614" y="16625"/>
                  </a:cubicBezTo>
                  <a:cubicBezTo>
                    <a:pt x="4194871" y="12536"/>
                    <a:pt x="4200283" y="8521"/>
                    <a:pt x="4206240" y="5542"/>
                  </a:cubicBezTo>
                  <a:cubicBezTo>
                    <a:pt x="4211465" y="2930"/>
                    <a:pt x="4217323" y="1847"/>
                    <a:pt x="4222865" y="0"/>
                  </a:cubicBezTo>
                  <a:cubicBezTo>
                    <a:pt x="4298895" y="21723"/>
                    <a:pt x="4233134" y="-3321"/>
                    <a:pt x="4328160" y="72044"/>
                  </a:cubicBezTo>
                  <a:cubicBezTo>
                    <a:pt x="4358277" y="95930"/>
                    <a:pt x="4389410" y="118768"/>
                    <a:pt x="4422371" y="138545"/>
                  </a:cubicBezTo>
                  <a:cubicBezTo>
                    <a:pt x="4431607" y="144087"/>
                    <a:pt x="4440446" y="150354"/>
                    <a:pt x="4450080" y="155171"/>
                  </a:cubicBezTo>
                  <a:cubicBezTo>
                    <a:pt x="4503287" y="181774"/>
                    <a:pt x="4554359" y="213944"/>
                    <a:pt x="4610793" y="232756"/>
                  </a:cubicBezTo>
                  <a:cubicBezTo>
                    <a:pt x="4668666" y="252048"/>
                    <a:pt x="4621710" y="237057"/>
                    <a:pt x="4754880" y="266007"/>
                  </a:cubicBezTo>
                  <a:lnTo>
                    <a:pt x="4754880" y="266007"/>
                  </a:lnTo>
                  <a:cubicBezTo>
                    <a:pt x="4850316" y="293274"/>
                    <a:pt x="4805702" y="285498"/>
                    <a:pt x="4887884" y="293716"/>
                  </a:cubicBezTo>
                  <a:cubicBezTo>
                    <a:pt x="5006058" y="325946"/>
                    <a:pt x="4903329" y="300132"/>
                    <a:pt x="4982094" y="315884"/>
                  </a:cubicBezTo>
                  <a:cubicBezTo>
                    <a:pt x="4989563" y="317378"/>
                    <a:pt x="4996793" y="319931"/>
                    <a:pt x="5004262" y="321425"/>
                  </a:cubicBezTo>
                  <a:cubicBezTo>
                    <a:pt x="5015280" y="323629"/>
                    <a:pt x="5026458" y="324957"/>
                    <a:pt x="5037513" y="326967"/>
                  </a:cubicBezTo>
                  <a:cubicBezTo>
                    <a:pt x="5046780" y="328652"/>
                    <a:pt x="5055832" y="331768"/>
                    <a:pt x="5065222" y="332509"/>
                  </a:cubicBezTo>
                  <a:cubicBezTo>
                    <a:pt x="5126104" y="337316"/>
                    <a:pt x="5187142" y="339898"/>
                    <a:pt x="5248102" y="343593"/>
                  </a:cubicBezTo>
                  <a:cubicBezTo>
                    <a:pt x="5305420" y="362697"/>
                    <a:pt x="5244278" y="343998"/>
                    <a:pt x="5386647" y="354676"/>
                  </a:cubicBezTo>
                  <a:cubicBezTo>
                    <a:pt x="5420009" y="357178"/>
                    <a:pt x="5453149" y="362065"/>
                    <a:pt x="5486400" y="365760"/>
                  </a:cubicBezTo>
                  <a:cubicBezTo>
                    <a:pt x="5568129" y="386193"/>
                    <a:pt x="5497788" y="370280"/>
                    <a:pt x="5691447" y="376844"/>
                  </a:cubicBezTo>
                  <a:lnTo>
                    <a:pt x="5835534" y="382385"/>
                  </a:lnTo>
                  <a:cubicBezTo>
                    <a:pt x="5905315" y="399831"/>
                    <a:pt x="5854114" y="388282"/>
                    <a:pt x="5913120" y="399011"/>
                  </a:cubicBezTo>
                  <a:cubicBezTo>
                    <a:pt x="5922387" y="400696"/>
                    <a:pt x="5931634" y="402510"/>
                    <a:pt x="5940829" y="404553"/>
                  </a:cubicBezTo>
                  <a:cubicBezTo>
                    <a:pt x="5948264" y="406205"/>
                    <a:pt x="5962996" y="410094"/>
                    <a:pt x="5962996" y="410094"/>
                  </a:cubicBezTo>
                </a:path>
              </a:pathLst>
            </a:cu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手繪多邊形 11"/>
            <p:cNvSpPr/>
            <p:nvPr/>
          </p:nvSpPr>
          <p:spPr>
            <a:xfrm flipH="1">
              <a:off x="751866" y="1777757"/>
              <a:ext cx="5672051" cy="687185"/>
            </a:xfrm>
            <a:custGeom>
              <a:avLst/>
              <a:gdLst>
                <a:gd name="connsiteX0" fmla="*/ 0 w 5962996"/>
                <a:gd name="connsiteY0" fmla="*/ 687185 h 687185"/>
                <a:gd name="connsiteX1" fmla="*/ 5542 w 5962996"/>
                <a:gd name="connsiteY1" fmla="*/ 648393 h 687185"/>
                <a:gd name="connsiteX2" fmla="*/ 121920 w 5962996"/>
                <a:gd name="connsiteY2" fmla="*/ 537556 h 687185"/>
                <a:gd name="connsiteX3" fmla="*/ 127462 w 5962996"/>
                <a:gd name="connsiteY3" fmla="*/ 520931 h 687185"/>
                <a:gd name="connsiteX4" fmla="*/ 144087 w 5962996"/>
                <a:gd name="connsiteY4" fmla="*/ 515389 h 687185"/>
                <a:gd name="connsiteX5" fmla="*/ 171796 w 5962996"/>
                <a:gd name="connsiteY5" fmla="*/ 504305 h 687185"/>
                <a:gd name="connsiteX6" fmla="*/ 232756 w 5962996"/>
                <a:gd name="connsiteY6" fmla="*/ 465513 h 687185"/>
                <a:gd name="connsiteX7" fmla="*/ 277091 w 5962996"/>
                <a:gd name="connsiteY7" fmla="*/ 448887 h 687185"/>
                <a:gd name="connsiteX8" fmla="*/ 343593 w 5962996"/>
                <a:gd name="connsiteY8" fmla="*/ 426720 h 687185"/>
                <a:gd name="connsiteX9" fmla="*/ 393469 w 5962996"/>
                <a:gd name="connsiteY9" fmla="*/ 410094 h 687185"/>
                <a:gd name="connsiteX10" fmla="*/ 415636 w 5962996"/>
                <a:gd name="connsiteY10" fmla="*/ 404553 h 687185"/>
                <a:gd name="connsiteX11" fmla="*/ 448887 w 5962996"/>
                <a:gd name="connsiteY11" fmla="*/ 393469 h 687185"/>
                <a:gd name="connsiteX12" fmla="*/ 476596 w 5962996"/>
                <a:gd name="connsiteY12" fmla="*/ 387927 h 687185"/>
                <a:gd name="connsiteX13" fmla="*/ 548640 w 5962996"/>
                <a:gd name="connsiteY13" fmla="*/ 371302 h 687185"/>
                <a:gd name="connsiteX14" fmla="*/ 615142 w 5962996"/>
                <a:gd name="connsiteY14" fmla="*/ 365760 h 687185"/>
                <a:gd name="connsiteX15" fmla="*/ 637309 w 5962996"/>
                <a:gd name="connsiteY15" fmla="*/ 360218 h 687185"/>
                <a:gd name="connsiteX16" fmla="*/ 653934 w 5962996"/>
                <a:gd name="connsiteY16" fmla="*/ 354676 h 687185"/>
                <a:gd name="connsiteX17" fmla="*/ 714894 w 5962996"/>
                <a:gd name="connsiteY17" fmla="*/ 343593 h 687185"/>
                <a:gd name="connsiteX18" fmla="*/ 731520 w 5962996"/>
                <a:gd name="connsiteY18" fmla="*/ 338051 h 687185"/>
                <a:gd name="connsiteX19" fmla="*/ 1025236 w 5962996"/>
                <a:gd name="connsiteY19" fmla="*/ 332509 h 687185"/>
                <a:gd name="connsiteX20" fmla="*/ 1097280 w 5962996"/>
                <a:gd name="connsiteY20" fmla="*/ 338051 h 687185"/>
                <a:gd name="connsiteX21" fmla="*/ 1185949 w 5962996"/>
                <a:gd name="connsiteY21" fmla="*/ 343593 h 687185"/>
                <a:gd name="connsiteX22" fmla="*/ 1241367 w 5962996"/>
                <a:gd name="connsiteY22" fmla="*/ 349134 h 687185"/>
                <a:gd name="connsiteX23" fmla="*/ 1269076 w 5962996"/>
                <a:gd name="connsiteY23" fmla="*/ 354676 h 687185"/>
                <a:gd name="connsiteX24" fmla="*/ 1335578 w 5962996"/>
                <a:gd name="connsiteY24" fmla="*/ 371302 h 687185"/>
                <a:gd name="connsiteX25" fmla="*/ 1368829 w 5962996"/>
                <a:gd name="connsiteY25" fmla="*/ 376844 h 687185"/>
                <a:gd name="connsiteX26" fmla="*/ 1446414 w 5962996"/>
                <a:gd name="connsiteY26" fmla="*/ 399011 h 687185"/>
                <a:gd name="connsiteX27" fmla="*/ 1468582 w 5962996"/>
                <a:gd name="connsiteY27" fmla="*/ 404553 h 687185"/>
                <a:gd name="connsiteX28" fmla="*/ 1596044 w 5962996"/>
                <a:gd name="connsiteY28" fmla="*/ 421178 h 687185"/>
                <a:gd name="connsiteX29" fmla="*/ 1634836 w 5962996"/>
                <a:gd name="connsiteY29" fmla="*/ 432262 h 687185"/>
                <a:gd name="connsiteX30" fmla="*/ 1778924 w 5962996"/>
                <a:gd name="connsiteY30" fmla="*/ 459971 h 687185"/>
                <a:gd name="connsiteX31" fmla="*/ 1889760 w 5962996"/>
                <a:gd name="connsiteY31" fmla="*/ 482138 h 687185"/>
                <a:gd name="connsiteX32" fmla="*/ 1917469 w 5962996"/>
                <a:gd name="connsiteY32" fmla="*/ 487680 h 687185"/>
                <a:gd name="connsiteX33" fmla="*/ 2006138 w 5962996"/>
                <a:gd name="connsiteY33" fmla="*/ 493222 h 687185"/>
                <a:gd name="connsiteX34" fmla="*/ 2211185 w 5962996"/>
                <a:gd name="connsiteY34" fmla="*/ 504305 h 687185"/>
                <a:gd name="connsiteX35" fmla="*/ 2294313 w 5962996"/>
                <a:gd name="connsiteY35" fmla="*/ 515389 h 687185"/>
                <a:gd name="connsiteX36" fmla="*/ 2493818 w 5962996"/>
                <a:gd name="connsiteY36" fmla="*/ 526473 h 687185"/>
                <a:gd name="connsiteX37" fmla="*/ 2615738 w 5962996"/>
                <a:gd name="connsiteY37" fmla="*/ 537556 h 687185"/>
                <a:gd name="connsiteX38" fmla="*/ 2870662 w 5962996"/>
                <a:gd name="connsiteY38" fmla="*/ 532014 h 687185"/>
                <a:gd name="connsiteX39" fmla="*/ 2942705 w 5962996"/>
                <a:gd name="connsiteY39" fmla="*/ 520931 h 687185"/>
                <a:gd name="connsiteX40" fmla="*/ 2959331 w 5962996"/>
                <a:gd name="connsiteY40" fmla="*/ 515389 h 687185"/>
                <a:gd name="connsiteX41" fmla="*/ 3053542 w 5962996"/>
                <a:gd name="connsiteY41" fmla="*/ 493222 h 687185"/>
                <a:gd name="connsiteX42" fmla="*/ 3092334 w 5962996"/>
                <a:gd name="connsiteY42" fmla="*/ 482138 h 687185"/>
                <a:gd name="connsiteX43" fmla="*/ 3219796 w 5962996"/>
                <a:gd name="connsiteY43" fmla="*/ 459971 h 687185"/>
                <a:gd name="connsiteX44" fmla="*/ 3291840 w 5962996"/>
                <a:gd name="connsiteY44" fmla="*/ 448887 h 687185"/>
                <a:gd name="connsiteX45" fmla="*/ 3402676 w 5962996"/>
                <a:gd name="connsiteY45" fmla="*/ 410094 h 687185"/>
                <a:gd name="connsiteX46" fmla="*/ 3441469 w 5962996"/>
                <a:gd name="connsiteY46" fmla="*/ 399011 h 687185"/>
                <a:gd name="connsiteX47" fmla="*/ 3463636 w 5962996"/>
                <a:gd name="connsiteY47" fmla="*/ 393469 h 687185"/>
                <a:gd name="connsiteX48" fmla="*/ 3557847 w 5962996"/>
                <a:gd name="connsiteY48" fmla="*/ 360218 h 687185"/>
                <a:gd name="connsiteX49" fmla="*/ 3574473 w 5962996"/>
                <a:gd name="connsiteY49" fmla="*/ 343593 h 687185"/>
                <a:gd name="connsiteX50" fmla="*/ 3613265 w 5962996"/>
                <a:gd name="connsiteY50" fmla="*/ 332509 h 687185"/>
                <a:gd name="connsiteX51" fmla="*/ 3629891 w 5962996"/>
                <a:gd name="connsiteY51" fmla="*/ 326967 h 687185"/>
                <a:gd name="connsiteX52" fmla="*/ 3652058 w 5962996"/>
                <a:gd name="connsiteY52" fmla="*/ 321425 h 687185"/>
                <a:gd name="connsiteX53" fmla="*/ 3729644 w 5962996"/>
                <a:gd name="connsiteY53" fmla="*/ 282633 h 687185"/>
                <a:gd name="connsiteX54" fmla="*/ 3818313 w 5962996"/>
                <a:gd name="connsiteY54" fmla="*/ 238298 h 687185"/>
                <a:gd name="connsiteX55" fmla="*/ 3862647 w 5962996"/>
                <a:gd name="connsiteY55" fmla="*/ 227214 h 687185"/>
                <a:gd name="connsiteX56" fmla="*/ 3901440 w 5962996"/>
                <a:gd name="connsiteY56" fmla="*/ 193964 h 687185"/>
                <a:gd name="connsiteX57" fmla="*/ 3979025 w 5962996"/>
                <a:gd name="connsiteY57" fmla="*/ 160713 h 687185"/>
                <a:gd name="connsiteX58" fmla="*/ 4078778 w 5962996"/>
                <a:gd name="connsiteY58" fmla="*/ 99753 h 687185"/>
                <a:gd name="connsiteX59" fmla="*/ 4134196 w 5962996"/>
                <a:gd name="connsiteY59" fmla="*/ 60960 h 687185"/>
                <a:gd name="connsiteX60" fmla="*/ 4189614 w 5962996"/>
                <a:gd name="connsiteY60" fmla="*/ 16625 h 687185"/>
                <a:gd name="connsiteX61" fmla="*/ 4206240 w 5962996"/>
                <a:gd name="connsiteY61" fmla="*/ 5542 h 687185"/>
                <a:gd name="connsiteX62" fmla="*/ 4222865 w 5962996"/>
                <a:gd name="connsiteY62" fmla="*/ 0 h 687185"/>
                <a:gd name="connsiteX63" fmla="*/ 4328160 w 5962996"/>
                <a:gd name="connsiteY63" fmla="*/ 72044 h 687185"/>
                <a:gd name="connsiteX64" fmla="*/ 4422371 w 5962996"/>
                <a:gd name="connsiteY64" fmla="*/ 138545 h 687185"/>
                <a:gd name="connsiteX65" fmla="*/ 4450080 w 5962996"/>
                <a:gd name="connsiteY65" fmla="*/ 155171 h 687185"/>
                <a:gd name="connsiteX66" fmla="*/ 4610793 w 5962996"/>
                <a:gd name="connsiteY66" fmla="*/ 232756 h 687185"/>
                <a:gd name="connsiteX67" fmla="*/ 4754880 w 5962996"/>
                <a:gd name="connsiteY67" fmla="*/ 266007 h 687185"/>
                <a:gd name="connsiteX68" fmla="*/ 4754880 w 5962996"/>
                <a:gd name="connsiteY68" fmla="*/ 266007 h 687185"/>
                <a:gd name="connsiteX69" fmla="*/ 4887884 w 5962996"/>
                <a:gd name="connsiteY69" fmla="*/ 293716 h 687185"/>
                <a:gd name="connsiteX70" fmla="*/ 4982094 w 5962996"/>
                <a:gd name="connsiteY70" fmla="*/ 315884 h 687185"/>
                <a:gd name="connsiteX71" fmla="*/ 5004262 w 5962996"/>
                <a:gd name="connsiteY71" fmla="*/ 321425 h 687185"/>
                <a:gd name="connsiteX72" fmla="*/ 5037513 w 5962996"/>
                <a:gd name="connsiteY72" fmla="*/ 326967 h 687185"/>
                <a:gd name="connsiteX73" fmla="*/ 5065222 w 5962996"/>
                <a:gd name="connsiteY73" fmla="*/ 332509 h 687185"/>
                <a:gd name="connsiteX74" fmla="*/ 5248102 w 5962996"/>
                <a:gd name="connsiteY74" fmla="*/ 343593 h 687185"/>
                <a:gd name="connsiteX75" fmla="*/ 5386647 w 5962996"/>
                <a:gd name="connsiteY75" fmla="*/ 354676 h 687185"/>
                <a:gd name="connsiteX76" fmla="*/ 5486400 w 5962996"/>
                <a:gd name="connsiteY76" fmla="*/ 365760 h 687185"/>
                <a:gd name="connsiteX77" fmla="*/ 5691447 w 5962996"/>
                <a:gd name="connsiteY77" fmla="*/ 376844 h 687185"/>
                <a:gd name="connsiteX78" fmla="*/ 5835534 w 5962996"/>
                <a:gd name="connsiteY78" fmla="*/ 382385 h 687185"/>
                <a:gd name="connsiteX79" fmla="*/ 5913120 w 5962996"/>
                <a:gd name="connsiteY79" fmla="*/ 399011 h 687185"/>
                <a:gd name="connsiteX80" fmla="*/ 5940829 w 5962996"/>
                <a:gd name="connsiteY80" fmla="*/ 404553 h 687185"/>
                <a:gd name="connsiteX81" fmla="*/ 5962996 w 5962996"/>
                <a:gd name="connsiteY81" fmla="*/ 410094 h 687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</a:cxnLst>
              <a:rect l="l" t="t" r="r" b="b"/>
              <a:pathLst>
                <a:path w="5962996" h="687185">
                  <a:moveTo>
                    <a:pt x="0" y="687185"/>
                  </a:moveTo>
                  <a:cubicBezTo>
                    <a:pt x="1847" y="674254"/>
                    <a:pt x="-1917" y="659116"/>
                    <a:pt x="5542" y="648393"/>
                  </a:cubicBezTo>
                  <a:cubicBezTo>
                    <a:pt x="53406" y="579590"/>
                    <a:pt x="69550" y="572470"/>
                    <a:pt x="121920" y="537556"/>
                  </a:cubicBezTo>
                  <a:cubicBezTo>
                    <a:pt x="123767" y="532014"/>
                    <a:pt x="123331" y="525062"/>
                    <a:pt x="127462" y="520931"/>
                  </a:cubicBezTo>
                  <a:cubicBezTo>
                    <a:pt x="131593" y="516800"/>
                    <a:pt x="138617" y="517440"/>
                    <a:pt x="144087" y="515389"/>
                  </a:cubicBezTo>
                  <a:cubicBezTo>
                    <a:pt x="153401" y="511896"/>
                    <a:pt x="163126" y="509182"/>
                    <a:pt x="171796" y="504305"/>
                  </a:cubicBezTo>
                  <a:cubicBezTo>
                    <a:pt x="192788" y="492497"/>
                    <a:pt x="211442" y="476731"/>
                    <a:pt x="232756" y="465513"/>
                  </a:cubicBezTo>
                  <a:cubicBezTo>
                    <a:pt x="246723" y="458162"/>
                    <a:pt x="262207" y="454140"/>
                    <a:pt x="277091" y="448887"/>
                  </a:cubicBezTo>
                  <a:cubicBezTo>
                    <a:pt x="277095" y="448886"/>
                    <a:pt x="328814" y="431647"/>
                    <a:pt x="343593" y="426720"/>
                  </a:cubicBezTo>
                  <a:cubicBezTo>
                    <a:pt x="360218" y="421178"/>
                    <a:pt x="376467" y="414344"/>
                    <a:pt x="393469" y="410094"/>
                  </a:cubicBezTo>
                  <a:cubicBezTo>
                    <a:pt x="400858" y="408247"/>
                    <a:pt x="408341" y="406741"/>
                    <a:pt x="415636" y="404553"/>
                  </a:cubicBezTo>
                  <a:cubicBezTo>
                    <a:pt x="426827" y="401196"/>
                    <a:pt x="437615" y="396543"/>
                    <a:pt x="448887" y="393469"/>
                  </a:cubicBezTo>
                  <a:cubicBezTo>
                    <a:pt x="457974" y="390991"/>
                    <a:pt x="467458" y="390212"/>
                    <a:pt x="476596" y="387927"/>
                  </a:cubicBezTo>
                  <a:cubicBezTo>
                    <a:pt x="515070" y="378308"/>
                    <a:pt x="474671" y="377466"/>
                    <a:pt x="548640" y="371302"/>
                  </a:cubicBezTo>
                  <a:lnTo>
                    <a:pt x="615142" y="365760"/>
                  </a:lnTo>
                  <a:cubicBezTo>
                    <a:pt x="622531" y="363913"/>
                    <a:pt x="629986" y="362310"/>
                    <a:pt x="637309" y="360218"/>
                  </a:cubicBezTo>
                  <a:cubicBezTo>
                    <a:pt x="642926" y="358613"/>
                    <a:pt x="648267" y="356093"/>
                    <a:pt x="653934" y="354676"/>
                  </a:cubicBezTo>
                  <a:cubicBezTo>
                    <a:pt x="669430" y="350802"/>
                    <a:pt x="700065" y="346064"/>
                    <a:pt x="714894" y="343593"/>
                  </a:cubicBezTo>
                  <a:cubicBezTo>
                    <a:pt x="720436" y="341746"/>
                    <a:pt x="725758" y="339011"/>
                    <a:pt x="731520" y="338051"/>
                  </a:cubicBezTo>
                  <a:cubicBezTo>
                    <a:pt x="857871" y="316992"/>
                    <a:pt x="852969" y="327976"/>
                    <a:pt x="1025236" y="332509"/>
                  </a:cubicBezTo>
                  <a:lnTo>
                    <a:pt x="1097280" y="338051"/>
                  </a:lnTo>
                  <a:lnTo>
                    <a:pt x="1185949" y="343593"/>
                  </a:lnTo>
                  <a:cubicBezTo>
                    <a:pt x="1204459" y="345017"/>
                    <a:pt x="1222894" y="347287"/>
                    <a:pt x="1241367" y="349134"/>
                  </a:cubicBezTo>
                  <a:cubicBezTo>
                    <a:pt x="1250603" y="350981"/>
                    <a:pt x="1259907" y="352519"/>
                    <a:pt x="1269076" y="354676"/>
                  </a:cubicBezTo>
                  <a:cubicBezTo>
                    <a:pt x="1291318" y="359910"/>
                    <a:pt x="1313039" y="367545"/>
                    <a:pt x="1335578" y="371302"/>
                  </a:cubicBezTo>
                  <a:cubicBezTo>
                    <a:pt x="1346662" y="373149"/>
                    <a:pt x="1357928" y="374119"/>
                    <a:pt x="1368829" y="376844"/>
                  </a:cubicBezTo>
                  <a:cubicBezTo>
                    <a:pt x="1394922" y="383367"/>
                    <a:pt x="1420499" y="391812"/>
                    <a:pt x="1446414" y="399011"/>
                  </a:cubicBezTo>
                  <a:cubicBezTo>
                    <a:pt x="1453753" y="401050"/>
                    <a:pt x="1461035" y="403524"/>
                    <a:pt x="1468582" y="404553"/>
                  </a:cubicBezTo>
                  <a:cubicBezTo>
                    <a:pt x="1507368" y="409842"/>
                    <a:pt x="1555330" y="410999"/>
                    <a:pt x="1596044" y="421178"/>
                  </a:cubicBezTo>
                  <a:cubicBezTo>
                    <a:pt x="1609091" y="424440"/>
                    <a:pt x="1621686" y="429444"/>
                    <a:pt x="1634836" y="432262"/>
                  </a:cubicBezTo>
                  <a:cubicBezTo>
                    <a:pt x="1682660" y="442510"/>
                    <a:pt x="1730964" y="450379"/>
                    <a:pt x="1778924" y="459971"/>
                  </a:cubicBezTo>
                  <a:lnTo>
                    <a:pt x="1889760" y="482138"/>
                  </a:lnTo>
                  <a:cubicBezTo>
                    <a:pt x="1898996" y="483985"/>
                    <a:pt x="1908068" y="487092"/>
                    <a:pt x="1917469" y="487680"/>
                  </a:cubicBezTo>
                  <a:lnTo>
                    <a:pt x="2006138" y="493222"/>
                  </a:lnTo>
                  <a:cubicBezTo>
                    <a:pt x="2098956" y="511786"/>
                    <a:pt x="1979750" y="489533"/>
                    <a:pt x="2211185" y="504305"/>
                  </a:cubicBezTo>
                  <a:cubicBezTo>
                    <a:pt x="2239083" y="506086"/>
                    <a:pt x="2266543" y="512185"/>
                    <a:pt x="2294313" y="515389"/>
                  </a:cubicBezTo>
                  <a:cubicBezTo>
                    <a:pt x="2366566" y="523726"/>
                    <a:pt x="2413570" y="523263"/>
                    <a:pt x="2493818" y="526473"/>
                  </a:cubicBezTo>
                  <a:cubicBezTo>
                    <a:pt x="2533532" y="531436"/>
                    <a:pt x="2576131" y="537556"/>
                    <a:pt x="2615738" y="537556"/>
                  </a:cubicBezTo>
                  <a:cubicBezTo>
                    <a:pt x="2700733" y="537556"/>
                    <a:pt x="2785687" y="533861"/>
                    <a:pt x="2870662" y="532014"/>
                  </a:cubicBezTo>
                  <a:cubicBezTo>
                    <a:pt x="2894676" y="528320"/>
                    <a:pt x="2918824" y="525409"/>
                    <a:pt x="2942705" y="520931"/>
                  </a:cubicBezTo>
                  <a:cubicBezTo>
                    <a:pt x="2948447" y="519854"/>
                    <a:pt x="2953664" y="516806"/>
                    <a:pt x="2959331" y="515389"/>
                  </a:cubicBezTo>
                  <a:cubicBezTo>
                    <a:pt x="2990629" y="507565"/>
                    <a:pt x="3022244" y="501046"/>
                    <a:pt x="3053542" y="493222"/>
                  </a:cubicBezTo>
                  <a:cubicBezTo>
                    <a:pt x="3086713" y="484929"/>
                    <a:pt x="3052347" y="489543"/>
                    <a:pt x="3092334" y="482138"/>
                  </a:cubicBezTo>
                  <a:cubicBezTo>
                    <a:pt x="3134738" y="474285"/>
                    <a:pt x="3177004" y="465320"/>
                    <a:pt x="3219796" y="459971"/>
                  </a:cubicBezTo>
                  <a:cubicBezTo>
                    <a:pt x="3246722" y="456605"/>
                    <a:pt x="3266449" y="455235"/>
                    <a:pt x="3291840" y="448887"/>
                  </a:cubicBezTo>
                  <a:cubicBezTo>
                    <a:pt x="3348001" y="434847"/>
                    <a:pt x="3332184" y="434767"/>
                    <a:pt x="3402676" y="410094"/>
                  </a:cubicBezTo>
                  <a:cubicBezTo>
                    <a:pt x="3415369" y="405651"/>
                    <a:pt x="3428494" y="402549"/>
                    <a:pt x="3441469" y="399011"/>
                  </a:cubicBezTo>
                  <a:cubicBezTo>
                    <a:pt x="3448817" y="397007"/>
                    <a:pt x="3456410" y="395878"/>
                    <a:pt x="3463636" y="393469"/>
                  </a:cubicBezTo>
                  <a:cubicBezTo>
                    <a:pt x="3495229" y="382938"/>
                    <a:pt x="3526443" y="371302"/>
                    <a:pt x="3557847" y="360218"/>
                  </a:cubicBezTo>
                  <a:cubicBezTo>
                    <a:pt x="3563389" y="354676"/>
                    <a:pt x="3567463" y="347098"/>
                    <a:pt x="3574473" y="343593"/>
                  </a:cubicBezTo>
                  <a:cubicBezTo>
                    <a:pt x="3586501" y="337579"/>
                    <a:pt x="3600384" y="336373"/>
                    <a:pt x="3613265" y="332509"/>
                  </a:cubicBezTo>
                  <a:cubicBezTo>
                    <a:pt x="3618860" y="330830"/>
                    <a:pt x="3624274" y="328572"/>
                    <a:pt x="3629891" y="326967"/>
                  </a:cubicBezTo>
                  <a:cubicBezTo>
                    <a:pt x="3637214" y="324875"/>
                    <a:pt x="3645098" y="324518"/>
                    <a:pt x="3652058" y="321425"/>
                  </a:cubicBezTo>
                  <a:cubicBezTo>
                    <a:pt x="3678480" y="309682"/>
                    <a:pt x="3704368" y="296675"/>
                    <a:pt x="3729644" y="282633"/>
                  </a:cubicBezTo>
                  <a:cubicBezTo>
                    <a:pt x="3759214" y="266205"/>
                    <a:pt x="3786157" y="249017"/>
                    <a:pt x="3818313" y="238298"/>
                  </a:cubicBezTo>
                  <a:cubicBezTo>
                    <a:pt x="3832764" y="233481"/>
                    <a:pt x="3847869" y="230909"/>
                    <a:pt x="3862647" y="227214"/>
                  </a:cubicBezTo>
                  <a:cubicBezTo>
                    <a:pt x="3874815" y="215046"/>
                    <a:pt x="3885495" y="201468"/>
                    <a:pt x="3901440" y="193964"/>
                  </a:cubicBezTo>
                  <a:cubicBezTo>
                    <a:pt x="3926899" y="181984"/>
                    <a:pt x="3955614" y="176320"/>
                    <a:pt x="3979025" y="160713"/>
                  </a:cubicBezTo>
                  <a:cubicBezTo>
                    <a:pt x="4067013" y="102054"/>
                    <a:pt x="4030559" y="115824"/>
                    <a:pt x="4078778" y="99753"/>
                  </a:cubicBezTo>
                  <a:cubicBezTo>
                    <a:pt x="4100870" y="66615"/>
                    <a:pt x="4079332" y="92964"/>
                    <a:pt x="4134196" y="60960"/>
                  </a:cubicBezTo>
                  <a:cubicBezTo>
                    <a:pt x="4146395" y="53844"/>
                    <a:pt x="4182868" y="21872"/>
                    <a:pt x="4189614" y="16625"/>
                  </a:cubicBezTo>
                  <a:cubicBezTo>
                    <a:pt x="4194871" y="12536"/>
                    <a:pt x="4200283" y="8521"/>
                    <a:pt x="4206240" y="5542"/>
                  </a:cubicBezTo>
                  <a:cubicBezTo>
                    <a:pt x="4211465" y="2930"/>
                    <a:pt x="4217323" y="1847"/>
                    <a:pt x="4222865" y="0"/>
                  </a:cubicBezTo>
                  <a:cubicBezTo>
                    <a:pt x="4298895" y="21723"/>
                    <a:pt x="4233134" y="-3321"/>
                    <a:pt x="4328160" y="72044"/>
                  </a:cubicBezTo>
                  <a:cubicBezTo>
                    <a:pt x="4358277" y="95930"/>
                    <a:pt x="4389410" y="118768"/>
                    <a:pt x="4422371" y="138545"/>
                  </a:cubicBezTo>
                  <a:cubicBezTo>
                    <a:pt x="4431607" y="144087"/>
                    <a:pt x="4440446" y="150354"/>
                    <a:pt x="4450080" y="155171"/>
                  </a:cubicBezTo>
                  <a:cubicBezTo>
                    <a:pt x="4503287" y="181774"/>
                    <a:pt x="4554359" y="213944"/>
                    <a:pt x="4610793" y="232756"/>
                  </a:cubicBezTo>
                  <a:cubicBezTo>
                    <a:pt x="4668666" y="252048"/>
                    <a:pt x="4621710" y="237057"/>
                    <a:pt x="4754880" y="266007"/>
                  </a:cubicBezTo>
                  <a:lnTo>
                    <a:pt x="4754880" y="266007"/>
                  </a:lnTo>
                  <a:cubicBezTo>
                    <a:pt x="4850316" y="293274"/>
                    <a:pt x="4805702" y="285498"/>
                    <a:pt x="4887884" y="293716"/>
                  </a:cubicBezTo>
                  <a:cubicBezTo>
                    <a:pt x="5006058" y="325946"/>
                    <a:pt x="4903329" y="300132"/>
                    <a:pt x="4982094" y="315884"/>
                  </a:cubicBezTo>
                  <a:cubicBezTo>
                    <a:pt x="4989563" y="317378"/>
                    <a:pt x="4996793" y="319931"/>
                    <a:pt x="5004262" y="321425"/>
                  </a:cubicBezTo>
                  <a:cubicBezTo>
                    <a:pt x="5015280" y="323629"/>
                    <a:pt x="5026458" y="324957"/>
                    <a:pt x="5037513" y="326967"/>
                  </a:cubicBezTo>
                  <a:cubicBezTo>
                    <a:pt x="5046780" y="328652"/>
                    <a:pt x="5055832" y="331768"/>
                    <a:pt x="5065222" y="332509"/>
                  </a:cubicBezTo>
                  <a:cubicBezTo>
                    <a:pt x="5126104" y="337316"/>
                    <a:pt x="5187142" y="339898"/>
                    <a:pt x="5248102" y="343593"/>
                  </a:cubicBezTo>
                  <a:cubicBezTo>
                    <a:pt x="5305420" y="362697"/>
                    <a:pt x="5244278" y="343998"/>
                    <a:pt x="5386647" y="354676"/>
                  </a:cubicBezTo>
                  <a:cubicBezTo>
                    <a:pt x="5420009" y="357178"/>
                    <a:pt x="5453149" y="362065"/>
                    <a:pt x="5486400" y="365760"/>
                  </a:cubicBezTo>
                  <a:cubicBezTo>
                    <a:pt x="5568129" y="386193"/>
                    <a:pt x="5497788" y="370280"/>
                    <a:pt x="5691447" y="376844"/>
                  </a:cubicBezTo>
                  <a:lnTo>
                    <a:pt x="5835534" y="382385"/>
                  </a:lnTo>
                  <a:cubicBezTo>
                    <a:pt x="5905315" y="399831"/>
                    <a:pt x="5854114" y="388282"/>
                    <a:pt x="5913120" y="399011"/>
                  </a:cubicBezTo>
                  <a:cubicBezTo>
                    <a:pt x="5922387" y="400696"/>
                    <a:pt x="5931634" y="402510"/>
                    <a:pt x="5940829" y="404553"/>
                  </a:cubicBezTo>
                  <a:cubicBezTo>
                    <a:pt x="5948264" y="406205"/>
                    <a:pt x="5962996" y="410094"/>
                    <a:pt x="5962996" y="410094"/>
                  </a:cubicBezTo>
                </a:path>
              </a:pathLst>
            </a:custGeom>
            <a:noFill/>
            <a:ln w="762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文字方塊 12"/>
            <p:cNvSpPr txBox="1"/>
            <p:nvPr/>
          </p:nvSpPr>
          <p:spPr>
            <a:xfrm>
              <a:off x="9624752" y="972503"/>
              <a:ext cx="117371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600" b="1" dirty="0" smtClean="0">
                  <a:solidFill>
                    <a:srgbClr val="FF0000"/>
                  </a:solidFill>
                  <a:latin typeface="+mn-ea"/>
                </a:rPr>
                <a:t>O(n)</a:t>
              </a:r>
              <a:endParaRPr lang="zh-TW" altLang="en-US" sz="3600" b="1" dirty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5527683" y="690320"/>
              <a:ext cx="117532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altLang="zh-TW" sz="3600" b="1" dirty="0" smtClean="0">
                  <a:solidFill>
                    <a:schemeClr val="accent2">
                      <a:lumMod val="75000"/>
                    </a:schemeClr>
                  </a:solidFill>
                  <a:latin typeface="+mn-ea"/>
                </a:rPr>
                <a:t>ϴ</a:t>
              </a:r>
              <a:r>
                <a:rPr lang="en-US" altLang="zh-TW" sz="3600" b="1" dirty="0" smtClean="0">
                  <a:solidFill>
                    <a:schemeClr val="accent2">
                      <a:lumMod val="75000"/>
                    </a:schemeClr>
                  </a:solidFill>
                  <a:latin typeface="+mn-ea"/>
                </a:rPr>
                <a:t>(n)</a:t>
              </a:r>
              <a:endParaRPr lang="zh-TW" altLang="en-US" sz="3600" b="1" dirty="0">
                <a:solidFill>
                  <a:schemeClr val="accent2">
                    <a:lumMod val="75000"/>
                  </a:schemeClr>
                </a:solidFill>
                <a:latin typeface="+mn-ea"/>
              </a:endParaRPr>
            </a:p>
          </p:txBody>
        </p:sp>
        <p:sp>
          <p:nvSpPr>
            <p:cNvPr id="15" name="左大括弧 14"/>
            <p:cNvSpPr/>
            <p:nvPr/>
          </p:nvSpPr>
          <p:spPr>
            <a:xfrm rot="5400000">
              <a:off x="5817971" y="1343395"/>
              <a:ext cx="551463" cy="660427"/>
            </a:xfrm>
            <a:prstGeom prst="leftBrace">
              <a:avLst>
                <a:gd name="adj1" fmla="val 91763"/>
                <a:gd name="adj2" fmla="val 50000"/>
              </a:avLst>
            </a:prstGeom>
            <a:ln w="762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2020191" y="1124236"/>
              <a:ext cx="117532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altLang="zh-TW" sz="3600" b="1" dirty="0" smtClean="0">
                  <a:solidFill>
                    <a:srgbClr val="00B0F0"/>
                  </a:solidFill>
                  <a:latin typeface="+mn-ea"/>
                </a:rPr>
                <a:t>Ω</a:t>
              </a:r>
              <a:r>
                <a:rPr lang="en-US" altLang="zh-TW" sz="3600" b="1" dirty="0" smtClean="0">
                  <a:solidFill>
                    <a:srgbClr val="00B0F0"/>
                  </a:solidFill>
                  <a:latin typeface="+mn-ea"/>
                </a:rPr>
                <a:t>(n)</a:t>
              </a:r>
              <a:endParaRPr lang="zh-TW" altLang="en-US" sz="3600" b="1" dirty="0">
                <a:solidFill>
                  <a:srgbClr val="00B0F0"/>
                </a:solidFill>
                <a:latin typeface="+mn-ea"/>
              </a:endParaRPr>
            </a:p>
          </p:txBody>
        </p:sp>
        <p:sp>
          <p:nvSpPr>
            <p:cNvPr id="17" name="手繪多邊形 16"/>
            <p:cNvSpPr/>
            <p:nvPr/>
          </p:nvSpPr>
          <p:spPr>
            <a:xfrm rot="10800000">
              <a:off x="795130" y="4128508"/>
              <a:ext cx="4794220" cy="687185"/>
            </a:xfrm>
            <a:custGeom>
              <a:avLst/>
              <a:gdLst>
                <a:gd name="connsiteX0" fmla="*/ 0 w 5962996"/>
                <a:gd name="connsiteY0" fmla="*/ 687185 h 687185"/>
                <a:gd name="connsiteX1" fmla="*/ 5542 w 5962996"/>
                <a:gd name="connsiteY1" fmla="*/ 648393 h 687185"/>
                <a:gd name="connsiteX2" fmla="*/ 121920 w 5962996"/>
                <a:gd name="connsiteY2" fmla="*/ 537556 h 687185"/>
                <a:gd name="connsiteX3" fmla="*/ 127462 w 5962996"/>
                <a:gd name="connsiteY3" fmla="*/ 520931 h 687185"/>
                <a:gd name="connsiteX4" fmla="*/ 144087 w 5962996"/>
                <a:gd name="connsiteY4" fmla="*/ 515389 h 687185"/>
                <a:gd name="connsiteX5" fmla="*/ 171796 w 5962996"/>
                <a:gd name="connsiteY5" fmla="*/ 504305 h 687185"/>
                <a:gd name="connsiteX6" fmla="*/ 232756 w 5962996"/>
                <a:gd name="connsiteY6" fmla="*/ 465513 h 687185"/>
                <a:gd name="connsiteX7" fmla="*/ 277091 w 5962996"/>
                <a:gd name="connsiteY7" fmla="*/ 448887 h 687185"/>
                <a:gd name="connsiteX8" fmla="*/ 343593 w 5962996"/>
                <a:gd name="connsiteY8" fmla="*/ 426720 h 687185"/>
                <a:gd name="connsiteX9" fmla="*/ 393469 w 5962996"/>
                <a:gd name="connsiteY9" fmla="*/ 410094 h 687185"/>
                <a:gd name="connsiteX10" fmla="*/ 415636 w 5962996"/>
                <a:gd name="connsiteY10" fmla="*/ 404553 h 687185"/>
                <a:gd name="connsiteX11" fmla="*/ 448887 w 5962996"/>
                <a:gd name="connsiteY11" fmla="*/ 393469 h 687185"/>
                <a:gd name="connsiteX12" fmla="*/ 476596 w 5962996"/>
                <a:gd name="connsiteY12" fmla="*/ 387927 h 687185"/>
                <a:gd name="connsiteX13" fmla="*/ 548640 w 5962996"/>
                <a:gd name="connsiteY13" fmla="*/ 371302 h 687185"/>
                <a:gd name="connsiteX14" fmla="*/ 615142 w 5962996"/>
                <a:gd name="connsiteY14" fmla="*/ 365760 h 687185"/>
                <a:gd name="connsiteX15" fmla="*/ 637309 w 5962996"/>
                <a:gd name="connsiteY15" fmla="*/ 360218 h 687185"/>
                <a:gd name="connsiteX16" fmla="*/ 653934 w 5962996"/>
                <a:gd name="connsiteY16" fmla="*/ 354676 h 687185"/>
                <a:gd name="connsiteX17" fmla="*/ 714894 w 5962996"/>
                <a:gd name="connsiteY17" fmla="*/ 343593 h 687185"/>
                <a:gd name="connsiteX18" fmla="*/ 731520 w 5962996"/>
                <a:gd name="connsiteY18" fmla="*/ 338051 h 687185"/>
                <a:gd name="connsiteX19" fmla="*/ 1025236 w 5962996"/>
                <a:gd name="connsiteY19" fmla="*/ 332509 h 687185"/>
                <a:gd name="connsiteX20" fmla="*/ 1097280 w 5962996"/>
                <a:gd name="connsiteY20" fmla="*/ 338051 h 687185"/>
                <a:gd name="connsiteX21" fmla="*/ 1185949 w 5962996"/>
                <a:gd name="connsiteY21" fmla="*/ 343593 h 687185"/>
                <a:gd name="connsiteX22" fmla="*/ 1241367 w 5962996"/>
                <a:gd name="connsiteY22" fmla="*/ 349134 h 687185"/>
                <a:gd name="connsiteX23" fmla="*/ 1269076 w 5962996"/>
                <a:gd name="connsiteY23" fmla="*/ 354676 h 687185"/>
                <a:gd name="connsiteX24" fmla="*/ 1335578 w 5962996"/>
                <a:gd name="connsiteY24" fmla="*/ 371302 h 687185"/>
                <a:gd name="connsiteX25" fmla="*/ 1368829 w 5962996"/>
                <a:gd name="connsiteY25" fmla="*/ 376844 h 687185"/>
                <a:gd name="connsiteX26" fmla="*/ 1446414 w 5962996"/>
                <a:gd name="connsiteY26" fmla="*/ 399011 h 687185"/>
                <a:gd name="connsiteX27" fmla="*/ 1468582 w 5962996"/>
                <a:gd name="connsiteY27" fmla="*/ 404553 h 687185"/>
                <a:gd name="connsiteX28" fmla="*/ 1596044 w 5962996"/>
                <a:gd name="connsiteY28" fmla="*/ 421178 h 687185"/>
                <a:gd name="connsiteX29" fmla="*/ 1634836 w 5962996"/>
                <a:gd name="connsiteY29" fmla="*/ 432262 h 687185"/>
                <a:gd name="connsiteX30" fmla="*/ 1778924 w 5962996"/>
                <a:gd name="connsiteY30" fmla="*/ 459971 h 687185"/>
                <a:gd name="connsiteX31" fmla="*/ 1889760 w 5962996"/>
                <a:gd name="connsiteY31" fmla="*/ 482138 h 687185"/>
                <a:gd name="connsiteX32" fmla="*/ 1917469 w 5962996"/>
                <a:gd name="connsiteY32" fmla="*/ 487680 h 687185"/>
                <a:gd name="connsiteX33" fmla="*/ 2006138 w 5962996"/>
                <a:gd name="connsiteY33" fmla="*/ 493222 h 687185"/>
                <a:gd name="connsiteX34" fmla="*/ 2211185 w 5962996"/>
                <a:gd name="connsiteY34" fmla="*/ 504305 h 687185"/>
                <a:gd name="connsiteX35" fmla="*/ 2294313 w 5962996"/>
                <a:gd name="connsiteY35" fmla="*/ 515389 h 687185"/>
                <a:gd name="connsiteX36" fmla="*/ 2493818 w 5962996"/>
                <a:gd name="connsiteY36" fmla="*/ 526473 h 687185"/>
                <a:gd name="connsiteX37" fmla="*/ 2615738 w 5962996"/>
                <a:gd name="connsiteY37" fmla="*/ 537556 h 687185"/>
                <a:gd name="connsiteX38" fmla="*/ 2870662 w 5962996"/>
                <a:gd name="connsiteY38" fmla="*/ 532014 h 687185"/>
                <a:gd name="connsiteX39" fmla="*/ 2942705 w 5962996"/>
                <a:gd name="connsiteY39" fmla="*/ 520931 h 687185"/>
                <a:gd name="connsiteX40" fmla="*/ 2959331 w 5962996"/>
                <a:gd name="connsiteY40" fmla="*/ 515389 h 687185"/>
                <a:gd name="connsiteX41" fmla="*/ 3053542 w 5962996"/>
                <a:gd name="connsiteY41" fmla="*/ 493222 h 687185"/>
                <a:gd name="connsiteX42" fmla="*/ 3092334 w 5962996"/>
                <a:gd name="connsiteY42" fmla="*/ 482138 h 687185"/>
                <a:gd name="connsiteX43" fmla="*/ 3219796 w 5962996"/>
                <a:gd name="connsiteY43" fmla="*/ 459971 h 687185"/>
                <a:gd name="connsiteX44" fmla="*/ 3291840 w 5962996"/>
                <a:gd name="connsiteY44" fmla="*/ 448887 h 687185"/>
                <a:gd name="connsiteX45" fmla="*/ 3402676 w 5962996"/>
                <a:gd name="connsiteY45" fmla="*/ 410094 h 687185"/>
                <a:gd name="connsiteX46" fmla="*/ 3441469 w 5962996"/>
                <a:gd name="connsiteY46" fmla="*/ 399011 h 687185"/>
                <a:gd name="connsiteX47" fmla="*/ 3463636 w 5962996"/>
                <a:gd name="connsiteY47" fmla="*/ 393469 h 687185"/>
                <a:gd name="connsiteX48" fmla="*/ 3557847 w 5962996"/>
                <a:gd name="connsiteY48" fmla="*/ 360218 h 687185"/>
                <a:gd name="connsiteX49" fmla="*/ 3574473 w 5962996"/>
                <a:gd name="connsiteY49" fmla="*/ 343593 h 687185"/>
                <a:gd name="connsiteX50" fmla="*/ 3613265 w 5962996"/>
                <a:gd name="connsiteY50" fmla="*/ 332509 h 687185"/>
                <a:gd name="connsiteX51" fmla="*/ 3629891 w 5962996"/>
                <a:gd name="connsiteY51" fmla="*/ 326967 h 687185"/>
                <a:gd name="connsiteX52" fmla="*/ 3652058 w 5962996"/>
                <a:gd name="connsiteY52" fmla="*/ 321425 h 687185"/>
                <a:gd name="connsiteX53" fmla="*/ 3729644 w 5962996"/>
                <a:gd name="connsiteY53" fmla="*/ 282633 h 687185"/>
                <a:gd name="connsiteX54" fmla="*/ 3818313 w 5962996"/>
                <a:gd name="connsiteY54" fmla="*/ 238298 h 687185"/>
                <a:gd name="connsiteX55" fmla="*/ 3862647 w 5962996"/>
                <a:gd name="connsiteY55" fmla="*/ 227214 h 687185"/>
                <a:gd name="connsiteX56" fmla="*/ 3901440 w 5962996"/>
                <a:gd name="connsiteY56" fmla="*/ 193964 h 687185"/>
                <a:gd name="connsiteX57" fmla="*/ 3979025 w 5962996"/>
                <a:gd name="connsiteY57" fmla="*/ 160713 h 687185"/>
                <a:gd name="connsiteX58" fmla="*/ 4078778 w 5962996"/>
                <a:gd name="connsiteY58" fmla="*/ 99753 h 687185"/>
                <a:gd name="connsiteX59" fmla="*/ 4134196 w 5962996"/>
                <a:gd name="connsiteY59" fmla="*/ 60960 h 687185"/>
                <a:gd name="connsiteX60" fmla="*/ 4189614 w 5962996"/>
                <a:gd name="connsiteY60" fmla="*/ 16625 h 687185"/>
                <a:gd name="connsiteX61" fmla="*/ 4206240 w 5962996"/>
                <a:gd name="connsiteY61" fmla="*/ 5542 h 687185"/>
                <a:gd name="connsiteX62" fmla="*/ 4222865 w 5962996"/>
                <a:gd name="connsiteY62" fmla="*/ 0 h 687185"/>
                <a:gd name="connsiteX63" fmla="*/ 4328160 w 5962996"/>
                <a:gd name="connsiteY63" fmla="*/ 72044 h 687185"/>
                <a:gd name="connsiteX64" fmla="*/ 4422371 w 5962996"/>
                <a:gd name="connsiteY64" fmla="*/ 138545 h 687185"/>
                <a:gd name="connsiteX65" fmla="*/ 4450080 w 5962996"/>
                <a:gd name="connsiteY65" fmla="*/ 155171 h 687185"/>
                <a:gd name="connsiteX66" fmla="*/ 4610793 w 5962996"/>
                <a:gd name="connsiteY66" fmla="*/ 232756 h 687185"/>
                <a:gd name="connsiteX67" fmla="*/ 4754880 w 5962996"/>
                <a:gd name="connsiteY67" fmla="*/ 266007 h 687185"/>
                <a:gd name="connsiteX68" fmla="*/ 4754880 w 5962996"/>
                <a:gd name="connsiteY68" fmla="*/ 266007 h 687185"/>
                <a:gd name="connsiteX69" fmla="*/ 4887884 w 5962996"/>
                <a:gd name="connsiteY69" fmla="*/ 293716 h 687185"/>
                <a:gd name="connsiteX70" fmla="*/ 4982094 w 5962996"/>
                <a:gd name="connsiteY70" fmla="*/ 315884 h 687185"/>
                <a:gd name="connsiteX71" fmla="*/ 5004262 w 5962996"/>
                <a:gd name="connsiteY71" fmla="*/ 321425 h 687185"/>
                <a:gd name="connsiteX72" fmla="*/ 5037513 w 5962996"/>
                <a:gd name="connsiteY72" fmla="*/ 326967 h 687185"/>
                <a:gd name="connsiteX73" fmla="*/ 5065222 w 5962996"/>
                <a:gd name="connsiteY73" fmla="*/ 332509 h 687185"/>
                <a:gd name="connsiteX74" fmla="*/ 5248102 w 5962996"/>
                <a:gd name="connsiteY74" fmla="*/ 343593 h 687185"/>
                <a:gd name="connsiteX75" fmla="*/ 5386647 w 5962996"/>
                <a:gd name="connsiteY75" fmla="*/ 354676 h 687185"/>
                <a:gd name="connsiteX76" fmla="*/ 5486400 w 5962996"/>
                <a:gd name="connsiteY76" fmla="*/ 365760 h 687185"/>
                <a:gd name="connsiteX77" fmla="*/ 5691447 w 5962996"/>
                <a:gd name="connsiteY77" fmla="*/ 376844 h 687185"/>
                <a:gd name="connsiteX78" fmla="*/ 5835534 w 5962996"/>
                <a:gd name="connsiteY78" fmla="*/ 382385 h 687185"/>
                <a:gd name="connsiteX79" fmla="*/ 5913120 w 5962996"/>
                <a:gd name="connsiteY79" fmla="*/ 399011 h 687185"/>
                <a:gd name="connsiteX80" fmla="*/ 5940829 w 5962996"/>
                <a:gd name="connsiteY80" fmla="*/ 404553 h 687185"/>
                <a:gd name="connsiteX81" fmla="*/ 5962996 w 5962996"/>
                <a:gd name="connsiteY81" fmla="*/ 410094 h 687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</a:cxnLst>
              <a:rect l="l" t="t" r="r" b="b"/>
              <a:pathLst>
                <a:path w="5962996" h="687185">
                  <a:moveTo>
                    <a:pt x="0" y="687185"/>
                  </a:moveTo>
                  <a:cubicBezTo>
                    <a:pt x="1847" y="674254"/>
                    <a:pt x="-1917" y="659116"/>
                    <a:pt x="5542" y="648393"/>
                  </a:cubicBezTo>
                  <a:cubicBezTo>
                    <a:pt x="53406" y="579590"/>
                    <a:pt x="69550" y="572470"/>
                    <a:pt x="121920" y="537556"/>
                  </a:cubicBezTo>
                  <a:cubicBezTo>
                    <a:pt x="123767" y="532014"/>
                    <a:pt x="123331" y="525062"/>
                    <a:pt x="127462" y="520931"/>
                  </a:cubicBezTo>
                  <a:cubicBezTo>
                    <a:pt x="131593" y="516800"/>
                    <a:pt x="138617" y="517440"/>
                    <a:pt x="144087" y="515389"/>
                  </a:cubicBezTo>
                  <a:cubicBezTo>
                    <a:pt x="153401" y="511896"/>
                    <a:pt x="163126" y="509182"/>
                    <a:pt x="171796" y="504305"/>
                  </a:cubicBezTo>
                  <a:cubicBezTo>
                    <a:pt x="192788" y="492497"/>
                    <a:pt x="211442" y="476731"/>
                    <a:pt x="232756" y="465513"/>
                  </a:cubicBezTo>
                  <a:cubicBezTo>
                    <a:pt x="246723" y="458162"/>
                    <a:pt x="262207" y="454140"/>
                    <a:pt x="277091" y="448887"/>
                  </a:cubicBezTo>
                  <a:cubicBezTo>
                    <a:pt x="277095" y="448886"/>
                    <a:pt x="328814" y="431647"/>
                    <a:pt x="343593" y="426720"/>
                  </a:cubicBezTo>
                  <a:cubicBezTo>
                    <a:pt x="360218" y="421178"/>
                    <a:pt x="376467" y="414344"/>
                    <a:pt x="393469" y="410094"/>
                  </a:cubicBezTo>
                  <a:cubicBezTo>
                    <a:pt x="400858" y="408247"/>
                    <a:pt x="408341" y="406741"/>
                    <a:pt x="415636" y="404553"/>
                  </a:cubicBezTo>
                  <a:cubicBezTo>
                    <a:pt x="426827" y="401196"/>
                    <a:pt x="437615" y="396543"/>
                    <a:pt x="448887" y="393469"/>
                  </a:cubicBezTo>
                  <a:cubicBezTo>
                    <a:pt x="457974" y="390991"/>
                    <a:pt x="467458" y="390212"/>
                    <a:pt x="476596" y="387927"/>
                  </a:cubicBezTo>
                  <a:cubicBezTo>
                    <a:pt x="515070" y="378308"/>
                    <a:pt x="474671" y="377466"/>
                    <a:pt x="548640" y="371302"/>
                  </a:cubicBezTo>
                  <a:lnTo>
                    <a:pt x="615142" y="365760"/>
                  </a:lnTo>
                  <a:cubicBezTo>
                    <a:pt x="622531" y="363913"/>
                    <a:pt x="629986" y="362310"/>
                    <a:pt x="637309" y="360218"/>
                  </a:cubicBezTo>
                  <a:cubicBezTo>
                    <a:pt x="642926" y="358613"/>
                    <a:pt x="648267" y="356093"/>
                    <a:pt x="653934" y="354676"/>
                  </a:cubicBezTo>
                  <a:cubicBezTo>
                    <a:pt x="669430" y="350802"/>
                    <a:pt x="700065" y="346064"/>
                    <a:pt x="714894" y="343593"/>
                  </a:cubicBezTo>
                  <a:cubicBezTo>
                    <a:pt x="720436" y="341746"/>
                    <a:pt x="725758" y="339011"/>
                    <a:pt x="731520" y="338051"/>
                  </a:cubicBezTo>
                  <a:cubicBezTo>
                    <a:pt x="857871" y="316992"/>
                    <a:pt x="852969" y="327976"/>
                    <a:pt x="1025236" y="332509"/>
                  </a:cubicBezTo>
                  <a:lnTo>
                    <a:pt x="1097280" y="338051"/>
                  </a:lnTo>
                  <a:lnTo>
                    <a:pt x="1185949" y="343593"/>
                  </a:lnTo>
                  <a:cubicBezTo>
                    <a:pt x="1204459" y="345017"/>
                    <a:pt x="1222894" y="347287"/>
                    <a:pt x="1241367" y="349134"/>
                  </a:cubicBezTo>
                  <a:cubicBezTo>
                    <a:pt x="1250603" y="350981"/>
                    <a:pt x="1259907" y="352519"/>
                    <a:pt x="1269076" y="354676"/>
                  </a:cubicBezTo>
                  <a:cubicBezTo>
                    <a:pt x="1291318" y="359910"/>
                    <a:pt x="1313039" y="367545"/>
                    <a:pt x="1335578" y="371302"/>
                  </a:cubicBezTo>
                  <a:cubicBezTo>
                    <a:pt x="1346662" y="373149"/>
                    <a:pt x="1357928" y="374119"/>
                    <a:pt x="1368829" y="376844"/>
                  </a:cubicBezTo>
                  <a:cubicBezTo>
                    <a:pt x="1394922" y="383367"/>
                    <a:pt x="1420499" y="391812"/>
                    <a:pt x="1446414" y="399011"/>
                  </a:cubicBezTo>
                  <a:cubicBezTo>
                    <a:pt x="1453753" y="401050"/>
                    <a:pt x="1461035" y="403524"/>
                    <a:pt x="1468582" y="404553"/>
                  </a:cubicBezTo>
                  <a:cubicBezTo>
                    <a:pt x="1507368" y="409842"/>
                    <a:pt x="1555330" y="410999"/>
                    <a:pt x="1596044" y="421178"/>
                  </a:cubicBezTo>
                  <a:cubicBezTo>
                    <a:pt x="1609091" y="424440"/>
                    <a:pt x="1621686" y="429444"/>
                    <a:pt x="1634836" y="432262"/>
                  </a:cubicBezTo>
                  <a:cubicBezTo>
                    <a:pt x="1682660" y="442510"/>
                    <a:pt x="1730964" y="450379"/>
                    <a:pt x="1778924" y="459971"/>
                  </a:cubicBezTo>
                  <a:lnTo>
                    <a:pt x="1889760" y="482138"/>
                  </a:lnTo>
                  <a:cubicBezTo>
                    <a:pt x="1898996" y="483985"/>
                    <a:pt x="1908068" y="487092"/>
                    <a:pt x="1917469" y="487680"/>
                  </a:cubicBezTo>
                  <a:lnTo>
                    <a:pt x="2006138" y="493222"/>
                  </a:lnTo>
                  <a:cubicBezTo>
                    <a:pt x="2098956" y="511786"/>
                    <a:pt x="1979750" y="489533"/>
                    <a:pt x="2211185" y="504305"/>
                  </a:cubicBezTo>
                  <a:cubicBezTo>
                    <a:pt x="2239083" y="506086"/>
                    <a:pt x="2266543" y="512185"/>
                    <a:pt x="2294313" y="515389"/>
                  </a:cubicBezTo>
                  <a:cubicBezTo>
                    <a:pt x="2366566" y="523726"/>
                    <a:pt x="2413570" y="523263"/>
                    <a:pt x="2493818" y="526473"/>
                  </a:cubicBezTo>
                  <a:cubicBezTo>
                    <a:pt x="2533532" y="531436"/>
                    <a:pt x="2576131" y="537556"/>
                    <a:pt x="2615738" y="537556"/>
                  </a:cubicBezTo>
                  <a:cubicBezTo>
                    <a:pt x="2700733" y="537556"/>
                    <a:pt x="2785687" y="533861"/>
                    <a:pt x="2870662" y="532014"/>
                  </a:cubicBezTo>
                  <a:cubicBezTo>
                    <a:pt x="2894676" y="528320"/>
                    <a:pt x="2918824" y="525409"/>
                    <a:pt x="2942705" y="520931"/>
                  </a:cubicBezTo>
                  <a:cubicBezTo>
                    <a:pt x="2948447" y="519854"/>
                    <a:pt x="2953664" y="516806"/>
                    <a:pt x="2959331" y="515389"/>
                  </a:cubicBezTo>
                  <a:cubicBezTo>
                    <a:pt x="2990629" y="507565"/>
                    <a:pt x="3022244" y="501046"/>
                    <a:pt x="3053542" y="493222"/>
                  </a:cubicBezTo>
                  <a:cubicBezTo>
                    <a:pt x="3086713" y="484929"/>
                    <a:pt x="3052347" y="489543"/>
                    <a:pt x="3092334" y="482138"/>
                  </a:cubicBezTo>
                  <a:cubicBezTo>
                    <a:pt x="3134738" y="474285"/>
                    <a:pt x="3177004" y="465320"/>
                    <a:pt x="3219796" y="459971"/>
                  </a:cubicBezTo>
                  <a:cubicBezTo>
                    <a:pt x="3246722" y="456605"/>
                    <a:pt x="3266449" y="455235"/>
                    <a:pt x="3291840" y="448887"/>
                  </a:cubicBezTo>
                  <a:cubicBezTo>
                    <a:pt x="3348001" y="434847"/>
                    <a:pt x="3332184" y="434767"/>
                    <a:pt x="3402676" y="410094"/>
                  </a:cubicBezTo>
                  <a:cubicBezTo>
                    <a:pt x="3415369" y="405651"/>
                    <a:pt x="3428494" y="402549"/>
                    <a:pt x="3441469" y="399011"/>
                  </a:cubicBezTo>
                  <a:cubicBezTo>
                    <a:pt x="3448817" y="397007"/>
                    <a:pt x="3456410" y="395878"/>
                    <a:pt x="3463636" y="393469"/>
                  </a:cubicBezTo>
                  <a:cubicBezTo>
                    <a:pt x="3495229" y="382938"/>
                    <a:pt x="3526443" y="371302"/>
                    <a:pt x="3557847" y="360218"/>
                  </a:cubicBezTo>
                  <a:cubicBezTo>
                    <a:pt x="3563389" y="354676"/>
                    <a:pt x="3567463" y="347098"/>
                    <a:pt x="3574473" y="343593"/>
                  </a:cubicBezTo>
                  <a:cubicBezTo>
                    <a:pt x="3586501" y="337579"/>
                    <a:pt x="3600384" y="336373"/>
                    <a:pt x="3613265" y="332509"/>
                  </a:cubicBezTo>
                  <a:cubicBezTo>
                    <a:pt x="3618860" y="330830"/>
                    <a:pt x="3624274" y="328572"/>
                    <a:pt x="3629891" y="326967"/>
                  </a:cubicBezTo>
                  <a:cubicBezTo>
                    <a:pt x="3637214" y="324875"/>
                    <a:pt x="3645098" y="324518"/>
                    <a:pt x="3652058" y="321425"/>
                  </a:cubicBezTo>
                  <a:cubicBezTo>
                    <a:pt x="3678480" y="309682"/>
                    <a:pt x="3704368" y="296675"/>
                    <a:pt x="3729644" y="282633"/>
                  </a:cubicBezTo>
                  <a:cubicBezTo>
                    <a:pt x="3759214" y="266205"/>
                    <a:pt x="3786157" y="249017"/>
                    <a:pt x="3818313" y="238298"/>
                  </a:cubicBezTo>
                  <a:cubicBezTo>
                    <a:pt x="3832764" y="233481"/>
                    <a:pt x="3847869" y="230909"/>
                    <a:pt x="3862647" y="227214"/>
                  </a:cubicBezTo>
                  <a:cubicBezTo>
                    <a:pt x="3874815" y="215046"/>
                    <a:pt x="3885495" y="201468"/>
                    <a:pt x="3901440" y="193964"/>
                  </a:cubicBezTo>
                  <a:cubicBezTo>
                    <a:pt x="3926899" y="181984"/>
                    <a:pt x="3955614" y="176320"/>
                    <a:pt x="3979025" y="160713"/>
                  </a:cubicBezTo>
                  <a:cubicBezTo>
                    <a:pt x="4067013" y="102054"/>
                    <a:pt x="4030559" y="115824"/>
                    <a:pt x="4078778" y="99753"/>
                  </a:cubicBezTo>
                  <a:cubicBezTo>
                    <a:pt x="4100870" y="66615"/>
                    <a:pt x="4079332" y="92964"/>
                    <a:pt x="4134196" y="60960"/>
                  </a:cubicBezTo>
                  <a:cubicBezTo>
                    <a:pt x="4146395" y="53844"/>
                    <a:pt x="4182868" y="21872"/>
                    <a:pt x="4189614" y="16625"/>
                  </a:cubicBezTo>
                  <a:cubicBezTo>
                    <a:pt x="4194871" y="12536"/>
                    <a:pt x="4200283" y="8521"/>
                    <a:pt x="4206240" y="5542"/>
                  </a:cubicBezTo>
                  <a:cubicBezTo>
                    <a:pt x="4211465" y="2930"/>
                    <a:pt x="4217323" y="1847"/>
                    <a:pt x="4222865" y="0"/>
                  </a:cubicBezTo>
                  <a:cubicBezTo>
                    <a:pt x="4298895" y="21723"/>
                    <a:pt x="4233134" y="-3321"/>
                    <a:pt x="4328160" y="72044"/>
                  </a:cubicBezTo>
                  <a:cubicBezTo>
                    <a:pt x="4358277" y="95930"/>
                    <a:pt x="4389410" y="118768"/>
                    <a:pt x="4422371" y="138545"/>
                  </a:cubicBezTo>
                  <a:cubicBezTo>
                    <a:pt x="4431607" y="144087"/>
                    <a:pt x="4440446" y="150354"/>
                    <a:pt x="4450080" y="155171"/>
                  </a:cubicBezTo>
                  <a:cubicBezTo>
                    <a:pt x="4503287" y="181774"/>
                    <a:pt x="4554359" y="213944"/>
                    <a:pt x="4610793" y="232756"/>
                  </a:cubicBezTo>
                  <a:cubicBezTo>
                    <a:pt x="4668666" y="252048"/>
                    <a:pt x="4621710" y="237057"/>
                    <a:pt x="4754880" y="266007"/>
                  </a:cubicBezTo>
                  <a:lnTo>
                    <a:pt x="4754880" y="266007"/>
                  </a:lnTo>
                  <a:cubicBezTo>
                    <a:pt x="4850316" y="293274"/>
                    <a:pt x="4805702" y="285498"/>
                    <a:pt x="4887884" y="293716"/>
                  </a:cubicBezTo>
                  <a:cubicBezTo>
                    <a:pt x="5006058" y="325946"/>
                    <a:pt x="4903329" y="300132"/>
                    <a:pt x="4982094" y="315884"/>
                  </a:cubicBezTo>
                  <a:cubicBezTo>
                    <a:pt x="4989563" y="317378"/>
                    <a:pt x="4996793" y="319931"/>
                    <a:pt x="5004262" y="321425"/>
                  </a:cubicBezTo>
                  <a:cubicBezTo>
                    <a:pt x="5015280" y="323629"/>
                    <a:pt x="5026458" y="324957"/>
                    <a:pt x="5037513" y="326967"/>
                  </a:cubicBezTo>
                  <a:cubicBezTo>
                    <a:pt x="5046780" y="328652"/>
                    <a:pt x="5055832" y="331768"/>
                    <a:pt x="5065222" y="332509"/>
                  </a:cubicBezTo>
                  <a:cubicBezTo>
                    <a:pt x="5126104" y="337316"/>
                    <a:pt x="5187142" y="339898"/>
                    <a:pt x="5248102" y="343593"/>
                  </a:cubicBezTo>
                  <a:cubicBezTo>
                    <a:pt x="5305420" y="362697"/>
                    <a:pt x="5244278" y="343998"/>
                    <a:pt x="5386647" y="354676"/>
                  </a:cubicBezTo>
                  <a:cubicBezTo>
                    <a:pt x="5420009" y="357178"/>
                    <a:pt x="5453149" y="362065"/>
                    <a:pt x="5486400" y="365760"/>
                  </a:cubicBezTo>
                  <a:cubicBezTo>
                    <a:pt x="5568129" y="386193"/>
                    <a:pt x="5497788" y="370280"/>
                    <a:pt x="5691447" y="376844"/>
                  </a:cubicBezTo>
                  <a:lnTo>
                    <a:pt x="5835534" y="382385"/>
                  </a:lnTo>
                  <a:cubicBezTo>
                    <a:pt x="5905315" y="399831"/>
                    <a:pt x="5854114" y="388282"/>
                    <a:pt x="5913120" y="399011"/>
                  </a:cubicBezTo>
                  <a:cubicBezTo>
                    <a:pt x="5922387" y="400696"/>
                    <a:pt x="5931634" y="402510"/>
                    <a:pt x="5940829" y="404553"/>
                  </a:cubicBezTo>
                  <a:cubicBezTo>
                    <a:pt x="5948264" y="406205"/>
                    <a:pt x="5962996" y="410094"/>
                    <a:pt x="5962996" y="410094"/>
                  </a:cubicBezTo>
                </a:path>
              </a:pathLst>
            </a:custGeom>
            <a:noFill/>
            <a:ln w="7620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手繪多邊形 18"/>
            <p:cNvSpPr/>
            <p:nvPr/>
          </p:nvSpPr>
          <p:spPr>
            <a:xfrm rot="10800000" flipH="1">
              <a:off x="6662929" y="4124874"/>
              <a:ext cx="5185477" cy="687185"/>
            </a:xfrm>
            <a:custGeom>
              <a:avLst/>
              <a:gdLst>
                <a:gd name="connsiteX0" fmla="*/ 0 w 5962996"/>
                <a:gd name="connsiteY0" fmla="*/ 687185 h 687185"/>
                <a:gd name="connsiteX1" fmla="*/ 5542 w 5962996"/>
                <a:gd name="connsiteY1" fmla="*/ 648393 h 687185"/>
                <a:gd name="connsiteX2" fmla="*/ 121920 w 5962996"/>
                <a:gd name="connsiteY2" fmla="*/ 537556 h 687185"/>
                <a:gd name="connsiteX3" fmla="*/ 127462 w 5962996"/>
                <a:gd name="connsiteY3" fmla="*/ 520931 h 687185"/>
                <a:gd name="connsiteX4" fmla="*/ 144087 w 5962996"/>
                <a:gd name="connsiteY4" fmla="*/ 515389 h 687185"/>
                <a:gd name="connsiteX5" fmla="*/ 171796 w 5962996"/>
                <a:gd name="connsiteY5" fmla="*/ 504305 h 687185"/>
                <a:gd name="connsiteX6" fmla="*/ 232756 w 5962996"/>
                <a:gd name="connsiteY6" fmla="*/ 465513 h 687185"/>
                <a:gd name="connsiteX7" fmla="*/ 277091 w 5962996"/>
                <a:gd name="connsiteY7" fmla="*/ 448887 h 687185"/>
                <a:gd name="connsiteX8" fmla="*/ 343593 w 5962996"/>
                <a:gd name="connsiteY8" fmla="*/ 426720 h 687185"/>
                <a:gd name="connsiteX9" fmla="*/ 393469 w 5962996"/>
                <a:gd name="connsiteY9" fmla="*/ 410094 h 687185"/>
                <a:gd name="connsiteX10" fmla="*/ 415636 w 5962996"/>
                <a:gd name="connsiteY10" fmla="*/ 404553 h 687185"/>
                <a:gd name="connsiteX11" fmla="*/ 448887 w 5962996"/>
                <a:gd name="connsiteY11" fmla="*/ 393469 h 687185"/>
                <a:gd name="connsiteX12" fmla="*/ 476596 w 5962996"/>
                <a:gd name="connsiteY12" fmla="*/ 387927 h 687185"/>
                <a:gd name="connsiteX13" fmla="*/ 548640 w 5962996"/>
                <a:gd name="connsiteY13" fmla="*/ 371302 h 687185"/>
                <a:gd name="connsiteX14" fmla="*/ 615142 w 5962996"/>
                <a:gd name="connsiteY14" fmla="*/ 365760 h 687185"/>
                <a:gd name="connsiteX15" fmla="*/ 637309 w 5962996"/>
                <a:gd name="connsiteY15" fmla="*/ 360218 h 687185"/>
                <a:gd name="connsiteX16" fmla="*/ 653934 w 5962996"/>
                <a:gd name="connsiteY16" fmla="*/ 354676 h 687185"/>
                <a:gd name="connsiteX17" fmla="*/ 714894 w 5962996"/>
                <a:gd name="connsiteY17" fmla="*/ 343593 h 687185"/>
                <a:gd name="connsiteX18" fmla="*/ 731520 w 5962996"/>
                <a:gd name="connsiteY18" fmla="*/ 338051 h 687185"/>
                <a:gd name="connsiteX19" fmla="*/ 1025236 w 5962996"/>
                <a:gd name="connsiteY19" fmla="*/ 332509 h 687185"/>
                <a:gd name="connsiteX20" fmla="*/ 1097280 w 5962996"/>
                <a:gd name="connsiteY20" fmla="*/ 338051 h 687185"/>
                <a:gd name="connsiteX21" fmla="*/ 1185949 w 5962996"/>
                <a:gd name="connsiteY21" fmla="*/ 343593 h 687185"/>
                <a:gd name="connsiteX22" fmla="*/ 1241367 w 5962996"/>
                <a:gd name="connsiteY22" fmla="*/ 349134 h 687185"/>
                <a:gd name="connsiteX23" fmla="*/ 1269076 w 5962996"/>
                <a:gd name="connsiteY23" fmla="*/ 354676 h 687185"/>
                <a:gd name="connsiteX24" fmla="*/ 1335578 w 5962996"/>
                <a:gd name="connsiteY24" fmla="*/ 371302 h 687185"/>
                <a:gd name="connsiteX25" fmla="*/ 1368829 w 5962996"/>
                <a:gd name="connsiteY25" fmla="*/ 376844 h 687185"/>
                <a:gd name="connsiteX26" fmla="*/ 1446414 w 5962996"/>
                <a:gd name="connsiteY26" fmla="*/ 399011 h 687185"/>
                <a:gd name="connsiteX27" fmla="*/ 1468582 w 5962996"/>
                <a:gd name="connsiteY27" fmla="*/ 404553 h 687185"/>
                <a:gd name="connsiteX28" fmla="*/ 1596044 w 5962996"/>
                <a:gd name="connsiteY28" fmla="*/ 421178 h 687185"/>
                <a:gd name="connsiteX29" fmla="*/ 1634836 w 5962996"/>
                <a:gd name="connsiteY29" fmla="*/ 432262 h 687185"/>
                <a:gd name="connsiteX30" fmla="*/ 1778924 w 5962996"/>
                <a:gd name="connsiteY30" fmla="*/ 459971 h 687185"/>
                <a:gd name="connsiteX31" fmla="*/ 1889760 w 5962996"/>
                <a:gd name="connsiteY31" fmla="*/ 482138 h 687185"/>
                <a:gd name="connsiteX32" fmla="*/ 1917469 w 5962996"/>
                <a:gd name="connsiteY32" fmla="*/ 487680 h 687185"/>
                <a:gd name="connsiteX33" fmla="*/ 2006138 w 5962996"/>
                <a:gd name="connsiteY33" fmla="*/ 493222 h 687185"/>
                <a:gd name="connsiteX34" fmla="*/ 2211185 w 5962996"/>
                <a:gd name="connsiteY34" fmla="*/ 504305 h 687185"/>
                <a:gd name="connsiteX35" fmla="*/ 2294313 w 5962996"/>
                <a:gd name="connsiteY35" fmla="*/ 515389 h 687185"/>
                <a:gd name="connsiteX36" fmla="*/ 2493818 w 5962996"/>
                <a:gd name="connsiteY36" fmla="*/ 526473 h 687185"/>
                <a:gd name="connsiteX37" fmla="*/ 2615738 w 5962996"/>
                <a:gd name="connsiteY37" fmla="*/ 537556 h 687185"/>
                <a:gd name="connsiteX38" fmla="*/ 2870662 w 5962996"/>
                <a:gd name="connsiteY38" fmla="*/ 532014 h 687185"/>
                <a:gd name="connsiteX39" fmla="*/ 2942705 w 5962996"/>
                <a:gd name="connsiteY39" fmla="*/ 520931 h 687185"/>
                <a:gd name="connsiteX40" fmla="*/ 2959331 w 5962996"/>
                <a:gd name="connsiteY40" fmla="*/ 515389 h 687185"/>
                <a:gd name="connsiteX41" fmla="*/ 3053542 w 5962996"/>
                <a:gd name="connsiteY41" fmla="*/ 493222 h 687185"/>
                <a:gd name="connsiteX42" fmla="*/ 3092334 w 5962996"/>
                <a:gd name="connsiteY42" fmla="*/ 482138 h 687185"/>
                <a:gd name="connsiteX43" fmla="*/ 3219796 w 5962996"/>
                <a:gd name="connsiteY43" fmla="*/ 459971 h 687185"/>
                <a:gd name="connsiteX44" fmla="*/ 3291840 w 5962996"/>
                <a:gd name="connsiteY44" fmla="*/ 448887 h 687185"/>
                <a:gd name="connsiteX45" fmla="*/ 3402676 w 5962996"/>
                <a:gd name="connsiteY45" fmla="*/ 410094 h 687185"/>
                <a:gd name="connsiteX46" fmla="*/ 3441469 w 5962996"/>
                <a:gd name="connsiteY46" fmla="*/ 399011 h 687185"/>
                <a:gd name="connsiteX47" fmla="*/ 3463636 w 5962996"/>
                <a:gd name="connsiteY47" fmla="*/ 393469 h 687185"/>
                <a:gd name="connsiteX48" fmla="*/ 3557847 w 5962996"/>
                <a:gd name="connsiteY48" fmla="*/ 360218 h 687185"/>
                <a:gd name="connsiteX49" fmla="*/ 3574473 w 5962996"/>
                <a:gd name="connsiteY49" fmla="*/ 343593 h 687185"/>
                <a:gd name="connsiteX50" fmla="*/ 3613265 w 5962996"/>
                <a:gd name="connsiteY50" fmla="*/ 332509 h 687185"/>
                <a:gd name="connsiteX51" fmla="*/ 3629891 w 5962996"/>
                <a:gd name="connsiteY51" fmla="*/ 326967 h 687185"/>
                <a:gd name="connsiteX52" fmla="*/ 3652058 w 5962996"/>
                <a:gd name="connsiteY52" fmla="*/ 321425 h 687185"/>
                <a:gd name="connsiteX53" fmla="*/ 3729644 w 5962996"/>
                <a:gd name="connsiteY53" fmla="*/ 282633 h 687185"/>
                <a:gd name="connsiteX54" fmla="*/ 3818313 w 5962996"/>
                <a:gd name="connsiteY54" fmla="*/ 238298 h 687185"/>
                <a:gd name="connsiteX55" fmla="*/ 3862647 w 5962996"/>
                <a:gd name="connsiteY55" fmla="*/ 227214 h 687185"/>
                <a:gd name="connsiteX56" fmla="*/ 3901440 w 5962996"/>
                <a:gd name="connsiteY56" fmla="*/ 193964 h 687185"/>
                <a:gd name="connsiteX57" fmla="*/ 3979025 w 5962996"/>
                <a:gd name="connsiteY57" fmla="*/ 160713 h 687185"/>
                <a:gd name="connsiteX58" fmla="*/ 4078778 w 5962996"/>
                <a:gd name="connsiteY58" fmla="*/ 99753 h 687185"/>
                <a:gd name="connsiteX59" fmla="*/ 4134196 w 5962996"/>
                <a:gd name="connsiteY59" fmla="*/ 60960 h 687185"/>
                <a:gd name="connsiteX60" fmla="*/ 4189614 w 5962996"/>
                <a:gd name="connsiteY60" fmla="*/ 16625 h 687185"/>
                <a:gd name="connsiteX61" fmla="*/ 4206240 w 5962996"/>
                <a:gd name="connsiteY61" fmla="*/ 5542 h 687185"/>
                <a:gd name="connsiteX62" fmla="*/ 4222865 w 5962996"/>
                <a:gd name="connsiteY62" fmla="*/ 0 h 687185"/>
                <a:gd name="connsiteX63" fmla="*/ 4328160 w 5962996"/>
                <a:gd name="connsiteY63" fmla="*/ 72044 h 687185"/>
                <a:gd name="connsiteX64" fmla="*/ 4422371 w 5962996"/>
                <a:gd name="connsiteY64" fmla="*/ 138545 h 687185"/>
                <a:gd name="connsiteX65" fmla="*/ 4450080 w 5962996"/>
                <a:gd name="connsiteY65" fmla="*/ 155171 h 687185"/>
                <a:gd name="connsiteX66" fmla="*/ 4610793 w 5962996"/>
                <a:gd name="connsiteY66" fmla="*/ 232756 h 687185"/>
                <a:gd name="connsiteX67" fmla="*/ 4754880 w 5962996"/>
                <a:gd name="connsiteY67" fmla="*/ 266007 h 687185"/>
                <a:gd name="connsiteX68" fmla="*/ 4754880 w 5962996"/>
                <a:gd name="connsiteY68" fmla="*/ 266007 h 687185"/>
                <a:gd name="connsiteX69" fmla="*/ 4887884 w 5962996"/>
                <a:gd name="connsiteY69" fmla="*/ 293716 h 687185"/>
                <a:gd name="connsiteX70" fmla="*/ 4982094 w 5962996"/>
                <a:gd name="connsiteY70" fmla="*/ 315884 h 687185"/>
                <a:gd name="connsiteX71" fmla="*/ 5004262 w 5962996"/>
                <a:gd name="connsiteY71" fmla="*/ 321425 h 687185"/>
                <a:gd name="connsiteX72" fmla="*/ 5037513 w 5962996"/>
                <a:gd name="connsiteY72" fmla="*/ 326967 h 687185"/>
                <a:gd name="connsiteX73" fmla="*/ 5065222 w 5962996"/>
                <a:gd name="connsiteY73" fmla="*/ 332509 h 687185"/>
                <a:gd name="connsiteX74" fmla="*/ 5248102 w 5962996"/>
                <a:gd name="connsiteY74" fmla="*/ 343593 h 687185"/>
                <a:gd name="connsiteX75" fmla="*/ 5386647 w 5962996"/>
                <a:gd name="connsiteY75" fmla="*/ 354676 h 687185"/>
                <a:gd name="connsiteX76" fmla="*/ 5486400 w 5962996"/>
                <a:gd name="connsiteY76" fmla="*/ 365760 h 687185"/>
                <a:gd name="connsiteX77" fmla="*/ 5691447 w 5962996"/>
                <a:gd name="connsiteY77" fmla="*/ 376844 h 687185"/>
                <a:gd name="connsiteX78" fmla="*/ 5835534 w 5962996"/>
                <a:gd name="connsiteY78" fmla="*/ 382385 h 687185"/>
                <a:gd name="connsiteX79" fmla="*/ 5913120 w 5962996"/>
                <a:gd name="connsiteY79" fmla="*/ 399011 h 687185"/>
                <a:gd name="connsiteX80" fmla="*/ 5940829 w 5962996"/>
                <a:gd name="connsiteY80" fmla="*/ 404553 h 687185"/>
                <a:gd name="connsiteX81" fmla="*/ 5962996 w 5962996"/>
                <a:gd name="connsiteY81" fmla="*/ 410094 h 687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</a:cxnLst>
              <a:rect l="l" t="t" r="r" b="b"/>
              <a:pathLst>
                <a:path w="5962996" h="687185">
                  <a:moveTo>
                    <a:pt x="0" y="687185"/>
                  </a:moveTo>
                  <a:cubicBezTo>
                    <a:pt x="1847" y="674254"/>
                    <a:pt x="-1917" y="659116"/>
                    <a:pt x="5542" y="648393"/>
                  </a:cubicBezTo>
                  <a:cubicBezTo>
                    <a:pt x="53406" y="579590"/>
                    <a:pt x="69550" y="572470"/>
                    <a:pt x="121920" y="537556"/>
                  </a:cubicBezTo>
                  <a:cubicBezTo>
                    <a:pt x="123767" y="532014"/>
                    <a:pt x="123331" y="525062"/>
                    <a:pt x="127462" y="520931"/>
                  </a:cubicBezTo>
                  <a:cubicBezTo>
                    <a:pt x="131593" y="516800"/>
                    <a:pt x="138617" y="517440"/>
                    <a:pt x="144087" y="515389"/>
                  </a:cubicBezTo>
                  <a:cubicBezTo>
                    <a:pt x="153401" y="511896"/>
                    <a:pt x="163126" y="509182"/>
                    <a:pt x="171796" y="504305"/>
                  </a:cubicBezTo>
                  <a:cubicBezTo>
                    <a:pt x="192788" y="492497"/>
                    <a:pt x="211442" y="476731"/>
                    <a:pt x="232756" y="465513"/>
                  </a:cubicBezTo>
                  <a:cubicBezTo>
                    <a:pt x="246723" y="458162"/>
                    <a:pt x="262207" y="454140"/>
                    <a:pt x="277091" y="448887"/>
                  </a:cubicBezTo>
                  <a:cubicBezTo>
                    <a:pt x="277095" y="448886"/>
                    <a:pt x="328814" y="431647"/>
                    <a:pt x="343593" y="426720"/>
                  </a:cubicBezTo>
                  <a:cubicBezTo>
                    <a:pt x="360218" y="421178"/>
                    <a:pt x="376467" y="414344"/>
                    <a:pt x="393469" y="410094"/>
                  </a:cubicBezTo>
                  <a:cubicBezTo>
                    <a:pt x="400858" y="408247"/>
                    <a:pt x="408341" y="406741"/>
                    <a:pt x="415636" y="404553"/>
                  </a:cubicBezTo>
                  <a:cubicBezTo>
                    <a:pt x="426827" y="401196"/>
                    <a:pt x="437615" y="396543"/>
                    <a:pt x="448887" y="393469"/>
                  </a:cubicBezTo>
                  <a:cubicBezTo>
                    <a:pt x="457974" y="390991"/>
                    <a:pt x="467458" y="390212"/>
                    <a:pt x="476596" y="387927"/>
                  </a:cubicBezTo>
                  <a:cubicBezTo>
                    <a:pt x="515070" y="378308"/>
                    <a:pt x="474671" y="377466"/>
                    <a:pt x="548640" y="371302"/>
                  </a:cubicBezTo>
                  <a:lnTo>
                    <a:pt x="615142" y="365760"/>
                  </a:lnTo>
                  <a:cubicBezTo>
                    <a:pt x="622531" y="363913"/>
                    <a:pt x="629986" y="362310"/>
                    <a:pt x="637309" y="360218"/>
                  </a:cubicBezTo>
                  <a:cubicBezTo>
                    <a:pt x="642926" y="358613"/>
                    <a:pt x="648267" y="356093"/>
                    <a:pt x="653934" y="354676"/>
                  </a:cubicBezTo>
                  <a:cubicBezTo>
                    <a:pt x="669430" y="350802"/>
                    <a:pt x="700065" y="346064"/>
                    <a:pt x="714894" y="343593"/>
                  </a:cubicBezTo>
                  <a:cubicBezTo>
                    <a:pt x="720436" y="341746"/>
                    <a:pt x="725758" y="339011"/>
                    <a:pt x="731520" y="338051"/>
                  </a:cubicBezTo>
                  <a:cubicBezTo>
                    <a:pt x="857871" y="316992"/>
                    <a:pt x="852969" y="327976"/>
                    <a:pt x="1025236" y="332509"/>
                  </a:cubicBezTo>
                  <a:lnTo>
                    <a:pt x="1097280" y="338051"/>
                  </a:lnTo>
                  <a:lnTo>
                    <a:pt x="1185949" y="343593"/>
                  </a:lnTo>
                  <a:cubicBezTo>
                    <a:pt x="1204459" y="345017"/>
                    <a:pt x="1222894" y="347287"/>
                    <a:pt x="1241367" y="349134"/>
                  </a:cubicBezTo>
                  <a:cubicBezTo>
                    <a:pt x="1250603" y="350981"/>
                    <a:pt x="1259907" y="352519"/>
                    <a:pt x="1269076" y="354676"/>
                  </a:cubicBezTo>
                  <a:cubicBezTo>
                    <a:pt x="1291318" y="359910"/>
                    <a:pt x="1313039" y="367545"/>
                    <a:pt x="1335578" y="371302"/>
                  </a:cubicBezTo>
                  <a:cubicBezTo>
                    <a:pt x="1346662" y="373149"/>
                    <a:pt x="1357928" y="374119"/>
                    <a:pt x="1368829" y="376844"/>
                  </a:cubicBezTo>
                  <a:cubicBezTo>
                    <a:pt x="1394922" y="383367"/>
                    <a:pt x="1420499" y="391812"/>
                    <a:pt x="1446414" y="399011"/>
                  </a:cubicBezTo>
                  <a:cubicBezTo>
                    <a:pt x="1453753" y="401050"/>
                    <a:pt x="1461035" y="403524"/>
                    <a:pt x="1468582" y="404553"/>
                  </a:cubicBezTo>
                  <a:cubicBezTo>
                    <a:pt x="1507368" y="409842"/>
                    <a:pt x="1555330" y="410999"/>
                    <a:pt x="1596044" y="421178"/>
                  </a:cubicBezTo>
                  <a:cubicBezTo>
                    <a:pt x="1609091" y="424440"/>
                    <a:pt x="1621686" y="429444"/>
                    <a:pt x="1634836" y="432262"/>
                  </a:cubicBezTo>
                  <a:cubicBezTo>
                    <a:pt x="1682660" y="442510"/>
                    <a:pt x="1730964" y="450379"/>
                    <a:pt x="1778924" y="459971"/>
                  </a:cubicBezTo>
                  <a:lnTo>
                    <a:pt x="1889760" y="482138"/>
                  </a:lnTo>
                  <a:cubicBezTo>
                    <a:pt x="1898996" y="483985"/>
                    <a:pt x="1908068" y="487092"/>
                    <a:pt x="1917469" y="487680"/>
                  </a:cubicBezTo>
                  <a:lnTo>
                    <a:pt x="2006138" y="493222"/>
                  </a:lnTo>
                  <a:cubicBezTo>
                    <a:pt x="2098956" y="511786"/>
                    <a:pt x="1979750" y="489533"/>
                    <a:pt x="2211185" y="504305"/>
                  </a:cubicBezTo>
                  <a:cubicBezTo>
                    <a:pt x="2239083" y="506086"/>
                    <a:pt x="2266543" y="512185"/>
                    <a:pt x="2294313" y="515389"/>
                  </a:cubicBezTo>
                  <a:cubicBezTo>
                    <a:pt x="2366566" y="523726"/>
                    <a:pt x="2413570" y="523263"/>
                    <a:pt x="2493818" y="526473"/>
                  </a:cubicBezTo>
                  <a:cubicBezTo>
                    <a:pt x="2533532" y="531436"/>
                    <a:pt x="2576131" y="537556"/>
                    <a:pt x="2615738" y="537556"/>
                  </a:cubicBezTo>
                  <a:cubicBezTo>
                    <a:pt x="2700733" y="537556"/>
                    <a:pt x="2785687" y="533861"/>
                    <a:pt x="2870662" y="532014"/>
                  </a:cubicBezTo>
                  <a:cubicBezTo>
                    <a:pt x="2894676" y="528320"/>
                    <a:pt x="2918824" y="525409"/>
                    <a:pt x="2942705" y="520931"/>
                  </a:cubicBezTo>
                  <a:cubicBezTo>
                    <a:pt x="2948447" y="519854"/>
                    <a:pt x="2953664" y="516806"/>
                    <a:pt x="2959331" y="515389"/>
                  </a:cubicBezTo>
                  <a:cubicBezTo>
                    <a:pt x="2990629" y="507565"/>
                    <a:pt x="3022244" y="501046"/>
                    <a:pt x="3053542" y="493222"/>
                  </a:cubicBezTo>
                  <a:cubicBezTo>
                    <a:pt x="3086713" y="484929"/>
                    <a:pt x="3052347" y="489543"/>
                    <a:pt x="3092334" y="482138"/>
                  </a:cubicBezTo>
                  <a:cubicBezTo>
                    <a:pt x="3134738" y="474285"/>
                    <a:pt x="3177004" y="465320"/>
                    <a:pt x="3219796" y="459971"/>
                  </a:cubicBezTo>
                  <a:cubicBezTo>
                    <a:pt x="3246722" y="456605"/>
                    <a:pt x="3266449" y="455235"/>
                    <a:pt x="3291840" y="448887"/>
                  </a:cubicBezTo>
                  <a:cubicBezTo>
                    <a:pt x="3348001" y="434847"/>
                    <a:pt x="3332184" y="434767"/>
                    <a:pt x="3402676" y="410094"/>
                  </a:cubicBezTo>
                  <a:cubicBezTo>
                    <a:pt x="3415369" y="405651"/>
                    <a:pt x="3428494" y="402549"/>
                    <a:pt x="3441469" y="399011"/>
                  </a:cubicBezTo>
                  <a:cubicBezTo>
                    <a:pt x="3448817" y="397007"/>
                    <a:pt x="3456410" y="395878"/>
                    <a:pt x="3463636" y="393469"/>
                  </a:cubicBezTo>
                  <a:cubicBezTo>
                    <a:pt x="3495229" y="382938"/>
                    <a:pt x="3526443" y="371302"/>
                    <a:pt x="3557847" y="360218"/>
                  </a:cubicBezTo>
                  <a:cubicBezTo>
                    <a:pt x="3563389" y="354676"/>
                    <a:pt x="3567463" y="347098"/>
                    <a:pt x="3574473" y="343593"/>
                  </a:cubicBezTo>
                  <a:cubicBezTo>
                    <a:pt x="3586501" y="337579"/>
                    <a:pt x="3600384" y="336373"/>
                    <a:pt x="3613265" y="332509"/>
                  </a:cubicBezTo>
                  <a:cubicBezTo>
                    <a:pt x="3618860" y="330830"/>
                    <a:pt x="3624274" y="328572"/>
                    <a:pt x="3629891" y="326967"/>
                  </a:cubicBezTo>
                  <a:cubicBezTo>
                    <a:pt x="3637214" y="324875"/>
                    <a:pt x="3645098" y="324518"/>
                    <a:pt x="3652058" y="321425"/>
                  </a:cubicBezTo>
                  <a:cubicBezTo>
                    <a:pt x="3678480" y="309682"/>
                    <a:pt x="3704368" y="296675"/>
                    <a:pt x="3729644" y="282633"/>
                  </a:cubicBezTo>
                  <a:cubicBezTo>
                    <a:pt x="3759214" y="266205"/>
                    <a:pt x="3786157" y="249017"/>
                    <a:pt x="3818313" y="238298"/>
                  </a:cubicBezTo>
                  <a:cubicBezTo>
                    <a:pt x="3832764" y="233481"/>
                    <a:pt x="3847869" y="230909"/>
                    <a:pt x="3862647" y="227214"/>
                  </a:cubicBezTo>
                  <a:cubicBezTo>
                    <a:pt x="3874815" y="215046"/>
                    <a:pt x="3885495" y="201468"/>
                    <a:pt x="3901440" y="193964"/>
                  </a:cubicBezTo>
                  <a:cubicBezTo>
                    <a:pt x="3926899" y="181984"/>
                    <a:pt x="3955614" y="176320"/>
                    <a:pt x="3979025" y="160713"/>
                  </a:cubicBezTo>
                  <a:cubicBezTo>
                    <a:pt x="4067013" y="102054"/>
                    <a:pt x="4030559" y="115824"/>
                    <a:pt x="4078778" y="99753"/>
                  </a:cubicBezTo>
                  <a:cubicBezTo>
                    <a:pt x="4100870" y="66615"/>
                    <a:pt x="4079332" y="92964"/>
                    <a:pt x="4134196" y="60960"/>
                  </a:cubicBezTo>
                  <a:cubicBezTo>
                    <a:pt x="4146395" y="53844"/>
                    <a:pt x="4182868" y="21872"/>
                    <a:pt x="4189614" y="16625"/>
                  </a:cubicBezTo>
                  <a:cubicBezTo>
                    <a:pt x="4194871" y="12536"/>
                    <a:pt x="4200283" y="8521"/>
                    <a:pt x="4206240" y="5542"/>
                  </a:cubicBezTo>
                  <a:cubicBezTo>
                    <a:pt x="4211465" y="2930"/>
                    <a:pt x="4217323" y="1847"/>
                    <a:pt x="4222865" y="0"/>
                  </a:cubicBezTo>
                  <a:cubicBezTo>
                    <a:pt x="4298895" y="21723"/>
                    <a:pt x="4233134" y="-3321"/>
                    <a:pt x="4328160" y="72044"/>
                  </a:cubicBezTo>
                  <a:cubicBezTo>
                    <a:pt x="4358277" y="95930"/>
                    <a:pt x="4389410" y="118768"/>
                    <a:pt x="4422371" y="138545"/>
                  </a:cubicBezTo>
                  <a:cubicBezTo>
                    <a:pt x="4431607" y="144087"/>
                    <a:pt x="4440446" y="150354"/>
                    <a:pt x="4450080" y="155171"/>
                  </a:cubicBezTo>
                  <a:cubicBezTo>
                    <a:pt x="4503287" y="181774"/>
                    <a:pt x="4554359" y="213944"/>
                    <a:pt x="4610793" y="232756"/>
                  </a:cubicBezTo>
                  <a:cubicBezTo>
                    <a:pt x="4668666" y="252048"/>
                    <a:pt x="4621710" y="237057"/>
                    <a:pt x="4754880" y="266007"/>
                  </a:cubicBezTo>
                  <a:lnTo>
                    <a:pt x="4754880" y="266007"/>
                  </a:lnTo>
                  <a:cubicBezTo>
                    <a:pt x="4850316" y="293274"/>
                    <a:pt x="4805702" y="285498"/>
                    <a:pt x="4887884" y="293716"/>
                  </a:cubicBezTo>
                  <a:cubicBezTo>
                    <a:pt x="5006058" y="325946"/>
                    <a:pt x="4903329" y="300132"/>
                    <a:pt x="4982094" y="315884"/>
                  </a:cubicBezTo>
                  <a:cubicBezTo>
                    <a:pt x="4989563" y="317378"/>
                    <a:pt x="4996793" y="319931"/>
                    <a:pt x="5004262" y="321425"/>
                  </a:cubicBezTo>
                  <a:cubicBezTo>
                    <a:pt x="5015280" y="323629"/>
                    <a:pt x="5026458" y="324957"/>
                    <a:pt x="5037513" y="326967"/>
                  </a:cubicBezTo>
                  <a:cubicBezTo>
                    <a:pt x="5046780" y="328652"/>
                    <a:pt x="5055832" y="331768"/>
                    <a:pt x="5065222" y="332509"/>
                  </a:cubicBezTo>
                  <a:cubicBezTo>
                    <a:pt x="5126104" y="337316"/>
                    <a:pt x="5187142" y="339898"/>
                    <a:pt x="5248102" y="343593"/>
                  </a:cubicBezTo>
                  <a:cubicBezTo>
                    <a:pt x="5305420" y="362697"/>
                    <a:pt x="5244278" y="343998"/>
                    <a:pt x="5386647" y="354676"/>
                  </a:cubicBezTo>
                  <a:cubicBezTo>
                    <a:pt x="5420009" y="357178"/>
                    <a:pt x="5453149" y="362065"/>
                    <a:pt x="5486400" y="365760"/>
                  </a:cubicBezTo>
                  <a:cubicBezTo>
                    <a:pt x="5568129" y="386193"/>
                    <a:pt x="5497788" y="370280"/>
                    <a:pt x="5691447" y="376844"/>
                  </a:cubicBezTo>
                  <a:lnTo>
                    <a:pt x="5835534" y="382385"/>
                  </a:lnTo>
                  <a:cubicBezTo>
                    <a:pt x="5905315" y="399831"/>
                    <a:pt x="5854114" y="388282"/>
                    <a:pt x="5913120" y="399011"/>
                  </a:cubicBezTo>
                  <a:cubicBezTo>
                    <a:pt x="5922387" y="400696"/>
                    <a:pt x="5931634" y="402510"/>
                    <a:pt x="5940829" y="404553"/>
                  </a:cubicBezTo>
                  <a:cubicBezTo>
                    <a:pt x="5948264" y="406205"/>
                    <a:pt x="5962996" y="410094"/>
                    <a:pt x="5962996" y="410094"/>
                  </a:cubicBezTo>
                </a:path>
              </a:pathLst>
            </a:custGeom>
            <a:noFill/>
            <a:ln w="762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文字方塊 19"/>
            <p:cNvSpPr txBox="1"/>
            <p:nvPr/>
          </p:nvSpPr>
          <p:spPr>
            <a:xfrm>
              <a:off x="9783778" y="4934506"/>
              <a:ext cx="109356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600" b="1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+mn-ea"/>
                </a:rPr>
                <a:t>o(n)</a:t>
              </a:r>
              <a:endParaRPr lang="zh-TW" altLang="en-US" sz="36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  <p:sp>
          <p:nvSpPr>
            <p:cNvPr id="21" name="文字方塊 20"/>
            <p:cNvSpPr txBox="1"/>
            <p:nvPr/>
          </p:nvSpPr>
          <p:spPr>
            <a:xfrm>
              <a:off x="1704596" y="4934505"/>
              <a:ext cx="120417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altLang="zh-TW" sz="3600" b="1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+mn-ea"/>
                </a:rPr>
                <a:t>ω</a:t>
              </a:r>
              <a:r>
                <a:rPr lang="en-US" altLang="zh-TW" sz="3600" b="1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+mn-ea"/>
                </a:rPr>
                <a:t>(n</a:t>
              </a:r>
              <a:r>
                <a:rPr lang="en-US" altLang="zh-TW" sz="3600" b="1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+mn-ea"/>
                </a:rPr>
                <a:t>)</a:t>
              </a:r>
              <a:endParaRPr lang="zh-TW" altLang="en-US" sz="36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</p:grpSp>
      <p:sp>
        <p:nvSpPr>
          <p:cNvPr id="40" name="Rectangle 2"/>
          <p:cNvSpPr>
            <a:spLocks noGrp="1" noChangeArrowheads="1"/>
          </p:cNvSpPr>
          <p:nvPr>
            <p:ph type="title"/>
          </p:nvPr>
        </p:nvSpPr>
        <p:spPr>
          <a:xfrm>
            <a:off x="1256400" y="5521080"/>
            <a:ext cx="10058145" cy="873125"/>
          </a:xfrm>
        </p:spPr>
        <p:txBody>
          <a:bodyPr>
            <a:normAutofit/>
          </a:bodyPr>
          <a:lstStyle/>
          <a:p>
            <a:r>
              <a:rPr lang="en-US" altLang="zh-TW" sz="3600" dirty="0" smtClean="0">
                <a:latin typeface="+mn-ea"/>
              </a:rPr>
              <a:t>Q: Why we always use O(n) rather than </a:t>
            </a:r>
            <a:r>
              <a:rPr lang="el-GR" altLang="zh-TW" sz="3600" dirty="0" smtClean="0">
                <a:latin typeface="+mn-ea"/>
              </a:rPr>
              <a:t>ϴ</a:t>
            </a:r>
            <a:r>
              <a:rPr lang="en-US" altLang="zh-TW" sz="3600" dirty="0" smtClean="0">
                <a:latin typeface="+mn-ea"/>
              </a:rPr>
              <a:t>(n)?</a:t>
            </a:r>
            <a:endParaRPr lang="en-US" altLang="zh-TW" sz="3600" dirty="0">
              <a:latin typeface="+mj-ea"/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10571043" y="2874727"/>
            <a:ext cx="162095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800" dirty="0" smtClean="0"/>
              <a:t>花費時間</a:t>
            </a:r>
            <a:endParaRPr lang="en-US" altLang="zh-TW" sz="2800" dirty="0" smtClean="0"/>
          </a:p>
          <a:p>
            <a:pPr algn="ctr"/>
            <a:r>
              <a:rPr lang="zh-TW" altLang="en-US" sz="2800" dirty="0"/>
              <a:t>超級長</a:t>
            </a:r>
          </a:p>
        </p:txBody>
      </p:sp>
    </p:spTree>
    <p:extLst>
      <p:ext uri="{BB962C8B-B14F-4D97-AF65-F5344CB8AC3E}">
        <p14:creationId xmlns:p14="http://schemas.microsoft.com/office/powerpoint/2010/main" val="2508151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18930"/>
          </a:xfrm>
        </p:spPr>
        <p:txBody>
          <a:bodyPr/>
          <a:lstStyle/>
          <a:p>
            <a:r>
              <a:rPr lang="en-US" altLang="zh-TW" dirty="0" smtClean="0"/>
              <a:t>Practice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371600" y="1404730"/>
            <a:ext cx="4379843" cy="4515678"/>
          </a:xfrm>
        </p:spPr>
        <p:txBody>
          <a:bodyPr>
            <a:normAutofit/>
          </a:bodyPr>
          <a:lstStyle/>
          <a:p>
            <a:r>
              <a:rPr lang="zh-TW" altLang="en-US" sz="2800" dirty="0" smtClean="0"/>
              <a:t>猜密碼</a:t>
            </a:r>
            <a:endParaRPr lang="en-US" altLang="zh-TW" sz="2800" dirty="0" smtClean="0"/>
          </a:p>
          <a:p>
            <a:endParaRPr lang="en-US" altLang="zh-TW" sz="2800" dirty="0" smtClean="0"/>
          </a:p>
          <a:p>
            <a:pPr marL="0" indent="0">
              <a:buNone/>
            </a:pPr>
            <a:r>
              <a:rPr lang="zh-TW" altLang="en-US" sz="2800" smtClean="0"/>
              <a:t>假設小明有</a:t>
            </a:r>
            <a:r>
              <a:rPr lang="zh-TW" altLang="en-US" sz="2800" dirty="0" smtClean="0"/>
              <a:t>一個</a:t>
            </a:r>
            <a:r>
              <a:rPr lang="en-US" altLang="zh-TW" sz="2800" dirty="0" smtClean="0"/>
              <a:t>n</a:t>
            </a:r>
            <a:r>
              <a:rPr lang="zh-TW" altLang="en-US" sz="2800" dirty="0" smtClean="0"/>
              <a:t>位數</a:t>
            </a:r>
            <a:r>
              <a:rPr lang="en-US" altLang="zh-TW" sz="2800" dirty="0" smtClean="0"/>
              <a:t>(a</a:t>
            </a:r>
            <a:r>
              <a:rPr lang="en-US" altLang="zh-TW" sz="1800" dirty="0" smtClean="0"/>
              <a:t>1</a:t>
            </a:r>
            <a:r>
              <a:rPr lang="en-US" altLang="zh-TW" sz="2800" dirty="0" smtClean="0"/>
              <a:t>,a</a:t>
            </a:r>
            <a:r>
              <a:rPr lang="en-US" altLang="zh-TW" sz="1800" dirty="0" smtClean="0"/>
              <a:t>2</a:t>
            </a:r>
            <a:r>
              <a:rPr lang="en-US" altLang="zh-TW" sz="2800" dirty="0" smtClean="0"/>
              <a:t>,…a</a:t>
            </a:r>
            <a:r>
              <a:rPr lang="en-US" altLang="zh-TW" sz="1800" dirty="0" smtClean="0"/>
              <a:t>n</a:t>
            </a:r>
            <a:r>
              <a:rPr lang="en-US" altLang="zh-TW" sz="2800" dirty="0" smtClean="0"/>
              <a:t>, </a:t>
            </a:r>
            <a:r>
              <a:rPr lang="en-US" altLang="zh-TW" sz="2800" dirty="0" err="1" smtClean="0"/>
              <a:t>a</a:t>
            </a:r>
            <a:r>
              <a:rPr lang="en-US" altLang="zh-TW" sz="1800" dirty="0" err="1" smtClean="0"/>
              <a:t>k</a:t>
            </a:r>
            <a:r>
              <a:rPr lang="en-US" altLang="zh-TW" sz="2800" dirty="0" smtClean="0"/>
              <a:t> = A~Z)</a:t>
            </a:r>
            <a:r>
              <a:rPr lang="zh-TW" altLang="en-US" sz="2800" dirty="0" smtClean="0"/>
              <a:t>的密碼，設計一個演算法能夠猜到該密碼是什麼</a:t>
            </a:r>
            <a:endParaRPr lang="en-US" altLang="zh-TW" sz="2800" dirty="0" smtClean="0"/>
          </a:p>
        </p:txBody>
      </p:sp>
      <p:sp>
        <p:nvSpPr>
          <p:cNvPr id="5" name="矩形 4"/>
          <p:cNvSpPr/>
          <p:nvPr/>
        </p:nvSpPr>
        <p:spPr>
          <a:xfrm>
            <a:off x="1426817" y="4235823"/>
            <a:ext cx="1018743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TW" altLang="en-US" sz="2800" dirty="0"/>
              <a:t>設計一個演算法，可以在有限次數內猜</a:t>
            </a:r>
            <a:r>
              <a:rPr lang="zh-TW" altLang="en-US" sz="2800" dirty="0" smtClean="0"/>
              <a:t>到小明的</a:t>
            </a:r>
            <a:r>
              <a:rPr lang="zh-TW" altLang="en-US" sz="2800" dirty="0"/>
              <a:t>密碼是什麼</a:t>
            </a:r>
            <a:endParaRPr lang="en-US" altLang="zh-TW" sz="2800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sz="2800" dirty="0"/>
              <a:t>該演算法的空間複雜度</a:t>
            </a:r>
            <a:r>
              <a:rPr lang="en-US" altLang="zh-TW" sz="2800" dirty="0"/>
              <a:t>(Space Complexity)</a:t>
            </a:r>
            <a:r>
              <a:rPr lang="zh-TW" altLang="en-US" sz="2800" dirty="0"/>
              <a:t>為？</a:t>
            </a:r>
            <a:endParaRPr lang="en-US" altLang="zh-TW" sz="2800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sz="2800" dirty="0"/>
              <a:t>該演算法的時間複雜度</a:t>
            </a:r>
            <a:r>
              <a:rPr lang="en-US" altLang="zh-TW" sz="2800" dirty="0"/>
              <a:t>(Time Complexity)</a:t>
            </a:r>
            <a:r>
              <a:rPr lang="zh-TW" altLang="en-US" sz="2800" dirty="0"/>
              <a:t>為？</a:t>
            </a:r>
            <a:endParaRPr lang="en-US" altLang="zh-TW" sz="2800" dirty="0"/>
          </a:p>
        </p:txBody>
      </p:sp>
    </p:spTree>
    <p:extLst>
      <p:ext uri="{BB962C8B-B14F-4D97-AF65-F5344CB8AC3E}">
        <p14:creationId xmlns:p14="http://schemas.microsoft.com/office/powerpoint/2010/main" val="3959088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>
          <a:xfrm>
            <a:off x="1256400" y="394495"/>
            <a:ext cx="8226425" cy="1143000"/>
          </a:xfrm>
        </p:spPr>
        <p:txBody>
          <a:bodyPr/>
          <a:lstStyle/>
          <a:p>
            <a:r>
              <a:rPr lang="en-US" altLang="zh-TW" dirty="0">
                <a:latin typeface="+mn-ea"/>
              </a:rPr>
              <a:t>Asymptotic notation</a:t>
            </a:r>
            <a:endParaRPr lang="en-US" altLang="zh-TW" dirty="0"/>
          </a:p>
        </p:txBody>
      </p:sp>
      <p:pic>
        <p:nvPicPr>
          <p:cNvPr id="83972" name="Picture 4" descr="figure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613" y="1141615"/>
            <a:ext cx="10802984" cy="5503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1454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>
          <a:xfrm>
            <a:off x="1256400" y="125413"/>
            <a:ext cx="8226425" cy="855662"/>
          </a:xfrm>
        </p:spPr>
        <p:txBody>
          <a:bodyPr/>
          <a:lstStyle/>
          <a:p>
            <a:r>
              <a:rPr lang="en-US" altLang="zh-TW" dirty="0">
                <a:latin typeface="+mn-ea"/>
              </a:rPr>
              <a:t>Asymptotic notation</a:t>
            </a:r>
            <a:endParaRPr lang="en-US" altLang="zh-TW" dirty="0">
              <a:latin typeface="+mj-ea"/>
            </a:endParaRPr>
          </a:p>
        </p:txBody>
      </p:sp>
      <p:pic>
        <p:nvPicPr>
          <p:cNvPr id="84996" name="Picture 4" descr="figure1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359150" y="981075"/>
            <a:ext cx="5581650" cy="57594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37840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>
          <a:xfrm>
            <a:off x="1256400" y="257969"/>
            <a:ext cx="7569200" cy="914400"/>
          </a:xfrm>
        </p:spPr>
        <p:txBody>
          <a:bodyPr/>
          <a:lstStyle/>
          <a:p>
            <a:r>
              <a:rPr lang="en-US" altLang="zh-TW" dirty="0">
                <a:latin typeface="+mn-ea"/>
              </a:rPr>
              <a:t>Asymptotic notation</a:t>
            </a:r>
            <a:endParaRPr lang="en-US" altLang="zh-TW" dirty="0">
              <a:latin typeface="+mj-ea"/>
            </a:endParaRPr>
          </a:p>
        </p:txBody>
      </p:sp>
      <p:pic>
        <p:nvPicPr>
          <p:cNvPr id="86020" name="Picture 4" descr="figure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11"/>
          <a:stretch>
            <a:fillRect/>
          </a:stretch>
        </p:blipFill>
        <p:spPr bwMode="auto">
          <a:xfrm>
            <a:off x="1753465" y="1995398"/>
            <a:ext cx="8786744" cy="4710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6400" y="1037974"/>
            <a:ext cx="10394282" cy="1439862"/>
          </a:xfrm>
        </p:spPr>
        <p:txBody>
          <a:bodyPr>
            <a:noAutofit/>
          </a:bodyPr>
          <a:lstStyle/>
          <a:p>
            <a:r>
              <a:rPr lang="zh-TW" altLang="en-US" sz="2800" dirty="0" smtClean="0">
                <a:latin typeface="+mn-ea"/>
              </a:rPr>
              <a:t>轉化成執行時間 </a:t>
            </a:r>
            <a:r>
              <a:rPr lang="en-US" altLang="zh-TW" sz="2800" dirty="0" smtClean="0">
                <a:latin typeface="+mn-ea"/>
              </a:rPr>
              <a:t>by a 1 billion instructions per second computer</a:t>
            </a:r>
            <a:endParaRPr lang="zh-TW" altLang="en-US" sz="2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33591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1193382" y="404813"/>
            <a:ext cx="8451850" cy="914400"/>
          </a:xfrm>
        </p:spPr>
        <p:txBody>
          <a:bodyPr/>
          <a:lstStyle/>
          <a:p>
            <a:r>
              <a:rPr lang="zh-TW" altLang="en-US" dirty="0" smtClean="0">
                <a:latin typeface="+mj-ea"/>
              </a:rPr>
              <a:t>演算法</a:t>
            </a:r>
            <a:r>
              <a:rPr lang="en-US" altLang="zh-TW" dirty="0" smtClean="0">
                <a:latin typeface="+mj-ea"/>
              </a:rPr>
              <a:t>(Algorithm)</a:t>
            </a:r>
            <a:endParaRPr lang="en-US" altLang="zh-TW" dirty="0">
              <a:latin typeface="+mj-ea"/>
            </a:endParaRP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93382" y="1319213"/>
            <a:ext cx="9849686" cy="4076700"/>
          </a:xfrm>
        </p:spPr>
        <p:txBody>
          <a:bodyPr>
            <a:noAutofit/>
          </a:bodyPr>
          <a:lstStyle/>
          <a:p>
            <a:r>
              <a:rPr lang="zh-TW" altLang="en-US" sz="2800" dirty="0" smtClean="0">
                <a:latin typeface="+mn-ea"/>
              </a:rPr>
              <a:t>表示方式</a:t>
            </a:r>
            <a:endParaRPr lang="en-US" altLang="zh-TW" sz="2800" dirty="0">
              <a:latin typeface="+mn-ea"/>
            </a:endParaRPr>
          </a:p>
          <a:p>
            <a:pPr lvl="1"/>
            <a:r>
              <a:rPr lang="zh-TW" altLang="en-US" sz="2800" i="0" dirty="0" smtClean="0">
                <a:latin typeface="+mn-ea"/>
              </a:rPr>
              <a:t>文字敘述</a:t>
            </a:r>
            <a:r>
              <a:rPr lang="en-US" altLang="zh-TW" sz="2800" i="0" dirty="0" smtClean="0">
                <a:latin typeface="+mn-ea"/>
              </a:rPr>
              <a:t>.</a:t>
            </a:r>
          </a:p>
          <a:p>
            <a:pPr lvl="1"/>
            <a:r>
              <a:rPr lang="zh-TW" altLang="en-US" sz="2800" i="0" dirty="0" smtClean="0">
                <a:latin typeface="+mn-ea"/>
              </a:rPr>
              <a:t>圖像化，例如流程圖</a:t>
            </a:r>
            <a:r>
              <a:rPr lang="en-US" altLang="zh-TW" sz="2800" i="0" dirty="0" smtClean="0">
                <a:latin typeface="+mn-ea"/>
              </a:rPr>
              <a:t>. </a:t>
            </a:r>
          </a:p>
          <a:p>
            <a:pPr lvl="1"/>
            <a:r>
              <a:rPr lang="zh-TW" altLang="en-US" sz="2800" i="0" dirty="0" smtClean="0">
                <a:latin typeface="+mn-ea"/>
              </a:rPr>
              <a:t>程式語言</a:t>
            </a:r>
            <a:r>
              <a:rPr lang="en-US" altLang="zh-TW" sz="2800" i="0" dirty="0" smtClean="0">
                <a:latin typeface="+mn-ea"/>
              </a:rPr>
              <a:t>.</a:t>
            </a:r>
            <a:endParaRPr lang="en-US" altLang="zh-TW" sz="2800" i="0" dirty="0">
              <a:latin typeface="+mn-ea"/>
            </a:endParaRPr>
          </a:p>
          <a:p>
            <a:r>
              <a:rPr lang="zh-TW" altLang="en-US" sz="2800" dirty="0" smtClean="0">
                <a:latin typeface="+mn-ea"/>
              </a:rPr>
              <a:t>演算法</a:t>
            </a:r>
            <a:r>
              <a:rPr lang="en-US" altLang="zh-TW" sz="2800" dirty="0" smtClean="0">
                <a:latin typeface="+mn-ea"/>
              </a:rPr>
              <a:t>  +  </a:t>
            </a:r>
            <a:r>
              <a:rPr lang="zh-TW" altLang="en-US" sz="2800" dirty="0" smtClean="0">
                <a:latin typeface="+mn-ea"/>
              </a:rPr>
              <a:t>資料結構</a:t>
            </a:r>
            <a:r>
              <a:rPr lang="en-US" altLang="zh-TW" sz="2800" dirty="0" smtClean="0">
                <a:latin typeface="+mn-ea"/>
              </a:rPr>
              <a:t>  =  </a:t>
            </a:r>
            <a:r>
              <a:rPr lang="zh-TW" altLang="en-US" sz="2800" dirty="0" smtClean="0">
                <a:latin typeface="+mn-ea"/>
              </a:rPr>
              <a:t>程式</a:t>
            </a:r>
            <a:r>
              <a:rPr lang="en-US" altLang="zh-TW" sz="2800" dirty="0" smtClean="0">
                <a:latin typeface="+mn-ea"/>
              </a:rPr>
              <a:t> [</a:t>
            </a:r>
            <a:r>
              <a:rPr lang="en-US" altLang="zh-TW" sz="2800" dirty="0" err="1">
                <a:latin typeface="+mn-ea"/>
              </a:rPr>
              <a:t>Niklus</a:t>
            </a:r>
            <a:r>
              <a:rPr lang="en-US" altLang="zh-TW" sz="2800" dirty="0">
                <a:latin typeface="+mn-ea"/>
              </a:rPr>
              <a:t> </a:t>
            </a:r>
            <a:r>
              <a:rPr lang="en-US" altLang="zh-TW" sz="2800" dirty="0" smtClean="0">
                <a:latin typeface="+mn-ea"/>
              </a:rPr>
              <a:t>Wirth, 1976]</a:t>
            </a:r>
            <a:endParaRPr lang="en-US" altLang="zh-TW" sz="2800" dirty="0">
              <a:latin typeface="+mn-ea"/>
            </a:endParaRPr>
          </a:p>
          <a:p>
            <a:r>
              <a:rPr lang="zh-TW" altLang="en-US" sz="2800" dirty="0" smtClean="0">
                <a:latin typeface="+mn-ea"/>
              </a:rPr>
              <a:t>範例：插入排序法</a:t>
            </a:r>
            <a:r>
              <a:rPr lang="en-US" altLang="zh-TW" sz="2800" dirty="0" smtClean="0">
                <a:latin typeface="+mn-ea"/>
              </a:rPr>
              <a:t>(Insertion Sort)</a:t>
            </a:r>
          </a:p>
          <a:p>
            <a:endParaRPr lang="zh-TW" altLang="en-US" sz="2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97779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1256400" y="280988"/>
            <a:ext cx="8226425" cy="1143000"/>
          </a:xfrm>
        </p:spPr>
        <p:txBody>
          <a:bodyPr/>
          <a:lstStyle/>
          <a:p>
            <a:r>
              <a:rPr lang="en-US" altLang="zh-TW" dirty="0">
                <a:latin typeface="+mj-ea"/>
              </a:rPr>
              <a:t>Performance Measurement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6400" y="1031876"/>
            <a:ext cx="10597397" cy="2565400"/>
          </a:xfrm>
        </p:spPr>
        <p:txBody>
          <a:bodyPr>
            <a:noAutofit/>
          </a:bodyPr>
          <a:lstStyle/>
          <a:p>
            <a:r>
              <a:rPr lang="en-US" altLang="zh-TW" sz="2800" b="1" dirty="0" smtClean="0">
                <a:latin typeface="+mn-ea"/>
              </a:rPr>
              <a:t>[</a:t>
            </a:r>
            <a:r>
              <a:rPr lang="en-US" altLang="zh-TW" sz="2800" b="1" i="1" dirty="0">
                <a:latin typeface="+mn-ea"/>
              </a:rPr>
              <a:t>Worst case performance of the selection function</a:t>
            </a:r>
            <a:r>
              <a:rPr lang="en-US" altLang="zh-TW" sz="2800" b="1" dirty="0">
                <a:latin typeface="+mn-ea"/>
              </a:rPr>
              <a:t>]:</a:t>
            </a:r>
          </a:p>
          <a:p>
            <a:pPr lvl="1"/>
            <a:r>
              <a:rPr lang="en-US" altLang="zh-TW" sz="2800" dirty="0">
                <a:latin typeface="+mn-ea"/>
              </a:rPr>
              <a:t>The tests were conducted on an IBM compatible PC with an 80386 </a:t>
            </a:r>
            <a:r>
              <a:rPr lang="en-US" altLang="zh-TW" sz="2800" dirty="0" err="1">
                <a:latin typeface="+mn-ea"/>
              </a:rPr>
              <a:t>cpu</a:t>
            </a:r>
            <a:r>
              <a:rPr lang="en-US" altLang="zh-TW" sz="2800" dirty="0">
                <a:latin typeface="+mn-ea"/>
              </a:rPr>
              <a:t>, an 80387 numeric coprocessor, and a turbo accelerator. We use </a:t>
            </a:r>
            <a:r>
              <a:rPr lang="en-US" altLang="zh-TW" sz="2800" dirty="0" err="1">
                <a:latin typeface="+mn-ea"/>
              </a:rPr>
              <a:t>Broland’s</a:t>
            </a:r>
            <a:r>
              <a:rPr lang="en-US" altLang="zh-TW" sz="2800" dirty="0">
                <a:latin typeface="+mn-ea"/>
              </a:rPr>
              <a:t> Turbo C compiler.</a:t>
            </a:r>
            <a:endParaRPr lang="zh-TW" altLang="en-US" sz="2800" dirty="0">
              <a:latin typeface="+mn-ea"/>
            </a:endParaRPr>
          </a:p>
        </p:txBody>
      </p:sp>
      <p:pic>
        <p:nvPicPr>
          <p:cNvPr id="89092" name="Picture 4" descr="figure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432" y="2854037"/>
            <a:ext cx="6528220" cy="3195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9093" name="Picture 5" descr="figure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541" y="3929149"/>
            <a:ext cx="5978474" cy="2770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6776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1256400" y="280988"/>
            <a:ext cx="8226425" cy="1143000"/>
          </a:xfrm>
        </p:spPr>
        <p:txBody>
          <a:bodyPr/>
          <a:lstStyle/>
          <a:p>
            <a:r>
              <a:rPr lang="en-US" altLang="zh-TW" dirty="0" smtClean="0">
                <a:latin typeface="+mj-ea"/>
              </a:rPr>
              <a:t>Practice</a:t>
            </a:r>
            <a:endParaRPr lang="en-US" altLang="zh-TW" dirty="0">
              <a:latin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091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256400" y="1031874"/>
                <a:ext cx="10707375" cy="5702253"/>
              </a:xfrm>
            </p:spPr>
            <p:txBody>
              <a:bodyPr>
                <a:noAutofit/>
              </a:bodyPr>
              <a:lstStyle/>
              <a:p>
                <a:r>
                  <a:rPr lang="en-US" altLang="zh-TW" sz="2800" b="1" dirty="0" smtClean="0">
                    <a:latin typeface="+mn-ea"/>
                  </a:rPr>
                  <a:t>Big O </a:t>
                </a:r>
                <a:r>
                  <a:rPr lang="zh-TW" altLang="en-US" sz="2800" b="1" dirty="0" smtClean="0">
                    <a:latin typeface="+mn-ea"/>
                  </a:rPr>
                  <a:t>的效率排序</a:t>
                </a:r>
                <a:endParaRPr lang="en-US" altLang="zh-TW" sz="2800" b="1" dirty="0" smtClean="0">
                  <a:latin typeface="+mn-ea"/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altLang="zh-TW" sz="2400" dirty="0" smtClean="0">
                    <a:latin typeface="+mj-ea"/>
                    <a:ea typeface="+mj-ea"/>
                  </a:rPr>
                  <a:t>O(1)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altLang="zh-TW" sz="2400" dirty="0" smtClean="0">
                    <a:latin typeface="+mj-ea"/>
                    <a:ea typeface="+mj-ea"/>
                  </a:rPr>
                  <a:t>O(log n)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altLang="zh-TW" sz="2400" dirty="0" smtClean="0">
                    <a:latin typeface="+mj-ea"/>
                    <a:ea typeface="+mj-ea"/>
                  </a:rPr>
                  <a:t>O(n)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altLang="zh-TW" sz="2400" dirty="0" smtClean="0">
                    <a:latin typeface="+mj-ea"/>
                    <a:ea typeface="+mj-ea"/>
                  </a:rPr>
                  <a:t>O(n log n)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altLang="zh-TW" sz="2400" dirty="0" smtClean="0">
                    <a:latin typeface="+mj-ea"/>
                    <a:ea typeface="+mj-ea"/>
                  </a:rPr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  <a:ea typeface="+mj-ea"/>
                          </a:rPr>
                        </m:ctrlPr>
                      </m:sSup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+mj-ea"/>
                          </a:rPr>
                          <m:t>𝑛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+mj-ea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TW" sz="2400" dirty="0" smtClean="0">
                    <a:latin typeface="+mj-ea"/>
                    <a:ea typeface="+mj-ea"/>
                  </a:rPr>
                  <a:t>)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altLang="zh-TW" sz="2400" dirty="0" smtClean="0">
                    <a:latin typeface="+mj-ea"/>
                    <a:ea typeface="+mj-ea"/>
                  </a:rPr>
                  <a:t>O(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TW" sz="2400" i="1" dirty="0" smtClean="0">
                            <a:latin typeface="Cambria Math" panose="02040503050406030204" pitchFamily="18" charset="0"/>
                            <a:ea typeface="+mj-ea"/>
                          </a:rPr>
                        </m:ctrlPr>
                      </m:radPr>
                      <m:deg/>
                      <m:e>
                        <m:r>
                          <a:rPr lang="en-US" altLang="zh-TW" sz="2400" b="0" i="1" dirty="0" smtClean="0">
                            <a:latin typeface="Cambria Math" panose="02040503050406030204" pitchFamily="18" charset="0"/>
                            <a:ea typeface="+mj-ea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altLang="zh-TW" sz="2400" dirty="0" smtClean="0">
                    <a:latin typeface="+mj-ea"/>
                    <a:ea typeface="+mj-ea"/>
                  </a:rPr>
                  <a:t>)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altLang="zh-TW" sz="2400" dirty="0" smtClean="0">
                    <a:latin typeface="+mj-ea"/>
                    <a:ea typeface="+mj-ea"/>
                  </a:rPr>
                  <a:t>O(n!)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altLang="zh-TW" sz="2400" dirty="0" smtClean="0">
                    <a:latin typeface="+mj-ea"/>
                    <a:ea typeface="+mj-ea"/>
                  </a:rPr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 smtClean="0">
                            <a:latin typeface="Cambria Math" panose="02040503050406030204" pitchFamily="18" charset="0"/>
                            <a:ea typeface="+mj-ea"/>
                          </a:rPr>
                        </m:ctrlPr>
                      </m:sSup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+mj-ea"/>
                          </a:rPr>
                          <m:t>2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+mj-ea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TW" sz="2400" dirty="0" smtClean="0">
                    <a:latin typeface="+mj-ea"/>
                    <a:ea typeface="+mj-ea"/>
                  </a:rPr>
                  <a:t>)</a:t>
                </a:r>
              </a:p>
              <a:p>
                <a:pPr marL="0" indent="0">
                  <a:buNone/>
                </a:pPr>
                <a:endParaRPr lang="en-US" altLang="zh-TW" sz="2400" dirty="0" smtClean="0">
                  <a:latin typeface="+mj-ea"/>
                  <a:ea typeface="+mj-ea"/>
                </a:endParaRPr>
              </a:p>
              <a:p>
                <a:pPr marL="0" indent="0">
                  <a:buNone/>
                </a:pPr>
                <a:r>
                  <a:rPr lang="en-US" altLang="zh-TW" sz="2400" dirty="0" smtClean="0">
                    <a:solidFill>
                      <a:srgbClr val="FF0000"/>
                    </a:solidFill>
                    <a:latin typeface="+mj-ea"/>
                    <a:ea typeface="+mj-ea"/>
                  </a:rPr>
                  <a:t>Ans: O(1) &lt; </a:t>
                </a:r>
                <a:r>
                  <a:rPr lang="en-US" altLang="zh-TW" sz="2400" dirty="0">
                    <a:solidFill>
                      <a:srgbClr val="FF0000"/>
                    </a:solidFill>
                    <a:latin typeface="+mj-ea"/>
                    <a:ea typeface="+mj-ea"/>
                  </a:rPr>
                  <a:t>O(log </a:t>
                </a:r>
                <a:r>
                  <a:rPr lang="en-US" altLang="zh-TW" sz="2400" dirty="0" smtClean="0">
                    <a:solidFill>
                      <a:srgbClr val="FF0000"/>
                    </a:solidFill>
                    <a:latin typeface="+mj-ea"/>
                    <a:ea typeface="+mj-ea"/>
                  </a:rPr>
                  <a:t>n) &lt; O(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TW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</m:ctrlPr>
                      </m:radPr>
                      <m:deg/>
                      <m:e>
                        <m:r>
                          <a:rPr lang="en-US" altLang="zh-TW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altLang="zh-TW" sz="2400" dirty="0" smtClean="0">
                    <a:solidFill>
                      <a:srgbClr val="FF0000"/>
                    </a:solidFill>
                    <a:latin typeface="+mj-ea"/>
                    <a:ea typeface="+mj-ea"/>
                  </a:rPr>
                  <a:t>)&lt;</a:t>
                </a:r>
                <a:r>
                  <a:rPr lang="en-US" altLang="zh-TW" sz="2400" dirty="0">
                    <a:solidFill>
                      <a:srgbClr val="FF0000"/>
                    </a:solidFill>
                    <a:latin typeface="+mj-ea"/>
                    <a:ea typeface="+mj-ea"/>
                  </a:rPr>
                  <a:t>O(n</a:t>
                </a:r>
                <a:r>
                  <a:rPr lang="en-US" altLang="zh-TW" sz="2400" dirty="0" smtClean="0">
                    <a:solidFill>
                      <a:srgbClr val="FF0000"/>
                    </a:solidFill>
                    <a:latin typeface="+mj-ea"/>
                    <a:ea typeface="+mj-ea"/>
                  </a:rPr>
                  <a:t>)&lt;</a:t>
                </a:r>
                <a:r>
                  <a:rPr lang="en-US" altLang="zh-TW" sz="2400" dirty="0">
                    <a:solidFill>
                      <a:srgbClr val="FF0000"/>
                    </a:solidFill>
                    <a:latin typeface="+mj-ea"/>
                    <a:ea typeface="+mj-ea"/>
                  </a:rPr>
                  <a:t>O(n log n</a:t>
                </a:r>
                <a:r>
                  <a:rPr lang="en-US" altLang="zh-TW" sz="2400" dirty="0" smtClean="0">
                    <a:solidFill>
                      <a:srgbClr val="FF0000"/>
                    </a:solidFill>
                    <a:latin typeface="+mj-ea"/>
                    <a:ea typeface="+mj-ea"/>
                  </a:rPr>
                  <a:t>)&lt;</a:t>
                </a:r>
                <a:r>
                  <a:rPr lang="en-US" altLang="zh-TW" sz="2400" dirty="0">
                    <a:solidFill>
                      <a:srgbClr val="FF0000"/>
                    </a:solidFill>
                    <a:latin typeface="+mj-ea"/>
                    <a:ea typeface="+mj-ea"/>
                  </a:rPr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</m:ctrlPr>
                      </m:sSupPr>
                      <m:e>
                        <m:r>
                          <a:rPr lang="en-US" altLang="zh-TW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𝑛</m:t>
                        </m:r>
                      </m:e>
                      <m:sup>
                        <m:r>
                          <a:rPr lang="en-US" altLang="zh-TW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TW" sz="2400" dirty="0" smtClean="0">
                    <a:solidFill>
                      <a:srgbClr val="FF0000"/>
                    </a:solidFill>
                    <a:latin typeface="+mj-ea"/>
                    <a:ea typeface="+mj-ea"/>
                  </a:rPr>
                  <a:t>)&lt;</a:t>
                </a:r>
                <a:r>
                  <a:rPr lang="en-US" altLang="zh-TW" sz="2400" dirty="0">
                    <a:solidFill>
                      <a:srgbClr val="FF0000"/>
                    </a:solidFill>
                    <a:latin typeface="+mj-ea"/>
                    <a:ea typeface="+mj-ea"/>
                  </a:rPr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</m:ctrlPr>
                      </m:sSupPr>
                      <m:e>
                        <m:r>
                          <a:rPr lang="en-US" altLang="zh-TW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2</m:t>
                        </m:r>
                      </m:e>
                      <m:sup>
                        <m:r>
                          <a:rPr lang="en-US" altLang="zh-TW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TW" sz="2400" dirty="0" smtClean="0">
                    <a:solidFill>
                      <a:srgbClr val="FF0000"/>
                    </a:solidFill>
                    <a:latin typeface="+mj-ea"/>
                    <a:ea typeface="+mj-ea"/>
                  </a:rPr>
                  <a:t>)&lt;</a:t>
                </a:r>
                <a:r>
                  <a:rPr lang="en-US" altLang="zh-TW" sz="2400" dirty="0">
                    <a:solidFill>
                      <a:srgbClr val="FF0000"/>
                    </a:solidFill>
                    <a:latin typeface="+mj-ea"/>
                    <a:ea typeface="+mj-ea"/>
                  </a:rPr>
                  <a:t>O(n!)</a:t>
                </a:r>
              </a:p>
              <a:p>
                <a:pPr marL="0" indent="0">
                  <a:buNone/>
                </a:pPr>
                <a:endParaRPr lang="en-US" altLang="zh-TW" sz="2800" dirty="0">
                  <a:latin typeface="+mn-ea"/>
                </a:endParaRPr>
              </a:p>
            </p:txBody>
          </p:sp>
        </mc:Choice>
        <mc:Fallback xmlns="">
          <p:sp>
            <p:nvSpPr>
              <p:cNvPr id="8909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256400" y="1031874"/>
                <a:ext cx="10707375" cy="5702253"/>
              </a:xfrm>
              <a:blipFill>
                <a:blip r:embed="rId3"/>
                <a:stretch>
                  <a:fillRect l="-1081" t="-149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圖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5650" y="918902"/>
            <a:ext cx="4910258" cy="4835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609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90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47035"/>
          </a:xfrm>
        </p:spPr>
        <p:txBody>
          <a:bodyPr/>
          <a:lstStyle/>
          <a:p>
            <a:r>
              <a:rPr lang="en-US" altLang="zh-TW" dirty="0" smtClean="0"/>
              <a:t>Practice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371600" y="1532835"/>
            <a:ext cx="9601200" cy="4334565"/>
          </a:xfrm>
        </p:spPr>
        <p:txBody>
          <a:bodyPr/>
          <a:lstStyle/>
          <a:p>
            <a:r>
              <a:rPr lang="zh-TW" altLang="en-US" dirty="0" smtClean="0"/>
              <a:t>請計算下列程式中</a:t>
            </a:r>
            <a:r>
              <a:rPr lang="en-US" altLang="zh-TW" dirty="0" smtClean="0"/>
              <a:t>f(x): x=x+1 </a:t>
            </a:r>
            <a:r>
              <a:rPr lang="zh-TW" altLang="en-US" dirty="0" smtClean="0"/>
              <a:t>的執行次數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8510104" y="4424402"/>
            <a:ext cx="287572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(f)</a:t>
            </a:r>
          </a:p>
          <a:p>
            <a:r>
              <a:rPr lang="en-US" altLang="zh-TW" dirty="0" smtClean="0"/>
              <a:t>k = 100000</a:t>
            </a:r>
          </a:p>
          <a:p>
            <a:r>
              <a:rPr lang="en-US" altLang="zh-TW" dirty="0" smtClean="0"/>
              <a:t>While k </a:t>
            </a:r>
            <a:r>
              <a:rPr lang="en-US" altLang="zh-TW" dirty="0" smtClean="0">
                <a:solidFill>
                  <a:srgbClr val="FF0000"/>
                </a:solidFill>
              </a:rPr>
              <a:t>&gt;</a:t>
            </a:r>
            <a:r>
              <a:rPr lang="en-US" altLang="zh-TW" dirty="0" smtClean="0"/>
              <a:t> 5</a:t>
            </a:r>
          </a:p>
          <a:p>
            <a:r>
              <a:rPr lang="en-US" altLang="zh-TW" dirty="0"/>
              <a:t>	</a:t>
            </a:r>
            <a:r>
              <a:rPr lang="en-US" altLang="zh-TW" dirty="0" smtClean="0"/>
              <a:t>k = k / 10</a:t>
            </a:r>
          </a:p>
          <a:p>
            <a:r>
              <a:rPr lang="en-US" altLang="zh-TW" dirty="0"/>
              <a:t>	</a:t>
            </a:r>
            <a:r>
              <a:rPr lang="en-US" altLang="zh-TW" dirty="0" smtClean="0"/>
              <a:t>x = x +1</a:t>
            </a:r>
          </a:p>
          <a:p>
            <a:r>
              <a:rPr lang="en-US" altLang="zh-TW" dirty="0" smtClean="0"/>
              <a:t>end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4998278" y="2023165"/>
            <a:ext cx="287572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(b)</a:t>
            </a:r>
          </a:p>
          <a:p>
            <a:r>
              <a:rPr lang="en-US" altLang="zh-TW" dirty="0" err="1" smtClean="0"/>
              <a:t>i</a:t>
            </a:r>
            <a:r>
              <a:rPr lang="en-US" altLang="zh-TW" dirty="0" smtClean="0"/>
              <a:t>=1</a:t>
            </a:r>
          </a:p>
          <a:p>
            <a:r>
              <a:rPr lang="en-US" altLang="zh-TW" dirty="0"/>
              <a:t>w</a:t>
            </a:r>
            <a:r>
              <a:rPr lang="en-US" altLang="zh-TW" dirty="0" smtClean="0"/>
              <a:t>hile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&lt;=n</a:t>
            </a:r>
          </a:p>
          <a:p>
            <a:r>
              <a:rPr lang="en-US" altLang="zh-TW" dirty="0"/>
              <a:t>	</a:t>
            </a:r>
            <a:r>
              <a:rPr lang="en-US" altLang="zh-TW" dirty="0" smtClean="0"/>
              <a:t>x = x+1</a:t>
            </a:r>
          </a:p>
          <a:p>
            <a:r>
              <a:rPr lang="en-US" altLang="zh-TW" dirty="0"/>
              <a:t>	i</a:t>
            </a:r>
            <a:r>
              <a:rPr lang="en-US" altLang="zh-TW" dirty="0" smtClean="0"/>
              <a:t> = i+1</a:t>
            </a:r>
          </a:p>
          <a:p>
            <a:r>
              <a:rPr lang="en-US" altLang="zh-TW" dirty="0" smtClean="0"/>
              <a:t>end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1899478" y="2023165"/>
            <a:ext cx="287572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(a)</a:t>
            </a:r>
          </a:p>
          <a:p>
            <a:r>
              <a:rPr lang="en-US" altLang="zh-TW" dirty="0"/>
              <a:t>f</a:t>
            </a:r>
            <a:r>
              <a:rPr lang="en-US" altLang="zh-TW" dirty="0" smtClean="0"/>
              <a:t>or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 = 1 to n</a:t>
            </a:r>
          </a:p>
          <a:p>
            <a:r>
              <a:rPr lang="en-US" altLang="zh-TW" dirty="0"/>
              <a:t>	</a:t>
            </a:r>
            <a:r>
              <a:rPr lang="en-US" altLang="zh-TW" dirty="0" smtClean="0"/>
              <a:t>for j = 1 to n</a:t>
            </a:r>
          </a:p>
          <a:p>
            <a:r>
              <a:rPr lang="en-US" altLang="zh-TW" dirty="0"/>
              <a:t>	</a:t>
            </a:r>
            <a:r>
              <a:rPr lang="en-US" altLang="zh-TW" dirty="0" smtClean="0"/>
              <a:t>	x = x + 1</a:t>
            </a:r>
          </a:p>
          <a:p>
            <a:r>
              <a:rPr lang="en-US" altLang="zh-TW" dirty="0"/>
              <a:t>	</a:t>
            </a:r>
            <a:r>
              <a:rPr lang="en-US" altLang="zh-TW" dirty="0" smtClean="0"/>
              <a:t>end</a:t>
            </a:r>
          </a:p>
          <a:p>
            <a:r>
              <a:rPr lang="en-US" altLang="zh-TW" dirty="0" smtClean="0"/>
              <a:t>end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1899478" y="4424403"/>
            <a:ext cx="287572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(d)</a:t>
            </a:r>
          </a:p>
          <a:p>
            <a:r>
              <a:rPr lang="en-US" altLang="zh-TW" dirty="0"/>
              <a:t>f</a:t>
            </a:r>
            <a:r>
              <a:rPr lang="en-US" altLang="zh-TW" dirty="0" smtClean="0"/>
              <a:t>or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 = 1 to n</a:t>
            </a:r>
          </a:p>
          <a:p>
            <a:r>
              <a:rPr lang="en-US" altLang="zh-TW" dirty="0"/>
              <a:t>	</a:t>
            </a:r>
            <a:r>
              <a:rPr lang="en-US" altLang="zh-TW" dirty="0" smtClean="0"/>
              <a:t>j = </a:t>
            </a:r>
            <a:r>
              <a:rPr lang="en-US" altLang="zh-TW" dirty="0" err="1" smtClean="0"/>
              <a:t>i</a:t>
            </a:r>
            <a:endParaRPr lang="en-US" altLang="zh-TW" dirty="0" smtClean="0"/>
          </a:p>
          <a:p>
            <a:r>
              <a:rPr lang="en-US" altLang="zh-TW" dirty="0"/>
              <a:t>	</a:t>
            </a:r>
            <a:r>
              <a:rPr lang="en-US" altLang="zh-TW" dirty="0" smtClean="0"/>
              <a:t>for k = j+1 to n</a:t>
            </a:r>
          </a:p>
          <a:p>
            <a:r>
              <a:rPr lang="en-US" altLang="zh-TW" dirty="0"/>
              <a:t>	</a:t>
            </a:r>
            <a:r>
              <a:rPr lang="en-US" altLang="zh-TW" dirty="0" smtClean="0"/>
              <a:t>	x = x + 1</a:t>
            </a:r>
          </a:p>
          <a:p>
            <a:r>
              <a:rPr lang="en-US" altLang="zh-TW" dirty="0"/>
              <a:t>	</a:t>
            </a:r>
            <a:r>
              <a:rPr lang="en-US" altLang="zh-TW" dirty="0" smtClean="0"/>
              <a:t>end</a:t>
            </a:r>
          </a:p>
          <a:p>
            <a:r>
              <a:rPr lang="en-US" altLang="zh-TW" dirty="0" smtClean="0"/>
              <a:t>end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4998278" y="4424402"/>
            <a:ext cx="287572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(e)</a:t>
            </a:r>
          </a:p>
          <a:p>
            <a:r>
              <a:rPr lang="en-US" altLang="zh-TW" dirty="0"/>
              <a:t>f</a:t>
            </a:r>
            <a:r>
              <a:rPr lang="en-US" altLang="zh-TW" dirty="0" smtClean="0"/>
              <a:t>or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 = 1 to n</a:t>
            </a:r>
          </a:p>
          <a:p>
            <a:r>
              <a:rPr lang="en-US" altLang="zh-TW" dirty="0"/>
              <a:t>	</a:t>
            </a:r>
            <a:r>
              <a:rPr lang="en-US" altLang="zh-TW" dirty="0" smtClean="0"/>
              <a:t>j = </a:t>
            </a:r>
            <a:r>
              <a:rPr lang="en-US" altLang="zh-TW" dirty="0" err="1" smtClean="0"/>
              <a:t>i</a:t>
            </a:r>
            <a:endParaRPr lang="en-US" altLang="zh-TW" dirty="0" smtClean="0"/>
          </a:p>
          <a:p>
            <a:r>
              <a:rPr lang="en-US" altLang="zh-TW" dirty="0"/>
              <a:t>	</a:t>
            </a:r>
            <a:r>
              <a:rPr lang="en-US" altLang="zh-TW" dirty="0" smtClean="0"/>
              <a:t>while j&gt;=2</a:t>
            </a:r>
          </a:p>
          <a:p>
            <a:r>
              <a:rPr lang="en-US" altLang="zh-TW" dirty="0"/>
              <a:t>	</a:t>
            </a:r>
            <a:r>
              <a:rPr lang="en-US" altLang="zh-TW" dirty="0" smtClean="0"/>
              <a:t>	j = j / 5</a:t>
            </a:r>
          </a:p>
          <a:p>
            <a:r>
              <a:rPr lang="en-US" altLang="zh-TW" dirty="0"/>
              <a:t>	</a:t>
            </a:r>
            <a:r>
              <a:rPr lang="en-US" altLang="zh-TW" dirty="0" smtClean="0"/>
              <a:t>	x = x + 1</a:t>
            </a:r>
          </a:p>
          <a:p>
            <a:r>
              <a:rPr lang="en-US" altLang="zh-TW" dirty="0"/>
              <a:t>	</a:t>
            </a:r>
            <a:r>
              <a:rPr lang="en-US" altLang="zh-TW" dirty="0" smtClean="0"/>
              <a:t>end</a:t>
            </a:r>
          </a:p>
          <a:p>
            <a:r>
              <a:rPr lang="en-US" altLang="zh-TW" dirty="0" smtClean="0"/>
              <a:t>end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8459304" y="2023165"/>
            <a:ext cx="287572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(c)</a:t>
            </a:r>
          </a:p>
          <a:p>
            <a:r>
              <a:rPr lang="en-US" altLang="zh-TW" dirty="0" smtClean="0"/>
              <a:t>for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 = 1 to n</a:t>
            </a:r>
          </a:p>
          <a:p>
            <a:r>
              <a:rPr lang="en-US" altLang="zh-TW" dirty="0"/>
              <a:t>	</a:t>
            </a:r>
            <a:r>
              <a:rPr lang="en-US" altLang="zh-TW" dirty="0" smtClean="0"/>
              <a:t>for j = 1 to </a:t>
            </a:r>
            <a:r>
              <a:rPr lang="en-US" altLang="zh-TW" dirty="0" err="1" smtClean="0"/>
              <a:t>i</a:t>
            </a:r>
            <a:endParaRPr lang="en-US" altLang="zh-TW" dirty="0" smtClean="0"/>
          </a:p>
          <a:p>
            <a:r>
              <a:rPr lang="en-US" altLang="zh-TW" dirty="0"/>
              <a:t>	</a:t>
            </a:r>
            <a:r>
              <a:rPr lang="en-US" altLang="zh-TW" dirty="0" smtClean="0"/>
              <a:t>	for k = 1 to j</a:t>
            </a:r>
          </a:p>
          <a:p>
            <a:r>
              <a:rPr lang="en-US" altLang="zh-TW" dirty="0"/>
              <a:t>	</a:t>
            </a:r>
            <a:r>
              <a:rPr lang="en-US" altLang="zh-TW" dirty="0" smtClean="0"/>
              <a:t>		x = x+1</a:t>
            </a:r>
          </a:p>
          <a:p>
            <a:r>
              <a:rPr lang="en-US" altLang="zh-TW" dirty="0"/>
              <a:t>	</a:t>
            </a:r>
            <a:r>
              <a:rPr lang="en-US" altLang="zh-TW" dirty="0" smtClean="0"/>
              <a:t>	end</a:t>
            </a:r>
          </a:p>
          <a:p>
            <a:r>
              <a:rPr lang="en-US" altLang="zh-TW" dirty="0"/>
              <a:t>	</a:t>
            </a:r>
            <a:r>
              <a:rPr lang="en-US" altLang="zh-TW" dirty="0" smtClean="0"/>
              <a:t>end</a:t>
            </a:r>
          </a:p>
          <a:p>
            <a:r>
              <a:rPr lang="en-US" altLang="zh-TW" dirty="0" smtClean="0"/>
              <a:t>end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44164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排序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(Sorting)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1371600" y="1428750"/>
            <a:ext cx="7886700" cy="5508522"/>
          </a:xfrm>
        </p:spPr>
        <p:txBody>
          <a:bodyPr>
            <a:noAutofit/>
          </a:bodyPr>
          <a:lstStyle/>
          <a:p>
            <a:r>
              <a:rPr lang="zh-TW" altLang="en-US" sz="28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重新排列</a:t>
            </a:r>
            <a:r>
              <a:rPr lang="en-US" altLang="zh-TW" sz="28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a[0]</a:t>
            </a:r>
            <a:r>
              <a:rPr lang="zh-TW" altLang="en-US" sz="28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28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a[1]</a:t>
            </a:r>
            <a:r>
              <a:rPr lang="zh-TW" altLang="en-US" sz="28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28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…a[n-1] </a:t>
            </a:r>
            <a:r>
              <a:rPr lang="zh-TW" altLang="en-US" sz="28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，使得排列之後遵守某個順序</a:t>
            </a:r>
            <a:r>
              <a:rPr lang="en-US" altLang="zh-TW" sz="28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(Ex: </a:t>
            </a:r>
            <a:r>
              <a:rPr lang="zh-TW" altLang="en-US" sz="28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由小到大</a:t>
            </a:r>
            <a:r>
              <a:rPr lang="en-US" altLang="zh-TW" sz="28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r>
              <a:rPr lang="en-US" altLang="zh-TW" sz="28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5,1,8,6,0 =&gt; 0,1,5,6,8</a:t>
            </a:r>
          </a:p>
          <a:p>
            <a:endParaRPr lang="en-US" altLang="zh-TW" sz="2800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8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sz="28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8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8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想想，該怎麼做？</a:t>
            </a:r>
            <a:endParaRPr lang="en-US" altLang="zh-TW" sz="2800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800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800" i="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330B1-0F56-467B-9C0A-23CB41B26BFA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0470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各種排序方法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1371600" y="1428750"/>
            <a:ext cx="7886700" cy="5508522"/>
          </a:xfrm>
        </p:spPr>
        <p:txBody>
          <a:bodyPr>
            <a:noAutofit/>
          </a:bodyPr>
          <a:lstStyle/>
          <a:p>
            <a:r>
              <a:rPr lang="zh-TW" altLang="en-US" sz="28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插入排序法</a:t>
            </a:r>
            <a:r>
              <a:rPr lang="en-US" altLang="zh-TW" sz="28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(Insertion Sort)</a:t>
            </a:r>
          </a:p>
          <a:p>
            <a:r>
              <a:rPr lang="zh-TW" altLang="en-US" sz="2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氣泡排序</a:t>
            </a:r>
            <a:r>
              <a:rPr lang="zh-TW" altLang="en-US" sz="28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法</a:t>
            </a:r>
            <a:r>
              <a:rPr lang="en-US" altLang="zh-TW" sz="28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(Bubble Sort)</a:t>
            </a:r>
          </a:p>
          <a:p>
            <a:r>
              <a:rPr lang="zh-TW" altLang="en-US" sz="2800" i="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選擇排序</a:t>
            </a:r>
            <a:r>
              <a:rPr lang="zh-TW" altLang="en-US" sz="2800" i="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法</a:t>
            </a:r>
            <a:r>
              <a:rPr lang="en-US" altLang="zh-TW" sz="2800" i="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(Selection Sort)</a:t>
            </a:r>
          </a:p>
          <a:p>
            <a:r>
              <a:rPr lang="zh-TW" altLang="en-US" sz="2800" i="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計數排序法</a:t>
            </a:r>
            <a:r>
              <a:rPr lang="en-US" altLang="zh-TW" sz="2800" i="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(Count Sort)</a:t>
            </a:r>
          </a:p>
          <a:p>
            <a:pPr lvl="1"/>
            <a:r>
              <a:rPr lang="en-US" altLang="zh-TW" sz="2800" i="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Bucket Sort</a:t>
            </a:r>
            <a:r>
              <a:rPr lang="zh-TW" altLang="en-US" sz="2800" i="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TW" sz="2800" i="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Radix Sort</a:t>
            </a:r>
          </a:p>
          <a:p>
            <a:r>
              <a:rPr lang="zh-TW" altLang="en-US" sz="2800" dirty="0">
                <a:solidFill>
                  <a:schemeClr val="tx1"/>
                </a:solidFill>
                <a:latin typeface="微軟正黑體" panose="020B0604030504040204" pitchFamily="34" charset="-120"/>
              </a:rPr>
              <a:t>堆積排序</a:t>
            </a:r>
            <a:r>
              <a:rPr lang="zh-TW" altLang="en-US" sz="2800" dirty="0" smtClean="0">
                <a:solidFill>
                  <a:schemeClr val="tx1"/>
                </a:solidFill>
                <a:latin typeface="微軟正黑體" panose="020B0604030504040204" pitchFamily="34" charset="-120"/>
              </a:rPr>
              <a:t>法</a:t>
            </a:r>
            <a:r>
              <a:rPr lang="en-US" altLang="zh-TW" sz="2800" dirty="0" smtClean="0">
                <a:solidFill>
                  <a:schemeClr val="tx1"/>
                </a:solidFill>
                <a:latin typeface="微軟正黑體" panose="020B0604030504040204" pitchFamily="34" charset="-120"/>
              </a:rPr>
              <a:t>(</a:t>
            </a:r>
            <a:r>
              <a:rPr lang="en-US" altLang="zh-TW" sz="28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Heap Sort)</a:t>
            </a:r>
          </a:p>
          <a:p>
            <a:r>
              <a:rPr lang="zh-TW" altLang="en-US" sz="2800" i="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合併排序法</a:t>
            </a:r>
            <a:r>
              <a:rPr lang="en-US" altLang="zh-TW" sz="2800" i="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(Merge Sort)</a:t>
            </a:r>
          </a:p>
          <a:p>
            <a:r>
              <a:rPr lang="zh-TW" altLang="en-US" sz="28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快速排序法</a:t>
            </a:r>
            <a:r>
              <a:rPr lang="en-US" altLang="zh-TW" sz="28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(Quick Sort)</a:t>
            </a:r>
            <a:endParaRPr lang="en-US" altLang="zh-TW" sz="2800" i="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330B1-0F56-467B-9C0A-23CB41B26BFA}" type="slidenum">
              <a:rPr lang="zh-TW" altLang="en-US" smtClean="0"/>
              <a:t>5</a:t>
            </a:fld>
            <a:endParaRPr lang="zh-TW" altLang="en-US"/>
          </a:p>
        </p:txBody>
      </p:sp>
      <p:sp>
        <p:nvSpPr>
          <p:cNvPr id="2" name="矩形 1"/>
          <p:cNvSpPr/>
          <p:nvPr/>
        </p:nvSpPr>
        <p:spPr>
          <a:xfrm>
            <a:off x="8529128" y="4545403"/>
            <a:ext cx="317284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>
                <a:latin typeface="+mn-ea"/>
              </a:rPr>
              <a:t>5,1,8,6,0 =&gt; 0,1,5,6,8</a:t>
            </a:r>
          </a:p>
          <a:p>
            <a:endParaRPr lang="en-US" altLang="zh-TW" sz="2800" dirty="0">
              <a:latin typeface="+mn-ea"/>
            </a:endParaRPr>
          </a:p>
          <a:p>
            <a:r>
              <a:rPr lang="zh-TW" altLang="en-US" sz="2800" dirty="0">
                <a:latin typeface="+mn-ea"/>
              </a:rPr>
              <a:t>想想，該怎麼做？</a:t>
            </a:r>
            <a:endParaRPr lang="en-US" altLang="zh-TW" sz="2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32741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zh-TW" altLang="en-US" dirty="0" smtClean="0">
                <a:latin typeface="+mj-ea"/>
              </a:rPr>
              <a:t>插入</a:t>
            </a:r>
            <a:r>
              <a:rPr lang="en-US" altLang="zh-TW" dirty="0" smtClean="0">
                <a:latin typeface="+mj-ea"/>
              </a:rPr>
              <a:t>(Insert)</a:t>
            </a:r>
            <a:endParaRPr lang="en-US" altLang="zh-TW" dirty="0">
              <a:latin typeface="+mj-ea"/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1600" y="1428750"/>
            <a:ext cx="9601200" cy="3581400"/>
          </a:xfrm>
          <a:noFill/>
          <a:ln/>
        </p:spPr>
        <p:txBody>
          <a:bodyPr>
            <a:normAutofit/>
          </a:bodyPr>
          <a:lstStyle/>
          <a:p>
            <a:r>
              <a:rPr lang="zh-TW" altLang="en-US" sz="2800" dirty="0" smtClean="0">
                <a:latin typeface="+mn-ea"/>
              </a:rPr>
              <a:t>在一串已經排序好的數字中，加入新的數字</a:t>
            </a:r>
            <a:endParaRPr lang="en-US" altLang="zh-TW" sz="2800" dirty="0" smtClean="0">
              <a:latin typeface="+mn-ea"/>
            </a:endParaRPr>
          </a:p>
          <a:p>
            <a:endParaRPr lang="en-US" altLang="zh-TW" sz="2800" dirty="0">
              <a:latin typeface="+mn-ea"/>
            </a:endParaRPr>
          </a:p>
          <a:p>
            <a:r>
              <a:rPr lang="en-US" altLang="zh-TW" sz="2800" dirty="0" smtClean="0">
                <a:latin typeface="+mn-ea"/>
              </a:rPr>
              <a:t>Given </a:t>
            </a:r>
            <a:r>
              <a:rPr lang="en-US" altLang="zh-TW" sz="2800" dirty="0">
                <a:latin typeface="+mn-ea"/>
              </a:rPr>
              <a:t>3, 6, 9, 14</a:t>
            </a:r>
          </a:p>
          <a:p>
            <a:r>
              <a:rPr lang="en-US" altLang="zh-TW" sz="2800" dirty="0">
                <a:latin typeface="+mn-ea"/>
              </a:rPr>
              <a:t>Insert 5</a:t>
            </a:r>
          </a:p>
          <a:p>
            <a:r>
              <a:rPr lang="en-US" altLang="zh-TW" sz="2800" dirty="0">
                <a:latin typeface="+mn-ea"/>
              </a:rPr>
              <a:t>Result 3, 5, 6, 9, 14</a:t>
            </a:r>
          </a:p>
        </p:txBody>
      </p:sp>
    </p:spTree>
    <p:extLst>
      <p:ext uri="{BB962C8B-B14F-4D97-AF65-F5344CB8AC3E}">
        <p14:creationId xmlns:p14="http://schemas.microsoft.com/office/powerpoint/2010/main" val="3816371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zh-TW" altLang="en-US" dirty="0" smtClean="0">
                <a:latin typeface="+mj-ea"/>
              </a:rPr>
              <a:t>插入一個數字</a:t>
            </a:r>
            <a:endParaRPr lang="en-US" altLang="zh-TW" dirty="0">
              <a:latin typeface="+mj-ea"/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1600" y="1428750"/>
            <a:ext cx="9601200" cy="3581400"/>
          </a:xfrm>
          <a:noFill/>
          <a:ln/>
        </p:spPr>
        <p:txBody>
          <a:bodyPr>
            <a:normAutofit/>
          </a:bodyPr>
          <a:lstStyle/>
          <a:p>
            <a:r>
              <a:rPr lang="en-US" altLang="zh-TW" sz="2800" dirty="0">
                <a:latin typeface="+mn-ea"/>
              </a:rPr>
              <a:t>3, 6, 9, 14      </a:t>
            </a:r>
            <a:r>
              <a:rPr lang="zh-TW" altLang="en-US" sz="2800" dirty="0" smtClean="0">
                <a:solidFill>
                  <a:schemeClr val="tx2"/>
                </a:solidFill>
                <a:latin typeface="+mn-ea"/>
              </a:rPr>
              <a:t>插入</a:t>
            </a:r>
            <a:r>
              <a:rPr lang="en-US" altLang="zh-TW" sz="2800" dirty="0" smtClean="0">
                <a:solidFill>
                  <a:schemeClr val="tx2"/>
                </a:solidFill>
                <a:latin typeface="+mn-ea"/>
              </a:rPr>
              <a:t> </a:t>
            </a:r>
            <a:r>
              <a:rPr lang="en-US" altLang="zh-TW" sz="2800" dirty="0">
                <a:solidFill>
                  <a:schemeClr val="tx2"/>
                </a:solidFill>
                <a:latin typeface="+mn-ea"/>
              </a:rPr>
              <a:t>5</a:t>
            </a:r>
          </a:p>
          <a:p>
            <a:r>
              <a:rPr lang="zh-TW" altLang="en-US" sz="2800" dirty="0" smtClean="0">
                <a:latin typeface="+mn-ea"/>
              </a:rPr>
              <a:t>比較</a:t>
            </a:r>
            <a:r>
              <a:rPr lang="zh-TW" altLang="en-US" sz="2800" dirty="0" smtClean="0">
                <a:solidFill>
                  <a:srgbClr val="FF0000"/>
                </a:solidFill>
                <a:latin typeface="+mn-ea"/>
              </a:rPr>
              <a:t>新插入的元素</a:t>
            </a:r>
            <a:r>
              <a:rPr lang="en-US" altLang="zh-TW" sz="2800" dirty="0" smtClean="0">
                <a:latin typeface="+mn-ea"/>
              </a:rPr>
              <a:t>(</a:t>
            </a:r>
            <a:r>
              <a:rPr lang="en-US" altLang="zh-TW" sz="2800" dirty="0">
                <a:latin typeface="+mn-ea"/>
              </a:rPr>
              <a:t>5) </a:t>
            </a:r>
            <a:r>
              <a:rPr lang="zh-TW" altLang="en-US" sz="2800" dirty="0" smtClean="0">
                <a:latin typeface="+mn-ea"/>
              </a:rPr>
              <a:t>和 </a:t>
            </a:r>
            <a:r>
              <a:rPr lang="zh-TW" altLang="en-US" sz="2800" dirty="0" smtClean="0">
                <a:solidFill>
                  <a:srgbClr val="FF0000"/>
                </a:solidFill>
                <a:latin typeface="+mn-ea"/>
              </a:rPr>
              <a:t>最後一個元素</a:t>
            </a:r>
            <a:r>
              <a:rPr lang="en-US" altLang="zh-TW" sz="2800" dirty="0" smtClean="0">
                <a:latin typeface="+mn-ea"/>
              </a:rPr>
              <a:t>(</a:t>
            </a:r>
            <a:r>
              <a:rPr lang="en-US" altLang="zh-TW" sz="2800" dirty="0">
                <a:latin typeface="+mn-ea"/>
              </a:rPr>
              <a:t>14)</a:t>
            </a:r>
          </a:p>
          <a:p>
            <a:r>
              <a:rPr lang="zh-TW" altLang="en-US" sz="2800" dirty="0" smtClean="0">
                <a:latin typeface="+mn-ea"/>
              </a:rPr>
              <a:t>將</a:t>
            </a:r>
            <a:r>
              <a:rPr lang="en-US" altLang="zh-TW" sz="2800" dirty="0" smtClean="0">
                <a:latin typeface="+mn-ea"/>
              </a:rPr>
              <a:t>14</a:t>
            </a:r>
            <a:r>
              <a:rPr lang="zh-TW" altLang="en-US" sz="2800" dirty="0" smtClean="0">
                <a:latin typeface="+mn-ea"/>
              </a:rPr>
              <a:t>往右移：</a:t>
            </a:r>
            <a:r>
              <a:rPr lang="en-US" altLang="zh-TW" sz="2800" dirty="0" smtClean="0">
                <a:latin typeface="+mn-ea"/>
              </a:rPr>
              <a:t>3</a:t>
            </a:r>
            <a:r>
              <a:rPr lang="en-US" altLang="zh-TW" sz="2800" dirty="0">
                <a:latin typeface="+mn-ea"/>
              </a:rPr>
              <a:t>, 6, 9, , 14</a:t>
            </a:r>
          </a:p>
          <a:p>
            <a:r>
              <a:rPr lang="zh-TW" altLang="en-US" sz="2800" dirty="0" smtClean="0">
                <a:latin typeface="+mn-ea"/>
              </a:rPr>
              <a:t>將</a:t>
            </a:r>
            <a:r>
              <a:rPr lang="en-US" altLang="zh-TW" sz="2800" dirty="0" smtClean="0">
                <a:latin typeface="+mn-ea"/>
              </a:rPr>
              <a:t>9</a:t>
            </a:r>
            <a:r>
              <a:rPr lang="zh-TW" altLang="en-US" sz="2800" dirty="0" smtClean="0">
                <a:latin typeface="+mn-ea"/>
              </a:rPr>
              <a:t>往右移：</a:t>
            </a:r>
            <a:r>
              <a:rPr lang="en-US" altLang="zh-TW" sz="2800" dirty="0" smtClean="0">
                <a:latin typeface="+mn-ea"/>
              </a:rPr>
              <a:t>3</a:t>
            </a:r>
            <a:r>
              <a:rPr lang="en-US" altLang="zh-TW" sz="2800" dirty="0">
                <a:latin typeface="+mn-ea"/>
              </a:rPr>
              <a:t>, 6, , 9, 14</a:t>
            </a:r>
          </a:p>
          <a:p>
            <a:r>
              <a:rPr lang="zh-TW" altLang="en-US" sz="2800" dirty="0" smtClean="0">
                <a:latin typeface="+mn-ea"/>
              </a:rPr>
              <a:t>將</a:t>
            </a:r>
            <a:r>
              <a:rPr lang="en-US" altLang="zh-TW" sz="2800" dirty="0" smtClean="0">
                <a:latin typeface="+mn-ea"/>
              </a:rPr>
              <a:t>6</a:t>
            </a:r>
            <a:r>
              <a:rPr lang="zh-TW" altLang="en-US" sz="2800" dirty="0" smtClean="0">
                <a:latin typeface="+mn-ea"/>
              </a:rPr>
              <a:t>往右移：</a:t>
            </a:r>
            <a:r>
              <a:rPr lang="en-US" altLang="zh-TW" sz="2800" dirty="0" smtClean="0">
                <a:latin typeface="+mn-ea"/>
              </a:rPr>
              <a:t>3</a:t>
            </a:r>
            <a:r>
              <a:rPr lang="en-US" altLang="zh-TW" sz="2800" dirty="0">
                <a:latin typeface="+mn-ea"/>
              </a:rPr>
              <a:t>, , 6, 9, 14</a:t>
            </a:r>
          </a:p>
          <a:p>
            <a:r>
              <a:rPr lang="en-US" altLang="zh-TW" sz="2800" dirty="0" smtClean="0">
                <a:latin typeface="+mn-ea"/>
              </a:rPr>
              <a:t>(</a:t>
            </a:r>
            <a:r>
              <a:rPr lang="zh-TW" altLang="en-US" sz="2800" dirty="0" smtClean="0">
                <a:latin typeface="+mn-ea"/>
              </a:rPr>
              <a:t>找到正確的位子了！）插入</a:t>
            </a:r>
            <a:r>
              <a:rPr lang="zh-TW" altLang="en-US" sz="2800" smtClean="0">
                <a:latin typeface="+mn-ea"/>
              </a:rPr>
              <a:t>５：</a:t>
            </a:r>
            <a:r>
              <a:rPr lang="en-US" altLang="zh-TW" sz="2800" smtClean="0">
                <a:latin typeface="+mn-ea"/>
              </a:rPr>
              <a:t>3</a:t>
            </a:r>
            <a:r>
              <a:rPr lang="en-US" altLang="zh-TW" sz="2800" dirty="0">
                <a:latin typeface="+mn-ea"/>
              </a:rPr>
              <a:t>, 5, 6, 9, 14</a:t>
            </a:r>
          </a:p>
        </p:txBody>
      </p:sp>
    </p:spTree>
    <p:extLst>
      <p:ext uri="{BB962C8B-B14F-4D97-AF65-F5344CB8AC3E}">
        <p14:creationId xmlns:p14="http://schemas.microsoft.com/office/powerpoint/2010/main" val="1142980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zh-TW" altLang="en-US" dirty="0">
                <a:latin typeface="+mj-ea"/>
              </a:rPr>
              <a:t>插入一個數字</a:t>
            </a:r>
            <a:endParaRPr lang="en-US" altLang="zh-TW" dirty="0">
              <a:latin typeface="+mj-ea"/>
            </a:endParaRP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1600" y="1428750"/>
            <a:ext cx="9601200" cy="3581400"/>
          </a:xfrm>
          <a:noFill/>
          <a:ln/>
        </p:spPr>
        <p:txBody>
          <a:bodyPr>
            <a:normAutofit/>
          </a:bodyPr>
          <a:lstStyle/>
          <a:p>
            <a:pPr>
              <a:buFont typeface="Monotype Sorts" pitchFamily="2" charset="2"/>
              <a:buNone/>
            </a:pPr>
            <a:r>
              <a:rPr lang="en-US" altLang="zh-TW" sz="2800" dirty="0">
                <a:latin typeface="+mn-ea"/>
              </a:rPr>
              <a:t>/* insert t into a[0:i-1] */</a:t>
            </a:r>
          </a:p>
          <a:p>
            <a:pPr>
              <a:buFont typeface="Monotype Sorts" pitchFamily="2" charset="2"/>
              <a:buNone/>
            </a:pPr>
            <a:r>
              <a:rPr lang="en-US" altLang="zh-TW" sz="2800" dirty="0" err="1">
                <a:solidFill>
                  <a:schemeClr val="tx2"/>
                </a:solidFill>
                <a:latin typeface="+mn-ea"/>
              </a:rPr>
              <a:t>int</a:t>
            </a:r>
            <a:r>
              <a:rPr lang="en-US" altLang="zh-TW" sz="2800" dirty="0">
                <a:solidFill>
                  <a:schemeClr val="tx2"/>
                </a:solidFill>
                <a:latin typeface="+mn-ea"/>
              </a:rPr>
              <a:t> j;</a:t>
            </a:r>
          </a:p>
          <a:p>
            <a:pPr>
              <a:buFont typeface="Monotype Sorts" pitchFamily="2" charset="2"/>
              <a:buNone/>
            </a:pPr>
            <a:r>
              <a:rPr lang="en-US" altLang="zh-TW" sz="2800" dirty="0">
                <a:solidFill>
                  <a:schemeClr val="tx2"/>
                </a:solidFill>
                <a:latin typeface="+mn-ea"/>
              </a:rPr>
              <a:t>for (j = </a:t>
            </a:r>
            <a:r>
              <a:rPr lang="en-US" altLang="zh-TW" sz="2800" dirty="0" err="1">
                <a:solidFill>
                  <a:schemeClr val="tx2"/>
                </a:solidFill>
                <a:latin typeface="+mn-ea"/>
              </a:rPr>
              <a:t>i</a:t>
            </a:r>
            <a:r>
              <a:rPr lang="en-US" altLang="zh-TW" sz="2800" dirty="0">
                <a:solidFill>
                  <a:schemeClr val="tx2"/>
                </a:solidFill>
                <a:latin typeface="+mn-ea"/>
              </a:rPr>
              <a:t> - 1; j &gt;= 0 &amp;&amp; t &lt; a[j]; j--)</a:t>
            </a:r>
          </a:p>
          <a:p>
            <a:pPr>
              <a:buFont typeface="Monotype Sorts" pitchFamily="2" charset="2"/>
              <a:buNone/>
            </a:pPr>
            <a:r>
              <a:rPr lang="en-US" altLang="zh-TW" sz="2800" dirty="0">
                <a:solidFill>
                  <a:schemeClr val="tx2"/>
                </a:solidFill>
                <a:latin typeface="+mn-ea"/>
              </a:rPr>
              <a:t>    a[j + 1] = a[j];</a:t>
            </a:r>
          </a:p>
          <a:p>
            <a:pPr>
              <a:buFont typeface="Monotype Sorts" pitchFamily="2" charset="2"/>
              <a:buNone/>
            </a:pPr>
            <a:r>
              <a:rPr lang="en-US" altLang="zh-TW" sz="2800" dirty="0">
                <a:solidFill>
                  <a:schemeClr val="tx2"/>
                </a:solidFill>
                <a:latin typeface="+mn-ea"/>
              </a:rPr>
              <a:t>a[j + 1] = t;</a:t>
            </a:r>
          </a:p>
          <a:p>
            <a:pPr>
              <a:buFont typeface="Monotype Sorts" pitchFamily="2" charset="2"/>
              <a:buNone/>
            </a:pPr>
            <a:endParaRPr lang="en-US" altLang="zh-TW" sz="2800" dirty="0">
              <a:solidFill>
                <a:schemeClr val="tx2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03854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zh-TW" altLang="en-US" dirty="0" smtClean="0">
                <a:latin typeface="+mj-ea"/>
              </a:rPr>
              <a:t>插入排序法</a:t>
            </a:r>
            <a:r>
              <a:rPr lang="en-US" altLang="zh-TW" dirty="0" smtClean="0">
                <a:latin typeface="+mj-ea"/>
              </a:rPr>
              <a:t>(Insertion Sort)</a:t>
            </a:r>
            <a:endParaRPr lang="en-US" altLang="zh-TW" dirty="0">
              <a:latin typeface="+mj-ea"/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1600" y="1428750"/>
            <a:ext cx="9601200" cy="3581400"/>
          </a:xfrm>
          <a:noFill/>
          <a:ln/>
        </p:spPr>
        <p:txBody>
          <a:bodyPr>
            <a:normAutofit/>
          </a:bodyPr>
          <a:lstStyle/>
          <a:p>
            <a:r>
              <a:rPr lang="zh-TW" altLang="en-US" sz="2800" dirty="0" smtClean="0">
                <a:latin typeface="+mn-ea"/>
              </a:rPr>
              <a:t>一開始陣列長度為</a:t>
            </a:r>
            <a:r>
              <a:rPr lang="en-US" altLang="zh-TW" sz="2800" dirty="0" smtClean="0">
                <a:latin typeface="+mn-ea"/>
              </a:rPr>
              <a:t>[]</a:t>
            </a:r>
          </a:p>
          <a:p>
            <a:r>
              <a:rPr lang="en-US" altLang="zh-TW" sz="2800" dirty="0" smtClean="0">
                <a:latin typeface="+mn-ea"/>
              </a:rPr>
              <a:t>“</a:t>
            </a:r>
            <a:r>
              <a:rPr lang="zh-TW" altLang="en-US" sz="2800" dirty="0" smtClean="0">
                <a:latin typeface="+mn-ea"/>
              </a:rPr>
              <a:t>看</a:t>
            </a:r>
            <a:r>
              <a:rPr lang="en-US" altLang="zh-TW" sz="2800" dirty="0" smtClean="0">
                <a:latin typeface="+mn-ea"/>
              </a:rPr>
              <a:t>”</a:t>
            </a:r>
            <a:r>
              <a:rPr lang="zh-TW" altLang="en-US" sz="2800" dirty="0" smtClean="0">
                <a:latin typeface="+mn-ea"/>
              </a:rPr>
              <a:t>第一個數字</a:t>
            </a:r>
            <a:r>
              <a:rPr lang="en-US" altLang="zh-TW" sz="2800" dirty="0" smtClean="0">
                <a:latin typeface="+mn-ea"/>
              </a:rPr>
              <a:t>a</a:t>
            </a:r>
            <a:r>
              <a:rPr lang="zh-TW" altLang="en-US" sz="2800" dirty="0" smtClean="0">
                <a:latin typeface="+mn-ea"/>
              </a:rPr>
              <a:t>，加入空陣列變成</a:t>
            </a:r>
            <a:r>
              <a:rPr lang="en-US" altLang="zh-TW" sz="2800" dirty="0" smtClean="0">
                <a:latin typeface="+mn-ea"/>
              </a:rPr>
              <a:t>[a]</a:t>
            </a:r>
          </a:p>
          <a:p>
            <a:r>
              <a:rPr lang="zh-TW" altLang="en-US" sz="2800" dirty="0" smtClean="0">
                <a:latin typeface="+mn-ea"/>
              </a:rPr>
              <a:t>將元素重複一個一個加入</a:t>
            </a:r>
            <a:endParaRPr lang="en-US" altLang="zh-TW" sz="2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44465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build="p" autoUpdateAnimBg="0"/>
    </p:bld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TM10001105[[fn=裁剪]]</Template>
  <TotalTime>241</TotalTime>
  <Words>2201</Words>
  <Application>Microsoft Office PowerPoint</Application>
  <PresentationFormat>寬螢幕</PresentationFormat>
  <Paragraphs>325</Paragraphs>
  <Slides>32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32</vt:i4>
      </vt:variant>
    </vt:vector>
  </HeadingPairs>
  <TitlesOfParts>
    <vt:vector size="42" baseType="lpstr">
      <vt:lpstr>Monotype Sorts</vt:lpstr>
      <vt:lpstr>微軟正黑體</vt:lpstr>
      <vt:lpstr>新細明體</vt:lpstr>
      <vt:lpstr>Calibri</vt:lpstr>
      <vt:lpstr>Cambria Math</vt:lpstr>
      <vt:lpstr>Franklin Gothic Book</vt:lpstr>
      <vt:lpstr>Symbol</vt:lpstr>
      <vt:lpstr>Times New Roman</vt:lpstr>
      <vt:lpstr>Wingdings</vt:lpstr>
      <vt:lpstr>Crop</vt:lpstr>
      <vt:lpstr>資料結構 Data Structure</vt:lpstr>
      <vt:lpstr>演算法(Algorithm)</vt:lpstr>
      <vt:lpstr>演算法(Algorithm)</vt:lpstr>
      <vt:lpstr>排序(Sorting)</vt:lpstr>
      <vt:lpstr>各種排序方法</vt:lpstr>
      <vt:lpstr>插入(Insert)</vt:lpstr>
      <vt:lpstr>插入一個數字</vt:lpstr>
      <vt:lpstr>插入一個數字</vt:lpstr>
      <vt:lpstr>插入排序法(Insertion Sort)</vt:lpstr>
      <vt:lpstr>Insertion Sort</vt:lpstr>
      <vt:lpstr>Insertion Sort</vt:lpstr>
      <vt:lpstr>Insertion Sort</vt:lpstr>
      <vt:lpstr>效能分析(Performance Analysis)</vt:lpstr>
      <vt:lpstr>效能分析(Performance Analysis)</vt:lpstr>
      <vt:lpstr>效能分析(Performance Analysis)</vt:lpstr>
      <vt:lpstr>效能分析(Performance Analysis)</vt:lpstr>
      <vt:lpstr>效能分析(Performance Analysis)</vt:lpstr>
      <vt:lpstr>效能分析(Performance Analysis)</vt:lpstr>
      <vt:lpstr>Performance of Insertion Sort</vt:lpstr>
      <vt:lpstr>Asymptotic notation(漸進表示符號)</vt:lpstr>
      <vt:lpstr>Asymptotic notation</vt:lpstr>
      <vt:lpstr>PowerPoint 簡報</vt:lpstr>
      <vt:lpstr>Asymptotic notation</vt:lpstr>
      <vt:lpstr>Asymptotic notation</vt:lpstr>
      <vt:lpstr>Q: Why we always use O(n) rather than ϴ(n)?</vt:lpstr>
      <vt:lpstr>Practice</vt:lpstr>
      <vt:lpstr>Asymptotic notation</vt:lpstr>
      <vt:lpstr>Asymptotic notation</vt:lpstr>
      <vt:lpstr>Asymptotic notation</vt:lpstr>
      <vt:lpstr>Performance Measurement</vt:lpstr>
      <vt:lpstr>Practice</vt:lpstr>
      <vt:lpstr>Practice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資料結構 Data Structure</dc:title>
  <dc:creator>parkertsai@giga.net.tw</dc:creator>
  <cp:lastModifiedBy>ParkerTsai</cp:lastModifiedBy>
  <cp:revision>142</cp:revision>
  <dcterms:created xsi:type="dcterms:W3CDTF">2020-09-11T13:53:44Z</dcterms:created>
  <dcterms:modified xsi:type="dcterms:W3CDTF">2022-09-12T06:44:58Z</dcterms:modified>
</cp:coreProperties>
</file>