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8" r:id="rId1"/>
  </p:sldMasterIdLst>
  <p:notesMasterIdLst>
    <p:notesMasterId r:id="rId55"/>
  </p:notes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92" r:id="rId9"/>
    <p:sldId id="293" r:id="rId10"/>
    <p:sldId id="294" r:id="rId11"/>
    <p:sldId id="296" r:id="rId12"/>
    <p:sldId id="297" r:id="rId13"/>
    <p:sldId id="303" r:id="rId14"/>
    <p:sldId id="304" r:id="rId15"/>
    <p:sldId id="300" r:id="rId16"/>
    <p:sldId id="298" r:id="rId17"/>
    <p:sldId id="307" r:id="rId18"/>
    <p:sldId id="340" r:id="rId19"/>
    <p:sldId id="309" r:id="rId20"/>
    <p:sldId id="310" r:id="rId21"/>
    <p:sldId id="308" r:id="rId22"/>
    <p:sldId id="311" r:id="rId23"/>
    <p:sldId id="312" r:id="rId24"/>
    <p:sldId id="313" r:id="rId25"/>
    <p:sldId id="314" r:id="rId26"/>
    <p:sldId id="315" r:id="rId27"/>
    <p:sldId id="316" r:id="rId28"/>
    <p:sldId id="305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325" r:id="rId38"/>
    <p:sldId id="326" r:id="rId39"/>
    <p:sldId id="327" r:id="rId40"/>
    <p:sldId id="328" r:id="rId41"/>
    <p:sldId id="329" r:id="rId42"/>
    <p:sldId id="330" r:id="rId43"/>
    <p:sldId id="331" r:id="rId44"/>
    <p:sldId id="332" r:id="rId45"/>
    <p:sldId id="333" r:id="rId46"/>
    <p:sldId id="342" r:id="rId47"/>
    <p:sldId id="334" r:id="rId48"/>
    <p:sldId id="335" r:id="rId49"/>
    <p:sldId id="336" r:id="rId50"/>
    <p:sldId id="337" r:id="rId51"/>
    <p:sldId id="338" r:id="rId52"/>
    <p:sldId id="339" r:id="rId53"/>
    <p:sldId id="341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6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3299C-3D3E-4DD8-B8A3-7C7DBA1ABFCE}" type="datetimeFigureOut">
              <a:rPr lang="zh-TW" altLang="en-US" smtClean="0"/>
              <a:t>2022/9/12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4BB49-D9B3-4ADF-8CE3-8F9189180E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320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</a:t>
            </a:r>
            <a:r>
              <a:rPr lang="zh-TW" altLang="en-US" dirty="0" smtClean="0"/>
              <a:t>語言中的陣列適用指標實作的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4BB49-D9B3-4ADF-8CE3-8F9189180E9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8793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4BB49-D9B3-4ADF-8CE3-8F9189180E9D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5454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EF1FA14-E2A1-4687-B198-F1311FFF884C}" type="datetimeFigureOut">
              <a:rPr lang="zh-TW" altLang="en-US" smtClean="0"/>
              <a:t>2022/9/12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715699F-4418-4C51-BE7F-BF969BBC2CB2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167761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1FA14-E2A1-4687-B198-F1311FFF884C}" type="datetimeFigureOut">
              <a:rPr lang="zh-TW" altLang="en-US" smtClean="0"/>
              <a:t>2022/9/12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699F-4418-4C51-BE7F-BF969BBC2C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5193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1FA14-E2A1-4687-B198-F1311FFF884C}" type="datetimeFigureOut">
              <a:rPr lang="zh-TW" altLang="en-US" smtClean="0"/>
              <a:t>2022/9/12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699F-4418-4C51-BE7F-BF969BBC2C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4659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7485" y="273050"/>
            <a:ext cx="10968567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07484" y="1598613"/>
            <a:ext cx="5382683" cy="44973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3367" y="1598613"/>
            <a:ext cx="5382684" cy="44973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07485" y="6242051"/>
            <a:ext cx="2840567" cy="474663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165600" y="6242051"/>
            <a:ext cx="3860800" cy="474663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737601" y="6242051"/>
            <a:ext cx="2840567" cy="474663"/>
          </a:xfrm>
        </p:spPr>
        <p:txBody>
          <a:bodyPr/>
          <a:lstStyle>
            <a:lvl1pPr>
              <a:defRPr/>
            </a:lvl1pPr>
          </a:lstStyle>
          <a:p>
            <a:fld id="{63ABD153-876A-462C-AD8B-72C00D03F47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3732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1FA14-E2A1-4687-B198-F1311FFF884C}" type="datetimeFigureOut">
              <a:rPr lang="zh-TW" altLang="en-US" smtClean="0"/>
              <a:t>2022/9/12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699F-4418-4C51-BE7F-BF969BBC2C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4006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F1FA14-E2A1-4687-B198-F1311FFF884C}" type="datetimeFigureOut">
              <a:rPr lang="zh-TW" altLang="en-US" smtClean="0"/>
              <a:t>2022/9/12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15699F-4418-4C51-BE7F-BF969BBC2CB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28262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1FA14-E2A1-4687-B198-F1311FFF884C}" type="datetimeFigureOut">
              <a:rPr lang="zh-TW" altLang="en-US" smtClean="0"/>
              <a:t>2022/9/12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699F-4418-4C51-BE7F-BF969BBC2C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1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1FA14-E2A1-4687-B198-F1311FFF884C}" type="datetimeFigureOut">
              <a:rPr lang="zh-TW" altLang="en-US" smtClean="0"/>
              <a:t>2022/9/12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699F-4418-4C51-BE7F-BF969BBC2C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7239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1FA14-E2A1-4687-B198-F1311FFF884C}" type="datetimeFigureOut">
              <a:rPr lang="zh-TW" altLang="en-US" smtClean="0"/>
              <a:t>2022/9/12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699F-4418-4C51-BE7F-BF969BBC2C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8559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1FA14-E2A1-4687-B198-F1311FFF884C}" type="datetimeFigureOut">
              <a:rPr lang="zh-TW" altLang="en-US" smtClean="0"/>
              <a:t>2022/9/12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699F-4418-4C51-BE7F-BF969BBC2C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09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F1FA14-E2A1-4687-B198-F1311FFF884C}" type="datetimeFigureOut">
              <a:rPr lang="zh-TW" altLang="en-US" smtClean="0"/>
              <a:t>2022/9/12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15699F-4418-4C51-BE7F-BF969BBC2CB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51717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F1FA14-E2A1-4687-B198-F1311FFF884C}" type="datetimeFigureOut">
              <a:rPr lang="zh-TW" altLang="en-US" smtClean="0"/>
              <a:t>2022/9/12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15699F-4418-4C51-BE7F-BF969BBC2CB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5903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EF1FA14-E2A1-4687-B198-F1311FFF884C}" type="datetimeFigureOut">
              <a:rPr lang="zh-TW" altLang="en-US" smtClean="0"/>
              <a:t>2022/9/12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715699F-4418-4C51-BE7F-BF969BBC2CB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6089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  <p:sldLayoutId id="2147483970" r:id="rId12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3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資料結構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Data Structure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1956" y="3956278"/>
            <a:ext cx="9221586" cy="1858367"/>
          </a:xfrm>
        </p:spPr>
        <p:txBody>
          <a:bodyPr>
            <a:normAutofit/>
          </a:bodyPr>
          <a:lstStyle/>
          <a:p>
            <a:r>
              <a:rPr lang="en-US" altLang="zh-TW" sz="3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Chap.02 Arrays and Structures</a:t>
            </a:r>
            <a:endParaRPr lang="en-US" altLang="zh-TW" sz="2800" dirty="0" smtClean="0"/>
          </a:p>
          <a:p>
            <a:r>
              <a:rPr lang="en-US" altLang="zh-TW" sz="2800" dirty="0" smtClean="0"/>
              <a:t>Ming-Han Tsai  </a:t>
            </a:r>
          </a:p>
          <a:p>
            <a:r>
              <a:rPr lang="en-US" altLang="zh-TW" sz="2800" smtClean="0"/>
              <a:t>2022 Fall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3234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93382" y="404813"/>
            <a:ext cx="8451850" cy="914400"/>
          </a:xfrm>
        </p:spPr>
        <p:txBody>
          <a:bodyPr/>
          <a:lstStyle/>
          <a:p>
            <a:r>
              <a:rPr lang="en-US" altLang="zh-TW" dirty="0"/>
              <a:t>Unions</a:t>
            </a:r>
            <a:endParaRPr lang="en-US" altLang="zh-TW" dirty="0">
              <a:latin typeface="+mj-ea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3382" y="1319212"/>
            <a:ext cx="10324850" cy="5418471"/>
          </a:xfrm>
        </p:spPr>
        <p:txBody>
          <a:bodyPr>
            <a:noAutofit/>
          </a:bodyPr>
          <a:lstStyle/>
          <a:p>
            <a:pPr lvl="1"/>
            <a:r>
              <a:rPr lang="zh-TW" altLang="en-US" i="0" dirty="0" smtClean="0">
                <a:solidFill>
                  <a:schemeClr val="tx1"/>
                </a:solidFill>
                <a:latin typeface="+mj-ea"/>
                <a:ea typeface="+mj-ea"/>
              </a:rPr>
              <a:t>類似於</a:t>
            </a:r>
            <a:r>
              <a:rPr lang="en-US" altLang="zh-TW" i="0" dirty="0" err="1" smtClean="0">
                <a:solidFill>
                  <a:schemeClr val="tx1"/>
                </a:solidFill>
                <a:latin typeface="+mj-ea"/>
                <a:ea typeface="+mj-ea"/>
              </a:rPr>
              <a:t>struct</a:t>
            </a:r>
            <a:r>
              <a:rPr lang="zh-TW" altLang="en-US" i="0" dirty="0" smtClean="0">
                <a:solidFill>
                  <a:schemeClr val="tx1"/>
                </a:solidFill>
                <a:latin typeface="+mj-ea"/>
                <a:ea typeface="+mj-ea"/>
              </a:rPr>
              <a:t>，但裡面所有資料共用記憶體空間，永遠只會有一個欄位有值</a:t>
            </a:r>
            <a:r>
              <a:rPr lang="en-US" altLang="zh-TW" i="0" dirty="0" smtClean="0">
                <a:solidFill>
                  <a:schemeClr val="tx1"/>
                </a:solidFill>
                <a:latin typeface="+mj-ea"/>
                <a:ea typeface="+mj-ea"/>
              </a:rPr>
              <a:t>(active)</a:t>
            </a:r>
          </a:p>
          <a:p>
            <a:pPr lvl="1"/>
            <a:r>
              <a:rPr lang="en-US" altLang="zh-TW" i="0" dirty="0" smtClean="0">
                <a:solidFill>
                  <a:schemeClr val="tx1"/>
                </a:solidFill>
                <a:latin typeface="+mj-ea"/>
                <a:ea typeface="+mj-ea"/>
              </a:rPr>
              <a:t>Example</a:t>
            </a:r>
            <a:r>
              <a:rPr lang="en-US" altLang="zh-TW" i="0" dirty="0">
                <a:solidFill>
                  <a:schemeClr val="tx1"/>
                </a:solidFill>
                <a:latin typeface="+mj-ea"/>
                <a:ea typeface="+mj-ea"/>
              </a:rPr>
              <a:t>: Add fields for male and female.</a:t>
            </a:r>
          </a:p>
          <a:p>
            <a:pPr marL="530352" lvl="1" indent="0">
              <a:buNone/>
            </a:pPr>
            <a:r>
              <a:rPr lang="en-US" altLang="zh-TW" sz="1800" i="0" dirty="0" err="1">
                <a:solidFill>
                  <a:schemeClr val="tx1"/>
                </a:solidFill>
                <a:latin typeface="+mj-ea"/>
                <a:ea typeface="+mj-ea"/>
              </a:rPr>
              <a:t>typedef</a:t>
            </a:r>
            <a:r>
              <a:rPr lang="en-US" altLang="zh-TW" sz="1800" i="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zh-TW" sz="1800" i="0" dirty="0" err="1">
                <a:solidFill>
                  <a:schemeClr val="tx1"/>
                </a:solidFill>
                <a:latin typeface="+mj-ea"/>
                <a:ea typeface="+mj-ea"/>
              </a:rPr>
              <a:t>struct</a:t>
            </a:r>
            <a:r>
              <a:rPr lang="en-US" altLang="zh-TW" sz="1800" i="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zh-TW" sz="1800" i="0" dirty="0" err="1">
                <a:solidFill>
                  <a:schemeClr val="tx1"/>
                </a:solidFill>
                <a:latin typeface="+mj-ea"/>
                <a:ea typeface="+mj-ea"/>
              </a:rPr>
              <a:t>sex_type</a:t>
            </a:r>
            <a:r>
              <a:rPr lang="en-US" altLang="zh-TW" sz="1800" i="0" dirty="0">
                <a:solidFill>
                  <a:schemeClr val="tx1"/>
                </a:solidFill>
                <a:latin typeface="+mj-ea"/>
                <a:ea typeface="+mj-ea"/>
              </a:rPr>
              <a:t> {</a:t>
            </a:r>
          </a:p>
          <a:p>
            <a:pPr marL="530352" lvl="1" indent="0">
              <a:buNone/>
            </a:pPr>
            <a:r>
              <a:rPr lang="en-US" altLang="zh-TW" sz="1800" i="0" dirty="0">
                <a:solidFill>
                  <a:schemeClr val="tx1"/>
                </a:solidFill>
                <a:latin typeface="+mj-ea"/>
                <a:ea typeface="+mj-ea"/>
              </a:rPr>
              <a:t>	</a:t>
            </a:r>
            <a:r>
              <a:rPr lang="en-US" altLang="zh-TW" sz="1800" i="0" dirty="0" err="1">
                <a:solidFill>
                  <a:schemeClr val="tx1"/>
                </a:solidFill>
                <a:latin typeface="+mj-ea"/>
                <a:ea typeface="+mj-ea"/>
              </a:rPr>
              <a:t>enum</a:t>
            </a:r>
            <a:r>
              <a:rPr lang="en-US" altLang="zh-TW" sz="1800" i="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zh-TW" sz="1800" i="0" dirty="0" err="1">
                <a:solidFill>
                  <a:schemeClr val="tx1"/>
                </a:solidFill>
                <a:latin typeface="+mj-ea"/>
                <a:ea typeface="+mj-ea"/>
              </a:rPr>
              <a:t>tag_field</a:t>
            </a:r>
            <a:r>
              <a:rPr lang="en-US" altLang="zh-TW" sz="1800" i="0" dirty="0">
                <a:solidFill>
                  <a:schemeClr val="tx1"/>
                </a:solidFill>
                <a:latin typeface="+mj-ea"/>
                <a:ea typeface="+mj-ea"/>
              </a:rPr>
              <a:t> {female, male} sex;</a:t>
            </a:r>
          </a:p>
          <a:p>
            <a:pPr marL="530352" lvl="1" indent="0">
              <a:buNone/>
            </a:pPr>
            <a:r>
              <a:rPr lang="en-US" altLang="zh-TW" sz="1800" i="0" dirty="0">
                <a:solidFill>
                  <a:schemeClr val="tx1"/>
                </a:solidFill>
                <a:latin typeface="+mj-ea"/>
                <a:ea typeface="+mj-ea"/>
              </a:rPr>
              <a:t>	union {</a:t>
            </a:r>
          </a:p>
          <a:p>
            <a:pPr marL="530352" lvl="1" indent="0">
              <a:buNone/>
            </a:pPr>
            <a:r>
              <a:rPr lang="en-US" altLang="zh-TW" sz="1800" i="0" dirty="0">
                <a:solidFill>
                  <a:schemeClr val="tx1"/>
                </a:solidFill>
                <a:latin typeface="+mj-ea"/>
                <a:ea typeface="+mj-ea"/>
              </a:rPr>
              <a:t>		</a:t>
            </a:r>
            <a:r>
              <a:rPr lang="en-US" altLang="zh-TW" sz="1800" i="0" dirty="0" err="1">
                <a:solidFill>
                  <a:schemeClr val="tx1"/>
                </a:solidFill>
                <a:latin typeface="+mj-ea"/>
                <a:ea typeface="+mj-ea"/>
              </a:rPr>
              <a:t>int</a:t>
            </a:r>
            <a:r>
              <a:rPr lang="en-US" altLang="zh-TW" sz="1800" i="0" dirty="0">
                <a:solidFill>
                  <a:schemeClr val="tx1"/>
                </a:solidFill>
                <a:latin typeface="+mj-ea"/>
                <a:ea typeface="+mj-ea"/>
              </a:rPr>
              <a:t> children;</a:t>
            </a:r>
          </a:p>
          <a:p>
            <a:pPr marL="530352" lvl="1" indent="0">
              <a:buNone/>
            </a:pPr>
            <a:r>
              <a:rPr lang="en-US" altLang="zh-TW" sz="1800" i="0" dirty="0">
                <a:solidFill>
                  <a:schemeClr val="tx1"/>
                </a:solidFill>
                <a:latin typeface="+mj-ea"/>
                <a:ea typeface="+mj-ea"/>
              </a:rPr>
              <a:t>		</a:t>
            </a:r>
            <a:r>
              <a:rPr lang="en-US" altLang="zh-TW" sz="1800" i="0" dirty="0" err="1">
                <a:solidFill>
                  <a:schemeClr val="tx1"/>
                </a:solidFill>
                <a:latin typeface="+mj-ea"/>
                <a:ea typeface="+mj-ea"/>
              </a:rPr>
              <a:t>int</a:t>
            </a:r>
            <a:r>
              <a:rPr lang="en-US" altLang="zh-TW" sz="1800" i="0" dirty="0">
                <a:solidFill>
                  <a:schemeClr val="tx1"/>
                </a:solidFill>
                <a:latin typeface="+mj-ea"/>
                <a:ea typeface="+mj-ea"/>
              </a:rPr>
              <a:t> beard;</a:t>
            </a:r>
          </a:p>
          <a:p>
            <a:pPr marL="530352" lvl="1" indent="0">
              <a:buNone/>
            </a:pPr>
            <a:r>
              <a:rPr lang="en-US" altLang="zh-TW" sz="1800" i="0" dirty="0">
                <a:solidFill>
                  <a:schemeClr val="tx1"/>
                </a:solidFill>
                <a:latin typeface="+mj-ea"/>
                <a:ea typeface="+mj-ea"/>
              </a:rPr>
              <a:t>		} u;</a:t>
            </a:r>
          </a:p>
          <a:p>
            <a:pPr marL="530352" lvl="1" indent="0">
              <a:buNone/>
            </a:pPr>
            <a:r>
              <a:rPr lang="en-US" altLang="zh-TW" sz="1800" i="0" dirty="0">
                <a:solidFill>
                  <a:schemeClr val="tx1"/>
                </a:solidFill>
                <a:latin typeface="+mj-ea"/>
                <a:ea typeface="+mj-ea"/>
              </a:rPr>
              <a:t>	};</a:t>
            </a:r>
          </a:p>
          <a:p>
            <a:pPr marL="530352" lvl="1" indent="0">
              <a:buNone/>
            </a:pPr>
            <a:r>
              <a:rPr lang="en-US" altLang="zh-TW" sz="1800" i="0" dirty="0" err="1">
                <a:solidFill>
                  <a:schemeClr val="tx1"/>
                </a:solidFill>
                <a:latin typeface="+mj-ea"/>
                <a:ea typeface="+mj-ea"/>
              </a:rPr>
              <a:t>typedef</a:t>
            </a:r>
            <a:r>
              <a:rPr lang="en-US" altLang="zh-TW" sz="1800" i="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zh-TW" sz="1800" i="0" dirty="0" err="1">
                <a:solidFill>
                  <a:schemeClr val="tx1"/>
                </a:solidFill>
                <a:latin typeface="+mj-ea"/>
                <a:ea typeface="+mj-ea"/>
              </a:rPr>
              <a:t>struct</a:t>
            </a:r>
            <a:r>
              <a:rPr lang="en-US" altLang="zh-TW" sz="1800" i="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zh-TW" sz="1800" i="0" dirty="0" err="1">
                <a:solidFill>
                  <a:schemeClr val="tx1"/>
                </a:solidFill>
                <a:latin typeface="+mj-ea"/>
                <a:ea typeface="+mj-ea"/>
              </a:rPr>
              <a:t>human_being</a:t>
            </a:r>
            <a:r>
              <a:rPr lang="en-US" altLang="zh-TW" sz="1800" i="0" dirty="0">
                <a:solidFill>
                  <a:schemeClr val="tx1"/>
                </a:solidFill>
                <a:latin typeface="+mj-ea"/>
                <a:ea typeface="+mj-ea"/>
              </a:rPr>
              <a:t> {</a:t>
            </a:r>
          </a:p>
          <a:p>
            <a:pPr marL="530352" lvl="1" indent="0">
              <a:buNone/>
            </a:pPr>
            <a:r>
              <a:rPr lang="en-US" altLang="zh-TW" sz="1800" i="0" dirty="0">
                <a:solidFill>
                  <a:schemeClr val="tx1"/>
                </a:solidFill>
                <a:latin typeface="+mj-ea"/>
                <a:ea typeface="+mj-ea"/>
              </a:rPr>
              <a:t>	char name[10];</a:t>
            </a:r>
          </a:p>
          <a:p>
            <a:pPr marL="530352" lvl="1" indent="0">
              <a:buNone/>
            </a:pPr>
            <a:r>
              <a:rPr lang="en-US" altLang="zh-TW" sz="1800" i="0" dirty="0">
                <a:solidFill>
                  <a:schemeClr val="tx1"/>
                </a:solidFill>
                <a:latin typeface="+mj-ea"/>
                <a:ea typeface="+mj-ea"/>
              </a:rPr>
              <a:t>	</a:t>
            </a:r>
            <a:r>
              <a:rPr lang="en-US" altLang="zh-TW" sz="1800" i="0" dirty="0" err="1">
                <a:solidFill>
                  <a:schemeClr val="tx1"/>
                </a:solidFill>
                <a:latin typeface="+mj-ea"/>
                <a:ea typeface="+mj-ea"/>
              </a:rPr>
              <a:t>int</a:t>
            </a:r>
            <a:r>
              <a:rPr lang="en-US" altLang="zh-TW" sz="1800" i="0" dirty="0">
                <a:solidFill>
                  <a:schemeClr val="tx1"/>
                </a:solidFill>
                <a:latin typeface="+mj-ea"/>
                <a:ea typeface="+mj-ea"/>
              </a:rPr>
              <a:t> age;</a:t>
            </a:r>
          </a:p>
          <a:p>
            <a:pPr marL="530352" lvl="1" indent="0">
              <a:buNone/>
            </a:pPr>
            <a:r>
              <a:rPr lang="en-US" altLang="zh-TW" sz="1800" i="0" dirty="0">
                <a:solidFill>
                  <a:schemeClr val="tx1"/>
                </a:solidFill>
                <a:latin typeface="+mj-ea"/>
                <a:ea typeface="+mj-ea"/>
              </a:rPr>
              <a:t>	float salary;</a:t>
            </a:r>
          </a:p>
          <a:p>
            <a:pPr marL="530352" lvl="1" indent="0">
              <a:buNone/>
            </a:pPr>
            <a:r>
              <a:rPr lang="en-US" altLang="zh-TW" sz="1800" i="0" dirty="0">
                <a:solidFill>
                  <a:schemeClr val="tx1"/>
                </a:solidFill>
                <a:latin typeface="+mj-ea"/>
                <a:ea typeface="+mj-ea"/>
              </a:rPr>
              <a:t>	date </a:t>
            </a:r>
            <a:r>
              <a:rPr lang="en-US" altLang="zh-TW" sz="1800" i="0" dirty="0" err="1">
                <a:solidFill>
                  <a:schemeClr val="tx1"/>
                </a:solidFill>
                <a:latin typeface="+mj-ea"/>
                <a:ea typeface="+mj-ea"/>
              </a:rPr>
              <a:t>dob</a:t>
            </a:r>
            <a:r>
              <a:rPr lang="en-US" altLang="zh-TW" sz="1800" i="0" dirty="0">
                <a:solidFill>
                  <a:schemeClr val="tx1"/>
                </a:solidFill>
                <a:latin typeface="+mj-ea"/>
                <a:ea typeface="+mj-ea"/>
              </a:rPr>
              <a:t>;</a:t>
            </a:r>
          </a:p>
          <a:p>
            <a:pPr marL="530352" lvl="1" indent="0">
              <a:buNone/>
            </a:pPr>
            <a:r>
              <a:rPr lang="en-US" altLang="zh-TW" sz="1800" i="0" dirty="0">
                <a:solidFill>
                  <a:schemeClr val="tx1"/>
                </a:solidFill>
                <a:latin typeface="+mj-ea"/>
                <a:ea typeface="+mj-ea"/>
              </a:rPr>
              <a:t>	</a:t>
            </a:r>
            <a:r>
              <a:rPr lang="en-US" altLang="zh-TW" sz="1800" i="0" dirty="0" err="1">
                <a:solidFill>
                  <a:schemeClr val="tx1"/>
                </a:solidFill>
                <a:latin typeface="+mj-ea"/>
                <a:ea typeface="+mj-ea"/>
              </a:rPr>
              <a:t>sex_type</a:t>
            </a:r>
            <a:r>
              <a:rPr lang="en-US" altLang="zh-TW" sz="1800" i="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zh-TW" sz="1800" i="0" dirty="0" err="1">
                <a:solidFill>
                  <a:schemeClr val="tx1"/>
                </a:solidFill>
                <a:latin typeface="+mj-ea"/>
                <a:ea typeface="+mj-ea"/>
              </a:rPr>
              <a:t>sex_info</a:t>
            </a:r>
            <a:r>
              <a:rPr lang="en-US" altLang="zh-TW" sz="1800" i="0" dirty="0">
                <a:solidFill>
                  <a:schemeClr val="tx1"/>
                </a:solidFill>
                <a:latin typeface="+mj-ea"/>
                <a:ea typeface="+mj-ea"/>
              </a:rPr>
              <a:t>;</a:t>
            </a:r>
          </a:p>
          <a:p>
            <a:pPr marL="530352" lvl="1" indent="0">
              <a:buNone/>
            </a:pPr>
            <a:r>
              <a:rPr lang="en-US" altLang="zh-TW" sz="1800" i="0" dirty="0">
                <a:solidFill>
                  <a:schemeClr val="tx1"/>
                </a:solidFill>
                <a:latin typeface="+mj-ea"/>
                <a:ea typeface="+mj-ea"/>
              </a:rPr>
              <a:t>	}</a:t>
            </a:r>
          </a:p>
          <a:p>
            <a:pPr marL="530352" lvl="1" indent="0">
              <a:buNone/>
            </a:pPr>
            <a:endParaRPr lang="zh-TW" altLang="en-US" sz="1800" i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586729" y="4550664"/>
            <a:ext cx="453399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 err="1">
                <a:solidFill>
                  <a:srgbClr val="7030A0"/>
                </a:solidFill>
              </a:rPr>
              <a:t>human_being</a:t>
            </a:r>
            <a:r>
              <a:rPr lang="en-US" altLang="zh-TW" sz="2400" dirty="0">
                <a:solidFill>
                  <a:srgbClr val="7030A0"/>
                </a:solidFill>
              </a:rPr>
              <a:t> person1, person2;</a:t>
            </a:r>
          </a:p>
          <a:p>
            <a:r>
              <a:rPr lang="en-US" altLang="zh-TW" sz="2400" dirty="0">
                <a:solidFill>
                  <a:srgbClr val="7030A0"/>
                </a:solidFill>
              </a:rPr>
              <a:t>person1.sex_info.sex=male;</a:t>
            </a:r>
          </a:p>
          <a:p>
            <a:r>
              <a:rPr lang="en-US" altLang="zh-TW" sz="2400" dirty="0">
                <a:solidFill>
                  <a:srgbClr val="7030A0"/>
                </a:solidFill>
              </a:rPr>
              <a:t>person1.sex_info.u.beard=FALSE;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10528" y="4550664"/>
            <a:ext cx="45720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6586729" y="2454092"/>
            <a:ext cx="5191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ym typeface="Wingdings" panose="05000000000000000000" pitchFamily="2" charset="2"/>
              </a:rPr>
              <a:t> </a:t>
            </a:r>
            <a:r>
              <a:rPr lang="en-US" altLang="zh-TW" dirty="0" err="1">
                <a:sym typeface="Wingdings" panose="05000000000000000000" pitchFamily="2" charset="2"/>
              </a:rPr>
              <a:t>e</a:t>
            </a:r>
            <a:r>
              <a:rPr lang="en-US" altLang="zh-TW" dirty="0" err="1" smtClean="0">
                <a:sym typeface="Wingdings" panose="05000000000000000000" pitchFamily="2" charset="2"/>
              </a:rPr>
              <a:t>num</a:t>
            </a:r>
            <a:r>
              <a:rPr lang="zh-TW" altLang="en-US" dirty="0" smtClean="0">
                <a:sym typeface="Wingdings" panose="05000000000000000000" pitchFamily="2" charset="2"/>
              </a:rPr>
              <a:t>：列舉，表示可以用</a:t>
            </a:r>
            <a:r>
              <a:rPr lang="en-US" altLang="zh-TW" dirty="0" smtClean="0">
                <a:sym typeface="Wingdings" panose="05000000000000000000" pitchFamily="2" charset="2"/>
              </a:rPr>
              <a:t>female/male</a:t>
            </a:r>
            <a:r>
              <a:rPr lang="zh-TW" altLang="en-US" dirty="0" smtClean="0">
                <a:sym typeface="Wingdings" panose="05000000000000000000" pitchFamily="2" charset="2"/>
              </a:rPr>
              <a:t>代替</a:t>
            </a:r>
            <a:r>
              <a:rPr lang="en-US" altLang="zh-TW" dirty="0" smtClean="0">
                <a:sym typeface="Wingdings" panose="05000000000000000000" pitchFamily="2" charset="2"/>
              </a:rPr>
              <a:t>0/1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52744" y="5792108"/>
            <a:ext cx="61173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print(person1.sex_info.u.children);  </a:t>
            </a:r>
            <a:r>
              <a:rPr lang="en-US" altLang="zh-TW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</a:t>
            </a:r>
            <a:r>
              <a:rPr lang="zh-TW" alt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無意義</a:t>
            </a:r>
            <a:endParaRPr lang="en-US" altLang="zh-TW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03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93382" y="404813"/>
            <a:ext cx="8451850" cy="914400"/>
          </a:xfrm>
        </p:spPr>
        <p:txBody>
          <a:bodyPr/>
          <a:lstStyle/>
          <a:p>
            <a:r>
              <a:rPr lang="en-US" altLang="zh-TW" dirty="0" smtClean="0">
                <a:latin typeface="+mj-ea"/>
              </a:rPr>
              <a:t>Array/</a:t>
            </a:r>
            <a:r>
              <a:rPr lang="en-US" altLang="zh-TW" dirty="0" err="1" smtClean="0">
                <a:latin typeface="+mj-ea"/>
              </a:rPr>
              <a:t>Struct</a:t>
            </a:r>
            <a:r>
              <a:rPr lang="en-US" altLang="zh-TW" dirty="0" smtClean="0">
                <a:latin typeface="+mj-ea"/>
              </a:rPr>
              <a:t>/Union/</a:t>
            </a:r>
            <a:r>
              <a:rPr lang="en-US" altLang="zh-TW" dirty="0" err="1" smtClean="0">
                <a:latin typeface="+mj-ea"/>
              </a:rPr>
              <a:t>Enum</a:t>
            </a:r>
            <a:endParaRPr lang="en-US" altLang="zh-TW" dirty="0">
              <a:latin typeface="+mj-ea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3382" y="1319212"/>
            <a:ext cx="10324850" cy="5418471"/>
          </a:xfrm>
        </p:spPr>
        <p:txBody>
          <a:bodyPr>
            <a:noAutofit/>
          </a:bodyPr>
          <a:lstStyle/>
          <a:p>
            <a:r>
              <a:rPr lang="en-US" altLang="zh-TW" sz="2800" i="0" dirty="0" smtClean="0">
                <a:solidFill>
                  <a:schemeClr val="tx1"/>
                </a:solidFill>
                <a:latin typeface="+mj-ea"/>
                <a:ea typeface="+mj-ea"/>
              </a:rPr>
              <a:t>Array</a:t>
            </a:r>
            <a:r>
              <a:rPr lang="zh-TW" altLang="en-US" sz="2800" i="0" dirty="0" smtClean="0">
                <a:solidFill>
                  <a:schemeClr val="tx1"/>
                </a:solidFill>
                <a:latin typeface="+mj-ea"/>
                <a:ea typeface="+mj-ea"/>
              </a:rPr>
              <a:t>：連續記憶體空間，同一類型的資料</a:t>
            </a:r>
            <a:endParaRPr lang="en-US" altLang="zh-TW" sz="2800" i="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zh-TW" sz="2800" dirty="0" err="1" smtClean="0">
                <a:solidFill>
                  <a:schemeClr val="tx1"/>
                </a:solidFill>
                <a:latin typeface="+mj-ea"/>
                <a:ea typeface="+mj-ea"/>
              </a:rPr>
              <a:t>Struct</a:t>
            </a:r>
            <a:r>
              <a:rPr lang="zh-TW" altLang="en-US" sz="2800" dirty="0" smtClean="0">
                <a:solidFill>
                  <a:schemeClr val="tx1"/>
                </a:solidFill>
                <a:latin typeface="+mj-ea"/>
                <a:ea typeface="+mj-ea"/>
              </a:rPr>
              <a:t>：不同類型的資料組合而成的一種自定義的資料型態，每個資料佔一個記憶體 </a:t>
            </a:r>
            <a:r>
              <a:rPr lang="en-US" altLang="zh-TW" sz="2800" dirty="0" smtClean="0">
                <a:solidFill>
                  <a:schemeClr val="tx1"/>
                </a:solidFill>
                <a:latin typeface="+mj-ea"/>
                <a:ea typeface="+mj-ea"/>
              </a:rPr>
              <a:t>= </a:t>
            </a:r>
            <a:r>
              <a:rPr lang="zh-TW" altLang="en-US" sz="2800" dirty="0" smtClean="0">
                <a:solidFill>
                  <a:schemeClr val="tx1"/>
                </a:solidFill>
                <a:latin typeface="+mj-ea"/>
                <a:ea typeface="+mj-ea"/>
              </a:rPr>
              <a:t>同時都可以使用</a:t>
            </a:r>
            <a:endParaRPr lang="en-US" altLang="zh-TW" sz="28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zh-TW" sz="2800" dirty="0" smtClean="0">
                <a:solidFill>
                  <a:schemeClr val="tx1"/>
                </a:solidFill>
                <a:latin typeface="+mj-ea"/>
                <a:ea typeface="+mj-ea"/>
              </a:rPr>
              <a:t>Union</a:t>
            </a:r>
            <a:r>
              <a:rPr lang="zh-TW" altLang="en-US" sz="2800" dirty="0" smtClean="0">
                <a:solidFill>
                  <a:schemeClr val="tx1"/>
                </a:solidFill>
                <a:latin typeface="+mj-ea"/>
                <a:ea typeface="+mj-ea"/>
              </a:rPr>
              <a:t>：</a:t>
            </a:r>
            <a:r>
              <a:rPr lang="zh-TW" altLang="en-US" sz="2800" dirty="0">
                <a:solidFill>
                  <a:schemeClr val="tx1"/>
                </a:solidFill>
                <a:latin typeface="+mj-ea"/>
              </a:rPr>
              <a:t>不同類型的資料組合而成的一種自定義的資料</a:t>
            </a:r>
            <a:r>
              <a:rPr lang="zh-TW" altLang="en-US" sz="2800" dirty="0" smtClean="0">
                <a:solidFill>
                  <a:schemeClr val="tx1"/>
                </a:solidFill>
                <a:latin typeface="+mj-ea"/>
              </a:rPr>
              <a:t>型態，但多筆資料共用同一小塊記憶體 </a:t>
            </a:r>
            <a:r>
              <a:rPr lang="en-US" altLang="zh-TW" sz="2800" dirty="0" smtClean="0">
                <a:solidFill>
                  <a:schemeClr val="tx1"/>
                </a:solidFill>
                <a:latin typeface="+mj-ea"/>
              </a:rPr>
              <a:t>=</a:t>
            </a:r>
            <a:r>
              <a:rPr lang="zh-TW" altLang="en-US" sz="2800" dirty="0" smtClean="0">
                <a:solidFill>
                  <a:schemeClr val="tx1"/>
                </a:solidFill>
                <a:latin typeface="+mj-ea"/>
              </a:rPr>
              <a:t> 同時只有一個資料能用</a:t>
            </a:r>
            <a:endParaRPr lang="en-US" altLang="zh-TW" sz="28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zh-TW" sz="2800" dirty="0" err="1" smtClean="0">
                <a:solidFill>
                  <a:schemeClr val="tx1"/>
                </a:solidFill>
                <a:latin typeface="+mj-ea"/>
                <a:ea typeface="+mj-ea"/>
              </a:rPr>
              <a:t>Enum</a:t>
            </a:r>
            <a:r>
              <a:rPr lang="zh-TW" altLang="en-US" sz="2800" dirty="0" smtClean="0">
                <a:solidFill>
                  <a:schemeClr val="tx1"/>
                </a:solidFill>
                <a:latin typeface="+mj-ea"/>
                <a:ea typeface="+mj-ea"/>
              </a:rPr>
              <a:t>：列舉代號讓程式更簡潔</a:t>
            </a:r>
            <a:endParaRPr lang="en-US" altLang="zh-TW" sz="28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9534" y="4172396"/>
            <a:ext cx="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zh-TW" altLang="zh-TW"/>
          </a:p>
        </p:txBody>
      </p:sp>
      <p:sp>
        <p:nvSpPr>
          <p:cNvPr id="6" name="矩形 5"/>
          <p:cNvSpPr/>
          <p:nvPr/>
        </p:nvSpPr>
        <p:spPr>
          <a:xfrm>
            <a:off x="7079534" y="4710447"/>
            <a:ext cx="1347537" cy="5614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INT 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079534" y="5255879"/>
            <a:ext cx="1347537" cy="9829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CHAR[20]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7079534" y="6238780"/>
            <a:ext cx="1347537" cy="5614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INT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273843" y="4290666"/>
            <a:ext cx="958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>
                <a:solidFill>
                  <a:srgbClr val="7030A0"/>
                </a:solidFill>
              </a:rPr>
              <a:t>Struct</a:t>
            </a:r>
            <a:endParaRPr lang="zh-TW" altLang="en-US" sz="2400" dirty="0">
              <a:solidFill>
                <a:srgbClr val="7030A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645232" y="4710447"/>
            <a:ext cx="1347537" cy="9829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CHAR[20]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9841393" y="4290666"/>
            <a:ext cx="933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7030A0"/>
                </a:solidFill>
              </a:rPr>
              <a:t>Union</a:t>
            </a:r>
            <a:endParaRPr lang="zh-TW" altLang="en-US" sz="2400" dirty="0">
              <a:solidFill>
                <a:srgbClr val="7030A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31464" y="4310895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530352" lvl="1" indent="0">
              <a:buNone/>
            </a:pPr>
            <a:r>
              <a:rPr lang="en-US" altLang="zh-TW" sz="2800" dirty="0" err="1" smtClean="0">
                <a:solidFill>
                  <a:srgbClr val="FF0000"/>
                </a:solidFill>
                <a:latin typeface="+mj-ea"/>
              </a:rPr>
              <a:t>struct</a:t>
            </a:r>
            <a:r>
              <a:rPr lang="en-US" altLang="zh-TW" sz="2800" dirty="0" smtClean="0">
                <a:solidFill>
                  <a:srgbClr val="FF0000"/>
                </a:solidFill>
                <a:latin typeface="+mj-ea"/>
              </a:rPr>
              <a:t> </a:t>
            </a:r>
            <a:r>
              <a:rPr lang="en-US" altLang="zh-TW" sz="2800" dirty="0" smtClean="0">
                <a:solidFill>
                  <a:srgbClr val="0070C0"/>
                </a:solidFill>
                <a:latin typeface="+mj-ea"/>
              </a:rPr>
              <a:t>human</a:t>
            </a:r>
            <a:r>
              <a:rPr lang="en-US" altLang="zh-TW" sz="2800" dirty="0" smtClean="0">
                <a:latin typeface="+mj-ea"/>
              </a:rPr>
              <a:t> </a:t>
            </a:r>
            <a:r>
              <a:rPr lang="en-US" altLang="zh-TW" sz="2800" dirty="0">
                <a:latin typeface="+mj-ea"/>
              </a:rPr>
              <a:t>{</a:t>
            </a:r>
          </a:p>
          <a:p>
            <a:pPr marL="530352" lvl="1" indent="0">
              <a:buNone/>
            </a:pPr>
            <a:r>
              <a:rPr lang="en-US" altLang="zh-TW" sz="2800" dirty="0">
                <a:latin typeface="+mj-ea"/>
              </a:rPr>
              <a:t>	</a:t>
            </a:r>
            <a:r>
              <a:rPr lang="en-US" altLang="zh-TW" sz="2800" dirty="0" err="1" smtClean="0">
                <a:latin typeface="+mj-ea"/>
              </a:rPr>
              <a:t>enum</a:t>
            </a:r>
            <a:r>
              <a:rPr lang="en-US" altLang="zh-TW" sz="2800" dirty="0" smtClean="0">
                <a:latin typeface="+mj-ea"/>
              </a:rPr>
              <a:t>{</a:t>
            </a:r>
            <a:r>
              <a:rPr lang="en-US" altLang="zh-TW" sz="2800" dirty="0" err="1" smtClean="0">
                <a:latin typeface="+mj-ea"/>
              </a:rPr>
              <a:t>female,male</a:t>
            </a:r>
            <a:r>
              <a:rPr lang="en-US" altLang="zh-TW" sz="2800" dirty="0" smtClean="0">
                <a:latin typeface="+mj-ea"/>
              </a:rPr>
              <a:t>} sex;</a:t>
            </a:r>
            <a:endParaRPr lang="en-US" altLang="zh-TW" sz="2800" dirty="0">
              <a:latin typeface="+mj-ea"/>
            </a:endParaRPr>
          </a:p>
          <a:p>
            <a:pPr marL="530352" lvl="1" indent="0">
              <a:buNone/>
            </a:pPr>
            <a:r>
              <a:rPr lang="en-US" altLang="zh-TW" sz="2800" dirty="0">
                <a:latin typeface="+mj-ea"/>
              </a:rPr>
              <a:t>	</a:t>
            </a:r>
            <a:r>
              <a:rPr lang="en-US" altLang="zh-TW" sz="2800" dirty="0" smtClean="0">
                <a:latin typeface="+mj-ea"/>
              </a:rPr>
              <a:t>char[20] name;</a:t>
            </a:r>
            <a:endParaRPr lang="en-US" altLang="zh-TW" sz="2800" dirty="0">
              <a:latin typeface="+mj-ea"/>
            </a:endParaRPr>
          </a:p>
          <a:p>
            <a:pPr marL="530352" lvl="1" indent="0">
              <a:buNone/>
            </a:pPr>
            <a:r>
              <a:rPr lang="en-US" altLang="zh-TW" sz="2800" dirty="0">
                <a:latin typeface="+mj-ea"/>
              </a:rPr>
              <a:t>	</a:t>
            </a:r>
            <a:r>
              <a:rPr lang="en-US" altLang="zh-TW" sz="2800" dirty="0" err="1" smtClean="0">
                <a:latin typeface="+mj-ea"/>
              </a:rPr>
              <a:t>int</a:t>
            </a:r>
            <a:r>
              <a:rPr lang="en-US" altLang="zh-TW" sz="2800" dirty="0" smtClean="0">
                <a:latin typeface="+mj-ea"/>
              </a:rPr>
              <a:t> name;</a:t>
            </a:r>
            <a:endParaRPr lang="en-US" altLang="zh-TW" sz="2800" dirty="0">
              <a:latin typeface="+mj-ea"/>
            </a:endParaRPr>
          </a:p>
          <a:p>
            <a:pPr marL="530352" lvl="1" indent="0">
              <a:buNone/>
            </a:pPr>
            <a:r>
              <a:rPr lang="en-US" altLang="zh-TW" sz="2800" dirty="0">
                <a:latin typeface="+mj-ea"/>
              </a:rPr>
              <a:t>	};</a:t>
            </a:r>
          </a:p>
        </p:txBody>
      </p:sp>
    </p:spTree>
    <p:extLst>
      <p:ext uri="{BB962C8B-B14F-4D97-AF65-F5344CB8AC3E}">
        <p14:creationId xmlns:p14="http://schemas.microsoft.com/office/powerpoint/2010/main" val="711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93382" y="404813"/>
            <a:ext cx="8451850" cy="914400"/>
          </a:xfrm>
        </p:spPr>
        <p:txBody>
          <a:bodyPr/>
          <a:lstStyle/>
          <a:p>
            <a:r>
              <a:rPr lang="en-US" altLang="zh-TW" dirty="0"/>
              <a:t>Self-Referential Structures</a:t>
            </a:r>
            <a:endParaRPr lang="en-US" altLang="zh-TW" dirty="0">
              <a:latin typeface="+mj-ea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3382" y="1319212"/>
            <a:ext cx="10324850" cy="5418471"/>
          </a:xfrm>
        </p:spPr>
        <p:txBody>
          <a:bodyPr>
            <a:noAutofit/>
          </a:bodyPr>
          <a:lstStyle/>
          <a:p>
            <a:r>
              <a:rPr lang="zh-TW" altLang="en-US" sz="2800" i="0" dirty="0" smtClean="0">
                <a:solidFill>
                  <a:schemeClr val="tx1"/>
                </a:solidFill>
                <a:latin typeface="+mj-ea"/>
                <a:ea typeface="+mj-ea"/>
              </a:rPr>
              <a:t>結構</a:t>
            </a:r>
            <a:r>
              <a:rPr lang="en-US" altLang="zh-TW" sz="2800" i="0" dirty="0" smtClean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en-US" altLang="zh-TW" sz="2800" i="0" dirty="0" err="1" smtClean="0">
                <a:solidFill>
                  <a:schemeClr val="tx1"/>
                </a:solidFill>
                <a:latin typeface="+mj-ea"/>
                <a:ea typeface="+mj-ea"/>
              </a:rPr>
              <a:t>struct</a:t>
            </a:r>
            <a:r>
              <a:rPr lang="en-US" altLang="zh-TW" sz="2800" i="0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r>
              <a:rPr lang="zh-TW" altLang="en-US" sz="2800" i="0" dirty="0" smtClean="0">
                <a:solidFill>
                  <a:schemeClr val="tx1"/>
                </a:solidFill>
                <a:latin typeface="+mj-ea"/>
                <a:ea typeface="+mj-ea"/>
              </a:rPr>
              <a:t>中包含指向自己類型的指標</a:t>
            </a:r>
            <a:r>
              <a:rPr lang="en-US" altLang="zh-TW" sz="2800" i="0" dirty="0" smtClean="0">
                <a:solidFill>
                  <a:schemeClr val="tx1"/>
                </a:solidFill>
                <a:latin typeface="+mj-ea"/>
                <a:ea typeface="+mj-ea"/>
              </a:rPr>
              <a:t>(pointer)</a:t>
            </a:r>
            <a:endParaRPr lang="en-US" altLang="zh-TW" sz="2800" i="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530352" lvl="1" indent="0">
              <a:buNone/>
            </a:pPr>
            <a:r>
              <a:rPr lang="en-US" altLang="zh-TW" i="0" dirty="0" err="1">
                <a:solidFill>
                  <a:schemeClr val="tx1"/>
                </a:solidFill>
                <a:latin typeface="+mj-ea"/>
                <a:ea typeface="+mj-ea"/>
              </a:rPr>
              <a:t>typedef</a:t>
            </a:r>
            <a:r>
              <a:rPr lang="en-US" altLang="zh-TW" i="0" dirty="0">
                <a:solidFill>
                  <a:schemeClr val="tx1"/>
                </a:solidFill>
                <a:latin typeface="+mj-ea"/>
                <a:ea typeface="+mj-ea"/>
              </a:rPr>
              <a:t>	 </a:t>
            </a:r>
            <a:r>
              <a:rPr lang="en-US" altLang="zh-TW" i="0" dirty="0" err="1">
                <a:solidFill>
                  <a:schemeClr val="tx1"/>
                </a:solidFill>
                <a:latin typeface="+mj-ea"/>
                <a:ea typeface="+mj-ea"/>
              </a:rPr>
              <a:t>struct</a:t>
            </a:r>
            <a:r>
              <a:rPr lang="en-US" altLang="zh-TW" i="0" dirty="0">
                <a:solidFill>
                  <a:schemeClr val="tx1"/>
                </a:solidFill>
                <a:latin typeface="+mj-ea"/>
                <a:ea typeface="+mj-ea"/>
              </a:rPr>
              <a:t> list {</a:t>
            </a:r>
          </a:p>
          <a:p>
            <a:pPr marL="530352" lvl="1" indent="0">
              <a:buNone/>
            </a:pPr>
            <a:r>
              <a:rPr lang="en-US" altLang="zh-TW" i="0" dirty="0">
                <a:solidFill>
                  <a:schemeClr val="tx1"/>
                </a:solidFill>
                <a:latin typeface="+mj-ea"/>
                <a:ea typeface="+mj-ea"/>
              </a:rPr>
              <a:t>	char data;</a:t>
            </a:r>
          </a:p>
          <a:p>
            <a:pPr marL="530352" lvl="1" indent="0">
              <a:buNone/>
            </a:pPr>
            <a:r>
              <a:rPr lang="en-US" altLang="zh-TW" i="0" dirty="0">
                <a:solidFill>
                  <a:schemeClr val="tx1"/>
                </a:solidFill>
                <a:latin typeface="+mj-ea"/>
                <a:ea typeface="+mj-ea"/>
              </a:rPr>
              <a:t>	list *link;</a:t>
            </a:r>
          </a:p>
          <a:p>
            <a:pPr marL="530352" lvl="1" indent="0">
              <a:buNone/>
            </a:pPr>
            <a:r>
              <a:rPr lang="en-US" altLang="zh-TW" i="0" dirty="0">
                <a:solidFill>
                  <a:schemeClr val="tx1"/>
                </a:solidFill>
                <a:latin typeface="+mj-ea"/>
                <a:ea typeface="+mj-ea"/>
              </a:rPr>
              <a:t>	}</a:t>
            </a:r>
          </a:p>
          <a:p>
            <a:pPr marL="530352" lvl="1" indent="0">
              <a:buNone/>
            </a:pPr>
            <a:endParaRPr lang="en-US" altLang="zh-TW" i="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530352" lvl="1" indent="0">
              <a:buNone/>
            </a:pPr>
            <a:r>
              <a:rPr lang="en-US" altLang="zh-TW" i="0" dirty="0">
                <a:solidFill>
                  <a:schemeClr val="tx1"/>
                </a:solidFill>
                <a:latin typeface="+mj-ea"/>
                <a:ea typeface="+mj-ea"/>
              </a:rPr>
              <a:t>list item1, item2, item3;</a:t>
            </a:r>
          </a:p>
          <a:p>
            <a:pPr marL="530352" lvl="1" indent="0">
              <a:buNone/>
            </a:pPr>
            <a:r>
              <a:rPr lang="en-US" altLang="zh-TW" i="0" dirty="0">
                <a:solidFill>
                  <a:schemeClr val="tx1"/>
                </a:solidFill>
                <a:latin typeface="+mj-ea"/>
                <a:ea typeface="+mj-ea"/>
              </a:rPr>
              <a:t>item1.data=‘a’;</a:t>
            </a:r>
          </a:p>
          <a:p>
            <a:pPr marL="530352" lvl="1" indent="0">
              <a:buNone/>
            </a:pPr>
            <a:r>
              <a:rPr lang="en-US" altLang="zh-TW" i="0" dirty="0" smtClean="0">
                <a:solidFill>
                  <a:schemeClr val="tx1"/>
                </a:solidFill>
                <a:latin typeface="+mj-ea"/>
                <a:ea typeface="+mj-ea"/>
              </a:rPr>
              <a:t>item2.data=‘b’;</a:t>
            </a:r>
          </a:p>
          <a:p>
            <a:pPr marL="530352" lvl="1" indent="0">
              <a:buNone/>
            </a:pPr>
            <a:r>
              <a:rPr lang="en-US" altLang="zh-TW" i="0" dirty="0" smtClean="0">
                <a:solidFill>
                  <a:schemeClr val="tx1"/>
                </a:solidFill>
                <a:latin typeface="+mj-ea"/>
                <a:ea typeface="+mj-ea"/>
              </a:rPr>
              <a:t>item3.data</a:t>
            </a:r>
            <a:r>
              <a:rPr lang="en-US" altLang="zh-TW" i="0" dirty="0">
                <a:solidFill>
                  <a:schemeClr val="tx1"/>
                </a:solidFill>
                <a:latin typeface="+mj-ea"/>
                <a:ea typeface="+mj-ea"/>
              </a:rPr>
              <a:t>=‘c’;</a:t>
            </a:r>
          </a:p>
          <a:p>
            <a:pPr marL="530352" lvl="1" indent="0">
              <a:buNone/>
            </a:pPr>
            <a:r>
              <a:rPr lang="en-US" altLang="zh-TW" i="0" dirty="0">
                <a:solidFill>
                  <a:schemeClr val="tx1"/>
                </a:solidFill>
                <a:latin typeface="+mj-ea"/>
                <a:ea typeface="+mj-ea"/>
              </a:rPr>
              <a:t>item1.link=item2.link=item3.link=NULL</a:t>
            </a:r>
            <a:r>
              <a:rPr lang="en-US" altLang="zh-TW" i="0" dirty="0" smtClean="0">
                <a:solidFill>
                  <a:schemeClr val="tx1"/>
                </a:solidFill>
                <a:latin typeface="+mj-ea"/>
                <a:ea typeface="+mj-ea"/>
              </a:rPr>
              <a:t>;</a:t>
            </a:r>
          </a:p>
          <a:p>
            <a:pPr marL="530352" lvl="1" indent="0">
              <a:buNone/>
            </a:pPr>
            <a:endParaRPr lang="en-US" altLang="zh-TW" i="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530352" lvl="1" indent="0">
              <a:buNone/>
            </a:pPr>
            <a:r>
              <a:rPr lang="en-US" altLang="zh-TW" i="0" dirty="0">
                <a:solidFill>
                  <a:schemeClr val="tx1"/>
                </a:solidFill>
                <a:latin typeface="+mj-ea"/>
                <a:ea typeface="+mj-ea"/>
              </a:rPr>
              <a:t>item1.link = &amp;item2;</a:t>
            </a:r>
          </a:p>
          <a:p>
            <a:pPr marL="530352" lvl="1" indent="0">
              <a:buNone/>
            </a:pPr>
            <a:r>
              <a:rPr lang="en-US" altLang="zh-TW" i="0" dirty="0">
                <a:solidFill>
                  <a:schemeClr val="tx1"/>
                </a:solidFill>
                <a:latin typeface="+mj-ea"/>
                <a:ea typeface="+mj-ea"/>
              </a:rPr>
              <a:t>item2.link = &amp;item3;</a:t>
            </a:r>
          </a:p>
          <a:p>
            <a:pPr marL="530352" lvl="1" indent="0">
              <a:buNone/>
            </a:pPr>
            <a:endParaRPr lang="en-US" altLang="zh-TW" i="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530352" lvl="1" indent="0">
              <a:buNone/>
            </a:pPr>
            <a:endParaRPr lang="zh-TW" altLang="en-US" sz="2800" i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33088" y="2990088"/>
            <a:ext cx="1965960" cy="109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 rot="16200000">
            <a:off x="5522976" y="2523744"/>
            <a:ext cx="1042416" cy="109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056632" y="2044922"/>
            <a:ext cx="1042416" cy="109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等腰三角形 12"/>
          <p:cNvSpPr/>
          <p:nvPr/>
        </p:nvSpPr>
        <p:spPr>
          <a:xfrm rot="16200000">
            <a:off x="4946691" y="1836638"/>
            <a:ext cx="418936" cy="526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7251599" y="3875192"/>
            <a:ext cx="437331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7030A0"/>
                </a:solidFill>
              </a:rPr>
              <a:t>Construct a list with three nodes</a:t>
            </a:r>
          </a:p>
          <a:p>
            <a:r>
              <a:rPr lang="en-US" altLang="zh-TW" sz="2400" dirty="0">
                <a:solidFill>
                  <a:srgbClr val="7030A0"/>
                </a:solidFill>
              </a:rPr>
              <a:t>item1.link=&amp;item2;</a:t>
            </a:r>
          </a:p>
          <a:p>
            <a:r>
              <a:rPr lang="en-US" altLang="zh-TW" sz="2400" dirty="0">
                <a:solidFill>
                  <a:srgbClr val="7030A0"/>
                </a:solidFill>
              </a:rPr>
              <a:t>item2.link=&amp;item3;</a:t>
            </a:r>
          </a:p>
          <a:p>
            <a:r>
              <a:rPr lang="en-US" altLang="zh-TW" sz="2400" dirty="0" err="1">
                <a:solidFill>
                  <a:srgbClr val="7030A0"/>
                </a:solidFill>
              </a:rPr>
              <a:t>malloc</a:t>
            </a:r>
            <a:r>
              <a:rPr lang="en-US" altLang="zh-TW" sz="2400" dirty="0">
                <a:solidFill>
                  <a:srgbClr val="7030A0"/>
                </a:solidFill>
              </a:rPr>
              <a:t>: obtain a node</a:t>
            </a:r>
          </a:p>
        </p:txBody>
      </p: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7174832" y="3745622"/>
            <a:ext cx="4343400" cy="1828800"/>
          </a:xfrm>
          <a:prstGeom prst="rect">
            <a:avLst/>
          </a:prstGeom>
          <a:noFill/>
          <a:ln w="9525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7610659" y="5764527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" name="Line 11"/>
          <p:cNvSpPr>
            <a:spLocks noChangeShapeType="1"/>
          </p:cNvSpPr>
          <p:nvPr/>
        </p:nvSpPr>
        <p:spPr bwMode="auto">
          <a:xfrm>
            <a:off x="8067859" y="5764527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8829859" y="5764527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" name="Line 14"/>
          <p:cNvSpPr>
            <a:spLocks noChangeShapeType="1"/>
          </p:cNvSpPr>
          <p:nvPr/>
        </p:nvSpPr>
        <p:spPr bwMode="auto">
          <a:xfrm>
            <a:off x="9287059" y="5764527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10049059" y="5764527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" name="Line 16"/>
          <p:cNvSpPr>
            <a:spLocks noChangeShapeType="1"/>
          </p:cNvSpPr>
          <p:nvPr/>
        </p:nvSpPr>
        <p:spPr bwMode="auto">
          <a:xfrm>
            <a:off x="10506259" y="5764527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" name="Line 17"/>
          <p:cNvSpPr>
            <a:spLocks noChangeShapeType="1"/>
          </p:cNvSpPr>
          <p:nvPr/>
        </p:nvSpPr>
        <p:spPr bwMode="auto">
          <a:xfrm>
            <a:off x="8372659" y="5993127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" name="Line 18"/>
          <p:cNvSpPr>
            <a:spLocks noChangeShapeType="1"/>
          </p:cNvSpPr>
          <p:nvPr/>
        </p:nvSpPr>
        <p:spPr bwMode="auto">
          <a:xfrm>
            <a:off x="9668059" y="5993127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" name="Line 19"/>
          <p:cNvSpPr>
            <a:spLocks noChangeShapeType="1"/>
          </p:cNvSpPr>
          <p:nvPr/>
        </p:nvSpPr>
        <p:spPr bwMode="auto">
          <a:xfrm flipH="1">
            <a:off x="10506259" y="5764527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7747184" y="5729602"/>
            <a:ext cx="3064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a</a:t>
            </a: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8966384" y="5729602"/>
            <a:ext cx="3080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b</a:t>
            </a:r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10185584" y="5729602"/>
            <a:ext cx="2920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c</a:t>
            </a:r>
          </a:p>
        </p:txBody>
      </p:sp>
      <p:sp>
        <p:nvSpPr>
          <p:cNvPr id="3" name="矩形 2"/>
          <p:cNvSpPr/>
          <p:nvPr/>
        </p:nvSpPr>
        <p:spPr>
          <a:xfrm>
            <a:off x="7885043" y="1890318"/>
            <a:ext cx="1647687" cy="16126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964334" y="2208061"/>
            <a:ext cx="1489103" cy="819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Type:int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955280" y="1890317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Struct</a:t>
            </a:r>
            <a:r>
              <a:rPr lang="en-US" altLang="zh-TW" dirty="0" smtClean="0"/>
              <a:t> list</a:t>
            </a:r>
            <a:endParaRPr lang="zh-TW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955280" y="3036403"/>
            <a:ext cx="1489103" cy="4585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Type:*list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949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2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2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93382" y="404813"/>
            <a:ext cx="8451850" cy="914400"/>
          </a:xfrm>
        </p:spPr>
        <p:txBody>
          <a:bodyPr/>
          <a:lstStyle/>
          <a:p>
            <a:r>
              <a:rPr lang="en-US" altLang="zh-TW" dirty="0">
                <a:latin typeface="+mj-ea"/>
              </a:rPr>
              <a:t>Ordered List Examples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3382" y="1319212"/>
            <a:ext cx="10565802" cy="5418471"/>
          </a:xfrm>
        </p:spPr>
        <p:txBody>
          <a:bodyPr>
            <a:noAutofit/>
          </a:bodyPr>
          <a:lstStyle/>
          <a:p>
            <a:r>
              <a:rPr lang="zh-TW" altLang="en-US" sz="3200" dirty="0" smtClean="0">
                <a:solidFill>
                  <a:schemeClr val="tx1"/>
                </a:solidFill>
                <a:latin typeface="+mj-ea"/>
                <a:ea typeface="+mj-ea"/>
              </a:rPr>
              <a:t>考慮某些情況下，我們需要</a:t>
            </a:r>
            <a:r>
              <a:rPr lang="zh-TW" altLang="en-US" sz="3200" dirty="0" smtClean="0">
                <a:solidFill>
                  <a:srgbClr val="7030A0"/>
                </a:solidFill>
                <a:latin typeface="+mj-ea"/>
                <a:ea typeface="+mj-ea"/>
              </a:rPr>
              <a:t>序列</a:t>
            </a:r>
            <a:r>
              <a:rPr lang="zh-TW" altLang="en-US" sz="3200" dirty="0" smtClean="0">
                <a:solidFill>
                  <a:schemeClr val="tx1"/>
                </a:solidFill>
                <a:latin typeface="+mj-ea"/>
                <a:ea typeface="+mj-ea"/>
                <a:sym typeface="Wingdings" panose="05000000000000000000" pitchFamily="2" charset="2"/>
              </a:rPr>
              <a:t>：</a:t>
            </a:r>
            <a:r>
              <a:rPr lang="en-US" altLang="zh-TW" sz="3200" dirty="0" smtClean="0">
                <a:solidFill>
                  <a:schemeClr val="tx1"/>
                </a:solidFill>
                <a:latin typeface="+mj-ea"/>
                <a:ea typeface="+mj-ea"/>
                <a:sym typeface="Wingdings" panose="05000000000000000000" pitchFamily="2" charset="2"/>
              </a:rPr>
              <a:t>(item1,item2,item3,…,</a:t>
            </a:r>
            <a:r>
              <a:rPr lang="en-US" altLang="zh-TW" sz="3200" dirty="0" err="1" smtClean="0">
                <a:solidFill>
                  <a:schemeClr val="tx1"/>
                </a:solidFill>
                <a:latin typeface="+mj-ea"/>
                <a:ea typeface="+mj-ea"/>
                <a:sym typeface="Wingdings" panose="05000000000000000000" pitchFamily="2" charset="2"/>
              </a:rPr>
              <a:t>itemN</a:t>
            </a:r>
            <a:r>
              <a:rPr lang="en-US" altLang="zh-TW" sz="3200" dirty="0" smtClean="0">
                <a:solidFill>
                  <a:schemeClr val="tx1"/>
                </a:solidFill>
                <a:latin typeface="+mj-ea"/>
                <a:ea typeface="+mj-ea"/>
                <a:sym typeface="Wingdings" panose="05000000000000000000" pitchFamily="2" charset="2"/>
              </a:rPr>
              <a:t>)</a:t>
            </a:r>
          </a:p>
          <a:p>
            <a:endParaRPr lang="en-US" altLang="zh-TW" sz="2800" dirty="0" smtClean="0">
              <a:solidFill>
                <a:schemeClr val="tx1"/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r>
              <a:rPr lang="en-US" altLang="zh-TW" sz="3200" dirty="0" smtClean="0">
                <a:solidFill>
                  <a:schemeClr val="tx1"/>
                </a:solidFill>
                <a:latin typeface="+mj-ea"/>
                <a:ea typeface="+mj-ea"/>
                <a:sym typeface="Wingdings" panose="05000000000000000000" pitchFamily="2" charset="2"/>
              </a:rPr>
              <a:t>(</a:t>
            </a:r>
            <a:r>
              <a:rPr lang="zh-TW" altLang="en-US" sz="3200" dirty="0" smtClean="0">
                <a:solidFill>
                  <a:schemeClr val="tx1"/>
                </a:solidFill>
                <a:latin typeface="+mj-ea"/>
                <a:ea typeface="+mj-ea"/>
                <a:sym typeface="Wingdings" panose="05000000000000000000" pitchFamily="2" charset="2"/>
              </a:rPr>
              <a:t>水星、金星、地球、火星、木星、土星、天王星、海王星</a:t>
            </a:r>
            <a:r>
              <a:rPr lang="en-US" altLang="zh-TW" sz="3200" dirty="0" smtClean="0">
                <a:solidFill>
                  <a:schemeClr val="tx1"/>
                </a:solidFill>
                <a:latin typeface="+mj-ea"/>
                <a:ea typeface="+mj-ea"/>
                <a:sym typeface="Wingdings" panose="05000000000000000000" pitchFamily="2" charset="2"/>
              </a:rPr>
              <a:t>)</a:t>
            </a:r>
          </a:p>
          <a:p>
            <a:r>
              <a:rPr lang="en-US" altLang="zh-TW" sz="3200" dirty="0" smtClean="0">
                <a:solidFill>
                  <a:schemeClr val="tx1"/>
                </a:solidFill>
                <a:latin typeface="+mj-ea"/>
                <a:ea typeface="+mj-ea"/>
                <a:sym typeface="Wingdings" panose="05000000000000000000" pitchFamily="2" charset="2"/>
              </a:rPr>
              <a:t>(2,3,4,5,6,7,8,9,10,J,Q,K,A)</a:t>
            </a:r>
          </a:p>
          <a:p>
            <a:r>
              <a:rPr lang="en-US" altLang="zh-TW" sz="3200" dirty="0" smtClean="0">
                <a:solidFill>
                  <a:schemeClr val="tx1"/>
                </a:solidFill>
                <a:latin typeface="+mj-ea"/>
                <a:ea typeface="+mj-ea"/>
                <a:sym typeface="Wingdings" panose="05000000000000000000" pitchFamily="2" charset="2"/>
              </a:rPr>
              <a:t>(2010,2011,2012,…2020)</a:t>
            </a:r>
          </a:p>
          <a:p>
            <a:endParaRPr lang="en-US" altLang="zh-TW" sz="2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5772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93382" y="404813"/>
            <a:ext cx="8451850" cy="914400"/>
          </a:xfrm>
        </p:spPr>
        <p:txBody>
          <a:bodyPr/>
          <a:lstStyle/>
          <a:p>
            <a:r>
              <a:rPr lang="en-US" altLang="zh-TW" dirty="0" smtClean="0">
                <a:latin typeface="+mj-ea"/>
              </a:rPr>
              <a:t>Ordered List</a:t>
            </a:r>
            <a:r>
              <a:rPr lang="zh-TW" altLang="en-US" dirty="0" smtClean="0">
                <a:latin typeface="+mj-ea"/>
              </a:rPr>
              <a:t>的常見操作</a:t>
            </a:r>
            <a:endParaRPr lang="en-US" altLang="zh-TW" dirty="0">
              <a:latin typeface="+mj-ea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3382" y="1319212"/>
            <a:ext cx="10565802" cy="5418471"/>
          </a:xfrm>
        </p:spPr>
        <p:txBody>
          <a:bodyPr>
            <a:noAutofit/>
          </a:bodyPr>
          <a:lstStyle/>
          <a:p>
            <a:r>
              <a:rPr lang="zh-TW" altLang="en-US" sz="3200" i="0" dirty="0" smtClean="0">
                <a:solidFill>
                  <a:schemeClr val="tx1"/>
                </a:solidFill>
                <a:latin typeface="+mj-ea"/>
                <a:ea typeface="+mj-ea"/>
              </a:rPr>
              <a:t>找出</a:t>
            </a:r>
            <a:r>
              <a:rPr lang="en-US" altLang="zh-TW" sz="3200" i="0" dirty="0" smtClean="0">
                <a:solidFill>
                  <a:schemeClr val="tx1"/>
                </a:solidFill>
                <a:latin typeface="+mj-ea"/>
                <a:ea typeface="+mj-ea"/>
              </a:rPr>
              <a:t>List</a:t>
            </a:r>
            <a:r>
              <a:rPr lang="zh-TW" altLang="en-US" sz="3200" i="0" dirty="0" smtClean="0">
                <a:solidFill>
                  <a:schemeClr val="tx1"/>
                </a:solidFill>
                <a:latin typeface="+mj-ea"/>
                <a:ea typeface="+mj-ea"/>
              </a:rPr>
              <a:t>的長度</a:t>
            </a:r>
            <a:r>
              <a:rPr lang="en-US" altLang="zh-TW" sz="3200" i="0" dirty="0" smtClean="0">
                <a:solidFill>
                  <a:srgbClr val="FF0000"/>
                </a:solidFill>
                <a:latin typeface="+mj-ea"/>
                <a:ea typeface="+mj-ea"/>
              </a:rPr>
              <a:t>n</a:t>
            </a:r>
          </a:p>
          <a:p>
            <a:r>
              <a:rPr lang="zh-TW" altLang="en-US" sz="3200" dirty="0" smtClean="0">
                <a:solidFill>
                  <a:schemeClr val="tx1"/>
                </a:solidFill>
                <a:latin typeface="+mj-ea"/>
                <a:ea typeface="+mj-ea"/>
              </a:rPr>
              <a:t>從左到右</a:t>
            </a:r>
            <a:r>
              <a:rPr lang="en-US" altLang="zh-TW" sz="3200" dirty="0">
                <a:solidFill>
                  <a:schemeClr val="tx1"/>
                </a:solidFill>
                <a:latin typeface="+mj-ea"/>
              </a:rPr>
              <a:t>(</a:t>
            </a:r>
            <a:r>
              <a:rPr lang="zh-TW" altLang="en-US" sz="3200" dirty="0">
                <a:solidFill>
                  <a:schemeClr val="tx1"/>
                </a:solidFill>
                <a:latin typeface="+mj-ea"/>
              </a:rPr>
              <a:t>或是從右到左</a:t>
            </a:r>
            <a:r>
              <a:rPr lang="en-US" altLang="zh-TW" sz="3200" dirty="0">
                <a:solidFill>
                  <a:schemeClr val="tx1"/>
                </a:solidFill>
                <a:latin typeface="+mj-ea"/>
              </a:rPr>
              <a:t>)</a:t>
            </a:r>
            <a:r>
              <a:rPr lang="zh-TW" altLang="en-US" sz="3200" dirty="0" smtClean="0">
                <a:solidFill>
                  <a:srgbClr val="0070C0"/>
                </a:solidFill>
                <a:latin typeface="+mj-ea"/>
                <a:ea typeface="+mj-ea"/>
              </a:rPr>
              <a:t>循序讀取</a:t>
            </a:r>
            <a:r>
              <a:rPr lang="zh-TW" altLang="en-US" sz="3200" dirty="0" smtClean="0">
                <a:solidFill>
                  <a:schemeClr val="tx1"/>
                </a:solidFill>
                <a:latin typeface="+mj-ea"/>
                <a:ea typeface="+mj-ea"/>
              </a:rPr>
              <a:t>每一筆資料</a:t>
            </a:r>
            <a:endParaRPr lang="en-US" altLang="zh-TW" sz="32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zh-TW" altLang="en-US" sz="3200" i="0" dirty="0" smtClean="0">
                <a:solidFill>
                  <a:srgbClr val="0070C0"/>
                </a:solidFill>
                <a:latin typeface="+mj-ea"/>
                <a:ea typeface="+mj-ea"/>
              </a:rPr>
              <a:t>擷取</a:t>
            </a:r>
            <a:r>
              <a:rPr lang="zh-TW" altLang="en-US" sz="3200" i="0" dirty="0" smtClean="0">
                <a:solidFill>
                  <a:schemeClr val="tx1"/>
                </a:solidFill>
                <a:latin typeface="+mj-ea"/>
                <a:ea typeface="+mj-ea"/>
              </a:rPr>
              <a:t>第</a:t>
            </a:r>
            <a:r>
              <a:rPr lang="en-US" altLang="zh-TW" sz="3200" i="0" dirty="0" err="1" smtClean="0">
                <a:solidFill>
                  <a:srgbClr val="FF0000"/>
                </a:solidFill>
                <a:latin typeface="+mj-ea"/>
                <a:ea typeface="+mj-ea"/>
              </a:rPr>
              <a:t>i</a:t>
            </a:r>
            <a:r>
              <a:rPr lang="zh-TW" altLang="en-US" sz="3200" i="0" dirty="0" smtClean="0">
                <a:solidFill>
                  <a:schemeClr val="tx1"/>
                </a:solidFill>
                <a:latin typeface="+mj-ea"/>
                <a:ea typeface="+mj-ea"/>
              </a:rPr>
              <a:t>筆資料</a:t>
            </a:r>
            <a:endParaRPr lang="en-US" altLang="zh-TW" sz="3200" i="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zh-TW" altLang="en-US" sz="3200" i="0" dirty="0" smtClean="0">
                <a:solidFill>
                  <a:schemeClr val="tx1"/>
                </a:solidFill>
                <a:latin typeface="+mj-ea"/>
                <a:ea typeface="+mj-ea"/>
              </a:rPr>
              <a:t>儲存新的資料在</a:t>
            </a:r>
            <a:r>
              <a:rPr lang="en-US" altLang="zh-TW" sz="3200" i="0" dirty="0" err="1" smtClean="0">
                <a:solidFill>
                  <a:srgbClr val="FF0000"/>
                </a:solidFill>
                <a:latin typeface="+mj-ea"/>
                <a:ea typeface="+mj-ea"/>
              </a:rPr>
              <a:t>i</a:t>
            </a:r>
            <a:r>
              <a:rPr lang="zh-TW" altLang="en-US" sz="3200" i="0" dirty="0" smtClean="0">
                <a:solidFill>
                  <a:schemeClr val="tx1"/>
                </a:solidFill>
                <a:latin typeface="+mj-ea"/>
                <a:ea typeface="+mj-ea"/>
              </a:rPr>
              <a:t>位置</a:t>
            </a:r>
            <a:r>
              <a:rPr lang="en-US" altLang="zh-TW" sz="3200" i="0" dirty="0" smtClean="0">
                <a:solidFill>
                  <a:srgbClr val="0070C0"/>
                </a:solidFill>
                <a:latin typeface="+mj-ea"/>
                <a:ea typeface="+mj-ea"/>
              </a:rPr>
              <a:t>(</a:t>
            </a:r>
            <a:r>
              <a:rPr lang="zh-TW" altLang="en-US" sz="3200" i="0" dirty="0" smtClean="0">
                <a:solidFill>
                  <a:srgbClr val="0070C0"/>
                </a:solidFill>
                <a:latin typeface="+mj-ea"/>
                <a:ea typeface="+mj-ea"/>
              </a:rPr>
              <a:t>修改</a:t>
            </a:r>
            <a:r>
              <a:rPr lang="en-US" altLang="zh-TW" sz="3200" i="0" dirty="0" smtClean="0">
                <a:solidFill>
                  <a:srgbClr val="0070C0"/>
                </a:solidFill>
                <a:latin typeface="+mj-ea"/>
                <a:ea typeface="+mj-ea"/>
              </a:rPr>
              <a:t>)</a:t>
            </a:r>
          </a:p>
          <a:p>
            <a:r>
              <a:rPr lang="zh-TW" altLang="en-US" sz="3200" i="0" dirty="0" smtClean="0">
                <a:solidFill>
                  <a:schemeClr val="tx1"/>
                </a:solidFill>
                <a:latin typeface="+mj-ea"/>
                <a:ea typeface="+mj-ea"/>
              </a:rPr>
              <a:t>插入新的資料在</a:t>
            </a:r>
            <a:r>
              <a:rPr lang="en-US" altLang="zh-TW" sz="3200" i="0" dirty="0" err="1" smtClean="0">
                <a:solidFill>
                  <a:srgbClr val="FF0000"/>
                </a:solidFill>
                <a:latin typeface="+mj-ea"/>
                <a:ea typeface="+mj-ea"/>
              </a:rPr>
              <a:t>i</a:t>
            </a:r>
            <a:r>
              <a:rPr lang="zh-TW" altLang="en-US" sz="3200" i="0" dirty="0" smtClean="0">
                <a:solidFill>
                  <a:schemeClr val="tx1"/>
                </a:solidFill>
                <a:latin typeface="+mj-ea"/>
                <a:ea typeface="+mj-ea"/>
              </a:rPr>
              <a:t>位置，使得</a:t>
            </a:r>
            <a:r>
              <a:rPr lang="en-US" altLang="zh-TW" sz="3200" i="0" dirty="0" err="1" smtClean="0">
                <a:solidFill>
                  <a:srgbClr val="FF0000"/>
                </a:solidFill>
                <a:latin typeface="+mj-ea"/>
                <a:ea typeface="+mj-ea"/>
              </a:rPr>
              <a:t>i</a:t>
            </a:r>
            <a:r>
              <a:rPr lang="zh-TW" altLang="en-US" sz="3200" i="0" dirty="0" smtClean="0">
                <a:solidFill>
                  <a:schemeClr val="tx1"/>
                </a:solidFill>
                <a:latin typeface="+mj-ea"/>
                <a:ea typeface="+mj-ea"/>
              </a:rPr>
              <a:t>以後的元素</a:t>
            </a:r>
            <a:r>
              <a:rPr lang="en-US" altLang="zh-TW" sz="3200" i="0" dirty="0" err="1" smtClean="0">
                <a:solidFill>
                  <a:schemeClr val="tx1"/>
                </a:solidFill>
                <a:latin typeface="+mj-ea"/>
                <a:ea typeface="+mj-ea"/>
              </a:rPr>
              <a:t>a</a:t>
            </a:r>
            <a:r>
              <a:rPr lang="en-US" altLang="zh-TW" i="0" dirty="0" err="1" smtClean="0">
                <a:solidFill>
                  <a:schemeClr val="tx1"/>
                </a:solidFill>
                <a:latin typeface="+mj-ea"/>
                <a:ea typeface="+mj-ea"/>
              </a:rPr>
              <a:t>i</a:t>
            </a:r>
            <a:r>
              <a:rPr lang="en-US" altLang="zh-TW" sz="3200" i="0" dirty="0" smtClean="0">
                <a:solidFill>
                  <a:schemeClr val="tx1"/>
                </a:solidFill>
                <a:latin typeface="+mj-ea"/>
                <a:ea typeface="+mj-ea"/>
              </a:rPr>
              <a:t>, a</a:t>
            </a:r>
            <a:r>
              <a:rPr lang="en-US" altLang="zh-TW" i="0" dirty="0" smtClean="0">
                <a:solidFill>
                  <a:schemeClr val="tx1"/>
                </a:solidFill>
                <a:latin typeface="+mj-ea"/>
                <a:ea typeface="+mj-ea"/>
              </a:rPr>
              <a:t>i+1</a:t>
            </a:r>
            <a:r>
              <a:rPr lang="en-US" altLang="zh-TW" sz="3200" i="0" dirty="0" smtClean="0">
                <a:solidFill>
                  <a:schemeClr val="tx1"/>
                </a:solidFill>
                <a:latin typeface="+mj-ea"/>
                <a:ea typeface="+mj-ea"/>
              </a:rPr>
              <a:t>,a</a:t>
            </a:r>
            <a:r>
              <a:rPr lang="en-US" altLang="zh-TW" i="0" dirty="0" smtClean="0">
                <a:solidFill>
                  <a:schemeClr val="tx1"/>
                </a:solidFill>
                <a:latin typeface="+mj-ea"/>
                <a:ea typeface="+mj-ea"/>
              </a:rPr>
              <a:t>i+2</a:t>
            </a:r>
            <a:r>
              <a:rPr lang="en-US" altLang="zh-TW" sz="3200" i="0" dirty="0" smtClean="0">
                <a:solidFill>
                  <a:schemeClr val="tx1"/>
                </a:solidFill>
                <a:latin typeface="+mj-ea"/>
                <a:ea typeface="+mj-ea"/>
              </a:rPr>
              <a:t>,…,a</a:t>
            </a:r>
            <a:r>
              <a:rPr lang="en-US" altLang="zh-TW" i="0" dirty="0" smtClean="0">
                <a:solidFill>
                  <a:schemeClr val="tx1"/>
                </a:solidFill>
                <a:latin typeface="+mj-ea"/>
                <a:ea typeface="+mj-ea"/>
              </a:rPr>
              <a:t>n</a:t>
            </a:r>
            <a:r>
              <a:rPr lang="en-US" altLang="zh-TW" sz="3200" i="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zh-TW" altLang="en-US" sz="3200" i="0" dirty="0" smtClean="0">
                <a:solidFill>
                  <a:schemeClr val="tx1"/>
                </a:solidFill>
                <a:latin typeface="+mj-ea"/>
                <a:ea typeface="+mj-ea"/>
              </a:rPr>
              <a:t>變成</a:t>
            </a:r>
            <a:r>
              <a:rPr lang="en-US" altLang="zh-TW" sz="3200" i="0" dirty="0" smtClean="0">
                <a:solidFill>
                  <a:schemeClr val="tx1"/>
                </a:solidFill>
                <a:latin typeface="+mj-ea"/>
                <a:ea typeface="+mj-ea"/>
              </a:rPr>
              <a:t>a</a:t>
            </a:r>
            <a:r>
              <a:rPr lang="en-US" altLang="zh-TW" i="0" dirty="0" smtClean="0">
                <a:solidFill>
                  <a:schemeClr val="tx1"/>
                </a:solidFill>
                <a:latin typeface="+mj-ea"/>
                <a:ea typeface="+mj-ea"/>
              </a:rPr>
              <a:t>i+1</a:t>
            </a:r>
            <a:r>
              <a:rPr lang="en-US" altLang="zh-TW" sz="3200" i="0" dirty="0" smtClean="0">
                <a:solidFill>
                  <a:schemeClr val="tx1"/>
                </a:solidFill>
                <a:latin typeface="+mj-ea"/>
                <a:ea typeface="+mj-ea"/>
              </a:rPr>
              <a:t>,a</a:t>
            </a:r>
            <a:r>
              <a:rPr lang="en-US" altLang="zh-TW" i="0" dirty="0" smtClean="0">
                <a:solidFill>
                  <a:schemeClr val="tx1"/>
                </a:solidFill>
                <a:latin typeface="+mj-ea"/>
                <a:ea typeface="+mj-ea"/>
              </a:rPr>
              <a:t>i+2</a:t>
            </a:r>
            <a:r>
              <a:rPr lang="en-US" altLang="zh-TW" sz="3200" i="0" dirty="0" smtClean="0">
                <a:solidFill>
                  <a:schemeClr val="tx1"/>
                </a:solidFill>
                <a:latin typeface="+mj-ea"/>
                <a:ea typeface="+mj-ea"/>
              </a:rPr>
              <a:t>,…,a</a:t>
            </a:r>
            <a:r>
              <a:rPr lang="en-US" altLang="zh-TW" i="0" dirty="0" smtClean="0">
                <a:solidFill>
                  <a:schemeClr val="tx1"/>
                </a:solidFill>
                <a:latin typeface="+mj-ea"/>
                <a:ea typeface="+mj-ea"/>
              </a:rPr>
              <a:t>n+1</a:t>
            </a:r>
            <a:r>
              <a:rPr lang="en-US" altLang="zh-TW" sz="3200" i="0" dirty="0" smtClean="0">
                <a:solidFill>
                  <a:srgbClr val="0070C0"/>
                </a:solidFill>
                <a:latin typeface="+mj-ea"/>
                <a:ea typeface="+mj-ea"/>
              </a:rPr>
              <a:t>(</a:t>
            </a:r>
            <a:r>
              <a:rPr lang="zh-TW" altLang="en-US" sz="3200" i="0" dirty="0" smtClean="0">
                <a:solidFill>
                  <a:srgbClr val="0070C0"/>
                </a:solidFill>
                <a:latin typeface="+mj-ea"/>
                <a:ea typeface="+mj-ea"/>
              </a:rPr>
              <a:t>新增</a:t>
            </a:r>
            <a:r>
              <a:rPr lang="en-US" altLang="zh-TW" sz="3200" i="0" dirty="0" smtClean="0">
                <a:solidFill>
                  <a:srgbClr val="0070C0"/>
                </a:solidFill>
                <a:latin typeface="+mj-ea"/>
                <a:ea typeface="+mj-ea"/>
              </a:rPr>
              <a:t>)</a:t>
            </a:r>
          </a:p>
          <a:p>
            <a:r>
              <a:rPr lang="zh-TW" altLang="en-US" sz="3200" i="0" dirty="0" smtClean="0">
                <a:solidFill>
                  <a:srgbClr val="0070C0"/>
                </a:solidFill>
                <a:latin typeface="+mj-ea"/>
                <a:ea typeface="+mj-ea"/>
              </a:rPr>
              <a:t>刪除</a:t>
            </a:r>
            <a:r>
              <a:rPr lang="zh-TW" altLang="en-US" sz="3200" i="0" dirty="0" smtClean="0">
                <a:solidFill>
                  <a:schemeClr val="tx1"/>
                </a:solidFill>
                <a:latin typeface="+mj-ea"/>
                <a:ea typeface="+mj-ea"/>
              </a:rPr>
              <a:t>某一筆位於</a:t>
            </a:r>
            <a:r>
              <a:rPr lang="en-US" altLang="zh-TW" sz="3200" i="0" dirty="0" err="1" smtClean="0">
                <a:solidFill>
                  <a:schemeClr val="tx1"/>
                </a:solidFill>
                <a:latin typeface="+mj-ea"/>
                <a:ea typeface="+mj-ea"/>
              </a:rPr>
              <a:t>i</a:t>
            </a:r>
            <a:r>
              <a:rPr lang="zh-TW" altLang="en-US" sz="3200" i="0" dirty="0" smtClean="0">
                <a:solidFill>
                  <a:schemeClr val="tx1"/>
                </a:solidFill>
                <a:latin typeface="+mj-ea"/>
                <a:ea typeface="+mj-ea"/>
              </a:rPr>
              <a:t>的資料，</a:t>
            </a:r>
            <a:r>
              <a:rPr lang="zh-TW" altLang="en-US" sz="3200" dirty="0">
                <a:solidFill>
                  <a:schemeClr val="tx1"/>
                </a:solidFill>
                <a:latin typeface="+mj-ea"/>
              </a:rPr>
              <a:t>使得</a:t>
            </a:r>
            <a:r>
              <a:rPr lang="en-US" altLang="zh-TW" sz="3200" dirty="0" err="1">
                <a:solidFill>
                  <a:schemeClr val="tx1"/>
                </a:solidFill>
                <a:latin typeface="+mj-ea"/>
              </a:rPr>
              <a:t>i</a:t>
            </a:r>
            <a:r>
              <a:rPr lang="zh-TW" altLang="en-US" sz="3200" dirty="0">
                <a:solidFill>
                  <a:schemeClr val="tx1"/>
                </a:solidFill>
                <a:latin typeface="+mj-ea"/>
              </a:rPr>
              <a:t>以後的元素</a:t>
            </a:r>
            <a:r>
              <a:rPr lang="en-US" altLang="zh-TW" sz="3200" dirty="0" err="1">
                <a:solidFill>
                  <a:schemeClr val="tx1"/>
                </a:solidFill>
                <a:latin typeface="+mj-ea"/>
              </a:rPr>
              <a:t>a</a:t>
            </a:r>
            <a:r>
              <a:rPr lang="en-US" altLang="zh-TW" dirty="0" err="1">
                <a:solidFill>
                  <a:schemeClr val="tx1"/>
                </a:solidFill>
                <a:latin typeface="+mj-ea"/>
              </a:rPr>
              <a:t>i</a:t>
            </a:r>
            <a:r>
              <a:rPr lang="en-US" altLang="zh-TW" sz="3200" dirty="0">
                <a:solidFill>
                  <a:schemeClr val="tx1"/>
                </a:solidFill>
                <a:latin typeface="+mj-ea"/>
              </a:rPr>
              <a:t>, a</a:t>
            </a:r>
            <a:r>
              <a:rPr lang="en-US" altLang="zh-TW" dirty="0">
                <a:solidFill>
                  <a:schemeClr val="tx1"/>
                </a:solidFill>
                <a:latin typeface="+mj-ea"/>
              </a:rPr>
              <a:t>i+1</a:t>
            </a:r>
            <a:r>
              <a:rPr lang="en-US" altLang="zh-TW" sz="3200" dirty="0">
                <a:solidFill>
                  <a:schemeClr val="tx1"/>
                </a:solidFill>
                <a:latin typeface="+mj-ea"/>
              </a:rPr>
              <a:t>,a</a:t>
            </a:r>
            <a:r>
              <a:rPr lang="en-US" altLang="zh-TW" dirty="0">
                <a:solidFill>
                  <a:schemeClr val="tx1"/>
                </a:solidFill>
                <a:latin typeface="+mj-ea"/>
              </a:rPr>
              <a:t>i+2</a:t>
            </a:r>
            <a:r>
              <a:rPr lang="en-US" altLang="zh-TW" sz="3200" dirty="0">
                <a:solidFill>
                  <a:schemeClr val="tx1"/>
                </a:solidFill>
                <a:latin typeface="+mj-ea"/>
              </a:rPr>
              <a:t>,…,a</a:t>
            </a:r>
            <a:r>
              <a:rPr lang="en-US" altLang="zh-TW" dirty="0">
                <a:solidFill>
                  <a:schemeClr val="tx1"/>
                </a:solidFill>
                <a:latin typeface="+mj-ea"/>
              </a:rPr>
              <a:t>n</a:t>
            </a:r>
            <a:r>
              <a:rPr lang="en-US" altLang="zh-TW" sz="3200" dirty="0">
                <a:solidFill>
                  <a:schemeClr val="tx1"/>
                </a:solidFill>
                <a:latin typeface="+mj-ea"/>
              </a:rPr>
              <a:t> </a:t>
            </a:r>
            <a:r>
              <a:rPr lang="zh-TW" altLang="en-US" sz="3200" dirty="0">
                <a:solidFill>
                  <a:schemeClr val="tx1"/>
                </a:solidFill>
                <a:latin typeface="+mj-ea"/>
              </a:rPr>
              <a:t>變成</a:t>
            </a:r>
            <a:r>
              <a:rPr lang="en-US" altLang="zh-TW" sz="3200" dirty="0" smtClean="0">
                <a:solidFill>
                  <a:schemeClr val="tx1"/>
                </a:solidFill>
                <a:latin typeface="+mj-ea"/>
              </a:rPr>
              <a:t>a</a:t>
            </a:r>
            <a:r>
              <a:rPr lang="en-US" altLang="zh-TW" dirty="0" smtClean="0">
                <a:solidFill>
                  <a:schemeClr val="tx1"/>
                </a:solidFill>
                <a:latin typeface="+mj-ea"/>
              </a:rPr>
              <a:t>i-1</a:t>
            </a:r>
            <a:r>
              <a:rPr lang="en-US" altLang="zh-TW" sz="3200" dirty="0" smtClean="0">
                <a:solidFill>
                  <a:schemeClr val="tx1"/>
                </a:solidFill>
                <a:latin typeface="+mj-ea"/>
              </a:rPr>
              <a:t>,a</a:t>
            </a:r>
            <a:r>
              <a:rPr lang="en-US" altLang="zh-TW" dirty="0" smtClean="0">
                <a:solidFill>
                  <a:schemeClr val="tx1"/>
                </a:solidFill>
                <a:latin typeface="+mj-ea"/>
              </a:rPr>
              <a:t>i-2</a:t>
            </a:r>
            <a:r>
              <a:rPr lang="en-US" altLang="zh-TW" sz="3200" dirty="0">
                <a:solidFill>
                  <a:schemeClr val="tx1"/>
                </a:solidFill>
                <a:latin typeface="+mj-ea"/>
              </a:rPr>
              <a:t>,…,</a:t>
            </a:r>
            <a:r>
              <a:rPr lang="en-US" altLang="zh-TW" sz="3200" dirty="0" smtClean="0">
                <a:solidFill>
                  <a:schemeClr val="tx1"/>
                </a:solidFill>
                <a:latin typeface="+mj-ea"/>
              </a:rPr>
              <a:t>a</a:t>
            </a:r>
            <a:r>
              <a:rPr lang="en-US" altLang="zh-TW" dirty="0" smtClean="0">
                <a:solidFill>
                  <a:schemeClr val="tx1"/>
                </a:solidFill>
                <a:latin typeface="+mj-ea"/>
              </a:rPr>
              <a:t>n-1</a:t>
            </a:r>
            <a:endParaRPr lang="en-US" altLang="zh-TW" sz="3200" i="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602153" y="6054454"/>
            <a:ext cx="4338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  <a:latin typeface="+mj-ea"/>
                <a:ea typeface="+mj-ea"/>
              </a:rPr>
              <a:t>Think</a:t>
            </a:r>
            <a:r>
              <a:rPr lang="zh-TW" altLang="en-US" sz="2800" dirty="0" smtClean="0">
                <a:solidFill>
                  <a:srgbClr val="FF0000"/>
                </a:solidFill>
                <a:latin typeface="+mj-ea"/>
                <a:ea typeface="+mj-ea"/>
              </a:rPr>
              <a:t>：</a:t>
            </a:r>
            <a:r>
              <a:rPr lang="en-US" altLang="zh-TW" sz="2800" dirty="0" smtClean="0">
                <a:solidFill>
                  <a:srgbClr val="FF0000"/>
                </a:solidFill>
                <a:latin typeface="+mj-ea"/>
                <a:ea typeface="+mj-ea"/>
              </a:rPr>
              <a:t>Array</a:t>
            </a:r>
            <a:r>
              <a:rPr lang="zh-TW" altLang="en-US" sz="2800" dirty="0" smtClean="0">
                <a:solidFill>
                  <a:srgbClr val="FF0000"/>
                </a:solidFill>
                <a:latin typeface="+mj-ea"/>
                <a:ea typeface="+mj-ea"/>
              </a:rPr>
              <a:t>辦的到嗎？  </a:t>
            </a:r>
            <a:endParaRPr lang="zh-TW" altLang="en-US" sz="28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006122" y="6054454"/>
            <a:ext cx="2141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  <a:latin typeface="+mj-ea"/>
                <a:ea typeface="+mj-ea"/>
              </a:rPr>
              <a:t>(1) ~ (4) Yes</a:t>
            </a:r>
            <a:endParaRPr lang="zh-TW" altLang="en-US" sz="28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510953" y="6054454"/>
            <a:ext cx="1931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  <a:latin typeface="+mj-ea"/>
                <a:ea typeface="+mj-ea"/>
              </a:rPr>
              <a:t>(5)~(6) No</a:t>
            </a:r>
            <a:endParaRPr lang="zh-TW" altLang="en-US" sz="28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108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93382" y="404813"/>
            <a:ext cx="8451850" cy="914400"/>
          </a:xfrm>
        </p:spPr>
        <p:txBody>
          <a:bodyPr/>
          <a:lstStyle/>
          <a:p>
            <a:r>
              <a:rPr lang="en-US" altLang="zh-TW" dirty="0" smtClean="0">
                <a:latin typeface="+mj-ea"/>
              </a:rPr>
              <a:t>Recall</a:t>
            </a:r>
            <a:r>
              <a:rPr lang="zh-TW" altLang="en-US" dirty="0" smtClean="0">
                <a:latin typeface="+mj-ea"/>
              </a:rPr>
              <a:t>：</a:t>
            </a:r>
            <a:endParaRPr lang="en-US" altLang="zh-TW" dirty="0">
              <a:latin typeface="+mj-ea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3382" y="1319212"/>
            <a:ext cx="10565802" cy="5418471"/>
          </a:xfrm>
        </p:spPr>
        <p:txBody>
          <a:bodyPr>
            <a:noAutofit/>
          </a:bodyPr>
          <a:lstStyle/>
          <a:p>
            <a:r>
              <a:rPr lang="en-US" altLang="zh-TW" sz="2800" dirty="0"/>
              <a:t>Ex: </a:t>
            </a:r>
            <a:r>
              <a:rPr lang="zh-TW" altLang="en-US" sz="2800" dirty="0"/>
              <a:t>建立一個可以儲存紀錄全班每個人成績的程式</a:t>
            </a:r>
            <a:endParaRPr lang="en-US" altLang="zh-TW" sz="2800" dirty="0"/>
          </a:p>
          <a:p>
            <a:endParaRPr lang="en-US" altLang="zh-TW" sz="2800" i="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371600" y="3142210"/>
            <a:ext cx="3333404" cy="3613266"/>
          </a:xfrm>
          <a:prstGeom prst="rect">
            <a:avLst/>
          </a:prstGeom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 err="1" smtClean="0"/>
              <a:t>int</a:t>
            </a:r>
            <a:r>
              <a:rPr lang="en-US" altLang="zh-TW" sz="2800" dirty="0" smtClean="0"/>
              <a:t> s9885123 = 90;</a:t>
            </a:r>
          </a:p>
          <a:p>
            <a:pPr marL="0" indent="0">
              <a:buNone/>
            </a:pPr>
            <a:r>
              <a:rPr lang="en-US" altLang="zh-TW" sz="2800" dirty="0" err="1" smtClean="0"/>
              <a:t>int</a:t>
            </a:r>
            <a:r>
              <a:rPr lang="en-US" altLang="zh-TW" sz="2800" dirty="0" smtClean="0"/>
              <a:t> s9885124 = 88;</a:t>
            </a:r>
          </a:p>
          <a:p>
            <a:pPr marL="0" indent="0">
              <a:buNone/>
            </a:pPr>
            <a:r>
              <a:rPr lang="en-US" altLang="zh-TW" sz="2800" dirty="0" err="1" smtClean="0"/>
              <a:t>int</a:t>
            </a:r>
            <a:r>
              <a:rPr lang="en-US" altLang="zh-TW" sz="2800" dirty="0" smtClean="0"/>
              <a:t> s9001245 = 79;</a:t>
            </a: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4821382" y="3142210"/>
            <a:ext cx="3333404" cy="3613266"/>
          </a:xfrm>
          <a:prstGeom prst="rect">
            <a:avLst/>
          </a:prstGeom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 err="1" smtClean="0"/>
              <a:t>int</a:t>
            </a:r>
            <a:r>
              <a:rPr lang="en-US" altLang="zh-TW" sz="2800" dirty="0" smtClean="0"/>
              <a:t> sg[1000000];</a:t>
            </a:r>
          </a:p>
          <a:p>
            <a:pPr marL="0" indent="0">
              <a:buNone/>
            </a:pPr>
            <a:r>
              <a:rPr lang="en-US" altLang="zh-TW" sz="2800" dirty="0"/>
              <a:t>s</a:t>
            </a:r>
            <a:r>
              <a:rPr lang="en-US" altLang="zh-TW" sz="2800" dirty="0" smtClean="0"/>
              <a:t>g[9885123] = 90;</a:t>
            </a:r>
          </a:p>
          <a:p>
            <a:pPr marL="0" indent="0">
              <a:buNone/>
            </a:pPr>
            <a:r>
              <a:rPr lang="en-US" altLang="zh-TW" sz="2800" dirty="0" smtClean="0"/>
              <a:t>sg[9885124] = 88;</a:t>
            </a:r>
          </a:p>
          <a:p>
            <a:pPr marL="0" indent="0">
              <a:buNone/>
            </a:pPr>
            <a:r>
              <a:rPr lang="en-US" altLang="zh-TW" sz="2800" dirty="0" smtClean="0"/>
              <a:t>sg[9001245] = 79;</a:t>
            </a: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8271164" y="3142209"/>
            <a:ext cx="3333404" cy="3613267"/>
          </a:xfrm>
          <a:prstGeom prst="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 smtClean="0"/>
              <a:t>Student A[40];</a:t>
            </a:r>
          </a:p>
          <a:p>
            <a:pPr marL="0" indent="0">
              <a:buNone/>
            </a:pPr>
            <a:r>
              <a:rPr lang="en-US" altLang="zh-TW" sz="2800" dirty="0" smtClean="0"/>
              <a:t>A[0].ID = 9885123;</a:t>
            </a:r>
          </a:p>
          <a:p>
            <a:pPr marL="0" indent="0">
              <a:buNone/>
            </a:pPr>
            <a:r>
              <a:rPr lang="en-US" altLang="zh-TW" sz="2800" dirty="0" smtClean="0"/>
              <a:t>A[0].grade = 90;</a:t>
            </a:r>
          </a:p>
          <a:p>
            <a:pPr marL="0" indent="0">
              <a:buNone/>
            </a:pPr>
            <a:r>
              <a:rPr lang="en-US" altLang="zh-TW" sz="28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7514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93382" y="404813"/>
            <a:ext cx="8451850" cy="914400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+mj-ea"/>
              </a:rPr>
              <a:t>多項式表示法</a:t>
            </a:r>
            <a:endParaRPr lang="en-US" altLang="zh-TW" dirty="0">
              <a:latin typeface="+mj-ea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3382" y="1319212"/>
            <a:ext cx="10565802" cy="5418471"/>
          </a:xfrm>
        </p:spPr>
        <p:txBody>
          <a:bodyPr>
            <a:noAutofit/>
          </a:bodyPr>
          <a:lstStyle/>
          <a:p>
            <a:r>
              <a:rPr lang="zh-TW" altLang="en-US" sz="2800" i="0" dirty="0" smtClean="0">
                <a:solidFill>
                  <a:schemeClr val="tx1"/>
                </a:solidFill>
                <a:latin typeface="+mj-ea"/>
                <a:ea typeface="+mj-ea"/>
              </a:rPr>
              <a:t>思考：</a:t>
            </a:r>
            <a:r>
              <a:rPr lang="zh-TW" altLang="en-US" sz="2800" dirty="0" smtClean="0">
                <a:solidFill>
                  <a:schemeClr val="tx1"/>
                </a:solidFill>
                <a:latin typeface="+mj-ea"/>
                <a:ea typeface="+mj-ea"/>
              </a:rPr>
              <a:t>多項式表示法</a:t>
            </a:r>
            <a:r>
              <a:rPr lang="en-US" altLang="zh-TW" sz="2800" dirty="0" smtClean="0">
                <a:solidFill>
                  <a:schemeClr val="tx1"/>
                </a:solidFill>
                <a:latin typeface="+mj-ea"/>
                <a:ea typeface="+mj-ea"/>
              </a:rPr>
              <a:t>&amp;</a:t>
            </a:r>
            <a:r>
              <a:rPr lang="zh-TW" altLang="en-US" sz="2800" dirty="0" smtClean="0">
                <a:solidFill>
                  <a:schemeClr val="tx1"/>
                </a:solidFill>
                <a:latin typeface="+mj-ea"/>
                <a:ea typeface="+mj-ea"/>
              </a:rPr>
              <a:t>加法</a:t>
            </a:r>
            <a:r>
              <a:rPr lang="en-US" altLang="zh-TW" sz="2800" dirty="0" smtClean="0">
                <a:solidFill>
                  <a:schemeClr val="tx1"/>
                </a:solidFill>
                <a:latin typeface="+mj-ea"/>
                <a:ea typeface="+mj-ea"/>
              </a:rPr>
              <a:t>&amp;</a:t>
            </a:r>
            <a:r>
              <a:rPr lang="zh-TW" altLang="en-US" sz="2800" dirty="0" smtClean="0">
                <a:solidFill>
                  <a:schemeClr val="tx1"/>
                </a:solidFill>
                <a:latin typeface="+mj-ea"/>
                <a:ea typeface="+mj-ea"/>
              </a:rPr>
              <a:t>乘法</a:t>
            </a:r>
            <a:endParaRPr lang="en-US" altLang="zh-TW" sz="28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zh-TW" sz="2800" dirty="0" smtClean="0">
                <a:solidFill>
                  <a:schemeClr val="tx1"/>
                </a:solidFill>
                <a:latin typeface="+mj-ea"/>
                <a:ea typeface="+mj-ea"/>
              </a:rPr>
              <a:t>F(x) = x^100 + x^10 + 4x + 1</a:t>
            </a:r>
          </a:p>
          <a:p>
            <a:r>
              <a:rPr lang="en-US" altLang="zh-TW" sz="2800" dirty="0" smtClean="0">
                <a:solidFill>
                  <a:schemeClr val="tx1"/>
                </a:solidFill>
                <a:latin typeface="+mj-ea"/>
                <a:ea typeface="+mj-ea"/>
              </a:rPr>
              <a:t>G(x) = x^35 + x^34 + x^2+24</a:t>
            </a:r>
          </a:p>
          <a:p>
            <a:endParaRPr lang="en-US" altLang="zh-TW" sz="280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zh-TW" sz="2800" dirty="0" smtClean="0">
                <a:solidFill>
                  <a:schemeClr val="tx1"/>
                </a:solidFill>
                <a:latin typeface="+mj-ea"/>
                <a:ea typeface="+mj-ea"/>
              </a:rPr>
              <a:t>F(x) + G(x) = ?</a:t>
            </a:r>
          </a:p>
          <a:p>
            <a:r>
              <a:rPr lang="en-US" altLang="zh-TW" sz="2800" dirty="0" smtClean="0">
                <a:solidFill>
                  <a:schemeClr val="tx1"/>
                </a:solidFill>
                <a:latin typeface="+mj-ea"/>
                <a:ea typeface="+mj-ea"/>
              </a:rPr>
              <a:t>F(x) </a:t>
            </a:r>
            <a:r>
              <a:rPr lang="en-US" altLang="zh-TW" sz="2800" dirty="0">
                <a:solidFill>
                  <a:schemeClr val="tx1"/>
                </a:solidFill>
                <a:latin typeface="+mj-ea"/>
                <a:ea typeface="+mj-ea"/>
              </a:rPr>
              <a:t>*</a:t>
            </a:r>
            <a:r>
              <a:rPr lang="en-US" altLang="zh-TW" sz="2800" dirty="0" smtClean="0">
                <a:solidFill>
                  <a:schemeClr val="tx1"/>
                </a:solidFill>
                <a:latin typeface="+mj-ea"/>
                <a:ea typeface="+mj-ea"/>
              </a:rPr>
              <a:t> G(x) = ?</a:t>
            </a:r>
          </a:p>
          <a:p>
            <a:r>
              <a:rPr lang="zh-TW" altLang="en-US" sz="2800" dirty="0" smtClean="0">
                <a:solidFill>
                  <a:schemeClr val="tx1"/>
                </a:solidFill>
                <a:latin typeface="+mj-ea"/>
                <a:ea typeface="+mj-ea"/>
              </a:rPr>
              <a:t>怎麼用程式表示</a:t>
            </a:r>
            <a:r>
              <a:rPr lang="zh-TW" altLang="en-US" sz="2800" dirty="0">
                <a:solidFill>
                  <a:schemeClr val="tx1"/>
                </a:solidFill>
                <a:latin typeface="+mj-ea"/>
                <a:ea typeface="+mj-ea"/>
              </a:rPr>
              <a:t>？</a:t>
            </a:r>
            <a:endParaRPr lang="en-US" altLang="zh-TW" sz="28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zh-TW" sz="2800" i="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6226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3" name="內容版面配置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1920015"/>
              </p:ext>
            </p:extLst>
          </p:nvPr>
        </p:nvGraphicFramePr>
        <p:xfrm>
          <a:off x="1016001" y="55376"/>
          <a:ext cx="10972798" cy="652344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917483">
                  <a:extLst>
                    <a:ext uri="{9D8B030D-6E8A-4147-A177-3AD203B41FA5}">
                      <a16:colId xmlns:a16="http://schemas.microsoft.com/office/drawing/2014/main" val="1822644312"/>
                    </a:ext>
                  </a:extLst>
                </a:gridCol>
                <a:gridCol w="596766">
                  <a:extLst>
                    <a:ext uri="{9D8B030D-6E8A-4147-A177-3AD203B41FA5}">
                      <a16:colId xmlns:a16="http://schemas.microsoft.com/office/drawing/2014/main" val="3156630355"/>
                    </a:ext>
                  </a:extLst>
                </a:gridCol>
                <a:gridCol w="6458549">
                  <a:extLst>
                    <a:ext uri="{9D8B030D-6E8A-4147-A177-3AD203B41FA5}">
                      <a16:colId xmlns:a16="http://schemas.microsoft.com/office/drawing/2014/main" val="3380516310"/>
                    </a:ext>
                  </a:extLst>
                </a:gridCol>
              </a:tblGrid>
              <a:tr h="2351762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altLang="zh-TW" sz="2400" b="0" kern="100" dirty="0" smtClean="0">
                          <a:effectLst/>
                          <a:latin typeface="+mj-ea"/>
                          <a:ea typeface="+mj-ea"/>
                        </a:rPr>
                        <a:t>ADT Polynomial</a:t>
                      </a:r>
                      <a:r>
                        <a:rPr lang="zh-TW" altLang="zh-TW" sz="2400" b="0" kern="100" dirty="0" smtClean="0">
                          <a:effectLst/>
                          <a:latin typeface="+mj-ea"/>
                          <a:ea typeface="+mj-ea"/>
                        </a:rPr>
                        <a:t>是</a:t>
                      </a:r>
                    </a:p>
                    <a:p>
                      <a:pPr marL="228600">
                        <a:spcAft>
                          <a:spcPts val="0"/>
                        </a:spcAft>
                      </a:pPr>
                      <a:r>
                        <a:rPr lang="zh-TW" altLang="zh-TW" sz="2400" b="0" kern="100" dirty="0" smtClean="0">
                          <a:effectLst/>
                          <a:latin typeface="+mj-ea"/>
                          <a:ea typeface="+mj-ea"/>
                        </a:rPr>
                        <a:t>物件： </a:t>
                      </a:r>
                      <a:r>
                        <a:rPr lang="pt-BR" altLang="zh-TW" sz="2400" b="0" kern="100" dirty="0" smtClean="0">
                          <a:effectLst/>
                          <a:latin typeface="+mj-ea"/>
                          <a:ea typeface="+mj-ea"/>
                        </a:rPr>
                        <a:t>p(x) </a:t>
                      </a:r>
                      <a:r>
                        <a:rPr lang="zh-TW" altLang="zh-TW" sz="2400" b="0" kern="100" dirty="0" smtClean="0">
                          <a:effectLst/>
                          <a:latin typeface="+mj-ea"/>
                          <a:ea typeface="+mj-ea"/>
                        </a:rPr>
                        <a:t>＝ </a:t>
                      </a:r>
                      <a:r>
                        <a:rPr lang="pt-BR" altLang="zh-TW" sz="2400" b="0" kern="100" dirty="0" smtClean="0">
                          <a:effectLst/>
                          <a:latin typeface="+mj-ea"/>
                          <a:ea typeface="+mj-ea"/>
                        </a:rPr>
                        <a:t>a</a:t>
                      </a:r>
                      <a:r>
                        <a:rPr lang="pt-BR" altLang="zh-TW" sz="2400" b="0" kern="100" baseline="-25000" dirty="0" smtClean="0">
                          <a:effectLst/>
                          <a:latin typeface="+mj-ea"/>
                          <a:ea typeface="+mj-ea"/>
                        </a:rPr>
                        <a:t>1</a:t>
                      </a:r>
                      <a:r>
                        <a:rPr lang="pt-BR" altLang="zh-TW" sz="2400" b="0" kern="100" dirty="0" smtClean="0">
                          <a:effectLst/>
                          <a:latin typeface="+mj-ea"/>
                          <a:ea typeface="+mj-ea"/>
                        </a:rPr>
                        <a:t>x</a:t>
                      </a:r>
                      <a:r>
                        <a:rPr lang="pt-BR" altLang="zh-TW" sz="2400" b="0" kern="100" baseline="30000" dirty="0" smtClean="0">
                          <a:effectLst/>
                          <a:latin typeface="+mj-ea"/>
                          <a:ea typeface="+mj-ea"/>
                        </a:rPr>
                        <a:t>e1</a:t>
                      </a:r>
                      <a:r>
                        <a:rPr lang="zh-TW" altLang="zh-TW" sz="2400" b="0" kern="100" dirty="0" smtClean="0">
                          <a:effectLst/>
                          <a:latin typeface="+mj-ea"/>
                          <a:ea typeface="+mj-ea"/>
                        </a:rPr>
                        <a:t>＋</a:t>
                      </a:r>
                      <a:r>
                        <a:rPr lang="pt-BR" altLang="zh-TW" sz="2400" b="0" kern="100" dirty="0" smtClean="0">
                          <a:effectLst/>
                          <a:latin typeface="+mj-ea"/>
                          <a:ea typeface="+mj-ea"/>
                        </a:rPr>
                        <a:t> ... </a:t>
                      </a:r>
                      <a:r>
                        <a:rPr lang="zh-TW" altLang="zh-TW" sz="2400" b="0" kern="100" dirty="0" smtClean="0">
                          <a:effectLst/>
                          <a:latin typeface="+mj-ea"/>
                          <a:ea typeface="+mj-ea"/>
                        </a:rPr>
                        <a:t>＋</a:t>
                      </a:r>
                      <a:r>
                        <a:rPr lang="pt-BR" altLang="zh-TW" sz="2400" b="0" kern="100" dirty="0" smtClean="0">
                          <a:effectLst/>
                          <a:latin typeface="+mj-ea"/>
                          <a:ea typeface="+mj-ea"/>
                        </a:rPr>
                        <a:t>a</a:t>
                      </a:r>
                      <a:r>
                        <a:rPr lang="pt-BR" altLang="zh-TW" sz="2400" b="0" kern="100" baseline="-25000" dirty="0" smtClean="0">
                          <a:effectLst/>
                          <a:latin typeface="+mj-ea"/>
                          <a:ea typeface="+mj-ea"/>
                        </a:rPr>
                        <a:t>n</a:t>
                      </a:r>
                      <a:r>
                        <a:rPr lang="pt-BR" altLang="zh-TW" sz="2400" b="0" kern="100" dirty="0" smtClean="0">
                          <a:effectLst/>
                          <a:latin typeface="+mj-ea"/>
                          <a:ea typeface="+mj-ea"/>
                        </a:rPr>
                        <a:t>x</a:t>
                      </a:r>
                      <a:r>
                        <a:rPr lang="pt-BR" altLang="zh-TW" sz="2400" b="0" kern="100" baseline="30000" dirty="0" smtClean="0">
                          <a:effectLst/>
                          <a:latin typeface="+mj-ea"/>
                          <a:ea typeface="+mj-ea"/>
                        </a:rPr>
                        <a:t>en</a:t>
                      </a:r>
                      <a:r>
                        <a:rPr lang="pt-BR" altLang="zh-TW" sz="2400" b="0" kern="100" dirty="0" smtClean="0">
                          <a:effectLst/>
                          <a:latin typeface="+mj-ea"/>
                          <a:ea typeface="+mj-ea"/>
                        </a:rPr>
                        <a:t>; </a:t>
                      </a:r>
                      <a:r>
                        <a:rPr lang="zh-TW" altLang="zh-TW" sz="2400" b="0" kern="100" dirty="0" smtClean="0">
                          <a:effectLst/>
                          <a:latin typeface="+mj-ea"/>
                          <a:ea typeface="+mj-ea"/>
                        </a:rPr>
                        <a:t>一個成對序集</a:t>
                      </a:r>
                      <a:r>
                        <a:rPr lang="pt-BR" altLang="zh-TW" sz="2400" b="0" kern="100" dirty="0" smtClean="0">
                          <a:effectLst/>
                          <a:latin typeface="+mj-ea"/>
                          <a:ea typeface="+mj-ea"/>
                        </a:rPr>
                        <a:t> &lt;e</a:t>
                      </a:r>
                      <a:r>
                        <a:rPr lang="pt-BR" altLang="zh-TW" sz="2400" b="0" kern="100" baseline="-25000" dirty="0" smtClean="0">
                          <a:effectLst/>
                          <a:latin typeface="+mj-ea"/>
                          <a:ea typeface="+mj-ea"/>
                        </a:rPr>
                        <a:t>i</a:t>
                      </a:r>
                      <a:r>
                        <a:rPr lang="pt-BR" altLang="zh-TW" sz="2400" b="0" kern="100" dirty="0" smtClean="0">
                          <a:effectLst/>
                          <a:latin typeface="+mj-ea"/>
                          <a:ea typeface="+mj-ea"/>
                        </a:rPr>
                        <a:t>, a</a:t>
                      </a:r>
                      <a:r>
                        <a:rPr lang="pt-BR" altLang="zh-TW" sz="2400" b="0" kern="100" baseline="-25000" dirty="0" smtClean="0">
                          <a:effectLst/>
                          <a:latin typeface="+mj-ea"/>
                          <a:ea typeface="+mj-ea"/>
                        </a:rPr>
                        <a:t>i</a:t>
                      </a:r>
                      <a:r>
                        <a:rPr lang="pt-BR" altLang="zh-TW" sz="2400" b="0" kern="100" dirty="0" smtClean="0">
                          <a:effectLst/>
                          <a:latin typeface="+mj-ea"/>
                          <a:ea typeface="+mj-ea"/>
                        </a:rPr>
                        <a:t>&gt;</a:t>
                      </a:r>
                      <a:r>
                        <a:rPr lang="zh-TW" altLang="zh-TW" sz="2400" b="0" kern="100" dirty="0" smtClean="0">
                          <a:effectLst/>
                          <a:latin typeface="+mj-ea"/>
                          <a:ea typeface="+mj-ea"/>
                        </a:rPr>
                        <a:t>，其中 </a:t>
                      </a:r>
                      <a:r>
                        <a:rPr lang="pt-BR" altLang="zh-TW" sz="2400" b="0" kern="100" dirty="0" smtClean="0">
                          <a:effectLst/>
                          <a:latin typeface="+mj-ea"/>
                          <a:ea typeface="+mj-ea"/>
                        </a:rPr>
                        <a:t>a</a:t>
                      </a:r>
                      <a:r>
                        <a:rPr lang="pt-BR" altLang="zh-TW" sz="2400" b="0" kern="100" baseline="-25000" dirty="0" smtClean="0">
                          <a:effectLst/>
                          <a:latin typeface="+mj-ea"/>
                          <a:ea typeface="+mj-ea"/>
                        </a:rPr>
                        <a:t>i</a:t>
                      </a:r>
                      <a:r>
                        <a:rPr lang="pt-BR" altLang="zh-TW" sz="2400" b="0" kern="100" dirty="0" smtClean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zh-TW" altLang="zh-TW" sz="2400" b="0" kern="100" dirty="0" smtClean="0">
                          <a:effectLst/>
                          <a:latin typeface="+mj-ea"/>
                          <a:ea typeface="+mj-ea"/>
                        </a:rPr>
                        <a:t>屬於</a:t>
                      </a:r>
                      <a:r>
                        <a:rPr lang="pt-BR" altLang="zh-TW" sz="2400" b="0" kern="100" dirty="0" smtClean="0">
                          <a:effectLst/>
                          <a:latin typeface="+mj-ea"/>
                          <a:ea typeface="+mj-ea"/>
                        </a:rPr>
                        <a:t>Coefficients</a:t>
                      </a:r>
                      <a:r>
                        <a:rPr lang="zh-TW" altLang="zh-TW" sz="2400" b="0" kern="100" dirty="0" smtClean="0">
                          <a:effectLst/>
                          <a:latin typeface="+mj-ea"/>
                          <a:ea typeface="+mj-ea"/>
                        </a:rPr>
                        <a:t>，</a:t>
                      </a:r>
                      <a:r>
                        <a:rPr lang="pt-BR" altLang="zh-TW" sz="2400" b="0" kern="100" dirty="0" smtClean="0">
                          <a:effectLst/>
                          <a:latin typeface="+mj-ea"/>
                          <a:ea typeface="+mj-ea"/>
                        </a:rPr>
                        <a:t>e</a:t>
                      </a:r>
                      <a:r>
                        <a:rPr lang="pt-BR" altLang="zh-TW" sz="2400" b="0" kern="100" baseline="-25000" dirty="0" smtClean="0">
                          <a:effectLst/>
                          <a:latin typeface="+mj-ea"/>
                          <a:ea typeface="+mj-ea"/>
                        </a:rPr>
                        <a:t>i</a:t>
                      </a:r>
                      <a:r>
                        <a:rPr lang="pt-BR" altLang="zh-TW" sz="2400" b="0" kern="100" dirty="0" smtClean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zh-TW" altLang="zh-TW" sz="2400" b="0" kern="100" dirty="0" smtClean="0">
                          <a:effectLst/>
                          <a:latin typeface="+mj-ea"/>
                          <a:ea typeface="+mj-ea"/>
                        </a:rPr>
                        <a:t>屬於</a:t>
                      </a:r>
                      <a:r>
                        <a:rPr lang="pt-BR" altLang="zh-TW" sz="2400" b="0" kern="100" dirty="0" smtClean="0">
                          <a:effectLst/>
                          <a:latin typeface="+mj-ea"/>
                          <a:ea typeface="+mj-ea"/>
                        </a:rPr>
                        <a:t>Exponents</a:t>
                      </a:r>
                      <a:r>
                        <a:rPr lang="zh-TW" altLang="zh-TW" sz="2400" b="0" kern="100" dirty="0" smtClean="0">
                          <a:effectLst/>
                          <a:latin typeface="+mj-ea"/>
                          <a:ea typeface="+mj-ea"/>
                        </a:rPr>
                        <a:t>，</a:t>
                      </a:r>
                      <a:r>
                        <a:rPr lang="pt-BR" altLang="zh-TW" sz="2400" b="0" kern="100" dirty="0" smtClean="0">
                          <a:effectLst/>
                          <a:latin typeface="+mj-ea"/>
                          <a:ea typeface="+mj-ea"/>
                        </a:rPr>
                        <a:t>e</a:t>
                      </a:r>
                      <a:r>
                        <a:rPr lang="pt-BR" altLang="zh-TW" sz="2400" b="0" kern="100" baseline="-25000" dirty="0" smtClean="0">
                          <a:effectLst/>
                          <a:latin typeface="+mj-ea"/>
                          <a:ea typeface="+mj-ea"/>
                        </a:rPr>
                        <a:t>i</a:t>
                      </a:r>
                      <a:r>
                        <a:rPr lang="zh-TW" altLang="zh-TW" sz="2400" b="0" kern="100" dirty="0" smtClean="0">
                          <a:effectLst/>
                          <a:latin typeface="+mj-ea"/>
                          <a:ea typeface="+mj-ea"/>
                        </a:rPr>
                        <a:t>是大於或等於零的整數</a:t>
                      </a:r>
                    </a:p>
                    <a:p>
                      <a:pPr indent="228600">
                        <a:spcAft>
                          <a:spcPts val="0"/>
                        </a:spcAft>
                      </a:pPr>
                      <a:r>
                        <a:rPr lang="zh-TW" altLang="zh-TW" sz="2400" b="0" kern="100" dirty="0" smtClean="0">
                          <a:effectLst/>
                          <a:latin typeface="+mj-ea"/>
                          <a:ea typeface="+mj-ea"/>
                        </a:rPr>
                        <a:t>函式：</a:t>
                      </a:r>
                    </a:p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zh-TW" altLang="zh-TW" sz="2400" b="0" kern="100" dirty="0" smtClean="0">
                          <a:effectLst/>
                          <a:latin typeface="+mj-ea"/>
                          <a:ea typeface="+mj-ea"/>
                        </a:rPr>
                        <a:t>對於所有的</a:t>
                      </a:r>
                      <a:r>
                        <a:rPr lang="pt-BR" altLang="zh-TW" sz="2400" b="0" kern="100" dirty="0" smtClean="0">
                          <a:effectLst/>
                          <a:latin typeface="+mj-ea"/>
                          <a:ea typeface="+mj-ea"/>
                        </a:rPr>
                        <a:t>poly, poly1, poly2 ∈</a:t>
                      </a:r>
                      <a:r>
                        <a:rPr lang="zh-TW" altLang="zh-TW" sz="2400" b="0" kern="100" dirty="0" smtClean="0">
                          <a:effectLst/>
                          <a:latin typeface="+mj-ea"/>
                          <a:ea typeface="+mj-ea"/>
                        </a:rPr>
                        <a:t>Polynomial，</a:t>
                      </a:r>
                      <a:r>
                        <a:rPr lang="pt-BR" altLang="zh-TW" sz="2400" b="0" kern="100" dirty="0" smtClean="0">
                          <a:effectLst/>
                          <a:latin typeface="+mj-ea"/>
                          <a:ea typeface="+mj-ea"/>
                        </a:rPr>
                        <a:t>coef ∈Coefficients</a:t>
                      </a:r>
                      <a:r>
                        <a:rPr lang="zh-TW" altLang="zh-TW" sz="2400" b="0" kern="100" dirty="0" smtClean="0">
                          <a:effectLst/>
                          <a:latin typeface="+mj-ea"/>
                          <a:ea typeface="+mj-ea"/>
                        </a:rPr>
                        <a:t>，</a:t>
                      </a:r>
                      <a:r>
                        <a:rPr lang="pt-BR" altLang="zh-TW" sz="2400" b="0" kern="100" dirty="0" smtClean="0">
                          <a:effectLst/>
                          <a:latin typeface="+mj-ea"/>
                          <a:ea typeface="+mj-ea"/>
                        </a:rPr>
                        <a:t>expon∈Exponents</a:t>
                      </a:r>
                      <a:endParaRPr lang="zh-TW" altLang="zh-TW" sz="2400" b="0" kern="100" dirty="0" smtClean="0">
                        <a:effectLst/>
                        <a:latin typeface="+mj-ea"/>
                        <a:ea typeface="+mj-ea"/>
                      </a:endParaRPr>
                    </a:p>
                  </a:txBody>
                  <a:tcPr marL="89707" marR="89707" marT="44855" marB="44855"/>
                </a:tc>
                <a:tc hMerge="1"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89707" marR="89707" marT="44855" marB="44855"/>
                </a:tc>
                <a:tc hMerge="1"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89707" marR="89707" marT="44855" marB="44855"/>
                </a:tc>
                <a:extLst>
                  <a:ext uri="{0D108BD9-81ED-4DB2-BD59-A6C34878D82A}">
                    <a16:rowId xmlns:a16="http://schemas.microsoft.com/office/drawing/2014/main" val="214525899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200" b="0" kern="100" dirty="0">
                          <a:effectLst/>
                          <a:latin typeface="+mj-ea"/>
                          <a:ea typeface="+mj-ea"/>
                        </a:rPr>
                        <a:t>Polynomial Zero()</a:t>
                      </a:r>
                      <a:endParaRPr lang="zh-TW" sz="2200" b="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7281" marR="672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200" b="0" kern="100" dirty="0">
                          <a:effectLst/>
                          <a:latin typeface="+mj-ea"/>
                          <a:ea typeface="+mj-ea"/>
                        </a:rPr>
                        <a:t>::=</a:t>
                      </a:r>
                      <a:endParaRPr lang="zh-TW" sz="2200" b="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7281" marR="672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200" b="0" kern="100" dirty="0">
                          <a:effectLst/>
                          <a:latin typeface="+mj-ea"/>
                          <a:ea typeface="+mj-ea"/>
                        </a:rPr>
                        <a:t>return 多項式，p(x) = 0</a:t>
                      </a:r>
                    </a:p>
                  </a:txBody>
                  <a:tcPr marL="67281" marR="67281" marT="0" marB="0"/>
                </a:tc>
                <a:extLst>
                  <a:ext uri="{0D108BD9-81ED-4DB2-BD59-A6C34878D82A}">
                    <a16:rowId xmlns:a16="http://schemas.microsoft.com/office/drawing/2014/main" val="119026032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200" b="0" kern="100" dirty="0">
                          <a:effectLst/>
                          <a:latin typeface="+mj-ea"/>
                          <a:ea typeface="+mj-ea"/>
                        </a:rPr>
                        <a:t>Boolean IsZero(poly)</a:t>
                      </a:r>
                    </a:p>
                  </a:txBody>
                  <a:tcPr marL="67281" marR="672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200" b="0" kern="100" dirty="0">
                          <a:effectLst/>
                          <a:latin typeface="+mj-ea"/>
                          <a:ea typeface="+mj-ea"/>
                        </a:rPr>
                        <a:t>::=</a:t>
                      </a:r>
                      <a:endParaRPr lang="zh-TW" sz="2200" b="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7281" marR="672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200" b="0" kern="100" dirty="0">
                          <a:effectLst/>
                          <a:latin typeface="+mj-ea"/>
                          <a:ea typeface="+mj-ea"/>
                        </a:rPr>
                        <a:t>if(poly) return FALSE　     else return TRUE</a:t>
                      </a:r>
                    </a:p>
                  </a:txBody>
                  <a:tcPr marL="67281" marR="67281" marT="0" marB="0"/>
                </a:tc>
                <a:extLst>
                  <a:ext uri="{0D108BD9-81ED-4DB2-BD59-A6C34878D82A}">
                    <a16:rowId xmlns:a16="http://schemas.microsoft.com/office/drawing/2014/main" val="385856735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200" b="0" kern="100" dirty="0">
                          <a:effectLst/>
                          <a:latin typeface="+mj-ea"/>
                          <a:ea typeface="+mj-ea"/>
                        </a:rPr>
                        <a:t>Coefficient Coef(poly,expon)</a:t>
                      </a:r>
                    </a:p>
                  </a:txBody>
                  <a:tcPr marL="67281" marR="672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200" b="0" kern="100">
                          <a:effectLst/>
                          <a:latin typeface="+mj-ea"/>
                          <a:ea typeface="+mj-ea"/>
                        </a:rPr>
                        <a:t>::=</a:t>
                      </a:r>
                      <a:endParaRPr lang="zh-TW" sz="2200" b="0" kern="100">
                        <a:effectLst/>
                        <a:latin typeface="+mj-ea"/>
                        <a:ea typeface="+mj-ea"/>
                      </a:endParaRPr>
                    </a:p>
                  </a:txBody>
                  <a:tcPr marL="67281" marR="672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200" b="0" kern="100" dirty="0">
                          <a:effectLst/>
                          <a:latin typeface="+mj-ea"/>
                          <a:ea typeface="+mj-ea"/>
                        </a:rPr>
                        <a:t>if(expon ∈ poly) return它的係數 else return 0</a:t>
                      </a:r>
                    </a:p>
                  </a:txBody>
                  <a:tcPr marL="67281" marR="67281" marT="0" marB="0"/>
                </a:tc>
                <a:extLst>
                  <a:ext uri="{0D108BD9-81ED-4DB2-BD59-A6C34878D82A}">
                    <a16:rowId xmlns:a16="http://schemas.microsoft.com/office/drawing/2014/main" val="20747973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200" b="0" kern="100" dirty="0">
                          <a:effectLst/>
                          <a:latin typeface="+mj-ea"/>
                          <a:ea typeface="+mj-ea"/>
                        </a:rPr>
                        <a:t>Exponent LeadExp(poly)</a:t>
                      </a:r>
                    </a:p>
                  </a:txBody>
                  <a:tcPr marL="67281" marR="672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200" b="0" kern="100" dirty="0">
                          <a:effectLst/>
                          <a:latin typeface="+mj-ea"/>
                          <a:ea typeface="+mj-ea"/>
                        </a:rPr>
                        <a:t>::=</a:t>
                      </a:r>
                      <a:endParaRPr lang="zh-TW" sz="2200" b="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7281" marR="672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200" b="0" kern="100" dirty="0">
                          <a:effectLst/>
                          <a:latin typeface="+mj-ea"/>
                          <a:ea typeface="+mj-ea"/>
                        </a:rPr>
                        <a:t>return poly的最高次方</a:t>
                      </a:r>
                    </a:p>
                  </a:txBody>
                  <a:tcPr marL="67281" marR="67281" marT="0" marB="0"/>
                </a:tc>
                <a:extLst>
                  <a:ext uri="{0D108BD9-81ED-4DB2-BD59-A6C34878D82A}">
                    <a16:rowId xmlns:a16="http://schemas.microsoft.com/office/drawing/2014/main" val="5550560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200" b="0" kern="100" dirty="0">
                          <a:effectLst/>
                          <a:latin typeface="+mj-ea"/>
                          <a:ea typeface="+mj-ea"/>
                        </a:rPr>
                        <a:t>Polynomial Attach(poly,coef,expon)</a:t>
                      </a:r>
                    </a:p>
                  </a:txBody>
                  <a:tcPr marL="67281" marR="672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200" b="0" kern="100" dirty="0">
                          <a:effectLst/>
                          <a:latin typeface="+mj-ea"/>
                          <a:ea typeface="+mj-ea"/>
                        </a:rPr>
                        <a:t>::=</a:t>
                      </a:r>
                      <a:endParaRPr lang="zh-TW" sz="2200" b="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7281" marR="672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200" b="0" kern="100" dirty="0">
                          <a:effectLst/>
                          <a:latin typeface="+mj-ea"/>
                          <a:ea typeface="+mj-ea"/>
                        </a:rPr>
                        <a:t>if</a:t>
                      </a:r>
                      <a:r>
                        <a:rPr lang="pt-BR" sz="2200" b="0" kern="100" dirty="0">
                          <a:effectLst/>
                          <a:latin typeface="+mj-ea"/>
                          <a:ea typeface="+mj-ea"/>
                        </a:rPr>
                        <a:t>(expon ∈ poly) </a:t>
                      </a:r>
                      <a:r>
                        <a:rPr lang="zh-TW" sz="2200" b="0" kern="100" dirty="0">
                          <a:effectLst/>
                          <a:latin typeface="+mj-ea"/>
                          <a:ea typeface="+mj-ea"/>
                        </a:rPr>
                        <a:t>return錯誤  else return 插入</a:t>
                      </a:r>
                      <a:r>
                        <a:rPr lang="pt-BR" sz="2200" b="0" kern="100" dirty="0">
                          <a:effectLst/>
                          <a:latin typeface="+mj-ea"/>
                          <a:ea typeface="+mj-ea"/>
                        </a:rPr>
                        <a:t>&lt;coef,expon&gt;</a:t>
                      </a:r>
                      <a:r>
                        <a:rPr lang="zh-TW" sz="2200" b="0" kern="100" dirty="0">
                          <a:effectLst/>
                          <a:latin typeface="+mj-ea"/>
                          <a:ea typeface="+mj-ea"/>
                        </a:rPr>
                        <a:t>之後的多項式 </a:t>
                      </a:r>
                      <a:r>
                        <a:rPr lang="pt-BR" sz="2200" b="0" kern="100" dirty="0">
                          <a:effectLst/>
                          <a:latin typeface="+mj-ea"/>
                          <a:ea typeface="+mj-ea"/>
                        </a:rPr>
                        <a:t>poly </a:t>
                      </a:r>
                      <a:endParaRPr lang="zh-TW" sz="2200" b="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7281" marR="67281" marT="0" marB="0"/>
                </a:tc>
                <a:extLst>
                  <a:ext uri="{0D108BD9-81ED-4DB2-BD59-A6C34878D82A}">
                    <a16:rowId xmlns:a16="http://schemas.microsoft.com/office/drawing/2014/main" val="29501332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0" kern="100" dirty="0">
                          <a:effectLst/>
                          <a:latin typeface="+mj-ea"/>
                          <a:ea typeface="+mj-ea"/>
                        </a:rPr>
                        <a:t>Polynomial Remove(</a:t>
                      </a:r>
                      <a:r>
                        <a:rPr lang="en-US" sz="2200" b="0" kern="100" dirty="0" err="1">
                          <a:effectLst/>
                          <a:latin typeface="+mj-ea"/>
                          <a:ea typeface="+mj-ea"/>
                        </a:rPr>
                        <a:t>poly,expon</a:t>
                      </a:r>
                      <a:r>
                        <a:rPr lang="en-US" sz="2200" b="0" kern="100" dirty="0"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zh-TW" sz="2200" b="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7281" marR="672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200" b="0" kern="100" dirty="0">
                          <a:effectLst/>
                          <a:latin typeface="+mj-ea"/>
                          <a:ea typeface="+mj-ea"/>
                        </a:rPr>
                        <a:t>::=</a:t>
                      </a:r>
                      <a:endParaRPr lang="zh-TW" sz="2200" b="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7281" marR="672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200" b="0" kern="100" dirty="0">
                          <a:effectLst/>
                          <a:latin typeface="+mj-ea"/>
                          <a:ea typeface="+mj-ea"/>
                        </a:rPr>
                        <a:t>if(expon ∈ poly) return</a:t>
                      </a:r>
                      <a:r>
                        <a:rPr lang="zh-TW" sz="2200" b="0" kern="100" dirty="0">
                          <a:effectLst/>
                          <a:latin typeface="+mj-ea"/>
                          <a:ea typeface="+mj-ea"/>
                        </a:rPr>
                        <a:t>刪除次方是</a:t>
                      </a:r>
                      <a:r>
                        <a:rPr lang="pt-BR" sz="2200" b="0" kern="100" dirty="0">
                          <a:effectLst/>
                          <a:latin typeface="+mj-ea"/>
                          <a:ea typeface="+mj-ea"/>
                        </a:rPr>
                        <a:t>expon</a:t>
                      </a:r>
                      <a:r>
                        <a:rPr lang="zh-TW" sz="2200" b="0" kern="100" dirty="0">
                          <a:effectLst/>
                          <a:latin typeface="+mj-ea"/>
                          <a:ea typeface="+mj-ea"/>
                        </a:rPr>
                        <a:t>的項後的多項式</a:t>
                      </a:r>
                      <a:r>
                        <a:rPr lang="pt-BR" sz="2200" b="0" kern="100" dirty="0">
                          <a:effectLst/>
                          <a:latin typeface="+mj-ea"/>
                          <a:ea typeface="+mj-ea"/>
                        </a:rPr>
                        <a:t>poly  else return</a:t>
                      </a:r>
                      <a:r>
                        <a:rPr lang="zh-TW" sz="2200" b="0" kern="100" dirty="0">
                          <a:effectLst/>
                          <a:latin typeface="+mj-ea"/>
                          <a:ea typeface="+mj-ea"/>
                        </a:rPr>
                        <a:t>錯誤</a:t>
                      </a:r>
                    </a:p>
                  </a:txBody>
                  <a:tcPr marL="67281" marR="67281" marT="0" marB="0"/>
                </a:tc>
                <a:extLst>
                  <a:ext uri="{0D108BD9-81ED-4DB2-BD59-A6C34878D82A}">
                    <a16:rowId xmlns:a16="http://schemas.microsoft.com/office/drawing/2014/main" val="408076266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0" kern="100">
                          <a:effectLst/>
                          <a:latin typeface="+mj-ea"/>
                          <a:ea typeface="+mj-ea"/>
                        </a:rPr>
                        <a:t>Polynomial SingleMult(poly,coef,expon)</a:t>
                      </a:r>
                      <a:endParaRPr lang="zh-TW" sz="2200" b="0" kern="100">
                        <a:effectLst/>
                        <a:latin typeface="+mj-ea"/>
                        <a:ea typeface="+mj-ea"/>
                      </a:endParaRPr>
                    </a:p>
                  </a:txBody>
                  <a:tcPr marL="67281" marR="672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200" b="0" kern="100">
                          <a:effectLst/>
                          <a:latin typeface="+mj-ea"/>
                          <a:ea typeface="+mj-ea"/>
                        </a:rPr>
                        <a:t>::=</a:t>
                      </a:r>
                      <a:endParaRPr lang="zh-TW" sz="2200" b="0" kern="100">
                        <a:effectLst/>
                        <a:latin typeface="+mj-ea"/>
                        <a:ea typeface="+mj-ea"/>
                      </a:endParaRPr>
                    </a:p>
                  </a:txBody>
                  <a:tcPr marL="67281" marR="672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0" kern="100" dirty="0">
                          <a:effectLst/>
                          <a:latin typeface="+mj-ea"/>
                          <a:ea typeface="+mj-ea"/>
                        </a:rPr>
                        <a:t>return </a:t>
                      </a:r>
                      <a:r>
                        <a:rPr lang="zh-TW" sz="2200" b="0" kern="100" dirty="0">
                          <a:effectLst/>
                          <a:latin typeface="+mj-ea"/>
                          <a:ea typeface="+mj-ea"/>
                        </a:rPr>
                        <a:t>多項式 </a:t>
                      </a:r>
                      <a:r>
                        <a:rPr lang="en-US" sz="2200" b="0" kern="100" dirty="0">
                          <a:effectLst/>
                          <a:latin typeface="+mj-ea"/>
                          <a:ea typeface="+mj-ea"/>
                        </a:rPr>
                        <a:t>poly</a:t>
                      </a:r>
                      <a:r>
                        <a:rPr lang="zh-TW" sz="2200" b="0" kern="100" dirty="0">
                          <a:effectLst/>
                          <a:latin typeface="+mj-ea"/>
                          <a:ea typeface="+mj-ea"/>
                        </a:rPr>
                        <a:t>．</a:t>
                      </a:r>
                      <a:r>
                        <a:rPr lang="en-US" sz="2200" b="0" kern="100" dirty="0" err="1">
                          <a:effectLst/>
                          <a:latin typeface="+mj-ea"/>
                          <a:ea typeface="+mj-ea"/>
                        </a:rPr>
                        <a:t>coef</a:t>
                      </a:r>
                      <a:r>
                        <a:rPr lang="zh-TW" sz="2200" b="0" kern="100" dirty="0">
                          <a:effectLst/>
                          <a:latin typeface="+mj-ea"/>
                          <a:ea typeface="+mj-ea"/>
                        </a:rPr>
                        <a:t>．</a:t>
                      </a:r>
                      <a:r>
                        <a:rPr lang="en-US" sz="2200" b="0" kern="100" dirty="0" err="1">
                          <a:effectLst/>
                          <a:latin typeface="+mj-ea"/>
                          <a:ea typeface="+mj-ea"/>
                        </a:rPr>
                        <a:t>x</a:t>
                      </a:r>
                      <a:r>
                        <a:rPr lang="en-US" sz="2200" b="0" kern="100" baseline="30000" dirty="0" err="1">
                          <a:effectLst/>
                          <a:latin typeface="+mj-ea"/>
                          <a:ea typeface="+mj-ea"/>
                        </a:rPr>
                        <a:t>expon</a:t>
                      </a:r>
                      <a:endParaRPr lang="zh-TW" sz="2200" b="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7281" marR="67281" marT="0" marB="0"/>
                </a:tc>
                <a:extLst>
                  <a:ext uri="{0D108BD9-81ED-4DB2-BD59-A6C34878D82A}">
                    <a16:rowId xmlns:a16="http://schemas.microsoft.com/office/drawing/2014/main" val="52509709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0" kern="100" dirty="0">
                          <a:effectLst/>
                          <a:latin typeface="+mj-ea"/>
                          <a:ea typeface="+mj-ea"/>
                        </a:rPr>
                        <a:t>Polynomial Add(poly1,poly2)</a:t>
                      </a:r>
                      <a:endParaRPr lang="zh-TW" sz="2200" b="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7281" marR="672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200" b="0" kern="100" dirty="0">
                          <a:effectLst/>
                          <a:latin typeface="+mj-ea"/>
                          <a:ea typeface="+mj-ea"/>
                        </a:rPr>
                        <a:t>::=</a:t>
                      </a:r>
                      <a:endParaRPr lang="zh-TW" sz="2200" b="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7281" marR="672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0" kern="100" dirty="0">
                          <a:effectLst/>
                          <a:latin typeface="+mj-ea"/>
                          <a:ea typeface="+mj-ea"/>
                        </a:rPr>
                        <a:t>return </a:t>
                      </a:r>
                      <a:r>
                        <a:rPr lang="zh-TW" sz="2200" b="0" kern="100" dirty="0">
                          <a:effectLst/>
                          <a:latin typeface="+mj-ea"/>
                          <a:ea typeface="+mj-ea"/>
                        </a:rPr>
                        <a:t>多項式 </a:t>
                      </a:r>
                      <a:r>
                        <a:rPr lang="en-US" sz="2200" b="0" kern="100" dirty="0">
                          <a:effectLst/>
                          <a:latin typeface="+mj-ea"/>
                          <a:ea typeface="+mj-ea"/>
                        </a:rPr>
                        <a:t>poly1</a:t>
                      </a:r>
                      <a:r>
                        <a:rPr lang="zh-TW" sz="2200" b="0" kern="100" dirty="0">
                          <a:effectLst/>
                          <a:latin typeface="+mj-ea"/>
                          <a:ea typeface="+mj-ea"/>
                        </a:rPr>
                        <a:t>＋</a:t>
                      </a:r>
                      <a:r>
                        <a:rPr lang="en-US" sz="2200" b="0" kern="100" dirty="0">
                          <a:effectLst/>
                          <a:latin typeface="+mj-ea"/>
                          <a:ea typeface="+mj-ea"/>
                        </a:rPr>
                        <a:t>poly2</a:t>
                      </a:r>
                      <a:endParaRPr lang="zh-TW" sz="2200" b="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7281" marR="67281" marT="0" marB="0"/>
                </a:tc>
                <a:extLst>
                  <a:ext uri="{0D108BD9-81ED-4DB2-BD59-A6C34878D82A}">
                    <a16:rowId xmlns:a16="http://schemas.microsoft.com/office/drawing/2014/main" val="34809687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0" kern="100">
                          <a:effectLst/>
                          <a:latin typeface="+mj-ea"/>
                          <a:ea typeface="+mj-ea"/>
                        </a:rPr>
                        <a:t>Polynomial Mult(poly1,poly2)</a:t>
                      </a:r>
                      <a:endParaRPr lang="zh-TW" sz="2200" b="0" kern="100">
                        <a:effectLst/>
                        <a:latin typeface="+mj-ea"/>
                        <a:ea typeface="+mj-ea"/>
                      </a:endParaRPr>
                    </a:p>
                  </a:txBody>
                  <a:tcPr marL="67281" marR="67281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pt-BR" sz="2200" b="0" kern="1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::=</a:t>
                      </a:r>
                      <a:endParaRPr lang="zh-TW" sz="2200" b="0" kern="1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7281" marR="67281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0" kern="100" dirty="0">
                          <a:effectLst/>
                          <a:latin typeface="+mj-ea"/>
                          <a:ea typeface="+mj-ea"/>
                        </a:rPr>
                        <a:t>return </a:t>
                      </a:r>
                      <a:r>
                        <a:rPr lang="zh-TW" sz="2200" b="0" kern="100" dirty="0">
                          <a:effectLst/>
                          <a:latin typeface="+mj-ea"/>
                          <a:ea typeface="+mj-ea"/>
                        </a:rPr>
                        <a:t>多項式 </a:t>
                      </a:r>
                      <a:r>
                        <a:rPr lang="en-US" sz="2200" b="0" kern="100" dirty="0">
                          <a:effectLst/>
                          <a:latin typeface="+mj-ea"/>
                          <a:ea typeface="+mj-ea"/>
                        </a:rPr>
                        <a:t>poly1</a:t>
                      </a:r>
                      <a:r>
                        <a:rPr lang="zh-TW" sz="2200" b="0" kern="100" dirty="0">
                          <a:effectLst/>
                          <a:latin typeface="+mj-ea"/>
                          <a:ea typeface="+mj-ea"/>
                        </a:rPr>
                        <a:t>．</a:t>
                      </a:r>
                      <a:r>
                        <a:rPr lang="en-US" sz="2200" b="0" kern="100" dirty="0" smtClean="0">
                          <a:effectLst/>
                          <a:latin typeface="+mj-ea"/>
                          <a:ea typeface="+mj-ea"/>
                        </a:rPr>
                        <a:t>poly2</a:t>
                      </a:r>
                      <a:endParaRPr lang="zh-TW" sz="2200" b="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7281" marR="67281" marT="0" marB="0"/>
                </a:tc>
                <a:extLst>
                  <a:ext uri="{0D108BD9-81ED-4DB2-BD59-A6C34878D82A}">
                    <a16:rowId xmlns:a16="http://schemas.microsoft.com/office/drawing/2014/main" val="249294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701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93382" y="404813"/>
            <a:ext cx="8451850" cy="914400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+mj-ea"/>
              </a:rPr>
              <a:t>多項式加法</a:t>
            </a:r>
            <a:endParaRPr lang="en-US" altLang="zh-TW" dirty="0">
              <a:latin typeface="+mj-ea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3382" y="1319212"/>
            <a:ext cx="10565802" cy="5418471"/>
          </a:xfrm>
        </p:spPr>
        <p:txBody>
          <a:bodyPr>
            <a:noAutofit/>
          </a:bodyPr>
          <a:lstStyle/>
          <a:p>
            <a:r>
              <a:rPr lang="en-US" altLang="zh-TW" sz="2800" dirty="0" smtClean="0">
                <a:solidFill>
                  <a:schemeClr val="tx1"/>
                </a:solidFill>
                <a:latin typeface="+mj-ea"/>
                <a:ea typeface="+mj-ea"/>
              </a:rPr>
              <a:t>F(x) = x^100 + x^10 + 4x + 1</a:t>
            </a:r>
          </a:p>
          <a:p>
            <a:r>
              <a:rPr lang="en-US" altLang="zh-TW" sz="2800" dirty="0" smtClean="0">
                <a:solidFill>
                  <a:schemeClr val="tx1"/>
                </a:solidFill>
                <a:latin typeface="+mj-ea"/>
                <a:ea typeface="+mj-ea"/>
              </a:rPr>
              <a:t>G(x) = x^35 + x^34 + x^2+24</a:t>
            </a:r>
          </a:p>
          <a:p>
            <a:endParaRPr lang="en-US" altLang="zh-TW" sz="280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zh-TW" sz="2800" dirty="0" smtClean="0">
                <a:solidFill>
                  <a:schemeClr val="tx1"/>
                </a:solidFill>
                <a:latin typeface="+mj-ea"/>
                <a:ea typeface="+mj-ea"/>
              </a:rPr>
              <a:t>F(x) + G(x) = ?</a:t>
            </a:r>
          </a:p>
          <a:p>
            <a:r>
              <a:rPr lang="zh-TW" altLang="en-US" sz="2800" dirty="0" smtClean="0">
                <a:solidFill>
                  <a:schemeClr val="tx1"/>
                </a:solidFill>
                <a:latin typeface="+mj-ea"/>
                <a:ea typeface="+mj-ea"/>
              </a:rPr>
              <a:t>怎麼用程式表示</a:t>
            </a:r>
            <a:r>
              <a:rPr lang="zh-TW" altLang="en-US" sz="2800" dirty="0">
                <a:solidFill>
                  <a:schemeClr val="tx1"/>
                </a:solidFill>
                <a:latin typeface="+mj-ea"/>
                <a:ea typeface="+mj-ea"/>
              </a:rPr>
              <a:t>？</a:t>
            </a:r>
            <a:endParaRPr lang="en-US" altLang="zh-TW" sz="28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zh-TW" sz="2800" i="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6584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1951" y="260350"/>
            <a:ext cx="9989526" cy="64087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3600" dirty="0">
                <a:solidFill>
                  <a:schemeClr val="accent1"/>
                </a:solidFill>
                <a:latin typeface="+mj-ea"/>
                <a:ea typeface="+mj-ea"/>
              </a:rPr>
              <a:t>Polynomial Addition</a:t>
            </a:r>
          </a:p>
          <a:p>
            <a:pPr lvl="1">
              <a:lnSpc>
                <a:spcPct val="90000"/>
              </a:lnSpc>
            </a:pPr>
            <a:r>
              <a:rPr lang="en-US" altLang="zh-TW" sz="1600" dirty="0">
                <a:solidFill>
                  <a:srgbClr val="7030A0"/>
                </a:solidFill>
                <a:latin typeface="+mj-ea"/>
                <a:ea typeface="+mj-ea"/>
              </a:rPr>
              <a:t>/* d =a + b, where a, b, and d are polynomials */</a:t>
            </a:r>
            <a:r>
              <a:rPr lang="en-US" altLang="zh-TW" sz="1600" dirty="0">
                <a:latin typeface="+mj-ea"/>
                <a:ea typeface="+mj-ea"/>
              </a:rPr>
              <a:t/>
            </a:r>
            <a:br>
              <a:rPr lang="en-US" altLang="zh-TW" sz="1600" dirty="0">
                <a:latin typeface="+mj-ea"/>
                <a:ea typeface="+mj-ea"/>
              </a:rPr>
            </a:br>
            <a:r>
              <a:rPr lang="en-US" altLang="zh-TW" sz="1600" dirty="0">
                <a:latin typeface="+mj-ea"/>
                <a:ea typeface="+mj-ea"/>
              </a:rPr>
              <a:t>d = Zero( )</a:t>
            </a:r>
            <a:br>
              <a:rPr lang="en-US" altLang="zh-TW" sz="1600" dirty="0">
                <a:latin typeface="+mj-ea"/>
                <a:ea typeface="+mj-ea"/>
              </a:rPr>
            </a:br>
            <a:r>
              <a:rPr lang="en-US" altLang="zh-TW" sz="1600" dirty="0">
                <a:solidFill>
                  <a:srgbClr val="EEB42D"/>
                </a:solidFill>
                <a:latin typeface="+mj-ea"/>
                <a:ea typeface="+mj-ea"/>
              </a:rPr>
              <a:t>while</a:t>
            </a:r>
            <a:r>
              <a:rPr lang="en-US" altLang="zh-TW" sz="1600" dirty="0">
                <a:latin typeface="+mj-ea"/>
                <a:ea typeface="+mj-ea"/>
              </a:rPr>
              <a:t> (! </a:t>
            </a:r>
            <a:r>
              <a:rPr lang="en-US" altLang="zh-TW" sz="1600" dirty="0" err="1">
                <a:latin typeface="+mj-ea"/>
                <a:ea typeface="+mj-ea"/>
              </a:rPr>
              <a:t>IsZero</a:t>
            </a:r>
            <a:r>
              <a:rPr lang="en-US" altLang="zh-TW" sz="1600" dirty="0">
                <a:latin typeface="+mj-ea"/>
                <a:ea typeface="+mj-ea"/>
              </a:rPr>
              <a:t>(a) &amp;&amp; ! </a:t>
            </a:r>
            <a:r>
              <a:rPr lang="en-US" altLang="zh-TW" sz="1600" dirty="0" err="1">
                <a:latin typeface="+mj-ea"/>
                <a:ea typeface="+mj-ea"/>
              </a:rPr>
              <a:t>IsZero</a:t>
            </a:r>
            <a:r>
              <a:rPr lang="en-US" altLang="zh-TW" sz="1600" dirty="0">
                <a:latin typeface="+mj-ea"/>
                <a:ea typeface="+mj-ea"/>
              </a:rPr>
              <a:t>(b)) do {</a:t>
            </a:r>
            <a:br>
              <a:rPr lang="en-US" altLang="zh-TW" sz="1600" dirty="0">
                <a:latin typeface="+mj-ea"/>
                <a:ea typeface="+mj-ea"/>
              </a:rPr>
            </a:br>
            <a:r>
              <a:rPr lang="en-US" altLang="zh-TW" sz="1600" dirty="0">
                <a:latin typeface="+mj-ea"/>
                <a:ea typeface="+mj-ea"/>
              </a:rPr>
              <a:t>   </a:t>
            </a:r>
            <a:r>
              <a:rPr lang="en-US" altLang="zh-TW" sz="1600" dirty="0">
                <a:solidFill>
                  <a:srgbClr val="EEB42D"/>
                </a:solidFill>
                <a:latin typeface="+mj-ea"/>
                <a:ea typeface="+mj-ea"/>
              </a:rPr>
              <a:t>switch</a:t>
            </a:r>
            <a:r>
              <a:rPr lang="en-US" altLang="zh-TW" sz="1600" dirty="0">
                <a:latin typeface="+mj-ea"/>
                <a:ea typeface="+mj-ea"/>
              </a:rPr>
              <a:t> ( COMPARE (</a:t>
            </a:r>
            <a:r>
              <a:rPr lang="en-US" altLang="zh-TW" sz="1600" dirty="0" err="1">
                <a:latin typeface="+mj-ea"/>
                <a:ea typeface="+mj-ea"/>
              </a:rPr>
              <a:t>Lead_Exp</a:t>
            </a:r>
            <a:r>
              <a:rPr lang="en-US" altLang="zh-TW" sz="1600" dirty="0">
                <a:latin typeface="+mj-ea"/>
                <a:ea typeface="+mj-ea"/>
              </a:rPr>
              <a:t>(a), </a:t>
            </a:r>
            <a:r>
              <a:rPr lang="en-US" altLang="zh-TW" sz="1600" dirty="0" err="1">
                <a:latin typeface="+mj-ea"/>
                <a:ea typeface="+mj-ea"/>
              </a:rPr>
              <a:t>Lead_Exp</a:t>
            </a:r>
            <a:r>
              <a:rPr lang="en-US" altLang="zh-TW" sz="1600" dirty="0">
                <a:latin typeface="+mj-ea"/>
                <a:ea typeface="+mj-ea"/>
              </a:rPr>
              <a:t>(b) )  {</a:t>
            </a:r>
            <a:br>
              <a:rPr lang="en-US" altLang="zh-TW" sz="1600" dirty="0">
                <a:latin typeface="+mj-ea"/>
                <a:ea typeface="+mj-ea"/>
              </a:rPr>
            </a:br>
            <a:r>
              <a:rPr lang="en-US" altLang="zh-TW" sz="1600" dirty="0">
                <a:latin typeface="+mj-ea"/>
                <a:ea typeface="+mj-ea"/>
              </a:rPr>
              <a:t>       </a:t>
            </a:r>
            <a:r>
              <a:rPr lang="en-US" altLang="zh-TW" sz="1600" dirty="0">
                <a:solidFill>
                  <a:srgbClr val="EEB42D"/>
                </a:solidFill>
                <a:latin typeface="+mj-ea"/>
                <a:ea typeface="+mj-ea"/>
              </a:rPr>
              <a:t>case</a:t>
            </a:r>
            <a:r>
              <a:rPr lang="en-US" altLang="zh-TW" sz="1600" dirty="0">
                <a:latin typeface="+mj-ea"/>
                <a:ea typeface="+mj-ea"/>
              </a:rPr>
              <a:t> -1: </a:t>
            </a:r>
            <a:br>
              <a:rPr lang="en-US" altLang="zh-TW" sz="1600" dirty="0">
                <a:latin typeface="+mj-ea"/>
                <a:ea typeface="+mj-ea"/>
              </a:rPr>
            </a:br>
            <a:r>
              <a:rPr lang="en-US" altLang="zh-TW" sz="1600" dirty="0">
                <a:latin typeface="+mj-ea"/>
                <a:ea typeface="+mj-ea"/>
              </a:rPr>
              <a:t>           </a:t>
            </a:r>
            <a:r>
              <a:rPr lang="en-US" altLang="zh-TW" sz="1600" dirty="0" smtClean="0">
                <a:latin typeface="+mj-ea"/>
                <a:ea typeface="+mj-ea"/>
              </a:rPr>
              <a:t>d=Attach(d</a:t>
            </a:r>
            <a:r>
              <a:rPr lang="en-US" altLang="zh-TW" sz="1600" dirty="0">
                <a:latin typeface="+mj-ea"/>
                <a:ea typeface="+mj-ea"/>
              </a:rPr>
              <a:t>, </a:t>
            </a:r>
            <a:r>
              <a:rPr lang="en-US" altLang="zh-TW" sz="1600" dirty="0" err="1">
                <a:latin typeface="+mj-ea"/>
                <a:ea typeface="+mj-ea"/>
              </a:rPr>
              <a:t>Coef</a:t>
            </a:r>
            <a:r>
              <a:rPr lang="en-US" altLang="zh-TW" sz="1600" dirty="0">
                <a:latin typeface="+mj-ea"/>
                <a:ea typeface="+mj-ea"/>
              </a:rPr>
              <a:t> (b, </a:t>
            </a:r>
            <a:r>
              <a:rPr lang="en-US" altLang="zh-TW" sz="1600" dirty="0" err="1">
                <a:latin typeface="+mj-ea"/>
                <a:ea typeface="+mj-ea"/>
              </a:rPr>
              <a:t>Lead_Exp</a:t>
            </a:r>
            <a:r>
              <a:rPr lang="en-US" altLang="zh-TW" sz="1600" dirty="0">
                <a:latin typeface="+mj-ea"/>
                <a:ea typeface="+mj-ea"/>
              </a:rPr>
              <a:t>(b)), </a:t>
            </a:r>
            <a:r>
              <a:rPr lang="en-US" altLang="zh-TW" sz="1600" dirty="0" err="1">
                <a:latin typeface="+mj-ea"/>
                <a:ea typeface="+mj-ea"/>
              </a:rPr>
              <a:t>Lead_Exp</a:t>
            </a:r>
            <a:r>
              <a:rPr lang="en-US" altLang="zh-TW" sz="1600" dirty="0">
                <a:latin typeface="+mj-ea"/>
                <a:ea typeface="+mj-ea"/>
              </a:rPr>
              <a:t>(b));</a:t>
            </a:r>
            <a:br>
              <a:rPr lang="en-US" altLang="zh-TW" sz="1600" dirty="0">
                <a:latin typeface="+mj-ea"/>
                <a:ea typeface="+mj-ea"/>
              </a:rPr>
            </a:br>
            <a:r>
              <a:rPr lang="en-US" altLang="zh-TW" sz="1600" dirty="0">
                <a:latin typeface="+mj-ea"/>
                <a:ea typeface="+mj-ea"/>
              </a:rPr>
              <a:t>           </a:t>
            </a:r>
            <a:r>
              <a:rPr lang="en-US" altLang="zh-TW" sz="1600" dirty="0" smtClean="0">
                <a:latin typeface="+mj-ea"/>
                <a:ea typeface="+mj-ea"/>
              </a:rPr>
              <a:t>b </a:t>
            </a:r>
            <a:r>
              <a:rPr lang="en-US" altLang="zh-TW" sz="1600" dirty="0">
                <a:latin typeface="+mj-ea"/>
                <a:ea typeface="+mj-ea"/>
              </a:rPr>
              <a:t>= Remove(b, </a:t>
            </a:r>
            <a:r>
              <a:rPr lang="en-US" altLang="zh-TW" sz="1600" dirty="0" err="1">
                <a:latin typeface="+mj-ea"/>
                <a:ea typeface="+mj-ea"/>
              </a:rPr>
              <a:t>Lead_Exp</a:t>
            </a:r>
            <a:r>
              <a:rPr lang="en-US" altLang="zh-TW" sz="1600" dirty="0">
                <a:latin typeface="+mj-ea"/>
                <a:ea typeface="+mj-ea"/>
              </a:rPr>
              <a:t>(b));</a:t>
            </a:r>
            <a:br>
              <a:rPr lang="en-US" altLang="zh-TW" sz="1600" dirty="0">
                <a:latin typeface="+mj-ea"/>
                <a:ea typeface="+mj-ea"/>
              </a:rPr>
            </a:br>
            <a:r>
              <a:rPr lang="en-US" altLang="zh-TW" sz="1600" dirty="0">
                <a:latin typeface="+mj-ea"/>
                <a:ea typeface="+mj-ea"/>
              </a:rPr>
              <a:t>           </a:t>
            </a:r>
            <a:r>
              <a:rPr lang="en-US" altLang="zh-TW" sz="1600" dirty="0">
                <a:solidFill>
                  <a:srgbClr val="EEB42D"/>
                </a:solidFill>
                <a:latin typeface="+mj-ea"/>
                <a:ea typeface="+mj-ea"/>
              </a:rPr>
              <a:t>break;</a:t>
            </a:r>
            <a:br>
              <a:rPr lang="en-US" altLang="zh-TW" sz="1600" dirty="0">
                <a:solidFill>
                  <a:srgbClr val="EEB42D"/>
                </a:solidFill>
                <a:latin typeface="+mj-ea"/>
                <a:ea typeface="+mj-ea"/>
              </a:rPr>
            </a:br>
            <a:r>
              <a:rPr lang="en-US" altLang="zh-TW" sz="1600" dirty="0">
                <a:latin typeface="+mj-ea"/>
                <a:ea typeface="+mj-ea"/>
              </a:rPr>
              <a:t>      </a:t>
            </a:r>
            <a:r>
              <a:rPr lang="en-US" altLang="zh-TW" sz="1600" dirty="0">
                <a:solidFill>
                  <a:srgbClr val="EEB42D"/>
                </a:solidFill>
                <a:latin typeface="+mj-ea"/>
                <a:ea typeface="+mj-ea"/>
              </a:rPr>
              <a:t>case</a:t>
            </a:r>
            <a:r>
              <a:rPr lang="en-US" altLang="zh-TW" sz="1600" dirty="0">
                <a:latin typeface="+mj-ea"/>
                <a:ea typeface="+mj-ea"/>
              </a:rPr>
              <a:t>  0: sum = </a:t>
            </a:r>
            <a:r>
              <a:rPr lang="en-US" altLang="zh-TW" sz="1600" dirty="0" err="1">
                <a:latin typeface="+mj-ea"/>
                <a:ea typeface="+mj-ea"/>
              </a:rPr>
              <a:t>Coef</a:t>
            </a:r>
            <a:r>
              <a:rPr lang="en-US" altLang="zh-TW" sz="1600" dirty="0">
                <a:latin typeface="+mj-ea"/>
                <a:ea typeface="+mj-ea"/>
              </a:rPr>
              <a:t> (a, </a:t>
            </a:r>
            <a:r>
              <a:rPr lang="en-US" altLang="zh-TW" sz="1600" dirty="0" err="1">
                <a:latin typeface="+mj-ea"/>
                <a:ea typeface="+mj-ea"/>
              </a:rPr>
              <a:t>Lead_Exp</a:t>
            </a:r>
            <a:r>
              <a:rPr lang="en-US" altLang="zh-TW" sz="1600" dirty="0">
                <a:latin typeface="+mj-ea"/>
                <a:ea typeface="+mj-ea"/>
              </a:rPr>
              <a:t> (a)) + </a:t>
            </a:r>
            <a:r>
              <a:rPr lang="en-US" altLang="zh-TW" sz="1600" dirty="0" err="1">
                <a:latin typeface="+mj-ea"/>
                <a:ea typeface="+mj-ea"/>
              </a:rPr>
              <a:t>Coef</a:t>
            </a:r>
            <a:r>
              <a:rPr lang="en-US" altLang="zh-TW" sz="1600" dirty="0">
                <a:latin typeface="+mj-ea"/>
                <a:ea typeface="+mj-ea"/>
              </a:rPr>
              <a:t> ( b, </a:t>
            </a:r>
            <a:r>
              <a:rPr lang="en-US" altLang="zh-TW" sz="1600" dirty="0" err="1">
                <a:latin typeface="+mj-ea"/>
                <a:ea typeface="+mj-ea"/>
              </a:rPr>
              <a:t>Lead_Exp</a:t>
            </a:r>
            <a:r>
              <a:rPr lang="en-US" altLang="zh-TW" sz="1600" dirty="0">
                <a:latin typeface="+mj-ea"/>
                <a:ea typeface="+mj-ea"/>
              </a:rPr>
              <a:t>(b));</a:t>
            </a:r>
            <a:br>
              <a:rPr lang="en-US" altLang="zh-TW" sz="1600" dirty="0">
                <a:latin typeface="+mj-ea"/>
                <a:ea typeface="+mj-ea"/>
              </a:rPr>
            </a:br>
            <a:r>
              <a:rPr lang="en-US" altLang="zh-TW" sz="1600" dirty="0">
                <a:latin typeface="+mj-ea"/>
                <a:ea typeface="+mj-ea"/>
              </a:rPr>
              <a:t>          if (sum) {</a:t>
            </a:r>
            <a:br>
              <a:rPr lang="en-US" altLang="zh-TW" sz="1600" dirty="0">
                <a:latin typeface="+mj-ea"/>
                <a:ea typeface="+mj-ea"/>
              </a:rPr>
            </a:br>
            <a:r>
              <a:rPr lang="en-US" altLang="zh-TW" sz="1600" dirty="0">
                <a:latin typeface="+mj-ea"/>
                <a:ea typeface="+mj-ea"/>
              </a:rPr>
              <a:t>              Attach (d, sum, </a:t>
            </a:r>
            <a:r>
              <a:rPr lang="en-US" altLang="zh-TW" sz="1600" dirty="0" err="1">
                <a:latin typeface="+mj-ea"/>
                <a:ea typeface="+mj-ea"/>
              </a:rPr>
              <a:t>Lead_Exp</a:t>
            </a:r>
            <a:r>
              <a:rPr lang="en-US" altLang="zh-TW" sz="1600" dirty="0">
                <a:latin typeface="+mj-ea"/>
                <a:ea typeface="+mj-ea"/>
              </a:rPr>
              <a:t>(a));</a:t>
            </a:r>
            <a:br>
              <a:rPr lang="en-US" altLang="zh-TW" sz="1600" dirty="0">
                <a:latin typeface="+mj-ea"/>
                <a:ea typeface="+mj-ea"/>
              </a:rPr>
            </a:br>
            <a:r>
              <a:rPr lang="en-US" altLang="zh-TW" sz="1600" dirty="0">
                <a:latin typeface="+mj-ea"/>
                <a:ea typeface="+mj-ea"/>
              </a:rPr>
              <a:t>              a = Remove(a , </a:t>
            </a:r>
            <a:r>
              <a:rPr lang="en-US" altLang="zh-TW" sz="1600" dirty="0" err="1">
                <a:latin typeface="+mj-ea"/>
                <a:ea typeface="+mj-ea"/>
              </a:rPr>
              <a:t>Lead_Exp</a:t>
            </a:r>
            <a:r>
              <a:rPr lang="en-US" altLang="zh-TW" sz="1600" dirty="0">
                <a:latin typeface="+mj-ea"/>
                <a:ea typeface="+mj-ea"/>
              </a:rPr>
              <a:t>(a));</a:t>
            </a:r>
            <a:br>
              <a:rPr lang="en-US" altLang="zh-TW" sz="1600" dirty="0">
                <a:latin typeface="+mj-ea"/>
                <a:ea typeface="+mj-ea"/>
              </a:rPr>
            </a:br>
            <a:r>
              <a:rPr lang="en-US" altLang="zh-TW" sz="1600" dirty="0">
                <a:latin typeface="+mj-ea"/>
                <a:ea typeface="+mj-ea"/>
              </a:rPr>
              <a:t>              b = Remove(b , </a:t>
            </a:r>
            <a:r>
              <a:rPr lang="en-US" altLang="zh-TW" sz="1600" dirty="0" err="1">
                <a:latin typeface="+mj-ea"/>
                <a:ea typeface="+mj-ea"/>
              </a:rPr>
              <a:t>Lead_Exp</a:t>
            </a:r>
            <a:r>
              <a:rPr lang="en-US" altLang="zh-TW" sz="1600" dirty="0">
                <a:latin typeface="+mj-ea"/>
                <a:ea typeface="+mj-ea"/>
              </a:rPr>
              <a:t>(b));</a:t>
            </a:r>
            <a:br>
              <a:rPr lang="en-US" altLang="zh-TW" sz="1600" dirty="0">
                <a:latin typeface="+mj-ea"/>
                <a:ea typeface="+mj-ea"/>
              </a:rPr>
            </a:br>
            <a:r>
              <a:rPr lang="en-US" altLang="zh-TW" sz="1600" dirty="0">
                <a:latin typeface="+mj-ea"/>
                <a:ea typeface="+mj-ea"/>
              </a:rPr>
              <a:t>              }</a:t>
            </a:r>
            <a:br>
              <a:rPr lang="en-US" altLang="zh-TW" sz="1600" dirty="0">
                <a:latin typeface="+mj-ea"/>
                <a:ea typeface="+mj-ea"/>
              </a:rPr>
            </a:br>
            <a:r>
              <a:rPr lang="en-US" altLang="zh-TW" sz="1600" dirty="0">
                <a:latin typeface="+mj-ea"/>
                <a:ea typeface="+mj-ea"/>
              </a:rPr>
              <a:t>           </a:t>
            </a:r>
            <a:r>
              <a:rPr lang="en-US" altLang="zh-TW" sz="1600" dirty="0">
                <a:solidFill>
                  <a:srgbClr val="EEB42D"/>
                </a:solidFill>
                <a:latin typeface="+mj-ea"/>
                <a:ea typeface="+mj-ea"/>
              </a:rPr>
              <a:t>break;</a:t>
            </a:r>
            <a:br>
              <a:rPr lang="en-US" altLang="zh-TW" sz="1600" dirty="0">
                <a:solidFill>
                  <a:srgbClr val="EEB42D"/>
                </a:solidFill>
                <a:latin typeface="+mj-ea"/>
                <a:ea typeface="+mj-ea"/>
              </a:rPr>
            </a:br>
            <a:r>
              <a:rPr lang="en-US" altLang="zh-TW" sz="1600" dirty="0">
                <a:latin typeface="+mj-ea"/>
                <a:ea typeface="+mj-ea"/>
              </a:rPr>
              <a:t>      </a:t>
            </a:r>
            <a:r>
              <a:rPr lang="en-US" altLang="zh-TW" sz="1600" dirty="0">
                <a:solidFill>
                  <a:srgbClr val="EEB42D"/>
                </a:solidFill>
                <a:latin typeface="+mj-ea"/>
                <a:ea typeface="+mj-ea"/>
              </a:rPr>
              <a:t>case </a:t>
            </a:r>
            <a:r>
              <a:rPr lang="en-US" altLang="zh-TW" sz="1600" dirty="0">
                <a:latin typeface="+mj-ea"/>
                <a:ea typeface="+mj-ea"/>
              </a:rPr>
              <a:t>1: </a:t>
            </a:r>
            <a:br>
              <a:rPr lang="en-US" altLang="zh-TW" sz="1600" dirty="0">
                <a:latin typeface="+mj-ea"/>
                <a:ea typeface="+mj-ea"/>
              </a:rPr>
            </a:br>
            <a:r>
              <a:rPr lang="en-US" altLang="zh-TW" sz="1600" dirty="0">
                <a:latin typeface="+mj-ea"/>
                <a:ea typeface="+mj-ea"/>
              </a:rPr>
              <a:t>           </a:t>
            </a:r>
            <a:r>
              <a:rPr lang="en-US" altLang="zh-TW" sz="1600" dirty="0" smtClean="0">
                <a:latin typeface="+mj-ea"/>
                <a:ea typeface="+mj-ea"/>
              </a:rPr>
              <a:t>d=Attach(d</a:t>
            </a:r>
            <a:r>
              <a:rPr lang="en-US" altLang="zh-TW" sz="1600" dirty="0">
                <a:latin typeface="+mj-ea"/>
                <a:ea typeface="+mj-ea"/>
              </a:rPr>
              <a:t>, </a:t>
            </a:r>
            <a:r>
              <a:rPr lang="en-US" altLang="zh-TW" sz="1600" dirty="0" err="1">
                <a:latin typeface="+mj-ea"/>
                <a:ea typeface="+mj-ea"/>
              </a:rPr>
              <a:t>Coef</a:t>
            </a:r>
            <a:r>
              <a:rPr lang="en-US" altLang="zh-TW" sz="1600" dirty="0">
                <a:latin typeface="+mj-ea"/>
                <a:ea typeface="+mj-ea"/>
              </a:rPr>
              <a:t> (a, </a:t>
            </a:r>
            <a:r>
              <a:rPr lang="en-US" altLang="zh-TW" sz="1600" dirty="0" err="1">
                <a:latin typeface="+mj-ea"/>
                <a:ea typeface="+mj-ea"/>
              </a:rPr>
              <a:t>Lead_Exp</a:t>
            </a:r>
            <a:r>
              <a:rPr lang="en-US" altLang="zh-TW" sz="1600" dirty="0">
                <a:latin typeface="+mj-ea"/>
                <a:ea typeface="+mj-ea"/>
              </a:rPr>
              <a:t>(a)), </a:t>
            </a:r>
            <a:r>
              <a:rPr lang="en-US" altLang="zh-TW" sz="1600" dirty="0" err="1">
                <a:latin typeface="+mj-ea"/>
                <a:ea typeface="+mj-ea"/>
              </a:rPr>
              <a:t>Lead_Exp</a:t>
            </a:r>
            <a:r>
              <a:rPr lang="en-US" altLang="zh-TW" sz="1600" dirty="0">
                <a:latin typeface="+mj-ea"/>
                <a:ea typeface="+mj-ea"/>
              </a:rPr>
              <a:t>(a));</a:t>
            </a:r>
            <a:br>
              <a:rPr lang="en-US" altLang="zh-TW" sz="1600" dirty="0">
                <a:latin typeface="+mj-ea"/>
                <a:ea typeface="+mj-ea"/>
              </a:rPr>
            </a:br>
            <a:r>
              <a:rPr lang="en-US" altLang="zh-TW" sz="1600" dirty="0">
                <a:latin typeface="+mj-ea"/>
                <a:ea typeface="+mj-ea"/>
              </a:rPr>
              <a:t>           a = Remove(a, </a:t>
            </a:r>
            <a:r>
              <a:rPr lang="en-US" altLang="zh-TW" sz="1600" dirty="0" err="1">
                <a:latin typeface="+mj-ea"/>
                <a:ea typeface="+mj-ea"/>
              </a:rPr>
              <a:t>Lead_Exp</a:t>
            </a:r>
            <a:r>
              <a:rPr lang="en-US" altLang="zh-TW" sz="1600" dirty="0">
                <a:latin typeface="+mj-ea"/>
                <a:ea typeface="+mj-ea"/>
              </a:rPr>
              <a:t>(a));</a:t>
            </a:r>
            <a:br>
              <a:rPr lang="en-US" altLang="zh-TW" sz="1600" dirty="0">
                <a:latin typeface="+mj-ea"/>
                <a:ea typeface="+mj-ea"/>
              </a:rPr>
            </a:br>
            <a:r>
              <a:rPr lang="en-US" altLang="zh-TW" sz="1600" dirty="0">
                <a:latin typeface="+mj-ea"/>
                <a:ea typeface="+mj-ea"/>
              </a:rPr>
              <a:t>   }  </a:t>
            </a:r>
            <a:br>
              <a:rPr lang="en-US" altLang="zh-TW" sz="1600" dirty="0">
                <a:latin typeface="+mj-ea"/>
                <a:ea typeface="+mj-ea"/>
              </a:rPr>
            </a:br>
            <a:r>
              <a:rPr lang="en-US" altLang="zh-TW" sz="1600" dirty="0">
                <a:latin typeface="+mj-ea"/>
                <a:ea typeface="+mj-ea"/>
              </a:rPr>
              <a:t>}</a:t>
            </a:r>
            <a:br>
              <a:rPr lang="en-US" altLang="zh-TW" sz="1600" dirty="0">
                <a:latin typeface="+mj-ea"/>
                <a:ea typeface="+mj-ea"/>
              </a:rPr>
            </a:br>
            <a:endParaRPr lang="en-US" altLang="zh-TW" sz="1600" dirty="0">
              <a:latin typeface="+mj-ea"/>
              <a:ea typeface="+mj-ea"/>
            </a:endParaRPr>
          </a:p>
          <a:p>
            <a:pPr lvl="1">
              <a:lnSpc>
                <a:spcPct val="90000"/>
              </a:lnSpc>
            </a:pPr>
            <a:r>
              <a:rPr lang="en-US" altLang="zh-TW" sz="1600" dirty="0" smtClean="0">
                <a:latin typeface="+mj-ea"/>
                <a:ea typeface="+mj-ea"/>
              </a:rPr>
              <a:t>insert </a:t>
            </a:r>
            <a:r>
              <a:rPr lang="en-US" altLang="zh-TW" sz="1600" dirty="0">
                <a:latin typeface="+mj-ea"/>
                <a:ea typeface="+mj-ea"/>
              </a:rPr>
              <a:t>any remaining terms of a or b into d </a:t>
            </a:r>
          </a:p>
          <a:p>
            <a:pPr lvl="1">
              <a:lnSpc>
                <a:spcPct val="90000"/>
              </a:lnSpc>
            </a:pPr>
            <a:r>
              <a:rPr lang="zh-TW" altLang="en-US" sz="1600" b="1" u="sng" dirty="0">
                <a:latin typeface="+mj-ea"/>
                <a:ea typeface="+mj-ea"/>
              </a:rPr>
              <a:t>*</a:t>
            </a:r>
            <a:r>
              <a:rPr lang="en-US" altLang="zh-TW" sz="1600" b="1" u="sng" dirty="0">
                <a:latin typeface="+mj-ea"/>
                <a:ea typeface="+mj-ea"/>
              </a:rPr>
              <a:t>Program 2.4 :</a:t>
            </a:r>
            <a:r>
              <a:rPr lang="en-US" altLang="zh-TW" sz="1600" u="sng" dirty="0">
                <a:latin typeface="+mj-ea"/>
                <a:ea typeface="+mj-ea"/>
              </a:rPr>
              <a:t>Initial version of </a:t>
            </a:r>
            <a:r>
              <a:rPr lang="en-US" altLang="zh-TW" sz="1600" u="sng" dirty="0" err="1">
                <a:latin typeface="+mj-ea"/>
                <a:ea typeface="+mj-ea"/>
              </a:rPr>
              <a:t>padd</a:t>
            </a:r>
            <a:r>
              <a:rPr lang="en-US" altLang="zh-TW" sz="1600" u="sng" dirty="0">
                <a:latin typeface="+mj-ea"/>
                <a:ea typeface="+mj-ea"/>
              </a:rPr>
              <a:t> function(p.62)</a:t>
            </a:r>
            <a:endParaRPr lang="zh-TW" altLang="en-US" sz="1600" dirty="0">
              <a:latin typeface="+mj-ea"/>
              <a:ea typeface="+mj-ea"/>
            </a:endParaRPr>
          </a:p>
        </p:txBody>
      </p:sp>
      <p:sp>
        <p:nvSpPr>
          <p:cNvPr id="76808" name="Line 8"/>
          <p:cNvSpPr>
            <a:spLocks noChangeShapeType="1"/>
          </p:cNvSpPr>
          <p:nvPr/>
        </p:nvSpPr>
        <p:spPr bwMode="auto">
          <a:xfrm flipH="1" flipV="1">
            <a:off x="4224339" y="3716339"/>
            <a:ext cx="3240087" cy="217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6510338" y="4868864"/>
            <a:ext cx="41576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"/>
              </a:rPr>
              <a:t>advantage: easy implementation</a:t>
            </a:r>
          </a:p>
          <a:p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"/>
              </a:rPr>
              <a:t>disadvantage: waste space when sparse</a:t>
            </a:r>
            <a:endParaRPr lang="en-US" altLang="zh-TW" sz="2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680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880" y="969292"/>
            <a:ext cx="2881312" cy="100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806" name="Line 6"/>
          <p:cNvSpPr>
            <a:spLocks noChangeShapeType="1"/>
          </p:cNvSpPr>
          <p:nvPr/>
        </p:nvSpPr>
        <p:spPr bwMode="auto">
          <a:xfrm flipH="1">
            <a:off x="3786067" y="1772445"/>
            <a:ext cx="3960813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7680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864" y="2981570"/>
            <a:ext cx="2952750" cy="128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31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93382" y="404813"/>
            <a:ext cx="8451850" cy="914400"/>
          </a:xfrm>
        </p:spPr>
        <p:txBody>
          <a:bodyPr/>
          <a:lstStyle/>
          <a:p>
            <a:r>
              <a:rPr lang="zh-TW" altLang="en-US" dirty="0">
                <a:latin typeface="+mj-ea"/>
              </a:rPr>
              <a:t>陣列</a:t>
            </a:r>
            <a:r>
              <a:rPr lang="en-US" altLang="zh-TW" dirty="0" smtClean="0">
                <a:latin typeface="+mj-ea"/>
              </a:rPr>
              <a:t>(Array)</a:t>
            </a:r>
            <a:endParaRPr lang="en-US" altLang="zh-TW" dirty="0">
              <a:latin typeface="+mj-ea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3382" y="1319212"/>
            <a:ext cx="10324850" cy="5418471"/>
          </a:xfrm>
        </p:spPr>
        <p:txBody>
          <a:bodyPr>
            <a:noAutofit/>
          </a:bodyPr>
          <a:lstStyle/>
          <a:p>
            <a:r>
              <a:rPr lang="zh-TW" altLang="en-US" sz="2800" dirty="0" smtClean="0">
                <a:latin typeface="+mj-ea"/>
                <a:ea typeface="+mj-ea"/>
              </a:rPr>
              <a:t>陣列</a:t>
            </a:r>
            <a:r>
              <a:rPr lang="en-US" altLang="zh-TW" sz="2800" dirty="0" smtClean="0">
                <a:latin typeface="+mj-ea"/>
                <a:ea typeface="+mj-ea"/>
              </a:rPr>
              <a:t>(array)</a:t>
            </a:r>
            <a:r>
              <a:rPr lang="zh-TW" altLang="en-US" sz="2800" dirty="0" smtClean="0">
                <a:latin typeface="+mj-ea"/>
                <a:ea typeface="+mj-ea"/>
              </a:rPr>
              <a:t>由一連串的</a:t>
            </a:r>
            <a:r>
              <a:rPr lang="zh-TW" altLang="en-US" sz="2800" dirty="0" smtClean="0">
                <a:solidFill>
                  <a:srgbClr val="FF0000"/>
                </a:solidFill>
                <a:latin typeface="+mj-ea"/>
                <a:ea typeface="+mj-ea"/>
              </a:rPr>
              <a:t>索引</a:t>
            </a:r>
            <a:r>
              <a:rPr lang="en-US" altLang="zh-TW" sz="2800" dirty="0" smtClean="0">
                <a:solidFill>
                  <a:srgbClr val="FF0000"/>
                </a:solidFill>
                <a:latin typeface="+mj-ea"/>
                <a:ea typeface="+mj-ea"/>
              </a:rPr>
              <a:t>(index)</a:t>
            </a:r>
            <a:r>
              <a:rPr lang="zh-TW" altLang="en-US" sz="2800" dirty="0" smtClean="0">
                <a:latin typeface="+mj-ea"/>
                <a:ea typeface="+mj-ea"/>
              </a:rPr>
              <a:t>和</a:t>
            </a:r>
            <a:r>
              <a:rPr lang="zh-TW" altLang="en-US" sz="2800" dirty="0" smtClean="0">
                <a:solidFill>
                  <a:srgbClr val="FF0000"/>
                </a:solidFill>
                <a:latin typeface="+mj-ea"/>
                <a:ea typeface="+mj-ea"/>
              </a:rPr>
              <a:t>值</a:t>
            </a:r>
            <a:r>
              <a:rPr lang="en-US" altLang="zh-TW" sz="2800" dirty="0" smtClean="0">
                <a:solidFill>
                  <a:srgbClr val="FF0000"/>
                </a:solidFill>
                <a:latin typeface="+mj-ea"/>
                <a:ea typeface="+mj-ea"/>
              </a:rPr>
              <a:t>(value)</a:t>
            </a:r>
            <a:r>
              <a:rPr lang="zh-TW" altLang="en-US" sz="2800" dirty="0" smtClean="0">
                <a:latin typeface="+mj-ea"/>
                <a:ea typeface="+mj-ea"/>
              </a:rPr>
              <a:t>構成</a:t>
            </a:r>
            <a:endParaRPr lang="en-US" altLang="zh-TW" sz="2800" dirty="0" smtClean="0">
              <a:latin typeface="+mj-ea"/>
              <a:ea typeface="+mj-ea"/>
            </a:endParaRPr>
          </a:p>
          <a:p>
            <a:r>
              <a:rPr lang="zh-TW" altLang="en-US" sz="2800" i="0" dirty="0" smtClean="0">
                <a:latin typeface="+mj-ea"/>
                <a:ea typeface="+mj-ea"/>
              </a:rPr>
              <a:t>對每個</a:t>
            </a:r>
            <a:r>
              <a:rPr lang="zh-TW" altLang="en-US" sz="2800" i="0" dirty="0" smtClean="0">
                <a:solidFill>
                  <a:srgbClr val="FF0000"/>
                </a:solidFill>
                <a:latin typeface="+mj-ea"/>
                <a:ea typeface="+mj-ea"/>
              </a:rPr>
              <a:t>索引</a:t>
            </a:r>
            <a:r>
              <a:rPr lang="en-US" altLang="zh-TW" sz="2800" i="0" dirty="0" smtClean="0">
                <a:solidFill>
                  <a:srgbClr val="FF0000"/>
                </a:solidFill>
                <a:latin typeface="+mj-ea"/>
                <a:ea typeface="+mj-ea"/>
              </a:rPr>
              <a:t>index</a:t>
            </a:r>
            <a:r>
              <a:rPr lang="zh-TW" altLang="en-US" sz="2800" i="0" dirty="0" smtClean="0">
                <a:latin typeface="+mj-ea"/>
                <a:ea typeface="+mj-ea"/>
              </a:rPr>
              <a:t>，必有一個相關聯的</a:t>
            </a:r>
            <a:r>
              <a:rPr lang="zh-TW" altLang="en-US" sz="2800" i="0" dirty="0" smtClean="0">
                <a:solidFill>
                  <a:srgbClr val="FF0000"/>
                </a:solidFill>
                <a:latin typeface="+mj-ea"/>
                <a:ea typeface="+mj-ea"/>
              </a:rPr>
              <a:t>值</a:t>
            </a:r>
            <a:r>
              <a:rPr lang="en-US" altLang="zh-TW" sz="2800" i="0" dirty="0" smtClean="0">
                <a:solidFill>
                  <a:srgbClr val="FF0000"/>
                </a:solidFill>
                <a:latin typeface="+mj-ea"/>
                <a:ea typeface="+mj-ea"/>
              </a:rPr>
              <a:t>value</a:t>
            </a:r>
          </a:p>
          <a:p>
            <a:endParaRPr lang="en-US" altLang="zh-TW" sz="28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zh-TW" sz="2800" i="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zh-TW" sz="28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zh-TW" sz="2800" i="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zh-TW" sz="28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zh-TW" sz="2800" i="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zh-TW" altLang="en-US" sz="2800" i="0" dirty="0" smtClean="0">
                <a:solidFill>
                  <a:schemeClr val="tx1"/>
                </a:solidFill>
                <a:latin typeface="+mj-ea"/>
                <a:ea typeface="+mj-ea"/>
              </a:rPr>
              <a:t>如果可能的話，盡量使用</a:t>
            </a:r>
            <a:r>
              <a:rPr lang="zh-TW" altLang="en-US" sz="2800" i="0" dirty="0" smtClean="0">
                <a:solidFill>
                  <a:srgbClr val="0070C0"/>
                </a:solidFill>
                <a:latin typeface="+mj-ea"/>
                <a:ea typeface="+mj-ea"/>
              </a:rPr>
              <a:t>連續空間</a:t>
            </a:r>
            <a:r>
              <a:rPr lang="zh-TW" altLang="en-US" sz="2800" i="0" dirty="0" smtClean="0">
                <a:solidFill>
                  <a:schemeClr val="tx1"/>
                </a:solidFill>
                <a:latin typeface="+mj-ea"/>
                <a:ea typeface="+mj-ea"/>
              </a:rPr>
              <a:t>的記憶體</a:t>
            </a:r>
            <a:endParaRPr lang="en-US" altLang="zh-TW" sz="2800" i="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lvl="1"/>
            <a:r>
              <a:rPr lang="zh-TW" altLang="en-US" sz="2800" i="0" dirty="0" smtClean="0">
                <a:solidFill>
                  <a:schemeClr val="tx1"/>
                </a:solidFill>
                <a:latin typeface="+mj-ea"/>
                <a:ea typeface="+mj-ea"/>
              </a:rPr>
              <a:t>減少存取時間</a:t>
            </a:r>
            <a:endParaRPr lang="en-US" altLang="zh-TW" sz="2800" i="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lvl="1"/>
            <a:endParaRPr lang="zh-TW" altLang="en-US" sz="2800" i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2" name="圖片 1" descr="Mailbox numbers in apartment building image - Free stock photo - Public Domain photo - CC0 Image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953" y="2536531"/>
            <a:ext cx="4475748" cy="298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47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19289" y="765176"/>
            <a:ext cx="7127875" cy="5616575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latin typeface="+mj-ea"/>
                <a:ea typeface="+mj-ea"/>
              </a:rPr>
              <a:t>	d = Zero( ) ; </a:t>
            </a:r>
            <a:r>
              <a:rPr lang="en-US" altLang="zh-TW" dirty="0">
                <a:solidFill>
                  <a:srgbClr val="EEB42D"/>
                </a:solidFill>
                <a:latin typeface="+mj-ea"/>
                <a:ea typeface="+mj-ea"/>
              </a:rPr>
              <a:t>// Let d is a Null polynomial</a:t>
            </a:r>
            <a:r>
              <a:rPr lang="en-US" altLang="zh-TW" dirty="0">
                <a:latin typeface="+mj-ea"/>
                <a:ea typeface="+mj-ea"/>
              </a:rPr>
              <a:t> 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solidFill>
                  <a:srgbClr val="EEB42D"/>
                </a:solidFill>
                <a:latin typeface="+mj-ea"/>
                <a:ea typeface="+mj-ea"/>
              </a:rPr>
              <a:t>    while</a:t>
            </a:r>
            <a:r>
              <a:rPr lang="en-US" altLang="zh-TW" dirty="0">
                <a:latin typeface="+mj-ea"/>
                <a:ea typeface="+mj-ea"/>
              </a:rPr>
              <a:t> (! </a:t>
            </a:r>
            <a:r>
              <a:rPr lang="en-US" altLang="zh-TW" dirty="0" err="1">
                <a:latin typeface="+mj-ea"/>
                <a:ea typeface="+mj-ea"/>
              </a:rPr>
              <a:t>IsZero</a:t>
            </a:r>
            <a:r>
              <a:rPr lang="en-US" altLang="zh-TW" dirty="0">
                <a:latin typeface="+mj-ea"/>
                <a:ea typeface="+mj-ea"/>
              </a:rPr>
              <a:t>(a) &amp;&amp; ! </a:t>
            </a:r>
            <a:r>
              <a:rPr lang="en-US" altLang="zh-TW" dirty="0" err="1">
                <a:latin typeface="+mj-ea"/>
                <a:ea typeface="+mj-ea"/>
              </a:rPr>
              <a:t>IsZero</a:t>
            </a:r>
            <a:r>
              <a:rPr lang="en-US" altLang="zh-TW" dirty="0">
                <a:latin typeface="+mj-ea"/>
                <a:ea typeface="+mj-ea"/>
              </a:rPr>
              <a:t>(b)) do {</a:t>
            </a:r>
            <a:br>
              <a:rPr lang="en-US" altLang="zh-TW" dirty="0">
                <a:latin typeface="+mj-ea"/>
                <a:ea typeface="+mj-ea"/>
              </a:rPr>
            </a:br>
            <a:r>
              <a:rPr lang="en-US" altLang="zh-TW" dirty="0">
                <a:latin typeface="+mj-ea"/>
                <a:ea typeface="+mj-ea"/>
              </a:rPr>
              <a:t>   </a:t>
            </a:r>
            <a:r>
              <a:rPr lang="en-US" altLang="zh-TW" dirty="0">
                <a:solidFill>
                  <a:srgbClr val="EEB42D"/>
                </a:solidFill>
                <a:latin typeface="+mj-ea"/>
                <a:ea typeface="+mj-ea"/>
              </a:rPr>
              <a:t>switch</a:t>
            </a:r>
            <a:r>
              <a:rPr lang="en-US" altLang="zh-TW" dirty="0">
                <a:latin typeface="+mj-ea"/>
                <a:ea typeface="+mj-ea"/>
              </a:rPr>
              <a:t> ( COMPARE (</a:t>
            </a:r>
            <a:r>
              <a:rPr lang="en-US" altLang="zh-TW" dirty="0" err="1">
                <a:latin typeface="+mj-ea"/>
                <a:ea typeface="+mj-ea"/>
              </a:rPr>
              <a:t>Lead_Exp</a:t>
            </a:r>
            <a:r>
              <a:rPr lang="en-US" altLang="zh-TW" dirty="0">
                <a:latin typeface="+mj-ea"/>
                <a:ea typeface="+mj-ea"/>
              </a:rPr>
              <a:t>(a), </a:t>
            </a:r>
            <a:r>
              <a:rPr lang="en-US" altLang="zh-TW" dirty="0" err="1">
                <a:latin typeface="+mj-ea"/>
                <a:ea typeface="+mj-ea"/>
              </a:rPr>
              <a:t>Lead_Exp</a:t>
            </a:r>
            <a:r>
              <a:rPr lang="en-US" altLang="zh-TW" dirty="0">
                <a:latin typeface="+mj-ea"/>
                <a:ea typeface="+mj-ea"/>
              </a:rPr>
              <a:t>(b) )  {</a:t>
            </a:r>
            <a:br>
              <a:rPr lang="en-US" altLang="zh-TW" dirty="0">
                <a:latin typeface="+mj-ea"/>
                <a:ea typeface="+mj-ea"/>
              </a:rPr>
            </a:br>
            <a:r>
              <a:rPr lang="en-US" altLang="zh-TW" dirty="0">
                <a:latin typeface="+mj-ea"/>
                <a:ea typeface="+mj-ea"/>
              </a:rPr>
              <a:t>       </a:t>
            </a:r>
            <a:r>
              <a:rPr lang="en-US" altLang="zh-TW" dirty="0">
                <a:solidFill>
                  <a:srgbClr val="EEB42D"/>
                </a:solidFill>
                <a:latin typeface="+mj-ea"/>
                <a:ea typeface="+mj-ea"/>
              </a:rPr>
              <a:t>case</a:t>
            </a:r>
            <a:r>
              <a:rPr lang="en-US" altLang="zh-TW" dirty="0">
                <a:latin typeface="+mj-ea"/>
                <a:ea typeface="+mj-ea"/>
              </a:rPr>
              <a:t> -1: d =</a:t>
            </a:r>
            <a:br>
              <a:rPr lang="en-US" altLang="zh-TW" dirty="0">
                <a:latin typeface="+mj-ea"/>
                <a:ea typeface="+mj-ea"/>
              </a:rPr>
            </a:br>
            <a:r>
              <a:rPr lang="en-US" altLang="zh-TW" dirty="0">
                <a:latin typeface="+mj-ea"/>
                <a:ea typeface="+mj-ea"/>
              </a:rPr>
              <a:t>           Attach(d, </a:t>
            </a:r>
            <a:r>
              <a:rPr lang="en-US" altLang="zh-TW" dirty="0" err="1">
                <a:latin typeface="+mj-ea"/>
                <a:ea typeface="+mj-ea"/>
              </a:rPr>
              <a:t>Coef</a:t>
            </a:r>
            <a:r>
              <a:rPr lang="en-US" altLang="zh-TW" dirty="0">
                <a:latin typeface="+mj-ea"/>
                <a:ea typeface="+mj-ea"/>
              </a:rPr>
              <a:t> (b, </a:t>
            </a:r>
            <a:r>
              <a:rPr lang="en-US" altLang="zh-TW" dirty="0" err="1">
                <a:latin typeface="+mj-ea"/>
                <a:ea typeface="+mj-ea"/>
              </a:rPr>
              <a:t>Lead_Exp</a:t>
            </a:r>
            <a:r>
              <a:rPr lang="en-US" altLang="zh-TW" dirty="0">
                <a:latin typeface="+mj-ea"/>
                <a:ea typeface="+mj-ea"/>
              </a:rPr>
              <a:t>(b)), </a:t>
            </a:r>
            <a:r>
              <a:rPr lang="en-US" altLang="zh-TW" dirty="0" err="1">
                <a:latin typeface="+mj-ea"/>
                <a:ea typeface="+mj-ea"/>
              </a:rPr>
              <a:t>Lead_Exp</a:t>
            </a:r>
            <a:r>
              <a:rPr lang="en-US" altLang="zh-TW" dirty="0">
                <a:latin typeface="+mj-ea"/>
                <a:ea typeface="+mj-ea"/>
              </a:rPr>
              <a:t>(b));</a:t>
            </a:r>
            <a:br>
              <a:rPr lang="en-US" altLang="zh-TW" dirty="0">
                <a:latin typeface="+mj-ea"/>
                <a:ea typeface="+mj-ea"/>
              </a:rPr>
            </a:br>
            <a:r>
              <a:rPr lang="en-US" altLang="zh-TW" dirty="0">
                <a:latin typeface="+mj-ea"/>
                <a:ea typeface="+mj-ea"/>
              </a:rPr>
              <a:t>           b = Remove(b, </a:t>
            </a:r>
            <a:r>
              <a:rPr lang="en-US" altLang="zh-TW" dirty="0" err="1">
                <a:latin typeface="+mj-ea"/>
                <a:ea typeface="+mj-ea"/>
              </a:rPr>
              <a:t>Lead_Exp</a:t>
            </a:r>
            <a:r>
              <a:rPr lang="en-US" altLang="zh-TW" dirty="0">
                <a:latin typeface="+mj-ea"/>
                <a:ea typeface="+mj-ea"/>
              </a:rPr>
              <a:t>(b));</a:t>
            </a:r>
            <a:br>
              <a:rPr lang="en-US" altLang="zh-TW" dirty="0">
                <a:latin typeface="+mj-ea"/>
                <a:ea typeface="+mj-ea"/>
              </a:rPr>
            </a:br>
            <a:r>
              <a:rPr lang="en-US" altLang="zh-TW" dirty="0">
                <a:latin typeface="+mj-ea"/>
                <a:ea typeface="+mj-ea"/>
              </a:rPr>
              <a:t>           </a:t>
            </a:r>
            <a:r>
              <a:rPr lang="en-US" altLang="zh-TW" dirty="0">
                <a:solidFill>
                  <a:srgbClr val="EEB42D"/>
                </a:solidFill>
                <a:latin typeface="+mj-ea"/>
                <a:ea typeface="+mj-ea"/>
              </a:rPr>
              <a:t>break;</a:t>
            </a:r>
            <a:br>
              <a:rPr lang="en-US" altLang="zh-TW" dirty="0">
                <a:solidFill>
                  <a:srgbClr val="EEB42D"/>
                </a:solidFill>
                <a:latin typeface="+mj-ea"/>
                <a:ea typeface="+mj-ea"/>
              </a:rPr>
            </a:br>
            <a:r>
              <a:rPr lang="en-US" altLang="zh-TW" dirty="0">
                <a:latin typeface="+mj-ea"/>
                <a:ea typeface="+mj-ea"/>
              </a:rPr>
              <a:t>      </a:t>
            </a:r>
            <a:r>
              <a:rPr lang="en-US" altLang="zh-TW" dirty="0">
                <a:solidFill>
                  <a:srgbClr val="EEB42D"/>
                </a:solidFill>
                <a:latin typeface="+mj-ea"/>
                <a:ea typeface="+mj-ea"/>
              </a:rPr>
              <a:t>case</a:t>
            </a:r>
            <a:r>
              <a:rPr lang="en-US" altLang="zh-TW" dirty="0">
                <a:latin typeface="+mj-ea"/>
                <a:ea typeface="+mj-ea"/>
              </a:rPr>
              <a:t>  0: sum = </a:t>
            </a:r>
            <a:r>
              <a:rPr lang="en-US" altLang="zh-TW" dirty="0" err="1">
                <a:latin typeface="+mj-ea"/>
                <a:ea typeface="+mj-ea"/>
              </a:rPr>
              <a:t>Coef</a:t>
            </a:r>
            <a:r>
              <a:rPr lang="en-US" altLang="zh-TW" dirty="0">
                <a:latin typeface="+mj-ea"/>
                <a:ea typeface="+mj-ea"/>
              </a:rPr>
              <a:t> (a, </a:t>
            </a:r>
            <a:r>
              <a:rPr lang="en-US" altLang="zh-TW" dirty="0" err="1">
                <a:latin typeface="+mj-ea"/>
                <a:ea typeface="+mj-ea"/>
              </a:rPr>
              <a:t>Lead_Exp</a:t>
            </a:r>
            <a:r>
              <a:rPr lang="en-US" altLang="zh-TW" dirty="0">
                <a:latin typeface="+mj-ea"/>
                <a:ea typeface="+mj-ea"/>
              </a:rPr>
              <a:t> (a)) + </a:t>
            </a:r>
            <a:r>
              <a:rPr lang="en-US" altLang="zh-TW" dirty="0" err="1">
                <a:latin typeface="+mj-ea"/>
                <a:ea typeface="+mj-ea"/>
              </a:rPr>
              <a:t>Coef</a:t>
            </a:r>
            <a:r>
              <a:rPr lang="en-US" altLang="zh-TW" dirty="0">
                <a:latin typeface="+mj-ea"/>
                <a:ea typeface="+mj-ea"/>
              </a:rPr>
              <a:t> ( b, </a:t>
            </a:r>
            <a:r>
              <a:rPr lang="en-US" altLang="zh-TW" dirty="0" err="1">
                <a:latin typeface="+mj-ea"/>
                <a:ea typeface="+mj-ea"/>
              </a:rPr>
              <a:t>Lead_Exp</a:t>
            </a:r>
            <a:r>
              <a:rPr lang="en-US" altLang="zh-TW" dirty="0">
                <a:latin typeface="+mj-ea"/>
                <a:ea typeface="+mj-ea"/>
              </a:rPr>
              <a:t>(b));</a:t>
            </a:r>
            <a:br>
              <a:rPr lang="en-US" altLang="zh-TW" dirty="0">
                <a:latin typeface="+mj-ea"/>
                <a:ea typeface="+mj-ea"/>
              </a:rPr>
            </a:br>
            <a:r>
              <a:rPr lang="en-US" altLang="zh-TW" dirty="0">
                <a:latin typeface="+mj-ea"/>
                <a:ea typeface="+mj-ea"/>
              </a:rPr>
              <a:t>          if (sum) {</a:t>
            </a:r>
            <a:br>
              <a:rPr lang="en-US" altLang="zh-TW" dirty="0">
                <a:latin typeface="+mj-ea"/>
                <a:ea typeface="+mj-ea"/>
              </a:rPr>
            </a:br>
            <a:r>
              <a:rPr lang="en-US" altLang="zh-TW" dirty="0">
                <a:latin typeface="+mj-ea"/>
                <a:ea typeface="+mj-ea"/>
              </a:rPr>
              <a:t>              Attach (d, sum, </a:t>
            </a:r>
            <a:r>
              <a:rPr lang="en-US" altLang="zh-TW" dirty="0" err="1">
                <a:latin typeface="+mj-ea"/>
                <a:ea typeface="+mj-ea"/>
              </a:rPr>
              <a:t>Lead_Exp</a:t>
            </a:r>
            <a:r>
              <a:rPr lang="en-US" altLang="zh-TW" dirty="0">
                <a:latin typeface="+mj-ea"/>
                <a:ea typeface="+mj-ea"/>
              </a:rPr>
              <a:t>(a));</a:t>
            </a:r>
            <a:br>
              <a:rPr lang="en-US" altLang="zh-TW" dirty="0">
                <a:latin typeface="+mj-ea"/>
                <a:ea typeface="+mj-ea"/>
              </a:rPr>
            </a:br>
            <a:r>
              <a:rPr lang="en-US" altLang="zh-TW" dirty="0">
                <a:latin typeface="+mj-ea"/>
                <a:ea typeface="+mj-ea"/>
              </a:rPr>
              <a:t>              a = Remove(a , </a:t>
            </a:r>
            <a:r>
              <a:rPr lang="en-US" altLang="zh-TW" dirty="0" err="1">
                <a:latin typeface="+mj-ea"/>
                <a:ea typeface="+mj-ea"/>
              </a:rPr>
              <a:t>Lead_Exp</a:t>
            </a:r>
            <a:r>
              <a:rPr lang="en-US" altLang="zh-TW" dirty="0">
                <a:latin typeface="+mj-ea"/>
                <a:ea typeface="+mj-ea"/>
              </a:rPr>
              <a:t>(a));</a:t>
            </a:r>
            <a:br>
              <a:rPr lang="en-US" altLang="zh-TW" dirty="0">
                <a:latin typeface="+mj-ea"/>
                <a:ea typeface="+mj-ea"/>
              </a:rPr>
            </a:br>
            <a:r>
              <a:rPr lang="en-US" altLang="zh-TW" dirty="0">
                <a:latin typeface="+mj-ea"/>
                <a:ea typeface="+mj-ea"/>
              </a:rPr>
              <a:t>              b = Remove(b , </a:t>
            </a:r>
            <a:r>
              <a:rPr lang="en-US" altLang="zh-TW" dirty="0" err="1">
                <a:latin typeface="+mj-ea"/>
                <a:ea typeface="+mj-ea"/>
              </a:rPr>
              <a:t>Lead_Exp</a:t>
            </a:r>
            <a:r>
              <a:rPr lang="en-US" altLang="zh-TW" dirty="0">
                <a:latin typeface="+mj-ea"/>
                <a:ea typeface="+mj-ea"/>
              </a:rPr>
              <a:t>(b));</a:t>
            </a:r>
            <a:br>
              <a:rPr lang="en-US" altLang="zh-TW" dirty="0">
                <a:latin typeface="+mj-ea"/>
                <a:ea typeface="+mj-ea"/>
              </a:rPr>
            </a:br>
            <a:r>
              <a:rPr lang="en-US" altLang="zh-TW" dirty="0">
                <a:latin typeface="+mj-ea"/>
                <a:ea typeface="+mj-ea"/>
              </a:rPr>
              <a:t>              }</a:t>
            </a:r>
            <a:br>
              <a:rPr lang="en-US" altLang="zh-TW" dirty="0">
                <a:latin typeface="+mj-ea"/>
                <a:ea typeface="+mj-ea"/>
              </a:rPr>
            </a:br>
            <a:r>
              <a:rPr lang="en-US" altLang="zh-TW" dirty="0">
                <a:latin typeface="+mj-ea"/>
                <a:ea typeface="+mj-ea"/>
              </a:rPr>
              <a:t>           </a:t>
            </a:r>
            <a:r>
              <a:rPr lang="en-US" altLang="zh-TW" dirty="0">
                <a:solidFill>
                  <a:srgbClr val="EEB42D"/>
                </a:solidFill>
                <a:latin typeface="+mj-ea"/>
                <a:ea typeface="+mj-ea"/>
              </a:rPr>
              <a:t>break;</a:t>
            </a:r>
            <a:br>
              <a:rPr lang="en-US" altLang="zh-TW" dirty="0">
                <a:solidFill>
                  <a:srgbClr val="EEB42D"/>
                </a:solidFill>
                <a:latin typeface="+mj-ea"/>
                <a:ea typeface="+mj-ea"/>
              </a:rPr>
            </a:br>
            <a:r>
              <a:rPr lang="en-US" altLang="zh-TW" dirty="0">
                <a:latin typeface="+mj-ea"/>
                <a:ea typeface="+mj-ea"/>
              </a:rPr>
              <a:t>      </a:t>
            </a:r>
            <a:r>
              <a:rPr lang="en-US" altLang="zh-TW" dirty="0">
                <a:solidFill>
                  <a:srgbClr val="EEB42D"/>
                </a:solidFill>
                <a:latin typeface="+mj-ea"/>
                <a:ea typeface="+mj-ea"/>
              </a:rPr>
              <a:t>case </a:t>
            </a:r>
            <a:r>
              <a:rPr lang="en-US" altLang="zh-TW" dirty="0">
                <a:latin typeface="+mj-ea"/>
                <a:ea typeface="+mj-ea"/>
              </a:rPr>
              <a:t>1: d =</a:t>
            </a:r>
            <a:br>
              <a:rPr lang="en-US" altLang="zh-TW" dirty="0">
                <a:latin typeface="+mj-ea"/>
                <a:ea typeface="+mj-ea"/>
              </a:rPr>
            </a:br>
            <a:r>
              <a:rPr lang="en-US" altLang="zh-TW" dirty="0">
                <a:latin typeface="+mj-ea"/>
                <a:ea typeface="+mj-ea"/>
              </a:rPr>
              <a:t>           Attach(d, </a:t>
            </a:r>
            <a:r>
              <a:rPr lang="en-US" altLang="zh-TW" dirty="0" err="1">
                <a:latin typeface="+mj-ea"/>
                <a:ea typeface="+mj-ea"/>
              </a:rPr>
              <a:t>Coef</a:t>
            </a:r>
            <a:r>
              <a:rPr lang="en-US" altLang="zh-TW" dirty="0">
                <a:latin typeface="+mj-ea"/>
                <a:ea typeface="+mj-ea"/>
              </a:rPr>
              <a:t> (a, </a:t>
            </a:r>
            <a:r>
              <a:rPr lang="en-US" altLang="zh-TW" dirty="0" err="1">
                <a:latin typeface="+mj-ea"/>
                <a:ea typeface="+mj-ea"/>
              </a:rPr>
              <a:t>Lead_Exp</a:t>
            </a:r>
            <a:r>
              <a:rPr lang="en-US" altLang="zh-TW" dirty="0">
                <a:latin typeface="+mj-ea"/>
                <a:ea typeface="+mj-ea"/>
              </a:rPr>
              <a:t>(a)), </a:t>
            </a:r>
            <a:r>
              <a:rPr lang="en-US" altLang="zh-TW" dirty="0" err="1">
                <a:latin typeface="+mj-ea"/>
                <a:ea typeface="+mj-ea"/>
              </a:rPr>
              <a:t>Lead_Exp</a:t>
            </a:r>
            <a:r>
              <a:rPr lang="en-US" altLang="zh-TW" dirty="0">
                <a:latin typeface="+mj-ea"/>
                <a:ea typeface="+mj-ea"/>
              </a:rPr>
              <a:t>(a));</a:t>
            </a:r>
            <a:br>
              <a:rPr lang="en-US" altLang="zh-TW" dirty="0">
                <a:latin typeface="+mj-ea"/>
                <a:ea typeface="+mj-ea"/>
              </a:rPr>
            </a:br>
            <a:r>
              <a:rPr lang="en-US" altLang="zh-TW" dirty="0">
                <a:latin typeface="+mj-ea"/>
                <a:ea typeface="+mj-ea"/>
              </a:rPr>
              <a:t>           a = Remove(a, </a:t>
            </a:r>
            <a:r>
              <a:rPr lang="en-US" altLang="zh-TW" dirty="0" err="1">
                <a:latin typeface="+mj-ea"/>
                <a:ea typeface="+mj-ea"/>
              </a:rPr>
              <a:t>Lead_Exp</a:t>
            </a:r>
            <a:r>
              <a:rPr lang="en-US" altLang="zh-TW" dirty="0">
                <a:latin typeface="+mj-ea"/>
                <a:ea typeface="+mj-ea"/>
              </a:rPr>
              <a:t>(a));</a:t>
            </a:r>
            <a:br>
              <a:rPr lang="en-US" altLang="zh-TW" dirty="0">
                <a:latin typeface="+mj-ea"/>
                <a:ea typeface="+mj-ea"/>
              </a:rPr>
            </a:br>
            <a:r>
              <a:rPr lang="en-US" altLang="zh-TW" dirty="0">
                <a:latin typeface="+mj-ea"/>
                <a:ea typeface="+mj-ea"/>
              </a:rPr>
              <a:t>   }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latin typeface="+mj-ea"/>
                <a:ea typeface="+mj-ea"/>
              </a:rPr>
              <a:t>    }</a:t>
            </a:r>
          </a:p>
        </p:txBody>
      </p:sp>
      <p:sp>
        <p:nvSpPr>
          <p:cNvPr id="148489" name="Text Box 9"/>
          <p:cNvSpPr txBox="1">
            <a:spLocks noChangeArrowheads="1"/>
          </p:cNvSpPr>
          <p:nvPr/>
        </p:nvSpPr>
        <p:spPr bwMode="auto">
          <a:xfrm>
            <a:off x="2403475" y="-7938"/>
            <a:ext cx="48980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</a:rPr>
              <a:t>EX: A(x) = 3x</a:t>
            </a:r>
            <a:r>
              <a:rPr lang="en-US" altLang="zh-TW" baseline="30000" dirty="0">
                <a:solidFill>
                  <a:srgbClr val="7030A0"/>
                </a:solidFill>
              </a:rPr>
              <a:t>20</a:t>
            </a:r>
            <a:r>
              <a:rPr lang="en-US" altLang="zh-TW" dirty="0">
                <a:solidFill>
                  <a:srgbClr val="7030A0"/>
                </a:solidFill>
              </a:rPr>
              <a:t>+2x</a:t>
            </a:r>
            <a:r>
              <a:rPr lang="en-US" altLang="zh-TW" baseline="30000" dirty="0">
                <a:solidFill>
                  <a:srgbClr val="7030A0"/>
                </a:solidFill>
              </a:rPr>
              <a:t>5</a:t>
            </a:r>
            <a:r>
              <a:rPr lang="en-US" altLang="zh-TW" dirty="0">
                <a:solidFill>
                  <a:srgbClr val="7030A0"/>
                </a:solidFill>
              </a:rPr>
              <a:t>+4 and B(x) = x</a:t>
            </a:r>
            <a:r>
              <a:rPr lang="en-US" altLang="zh-TW" baseline="30000" dirty="0">
                <a:solidFill>
                  <a:srgbClr val="7030A0"/>
                </a:solidFill>
              </a:rPr>
              <a:t>4</a:t>
            </a:r>
            <a:r>
              <a:rPr lang="en-US" altLang="zh-TW" dirty="0">
                <a:solidFill>
                  <a:srgbClr val="7030A0"/>
                </a:solidFill>
              </a:rPr>
              <a:t>+10x</a:t>
            </a:r>
            <a:r>
              <a:rPr lang="en-US" altLang="zh-TW" baseline="30000" dirty="0">
                <a:solidFill>
                  <a:srgbClr val="7030A0"/>
                </a:solidFill>
              </a:rPr>
              <a:t>3</a:t>
            </a:r>
            <a:r>
              <a:rPr lang="en-US" altLang="zh-TW" dirty="0">
                <a:solidFill>
                  <a:srgbClr val="7030A0"/>
                </a:solidFill>
              </a:rPr>
              <a:t>+3x</a:t>
            </a:r>
            <a:r>
              <a:rPr lang="en-US" altLang="zh-TW" baseline="30000" dirty="0">
                <a:solidFill>
                  <a:srgbClr val="7030A0"/>
                </a:solidFill>
              </a:rPr>
              <a:t>2</a:t>
            </a:r>
            <a:r>
              <a:rPr lang="en-US" altLang="zh-TW" dirty="0">
                <a:solidFill>
                  <a:srgbClr val="7030A0"/>
                </a:solidFill>
              </a:rPr>
              <a:t>+1</a:t>
            </a:r>
          </a:p>
          <a:p>
            <a:r>
              <a:rPr lang="en-US" altLang="zh-TW" dirty="0">
                <a:solidFill>
                  <a:srgbClr val="7030A0"/>
                </a:solidFill>
              </a:rPr>
              <a:t>D(x) = A(x) + B(x)</a:t>
            </a:r>
          </a:p>
        </p:txBody>
      </p:sp>
      <p:sp>
        <p:nvSpPr>
          <p:cNvPr id="148490" name="AutoShape 10"/>
          <p:cNvSpPr>
            <a:spLocks noChangeArrowheads="1"/>
          </p:cNvSpPr>
          <p:nvPr/>
        </p:nvSpPr>
        <p:spPr bwMode="auto">
          <a:xfrm>
            <a:off x="1774825" y="1196976"/>
            <a:ext cx="395288" cy="144463"/>
          </a:xfrm>
          <a:prstGeom prst="rightArrow">
            <a:avLst>
              <a:gd name="adj1" fmla="val 50000"/>
              <a:gd name="adj2" fmla="val 68406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8491" name="Rectangle 11"/>
          <p:cNvSpPr>
            <a:spLocks noChangeArrowheads="1"/>
          </p:cNvSpPr>
          <p:nvPr/>
        </p:nvSpPr>
        <p:spPr bwMode="auto">
          <a:xfrm>
            <a:off x="2640013" y="5734051"/>
            <a:ext cx="6985000" cy="7921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A(x) = 3x</a:t>
            </a:r>
            <a:r>
              <a:rPr lang="en-US" altLang="zh-TW" baseline="30000">
                <a:solidFill>
                  <a:srgbClr val="FF0000"/>
                </a:solidFill>
              </a:rPr>
              <a:t>20</a:t>
            </a:r>
            <a:r>
              <a:rPr lang="en-US" altLang="zh-TW">
                <a:solidFill>
                  <a:srgbClr val="FF0000"/>
                </a:solidFill>
              </a:rPr>
              <a:t>+2x</a:t>
            </a:r>
            <a:r>
              <a:rPr lang="en-US" altLang="zh-TW" baseline="30000">
                <a:solidFill>
                  <a:srgbClr val="FF0000"/>
                </a:solidFill>
              </a:rPr>
              <a:t>5</a:t>
            </a:r>
            <a:r>
              <a:rPr lang="en-US" altLang="zh-TW">
                <a:solidFill>
                  <a:srgbClr val="FF0000"/>
                </a:solidFill>
              </a:rPr>
              <a:t>+4 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B(x) = x</a:t>
            </a:r>
            <a:r>
              <a:rPr lang="en-US" altLang="zh-TW" baseline="30000">
                <a:solidFill>
                  <a:srgbClr val="FF0000"/>
                </a:solidFill>
              </a:rPr>
              <a:t>4</a:t>
            </a:r>
            <a:r>
              <a:rPr lang="en-US" altLang="zh-TW">
                <a:solidFill>
                  <a:srgbClr val="FF0000"/>
                </a:solidFill>
              </a:rPr>
              <a:t>+10x</a:t>
            </a:r>
            <a:r>
              <a:rPr lang="en-US" altLang="zh-TW" baseline="30000">
                <a:solidFill>
                  <a:srgbClr val="FF0000"/>
                </a:solidFill>
              </a:rPr>
              <a:t>3</a:t>
            </a:r>
            <a:r>
              <a:rPr lang="en-US" altLang="zh-TW">
                <a:solidFill>
                  <a:srgbClr val="FF0000"/>
                </a:solidFill>
              </a:rPr>
              <a:t>+3x</a:t>
            </a:r>
            <a:r>
              <a:rPr lang="en-US" altLang="zh-TW" baseline="30000">
                <a:solidFill>
                  <a:srgbClr val="FF0000"/>
                </a:solidFill>
              </a:rPr>
              <a:t>2</a:t>
            </a:r>
            <a:r>
              <a:rPr lang="en-US" altLang="zh-TW">
                <a:solidFill>
                  <a:srgbClr val="FF0000"/>
                </a:solidFill>
              </a:rPr>
              <a:t>+1 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A(x) != ZERO B(x) != ZERO</a:t>
            </a:r>
          </a:p>
        </p:txBody>
      </p:sp>
      <p:sp>
        <p:nvSpPr>
          <p:cNvPr id="148492" name="AutoShape 12"/>
          <p:cNvSpPr>
            <a:spLocks noChangeArrowheads="1"/>
          </p:cNvSpPr>
          <p:nvPr/>
        </p:nvSpPr>
        <p:spPr bwMode="auto">
          <a:xfrm>
            <a:off x="1990725" y="1412876"/>
            <a:ext cx="395288" cy="144463"/>
          </a:xfrm>
          <a:prstGeom prst="rightArrow">
            <a:avLst>
              <a:gd name="adj1" fmla="val 50000"/>
              <a:gd name="adj2" fmla="val 68406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8494" name="Rectangle 14"/>
          <p:cNvSpPr>
            <a:spLocks noChangeArrowheads="1"/>
          </p:cNvSpPr>
          <p:nvPr/>
        </p:nvSpPr>
        <p:spPr bwMode="auto">
          <a:xfrm>
            <a:off x="2640013" y="5734051"/>
            <a:ext cx="6985000" cy="7921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A(x) = 3x</a:t>
            </a:r>
            <a:r>
              <a:rPr lang="en-US" altLang="zh-TW" baseline="30000">
                <a:solidFill>
                  <a:srgbClr val="FF0000"/>
                </a:solidFill>
              </a:rPr>
              <a:t>20</a:t>
            </a:r>
            <a:r>
              <a:rPr lang="en-US" altLang="zh-TW">
                <a:solidFill>
                  <a:srgbClr val="FF0000"/>
                </a:solidFill>
              </a:rPr>
              <a:t>+2x</a:t>
            </a:r>
            <a:r>
              <a:rPr lang="en-US" altLang="zh-TW" baseline="30000">
                <a:solidFill>
                  <a:srgbClr val="FF0000"/>
                </a:solidFill>
              </a:rPr>
              <a:t>5</a:t>
            </a:r>
            <a:r>
              <a:rPr lang="en-US" altLang="zh-TW">
                <a:solidFill>
                  <a:srgbClr val="FF0000"/>
                </a:solidFill>
              </a:rPr>
              <a:t>+4 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B(x) = x</a:t>
            </a:r>
            <a:r>
              <a:rPr lang="en-US" altLang="zh-TW" baseline="30000">
                <a:solidFill>
                  <a:srgbClr val="FF0000"/>
                </a:solidFill>
              </a:rPr>
              <a:t>4</a:t>
            </a:r>
            <a:r>
              <a:rPr lang="en-US" altLang="zh-TW">
                <a:solidFill>
                  <a:srgbClr val="FF0000"/>
                </a:solidFill>
              </a:rPr>
              <a:t>+10x</a:t>
            </a:r>
            <a:r>
              <a:rPr lang="en-US" altLang="zh-TW" baseline="30000">
                <a:solidFill>
                  <a:srgbClr val="FF0000"/>
                </a:solidFill>
              </a:rPr>
              <a:t>3</a:t>
            </a:r>
            <a:r>
              <a:rPr lang="en-US" altLang="zh-TW">
                <a:solidFill>
                  <a:srgbClr val="FF0000"/>
                </a:solidFill>
              </a:rPr>
              <a:t>+3x</a:t>
            </a:r>
            <a:r>
              <a:rPr lang="en-US" altLang="zh-TW" baseline="30000">
                <a:solidFill>
                  <a:srgbClr val="FF0000"/>
                </a:solidFill>
              </a:rPr>
              <a:t>2</a:t>
            </a:r>
            <a:r>
              <a:rPr lang="en-US" altLang="zh-TW">
                <a:solidFill>
                  <a:srgbClr val="FF0000"/>
                </a:solidFill>
              </a:rPr>
              <a:t>+1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Lead_Exp(a) = 20 &gt; Lead_Exp(b) = 4</a:t>
            </a:r>
            <a:r>
              <a:rPr lang="en-US" altLang="zh-TW"/>
              <a:t> </a:t>
            </a:r>
          </a:p>
        </p:txBody>
      </p:sp>
      <p:sp>
        <p:nvSpPr>
          <p:cNvPr id="148495" name="AutoShape 15"/>
          <p:cNvSpPr>
            <a:spLocks noChangeArrowheads="1"/>
          </p:cNvSpPr>
          <p:nvPr/>
        </p:nvSpPr>
        <p:spPr bwMode="auto">
          <a:xfrm>
            <a:off x="2279650" y="4797426"/>
            <a:ext cx="395288" cy="144463"/>
          </a:xfrm>
          <a:prstGeom prst="rightArrow">
            <a:avLst>
              <a:gd name="adj1" fmla="val 50000"/>
              <a:gd name="adj2" fmla="val 68406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8496" name="Rectangle 16"/>
          <p:cNvSpPr>
            <a:spLocks noChangeArrowheads="1"/>
          </p:cNvSpPr>
          <p:nvPr/>
        </p:nvSpPr>
        <p:spPr bwMode="auto">
          <a:xfrm>
            <a:off x="2640013" y="5734051"/>
            <a:ext cx="6985000" cy="7921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A(x) = 3x</a:t>
            </a:r>
            <a:r>
              <a:rPr lang="en-US" altLang="zh-TW" baseline="30000">
                <a:solidFill>
                  <a:srgbClr val="FF0000"/>
                </a:solidFill>
              </a:rPr>
              <a:t>20</a:t>
            </a:r>
            <a:r>
              <a:rPr lang="en-US" altLang="zh-TW">
                <a:solidFill>
                  <a:srgbClr val="FF0000"/>
                </a:solidFill>
              </a:rPr>
              <a:t>+2x</a:t>
            </a:r>
            <a:r>
              <a:rPr lang="en-US" altLang="zh-TW" baseline="30000">
                <a:solidFill>
                  <a:srgbClr val="FF0000"/>
                </a:solidFill>
              </a:rPr>
              <a:t>5</a:t>
            </a:r>
            <a:r>
              <a:rPr lang="en-US" altLang="zh-TW">
                <a:solidFill>
                  <a:srgbClr val="FF0000"/>
                </a:solidFill>
              </a:rPr>
              <a:t>+4 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B(x) = x</a:t>
            </a:r>
            <a:r>
              <a:rPr lang="en-US" altLang="zh-TW" baseline="30000">
                <a:solidFill>
                  <a:srgbClr val="FF0000"/>
                </a:solidFill>
              </a:rPr>
              <a:t>4</a:t>
            </a:r>
            <a:r>
              <a:rPr lang="en-US" altLang="zh-TW">
                <a:solidFill>
                  <a:srgbClr val="FF0000"/>
                </a:solidFill>
              </a:rPr>
              <a:t>+10x</a:t>
            </a:r>
            <a:r>
              <a:rPr lang="en-US" altLang="zh-TW" baseline="30000">
                <a:solidFill>
                  <a:srgbClr val="FF0000"/>
                </a:solidFill>
              </a:rPr>
              <a:t>3</a:t>
            </a:r>
            <a:r>
              <a:rPr lang="en-US" altLang="zh-TW">
                <a:solidFill>
                  <a:srgbClr val="FF0000"/>
                </a:solidFill>
              </a:rPr>
              <a:t>+3x</a:t>
            </a:r>
            <a:r>
              <a:rPr lang="en-US" altLang="zh-TW" baseline="30000">
                <a:solidFill>
                  <a:srgbClr val="FF0000"/>
                </a:solidFill>
              </a:rPr>
              <a:t>2</a:t>
            </a:r>
            <a:r>
              <a:rPr lang="en-US" altLang="zh-TW">
                <a:solidFill>
                  <a:srgbClr val="FF0000"/>
                </a:solidFill>
              </a:rPr>
              <a:t>+1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D(x) =</a:t>
            </a:r>
            <a:r>
              <a:rPr lang="en-US" altLang="zh-TW"/>
              <a:t> </a:t>
            </a:r>
            <a:r>
              <a:rPr lang="en-US" altLang="zh-TW">
                <a:solidFill>
                  <a:srgbClr val="FF0000"/>
                </a:solidFill>
              </a:rPr>
              <a:t>3x</a:t>
            </a:r>
            <a:r>
              <a:rPr lang="en-US" altLang="zh-TW" baseline="3000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148497" name="AutoShape 17"/>
          <p:cNvSpPr>
            <a:spLocks noChangeArrowheads="1"/>
          </p:cNvSpPr>
          <p:nvPr/>
        </p:nvSpPr>
        <p:spPr bwMode="auto">
          <a:xfrm>
            <a:off x="2495550" y="5013326"/>
            <a:ext cx="395288" cy="144463"/>
          </a:xfrm>
          <a:prstGeom prst="rightArrow">
            <a:avLst>
              <a:gd name="adj1" fmla="val 50000"/>
              <a:gd name="adj2" fmla="val 68406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8498" name="Rectangle 18"/>
          <p:cNvSpPr>
            <a:spLocks noChangeArrowheads="1"/>
          </p:cNvSpPr>
          <p:nvPr/>
        </p:nvSpPr>
        <p:spPr bwMode="auto">
          <a:xfrm>
            <a:off x="2640013" y="5734051"/>
            <a:ext cx="6985000" cy="7921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A(x) = 2x</a:t>
            </a:r>
            <a:r>
              <a:rPr lang="en-US" altLang="zh-TW" baseline="30000">
                <a:solidFill>
                  <a:srgbClr val="FF0000"/>
                </a:solidFill>
              </a:rPr>
              <a:t>5</a:t>
            </a:r>
            <a:r>
              <a:rPr lang="en-US" altLang="zh-TW">
                <a:solidFill>
                  <a:srgbClr val="FF0000"/>
                </a:solidFill>
              </a:rPr>
              <a:t>+4 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B(x) = x</a:t>
            </a:r>
            <a:r>
              <a:rPr lang="en-US" altLang="zh-TW" baseline="30000">
                <a:solidFill>
                  <a:srgbClr val="FF0000"/>
                </a:solidFill>
              </a:rPr>
              <a:t>4</a:t>
            </a:r>
            <a:r>
              <a:rPr lang="en-US" altLang="zh-TW">
                <a:solidFill>
                  <a:srgbClr val="FF0000"/>
                </a:solidFill>
              </a:rPr>
              <a:t>+10x</a:t>
            </a:r>
            <a:r>
              <a:rPr lang="en-US" altLang="zh-TW" baseline="30000">
                <a:solidFill>
                  <a:srgbClr val="FF0000"/>
                </a:solidFill>
              </a:rPr>
              <a:t>3</a:t>
            </a:r>
            <a:r>
              <a:rPr lang="en-US" altLang="zh-TW">
                <a:solidFill>
                  <a:srgbClr val="FF0000"/>
                </a:solidFill>
              </a:rPr>
              <a:t>+3x</a:t>
            </a:r>
            <a:r>
              <a:rPr lang="en-US" altLang="zh-TW" baseline="30000">
                <a:solidFill>
                  <a:srgbClr val="FF0000"/>
                </a:solidFill>
              </a:rPr>
              <a:t>2</a:t>
            </a:r>
            <a:r>
              <a:rPr lang="en-US" altLang="zh-TW">
                <a:solidFill>
                  <a:srgbClr val="FF0000"/>
                </a:solidFill>
              </a:rPr>
              <a:t>+1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D(x) =</a:t>
            </a:r>
            <a:r>
              <a:rPr lang="en-US" altLang="zh-TW"/>
              <a:t> </a:t>
            </a:r>
            <a:r>
              <a:rPr lang="en-US" altLang="zh-TW">
                <a:solidFill>
                  <a:srgbClr val="FF0000"/>
                </a:solidFill>
              </a:rPr>
              <a:t>3x</a:t>
            </a:r>
            <a:r>
              <a:rPr lang="en-US" altLang="zh-TW" baseline="3000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148499" name="Rectangle 19"/>
          <p:cNvSpPr>
            <a:spLocks noChangeArrowheads="1"/>
          </p:cNvSpPr>
          <p:nvPr/>
        </p:nvSpPr>
        <p:spPr bwMode="auto">
          <a:xfrm>
            <a:off x="2640013" y="5734051"/>
            <a:ext cx="6985000" cy="7921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A(x) = 2x</a:t>
            </a:r>
            <a:r>
              <a:rPr lang="en-US" altLang="zh-TW" baseline="30000">
                <a:solidFill>
                  <a:srgbClr val="FF0000"/>
                </a:solidFill>
              </a:rPr>
              <a:t>5</a:t>
            </a:r>
            <a:r>
              <a:rPr lang="en-US" altLang="zh-TW">
                <a:solidFill>
                  <a:srgbClr val="FF0000"/>
                </a:solidFill>
              </a:rPr>
              <a:t>+4 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B(x) = x</a:t>
            </a:r>
            <a:r>
              <a:rPr lang="en-US" altLang="zh-TW" baseline="30000">
                <a:solidFill>
                  <a:srgbClr val="FF0000"/>
                </a:solidFill>
              </a:rPr>
              <a:t>4</a:t>
            </a:r>
            <a:r>
              <a:rPr lang="en-US" altLang="zh-TW">
                <a:solidFill>
                  <a:srgbClr val="FF0000"/>
                </a:solidFill>
              </a:rPr>
              <a:t>+10x</a:t>
            </a:r>
            <a:r>
              <a:rPr lang="en-US" altLang="zh-TW" baseline="30000">
                <a:solidFill>
                  <a:srgbClr val="FF0000"/>
                </a:solidFill>
              </a:rPr>
              <a:t>3</a:t>
            </a:r>
            <a:r>
              <a:rPr lang="en-US" altLang="zh-TW">
                <a:solidFill>
                  <a:srgbClr val="FF0000"/>
                </a:solidFill>
              </a:rPr>
              <a:t>+3x</a:t>
            </a:r>
            <a:r>
              <a:rPr lang="en-US" altLang="zh-TW" baseline="30000">
                <a:solidFill>
                  <a:srgbClr val="FF0000"/>
                </a:solidFill>
              </a:rPr>
              <a:t>2</a:t>
            </a:r>
            <a:r>
              <a:rPr lang="en-US" altLang="zh-TW">
                <a:solidFill>
                  <a:srgbClr val="FF0000"/>
                </a:solidFill>
              </a:rPr>
              <a:t>+1 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A(x) != ZERO B(x) != ZERO</a:t>
            </a:r>
          </a:p>
        </p:txBody>
      </p:sp>
      <p:sp>
        <p:nvSpPr>
          <p:cNvPr id="148501" name="Rectangle 21"/>
          <p:cNvSpPr>
            <a:spLocks noChangeArrowheads="1"/>
          </p:cNvSpPr>
          <p:nvPr/>
        </p:nvSpPr>
        <p:spPr bwMode="auto">
          <a:xfrm>
            <a:off x="2640013" y="5734051"/>
            <a:ext cx="6985000" cy="7921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A(x) = 2x</a:t>
            </a:r>
            <a:r>
              <a:rPr lang="en-US" altLang="zh-TW" baseline="30000">
                <a:solidFill>
                  <a:srgbClr val="FF0000"/>
                </a:solidFill>
              </a:rPr>
              <a:t>5</a:t>
            </a:r>
            <a:r>
              <a:rPr lang="en-US" altLang="zh-TW">
                <a:solidFill>
                  <a:srgbClr val="FF0000"/>
                </a:solidFill>
              </a:rPr>
              <a:t>+4 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B(x) = x</a:t>
            </a:r>
            <a:r>
              <a:rPr lang="en-US" altLang="zh-TW" baseline="30000">
                <a:solidFill>
                  <a:srgbClr val="FF0000"/>
                </a:solidFill>
              </a:rPr>
              <a:t>4</a:t>
            </a:r>
            <a:r>
              <a:rPr lang="en-US" altLang="zh-TW">
                <a:solidFill>
                  <a:srgbClr val="FF0000"/>
                </a:solidFill>
              </a:rPr>
              <a:t>+10x</a:t>
            </a:r>
            <a:r>
              <a:rPr lang="en-US" altLang="zh-TW" baseline="30000">
                <a:solidFill>
                  <a:srgbClr val="FF0000"/>
                </a:solidFill>
              </a:rPr>
              <a:t>3</a:t>
            </a:r>
            <a:r>
              <a:rPr lang="en-US" altLang="zh-TW">
                <a:solidFill>
                  <a:srgbClr val="FF0000"/>
                </a:solidFill>
              </a:rPr>
              <a:t>+3x</a:t>
            </a:r>
            <a:r>
              <a:rPr lang="en-US" altLang="zh-TW" baseline="30000">
                <a:solidFill>
                  <a:srgbClr val="FF0000"/>
                </a:solidFill>
              </a:rPr>
              <a:t>2</a:t>
            </a:r>
            <a:r>
              <a:rPr lang="en-US" altLang="zh-TW">
                <a:solidFill>
                  <a:srgbClr val="FF0000"/>
                </a:solidFill>
              </a:rPr>
              <a:t>+1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Lead_Exp(a) = 5 &gt; Lead_Exp(b) = 4</a:t>
            </a:r>
            <a:r>
              <a:rPr lang="en-US" altLang="zh-TW"/>
              <a:t> </a:t>
            </a:r>
          </a:p>
        </p:txBody>
      </p:sp>
      <p:sp>
        <p:nvSpPr>
          <p:cNvPr id="148502" name="Rectangle 22"/>
          <p:cNvSpPr>
            <a:spLocks noChangeArrowheads="1"/>
          </p:cNvSpPr>
          <p:nvPr/>
        </p:nvSpPr>
        <p:spPr bwMode="auto">
          <a:xfrm>
            <a:off x="2640013" y="5734051"/>
            <a:ext cx="6985000" cy="7921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A(x) = 2x</a:t>
            </a:r>
            <a:r>
              <a:rPr lang="en-US" altLang="zh-TW" baseline="30000">
                <a:solidFill>
                  <a:srgbClr val="FF0000"/>
                </a:solidFill>
              </a:rPr>
              <a:t>5</a:t>
            </a:r>
            <a:r>
              <a:rPr lang="en-US" altLang="zh-TW">
                <a:solidFill>
                  <a:srgbClr val="FF0000"/>
                </a:solidFill>
              </a:rPr>
              <a:t>+4 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B(x) = x</a:t>
            </a:r>
            <a:r>
              <a:rPr lang="en-US" altLang="zh-TW" baseline="30000">
                <a:solidFill>
                  <a:srgbClr val="FF0000"/>
                </a:solidFill>
              </a:rPr>
              <a:t>4</a:t>
            </a:r>
            <a:r>
              <a:rPr lang="en-US" altLang="zh-TW">
                <a:solidFill>
                  <a:srgbClr val="FF0000"/>
                </a:solidFill>
              </a:rPr>
              <a:t>+10x</a:t>
            </a:r>
            <a:r>
              <a:rPr lang="en-US" altLang="zh-TW" baseline="30000">
                <a:solidFill>
                  <a:srgbClr val="FF0000"/>
                </a:solidFill>
              </a:rPr>
              <a:t>3</a:t>
            </a:r>
            <a:r>
              <a:rPr lang="en-US" altLang="zh-TW">
                <a:solidFill>
                  <a:srgbClr val="FF0000"/>
                </a:solidFill>
              </a:rPr>
              <a:t>+3x</a:t>
            </a:r>
            <a:r>
              <a:rPr lang="en-US" altLang="zh-TW" baseline="30000">
                <a:solidFill>
                  <a:srgbClr val="FF0000"/>
                </a:solidFill>
              </a:rPr>
              <a:t>2</a:t>
            </a:r>
            <a:r>
              <a:rPr lang="en-US" altLang="zh-TW">
                <a:solidFill>
                  <a:srgbClr val="FF0000"/>
                </a:solidFill>
              </a:rPr>
              <a:t>+1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D(x) =</a:t>
            </a:r>
            <a:r>
              <a:rPr lang="en-US" altLang="zh-TW"/>
              <a:t> </a:t>
            </a:r>
            <a:r>
              <a:rPr lang="en-US" altLang="zh-TW">
                <a:solidFill>
                  <a:srgbClr val="FF0000"/>
                </a:solidFill>
              </a:rPr>
              <a:t>3x</a:t>
            </a:r>
            <a:r>
              <a:rPr lang="en-US" altLang="zh-TW" baseline="30000">
                <a:solidFill>
                  <a:srgbClr val="FF0000"/>
                </a:solidFill>
              </a:rPr>
              <a:t>20 + </a:t>
            </a:r>
            <a:r>
              <a:rPr lang="en-US" altLang="zh-TW">
                <a:solidFill>
                  <a:srgbClr val="FF0000"/>
                </a:solidFill>
              </a:rPr>
              <a:t>2x</a:t>
            </a:r>
            <a:r>
              <a:rPr lang="en-US" altLang="zh-TW" baseline="3000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48503" name="Rectangle 23"/>
          <p:cNvSpPr>
            <a:spLocks noChangeArrowheads="1"/>
          </p:cNvSpPr>
          <p:nvPr/>
        </p:nvSpPr>
        <p:spPr bwMode="auto">
          <a:xfrm>
            <a:off x="2640013" y="5734051"/>
            <a:ext cx="6985000" cy="7921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A(x) = 4 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B(x) = x</a:t>
            </a:r>
            <a:r>
              <a:rPr lang="en-US" altLang="zh-TW" baseline="30000">
                <a:solidFill>
                  <a:srgbClr val="FF0000"/>
                </a:solidFill>
              </a:rPr>
              <a:t>4</a:t>
            </a:r>
            <a:r>
              <a:rPr lang="en-US" altLang="zh-TW">
                <a:solidFill>
                  <a:srgbClr val="FF0000"/>
                </a:solidFill>
              </a:rPr>
              <a:t>+10x</a:t>
            </a:r>
            <a:r>
              <a:rPr lang="en-US" altLang="zh-TW" baseline="30000">
                <a:solidFill>
                  <a:srgbClr val="FF0000"/>
                </a:solidFill>
              </a:rPr>
              <a:t>3</a:t>
            </a:r>
            <a:r>
              <a:rPr lang="en-US" altLang="zh-TW">
                <a:solidFill>
                  <a:srgbClr val="FF0000"/>
                </a:solidFill>
              </a:rPr>
              <a:t>+3x</a:t>
            </a:r>
            <a:r>
              <a:rPr lang="en-US" altLang="zh-TW" baseline="30000">
                <a:solidFill>
                  <a:srgbClr val="FF0000"/>
                </a:solidFill>
              </a:rPr>
              <a:t>2</a:t>
            </a:r>
            <a:r>
              <a:rPr lang="en-US" altLang="zh-TW">
                <a:solidFill>
                  <a:srgbClr val="FF0000"/>
                </a:solidFill>
              </a:rPr>
              <a:t>+1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D(x) =</a:t>
            </a:r>
            <a:r>
              <a:rPr lang="en-US" altLang="zh-TW"/>
              <a:t> </a:t>
            </a:r>
            <a:r>
              <a:rPr lang="en-US" altLang="zh-TW">
                <a:solidFill>
                  <a:srgbClr val="FF0000"/>
                </a:solidFill>
              </a:rPr>
              <a:t>3x</a:t>
            </a:r>
            <a:r>
              <a:rPr lang="en-US" altLang="zh-TW" baseline="30000">
                <a:solidFill>
                  <a:srgbClr val="FF0000"/>
                </a:solidFill>
              </a:rPr>
              <a:t>20 + </a:t>
            </a:r>
            <a:r>
              <a:rPr lang="en-US" altLang="zh-TW">
                <a:solidFill>
                  <a:srgbClr val="FF0000"/>
                </a:solidFill>
              </a:rPr>
              <a:t>2x</a:t>
            </a:r>
            <a:r>
              <a:rPr lang="en-US" altLang="zh-TW" baseline="3000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48504" name="Rectangle 24"/>
          <p:cNvSpPr>
            <a:spLocks noChangeArrowheads="1"/>
          </p:cNvSpPr>
          <p:nvPr/>
        </p:nvSpPr>
        <p:spPr bwMode="auto">
          <a:xfrm>
            <a:off x="2640013" y="5734051"/>
            <a:ext cx="6985000" cy="7921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A(x) = 4 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B(x) = x</a:t>
            </a:r>
            <a:r>
              <a:rPr lang="en-US" altLang="zh-TW" baseline="30000">
                <a:solidFill>
                  <a:srgbClr val="FF0000"/>
                </a:solidFill>
              </a:rPr>
              <a:t>4</a:t>
            </a:r>
            <a:r>
              <a:rPr lang="en-US" altLang="zh-TW">
                <a:solidFill>
                  <a:srgbClr val="FF0000"/>
                </a:solidFill>
              </a:rPr>
              <a:t>+10x</a:t>
            </a:r>
            <a:r>
              <a:rPr lang="en-US" altLang="zh-TW" baseline="30000">
                <a:solidFill>
                  <a:srgbClr val="FF0000"/>
                </a:solidFill>
              </a:rPr>
              <a:t>3</a:t>
            </a:r>
            <a:r>
              <a:rPr lang="en-US" altLang="zh-TW">
                <a:solidFill>
                  <a:srgbClr val="FF0000"/>
                </a:solidFill>
              </a:rPr>
              <a:t>+3x</a:t>
            </a:r>
            <a:r>
              <a:rPr lang="en-US" altLang="zh-TW" baseline="30000">
                <a:solidFill>
                  <a:srgbClr val="FF0000"/>
                </a:solidFill>
              </a:rPr>
              <a:t>2</a:t>
            </a:r>
            <a:r>
              <a:rPr lang="en-US" altLang="zh-TW">
                <a:solidFill>
                  <a:srgbClr val="FF0000"/>
                </a:solidFill>
              </a:rPr>
              <a:t>+1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A(x) != ZERO B(x) != ZERO</a:t>
            </a:r>
            <a:endParaRPr lang="en-US" altLang="zh-TW" baseline="30000">
              <a:solidFill>
                <a:srgbClr val="FF0000"/>
              </a:solidFill>
            </a:endParaRPr>
          </a:p>
        </p:txBody>
      </p:sp>
      <p:sp>
        <p:nvSpPr>
          <p:cNvPr id="148505" name="Rectangle 25"/>
          <p:cNvSpPr>
            <a:spLocks noChangeArrowheads="1"/>
          </p:cNvSpPr>
          <p:nvPr/>
        </p:nvSpPr>
        <p:spPr bwMode="auto">
          <a:xfrm>
            <a:off x="2640013" y="5734051"/>
            <a:ext cx="6985000" cy="7921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A(x) = 4 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B(x) = x</a:t>
            </a:r>
            <a:r>
              <a:rPr lang="en-US" altLang="zh-TW" baseline="30000">
                <a:solidFill>
                  <a:srgbClr val="FF0000"/>
                </a:solidFill>
              </a:rPr>
              <a:t>4</a:t>
            </a:r>
            <a:r>
              <a:rPr lang="en-US" altLang="zh-TW">
                <a:solidFill>
                  <a:srgbClr val="FF0000"/>
                </a:solidFill>
              </a:rPr>
              <a:t>+10x</a:t>
            </a:r>
            <a:r>
              <a:rPr lang="en-US" altLang="zh-TW" baseline="30000">
                <a:solidFill>
                  <a:srgbClr val="FF0000"/>
                </a:solidFill>
              </a:rPr>
              <a:t>3</a:t>
            </a:r>
            <a:r>
              <a:rPr lang="en-US" altLang="zh-TW">
                <a:solidFill>
                  <a:srgbClr val="FF0000"/>
                </a:solidFill>
              </a:rPr>
              <a:t>+3x</a:t>
            </a:r>
            <a:r>
              <a:rPr lang="en-US" altLang="zh-TW" baseline="30000">
                <a:solidFill>
                  <a:srgbClr val="FF0000"/>
                </a:solidFill>
              </a:rPr>
              <a:t>2</a:t>
            </a:r>
            <a:r>
              <a:rPr lang="en-US" altLang="zh-TW">
                <a:solidFill>
                  <a:srgbClr val="FF0000"/>
                </a:solidFill>
              </a:rPr>
              <a:t>+1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Lead_Exp(a) = 0 &lt; Lead_Exp(b)</a:t>
            </a:r>
            <a:r>
              <a:rPr lang="en-US" altLang="zh-TW"/>
              <a:t> </a:t>
            </a:r>
            <a:r>
              <a:rPr lang="en-US" altLang="zh-TW">
                <a:solidFill>
                  <a:srgbClr val="FF0000"/>
                </a:solidFill>
              </a:rPr>
              <a:t>!= 4</a:t>
            </a:r>
          </a:p>
        </p:txBody>
      </p:sp>
      <p:sp>
        <p:nvSpPr>
          <p:cNvPr id="148506" name="AutoShape 26"/>
          <p:cNvSpPr>
            <a:spLocks noChangeArrowheads="1"/>
          </p:cNvSpPr>
          <p:nvPr/>
        </p:nvSpPr>
        <p:spPr bwMode="auto">
          <a:xfrm>
            <a:off x="2208214" y="1916113"/>
            <a:ext cx="395287" cy="144462"/>
          </a:xfrm>
          <a:prstGeom prst="rightArrow">
            <a:avLst>
              <a:gd name="adj1" fmla="val 50000"/>
              <a:gd name="adj2" fmla="val 68407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8507" name="AutoShape 27"/>
          <p:cNvSpPr>
            <a:spLocks noChangeArrowheads="1"/>
          </p:cNvSpPr>
          <p:nvPr/>
        </p:nvSpPr>
        <p:spPr bwMode="auto">
          <a:xfrm>
            <a:off x="2424114" y="2133601"/>
            <a:ext cx="395287" cy="144463"/>
          </a:xfrm>
          <a:prstGeom prst="rightArrow">
            <a:avLst>
              <a:gd name="adj1" fmla="val 50000"/>
              <a:gd name="adj2" fmla="val 68406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8508" name="Rectangle 28"/>
          <p:cNvSpPr>
            <a:spLocks noChangeArrowheads="1"/>
          </p:cNvSpPr>
          <p:nvPr/>
        </p:nvSpPr>
        <p:spPr bwMode="auto">
          <a:xfrm>
            <a:off x="2640013" y="5734051"/>
            <a:ext cx="6985000" cy="7921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A(x) = 4 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B(x) = x</a:t>
            </a:r>
            <a:r>
              <a:rPr lang="en-US" altLang="zh-TW" baseline="30000">
                <a:solidFill>
                  <a:srgbClr val="FF0000"/>
                </a:solidFill>
              </a:rPr>
              <a:t>4</a:t>
            </a:r>
            <a:r>
              <a:rPr lang="en-US" altLang="zh-TW">
                <a:solidFill>
                  <a:srgbClr val="FF0000"/>
                </a:solidFill>
              </a:rPr>
              <a:t>+10x</a:t>
            </a:r>
            <a:r>
              <a:rPr lang="en-US" altLang="zh-TW" baseline="30000">
                <a:solidFill>
                  <a:srgbClr val="FF0000"/>
                </a:solidFill>
              </a:rPr>
              <a:t>3</a:t>
            </a:r>
            <a:r>
              <a:rPr lang="en-US" altLang="zh-TW">
                <a:solidFill>
                  <a:srgbClr val="FF0000"/>
                </a:solidFill>
              </a:rPr>
              <a:t>+3x</a:t>
            </a:r>
            <a:r>
              <a:rPr lang="en-US" altLang="zh-TW" baseline="30000">
                <a:solidFill>
                  <a:srgbClr val="FF0000"/>
                </a:solidFill>
              </a:rPr>
              <a:t>2</a:t>
            </a:r>
            <a:r>
              <a:rPr lang="en-US" altLang="zh-TW">
                <a:solidFill>
                  <a:srgbClr val="FF0000"/>
                </a:solidFill>
              </a:rPr>
              <a:t>+1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D(x) = 3x</a:t>
            </a:r>
            <a:r>
              <a:rPr lang="en-US" altLang="zh-TW" baseline="30000">
                <a:solidFill>
                  <a:srgbClr val="FF0000"/>
                </a:solidFill>
              </a:rPr>
              <a:t>20</a:t>
            </a:r>
            <a:r>
              <a:rPr lang="en-US" altLang="zh-TW">
                <a:solidFill>
                  <a:srgbClr val="FF0000"/>
                </a:solidFill>
              </a:rPr>
              <a:t>+2x</a:t>
            </a:r>
            <a:r>
              <a:rPr lang="en-US" altLang="zh-TW" baseline="30000">
                <a:solidFill>
                  <a:srgbClr val="FF0000"/>
                </a:solidFill>
              </a:rPr>
              <a:t>5 + </a:t>
            </a:r>
            <a:r>
              <a:rPr lang="en-US" altLang="zh-TW">
                <a:solidFill>
                  <a:srgbClr val="FF0000"/>
                </a:solidFill>
              </a:rPr>
              <a:t>x</a:t>
            </a:r>
            <a:r>
              <a:rPr lang="en-US" altLang="zh-TW" baseline="3000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48509" name="Rectangle 29"/>
          <p:cNvSpPr>
            <a:spLocks noChangeArrowheads="1"/>
          </p:cNvSpPr>
          <p:nvPr/>
        </p:nvSpPr>
        <p:spPr bwMode="auto">
          <a:xfrm>
            <a:off x="2640013" y="5734051"/>
            <a:ext cx="6985000" cy="7921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A(x) = 4 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B(x) = 10x</a:t>
            </a:r>
            <a:r>
              <a:rPr lang="en-US" altLang="zh-TW" baseline="30000">
                <a:solidFill>
                  <a:srgbClr val="FF0000"/>
                </a:solidFill>
              </a:rPr>
              <a:t>3</a:t>
            </a:r>
            <a:r>
              <a:rPr lang="en-US" altLang="zh-TW">
                <a:solidFill>
                  <a:srgbClr val="FF0000"/>
                </a:solidFill>
              </a:rPr>
              <a:t>+3x</a:t>
            </a:r>
            <a:r>
              <a:rPr lang="en-US" altLang="zh-TW" baseline="30000">
                <a:solidFill>
                  <a:srgbClr val="FF0000"/>
                </a:solidFill>
              </a:rPr>
              <a:t>2</a:t>
            </a:r>
            <a:r>
              <a:rPr lang="en-US" altLang="zh-TW">
                <a:solidFill>
                  <a:srgbClr val="FF0000"/>
                </a:solidFill>
              </a:rPr>
              <a:t>+1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D(x) = 3x</a:t>
            </a:r>
            <a:r>
              <a:rPr lang="en-US" altLang="zh-TW" baseline="30000">
                <a:solidFill>
                  <a:srgbClr val="FF0000"/>
                </a:solidFill>
              </a:rPr>
              <a:t>20</a:t>
            </a:r>
            <a:r>
              <a:rPr lang="en-US" altLang="zh-TW">
                <a:solidFill>
                  <a:srgbClr val="FF0000"/>
                </a:solidFill>
              </a:rPr>
              <a:t>+2x</a:t>
            </a:r>
            <a:r>
              <a:rPr lang="en-US" altLang="zh-TW" baseline="30000">
                <a:solidFill>
                  <a:srgbClr val="FF0000"/>
                </a:solidFill>
              </a:rPr>
              <a:t>5 + </a:t>
            </a:r>
            <a:r>
              <a:rPr lang="en-US" altLang="zh-TW">
                <a:solidFill>
                  <a:srgbClr val="FF0000"/>
                </a:solidFill>
              </a:rPr>
              <a:t>x</a:t>
            </a:r>
            <a:r>
              <a:rPr lang="en-US" altLang="zh-TW" baseline="3000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48510" name="Rectangle 30"/>
          <p:cNvSpPr>
            <a:spLocks noChangeArrowheads="1"/>
          </p:cNvSpPr>
          <p:nvPr/>
        </p:nvSpPr>
        <p:spPr bwMode="auto">
          <a:xfrm>
            <a:off x="2640013" y="5734051"/>
            <a:ext cx="6985000" cy="7921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A(x) = 4 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B(x) = 10x</a:t>
            </a:r>
            <a:r>
              <a:rPr lang="en-US" altLang="zh-TW" baseline="30000">
                <a:solidFill>
                  <a:srgbClr val="FF0000"/>
                </a:solidFill>
              </a:rPr>
              <a:t>3</a:t>
            </a:r>
            <a:r>
              <a:rPr lang="en-US" altLang="zh-TW">
                <a:solidFill>
                  <a:srgbClr val="FF0000"/>
                </a:solidFill>
              </a:rPr>
              <a:t>+3x</a:t>
            </a:r>
            <a:r>
              <a:rPr lang="en-US" altLang="zh-TW" baseline="30000">
                <a:solidFill>
                  <a:srgbClr val="FF0000"/>
                </a:solidFill>
              </a:rPr>
              <a:t>2</a:t>
            </a:r>
            <a:r>
              <a:rPr lang="en-US" altLang="zh-TW">
                <a:solidFill>
                  <a:srgbClr val="FF0000"/>
                </a:solidFill>
              </a:rPr>
              <a:t>+1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A(x) != ZERO B(x) != ZERO</a:t>
            </a:r>
            <a:endParaRPr lang="en-US" altLang="zh-TW" baseline="30000">
              <a:solidFill>
                <a:srgbClr val="FF0000"/>
              </a:solidFill>
            </a:endParaRPr>
          </a:p>
        </p:txBody>
      </p:sp>
      <p:sp>
        <p:nvSpPr>
          <p:cNvPr id="148511" name="Rectangle 31"/>
          <p:cNvSpPr>
            <a:spLocks noChangeArrowheads="1"/>
          </p:cNvSpPr>
          <p:nvPr/>
        </p:nvSpPr>
        <p:spPr bwMode="auto">
          <a:xfrm>
            <a:off x="2640013" y="5734051"/>
            <a:ext cx="6985000" cy="7921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A(x) = 4 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B(x) = 10x</a:t>
            </a:r>
            <a:r>
              <a:rPr lang="en-US" altLang="zh-TW" baseline="30000">
                <a:solidFill>
                  <a:srgbClr val="FF0000"/>
                </a:solidFill>
              </a:rPr>
              <a:t>3</a:t>
            </a:r>
            <a:r>
              <a:rPr lang="en-US" altLang="zh-TW">
                <a:solidFill>
                  <a:srgbClr val="FF0000"/>
                </a:solidFill>
              </a:rPr>
              <a:t>+3x</a:t>
            </a:r>
            <a:r>
              <a:rPr lang="en-US" altLang="zh-TW" baseline="30000">
                <a:solidFill>
                  <a:srgbClr val="FF0000"/>
                </a:solidFill>
              </a:rPr>
              <a:t>2</a:t>
            </a:r>
            <a:r>
              <a:rPr lang="en-US" altLang="zh-TW">
                <a:solidFill>
                  <a:srgbClr val="FF0000"/>
                </a:solidFill>
              </a:rPr>
              <a:t>+1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Lead_Exp(a) = 0 &lt; Lead_Exp(b) = 3 </a:t>
            </a:r>
          </a:p>
        </p:txBody>
      </p:sp>
      <p:sp>
        <p:nvSpPr>
          <p:cNvPr id="148512" name="Rectangle 32"/>
          <p:cNvSpPr>
            <a:spLocks noChangeArrowheads="1"/>
          </p:cNvSpPr>
          <p:nvPr/>
        </p:nvSpPr>
        <p:spPr bwMode="auto">
          <a:xfrm>
            <a:off x="2640013" y="5734051"/>
            <a:ext cx="6985000" cy="7921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A(x) = 4 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B(x) = 10x</a:t>
            </a:r>
            <a:r>
              <a:rPr lang="en-US" altLang="zh-TW" baseline="30000">
                <a:solidFill>
                  <a:srgbClr val="FF0000"/>
                </a:solidFill>
              </a:rPr>
              <a:t>3</a:t>
            </a:r>
            <a:r>
              <a:rPr lang="en-US" altLang="zh-TW">
                <a:solidFill>
                  <a:srgbClr val="FF0000"/>
                </a:solidFill>
              </a:rPr>
              <a:t>+3x</a:t>
            </a:r>
            <a:r>
              <a:rPr lang="en-US" altLang="zh-TW" baseline="30000">
                <a:solidFill>
                  <a:srgbClr val="FF0000"/>
                </a:solidFill>
              </a:rPr>
              <a:t>2</a:t>
            </a:r>
            <a:r>
              <a:rPr lang="en-US" altLang="zh-TW">
                <a:solidFill>
                  <a:srgbClr val="FF0000"/>
                </a:solidFill>
              </a:rPr>
              <a:t>+1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D(x) =  3x</a:t>
            </a:r>
            <a:r>
              <a:rPr lang="en-US" altLang="zh-TW" baseline="30000">
                <a:solidFill>
                  <a:srgbClr val="FF0000"/>
                </a:solidFill>
              </a:rPr>
              <a:t>20</a:t>
            </a:r>
            <a:r>
              <a:rPr lang="en-US" altLang="zh-TW">
                <a:solidFill>
                  <a:srgbClr val="FF0000"/>
                </a:solidFill>
              </a:rPr>
              <a:t>+2x</a:t>
            </a:r>
            <a:r>
              <a:rPr lang="en-US" altLang="zh-TW" baseline="30000">
                <a:solidFill>
                  <a:srgbClr val="FF0000"/>
                </a:solidFill>
              </a:rPr>
              <a:t>5 </a:t>
            </a:r>
            <a:r>
              <a:rPr lang="en-US" altLang="zh-TW">
                <a:solidFill>
                  <a:srgbClr val="FF0000"/>
                </a:solidFill>
              </a:rPr>
              <a:t>+</a:t>
            </a:r>
            <a:r>
              <a:rPr lang="en-US" altLang="zh-TW" baseline="30000">
                <a:solidFill>
                  <a:srgbClr val="FF0000"/>
                </a:solidFill>
              </a:rPr>
              <a:t> </a:t>
            </a:r>
            <a:r>
              <a:rPr lang="en-US" altLang="zh-TW">
                <a:solidFill>
                  <a:srgbClr val="FF0000"/>
                </a:solidFill>
              </a:rPr>
              <a:t>x</a:t>
            </a:r>
            <a:r>
              <a:rPr lang="en-US" altLang="zh-TW" baseline="30000">
                <a:solidFill>
                  <a:srgbClr val="FF0000"/>
                </a:solidFill>
              </a:rPr>
              <a:t>4</a:t>
            </a:r>
            <a:r>
              <a:rPr lang="en-US" altLang="zh-TW">
                <a:solidFill>
                  <a:srgbClr val="FF0000"/>
                </a:solidFill>
              </a:rPr>
              <a:t>+10x</a:t>
            </a:r>
            <a:r>
              <a:rPr lang="en-US" altLang="zh-TW" baseline="300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8513" name="Rectangle 33"/>
          <p:cNvSpPr>
            <a:spLocks noChangeArrowheads="1"/>
          </p:cNvSpPr>
          <p:nvPr/>
        </p:nvSpPr>
        <p:spPr bwMode="auto">
          <a:xfrm>
            <a:off x="2640013" y="5734051"/>
            <a:ext cx="6985000" cy="7921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A(x) = 4 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B(x) = 3x</a:t>
            </a:r>
            <a:r>
              <a:rPr lang="en-US" altLang="zh-TW" baseline="30000">
                <a:solidFill>
                  <a:srgbClr val="FF0000"/>
                </a:solidFill>
              </a:rPr>
              <a:t>2</a:t>
            </a:r>
            <a:r>
              <a:rPr lang="en-US" altLang="zh-TW">
                <a:solidFill>
                  <a:srgbClr val="FF0000"/>
                </a:solidFill>
              </a:rPr>
              <a:t>+1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D(x) =  3x</a:t>
            </a:r>
            <a:r>
              <a:rPr lang="en-US" altLang="zh-TW" baseline="30000">
                <a:solidFill>
                  <a:srgbClr val="FF0000"/>
                </a:solidFill>
              </a:rPr>
              <a:t>20</a:t>
            </a:r>
            <a:r>
              <a:rPr lang="en-US" altLang="zh-TW">
                <a:solidFill>
                  <a:srgbClr val="FF0000"/>
                </a:solidFill>
              </a:rPr>
              <a:t>+2x</a:t>
            </a:r>
            <a:r>
              <a:rPr lang="en-US" altLang="zh-TW" baseline="30000">
                <a:solidFill>
                  <a:srgbClr val="FF0000"/>
                </a:solidFill>
              </a:rPr>
              <a:t>5 </a:t>
            </a:r>
            <a:r>
              <a:rPr lang="en-US" altLang="zh-TW">
                <a:solidFill>
                  <a:srgbClr val="FF0000"/>
                </a:solidFill>
              </a:rPr>
              <a:t>+</a:t>
            </a:r>
            <a:r>
              <a:rPr lang="en-US" altLang="zh-TW" baseline="30000">
                <a:solidFill>
                  <a:srgbClr val="FF0000"/>
                </a:solidFill>
              </a:rPr>
              <a:t> </a:t>
            </a:r>
            <a:r>
              <a:rPr lang="en-US" altLang="zh-TW">
                <a:solidFill>
                  <a:srgbClr val="FF0000"/>
                </a:solidFill>
              </a:rPr>
              <a:t>x</a:t>
            </a:r>
            <a:r>
              <a:rPr lang="en-US" altLang="zh-TW" baseline="30000">
                <a:solidFill>
                  <a:srgbClr val="FF0000"/>
                </a:solidFill>
              </a:rPr>
              <a:t>4</a:t>
            </a:r>
            <a:r>
              <a:rPr lang="en-US" altLang="zh-TW">
                <a:solidFill>
                  <a:srgbClr val="FF0000"/>
                </a:solidFill>
              </a:rPr>
              <a:t>+10x</a:t>
            </a:r>
            <a:r>
              <a:rPr lang="en-US" altLang="zh-TW" baseline="300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8514" name="Rectangle 34"/>
          <p:cNvSpPr>
            <a:spLocks noChangeArrowheads="1"/>
          </p:cNvSpPr>
          <p:nvPr/>
        </p:nvSpPr>
        <p:spPr bwMode="auto">
          <a:xfrm>
            <a:off x="2640013" y="5734051"/>
            <a:ext cx="6985000" cy="7921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A(x) = 4 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B(x) = 3x</a:t>
            </a:r>
            <a:r>
              <a:rPr lang="en-US" altLang="zh-TW" baseline="30000">
                <a:solidFill>
                  <a:srgbClr val="FF0000"/>
                </a:solidFill>
              </a:rPr>
              <a:t>2</a:t>
            </a:r>
            <a:r>
              <a:rPr lang="en-US" altLang="zh-TW">
                <a:solidFill>
                  <a:srgbClr val="FF0000"/>
                </a:solidFill>
              </a:rPr>
              <a:t>+1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A(x) != ZERO B(x) != ZERO</a:t>
            </a:r>
            <a:endParaRPr lang="en-US" altLang="zh-TW" baseline="30000">
              <a:solidFill>
                <a:srgbClr val="FF0000"/>
              </a:solidFill>
            </a:endParaRPr>
          </a:p>
        </p:txBody>
      </p:sp>
      <p:sp>
        <p:nvSpPr>
          <p:cNvPr id="148515" name="Rectangle 35"/>
          <p:cNvSpPr>
            <a:spLocks noChangeArrowheads="1"/>
          </p:cNvSpPr>
          <p:nvPr/>
        </p:nvSpPr>
        <p:spPr bwMode="auto">
          <a:xfrm>
            <a:off x="2640013" y="5734051"/>
            <a:ext cx="6985000" cy="7921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A(x) = 4 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B(x) = 3x</a:t>
            </a:r>
            <a:r>
              <a:rPr lang="en-US" altLang="zh-TW" baseline="30000">
                <a:solidFill>
                  <a:srgbClr val="FF0000"/>
                </a:solidFill>
              </a:rPr>
              <a:t>2</a:t>
            </a:r>
            <a:r>
              <a:rPr lang="en-US" altLang="zh-TW">
                <a:solidFill>
                  <a:srgbClr val="FF0000"/>
                </a:solidFill>
              </a:rPr>
              <a:t>+1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Lead_Exp(a) = 0 &lt;  Lead_Exp(b) = 2 </a:t>
            </a:r>
          </a:p>
        </p:txBody>
      </p:sp>
      <p:sp>
        <p:nvSpPr>
          <p:cNvPr id="148516" name="Rectangle 36"/>
          <p:cNvSpPr>
            <a:spLocks noChangeArrowheads="1"/>
          </p:cNvSpPr>
          <p:nvPr/>
        </p:nvSpPr>
        <p:spPr bwMode="auto">
          <a:xfrm>
            <a:off x="2640013" y="5734051"/>
            <a:ext cx="6985000" cy="7921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A(x) = 4 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B(x) = 3x</a:t>
            </a:r>
            <a:r>
              <a:rPr lang="en-US" altLang="zh-TW" baseline="30000">
                <a:solidFill>
                  <a:srgbClr val="FF0000"/>
                </a:solidFill>
              </a:rPr>
              <a:t>2</a:t>
            </a:r>
            <a:r>
              <a:rPr lang="en-US" altLang="zh-TW">
                <a:solidFill>
                  <a:srgbClr val="FF0000"/>
                </a:solidFill>
              </a:rPr>
              <a:t>+1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D(x) = 3x</a:t>
            </a:r>
            <a:r>
              <a:rPr lang="en-US" altLang="zh-TW" baseline="30000">
                <a:solidFill>
                  <a:srgbClr val="FF0000"/>
                </a:solidFill>
              </a:rPr>
              <a:t>20</a:t>
            </a:r>
            <a:r>
              <a:rPr lang="en-US" altLang="zh-TW">
                <a:solidFill>
                  <a:srgbClr val="FF0000"/>
                </a:solidFill>
              </a:rPr>
              <a:t>+2x</a:t>
            </a:r>
            <a:r>
              <a:rPr lang="en-US" altLang="zh-TW" baseline="30000">
                <a:solidFill>
                  <a:srgbClr val="FF0000"/>
                </a:solidFill>
              </a:rPr>
              <a:t>5 </a:t>
            </a:r>
            <a:r>
              <a:rPr lang="en-US" altLang="zh-TW">
                <a:solidFill>
                  <a:srgbClr val="FF0000"/>
                </a:solidFill>
              </a:rPr>
              <a:t>+x</a:t>
            </a:r>
            <a:r>
              <a:rPr lang="en-US" altLang="zh-TW" baseline="30000">
                <a:solidFill>
                  <a:srgbClr val="FF0000"/>
                </a:solidFill>
              </a:rPr>
              <a:t>4</a:t>
            </a:r>
            <a:r>
              <a:rPr lang="en-US" altLang="zh-TW">
                <a:solidFill>
                  <a:srgbClr val="FF0000"/>
                </a:solidFill>
              </a:rPr>
              <a:t>+10x</a:t>
            </a:r>
            <a:r>
              <a:rPr lang="en-US" altLang="zh-TW" baseline="30000">
                <a:solidFill>
                  <a:srgbClr val="FF0000"/>
                </a:solidFill>
              </a:rPr>
              <a:t>3</a:t>
            </a:r>
            <a:r>
              <a:rPr lang="en-US" altLang="zh-TW">
                <a:solidFill>
                  <a:srgbClr val="FF0000"/>
                </a:solidFill>
              </a:rPr>
              <a:t>+3x</a:t>
            </a:r>
            <a:r>
              <a:rPr lang="en-US" altLang="zh-TW" baseline="300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48517" name="Rectangle 37"/>
          <p:cNvSpPr>
            <a:spLocks noChangeArrowheads="1"/>
          </p:cNvSpPr>
          <p:nvPr/>
        </p:nvSpPr>
        <p:spPr bwMode="auto">
          <a:xfrm>
            <a:off x="2640013" y="5734051"/>
            <a:ext cx="6985000" cy="7921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A(x) = 4 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B(x) = 1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D(x) = 3x</a:t>
            </a:r>
            <a:r>
              <a:rPr lang="en-US" altLang="zh-TW" baseline="30000">
                <a:solidFill>
                  <a:srgbClr val="FF0000"/>
                </a:solidFill>
              </a:rPr>
              <a:t>20</a:t>
            </a:r>
            <a:r>
              <a:rPr lang="en-US" altLang="zh-TW">
                <a:solidFill>
                  <a:srgbClr val="FF0000"/>
                </a:solidFill>
              </a:rPr>
              <a:t>+2x</a:t>
            </a:r>
            <a:r>
              <a:rPr lang="en-US" altLang="zh-TW" baseline="30000">
                <a:solidFill>
                  <a:srgbClr val="FF0000"/>
                </a:solidFill>
              </a:rPr>
              <a:t>5 </a:t>
            </a:r>
            <a:r>
              <a:rPr lang="en-US" altLang="zh-TW">
                <a:solidFill>
                  <a:srgbClr val="FF0000"/>
                </a:solidFill>
              </a:rPr>
              <a:t>+x</a:t>
            </a:r>
            <a:r>
              <a:rPr lang="en-US" altLang="zh-TW" baseline="30000">
                <a:solidFill>
                  <a:srgbClr val="FF0000"/>
                </a:solidFill>
              </a:rPr>
              <a:t>4</a:t>
            </a:r>
            <a:r>
              <a:rPr lang="en-US" altLang="zh-TW">
                <a:solidFill>
                  <a:srgbClr val="FF0000"/>
                </a:solidFill>
              </a:rPr>
              <a:t>+10x</a:t>
            </a:r>
            <a:r>
              <a:rPr lang="en-US" altLang="zh-TW" baseline="30000">
                <a:solidFill>
                  <a:srgbClr val="FF0000"/>
                </a:solidFill>
              </a:rPr>
              <a:t>3</a:t>
            </a:r>
            <a:r>
              <a:rPr lang="en-US" altLang="zh-TW">
                <a:solidFill>
                  <a:srgbClr val="FF0000"/>
                </a:solidFill>
              </a:rPr>
              <a:t>+3x</a:t>
            </a:r>
            <a:r>
              <a:rPr lang="en-US" altLang="zh-TW" baseline="300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48518" name="Rectangle 38"/>
          <p:cNvSpPr>
            <a:spLocks noChangeArrowheads="1"/>
          </p:cNvSpPr>
          <p:nvPr/>
        </p:nvSpPr>
        <p:spPr bwMode="auto">
          <a:xfrm>
            <a:off x="2640013" y="5734051"/>
            <a:ext cx="6985000" cy="7921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A(x) = 4 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B(x) = 1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A(x) != ZERO B(x) != ZERO</a:t>
            </a:r>
            <a:endParaRPr lang="en-US" altLang="zh-TW" baseline="30000">
              <a:solidFill>
                <a:srgbClr val="FF0000"/>
              </a:solidFill>
            </a:endParaRPr>
          </a:p>
        </p:txBody>
      </p:sp>
      <p:sp>
        <p:nvSpPr>
          <p:cNvPr id="148519" name="Rectangle 39"/>
          <p:cNvSpPr>
            <a:spLocks noChangeArrowheads="1"/>
          </p:cNvSpPr>
          <p:nvPr/>
        </p:nvSpPr>
        <p:spPr bwMode="auto">
          <a:xfrm>
            <a:off x="2640013" y="5734051"/>
            <a:ext cx="6985000" cy="7921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A(x) = 4 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B(x) = 1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Lead_Exp(a) = 0 == Lead_Exp(b) = 0 </a:t>
            </a:r>
          </a:p>
        </p:txBody>
      </p:sp>
      <p:sp>
        <p:nvSpPr>
          <p:cNvPr id="148520" name="AutoShape 40"/>
          <p:cNvSpPr>
            <a:spLocks noChangeArrowheads="1"/>
          </p:cNvSpPr>
          <p:nvPr/>
        </p:nvSpPr>
        <p:spPr bwMode="auto">
          <a:xfrm>
            <a:off x="1992314" y="2636838"/>
            <a:ext cx="395287" cy="144462"/>
          </a:xfrm>
          <a:prstGeom prst="rightArrow">
            <a:avLst>
              <a:gd name="adj1" fmla="val 50000"/>
              <a:gd name="adj2" fmla="val 68407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8521" name="Rectangle 41"/>
          <p:cNvSpPr>
            <a:spLocks noChangeArrowheads="1"/>
          </p:cNvSpPr>
          <p:nvPr/>
        </p:nvSpPr>
        <p:spPr bwMode="auto">
          <a:xfrm>
            <a:off x="2640013" y="5734051"/>
            <a:ext cx="6985000" cy="7921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A(x) = 4 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B(x) = 1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Sum(x) = A(x) + B(x) = 4 + 1 = 5</a:t>
            </a:r>
          </a:p>
        </p:txBody>
      </p:sp>
      <p:sp>
        <p:nvSpPr>
          <p:cNvPr id="148522" name="AutoShape 42"/>
          <p:cNvSpPr>
            <a:spLocks noChangeArrowheads="1"/>
          </p:cNvSpPr>
          <p:nvPr/>
        </p:nvSpPr>
        <p:spPr bwMode="auto">
          <a:xfrm>
            <a:off x="2640014" y="3284538"/>
            <a:ext cx="395287" cy="144462"/>
          </a:xfrm>
          <a:prstGeom prst="rightArrow">
            <a:avLst>
              <a:gd name="adj1" fmla="val 50000"/>
              <a:gd name="adj2" fmla="val 68407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8523" name="Rectangle 43"/>
          <p:cNvSpPr>
            <a:spLocks noChangeArrowheads="1"/>
          </p:cNvSpPr>
          <p:nvPr/>
        </p:nvSpPr>
        <p:spPr bwMode="auto">
          <a:xfrm>
            <a:off x="2640013" y="5734051"/>
            <a:ext cx="6985000" cy="7921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A(x) = 4 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B(x) = 1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D(x) = 3x</a:t>
            </a:r>
            <a:r>
              <a:rPr lang="en-US" altLang="zh-TW" baseline="30000">
                <a:solidFill>
                  <a:srgbClr val="FF0000"/>
                </a:solidFill>
              </a:rPr>
              <a:t>20</a:t>
            </a:r>
            <a:r>
              <a:rPr lang="en-US" altLang="zh-TW">
                <a:solidFill>
                  <a:srgbClr val="FF0000"/>
                </a:solidFill>
              </a:rPr>
              <a:t>+2x</a:t>
            </a:r>
            <a:r>
              <a:rPr lang="en-US" altLang="zh-TW" baseline="30000">
                <a:solidFill>
                  <a:srgbClr val="FF0000"/>
                </a:solidFill>
              </a:rPr>
              <a:t>5</a:t>
            </a:r>
            <a:r>
              <a:rPr lang="en-US" altLang="zh-TW">
                <a:solidFill>
                  <a:srgbClr val="FF0000"/>
                </a:solidFill>
              </a:rPr>
              <a:t>+x</a:t>
            </a:r>
            <a:r>
              <a:rPr lang="en-US" altLang="zh-TW" baseline="30000">
                <a:solidFill>
                  <a:srgbClr val="FF0000"/>
                </a:solidFill>
              </a:rPr>
              <a:t>4</a:t>
            </a:r>
            <a:r>
              <a:rPr lang="en-US" altLang="zh-TW">
                <a:solidFill>
                  <a:srgbClr val="FF0000"/>
                </a:solidFill>
              </a:rPr>
              <a:t>+10x</a:t>
            </a:r>
            <a:r>
              <a:rPr lang="en-US" altLang="zh-TW" baseline="30000">
                <a:solidFill>
                  <a:srgbClr val="FF0000"/>
                </a:solidFill>
              </a:rPr>
              <a:t>3</a:t>
            </a:r>
            <a:r>
              <a:rPr lang="en-US" altLang="zh-TW">
                <a:solidFill>
                  <a:srgbClr val="FF0000"/>
                </a:solidFill>
              </a:rPr>
              <a:t>+3x</a:t>
            </a:r>
            <a:r>
              <a:rPr lang="en-US" altLang="zh-TW" baseline="30000">
                <a:solidFill>
                  <a:srgbClr val="FF0000"/>
                </a:solidFill>
              </a:rPr>
              <a:t>2</a:t>
            </a:r>
            <a:r>
              <a:rPr lang="en-US" altLang="zh-TW">
                <a:solidFill>
                  <a:srgbClr val="FF0000"/>
                </a:solidFill>
              </a:rPr>
              <a:t>+5</a:t>
            </a:r>
          </a:p>
        </p:txBody>
      </p:sp>
      <p:sp>
        <p:nvSpPr>
          <p:cNvPr id="148524" name="AutoShape 44"/>
          <p:cNvSpPr>
            <a:spLocks noChangeArrowheads="1"/>
          </p:cNvSpPr>
          <p:nvPr/>
        </p:nvSpPr>
        <p:spPr bwMode="auto">
          <a:xfrm>
            <a:off x="2711450" y="3716338"/>
            <a:ext cx="395288" cy="144462"/>
          </a:xfrm>
          <a:prstGeom prst="rightArrow">
            <a:avLst>
              <a:gd name="adj1" fmla="val 50000"/>
              <a:gd name="adj2" fmla="val 68407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8525" name="Rectangle 45"/>
          <p:cNvSpPr>
            <a:spLocks noChangeArrowheads="1"/>
          </p:cNvSpPr>
          <p:nvPr/>
        </p:nvSpPr>
        <p:spPr bwMode="auto">
          <a:xfrm>
            <a:off x="2566988" y="5734051"/>
            <a:ext cx="6985000" cy="7921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A(x) = ZERO 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B(x) = ZERO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D(x) = 3x</a:t>
            </a:r>
            <a:r>
              <a:rPr lang="en-US" altLang="zh-TW" baseline="30000">
                <a:solidFill>
                  <a:srgbClr val="FF0000"/>
                </a:solidFill>
              </a:rPr>
              <a:t>20</a:t>
            </a:r>
            <a:r>
              <a:rPr lang="en-US" altLang="zh-TW">
                <a:solidFill>
                  <a:srgbClr val="FF0000"/>
                </a:solidFill>
              </a:rPr>
              <a:t>+2x</a:t>
            </a:r>
            <a:r>
              <a:rPr lang="en-US" altLang="zh-TW" baseline="30000">
                <a:solidFill>
                  <a:srgbClr val="FF0000"/>
                </a:solidFill>
              </a:rPr>
              <a:t>5</a:t>
            </a:r>
            <a:r>
              <a:rPr lang="en-US" altLang="zh-TW">
                <a:solidFill>
                  <a:srgbClr val="FF0000"/>
                </a:solidFill>
              </a:rPr>
              <a:t>+x</a:t>
            </a:r>
            <a:r>
              <a:rPr lang="en-US" altLang="zh-TW" baseline="30000">
                <a:solidFill>
                  <a:srgbClr val="FF0000"/>
                </a:solidFill>
              </a:rPr>
              <a:t>4</a:t>
            </a:r>
            <a:r>
              <a:rPr lang="en-US" altLang="zh-TW">
                <a:solidFill>
                  <a:srgbClr val="FF0000"/>
                </a:solidFill>
              </a:rPr>
              <a:t>+10x</a:t>
            </a:r>
            <a:r>
              <a:rPr lang="en-US" altLang="zh-TW" baseline="30000">
                <a:solidFill>
                  <a:srgbClr val="FF0000"/>
                </a:solidFill>
              </a:rPr>
              <a:t>3</a:t>
            </a:r>
            <a:r>
              <a:rPr lang="en-US" altLang="zh-TW">
                <a:solidFill>
                  <a:srgbClr val="FF0000"/>
                </a:solidFill>
              </a:rPr>
              <a:t>+3x</a:t>
            </a:r>
            <a:r>
              <a:rPr lang="en-US" altLang="zh-TW" baseline="30000">
                <a:solidFill>
                  <a:srgbClr val="FF0000"/>
                </a:solidFill>
              </a:rPr>
              <a:t>2</a:t>
            </a:r>
            <a:r>
              <a:rPr lang="en-US" altLang="zh-TW">
                <a:solidFill>
                  <a:srgbClr val="FF0000"/>
                </a:solidFill>
              </a:rPr>
              <a:t>+5</a:t>
            </a:r>
          </a:p>
        </p:txBody>
      </p:sp>
      <p:sp>
        <p:nvSpPr>
          <p:cNvPr id="148526" name="Rectangle 46"/>
          <p:cNvSpPr>
            <a:spLocks noChangeArrowheads="1"/>
          </p:cNvSpPr>
          <p:nvPr/>
        </p:nvSpPr>
        <p:spPr bwMode="auto">
          <a:xfrm>
            <a:off x="2495550" y="5734051"/>
            <a:ext cx="6985000" cy="7921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A(x) = ZERO 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B(x) = ZERO</a:t>
            </a:r>
          </a:p>
        </p:txBody>
      </p:sp>
    </p:spTree>
    <p:extLst>
      <p:ext uri="{BB962C8B-B14F-4D97-AF65-F5344CB8AC3E}">
        <p14:creationId xmlns:p14="http://schemas.microsoft.com/office/powerpoint/2010/main" val="62504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 nodeType="clickPar">
                      <p:stCondLst>
                        <p:cond delay="indefinite"/>
                      </p:stCondLst>
                      <p:childTnLst>
                        <p:par>
                          <p:cTn id="2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 nodeType="clickPar">
                      <p:stCondLst>
                        <p:cond delay="indefinite"/>
                      </p:stCondLst>
                      <p:childTnLst>
                        <p:par>
                          <p:cTn id="2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 nodeType="clickPar">
                      <p:stCondLst>
                        <p:cond delay="indefinite"/>
                      </p:stCondLst>
                      <p:childTnLst>
                        <p:par>
                          <p:cTn id="2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 nodeType="clickPar">
                      <p:stCondLst>
                        <p:cond delay="indefinite"/>
                      </p:stCondLst>
                      <p:childTnLst>
                        <p:par>
                          <p:cTn id="2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 nodeType="clickPar">
                      <p:stCondLst>
                        <p:cond delay="indefinite"/>
                      </p:stCondLst>
                      <p:childTnLst>
                        <p:par>
                          <p:cTn id="2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 nodeType="clickPar">
                      <p:stCondLst>
                        <p:cond delay="indefinite"/>
                      </p:stCondLst>
                      <p:childTnLst>
                        <p:par>
                          <p:cTn id="2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 nodeType="clickPar">
                      <p:stCondLst>
                        <p:cond delay="indefinite"/>
                      </p:stCondLst>
                      <p:childTnLst>
                        <p:par>
                          <p:cTn id="2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 nodeType="clickPar">
                      <p:stCondLst>
                        <p:cond delay="indefinite"/>
                      </p:stCondLst>
                      <p:childTnLst>
                        <p:par>
                          <p:cTn id="2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 nodeType="clickPar">
                      <p:stCondLst>
                        <p:cond delay="indefinite"/>
                      </p:stCondLst>
                      <p:childTnLst>
                        <p:par>
                          <p:cTn id="2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 nodeType="clickPar">
                      <p:stCondLst>
                        <p:cond delay="indefinite"/>
                      </p:stCondLst>
                      <p:childTnLst>
                        <p:par>
                          <p:cTn id="2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 nodeType="clickPar">
                      <p:stCondLst>
                        <p:cond delay="indefinite"/>
                      </p:stCondLst>
                      <p:childTnLst>
                        <p:par>
                          <p:cTn id="3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 nodeType="clickPar">
                      <p:stCondLst>
                        <p:cond delay="indefinite"/>
                      </p:stCondLst>
                      <p:childTnLst>
                        <p:par>
                          <p:cTn id="3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 nodeType="clickPar">
                      <p:stCondLst>
                        <p:cond delay="indefinite"/>
                      </p:stCondLst>
                      <p:childTnLst>
                        <p:par>
                          <p:cTn id="3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 nodeType="clickPar">
                      <p:stCondLst>
                        <p:cond delay="indefinite"/>
                      </p:stCondLst>
                      <p:childTnLst>
                        <p:par>
                          <p:cTn id="3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 nodeType="clickPar">
                      <p:stCondLst>
                        <p:cond delay="indefinite"/>
                      </p:stCondLst>
                      <p:childTnLst>
                        <p:par>
                          <p:cTn id="3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 nodeType="clickPar">
                      <p:stCondLst>
                        <p:cond delay="indefinite"/>
                      </p:stCondLst>
                      <p:childTnLst>
                        <p:par>
                          <p:cTn id="3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 nodeType="clickPar">
                      <p:stCondLst>
                        <p:cond delay="indefinite"/>
                      </p:stCondLst>
                      <p:childTnLst>
                        <p:par>
                          <p:cTn id="3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 nodeType="clickPar">
                      <p:stCondLst>
                        <p:cond delay="indefinite"/>
                      </p:stCondLst>
                      <p:childTnLst>
                        <p:par>
                          <p:cTn id="3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2" grpId="0" build="p"/>
      <p:bldP spid="148489" grpId="0"/>
      <p:bldP spid="148491" grpId="0" animBg="1"/>
      <p:bldP spid="148494" grpId="0" animBg="1"/>
      <p:bldP spid="148496" grpId="0" animBg="1"/>
      <p:bldP spid="148498" grpId="0" animBg="1"/>
      <p:bldP spid="148499" grpId="0" animBg="1"/>
      <p:bldP spid="148501" grpId="0" animBg="1"/>
      <p:bldP spid="148502" grpId="0" animBg="1"/>
      <p:bldP spid="148503" grpId="0" animBg="1"/>
      <p:bldP spid="148504" grpId="0" animBg="1"/>
      <p:bldP spid="148505" grpId="0" animBg="1"/>
      <p:bldP spid="148508" grpId="0" animBg="1"/>
      <p:bldP spid="148509" grpId="0" animBg="1"/>
      <p:bldP spid="148510" grpId="0" animBg="1"/>
      <p:bldP spid="148511" grpId="0" animBg="1"/>
      <p:bldP spid="148512" grpId="0" animBg="1"/>
      <p:bldP spid="148513" grpId="0" animBg="1"/>
      <p:bldP spid="148514" grpId="0" animBg="1"/>
      <p:bldP spid="148515" grpId="0" animBg="1"/>
      <p:bldP spid="148516" grpId="0" animBg="1"/>
      <p:bldP spid="148517" grpId="0" animBg="1"/>
      <p:bldP spid="148518" grpId="0" animBg="1"/>
      <p:bldP spid="148519" grpId="0" animBg="1"/>
      <p:bldP spid="148521" grpId="0" animBg="1"/>
      <p:bldP spid="148523" grpId="0" animBg="1"/>
      <p:bldP spid="148525" grpId="0" animBg="1"/>
      <p:bldP spid="1485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93382" y="404813"/>
            <a:ext cx="8451850" cy="914400"/>
          </a:xfrm>
        </p:spPr>
        <p:txBody>
          <a:bodyPr>
            <a:normAutofit/>
          </a:bodyPr>
          <a:lstStyle/>
          <a:p>
            <a:r>
              <a:rPr lang="en-US" altLang="zh-TW" dirty="0" err="1" smtClean="0">
                <a:latin typeface="+mj-ea"/>
              </a:rPr>
              <a:t>Typedef</a:t>
            </a:r>
            <a:r>
              <a:rPr lang="en-US" altLang="zh-TW" dirty="0" smtClean="0">
                <a:latin typeface="+mj-ea"/>
              </a:rPr>
              <a:t> </a:t>
            </a:r>
            <a:r>
              <a:rPr lang="en-US" altLang="zh-TW" dirty="0" err="1" smtClean="0">
                <a:latin typeface="+mj-ea"/>
              </a:rPr>
              <a:t>polynormial</a:t>
            </a:r>
            <a:r>
              <a:rPr lang="zh-TW" altLang="en-US" dirty="0" smtClean="0">
                <a:latin typeface="+mj-ea"/>
              </a:rPr>
              <a:t>：</a:t>
            </a:r>
            <a:endParaRPr lang="en-US" altLang="zh-TW" dirty="0"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0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193382" y="1319212"/>
                <a:ext cx="10565802" cy="5418471"/>
              </a:xfrm>
            </p:spPr>
            <p:txBody>
              <a:bodyPr>
                <a:noAutofit/>
              </a:bodyPr>
              <a:lstStyle/>
              <a:p>
                <a:r>
                  <a:rPr lang="zh-TW" altLang="en-US" sz="2800" i="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陣列表示</a:t>
                </a:r>
                <a:endParaRPr lang="en-US" altLang="zh-TW" sz="28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r>
                  <a:rPr lang="en-US" altLang="zh-TW" sz="2800" i="0" dirty="0" err="1" smtClean="0">
                    <a:solidFill>
                      <a:schemeClr val="tx1"/>
                    </a:solidFill>
                    <a:latin typeface="+mj-ea"/>
                    <a:ea typeface="+mj-ea"/>
                  </a:rPr>
                  <a:t>Struct</a:t>
                </a:r>
                <a:r>
                  <a:rPr lang="en-US" altLang="zh-TW" sz="2800" i="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 </a:t>
                </a:r>
                <a:r>
                  <a:rPr lang="zh-TW" altLang="en-US" sz="2800" i="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表示法</a:t>
                </a:r>
                <a:r>
                  <a:rPr lang="en-US" altLang="zh-TW" sz="2800" i="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1</a:t>
                </a:r>
                <a:r>
                  <a:rPr lang="zh-TW" altLang="en-US" sz="2800" i="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：</a:t>
                </a:r>
                <a:endParaRPr lang="en-US" altLang="zh-TW" sz="2800" i="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endParaRPr lang="en-US" altLang="zh-TW" sz="28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endParaRPr lang="en-US" altLang="zh-TW" sz="2800" i="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pPr marL="530352" lvl="1" indent="0">
                  <a:buNone/>
                </a:pPr>
                <a:endParaRPr lang="en-US" altLang="zh-TW" sz="28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pPr marL="530352" lvl="1" indent="0">
                  <a:buNone/>
                </a:pPr>
                <a:endParaRPr lang="en-US" altLang="zh-TW" sz="2800" b="0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+mj-ea"/>
                </a:endParaRPr>
              </a:p>
              <a:p>
                <a:pPr marL="530352" lvl="1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Cambria Math" panose="02040503050406030204" pitchFamily="18" charset="0"/>
                  <a:ea typeface="+mj-ea"/>
                </a:endParaRPr>
              </a:p>
              <a:p>
                <a:pPr marL="530352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𝑎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.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𝑑𝑒𝑔𝑟𝑒𝑒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𝑛</m:t>
                      </m:r>
                    </m:oMath>
                  </m:oMathPara>
                </a14:m>
                <a:endParaRPr lang="en-US" altLang="zh-TW" sz="2800" b="0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+mj-ea"/>
                </a:endParaRPr>
              </a:p>
              <a:p>
                <a:pPr marL="530352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𝑎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.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𝑐𝑜𝑒𝑓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𝑖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 </m:t>
                      </m:r>
                      <m:sSub>
                        <m:sSub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−1</m:t>
                          </m:r>
                        </m:sub>
                      </m:sSub>
                      <m:r>
                        <a:rPr lang="en-US" altLang="zh-TW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,0≤</m:t>
                      </m:r>
                      <m:r>
                        <m:rPr>
                          <m:sty m:val="p"/>
                        </m:rPr>
                        <a:rPr lang="en-US" altLang="zh-TW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i</m:t>
                      </m:r>
                      <m:r>
                        <a:rPr lang="en-US" altLang="zh-TW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TW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n</m:t>
                      </m:r>
                    </m:oMath>
                  </m:oMathPara>
                </a14:m>
                <a:endParaRPr lang="en-US" altLang="zh-TW" sz="2800" i="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5120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93382" y="1319212"/>
                <a:ext cx="10565802" cy="5418471"/>
              </a:xfrm>
              <a:blipFill>
                <a:blip r:embed="rId2"/>
                <a:stretch>
                  <a:fillRect l="-1096" t="-15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391" y="2438749"/>
            <a:ext cx="4757479" cy="2344265"/>
          </a:xfrm>
          <a:prstGeom prst="rect">
            <a:avLst/>
          </a:prstGeom>
        </p:spPr>
      </p:pic>
      <p:sp>
        <p:nvSpPr>
          <p:cNvPr id="5" name="AutoShape 4"/>
          <p:cNvSpPr>
            <a:spLocks noChangeArrowheads="1"/>
          </p:cNvSpPr>
          <p:nvPr/>
        </p:nvSpPr>
        <p:spPr bwMode="auto">
          <a:xfrm rot="5400000">
            <a:off x="8781632" y="3993173"/>
            <a:ext cx="1727200" cy="3060700"/>
          </a:xfrm>
          <a:prstGeom prst="wedgeRoundRectCallout">
            <a:avLst>
              <a:gd name="adj1" fmla="val -71602"/>
              <a:gd name="adj2" fmla="val 94917"/>
              <a:gd name="adj3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algn="ctr"/>
            <a:r>
              <a:rPr lang="zh-TW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缺點：這個表示法</a:t>
            </a:r>
            <a:endParaRPr lang="en-US" altLang="zh-TW" sz="28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algn="ctr"/>
            <a:r>
              <a:rPr lang="zh-TW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很浪費空間</a:t>
            </a:r>
            <a:r>
              <a:rPr lang="en-US" altLang="zh-TW" sz="2800" b="1" dirty="0" smtClean="0">
                <a:solidFill>
                  <a:srgbClr val="FF0000"/>
                </a:solidFill>
                <a:latin typeface="+mj-ea"/>
                <a:ea typeface="+mj-ea"/>
              </a:rPr>
              <a:t>!!</a:t>
            </a:r>
            <a:r>
              <a:rPr lang="en-US" altLang="zh-TW" sz="2800" dirty="0" smtClean="0">
                <a:solidFill>
                  <a:schemeClr val="bg2"/>
                </a:solidFill>
                <a:latin typeface="+mj-ea"/>
                <a:ea typeface="+mj-ea"/>
              </a:rPr>
              <a:t> </a:t>
            </a:r>
            <a:endParaRPr lang="en-US" altLang="zh-TW" sz="2800" dirty="0">
              <a:solidFill>
                <a:schemeClr val="bg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471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93382" y="404813"/>
            <a:ext cx="8451850" cy="914400"/>
          </a:xfrm>
        </p:spPr>
        <p:txBody>
          <a:bodyPr>
            <a:normAutofit/>
          </a:bodyPr>
          <a:lstStyle/>
          <a:p>
            <a:r>
              <a:rPr lang="en-US" altLang="zh-TW" dirty="0" err="1" smtClean="0">
                <a:latin typeface="+mj-ea"/>
              </a:rPr>
              <a:t>Typedef</a:t>
            </a:r>
            <a:r>
              <a:rPr lang="en-US" altLang="zh-TW" dirty="0" smtClean="0">
                <a:latin typeface="+mj-ea"/>
              </a:rPr>
              <a:t> </a:t>
            </a:r>
            <a:r>
              <a:rPr lang="en-US" altLang="zh-TW" dirty="0" err="1" smtClean="0">
                <a:latin typeface="+mj-ea"/>
              </a:rPr>
              <a:t>polynormial</a:t>
            </a:r>
            <a:r>
              <a:rPr lang="zh-TW" altLang="en-US" dirty="0" smtClean="0">
                <a:latin typeface="+mj-ea"/>
              </a:rPr>
              <a:t>：</a:t>
            </a:r>
            <a:endParaRPr lang="en-US" altLang="zh-TW" dirty="0"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0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193382" y="1319212"/>
                <a:ext cx="10565802" cy="5418471"/>
              </a:xfrm>
            </p:spPr>
            <p:txBody>
              <a:bodyPr>
                <a:noAutofit/>
              </a:bodyPr>
              <a:lstStyle/>
              <a:p>
                <a:r>
                  <a:rPr lang="en-US" altLang="zh-TW" sz="2800" i="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Struct </a:t>
                </a:r>
                <a:r>
                  <a:rPr lang="zh-TW" altLang="en-US" sz="2800" i="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表示法</a:t>
                </a:r>
                <a:r>
                  <a:rPr lang="en-US" altLang="zh-TW" sz="2800" i="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2</a:t>
                </a:r>
                <a:r>
                  <a:rPr lang="zh-TW" altLang="en-US" sz="2800" i="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：</a:t>
                </a:r>
                <a:endParaRPr lang="en-US" altLang="zh-TW" sz="2800" i="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endParaRPr lang="en-US" altLang="zh-TW" sz="28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endParaRPr lang="en-US" altLang="zh-TW" sz="2800" i="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pPr marL="530352" lvl="1" indent="0">
                  <a:buNone/>
                </a:pPr>
                <a:endParaRPr lang="en-US" altLang="zh-TW" sz="28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pPr marL="530352" lvl="1" indent="0">
                  <a:buNone/>
                </a:pPr>
                <a:endParaRPr lang="en-US" altLang="zh-TW" sz="2800" b="0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+mj-ea"/>
                </a:endParaRPr>
              </a:p>
              <a:p>
                <a:pPr marL="530352" lvl="1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Cambria Math" panose="02040503050406030204" pitchFamily="18" charset="0"/>
                  <a:ea typeface="+mj-ea"/>
                </a:endParaRPr>
              </a:p>
              <a:p>
                <a:pPr marL="530352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𝑎𝑣𝑎𝑖𝑙</m:t>
                    </m:r>
                    <m:r>
                      <a:rPr lang="zh-TW" alt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：</m:t>
                    </m:r>
                  </m:oMath>
                </a14:m>
                <a:r>
                  <a:rPr lang="zh-TW" altLang="en-US" sz="28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+mj-ea"/>
                  </a:rPr>
                  <a:t>有用到的項的數目</a:t>
                </a:r>
                <a:endParaRPr lang="en-US" altLang="zh-TW" sz="2800" b="0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+mj-ea"/>
                </a:endParaRPr>
              </a:p>
              <a:p>
                <a:pPr marL="530352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𝑡𝑒𝑟𝑚𝑠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𝑖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.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𝑒𝑥𝑝𝑜𝑛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𝑝</m:t>
                      </m:r>
                    </m:oMath>
                  </m:oMathPara>
                </a14:m>
                <a:endParaRPr lang="en-US" altLang="zh-TW" sz="2800" b="0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+mj-ea"/>
                </a:endParaRPr>
              </a:p>
              <a:p>
                <a:pPr marL="530352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𝑡𝑒𝑟𝑚𝑠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𝑖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.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𝑐𝑜𝑒𝑓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 </m:t>
                      </m:r>
                      <m:sSub>
                        <m:sSub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𝑖</m:t>
                          </m:r>
                        </m:sub>
                      </m:sSub>
                      <m:r>
                        <a:rPr lang="en-US" altLang="zh-TW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     </m:t>
                      </m:r>
                      <m:r>
                        <m:rPr>
                          <m:sty m:val="p"/>
                        </m:rPr>
                        <a:rPr lang="en-US" altLang="zh-TW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for</m:t>
                      </m:r>
                      <m:r>
                        <a:rPr lang="en-US" altLang="zh-TW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 </m:t>
                      </m:r>
                      <m:sSub>
                        <m:sSub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US" altLang="zh-TW" sz="2800" i="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5120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93382" y="1319212"/>
                <a:ext cx="10565802" cy="5418471"/>
              </a:xfrm>
              <a:blipFill>
                <a:blip r:embed="rId2"/>
                <a:stretch>
                  <a:fillRect l="-1096" t="-15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052" y="1843576"/>
            <a:ext cx="4899025" cy="253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47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93382" y="404813"/>
            <a:ext cx="8451850" cy="914400"/>
          </a:xfrm>
        </p:spPr>
        <p:txBody>
          <a:bodyPr>
            <a:normAutofit/>
          </a:bodyPr>
          <a:lstStyle/>
          <a:p>
            <a:r>
              <a:rPr lang="en-US" altLang="zh-TW" dirty="0" err="1" smtClean="0">
                <a:latin typeface="+mj-ea"/>
              </a:rPr>
              <a:t>Typedef</a:t>
            </a:r>
            <a:r>
              <a:rPr lang="en-US" altLang="zh-TW" dirty="0" smtClean="0">
                <a:latin typeface="+mj-ea"/>
              </a:rPr>
              <a:t> </a:t>
            </a:r>
            <a:r>
              <a:rPr lang="en-US" altLang="zh-TW" dirty="0" err="1" smtClean="0">
                <a:latin typeface="+mj-ea"/>
              </a:rPr>
              <a:t>polynormial</a:t>
            </a:r>
            <a:r>
              <a:rPr lang="zh-TW" altLang="en-US" dirty="0" smtClean="0">
                <a:latin typeface="+mj-ea"/>
              </a:rPr>
              <a:t>：</a:t>
            </a:r>
            <a:endParaRPr lang="en-US" altLang="zh-TW" dirty="0"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0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193382" y="1319212"/>
                <a:ext cx="10565802" cy="5418471"/>
              </a:xfrm>
            </p:spPr>
            <p:txBody>
              <a:bodyPr>
                <a:noAutofit/>
              </a:bodyPr>
              <a:lstStyle/>
              <a:p>
                <a:r>
                  <a:rPr lang="en-US" altLang="zh-TW" sz="2800" i="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Struct </a:t>
                </a:r>
                <a:r>
                  <a:rPr lang="zh-TW" altLang="en-US" sz="2800" i="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表示法</a:t>
                </a:r>
                <a:r>
                  <a:rPr lang="en-US" altLang="zh-TW" sz="2800" i="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2</a:t>
                </a:r>
                <a:r>
                  <a:rPr lang="zh-TW" altLang="en-US" sz="2800" i="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：</a:t>
                </a:r>
                <a:endParaRPr lang="en-US" altLang="zh-TW" sz="2800" i="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endParaRPr lang="en-US" altLang="zh-TW" sz="28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endParaRPr lang="en-US" altLang="zh-TW" sz="2800" i="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pPr marL="530352" lvl="1" indent="0">
                  <a:buNone/>
                </a:pPr>
                <a:endParaRPr lang="en-US" altLang="zh-TW" sz="28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pPr marL="530352" lvl="1" indent="0">
                  <a:buNone/>
                </a:pPr>
                <a:endParaRPr lang="en-US" altLang="zh-TW" sz="2800" b="0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+mj-ea"/>
                </a:endParaRPr>
              </a:p>
              <a:p>
                <a:pPr marL="530352" lvl="1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Cambria Math" panose="02040503050406030204" pitchFamily="18" charset="0"/>
                  <a:ea typeface="+mj-ea"/>
                </a:endParaRPr>
              </a:p>
              <a:p>
                <a:pPr marL="530352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𝑎𝑣𝑎𝑖𝑙</m:t>
                    </m:r>
                    <m:r>
                      <a:rPr lang="zh-TW" alt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：</m:t>
                    </m:r>
                  </m:oMath>
                </a14:m>
                <a:r>
                  <a:rPr lang="zh-TW" altLang="en-US" sz="28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+mj-ea"/>
                  </a:rPr>
                  <a:t>有用到的項的數目</a:t>
                </a:r>
                <a:endParaRPr lang="en-US" altLang="zh-TW" sz="2800" b="0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+mj-ea"/>
                </a:endParaRPr>
              </a:p>
              <a:p>
                <a:pPr marL="530352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𝑡𝑒𝑟𝑚𝑠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𝑖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.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𝑒𝑥𝑝𝑜𝑛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𝑝</m:t>
                      </m:r>
                    </m:oMath>
                  </m:oMathPara>
                </a14:m>
                <a:endParaRPr lang="en-US" altLang="zh-TW" sz="2800" b="0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+mj-ea"/>
                </a:endParaRPr>
              </a:p>
              <a:p>
                <a:pPr marL="530352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𝑡𝑒𝑟𝑚𝑠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𝑖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.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𝑐𝑜𝑒𝑓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 </m:t>
                      </m:r>
                      <m:sSub>
                        <m:sSub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𝑖</m:t>
                          </m:r>
                        </m:sub>
                      </m:sSub>
                      <m:r>
                        <a:rPr lang="en-US" altLang="zh-TW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     </m:t>
                      </m:r>
                      <m:r>
                        <m:rPr>
                          <m:sty m:val="p"/>
                        </m:rPr>
                        <a:rPr lang="en-US" altLang="zh-TW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for</m:t>
                      </m:r>
                      <m:r>
                        <a:rPr lang="en-US" altLang="zh-TW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 </m:t>
                      </m:r>
                      <m:sSub>
                        <m:sSub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US" altLang="zh-TW" sz="2800" i="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5120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93382" y="1319212"/>
                <a:ext cx="10565802" cy="5418471"/>
              </a:xfrm>
              <a:blipFill>
                <a:blip r:embed="rId2"/>
                <a:stretch>
                  <a:fillRect l="-1096" t="-15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052" y="1843576"/>
            <a:ext cx="4899025" cy="253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5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8563" y="1122363"/>
            <a:ext cx="8785225" cy="5153025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用單一個大陣列儲存所有的多項式</a:t>
            </a:r>
            <a:endParaRPr lang="en-US" altLang="zh-TW" sz="2800" dirty="0"/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1992314" y="2420938"/>
            <a:ext cx="3820277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anose="02020603050405020304" pitchFamily="18" charset="0"/>
              </a:rPr>
              <a:t>A(</a:t>
            </a:r>
            <a:r>
              <a:rPr lang="en-US" altLang="zh-TW" sz="3200" i="1">
                <a:latin typeface="Times New Roman" panose="02020603050405020304" pitchFamily="18" charset="0"/>
              </a:rPr>
              <a:t>x</a:t>
            </a:r>
            <a:r>
              <a:rPr lang="en-US" altLang="zh-TW" sz="3200">
                <a:latin typeface="Times New Roman" panose="02020603050405020304" pitchFamily="18" charset="0"/>
              </a:rPr>
              <a:t>) = 2</a:t>
            </a:r>
            <a:r>
              <a:rPr lang="en-US" altLang="zh-TW" sz="3200" i="1">
                <a:latin typeface="Times New Roman" panose="02020603050405020304" pitchFamily="18" charset="0"/>
              </a:rPr>
              <a:t>x</a:t>
            </a:r>
            <a:r>
              <a:rPr lang="en-US" altLang="zh-TW" sz="3200" baseline="30000">
                <a:latin typeface="Times New Roman" panose="02020603050405020304" pitchFamily="18" charset="0"/>
              </a:rPr>
              <a:t>1000</a:t>
            </a:r>
            <a:r>
              <a:rPr lang="en-US" altLang="zh-TW" sz="3200">
                <a:latin typeface="Times New Roman" panose="02020603050405020304" pitchFamily="18" charset="0"/>
              </a:rPr>
              <a:t>+1</a:t>
            </a:r>
          </a:p>
          <a:p>
            <a:r>
              <a:rPr lang="en-US" altLang="zh-TW" sz="3200">
                <a:latin typeface="Times New Roman" panose="02020603050405020304" pitchFamily="18" charset="0"/>
              </a:rPr>
              <a:t>B(</a:t>
            </a:r>
            <a:r>
              <a:rPr lang="en-US" altLang="zh-TW" sz="3200" i="1">
                <a:latin typeface="Times New Roman" panose="02020603050405020304" pitchFamily="18" charset="0"/>
              </a:rPr>
              <a:t>x</a:t>
            </a:r>
            <a:r>
              <a:rPr lang="en-US" altLang="zh-TW" sz="3200">
                <a:latin typeface="Times New Roman" panose="02020603050405020304" pitchFamily="18" charset="0"/>
              </a:rPr>
              <a:t>) = </a:t>
            </a:r>
            <a:r>
              <a:rPr lang="en-US" altLang="zh-TW" sz="3200" i="1">
                <a:latin typeface="Times New Roman" panose="02020603050405020304" pitchFamily="18" charset="0"/>
              </a:rPr>
              <a:t>x</a:t>
            </a:r>
            <a:r>
              <a:rPr lang="en-US" altLang="zh-TW" sz="3200" baseline="30000">
                <a:latin typeface="Times New Roman" panose="02020603050405020304" pitchFamily="18" charset="0"/>
              </a:rPr>
              <a:t>4</a:t>
            </a:r>
            <a:r>
              <a:rPr lang="en-US" altLang="zh-TW" sz="3200">
                <a:latin typeface="Times New Roman" panose="02020603050405020304" pitchFamily="18" charset="0"/>
              </a:rPr>
              <a:t>+10</a:t>
            </a:r>
            <a:r>
              <a:rPr lang="en-US" altLang="zh-TW" sz="3200" i="1">
                <a:latin typeface="Times New Roman" panose="02020603050405020304" pitchFamily="18" charset="0"/>
              </a:rPr>
              <a:t>x</a:t>
            </a:r>
            <a:r>
              <a:rPr lang="en-US" altLang="zh-TW" sz="3200" baseline="30000">
                <a:latin typeface="Times New Roman" panose="02020603050405020304" pitchFamily="18" charset="0"/>
              </a:rPr>
              <a:t>3</a:t>
            </a:r>
            <a:r>
              <a:rPr lang="en-US" altLang="zh-TW" sz="3200">
                <a:latin typeface="Times New Roman" panose="02020603050405020304" pitchFamily="18" charset="0"/>
              </a:rPr>
              <a:t>+3</a:t>
            </a:r>
            <a:r>
              <a:rPr lang="en-US" altLang="zh-TW" sz="3200" i="1">
                <a:latin typeface="Times New Roman" panose="02020603050405020304" pitchFamily="18" charset="0"/>
              </a:rPr>
              <a:t>x</a:t>
            </a:r>
            <a:r>
              <a:rPr lang="en-US" altLang="zh-TW" sz="3200" baseline="30000">
                <a:latin typeface="Times New Roman" panose="02020603050405020304" pitchFamily="18" charset="0"/>
              </a:rPr>
              <a:t>2</a:t>
            </a:r>
            <a:r>
              <a:rPr lang="en-US" altLang="zh-TW" sz="3200">
                <a:latin typeface="Times New Roman" panose="02020603050405020304" pitchFamily="18" charset="0"/>
              </a:rPr>
              <a:t>+1</a:t>
            </a:r>
          </a:p>
        </p:txBody>
      </p:sp>
      <p:pic>
        <p:nvPicPr>
          <p:cNvPr id="77829" name="Picture 5" descr="figure2"/>
          <p:cNvPicPr>
            <a:picLocks noChangeAspect="1" noChangeArrowheads="1"/>
          </p:cNvPicPr>
          <p:nvPr/>
        </p:nvPicPr>
        <p:blipFill>
          <a:blip r:embed="rId2" cstate="print">
            <a:lum bright="-48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3" y="4149726"/>
            <a:ext cx="6280150" cy="251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6600826" y="2060576"/>
            <a:ext cx="374491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000" dirty="0">
                <a:solidFill>
                  <a:schemeClr val="tx2"/>
                </a:solidFill>
              </a:rPr>
              <a:t>specification	representation</a:t>
            </a:r>
          </a:p>
          <a:p>
            <a:r>
              <a:rPr lang="en-US" altLang="zh-TW" sz="2000" dirty="0">
                <a:solidFill>
                  <a:schemeClr val="tx2"/>
                </a:solidFill>
              </a:rPr>
              <a:t>poly		&lt;start, finish&gt;</a:t>
            </a:r>
          </a:p>
          <a:p>
            <a:r>
              <a:rPr lang="en-US" altLang="zh-TW" sz="2000" dirty="0">
                <a:solidFill>
                  <a:schemeClr val="tx2"/>
                </a:solidFill>
              </a:rPr>
              <a:t>A		&lt;0,1&gt;</a:t>
            </a:r>
          </a:p>
          <a:p>
            <a:r>
              <a:rPr lang="en-US" altLang="zh-TW" sz="2000" dirty="0">
                <a:solidFill>
                  <a:schemeClr val="tx2"/>
                </a:solidFill>
              </a:rPr>
              <a:t>B		&lt;2,5&gt;	</a:t>
            </a:r>
          </a:p>
        </p:txBody>
      </p:sp>
      <p:sp>
        <p:nvSpPr>
          <p:cNvPr id="77834" name="Line 10"/>
          <p:cNvSpPr>
            <a:spLocks noChangeShapeType="1"/>
          </p:cNvSpPr>
          <p:nvPr/>
        </p:nvSpPr>
        <p:spPr bwMode="auto">
          <a:xfrm>
            <a:off x="3503614" y="2924175"/>
            <a:ext cx="936625" cy="2160588"/>
          </a:xfrm>
          <a:prstGeom prst="line">
            <a:avLst/>
          </a:prstGeom>
          <a:noFill/>
          <a:ln w="38100">
            <a:solidFill>
              <a:srgbClr val="BA000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7835" name="Line 11"/>
          <p:cNvSpPr>
            <a:spLocks noChangeShapeType="1"/>
          </p:cNvSpPr>
          <p:nvPr/>
        </p:nvSpPr>
        <p:spPr bwMode="auto">
          <a:xfrm>
            <a:off x="4511676" y="2924175"/>
            <a:ext cx="936625" cy="2160588"/>
          </a:xfrm>
          <a:prstGeom prst="line">
            <a:avLst/>
          </a:prstGeom>
          <a:noFill/>
          <a:ln w="38100">
            <a:solidFill>
              <a:srgbClr val="BA000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7836" name="Line 12"/>
          <p:cNvSpPr>
            <a:spLocks noChangeShapeType="1"/>
          </p:cNvSpPr>
          <p:nvPr/>
        </p:nvSpPr>
        <p:spPr bwMode="auto">
          <a:xfrm>
            <a:off x="3359151" y="3357563"/>
            <a:ext cx="2665413" cy="1655762"/>
          </a:xfrm>
          <a:prstGeom prst="line">
            <a:avLst/>
          </a:prstGeom>
          <a:noFill/>
          <a:ln w="38100">
            <a:solidFill>
              <a:srgbClr val="BA000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7837" name="Line 13"/>
          <p:cNvSpPr>
            <a:spLocks noChangeShapeType="1"/>
          </p:cNvSpPr>
          <p:nvPr/>
        </p:nvSpPr>
        <p:spPr bwMode="auto">
          <a:xfrm>
            <a:off x="4224338" y="3357563"/>
            <a:ext cx="2665412" cy="1655762"/>
          </a:xfrm>
          <a:prstGeom prst="line">
            <a:avLst/>
          </a:prstGeom>
          <a:noFill/>
          <a:ln w="38100">
            <a:solidFill>
              <a:srgbClr val="BA000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7838" name="Line 14"/>
          <p:cNvSpPr>
            <a:spLocks noChangeShapeType="1"/>
          </p:cNvSpPr>
          <p:nvPr/>
        </p:nvSpPr>
        <p:spPr bwMode="auto">
          <a:xfrm>
            <a:off x="4943476" y="3429001"/>
            <a:ext cx="2665413" cy="1655763"/>
          </a:xfrm>
          <a:prstGeom prst="line">
            <a:avLst/>
          </a:prstGeom>
          <a:noFill/>
          <a:ln w="38100">
            <a:solidFill>
              <a:srgbClr val="BA000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7839" name="Line 15"/>
          <p:cNvSpPr>
            <a:spLocks noChangeShapeType="1"/>
          </p:cNvSpPr>
          <p:nvPr/>
        </p:nvSpPr>
        <p:spPr bwMode="auto">
          <a:xfrm>
            <a:off x="5591176" y="3429001"/>
            <a:ext cx="2665413" cy="1655763"/>
          </a:xfrm>
          <a:prstGeom prst="line">
            <a:avLst/>
          </a:prstGeom>
          <a:noFill/>
          <a:ln w="38100">
            <a:solidFill>
              <a:srgbClr val="BA000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7832" name="Text Box 8"/>
          <p:cNvSpPr txBox="1">
            <a:spLocks noChangeArrowheads="1"/>
          </p:cNvSpPr>
          <p:nvPr/>
        </p:nvSpPr>
        <p:spPr bwMode="auto">
          <a:xfrm>
            <a:off x="1558926" y="3500439"/>
            <a:ext cx="9109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000">
                <a:solidFill>
                  <a:srgbClr val="EEB42D"/>
                </a:solidFill>
                <a:latin typeface="Comic Sans MS" panose="030F0702030302020204" pitchFamily="66" charset="0"/>
              </a:rPr>
              <a:t>storage requirements: start, finish, 2*(finish-start+1)</a:t>
            </a: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1193382" y="404813"/>
            <a:ext cx="845185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mtClean="0">
                <a:latin typeface="+mj-ea"/>
              </a:rPr>
              <a:t>Typedef polynormial</a:t>
            </a:r>
            <a:r>
              <a:rPr lang="zh-TW" altLang="en-US" smtClean="0">
                <a:latin typeface="+mj-ea"/>
              </a:rPr>
              <a:t>：</a:t>
            </a:r>
            <a:endParaRPr lang="en-US" altLang="zh-TW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6180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31950" y="1196975"/>
            <a:ext cx="4248150" cy="3849688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如何用</a:t>
            </a:r>
            <a:r>
              <a:rPr lang="en-US" altLang="zh-TW" sz="2800" dirty="0" smtClean="0"/>
              <a:t>C</a:t>
            </a:r>
            <a:r>
              <a:rPr lang="zh-TW" altLang="en-US" sz="2800" dirty="0" smtClean="0"/>
              <a:t>語言表示一個能將</a:t>
            </a:r>
            <a:r>
              <a:rPr lang="en-US" altLang="zh-TW" sz="2800" dirty="0" smtClean="0"/>
              <a:t>AB</a:t>
            </a:r>
            <a:r>
              <a:rPr lang="zh-TW" altLang="en-US" sz="2800" dirty="0" smtClean="0"/>
              <a:t>相加的函數</a:t>
            </a:r>
            <a:r>
              <a:rPr lang="en-US" altLang="zh-TW" sz="2800" dirty="0" err="1" smtClean="0"/>
              <a:t>padd</a:t>
            </a:r>
            <a:r>
              <a:rPr lang="zh-TW" altLang="en-US" sz="2800" dirty="0" smtClean="0"/>
              <a:t>，並將結果儲存在</a:t>
            </a:r>
            <a:r>
              <a:rPr lang="en-US" altLang="zh-TW" sz="2800" dirty="0" smtClean="0"/>
              <a:t>D</a:t>
            </a:r>
            <a:r>
              <a:rPr lang="zh-TW" altLang="en-US" sz="2800" dirty="0" smtClean="0"/>
              <a:t>：</a:t>
            </a:r>
            <a:r>
              <a:rPr lang="en-US" altLang="zh-TW" sz="2800" i="1" dirty="0" smtClean="0"/>
              <a:t>D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=  </a:t>
            </a:r>
            <a:r>
              <a:rPr lang="en-US" altLang="zh-TW" sz="2800" i="1" dirty="0"/>
              <a:t>A</a:t>
            </a:r>
            <a:r>
              <a:rPr lang="en-US" altLang="zh-TW" sz="2800" dirty="0"/>
              <a:t> + </a:t>
            </a:r>
            <a:r>
              <a:rPr lang="en-US" altLang="zh-TW" sz="2800" i="1" dirty="0"/>
              <a:t>B</a:t>
            </a:r>
            <a:r>
              <a:rPr lang="en-US" altLang="zh-TW" sz="2800" dirty="0"/>
              <a:t>.</a:t>
            </a:r>
          </a:p>
          <a:p>
            <a:pPr lvl="1"/>
            <a:r>
              <a:rPr lang="en-US" altLang="zh-TW" sz="2400" dirty="0">
                <a:latin typeface="Times New Roman" panose="02020603050405020304" pitchFamily="18" charset="0"/>
              </a:rPr>
              <a:t>To produce D(x), </a:t>
            </a:r>
            <a:r>
              <a:rPr lang="en-US" altLang="zh-TW" sz="2400" dirty="0" err="1">
                <a:latin typeface="Times New Roman" panose="02020603050405020304" pitchFamily="18" charset="0"/>
              </a:rPr>
              <a:t>padd</a:t>
            </a:r>
            <a:r>
              <a:rPr lang="en-US" altLang="zh-TW" sz="2400" dirty="0">
                <a:latin typeface="Times New Roman" panose="02020603050405020304" pitchFamily="18" charset="0"/>
              </a:rPr>
              <a:t> (Program 2.5) adds A(x) and B(x) term by term.</a:t>
            </a:r>
            <a:endParaRPr lang="zh-TW" altLang="en-US" sz="2400" dirty="0"/>
          </a:p>
        </p:txBody>
      </p:sp>
      <p:sp>
        <p:nvSpPr>
          <p:cNvPr id="136199" name="Text Box 7"/>
          <p:cNvSpPr txBox="1">
            <a:spLocks noChangeArrowheads="1"/>
          </p:cNvSpPr>
          <p:nvPr/>
        </p:nvSpPr>
        <p:spPr bwMode="auto">
          <a:xfrm>
            <a:off x="1776413" y="4868864"/>
            <a:ext cx="382746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>
                <a:solidFill>
                  <a:schemeClr val="tx2"/>
                </a:solidFill>
              </a:rPr>
              <a:t>Analysis: </a:t>
            </a:r>
            <a:r>
              <a:rPr lang="en-US" altLang="zh-TW" sz="2400" i="1">
                <a:solidFill>
                  <a:schemeClr val="tx2"/>
                </a:solidFill>
              </a:rPr>
              <a:t>O</a:t>
            </a:r>
            <a:r>
              <a:rPr lang="en-US" altLang="zh-TW" sz="2400">
                <a:solidFill>
                  <a:schemeClr val="tx2"/>
                </a:solidFill>
              </a:rPr>
              <a:t>(</a:t>
            </a:r>
            <a:r>
              <a:rPr lang="en-US" altLang="zh-TW" sz="2400" i="1">
                <a:solidFill>
                  <a:schemeClr val="tx2"/>
                </a:solidFill>
              </a:rPr>
              <a:t>n</a:t>
            </a:r>
            <a:r>
              <a:rPr lang="en-US" altLang="zh-TW" sz="2400">
                <a:solidFill>
                  <a:schemeClr val="tx2"/>
                </a:solidFill>
              </a:rPr>
              <a:t>+</a:t>
            </a:r>
            <a:r>
              <a:rPr lang="en-US" altLang="zh-TW" sz="2400" i="1">
                <a:solidFill>
                  <a:schemeClr val="tx2"/>
                </a:solidFill>
              </a:rPr>
              <a:t>m</a:t>
            </a:r>
            <a:r>
              <a:rPr lang="en-US" altLang="zh-TW" sz="2400">
                <a:solidFill>
                  <a:schemeClr val="tx2"/>
                </a:solidFill>
              </a:rPr>
              <a:t>)</a:t>
            </a:r>
          </a:p>
          <a:p>
            <a:r>
              <a:rPr lang="en-US" altLang="zh-TW" sz="2400">
                <a:solidFill>
                  <a:schemeClr val="tx2"/>
                </a:solidFill>
              </a:rPr>
              <a:t>where </a:t>
            </a:r>
            <a:r>
              <a:rPr lang="en-US" altLang="zh-TW" sz="2400" i="1">
                <a:solidFill>
                  <a:schemeClr val="tx2"/>
                </a:solidFill>
              </a:rPr>
              <a:t>n</a:t>
            </a:r>
            <a:r>
              <a:rPr lang="en-US" altLang="zh-TW" sz="2400">
                <a:solidFill>
                  <a:schemeClr val="tx2"/>
                </a:solidFill>
              </a:rPr>
              <a:t> </a:t>
            </a:r>
            <a:r>
              <a:rPr lang="en-US" altLang="zh-TW" sz="2400">
                <a:solidFill>
                  <a:srgbClr val="EED410"/>
                </a:solidFill>
              </a:rPr>
              <a:t>(</a:t>
            </a:r>
            <a:r>
              <a:rPr lang="en-US" altLang="zh-TW" sz="2400" i="1">
                <a:solidFill>
                  <a:srgbClr val="EED410"/>
                </a:solidFill>
              </a:rPr>
              <a:t>m</a:t>
            </a:r>
            <a:r>
              <a:rPr lang="en-US" altLang="zh-TW" sz="2400">
                <a:solidFill>
                  <a:srgbClr val="EED410"/>
                </a:solidFill>
              </a:rPr>
              <a:t>)</a:t>
            </a:r>
            <a:r>
              <a:rPr lang="en-US" altLang="zh-TW" sz="2400">
                <a:solidFill>
                  <a:schemeClr val="tx2"/>
                </a:solidFill>
              </a:rPr>
              <a:t> is the number </a:t>
            </a:r>
            <a:br>
              <a:rPr lang="en-US" altLang="zh-TW" sz="2400">
                <a:solidFill>
                  <a:schemeClr val="tx2"/>
                </a:solidFill>
              </a:rPr>
            </a:br>
            <a:r>
              <a:rPr lang="en-US" altLang="zh-TW" sz="2400">
                <a:solidFill>
                  <a:schemeClr val="tx2"/>
                </a:solidFill>
              </a:rPr>
              <a:t>of nonzeros in </a:t>
            </a:r>
            <a:r>
              <a:rPr lang="en-US" altLang="zh-TW" sz="2400" i="1">
                <a:solidFill>
                  <a:schemeClr val="tx2"/>
                </a:solidFill>
              </a:rPr>
              <a:t>A</a:t>
            </a:r>
            <a:r>
              <a:rPr lang="en-US" altLang="zh-TW" sz="2400">
                <a:solidFill>
                  <a:schemeClr val="tx2"/>
                </a:solidFill>
              </a:rPr>
              <a:t> </a:t>
            </a:r>
            <a:r>
              <a:rPr lang="en-US" altLang="zh-TW" sz="2400">
                <a:solidFill>
                  <a:srgbClr val="EED410"/>
                </a:solidFill>
              </a:rPr>
              <a:t>(</a:t>
            </a:r>
            <a:r>
              <a:rPr lang="en-US" altLang="zh-TW" sz="2400" i="1">
                <a:solidFill>
                  <a:srgbClr val="EED410"/>
                </a:solidFill>
              </a:rPr>
              <a:t>B</a:t>
            </a:r>
            <a:r>
              <a:rPr lang="en-US" altLang="zh-TW" sz="2400">
                <a:solidFill>
                  <a:srgbClr val="EED410"/>
                </a:solidFill>
              </a:rPr>
              <a:t>)</a:t>
            </a:r>
            <a:r>
              <a:rPr lang="en-US" altLang="zh-TW" sz="2400">
                <a:solidFill>
                  <a:schemeClr val="tx2"/>
                </a:solidFill>
              </a:rPr>
              <a:t>.</a:t>
            </a:r>
          </a:p>
        </p:txBody>
      </p:sp>
      <p:pic>
        <p:nvPicPr>
          <p:cNvPr id="7" name="Picture 5" descr="figure2"/>
          <p:cNvPicPr>
            <a:picLocks noChangeAspect="1" noChangeArrowheads="1"/>
          </p:cNvPicPr>
          <p:nvPr/>
        </p:nvPicPr>
        <p:blipFill>
          <a:blip r:embed="rId2" cstate="print">
            <a:lum bright="-48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483" y="-201612"/>
            <a:ext cx="4487517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Picture 6" descr="program2"/>
          <p:cNvPicPr>
            <a:picLocks noChangeAspect="1" noChangeArrowheads="1"/>
          </p:cNvPicPr>
          <p:nvPr/>
        </p:nvPicPr>
        <p:blipFill>
          <a:blip r:embed="rId3" cstate="print">
            <a:lum bright="-24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08663" y="1196976"/>
            <a:ext cx="4667250" cy="548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301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508" name="Picture 4" descr="program2"/>
          <p:cNvPicPr>
            <a:picLocks noChangeAspect="1" noChangeArrowheads="1"/>
          </p:cNvPicPr>
          <p:nvPr/>
        </p:nvPicPr>
        <p:blipFill>
          <a:blip r:embed="rId2" cstate="print">
            <a:lum bright="-42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9" y="260350"/>
            <a:ext cx="5430837" cy="638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9509" name="AutoShape 5"/>
          <p:cNvSpPr>
            <a:spLocks noChangeArrowheads="1"/>
          </p:cNvSpPr>
          <p:nvPr/>
        </p:nvSpPr>
        <p:spPr bwMode="auto">
          <a:xfrm>
            <a:off x="1524000" y="1484313"/>
            <a:ext cx="395288" cy="144462"/>
          </a:xfrm>
          <a:prstGeom prst="rightArrow">
            <a:avLst>
              <a:gd name="adj1" fmla="val 50000"/>
              <a:gd name="adj2" fmla="val 68407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9511" name="Rectangle 7"/>
          <p:cNvSpPr>
            <a:spLocks noChangeArrowheads="1"/>
          </p:cNvSpPr>
          <p:nvPr/>
        </p:nvSpPr>
        <p:spPr bwMode="auto">
          <a:xfrm>
            <a:off x="7319964" y="333376"/>
            <a:ext cx="3132137" cy="18002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A(x) = 2x</a:t>
            </a:r>
            <a:r>
              <a:rPr lang="en-US" altLang="zh-TW" baseline="30000">
                <a:solidFill>
                  <a:srgbClr val="FF0000"/>
                </a:solidFill>
              </a:rPr>
              <a:t>1000</a:t>
            </a:r>
            <a:r>
              <a:rPr lang="en-US" altLang="zh-TW">
                <a:solidFill>
                  <a:srgbClr val="FF0000"/>
                </a:solidFill>
              </a:rPr>
              <a:t>+1 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B(x) = </a:t>
            </a:r>
            <a:r>
              <a:rPr lang="en-US" altLang="zh-TW" i="1">
                <a:solidFill>
                  <a:srgbClr val="FF0000"/>
                </a:solidFill>
              </a:rPr>
              <a:t>x</a:t>
            </a:r>
            <a:r>
              <a:rPr lang="en-US" altLang="zh-TW">
                <a:solidFill>
                  <a:srgbClr val="FF0000"/>
                </a:solidFill>
              </a:rPr>
              <a:t>4+10</a:t>
            </a:r>
            <a:r>
              <a:rPr lang="en-US" altLang="zh-TW" i="1">
                <a:solidFill>
                  <a:srgbClr val="FF0000"/>
                </a:solidFill>
              </a:rPr>
              <a:t>x</a:t>
            </a:r>
            <a:r>
              <a:rPr lang="en-US" altLang="zh-TW">
                <a:solidFill>
                  <a:srgbClr val="FF0000"/>
                </a:solidFill>
              </a:rPr>
              <a:t>3+3</a:t>
            </a:r>
            <a:r>
              <a:rPr lang="en-US" altLang="zh-TW" i="1">
                <a:solidFill>
                  <a:srgbClr val="FF0000"/>
                </a:solidFill>
              </a:rPr>
              <a:t>x</a:t>
            </a:r>
            <a:r>
              <a:rPr lang="en-US" altLang="zh-TW">
                <a:solidFill>
                  <a:srgbClr val="FF0000"/>
                </a:solidFill>
              </a:rPr>
              <a:t>2+1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starta = 0 finisha = 1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startb = 2 finishb = 5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starta &lt;= finisha = TRUE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startb &lt;= finishb = TRUE</a:t>
            </a:r>
          </a:p>
        </p:txBody>
      </p:sp>
      <p:sp>
        <p:nvSpPr>
          <p:cNvPr id="149512" name="AutoShape 8"/>
          <p:cNvSpPr>
            <a:spLocks noChangeArrowheads="1"/>
          </p:cNvSpPr>
          <p:nvPr/>
        </p:nvSpPr>
        <p:spPr bwMode="auto">
          <a:xfrm>
            <a:off x="1739900" y="1700213"/>
            <a:ext cx="395288" cy="144462"/>
          </a:xfrm>
          <a:prstGeom prst="rightArrow">
            <a:avLst>
              <a:gd name="adj1" fmla="val 50000"/>
              <a:gd name="adj2" fmla="val 68407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9513" name="Rectangle 9"/>
          <p:cNvSpPr>
            <a:spLocks noChangeArrowheads="1"/>
          </p:cNvSpPr>
          <p:nvPr/>
        </p:nvSpPr>
        <p:spPr bwMode="auto">
          <a:xfrm>
            <a:off x="7319964" y="333376"/>
            <a:ext cx="3132137" cy="18002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A(x) = 2x</a:t>
            </a:r>
            <a:r>
              <a:rPr lang="en-US" altLang="zh-TW" baseline="30000">
                <a:solidFill>
                  <a:srgbClr val="FF0000"/>
                </a:solidFill>
              </a:rPr>
              <a:t>1000</a:t>
            </a:r>
            <a:r>
              <a:rPr lang="en-US" altLang="zh-TW">
                <a:solidFill>
                  <a:srgbClr val="FF0000"/>
                </a:solidFill>
              </a:rPr>
              <a:t>+1 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B(x) = </a:t>
            </a:r>
            <a:r>
              <a:rPr lang="en-US" altLang="zh-TW" i="1">
                <a:solidFill>
                  <a:srgbClr val="FF0000"/>
                </a:solidFill>
              </a:rPr>
              <a:t>x</a:t>
            </a:r>
            <a:r>
              <a:rPr lang="en-US" altLang="zh-TW">
                <a:solidFill>
                  <a:srgbClr val="FF0000"/>
                </a:solidFill>
              </a:rPr>
              <a:t>4+10</a:t>
            </a:r>
            <a:r>
              <a:rPr lang="en-US" altLang="zh-TW" i="1">
                <a:solidFill>
                  <a:srgbClr val="FF0000"/>
                </a:solidFill>
              </a:rPr>
              <a:t>x</a:t>
            </a:r>
            <a:r>
              <a:rPr lang="en-US" altLang="zh-TW">
                <a:solidFill>
                  <a:srgbClr val="FF0000"/>
                </a:solidFill>
              </a:rPr>
              <a:t>3+3</a:t>
            </a:r>
            <a:r>
              <a:rPr lang="en-US" altLang="zh-TW" i="1">
                <a:solidFill>
                  <a:srgbClr val="FF0000"/>
                </a:solidFill>
              </a:rPr>
              <a:t>x</a:t>
            </a:r>
            <a:r>
              <a:rPr lang="en-US" altLang="zh-TW">
                <a:solidFill>
                  <a:srgbClr val="FF0000"/>
                </a:solidFill>
              </a:rPr>
              <a:t>2+1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term[starta].expon = 1000 &gt;</a:t>
            </a:r>
            <a:br>
              <a:rPr lang="en-US" altLang="zh-TW">
                <a:solidFill>
                  <a:srgbClr val="FF0000"/>
                </a:solidFill>
              </a:rPr>
            </a:br>
            <a:r>
              <a:rPr lang="en-US" altLang="zh-TW">
                <a:solidFill>
                  <a:srgbClr val="FF0000"/>
                </a:solidFill>
              </a:rPr>
              <a:t>term[startb].expon = 4</a:t>
            </a:r>
          </a:p>
        </p:txBody>
      </p:sp>
      <p:sp>
        <p:nvSpPr>
          <p:cNvPr id="149514" name="AutoShape 10"/>
          <p:cNvSpPr>
            <a:spLocks noChangeArrowheads="1"/>
          </p:cNvSpPr>
          <p:nvPr/>
        </p:nvSpPr>
        <p:spPr bwMode="auto">
          <a:xfrm>
            <a:off x="2424114" y="4437063"/>
            <a:ext cx="395287" cy="144462"/>
          </a:xfrm>
          <a:prstGeom prst="rightArrow">
            <a:avLst>
              <a:gd name="adj1" fmla="val 50000"/>
              <a:gd name="adj2" fmla="val 68407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9515" name="Rectangle 11"/>
          <p:cNvSpPr>
            <a:spLocks noChangeArrowheads="1"/>
          </p:cNvSpPr>
          <p:nvPr/>
        </p:nvSpPr>
        <p:spPr bwMode="auto">
          <a:xfrm>
            <a:off x="7319964" y="333376"/>
            <a:ext cx="3132137" cy="18002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A(x) = 2x</a:t>
            </a:r>
            <a:r>
              <a:rPr lang="en-US" altLang="zh-TW" baseline="30000">
                <a:solidFill>
                  <a:srgbClr val="FF0000"/>
                </a:solidFill>
              </a:rPr>
              <a:t>1000</a:t>
            </a:r>
            <a:r>
              <a:rPr lang="en-US" altLang="zh-TW">
                <a:solidFill>
                  <a:srgbClr val="FF0000"/>
                </a:solidFill>
              </a:rPr>
              <a:t>+1 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B(x) = x</a:t>
            </a:r>
            <a:r>
              <a:rPr lang="en-US" altLang="zh-TW" baseline="30000">
                <a:solidFill>
                  <a:srgbClr val="FF0000"/>
                </a:solidFill>
              </a:rPr>
              <a:t>4</a:t>
            </a:r>
            <a:r>
              <a:rPr lang="en-US" altLang="zh-TW">
                <a:solidFill>
                  <a:srgbClr val="FF0000"/>
                </a:solidFill>
              </a:rPr>
              <a:t>+10x</a:t>
            </a:r>
            <a:r>
              <a:rPr lang="en-US" altLang="zh-TW" baseline="30000">
                <a:solidFill>
                  <a:srgbClr val="FF0000"/>
                </a:solidFill>
              </a:rPr>
              <a:t>3</a:t>
            </a:r>
            <a:r>
              <a:rPr lang="en-US" altLang="zh-TW">
                <a:solidFill>
                  <a:srgbClr val="FF0000"/>
                </a:solidFill>
              </a:rPr>
              <a:t>+3x</a:t>
            </a:r>
            <a:r>
              <a:rPr lang="en-US" altLang="zh-TW" baseline="30000">
                <a:solidFill>
                  <a:srgbClr val="FF0000"/>
                </a:solidFill>
              </a:rPr>
              <a:t>2</a:t>
            </a:r>
            <a:r>
              <a:rPr lang="en-US" altLang="zh-TW">
                <a:solidFill>
                  <a:srgbClr val="FF0000"/>
                </a:solidFill>
              </a:rPr>
              <a:t>+1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starta ++ ;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starta = 1;</a:t>
            </a:r>
          </a:p>
        </p:txBody>
      </p:sp>
      <p:sp>
        <p:nvSpPr>
          <p:cNvPr id="149517" name="Text Box 13"/>
          <p:cNvSpPr txBox="1">
            <a:spLocks noChangeArrowheads="1"/>
          </p:cNvSpPr>
          <p:nvPr/>
        </p:nvSpPr>
        <p:spPr bwMode="auto">
          <a:xfrm>
            <a:off x="7751763" y="2420938"/>
            <a:ext cx="6649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Term</a:t>
            </a:r>
          </a:p>
        </p:txBody>
      </p:sp>
      <p:sp>
        <p:nvSpPr>
          <p:cNvPr id="149518" name="Rectangle 14"/>
          <p:cNvSpPr>
            <a:spLocks noChangeArrowheads="1"/>
          </p:cNvSpPr>
          <p:nvPr/>
        </p:nvSpPr>
        <p:spPr bwMode="auto">
          <a:xfrm>
            <a:off x="7824789" y="2852738"/>
            <a:ext cx="1366837" cy="431800"/>
          </a:xfrm>
          <a:prstGeom prst="rect">
            <a:avLst/>
          </a:prstGeom>
          <a:solidFill>
            <a:schemeClr val="tx1"/>
          </a:solidFill>
          <a:ln w="9525">
            <a:solidFill>
              <a:srgbClr val="EEB42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2x</a:t>
            </a:r>
            <a:r>
              <a:rPr lang="en-US" altLang="zh-TW" baseline="30000">
                <a:solidFill>
                  <a:srgbClr val="FF0000"/>
                </a:solidFill>
              </a:rPr>
              <a:t>1000</a:t>
            </a:r>
            <a:endParaRPr lang="en-US" altLang="zh-TW">
              <a:solidFill>
                <a:srgbClr val="FF0000"/>
              </a:solidFill>
            </a:endParaRPr>
          </a:p>
        </p:txBody>
      </p:sp>
      <p:sp>
        <p:nvSpPr>
          <p:cNvPr id="149519" name="Rectangle 15"/>
          <p:cNvSpPr>
            <a:spLocks noChangeArrowheads="1"/>
          </p:cNvSpPr>
          <p:nvPr/>
        </p:nvSpPr>
        <p:spPr bwMode="auto">
          <a:xfrm>
            <a:off x="7824789" y="3211513"/>
            <a:ext cx="1366837" cy="431800"/>
          </a:xfrm>
          <a:prstGeom prst="rect">
            <a:avLst/>
          </a:prstGeom>
          <a:solidFill>
            <a:schemeClr val="tx1"/>
          </a:solidFill>
          <a:ln w="9525">
            <a:solidFill>
              <a:srgbClr val="EEB42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9520" name="Rectangle 16"/>
          <p:cNvSpPr>
            <a:spLocks noChangeArrowheads="1"/>
          </p:cNvSpPr>
          <p:nvPr/>
        </p:nvSpPr>
        <p:spPr bwMode="auto">
          <a:xfrm>
            <a:off x="7824789" y="3571875"/>
            <a:ext cx="1366837" cy="431800"/>
          </a:xfrm>
          <a:prstGeom prst="rect">
            <a:avLst/>
          </a:prstGeom>
          <a:solidFill>
            <a:schemeClr val="tx1"/>
          </a:solidFill>
          <a:ln w="9525">
            <a:solidFill>
              <a:srgbClr val="EEB42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x</a:t>
            </a:r>
            <a:r>
              <a:rPr lang="en-US" altLang="zh-TW" baseline="3000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49521" name="Rectangle 17"/>
          <p:cNvSpPr>
            <a:spLocks noChangeArrowheads="1"/>
          </p:cNvSpPr>
          <p:nvPr/>
        </p:nvSpPr>
        <p:spPr bwMode="auto">
          <a:xfrm>
            <a:off x="7824789" y="3932238"/>
            <a:ext cx="1366837" cy="431800"/>
          </a:xfrm>
          <a:prstGeom prst="rect">
            <a:avLst/>
          </a:prstGeom>
          <a:solidFill>
            <a:schemeClr val="tx1"/>
          </a:solidFill>
          <a:ln w="9525">
            <a:solidFill>
              <a:srgbClr val="EEB42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10x</a:t>
            </a:r>
            <a:r>
              <a:rPr lang="en-US" altLang="zh-TW" baseline="300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9522" name="Rectangle 18"/>
          <p:cNvSpPr>
            <a:spLocks noChangeArrowheads="1"/>
          </p:cNvSpPr>
          <p:nvPr/>
        </p:nvSpPr>
        <p:spPr bwMode="auto">
          <a:xfrm>
            <a:off x="7824789" y="4292600"/>
            <a:ext cx="1366837" cy="431800"/>
          </a:xfrm>
          <a:prstGeom prst="rect">
            <a:avLst/>
          </a:prstGeom>
          <a:solidFill>
            <a:schemeClr val="tx1"/>
          </a:solidFill>
          <a:ln w="9525">
            <a:solidFill>
              <a:srgbClr val="EEB42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3x</a:t>
            </a:r>
            <a:r>
              <a:rPr lang="en-US" altLang="zh-TW" baseline="300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49523" name="Rectangle 19"/>
          <p:cNvSpPr>
            <a:spLocks noChangeArrowheads="1"/>
          </p:cNvSpPr>
          <p:nvPr/>
        </p:nvSpPr>
        <p:spPr bwMode="auto">
          <a:xfrm>
            <a:off x="7824789" y="4652963"/>
            <a:ext cx="1366837" cy="431800"/>
          </a:xfrm>
          <a:prstGeom prst="rect">
            <a:avLst/>
          </a:prstGeom>
          <a:solidFill>
            <a:schemeClr val="tx1"/>
          </a:solidFill>
          <a:ln w="9525">
            <a:solidFill>
              <a:srgbClr val="EEB42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9525" name="Rectangle 21"/>
          <p:cNvSpPr>
            <a:spLocks noChangeArrowheads="1"/>
          </p:cNvSpPr>
          <p:nvPr/>
        </p:nvSpPr>
        <p:spPr bwMode="auto">
          <a:xfrm>
            <a:off x="7824789" y="5011738"/>
            <a:ext cx="1366837" cy="431800"/>
          </a:xfrm>
          <a:prstGeom prst="rect">
            <a:avLst/>
          </a:prstGeom>
          <a:solidFill>
            <a:schemeClr val="tx1"/>
          </a:solidFill>
          <a:ln w="9525">
            <a:solidFill>
              <a:srgbClr val="EEB42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2x</a:t>
            </a:r>
            <a:r>
              <a:rPr lang="en-US" altLang="zh-TW" baseline="3000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149526" name="Rectangle 22"/>
          <p:cNvSpPr>
            <a:spLocks noChangeArrowheads="1"/>
          </p:cNvSpPr>
          <p:nvPr/>
        </p:nvSpPr>
        <p:spPr bwMode="auto">
          <a:xfrm>
            <a:off x="7319964" y="333376"/>
            <a:ext cx="3132137" cy="18002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A(x) = 2x</a:t>
            </a:r>
            <a:r>
              <a:rPr lang="en-US" altLang="zh-TW" baseline="30000">
                <a:solidFill>
                  <a:srgbClr val="FF0000"/>
                </a:solidFill>
              </a:rPr>
              <a:t>1000</a:t>
            </a:r>
            <a:r>
              <a:rPr lang="en-US" altLang="zh-TW">
                <a:solidFill>
                  <a:srgbClr val="FF0000"/>
                </a:solidFill>
              </a:rPr>
              <a:t>+1 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B(x) = </a:t>
            </a:r>
            <a:r>
              <a:rPr lang="en-US" altLang="zh-TW" i="1">
                <a:solidFill>
                  <a:srgbClr val="FF0000"/>
                </a:solidFill>
              </a:rPr>
              <a:t>x</a:t>
            </a:r>
            <a:r>
              <a:rPr lang="en-US" altLang="zh-TW">
                <a:solidFill>
                  <a:srgbClr val="FF0000"/>
                </a:solidFill>
              </a:rPr>
              <a:t>4+10</a:t>
            </a:r>
            <a:r>
              <a:rPr lang="en-US" altLang="zh-TW" i="1">
                <a:solidFill>
                  <a:srgbClr val="FF0000"/>
                </a:solidFill>
              </a:rPr>
              <a:t>x</a:t>
            </a:r>
            <a:r>
              <a:rPr lang="en-US" altLang="zh-TW">
                <a:solidFill>
                  <a:srgbClr val="FF0000"/>
                </a:solidFill>
              </a:rPr>
              <a:t>3+3</a:t>
            </a:r>
            <a:r>
              <a:rPr lang="en-US" altLang="zh-TW" i="1">
                <a:solidFill>
                  <a:srgbClr val="FF0000"/>
                </a:solidFill>
              </a:rPr>
              <a:t>x</a:t>
            </a:r>
            <a:r>
              <a:rPr lang="en-US" altLang="zh-TW">
                <a:solidFill>
                  <a:srgbClr val="FF0000"/>
                </a:solidFill>
              </a:rPr>
              <a:t>2+1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starta = 1 finisha = 1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startb = 2 finishb = 5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starta &lt;= finisha = TRUE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startb &lt;= finishb = TRUE</a:t>
            </a:r>
          </a:p>
        </p:txBody>
      </p:sp>
      <p:sp>
        <p:nvSpPr>
          <p:cNvPr id="149528" name="Rectangle 24"/>
          <p:cNvSpPr>
            <a:spLocks noChangeArrowheads="1"/>
          </p:cNvSpPr>
          <p:nvPr/>
        </p:nvSpPr>
        <p:spPr bwMode="auto">
          <a:xfrm>
            <a:off x="7319964" y="333376"/>
            <a:ext cx="3132137" cy="18002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A(x) = 2x</a:t>
            </a:r>
            <a:r>
              <a:rPr lang="en-US" altLang="zh-TW" baseline="30000">
                <a:solidFill>
                  <a:srgbClr val="FF0000"/>
                </a:solidFill>
              </a:rPr>
              <a:t>1000</a:t>
            </a:r>
            <a:r>
              <a:rPr lang="en-US" altLang="zh-TW">
                <a:solidFill>
                  <a:srgbClr val="FF0000"/>
                </a:solidFill>
              </a:rPr>
              <a:t>+1 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B(x) = </a:t>
            </a:r>
            <a:r>
              <a:rPr lang="en-US" altLang="zh-TW" i="1">
                <a:solidFill>
                  <a:srgbClr val="FF0000"/>
                </a:solidFill>
              </a:rPr>
              <a:t>x</a:t>
            </a:r>
            <a:r>
              <a:rPr lang="en-US" altLang="zh-TW">
                <a:solidFill>
                  <a:srgbClr val="FF0000"/>
                </a:solidFill>
              </a:rPr>
              <a:t>4+10</a:t>
            </a:r>
            <a:r>
              <a:rPr lang="en-US" altLang="zh-TW" i="1">
                <a:solidFill>
                  <a:srgbClr val="FF0000"/>
                </a:solidFill>
              </a:rPr>
              <a:t>x</a:t>
            </a:r>
            <a:r>
              <a:rPr lang="en-US" altLang="zh-TW">
                <a:solidFill>
                  <a:srgbClr val="FF0000"/>
                </a:solidFill>
              </a:rPr>
              <a:t>3+3</a:t>
            </a:r>
            <a:r>
              <a:rPr lang="en-US" altLang="zh-TW" i="1">
                <a:solidFill>
                  <a:srgbClr val="FF0000"/>
                </a:solidFill>
              </a:rPr>
              <a:t>x</a:t>
            </a:r>
            <a:r>
              <a:rPr lang="en-US" altLang="zh-TW">
                <a:solidFill>
                  <a:srgbClr val="FF0000"/>
                </a:solidFill>
              </a:rPr>
              <a:t>2+1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term[starta].expon = 0 &gt;</a:t>
            </a:r>
            <a:br>
              <a:rPr lang="en-US" altLang="zh-TW">
                <a:solidFill>
                  <a:srgbClr val="FF0000"/>
                </a:solidFill>
              </a:rPr>
            </a:br>
            <a:r>
              <a:rPr lang="en-US" altLang="zh-TW">
                <a:solidFill>
                  <a:srgbClr val="FF0000"/>
                </a:solidFill>
              </a:rPr>
              <a:t>term[startb]. expon = 4</a:t>
            </a:r>
          </a:p>
        </p:txBody>
      </p:sp>
      <p:sp>
        <p:nvSpPr>
          <p:cNvPr id="149529" name="Rectangle 25"/>
          <p:cNvSpPr>
            <a:spLocks noChangeArrowheads="1"/>
          </p:cNvSpPr>
          <p:nvPr/>
        </p:nvSpPr>
        <p:spPr bwMode="auto">
          <a:xfrm>
            <a:off x="7319964" y="333376"/>
            <a:ext cx="3132137" cy="18002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A(x) = 2x</a:t>
            </a:r>
            <a:r>
              <a:rPr lang="en-US" altLang="zh-TW" baseline="30000">
                <a:solidFill>
                  <a:srgbClr val="FF0000"/>
                </a:solidFill>
              </a:rPr>
              <a:t>1000</a:t>
            </a:r>
            <a:r>
              <a:rPr lang="en-US" altLang="zh-TW">
                <a:solidFill>
                  <a:srgbClr val="FF0000"/>
                </a:solidFill>
              </a:rPr>
              <a:t>+1 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B(x) = x</a:t>
            </a:r>
            <a:r>
              <a:rPr lang="en-US" altLang="zh-TW" baseline="30000">
                <a:solidFill>
                  <a:srgbClr val="FF0000"/>
                </a:solidFill>
              </a:rPr>
              <a:t>4</a:t>
            </a:r>
            <a:r>
              <a:rPr lang="en-US" altLang="zh-TW">
                <a:solidFill>
                  <a:srgbClr val="FF0000"/>
                </a:solidFill>
              </a:rPr>
              <a:t>+10x</a:t>
            </a:r>
            <a:r>
              <a:rPr lang="en-US" altLang="zh-TW" baseline="30000">
                <a:solidFill>
                  <a:srgbClr val="FF0000"/>
                </a:solidFill>
              </a:rPr>
              <a:t>3</a:t>
            </a:r>
            <a:r>
              <a:rPr lang="en-US" altLang="zh-TW">
                <a:solidFill>
                  <a:srgbClr val="FF0000"/>
                </a:solidFill>
              </a:rPr>
              <a:t>+3x</a:t>
            </a:r>
            <a:r>
              <a:rPr lang="en-US" altLang="zh-TW" baseline="30000">
                <a:solidFill>
                  <a:srgbClr val="FF0000"/>
                </a:solidFill>
              </a:rPr>
              <a:t>2</a:t>
            </a:r>
            <a:r>
              <a:rPr lang="en-US" altLang="zh-TW">
                <a:solidFill>
                  <a:srgbClr val="FF0000"/>
                </a:solidFill>
              </a:rPr>
              <a:t>+1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startb++ ;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startb = 3;</a:t>
            </a:r>
          </a:p>
        </p:txBody>
      </p:sp>
      <p:sp>
        <p:nvSpPr>
          <p:cNvPr id="149531" name="AutoShape 27"/>
          <p:cNvSpPr>
            <a:spLocks noChangeArrowheads="1"/>
          </p:cNvSpPr>
          <p:nvPr/>
        </p:nvSpPr>
        <p:spPr bwMode="auto">
          <a:xfrm>
            <a:off x="2208214" y="2276476"/>
            <a:ext cx="395287" cy="144463"/>
          </a:xfrm>
          <a:prstGeom prst="rightArrow">
            <a:avLst>
              <a:gd name="adj1" fmla="val 50000"/>
              <a:gd name="adj2" fmla="val 68406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9533" name="Rectangle 29"/>
          <p:cNvSpPr>
            <a:spLocks noChangeArrowheads="1"/>
          </p:cNvSpPr>
          <p:nvPr/>
        </p:nvSpPr>
        <p:spPr bwMode="auto">
          <a:xfrm>
            <a:off x="7824789" y="5372100"/>
            <a:ext cx="1366837" cy="287338"/>
          </a:xfrm>
          <a:prstGeom prst="rect">
            <a:avLst/>
          </a:prstGeom>
          <a:solidFill>
            <a:schemeClr val="tx1"/>
          </a:solidFill>
          <a:ln w="9525">
            <a:solidFill>
              <a:srgbClr val="EEB42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x</a:t>
            </a:r>
            <a:r>
              <a:rPr lang="en-US" altLang="zh-TW" baseline="3000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49534" name="Rectangle 30"/>
          <p:cNvSpPr>
            <a:spLocks noChangeArrowheads="1"/>
          </p:cNvSpPr>
          <p:nvPr/>
        </p:nvSpPr>
        <p:spPr bwMode="auto">
          <a:xfrm>
            <a:off x="7319964" y="333376"/>
            <a:ext cx="3132137" cy="18002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A(x) = 2x</a:t>
            </a:r>
            <a:r>
              <a:rPr lang="en-US" altLang="zh-TW" baseline="30000">
                <a:solidFill>
                  <a:srgbClr val="FF0000"/>
                </a:solidFill>
              </a:rPr>
              <a:t>1000</a:t>
            </a:r>
            <a:r>
              <a:rPr lang="en-US" altLang="zh-TW">
                <a:solidFill>
                  <a:srgbClr val="FF0000"/>
                </a:solidFill>
              </a:rPr>
              <a:t>+1 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B(x) = </a:t>
            </a:r>
            <a:r>
              <a:rPr lang="en-US" altLang="zh-TW" i="1">
                <a:solidFill>
                  <a:srgbClr val="FF0000"/>
                </a:solidFill>
              </a:rPr>
              <a:t>x</a:t>
            </a:r>
            <a:r>
              <a:rPr lang="en-US" altLang="zh-TW">
                <a:solidFill>
                  <a:srgbClr val="FF0000"/>
                </a:solidFill>
              </a:rPr>
              <a:t>4+10</a:t>
            </a:r>
            <a:r>
              <a:rPr lang="en-US" altLang="zh-TW" i="1">
                <a:solidFill>
                  <a:srgbClr val="FF0000"/>
                </a:solidFill>
              </a:rPr>
              <a:t>x</a:t>
            </a:r>
            <a:r>
              <a:rPr lang="en-US" altLang="zh-TW">
                <a:solidFill>
                  <a:srgbClr val="FF0000"/>
                </a:solidFill>
              </a:rPr>
              <a:t>3+3</a:t>
            </a:r>
            <a:r>
              <a:rPr lang="en-US" altLang="zh-TW" i="1">
                <a:solidFill>
                  <a:srgbClr val="FF0000"/>
                </a:solidFill>
              </a:rPr>
              <a:t>x</a:t>
            </a:r>
            <a:r>
              <a:rPr lang="en-US" altLang="zh-TW">
                <a:solidFill>
                  <a:srgbClr val="FF0000"/>
                </a:solidFill>
              </a:rPr>
              <a:t>2+1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starta = 1 finisha = 1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startb = 3 finishb = 5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starta &lt;= finisha = TRUE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startb &lt;= finishb = TRUE</a:t>
            </a:r>
          </a:p>
        </p:txBody>
      </p:sp>
      <p:sp>
        <p:nvSpPr>
          <p:cNvPr id="149535" name="Rectangle 31"/>
          <p:cNvSpPr>
            <a:spLocks noChangeArrowheads="1"/>
          </p:cNvSpPr>
          <p:nvPr/>
        </p:nvSpPr>
        <p:spPr bwMode="auto">
          <a:xfrm>
            <a:off x="7319964" y="333376"/>
            <a:ext cx="3132137" cy="18002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A(x) = 2x</a:t>
            </a:r>
            <a:r>
              <a:rPr lang="en-US" altLang="zh-TW" baseline="30000">
                <a:solidFill>
                  <a:srgbClr val="FF0000"/>
                </a:solidFill>
              </a:rPr>
              <a:t>1000</a:t>
            </a:r>
            <a:r>
              <a:rPr lang="en-US" altLang="zh-TW">
                <a:solidFill>
                  <a:srgbClr val="FF0000"/>
                </a:solidFill>
              </a:rPr>
              <a:t>+1 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B(x) = </a:t>
            </a:r>
            <a:r>
              <a:rPr lang="en-US" altLang="zh-TW" i="1">
                <a:solidFill>
                  <a:srgbClr val="FF0000"/>
                </a:solidFill>
              </a:rPr>
              <a:t>x</a:t>
            </a:r>
            <a:r>
              <a:rPr lang="en-US" altLang="zh-TW">
                <a:solidFill>
                  <a:srgbClr val="FF0000"/>
                </a:solidFill>
              </a:rPr>
              <a:t>4+10</a:t>
            </a:r>
            <a:r>
              <a:rPr lang="en-US" altLang="zh-TW" i="1">
                <a:solidFill>
                  <a:srgbClr val="FF0000"/>
                </a:solidFill>
              </a:rPr>
              <a:t>x</a:t>
            </a:r>
            <a:r>
              <a:rPr lang="en-US" altLang="zh-TW">
                <a:solidFill>
                  <a:srgbClr val="FF0000"/>
                </a:solidFill>
              </a:rPr>
              <a:t>3+3</a:t>
            </a:r>
            <a:r>
              <a:rPr lang="en-US" altLang="zh-TW" i="1">
                <a:solidFill>
                  <a:srgbClr val="FF0000"/>
                </a:solidFill>
              </a:rPr>
              <a:t>x</a:t>
            </a:r>
            <a:r>
              <a:rPr lang="en-US" altLang="zh-TW">
                <a:solidFill>
                  <a:srgbClr val="FF0000"/>
                </a:solidFill>
              </a:rPr>
              <a:t>2+1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term[starta].expon = 0 &lt;</a:t>
            </a:r>
            <a:br>
              <a:rPr lang="en-US" altLang="zh-TW">
                <a:solidFill>
                  <a:srgbClr val="FF0000"/>
                </a:solidFill>
              </a:rPr>
            </a:br>
            <a:r>
              <a:rPr lang="en-US" altLang="zh-TW">
                <a:solidFill>
                  <a:srgbClr val="FF0000"/>
                </a:solidFill>
              </a:rPr>
              <a:t>term[startb]. expon = 3</a:t>
            </a:r>
          </a:p>
        </p:txBody>
      </p:sp>
      <p:sp>
        <p:nvSpPr>
          <p:cNvPr id="149536" name="Rectangle 32"/>
          <p:cNvSpPr>
            <a:spLocks noChangeArrowheads="1"/>
          </p:cNvSpPr>
          <p:nvPr/>
        </p:nvSpPr>
        <p:spPr bwMode="auto">
          <a:xfrm>
            <a:off x="7319964" y="333376"/>
            <a:ext cx="3132137" cy="18002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A(x) = 2x</a:t>
            </a:r>
            <a:r>
              <a:rPr lang="en-US" altLang="zh-TW" baseline="30000">
                <a:solidFill>
                  <a:srgbClr val="FF0000"/>
                </a:solidFill>
              </a:rPr>
              <a:t>1000</a:t>
            </a:r>
            <a:r>
              <a:rPr lang="en-US" altLang="zh-TW">
                <a:solidFill>
                  <a:srgbClr val="FF0000"/>
                </a:solidFill>
              </a:rPr>
              <a:t>+1 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B(x) = x</a:t>
            </a:r>
            <a:r>
              <a:rPr lang="en-US" altLang="zh-TW" baseline="30000">
                <a:solidFill>
                  <a:srgbClr val="FF0000"/>
                </a:solidFill>
              </a:rPr>
              <a:t>4</a:t>
            </a:r>
            <a:r>
              <a:rPr lang="en-US" altLang="zh-TW">
                <a:solidFill>
                  <a:srgbClr val="FF0000"/>
                </a:solidFill>
              </a:rPr>
              <a:t>+10x</a:t>
            </a:r>
            <a:r>
              <a:rPr lang="en-US" altLang="zh-TW" baseline="30000">
                <a:solidFill>
                  <a:srgbClr val="FF0000"/>
                </a:solidFill>
              </a:rPr>
              <a:t>3</a:t>
            </a:r>
            <a:r>
              <a:rPr lang="en-US" altLang="zh-TW">
                <a:solidFill>
                  <a:srgbClr val="FF0000"/>
                </a:solidFill>
              </a:rPr>
              <a:t>+3x</a:t>
            </a:r>
            <a:r>
              <a:rPr lang="en-US" altLang="zh-TW" baseline="30000">
                <a:solidFill>
                  <a:srgbClr val="FF0000"/>
                </a:solidFill>
              </a:rPr>
              <a:t>2</a:t>
            </a:r>
            <a:r>
              <a:rPr lang="en-US" altLang="zh-TW">
                <a:solidFill>
                  <a:srgbClr val="FF0000"/>
                </a:solidFill>
              </a:rPr>
              <a:t>+1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startb++ ;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startb = 4;</a:t>
            </a:r>
          </a:p>
        </p:txBody>
      </p:sp>
      <p:sp>
        <p:nvSpPr>
          <p:cNvPr id="149537" name="Rectangle 33"/>
          <p:cNvSpPr>
            <a:spLocks noChangeArrowheads="1"/>
          </p:cNvSpPr>
          <p:nvPr/>
        </p:nvSpPr>
        <p:spPr bwMode="auto">
          <a:xfrm>
            <a:off x="7824789" y="5661025"/>
            <a:ext cx="1366837" cy="287338"/>
          </a:xfrm>
          <a:prstGeom prst="rect">
            <a:avLst/>
          </a:prstGeom>
          <a:solidFill>
            <a:schemeClr val="tx1"/>
          </a:solidFill>
          <a:ln w="9525">
            <a:solidFill>
              <a:srgbClr val="EEB42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10x</a:t>
            </a:r>
            <a:r>
              <a:rPr lang="en-US" altLang="zh-TW" baseline="300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9538" name="Rectangle 34"/>
          <p:cNvSpPr>
            <a:spLocks noChangeArrowheads="1"/>
          </p:cNvSpPr>
          <p:nvPr/>
        </p:nvSpPr>
        <p:spPr bwMode="auto">
          <a:xfrm>
            <a:off x="7319964" y="333376"/>
            <a:ext cx="3132137" cy="18002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A(x) = 2x</a:t>
            </a:r>
            <a:r>
              <a:rPr lang="en-US" altLang="zh-TW" baseline="30000">
                <a:solidFill>
                  <a:srgbClr val="FF0000"/>
                </a:solidFill>
              </a:rPr>
              <a:t>1000</a:t>
            </a:r>
            <a:r>
              <a:rPr lang="en-US" altLang="zh-TW">
                <a:solidFill>
                  <a:srgbClr val="FF0000"/>
                </a:solidFill>
              </a:rPr>
              <a:t>+1 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B(x) = </a:t>
            </a:r>
            <a:r>
              <a:rPr lang="en-US" altLang="zh-TW" i="1">
                <a:solidFill>
                  <a:srgbClr val="FF0000"/>
                </a:solidFill>
              </a:rPr>
              <a:t>x</a:t>
            </a:r>
            <a:r>
              <a:rPr lang="en-US" altLang="zh-TW">
                <a:solidFill>
                  <a:srgbClr val="FF0000"/>
                </a:solidFill>
              </a:rPr>
              <a:t>4+10</a:t>
            </a:r>
            <a:r>
              <a:rPr lang="en-US" altLang="zh-TW" i="1">
                <a:solidFill>
                  <a:srgbClr val="FF0000"/>
                </a:solidFill>
              </a:rPr>
              <a:t>x</a:t>
            </a:r>
            <a:r>
              <a:rPr lang="en-US" altLang="zh-TW">
                <a:solidFill>
                  <a:srgbClr val="FF0000"/>
                </a:solidFill>
              </a:rPr>
              <a:t>3+3</a:t>
            </a:r>
            <a:r>
              <a:rPr lang="en-US" altLang="zh-TW" i="1">
                <a:solidFill>
                  <a:srgbClr val="FF0000"/>
                </a:solidFill>
              </a:rPr>
              <a:t>x</a:t>
            </a:r>
            <a:r>
              <a:rPr lang="en-US" altLang="zh-TW">
                <a:solidFill>
                  <a:srgbClr val="FF0000"/>
                </a:solidFill>
              </a:rPr>
              <a:t>2+1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starta = 1 finisha = 1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startb = 4 finishb = 5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starta &lt;= finisha = TRUE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startb &lt;= finishb = TRUE</a:t>
            </a:r>
          </a:p>
        </p:txBody>
      </p:sp>
      <p:sp>
        <p:nvSpPr>
          <p:cNvPr id="149540" name="Rectangle 36"/>
          <p:cNvSpPr>
            <a:spLocks noChangeArrowheads="1"/>
          </p:cNvSpPr>
          <p:nvPr/>
        </p:nvSpPr>
        <p:spPr bwMode="auto">
          <a:xfrm>
            <a:off x="7319964" y="333376"/>
            <a:ext cx="3132137" cy="18002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A(x) = 2x</a:t>
            </a:r>
            <a:r>
              <a:rPr lang="en-US" altLang="zh-TW" baseline="30000">
                <a:solidFill>
                  <a:srgbClr val="FF0000"/>
                </a:solidFill>
              </a:rPr>
              <a:t>1000</a:t>
            </a:r>
            <a:r>
              <a:rPr lang="en-US" altLang="zh-TW">
                <a:solidFill>
                  <a:srgbClr val="FF0000"/>
                </a:solidFill>
              </a:rPr>
              <a:t>+1 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B(x) = </a:t>
            </a:r>
            <a:r>
              <a:rPr lang="en-US" altLang="zh-TW" i="1">
                <a:solidFill>
                  <a:srgbClr val="FF0000"/>
                </a:solidFill>
              </a:rPr>
              <a:t>x</a:t>
            </a:r>
            <a:r>
              <a:rPr lang="en-US" altLang="zh-TW">
                <a:solidFill>
                  <a:srgbClr val="FF0000"/>
                </a:solidFill>
              </a:rPr>
              <a:t>4+10</a:t>
            </a:r>
            <a:r>
              <a:rPr lang="en-US" altLang="zh-TW" i="1">
                <a:solidFill>
                  <a:srgbClr val="FF0000"/>
                </a:solidFill>
              </a:rPr>
              <a:t>x</a:t>
            </a:r>
            <a:r>
              <a:rPr lang="en-US" altLang="zh-TW">
                <a:solidFill>
                  <a:srgbClr val="FF0000"/>
                </a:solidFill>
              </a:rPr>
              <a:t>3+3</a:t>
            </a:r>
            <a:r>
              <a:rPr lang="en-US" altLang="zh-TW" i="1">
                <a:solidFill>
                  <a:srgbClr val="FF0000"/>
                </a:solidFill>
              </a:rPr>
              <a:t>x</a:t>
            </a:r>
            <a:r>
              <a:rPr lang="en-US" altLang="zh-TW">
                <a:solidFill>
                  <a:srgbClr val="FF0000"/>
                </a:solidFill>
              </a:rPr>
              <a:t>2+1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term[starta].expon = 0 &lt;</a:t>
            </a:r>
            <a:br>
              <a:rPr lang="en-US" altLang="zh-TW">
                <a:solidFill>
                  <a:srgbClr val="FF0000"/>
                </a:solidFill>
              </a:rPr>
            </a:br>
            <a:r>
              <a:rPr lang="en-US" altLang="zh-TW">
                <a:solidFill>
                  <a:srgbClr val="FF0000"/>
                </a:solidFill>
              </a:rPr>
              <a:t>term[startb]. expon = 2</a:t>
            </a:r>
          </a:p>
        </p:txBody>
      </p:sp>
      <p:sp>
        <p:nvSpPr>
          <p:cNvPr id="149541" name="Rectangle 37"/>
          <p:cNvSpPr>
            <a:spLocks noChangeArrowheads="1"/>
          </p:cNvSpPr>
          <p:nvPr/>
        </p:nvSpPr>
        <p:spPr bwMode="auto">
          <a:xfrm>
            <a:off x="7824789" y="5948364"/>
            <a:ext cx="1366837" cy="287337"/>
          </a:xfrm>
          <a:prstGeom prst="rect">
            <a:avLst/>
          </a:prstGeom>
          <a:solidFill>
            <a:schemeClr val="tx1"/>
          </a:solidFill>
          <a:ln w="9525">
            <a:solidFill>
              <a:srgbClr val="EEB42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10x</a:t>
            </a:r>
            <a:r>
              <a:rPr lang="en-US" altLang="zh-TW" baseline="300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49542" name="Rectangle 38"/>
          <p:cNvSpPr>
            <a:spLocks noChangeArrowheads="1"/>
          </p:cNvSpPr>
          <p:nvPr/>
        </p:nvSpPr>
        <p:spPr bwMode="auto">
          <a:xfrm>
            <a:off x="7319964" y="333376"/>
            <a:ext cx="3132137" cy="18002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A(x) = 2x</a:t>
            </a:r>
            <a:r>
              <a:rPr lang="en-US" altLang="zh-TW" baseline="30000">
                <a:solidFill>
                  <a:srgbClr val="FF0000"/>
                </a:solidFill>
              </a:rPr>
              <a:t>1000</a:t>
            </a:r>
            <a:r>
              <a:rPr lang="en-US" altLang="zh-TW">
                <a:solidFill>
                  <a:srgbClr val="FF0000"/>
                </a:solidFill>
              </a:rPr>
              <a:t>+1 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B(x) = x</a:t>
            </a:r>
            <a:r>
              <a:rPr lang="en-US" altLang="zh-TW" baseline="30000">
                <a:solidFill>
                  <a:srgbClr val="FF0000"/>
                </a:solidFill>
              </a:rPr>
              <a:t>4</a:t>
            </a:r>
            <a:r>
              <a:rPr lang="en-US" altLang="zh-TW">
                <a:solidFill>
                  <a:srgbClr val="FF0000"/>
                </a:solidFill>
              </a:rPr>
              <a:t>+10x</a:t>
            </a:r>
            <a:r>
              <a:rPr lang="en-US" altLang="zh-TW" baseline="30000">
                <a:solidFill>
                  <a:srgbClr val="FF0000"/>
                </a:solidFill>
              </a:rPr>
              <a:t>3</a:t>
            </a:r>
            <a:r>
              <a:rPr lang="en-US" altLang="zh-TW">
                <a:solidFill>
                  <a:srgbClr val="FF0000"/>
                </a:solidFill>
              </a:rPr>
              <a:t>+3x</a:t>
            </a:r>
            <a:r>
              <a:rPr lang="en-US" altLang="zh-TW" baseline="30000">
                <a:solidFill>
                  <a:srgbClr val="FF0000"/>
                </a:solidFill>
              </a:rPr>
              <a:t>2</a:t>
            </a:r>
            <a:r>
              <a:rPr lang="en-US" altLang="zh-TW">
                <a:solidFill>
                  <a:srgbClr val="FF0000"/>
                </a:solidFill>
              </a:rPr>
              <a:t>+1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startb++ ;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startb = 5;</a:t>
            </a:r>
          </a:p>
        </p:txBody>
      </p:sp>
      <p:sp>
        <p:nvSpPr>
          <p:cNvPr id="149543" name="Rectangle 39"/>
          <p:cNvSpPr>
            <a:spLocks noChangeArrowheads="1"/>
          </p:cNvSpPr>
          <p:nvPr/>
        </p:nvSpPr>
        <p:spPr bwMode="auto">
          <a:xfrm>
            <a:off x="7319964" y="333376"/>
            <a:ext cx="3132137" cy="18002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A(x) = 2x</a:t>
            </a:r>
            <a:r>
              <a:rPr lang="en-US" altLang="zh-TW" baseline="30000">
                <a:solidFill>
                  <a:srgbClr val="FF0000"/>
                </a:solidFill>
              </a:rPr>
              <a:t>1000</a:t>
            </a:r>
            <a:r>
              <a:rPr lang="en-US" altLang="zh-TW">
                <a:solidFill>
                  <a:srgbClr val="FF0000"/>
                </a:solidFill>
              </a:rPr>
              <a:t>+1 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B(x) = </a:t>
            </a:r>
            <a:r>
              <a:rPr lang="en-US" altLang="zh-TW" i="1">
                <a:solidFill>
                  <a:srgbClr val="FF0000"/>
                </a:solidFill>
              </a:rPr>
              <a:t>x</a:t>
            </a:r>
            <a:r>
              <a:rPr lang="en-US" altLang="zh-TW">
                <a:solidFill>
                  <a:srgbClr val="FF0000"/>
                </a:solidFill>
              </a:rPr>
              <a:t>4+10</a:t>
            </a:r>
            <a:r>
              <a:rPr lang="en-US" altLang="zh-TW" i="1">
                <a:solidFill>
                  <a:srgbClr val="FF0000"/>
                </a:solidFill>
              </a:rPr>
              <a:t>x</a:t>
            </a:r>
            <a:r>
              <a:rPr lang="en-US" altLang="zh-TW">
                <a:solidFill>
                  <a:srgbClr val="FF0000"/>
                </a:solidFill>
              </a:rPr>
              <a:t>3+3</a:t>
            </a:r>
            <a:r>
              <a:rPr lang="en-US" altLang="zh-TW" i="1">
                <a:solidFill>
                  <a:srgbClr val="FF0000"/>
                </a:solidFill>
              </a:rPr>
              <a:t>x</a:t>
            </a:r>
            <a:r>
              <a:rPr lang="en-US" altLang="zh-TW">
                <a:solidFill>
                  <a:srgbClr val="FF0000"/>
                </a:solidFill>
              </a:rPr>
              <a:t>2+1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starta = 1 finisha = 1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startb = 5 finishb = 5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starta &lt;= finisha = TRUE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startb &lt;= finishb = TRUE</a:t>
            </a:r>
          </a:p>
        </p:txBody>
      </p:sp>
      <p:sp>
        <p:nvSpPr>
          <p:cNvPr id="149544" name="Rectangle 40"/>
          <p:cNvSpPr>
            <a:spLocks noChangeArrowheads="1"/>
          </p:cNvSpPr>
          <p:nvPr/>
        </p:nvSpPr>
        <p:spPr bwMode="auto">
          <a:xfrm>
            <a:off x="7319964" y="333376"/>
            <a:ext cx="3132137" cy="18002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A(x) = 2x</a:t>
            </a:r>
            <a:r>
              <a:rPr lang="en-US" altLang="zh-TW" baseline="30000">
                <a:solidFill>
                  <a:srgbClr val="FF0000"/>
                </a:solidFill>
              </a:rPr>
              <a:t>1000</a:t>
            </a:r>
            <a:r>
              <a:rPr lang="en-US" altLang="zh-TW">
                <a:solidFill>
                  <a:srgbClr val="FF0000"/>
                </a:solidFill>
              </a:rPr>
              <a:t>+1 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B(x) = </a:t>
            </a:r>
            <a:r>
              <a:rPr lang="en-US" altLang="zh-TW" i="1">
                <a:solidFill>
                  <a:srgbClr val="FF0000"/>
                </a:solidFill>
              </a:rPr>
              <a:t>x</a:t>
            </a:r>
            <a:r>
              <a:rPr lang="en-US" altLang="zh-TW">
                <a:solidFill>
                  <a:srgbClr val="FF0000"/>
                </a:solidFill>
              </a:rPr>
              <a:t>4+10</a:t>
            </a:r>
            <a:r>
              <a:rPr lang="en-US" altLang="zh-TW" i="1">
                <a:solidFill>
                  <a:srgbClr val="FF0000"/>
                </a:solidFill>
              </a:rPr>
              <a:t>x</a:t>
            </a:r>
            <a:r>
              <a:rPr lang="en-US" altLang="zh-TW">
                <a:solidFill>
                  <a:srgbClr val="FF0000"/>
                </a:solidFill>
              </a:rPr>
              <a:t>3+3</a:t>
            </a:r>
            <a:r>
              <a:rPr lang="en-US" altLang="zh-TW" i="1">
                <a:solidFill>
                  <a:srgbClr val="FF0000"/>
                </a:solidFill>
              </a:rPr>
              <a:t>x</a:t>
            </a:r>
            <a:r>
              <a:rPr lang="en-US" altLang="zh-TW">
                <a:solidFill>
                  <a:srgbClr val="FF0000"/>
                </a:solidFill>
              </a:rPr>
              <a:t>2+1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term[starta].expon = 0 == </a:t>
            </a:r>
            <a:br>
              <a:rPr lang="en-US" altLang="zh-TW">
                <a:solidFill>
                  <a:srgbClr val="FF0000"/>
                </a:solidFill>
              </a:rPr>
            </a:br>
            <a:r>
              <a:rPr lang="en-US" altLang="zh-TW">
                <a:solidFill>
                  <a:srgbClr val="FF0000"/>
                </a:solidFill>
              </a:rPr>
              <a:t>term[startb]. expon = 0</a:t>
            </a:r>
          </a:p>
        </p:txBody>
      </p:sp>
      <p:sp>
        <p:nvSpPr>
          <p:cNvPr id="149545" name="AutoShape 41"/>
          <p:cNvSpPr>
            <a:spLocks noChangeArrowheads="1"/>
          </p:cNvSpPr>
          <p:nvPr/>
        </p:nvSpPr>
        <p:spPr bwMode="auto">
          <a:xfrm>
            <a:off x="2424114" y="2997201"/>
            <a:ext cx="395287" cy="144463"/>
          </a:xfrm>
          <a:prstGeom prst="rightArrow">
            <a:avLst>
              <a:gd name="adj1" fmla="val 50000"/>
              <a:gd name="adj2" fmla="val 68406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9546" name="Rectangle 42"/>
          <p:cNvSpPr>
            <a:spLocks noChangeArrowheads="1"/>
          </p:cNvSpPr>
          <p:nvPr/>
        </p:nvSpPr>
        <p:spPr bwMode="auto">
          <a:xfrm>
            <a:off x="7319964" y="333376"/>
            <a:ext cx="3132137" cy="18002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coeffieicent = 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term[starta] + term [startb] =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49547" name="AutoShape 43"/>
          <p:cNvSpPr>
            <a:spLocks noChangeArrowheads="1"/>
          </p:cNvSpPr>
          <p:nvPr/>
        </p:nvSpPr>
        <p:spPr bwMode="auto">
          <a:xfrm>
            <a:off x="2424114" y="3500438"/>
            <a:ext cx="395287" cy="144462"/>
          </a:xfrm>
          <a:prstGeom prst="rightArrow">
            <a:avLst>
              <a:gd name="adj1" fmla="val 50000"/>
              <a:gd name="adj2" fmla="val 68407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9548" name="Rectangle 44"/>
          <p:cNvSpPr>
            <a:spLocks noChangeArrowheads="1"/>
          </p:cNvSpPr>
          <p:nvPr/>
        </p:nvSpPr>
        <p:spPr bwMode="auto">
          <a:xfrm>
            <a:off x="7824789" y="6237289"/>
            <a:ext cx="1366837" cy="287337"/>
          </a:xfrm>
          <a:prstGeom prst="rect">
            <a:avLst/>
          </a:prstGeom>
          <a:solidFill>
            <a:schemeClr val="tx1"/>
          </a:solidFill>
          <a:ln w="9525">
            <a:solidFill>
              <a:srgbClr val="EEB42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2</a:t>
            </a:r>
            <a:endParaRPr lang="en-US" altLang="zh-TW" baseline="30000">
              <a:solidFill>
                <a:srgbClr val="FF0000"/>
              </a:solidFill>
            </a:endParaRPr>
          </a:p>
        </p:txBody>
      </p:sp>
      <p:sp>
        <p:nvSpPr>
          <p:cNvPr id="149549" name="Rectangle 45"/>
          <p:cNvSpPr>
            <a:spLocks noChangeArrowheads="1"/>
          </p:cNvSpPr>
          <p:nvPr/>
        </p:nvSpPr>
        <p:spPr bwMode="auto">
          <a:xfrm>
            <a:off x="7319964" y="333376"/>
            <a:ext cx="3132137" cy="18002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A(x) = 2x</a:t>
            </a:r>
            <a:r>
              <a:rPr lang="en-US" altLang="zh-TW" baseline="30000">
                <a:solidFill>
                  <a:srgbClr val="FF0000"/>
                </a:solidFill>
              </a:rPr>
              <a:t>1000</a:t>
            </a:r>
            <a:r>
              <a:rPr lang="en-US" altLang="zh-TW">
                <a:solidFill>
                  <a:srgbClr val="FF0000"/>
                </a:solidFill>
              </a:rPr>
              <a:t>+1 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B(x) = x</a:t>
            </a:r>
            <a:r>
              <a:rPr lang="en-US" altLang="zh-TW" baseline="30000">
                <a:solidFill>
                  <a:srgbClr val="FF0000"/>
                </a:solidFill>
              </a:rPr>
              <a:t>4</a:t>
            </a:r>
            <a:r>
              <a:rPr lang="en-US" altLang="zh-TW">
                <a:solidFill>
                  <a:srgbClr val="FF0000"/>
                </a:solidFill>
              </a:rPr>
              <a:t>+10x</a:t>
            </a:r>
            <a:r>
              <a:rPr lang="en-US" altLang="zh-TW" baseline="30000">
                <a:solidFill>
                  <a:srgbClr val="FF0000"/>
                </a:solidFill>
              </a:rPr>
              <a:t>3</a:t>
            </a:r>
            <a:r>
              <a:rPr lang="en-US" altLang="zh-TW">
                <a:solidFill>
                  <a:srgbClr val="FF0000"/>
                </a:solidFill>
              </a:rPr>
              <a:t>+3x</a:t>
            </a:r>
            <a:r>
              <a:rPr lang="en-US" altLang="zh-TW" baseline="30000">
                <a:solidFill>
                  <a:srgbClr val="FF0000"/>
                </a:solidFill>
              </a:rPr>
              <a:t>2</a:t>
            </a:r>
            <a:r>
              <a:rPr lang="en-US" altLang="zh-TW">
                <a:solidFill>
                  <a:srgbClr val="FF0000"/>
                </a:solidFill>
              </a:rPr>
              <a:t>+1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starta ++ ;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startb++ ;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starta = 2; 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startb = 6;</a:t>
            </a:r>
          </a:p>
        </p:txBody>
      </p:sp>
      <p:sp>
        <p:nvSpPr>
          <p:cNvPr id="149550" name="Rectangle 46"/>
          <p:cNvSpPr>
            <a:spLocks noChangeArrowheads="1"/>
          </p:cNvSpPr>
          <p:nvPr/>
        </p:nvSpPr>
        <p:spPr bwMode="auto">
          <a:xfrm>
            <a:off x="7319964" y="333376"/>
            <a:ext cx="3132137" cy="18002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A(x) = 2x</a:t>
            </a:r>
            <a:r>
              <a:rPr lang="en-US" altLang="zh-TW" baseline="30000">
                <a:solidFill>
                  <a:srgbClr val="FF0000"/>
                </a:solidFill>
              </a:rPr>
              <a:t>1000</a:t>
            </a:r>
            <a:r>
              <a:rPr lang="en-US" altLang="zh-TW">
                <a:solidFill>
                  <a:srgbClr val="FF0000"/>
                </a:solidFill>
              </a:rPr>
              <a:t>+1 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B(x) = </a:t>
            </a:r>
            <a:r>
              <a:rPr lang="en-US" altLang="zh-TW" i="1">
                <a:solidFill>
                  <a:srgbClr val="FF0000"/>
                </a:solidFill>
              </a:rPr>
              <a:t>x</a:t>
            </a:r>
            <a:r>
              <a:rPr lang="en-US" altLang="zh-TW">
                <a:solidFill>
                  <a:srgbClr val="FF0000"/>
                </a:solidFill>
              </a:rPr>
              <a:t>4+10</a:t>
            </a:r>
            <a:r>
              <a:rPr lang="en-US" altLang="zh-TW" i="1">
                <a:solidFill>
                  <a:srgbClr val="FF0000"/>
                </a:solidFill>
              </a:rPr>
              <a:t>x</a:t>
            </a:r>
            <a:r>
              <a:rPr lang="en-US" altLang="zh-TW">
                <a:solidFill>
                  <a:srgbClr val="FF0000"/>
                </a:solidFill>
              </a:rPr>
              <a:t>3+3</a:t>
            </a:r>
            <a:r>
              <a:rPr lang="en-US" altLang="zh-TW" i="1">
                <a:solidFill>
                  <a:srgbClr val="FF0000"/>
                </a:solidFill>
              </a:rPr>
              <a:t>x</a:t>
            </a:r>
            <a:r>
              <a:rPr lang="en-US" altLang="zh-TW">
                <a:solidFill>
                  <a:srgbClr val="FF0000"/>
                </a:solidFill>
              </a:rPr>
              <a:t>2+1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starta = 2 finisha = 1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startb = 6 finishb = 5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starta &lt;= finisha = FALSE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startb &lt;= finishb = FALSE</a:t>
            </a:r>
          </a:p>
        </p:txBody>
      </p:sp>
      <p:sp>
        <p:nvSpPr>
          <p:cNvPr id="149551" name="AutoShape 47"/>
          <p:cNvSpPr>
            <a:spLocks noChangeArrowheads="1"/>
          </p:cNvSpPr>
          <p:nvPr/>
        </p:nvSpPr>
        <p:spPr bwMode="auto">
          <a:xfrm>
            <a:off x="1524000" y="5157788"/>
            <a:ext cx="395288" cy="144462"/>
          </a:xfrm>
          <a:prstGeom prst="rightArrow">
            <a:avLst>
              <a:gd name="adj1" fmla="val 50000"/>
              <a:gd name="adj2" fmla="val 68407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9552" name="AutoShape 48"/>
          <p:cNvSpPr>
            <a:spLocks noChangeArrowheads="1"/>
          </p:cNvSpPr>
          <p:nvPr/>
        </p:nvSpPr>
        <p:spPr bwMode="auto">
          <a:xfrm>
            <a:off x="1524000" y="5661026"/>
            <a:ext cx="395288" cy="144463"/>
          </a:xfrm>
          <a:prstGeom prst="rightArrow">
            <a:avLst>
              <a:gd name="adj1" fmla="val 50000"/>
              <a:gd name="adj2" fmla="val 68406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9553" name="AutoShape 49"/>
          <p:cNvSpPr>
            <a:spLocks noChangeArrowheads="1"/>
          </p:cNvSpPr>
          <p:nvPr/>
        </p:nvSpPr>
        <p:spPr bwMode="auto">
          <a:xfrm>
            <a:off x="1524000" y="5949951"/>
            <a:ext cx="395288" cy="144463"/>
          </a:xfrm>
          <a:prstGeom prst="rightArrow">
            <a:avLst>
              <a:gd name="adj1" fmla="val 50000"/>
              <a:gd name="adj2" fmla="val 68406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959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11" grpId="0" animBg="1"/>
      <p:bldP spid="149513" grpId="0" animBg="1"/>
      <p:bldP spid="149515" grpId="0" animBg="1"/>
      <p:bldP spid="149525" grpId="0" animBg="1"/>
      <p:bldP spid="149526" grpId="0" animBg="1"/>
      <p:bldP spid="149528" grpId="0" animBg="1"/>
      <p:bldP spid="149529" grpId="0" animBg="1"/>
      <p:bldP spid="149533" grpId="0" animBg="1"/>
      <p:bldP spid="149534" grpId="0" animBg="1"/>
      <p:bldP spid="149535" grpId="0" animBg="1"/>
      <p:bldP spid="149536" grpId="0" animBg="1"/>
      <p:bldP spid="149537" grpId="0" animBg="1"/>
      <p:bldP spid="149538" grpId="0" animBg="1"/>
      <p:bldP spid="149540" grpId="0" animBg="1"/>
      <p:bldP spid="149541" grpId="0" animBg="1"/>
      <p:bldP spid="149542" grpId="0" animBg="1"/>
      <p:bldP spid="149543" grpId="0" animBg="1"/>
      <p:bldP spid="149544" grpId="0" animBg="1"/>
      <p:bldP spid="149546" grpId="0" animBg="1"/>
      <p:bldP spid="149548" grpId="0" animBg="1"/>
      <p:bldP spid="149549" grpId="0" animBg="1"/>
      <p:bldP spid="14955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6" name="Picture 4" descr="program2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lum bright="-30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90814" y="1851025"/>
            <a:ext cx="7000875" cy="28781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2025649" y="4992689"/>
            <a:ext cx="9033119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TW" altLang="en-US" sz="2800" dirty="0" smtClean="0">
                <a:latin typeface="+mj-ea"/>
                <a:ea typeface="+mj-ea"/>
              </a:rPr>
              <a:t>問題：陣列大小是有限的，當多項式總項數超過上限</a:t>
            </a:r>
            <a:r>
              <a:rPr lang="en-US" altLang="zh-TW" sz="2800" dirty="0" smtClean="0">
                <a:latin typeface="+mj-ea"/>
                <a:ea typeface="+mj-ea"/>
              </a:rPr>
              <a:t>MAX_TERMS</a:t>
            </a:r>
            <a:r>
              <a:rPr lang="zh-TW" altLang="en-US" sz="2800" dirty="0" smtClean="0">
                <a:latin typeface="+mj-ea"/>
                <a:ea typeface="+mj-ea"/>
              </a:rPr>
              <a:t>的時候需要壓縮</a:t>
            </a:r>
            <a:endParaRPr lang="en-US" altLang="zh-TW" sz="2800" dirty="0" smtClean="0">
              <a:latin typeface="+mj-ea"/>
              <a:ea typeface="+mj-ea"/>
            </a:endParaRPr>
          </a:p>
          <a:p>
            <a:r>
              <a:rPr lang="en-US" altLang="zh-TW" sz="2800" dirty="0">
                <a:latin typeface="+mj-ea"/>
                <a:ea typeface="+mj-ea"/>
              </a:rPr>
              <a:t>		</a:t>
            </a:r>
            <a:r>
              <a:rPr lang="zh-TW" altLang="en-US" sz="2800" dirty="0" smtClean="0">
                <a:solidFill>
                  <a:srgbClr val="FF3300"/>
                </a:solidFill>
                <a:latin typeface="+mj-ea"/>
                <a:ea typeface="+mj-ea"/>
              </a:rPr>
              <a:t>移動</a:t>
            </a:r>
            <a:r>
              <a:rPr lang="zh-TW" altLang="en-US" sz="2800" dirty="0">
                <a:solidFill>
                  <a:srgbClr val="FF3300"/>
                </a:solidFill>
                <a:latin typeface="+mj-ea"/>
                <a:ea typeface="+mj-ea"/>
              </a:rPr>
              <a:t>資料需要時間</a:t>
            </a:r>
            <a:endParaRPr lang="en-US" altLang="zh-TW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576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93382" y="404813"/>
            <a:ext cx="8451850" cy="914400"/>
          </a:xfrm>
        </p:spPr>
        <p:txBody>
          <a:bodyPr/>
          <a:lstStyle/>
          <a:p>
            <a:r>
              <a:rPr lang="en-US" altLang="zh-TW" dirty="0" err="1" smtClean="0">
                <a:latin typeface="+mj-ea"/>
              </a:rPr>
              <a:t>Sparce</a:t>
            </a:r>
            <a:r>
              <a:rPr lang="en-US" altLang="zh-TW" dirty="0" smtClean="0">
                <a:latin typeface="+mj-ea"/>
              </a:rPr>
              <a:t> Matrix</a:t>
            </a:r>
            <a:endParaRPr lang="en-US" altLang="zh-TW" dirty="0">
              <a:latin typeface="+mj-ea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3382" y="1319212"/>
            <a:ext cx="10565802" cy="5418471"/>
          </a:xfrm>
        </p:spPr>
        <p:txBody>
          <a:bodyPr>
            <a:noAutofit/>
          </a:bodyPr>
          <a:lstStyle/>
          <a:p>
            <a:r>
              <a:rPr lang="zh-TW" altLang="en-US" sz="2800" i="0" dirty="0" smtClean="0">
                <a:solidFill>
                  <a:schemeClr val="tx1"/>
                </a:solidFill>
                <a:latin typeface="+mj-ea"/>
                <a:ea typeface="+mj-ea"/>
              </a:rPr>
              <a:t>思考：</a:t>
            </a:r>
            <a:r>
              <a:rPr lang="zh-TW" altLang="en-US" sz="2800" dirty="0" smtClean="0">
                <a:solidFill>
                  <a:schemeClr val="tx1"/>
                </a:solidFill>
                <a:latin typeface="+mj-ea"/>
                <a:ea typeface="+mj-ea"/>
              </a:rPr>
              <a:t>矩陣表示法</a:t>
            </a:r>
            <a:r>
              <a:rPr lang="en-US" altLang="zh-TW" sz="2800" dirty="0" smtClean="0">
                <a:solidFill>
                  <a:schemeClr val="tx1"/>
                </a:solidFill>
                <a:latin typeface="+mj-ea"/>
                <a:ea typeface="+mj-ea"/>
              </a:rPr>
              <a:t>&amp;</a:t>
            </a:r>
            <a:r>
              <a:rPr lang="zh-TW" altLang="en-US" sz="2800" dirty="0" smtClean="0">
                <a:solidFill>
                  <a:schemeClr val="tx1"/>
                </a:solidFill>
                <a:latin typeface="+mj-ea"/>
                <a:ea typeface="+mj-ea"/>
              </a:rPr>
              <a:t>加法</a:t>
            </a:r>
            <a:r>
              <a:rPr lang="en-US" altLang="zh-TW" sz="2800" dirty="0" smtClean="0">
                <a:solidFill>
                  <a:schemeClr val="tx1"/>
                </a:solidFill>
                <a:latin typeface="+mj-ea"/>
                <a:ea typeface="+mj-ea"/>
              </a:rPr>
              <a:t>&amp;</a:t>
            </a:r>
            <a:r>
              <a:rPr lang="zh-TW" altLang="en-US" sz="2800" dirty="0" smtClean="0">
                <a:solidFill>
                  <a:schemeClr val="tx1"/>
                </a:solidFill>
                <a:latin typeface="+mj-ea"/>
                <a:ea typeface="+mj-ea"/>
              </a:rPr>
              <a:t>乘法</a:t>
            </a:r>
            <a:endParaRPr lang="en-US" altLang="zh-TW" sz="28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zh-TW" sz="2800" i="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4" name="Picture 4" descr="figure2"/>
          <p:cNvPicPr>
            <a:picLocks noChangeAspect="1" noChangeArrowheads="1"/>
          </p:cNvPicPr>
          <p:nvPr/>
        </p:nvPicPr>
        <p:blipFill>
          <a:blip r:embed="rId2" cstate="print">
            <a:lum bright="-24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4" y="2014639"/>
            <a:ext cx="8280032" cy="453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88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900" name="Picture 4" descr="figure2"/>
          <p:cNvPicPr>
            <a:picLocks noChangeAspect="1" noChangeArrowheads="1"/>
          </p:cNvPicPr>
          <p:nvPr/>
        </p:nvPicPr>
        <p:blipFill>
          <a:blip r:embed="rId2" cstate="print">
            <a:lum bright="-24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4" y="3213101"/>
            <a:ext cx="6092825" cy="333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4665664" y="5267326"/>
            <a:ext cx="630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solidFill>
                  <a:srgbClr val="219797"/>
                </a:solidFill>
                <a:latin typeface="Comic Sans MS" panose="030F0702030302020204" pitchFamily="66" charset="0"/>
              </a:rPr>
              <a:t>5*3</a:t>
            </a:r>
          </a:p>
        </p:txBody>
      </p:sp>
      <p:sp>
        <p:nvSpPr>
          <p:cNvPr id="80902" name="Text Box 6"/>
          <p:cNvSpPr txBox="1">
            <a:spLocks noChangeArrowheads="1"/>
          </p:cNvSpPr>
          <p:nvPr/>
        </p:nvSpPr>
        <p:spPr bwMode="auto">
          <a:xfrm>
            <a:off x="8121650" y="5627689"/>
            <a:ext cx="630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solidFill>
                  <a:srgbClr val="219797"/>
                </a:solidFill>
                <a:latin typeface="Comic Sans MS" panose="030F0702030302020204" pitchFamily="66" charset="0"/>
              </a:rPr>
              <a:t>6*6</a:t>
            </a:r>
          </a:p>
        </p:txBody>
      </p:sp>
      <p:sp>
        <p:nvSpPr>
          <p:cNvPr id="80903" name="Text Box 7"/>
          <p:cNvSpPr txBox="1">
            <a:spLocks noChangeArrowheads="1"/>
          </p:cNvSpPr>
          <p:nvPr/>
        </p:nvSpPr>
        <p:spPr bwMode="auto">
          <a:xfrm>
            <a:off x="3862388" y="5665788"/>
            <a:ext cx="984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FF3300"/>
                </a:solidFill>
                <a:latin typeface="Comic Sans MS" panose="030F0702030302020204" pitchFamily="66" charset="0"/>
              </a:rPr>
              <a:t>15/15</a:t>
            </a:r>
          </a:p>
        </p:txBody>
      </p:sp>
      <p:sp>
        <p:nvSpPr>
          <p:cNvPr id="80904" name="Text Box 8"/>
          <p:cNvSpPr txBox="1">
            <a:spLocks noChangeArrowheads="1"/>
          </p:cNvSpPr>
          <p:nvPr/>
        </p:nvSpPr>
        <p:spPr bwMode="auto">
          <a:xfrm>
            <a:off x="6959600" y="5665788"/>
            <a:ext cx="896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FF3300"/>
                </a:solidFill>
                <a:latin typeface="Comic Sans MS" panose="030F0702030302020204" pitchFamily="66" charset="0"/>
              </a:rPr>
              <a:t>8/36</a:t>
            </a:r>
          </a:p>
        </p:txBody>
      </p:sp>
      <p:grpSp>
        <p:nvGrpSpPr>
          <p:cNvPr id="80912" name="Group 16"/>
          <p:cNvGrpSpPr>
            <a:grpSpLocks/>
          </p:cNvGrpSpPr>
          <p:nvPr/>
        </p:nvGrpSpPr>
        <p:grpSpPr bwMode="auto">
          <a:xfrm>
            <a:off x="8093076" y="4221163"/>
            <a:ext cx="2574925" cy="762000"/>
            <a:chOff x="4286" y="2707"/>
            <a:chExt cx="1622" cy="480"/>
          </a:xfrm>
        </p:grpSpPr>
        <p:sp>
          <p:nvSpPr>
            <p:cNvPr id="80909" name="Text Box 13"/>
            <p:cNvSpPr txBox="1">
              <a:spLocks noChangeArrowheads="1"/>
            </p:cNvSpPr>
            <p:nvPr/>
          </p:nvSpPr>
          <p:spPr bwMode="auto">
            <a:xfrm>
              <a:off x="4464" y="2707"/>
              <a:ext cx="13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EED410"/>
                  </a:solidFill>
                  <a:latin typeface="Comic Sans MS" panose="030F0702030302020204" pitchFamily="66" charset="0"/>
                </a:rPr>
                <a:t>sparse matrix</a:t>
              </a:r>
            </a:p>
          </p:txBody>
        </p:sp>
        <p:sp>
          <p:nvSpPr>
            <p:cNvPr id="80910" name="Text Box 14"/>
            <p:cNvSpPr txBox="1">
              <a:spLocks noChangeArrowheads="1"/>
            </p:cNvSpPr>
            <p:nvPr/>
          </p:nvSpPr>
          <p:spPr bwMode="auto">
            <a:xfrm>
              <a:off x="4374" y="2899"/>
              <a:ext cx="15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3300"/>
                  </a:solidFill>
                  <a:latin typeface="Comic Sans MS" panose="030F0702030302020204" pitchFamily="66" charset="0"/>
                </a:rPr>
                <a:t>data structure?</a:t>
              </a:r>
            </a:p>
          </p:txBody>
        </p:sp>
        <p:sp>
          <p:nvSpPr>
            <p:cNvPr id="80911" name="Line 15"/>
            <p:cNvSpPr>
              <a:spLocks noChangeShapeType="1"/>
            </p:cNvSpPr>
            <p:nvPr/>
          </p:nvSpPr>
          <p:spPr bwMode="auto">
            <a:xfrm flipH="1">
              <a:off x="4286" y="2931"/>
              <a:ext cx="318" cy="0"/>
            </a:xfrm>
            <a:prstGeom prst="line">
              <a:avLst/>
            </a:prstGeom>
            <a:noFill/>
            <a:ln w="9525">
              <a:solidFill>
                <a:srgbClr val="BA000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1193382" y="404813"/>
            <a:ext cx="845185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latin typeface="+mj-ea"/>
              </a:rPr>
              <a:t>Sparse Matrix</a:t>
            </a:r>
            <a:endParaRPr lang="en-US" altLang="zh-TW" dirty="0">
              <a:latin typeface="+mj-ea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1193382" y="1319212"/>
            <a:ext cx="10565802" cy="54184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2800" i="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1345782" y="1471612"/>
            <a:ext cx="10565802" cy="54184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800" dirty="0"/>
              <a:t>數學上，矩陣表示由</a:t>
            </a:r>
            <a:r>
              <a:rPr lang="en-US" altLang="zh-TW" sz="2800" dirty="0" smtClean="0">
                <a:solidFill>
                  <a:srgbClr val="7030A0"/>
                </a:solidFill>
              </a:rPr>
              <a:t>m</a:t>
            </a:r>
            <a:r>
              <a:rPr lang="zh-TW" altLang="en-US" sz="2800" dirty="0">
                <a:solidFill>
                  <a:srgbClr val="7030A0"/>
                </a:solidFill>
              </a:rPr>
              <a:t>列</a:t>
            </a:r>
            <a:r>
              <a:rPr lang="en-US" altLang="zh-TW" sz="2800" dirty="0" smtClean="0">
                <a:solidFill>
                  <a:srgbClr val="7030A0"/>
                </a:solidFill>
              </a:rPr>
              <a:t>(m </a:t>
            </a:r>
            <a:r>
              <a:rPr lang="en-US" altLang="zh-TW" sz="2800" dirty="0">
                <a:solidFill>
                  <a:srgbClr val="7030A0"/>
                </a:solidFill>
              </a:rPr>
              <a:t>rows)</a:t>
            </a:r>
            <a:r>
              <a:rPr lang="en-US" altLang="zh-TW" sz="2800" dirty="0"/>
              <a:t> </a:t>
            </a:r>
            <a:r>
              <a:rPr lang="en-US" altLang="zh-TW" sz="2800" dirty="0" smtClean="0">
                <a:solidFill>
                  <a:srgbClr val="7030A0"/>
                </a:solidFill>
              </a:rPr>
              <a:t>n</a:t>
            </a:r>
            <a:r>
              <a:rPr lang="zh-TW" altLang="en-US" sz="2800" dirty="0">
                <a:solidFill>
                  <a:srgbClr val="7030A0"/>
                </a:solidFill>
              </a:rPr>
              <a:t>行</a:t>
            </a:r>
            <a:r>
              <a:rPr lang="en-US" altLang="zh-TW" sz="2800" dirty="0" smtClean="0">
                <a:solidFill>
                  <a:srgbClr val="7030A0"/>
                </a:solidFill>
              </a:rPr>
              <a:t>(n </a:t>
            </a:r>
            <a:r>
              <a:rPr lang="en-US" altLang="zh-TW" sz="2800" dirty="0">
                <a:solidFill>
                  <a:srgbClr val="7030A0"/>
                </a:solidFill>
              </a:rPr>
              <a:t>columns)</a:t>
            </a:r>
            <a:r>
              <a:rPr lang="zh-TW" altLang="en-US" sz="2800" dirty="0"/>
              <a:t>個元素構成的資料型態，我們以</a:t>
            </a:r>
            <a:r>
              <a:rPr lang="en-US" altLang="zh-TW" sz="2800" dirty="0" err="1">
                <a:solidFill>
                  <a:srgbClr val="7030A0"/>
                </a:solidFill>
              </a:rPr>
              <a:t>mxn</a:t>
            </a:r>
            <a:r>
              <a:rPr lang="zh-TW" altLang="en-US" sz="2800" dirty="0"/>
              <a:t>表示一個矩陣具有</a:t>
            </a:r>
            <a:r>
              <a:rPr lang="en-US" altLang="zh-TW" sz="2800" dirty="0"/>
              <a:t>m rows and n </a:t>
            </a:r>
            <a:r>
              <a:rPr lang="en-US" altLang="zh-TW" sz="2800" dirty="0" err="1" smtClean="0"/>
              <a:t>cloumns</a:t>
            </a:r>
            <a:endParaRPr lang="en-US" altLang="zh-TW" sz="2800" dirty="0" smtClean="0"/>
          </a:p>
          <a:p>
            <a:r>
              <a:rPr lang="zh-TW" altLang="en-US" sz="2800" dirty="0"/>
              <a:t>稀疏</a:t>
            </a:r>
            <a:r>
              <a:rPr lang="zh-TW" altLang="en-US" sz="2800" dirty="0" smtClean="0"/>
              <a:t>矩陣</a:t>
            </a:r>
            <a:r>
              <a:rPr lang="en-US" altLang="zh-TW" sz="2800" dirty="0" smtClean="0"/>
              <a:t>(Sparse Matrix)</a:t>
            </a:r>
            <a:r>
              <a:rPr lang="zh-TW" altLang="en-US" sz="2800" dirty="0" smtClean="0"/>
              <a:t>：</a:t>
            </a:r>
            <a:r>
              <a:rPr lang="en-US" altLang="zh-TW" sz="2800" dirty="0" smtClean="0"/>
              <a:t>0</a:t>
            </a:r>
            <a:r>
              <a:rPr lang="zh-TW" altLang="en-US" sz="2800" dirty="0" smtClean="0"/>
              <a:t>很多的矩陣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0659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93382" y="404813"/>
            <a:ext cx="8451850" cy="914400"/>
          </a:xfrm>
        </p:spPr>
        <p:txBody>
          <a:bodyPr/>
          <a:lstStyle/>
          <a:p>
            <a:r>
              <a:rPr lang="en-US" altLang="zh-TW" dirty="0" smtClean="0">
                <a:latin typeface="+mj-ea"/>
              </a:rPr>
              <a:t>Abstract Data Type </a:t>
            </a:r>
            <a:r>
              <a:rPr lang="en-US" altLang="zh-TW" b="1" i="1" dirty="0" smtClean="0">
                <a:latin typeface="+mj-ea"/>
              </a:rPr>
              <a:t>Array</a:t>
            </a:r>
            <a:endParaRPr lang="en-US" altLang="zh-TW" b="1" i="1" dirty="0">
              <a:latin typeface="+mj-ea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3382" y="1319212"/>
            <a:ext cx="10757986" cy="5418471"/>
          </a:xfrm>
        </p:spPr>
        <p:txBody>
          <a:bodyPr>
            <a:noAutofit/>
          </a:bodyPr>
          <a:lstStyle/>
          <a:p>
            <a:r>
              <a:rPr lang="en-US" altLang="zh-TW" sz="2400" b="1" dirty="0" smtClean="0">
                <a:latin typeface="+mj-ea"/>
                <a:ea typeface="+mj-ea"/>
              </a:rPr>
              <a:t>objects</a:t>
            </a:r>
            <a:r>
              <a:rPr lang="zh-TW" altLang="en-US" sz="2400" dirty="0" smtClean="0">
                <a:latin typeface="+mj-ea"/>
                <a:ea typeface="+mj-ea"/>
              </a:rPr>
              <a:t>：</a:t>
            </a:r>
            <a:r>
              <a:rPr lang="en-US" altLang="zh-TW" sz="2400" dirty="0" smtClean="0">
                <a:latin typeface="+mj-ea"/>
                <a:ea typeface="+mj-ea"/>
              </a:rPr>
              <a:t>A </a:t>
            </a:r>
            <a:r>
              <a:rPr lang="en-US" altLang="zh-TW" sz="2400" dirty="0">
                <a:latin typeface="+mj-ea"/>
                <a:ea typeface="+mj-ea"/>
              </a:rPr>
              <a:t>set of pairs &lt;</a:t>
            </a:r>
            <a:r>
              <a:rPr lang="en-US" altLang="zh-TW" sz="2400" dirty="0">
                <a:solidFill>
                  <a:srgbClr val="FF0000"/>
                </a:solidFill>
                <a:latin typeface="+mj-ea"/>
                <a:ea typeface="+mj-ea"/>
              </a:rPr>
              <a:t>index</a:t>
            </a:r>
            <a:r>
              <a:rPr lang="en-US" altLang="zh-TW" sz="2400" dirty="0">
                <a:latin typeface="+mj-ea"/>
                <a:ea typeface="+mj-ea"/>
              </a:rPr>
              <a:t>, </a:t>
            </a:r>
            <a:r>
              <a:rPr lang="en-US" altLang="zh-TW" sz="2400" dirty="0">
                <a:solidFill>
                  <a:srgbClr val="0070C0"/>
                </a:solidFill>
                <a:latin typeface="+mj-ea"/>
                <a:ea typeface="+mj-ea"/>
              </a:rPr>
              <a:t>value</a:t>
            </a:r>
            <a:r>
              <a:rPr lang="en-US" altLang="zh-TW" sz="2400" dirty="0">
                <a:latin typeface="+mj-ea"/>
                <a:ea typeface="+mj-ea"/>
              </a:rPr>
              <a:t>&gt; where for each </a:t>
            </a:r>
            <a:r>
              <a:rPr lang="en-US" altLang="zh-TW" sz="2400" dirty="0">
                <a:solidFill>
                  <a:srgbClr val="0070C0"/>
                </a:solidFill>
                <a:latin typeface="+mj-ea"/>
                <a:ea typeface="+mj-ea"/>
              </a:rPr>
              <a:t>value</a:t>
            </a:r>
            <a:r>
              <a:rPr lang="en-US" altLang="zh-TW" sz="2400" dirty="0">
                <a:latin typeface="+mj-ea"/>
                <a:ea typeface="+mj-ea"/>
              </a:rPr>
              <a:t> of </a:t>
            </a:r>
            <a:r>
              <a:rPr lang="en-US" altLang="zh-TW" sz="2400" dirty="0">
                <a:solidFill>
                  <a:srgbClr val="FF0000"/>
                </a:solidFill>
                <a:latin typeface="+mj-ea"/>
                <a:ea typeface="+mj-ea"/>
              </a:rPr>
              <a:t>index</a:t>
            </a:r>
            <a:r>
              <a:rPr lang="en-US" altLang="zh-TW" sz="2400" dirty="0">
                <a:latin typeface="+mj-ea"/>
                <a:ea typeface="+mj-ea"/>
              </a:rPr>
              <a:t> </a:t>
            </a:r>
            <a:r>
              <a:rPr lang="en-US" altLang="zh-TW" sz="2400" dirty="0" smtClean="0">
                <a:latin typeface="+mj-ea"/>
                <a:ea typeface="+mj-ea"/>
              </a:rPr>
              <a:t>there </a:t>
            </a:r>
            <a:r>
              <a:rPr lang="en-US" altLang="zh-TW" sz="2400" dirty="0">
                <a:latin typeface="+mj-ea"/>
                <a:ea typeface="+mj-ea"/>
              </a:rPr>
              <a:t>is a </a:t>
            </a:r>
            <a:r>
              <a:rPr lang="en-US" altLang="zh-TW" sz="2400" dirty="0">
                <a:solidFill>
                  <a:srgbClr val="0070C0"/>
                </a:solidFill>
                <a:latin typeface="+mj-ea"/>
                <a:ea typeface="+mj-ea"/>
              </a:rPr>
              <a:t>value</a:t>
            </a:r>
            <a:r>
              <a:rPr lang="en-US" altLang="zh-TW" sz="2400" dirty="0">
                <a:latin typeface="+mj-ea"/>
                <a:ea typeface="+mj-ea"/>
              </a:rPr>
              <a:t> from the set item. </a:t>
            </a:r>
            <a:r>
              <a:rPr lang="en-US" altLang="zh-TW" sz="2400" dirty="0">
                <a:solidFill>
                  <a:srgbClr val="FF0000"/>
                </a:solidFill>
                <a:latin typeface="+mj-ea"/>
                <a:ea typeface="+mj-ea"/>
              </a:rPr>
              <a:t>Index</a:t>
            </a:r>
            <a:r>
              <a:rPr lang="en-US" altLang="zh-TW" sz="2400" dirty="0">
                <a:latin typeface="+mj-ea"/>
                <a:ea typeface="+mj-ea"/>
              </a:rPr>
              <a:t> is a finite ordered set of one or </a:t>
            </a:r>
            <a:r>
              <a:rPr lang="en-US" altLang="zh-TW" sz="2400" dirty="0" smtClean="0">
                <a:latin typeface="+mj-ea"/>
                <a:ea typeface="+mj-ea"/>
              </a:rPr>
              <a:t>more </a:t>
            </a:r>
            <a:r>
              <a:rPr lang="en-US" altLang="zh-TW" sz="2400" dirty="0">
                <a:latin typeface="+mj-ea"/>
                <a:ea typeface="+mj-ea"/>
              </a:rPr>
              <a:t>dimensions, for example, {0, … , n-1} for one dimension</a:t>
            </a:r>
            <a:r>
              <a:rPr lang="en-US" altLang="zh-TW" sz="2400" dirty="0" smtClean="0">
                <a:latin typeface="+mj-ea"/>
                <a:ea typeface="+mj-ea"/>
              </a:rPr>
              <a:t>, {(</a:t>
            </a:r>
            <a:r>
              <a:rPr lang="en-US" altLang="zh-TW" sz="2400" dirty="0">
                <a:latin typeface="+mj-ea"/>
                <a:ea typeface="+mj-ea"/>
              </a:rPr>
              <a:t>0,0),(0,1</a:t>
            </a:r>
            <a:r>
              <a:rPr lang="en-US" altLang="zh-TW" sz="2400" dirty="0" smtClean="0">
                <a:latin typeface="+mj-ea"/>
                <a:ea typeface="+mj-ea"/>
              </a:rPr>
              <a:t>),(1,0),(1,1),(</a:t>
            </a:r>
            <a:r>
              <a:rPr lang="en-US" altLang="zh-TW" sz="2400" dirty="0">
                <a:latin typeface="+mj-ea"/>
                <a:ea typeface="+mj-ea"/>
              </a:rPr>
              <a:t>2,0),(2,1</a:t>
            </a:r>
            <a:r>
              <a:rPr lang="en-US" altLang="zh-TW" sz="2400" dirty="0" smtClean="0">
                <a:latin typeface="+mj-ea"/>
                <a:ea typeface="+mj-ea"/>
              </a:rPr>
              <a:t>)} </a:t>
            </a:r>
            <a:r>
              <a:rPr lang="en-US" altLang="zh-TW" sz="2400" dirty="0">
                <a:latin typeface="+mj-ea"/>
                <a:ea typeface="+mj-ea"/>
              </a:rPr>
              <a:t>for </a:t>
            </a:r>
            <a:r>
              <a:rPr lang="en-US" altLang="zh-TW" sz="2400" dirty="0" smtClean="0">
                <a:latin typeface="+mj-ea"/>
                <a:ea typeface="+mj-ea"/>
              </a:rPr>
              <a:t>two dimensions, etc.</a:t>
            </a:r>
          </a:p>
          <a:p>
            <a:r>
              <a:rPr lang="en-US" altLang="zh-TW" sz="2400" b="1" dirty="0" smtClean="0">
                <a:solidFill>
                  <a:schemeClr val="tx1"/>
                </a:solidFill>
                <a:latin typeface="+mj-ea"/>
                <a:ea typeface="+mj-ea"/>
              </a:rPr>
              <a:t>Functions</a:t>
            </a:r>
            <a:r>
              <a:rPr lang="zh-TW" altLang="en-US" sz="2400" i="0" dirty="0" smtClean="0">
                <a:solidFill>
                  <a:schemeClr val="tx1"/>
                </a:solidFill>
                <a:latin typeface="+mj-ea"/>
                <a:ea typeface="+mj-ea"/>
              </a:rPr>
              <a:t>：</a:t>
            </a:r>
            <a:r>
              <a:rPr lang="en-US" altLang="zh-TW" sz="2400" dirty="0" smtClean="0">
                <a:solidFill>
                  <a:schemeClr val="tx1"/>
                </a:solidFill>
                <a:latin typeface="+mj-ea"/>
                <a:ea typeface="+mj-ea"/>
              </a:rPr>
              <a:t>for </a:t>
            </a:r>
            <a:r>
              <a:rPr lang="en-US" altLang="zh-TW" sz="2400" dirty="0">
                <a:solidFill>
                  <a:schemeClr val="tx1"/>
                </a:solidFill>
                <a:latin typeface="+mj-ea"/>
                <a:ea typeface="+mj-ea"/>
              </a:rPr>
              <a:t>all </a:t>
            </a:r>
            <a:r>
              <a:rPr lang="en-US" altLang="zh-TW" sz="2400" b="1" i="1" dirty="0">
                <a:solidFill>
                  <a:schemeClr val="tx1"/>
                </a:solidFill>
                <a:latin typeface="+mj-ea"/>
                <a:ea typeface="+mj-ea"/>
              </a:rPr>
              <a:t>A</a:t>
            </a:r>
            <a:r>
              <a:rPr lang="en-US" altLang="zh-TW" sz="24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l-GR" altLang="zh-TW" sz="2400" dirty="0" smtClean="0">
                <a:solidFill>
                  <a:schemeClr val="tx1"/>
                </a:solidFill>
                <a:latin typeface="+mj-ea"/>
                <a:ea typeface="+mj-ea"/>
              </a:rPr>
              <a:t>ϵ</a:t>
            </a:r>
            <a:r>
              <a:rPr lang="en-US" altLang="zh-TW" sz="24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zh-TW" sz="2400" dirty="0">
                <a:solidFill>
                  <a:schemeClr val="tx1"/>
                </a:solidFill>
                <a:latin typeface="+mj-ea"/>
                <a:ea typeface="+mj-ea"/>
              </a:rPr>
              <a:t>Array, </a:t>
            </a:r>
            <a:r>
              <a:rPr lang="en-US" altLang="zh-TW" sz="2400" b="1" i="1" dirty="0" err="1">
                <a:solidFill>
                  <a:schemeClr val="tx1"/>
                </a:solidFill>
                <a:latin typeface="+mj-ea"/>
                <a:ea typeface="+mj-ea"/>
              </a:rPr>
              <a:t>i</a:t>
            </a:r>
            <a:r>
              <a:rPr lang="en-US" altLang="zh-TW" sz="24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l-GR" altLang="zh-TW" sz="2400" dirty="0">
                <a:solidFill>
                  <a:schemeClr val="tx1"/>
                </a:solidFill>
                <a:latin typeface="+mj-ea"/>
              </a:rPr>
              <a:t>ϵ</a:t>
            </a:r>
            <a:r>
              <a:rPr lang="en-US" altLang="zh-TW" sz="24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zh-TW" sz="2400" dirty="0">
                <a:solidFill>
                  <a:schemeClr val="tx1"/>
                </a:solidFill>
                <a:latin typeface="+mj-ea"/>
                <a:ea typeface="+mj-ea"/>
              </a:rPr>
              <a:t>index, </a:t>
            </a:r>
            <a:r>
              <a:rPr lang="en-US" altLang="zh-TW" sz="2400" b="1" i="1" dirty="0">
                <a:solidFill>
                  <a:schemeClr val="tx1"/>
                </a:solidFill>
                <a:latin typeface="+mj-ea"/>
                <a:ea typeface="+mj-ea"/>
              </a:rPr>
              <a:t>x</a:t>
            </a:r>
            <a:r>
              <a:rPr lang="en-US" altLang="zh-TW" sz="24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l-GR" altLang="zh-TW" sz="2400" dirty="0">
                <a:solidFill>
                  <a:schemeClr val="tx1"/>
                </a:solidFill>
                <a:latin typeface="+mj-ea"/>
              </a:rPr>
              <a:t>ϵ</a:t>
            </a:r>
            <a:r>
              <a:rPr lang="en-US" altLang="zh-TW" sz="24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zh-TW" sz="2400" dirty="0">
                <a:solidFill>
                  <a:schemeClr val="tx1"/>
                </a:solidFill>
                <a:latin typeface="+mj-ea"/>
                <a:ea typeface="+mj-ea"/>
              </a:rPr>
              <a:t>item, </a:t>
            </a:r>
            <a:r>
              <a:rPr lang="en-US" altLang="zh-TW" sz="2400" b="1" i="1" dirty="0">
                <a:solidFill>
                  <a:schemeClr val="tx1"/>
                </a:solidFill>
                <a:latin typeface="+mj-ea"/>
                <a:ea typeface="+mj-ea"/>
              </a:rPr>
              <a:t>j</a:t>
            </a:r>
            <a:r>
              <a:rPr lang="en-US" altLang="zh-TW" sz="24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en-US" altLang="zh-TW" sz="2400" b="1" i="1" dirty="0">
                <a:solidFill>
                  <a:schemeClr val="tx1"/>
                </a:solidFill>
                <a:latin typeface="+mj-ea"/>
                <a:ea typeface="+mj-ea"/>
              </a:rPr>
              <a:t>size</a:t>
            </a:r>
            <a:r>
              <a:rPr lang="en-US" altLang="zh-TW" sz="24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l-GR" altLang="zh-TW" sz="2400" dirty="0">
                <a:solidFill>
                  <a:schemeClr val="tx1"/>
                </a:solidFill>
                <a:latin typeface="+mj-ea"/>
              </a:rPr>
              <a:t>ϵ</a:t>
            </a:r>
            <a:r>
              <a:rPr lang="en-US" altLang="zh-TW" sz="2400" dirty="0" smtClean="0">
                <a:solidFill>
                  <a:schemeClr val="tx1"/>
                </a:solidFill>
                <a:latin typeface="+mj-ea"/>
                <a:ea typeface="+mj-ea"/>
              </a:rPr>
              <a:t> integer</a:t>
            </a:r>
            <a:endParaRPr lang="en-US" altLang="zh-TW" sz="2400" dirty="0">
              <a:solidFill>
                <a:schemeClr val="tx1"/>
              </a:solidFill>
              <a:latin typeface="+mj-ea"/>
              <a:ea typeface="+mj-ea"/>
            </a:endParaRPr>
          </a:p>
          <a:p>
            <a:pPr lvl="1"/>
            <a:r>
              <a:rPr lang="en-US" altLang="zh-TW" sz="2400" dirty="0" smtClean="0">
                <a:solidFill>
                  <a:schemeClr val="tx1"/>
                </a:solidFill>
                <a:latin typeface="+mj-ea"/>
                <a:ea typeface="+mj-ea"/>
              </a:rPr>
              <a:t>Array </a:t>
            </a:r>
            <a:r>
              <a:rPr lang="en-US" altLang="zh-TW" sz="2400" dirty="0">
                <a:solidFill>
                  <a:schemeClr val="tx1"/>
                </a:solidFill>
                <a:latin typeface="+mj-ea"/>
                <a:ea typeface="+mj-ea"/>
              </a:rPr>
              <a:t>Create(j, list) </a:t>
            </a:r>
            <a:endParaRPr lang="en-US" altLang="zh-TW" sz="24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lvl="1"/>
            <a:endParaRPr lang="en-US" altLang="zh-TW" sz="24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lvl="1"/>
            <a:endParaRPr lang="en-US" altLang="zh-TW" sz="24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lvl="1"/>
            <a:r>
              <a:rPr lang="en-US" altLang="zh-TW" sz="2400" dirty="0" smtClean="0">
                <a:solidFill>
                  <a:schemeClr val="tx1"/>
                </a:solidFill>
                <a:latin typeface="+mj-ea"/>
                <a:ea typeface="+mj-ea"/>
              </a:rPr>
              <a:t>Item </a:t>
            </a:r>
            <a:r>
              <a:rPr lang="en-US" altLang="zh-TW" sz="2400" dirty="0">
                <a:solidFill>
                  <a:schemeClr val="tx1"/>
                </a:solidFill>
                <a:latin typeface="+mj-ea"/>
                <a:ea typeface="+mj-ea"/>
              </a:rPr>
              <a:t>Retrieve(A, </a:t>
            </a:r>
            <a:r>
              <a:rPr lang="en-US" altLang="zh-TW" sz="2400" dirty="0" err="1">
                <a:solidFill>
                  <a:schemeClr val="tx1"/>
                </a:solidFill>
                <a:latin typeface="+mj-ea"/>
                <a:ea typeface="+mj-ea"/>
              </a:rPr>
              <a:t>i</a:t>
            </a:r>
            <a:r>
              <a:rPr lang="en-US" altLang="zh-TW" sz="2400" dirty="0">
                <a:solidFill>
                  <a:schemeClr val="tx1"/>
                </a:solidFill>
                <a:latin typeface="+mj-ea"/>
                <a:ea typeface="+mj-ea"/>
              </a:rPr>
              <a:t>) </a:t>
            </a:r>
            <a:endParaRPr lang="en-US" altLang="zh-TW" sz="24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lvl="1"/>
            <a:endParaRPr lang="en-US" altLang="zh-TW" sz="24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lvl="1"/>
            <a:endParaRPr lang="en-US" altLang="zh-TW" sz="24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lvl="1"/>
            <a:r>
              <a:rPr lang="en-US" altLang="zh-TW" sz="2400" dirty="0" smtClean="0">
                <a:solidFill>
                  <a:schemeClr val="tx1"/>
                </a:solidFill>
                <a:latin typeface="+mj-ea"/>
                <a:ea typeface="+mj-ea"/>
              </a:rPr>
              <a:t>Array Store(A</a:t>
            </a:r>
            <a:r>
              <a:rPr lang="en-US" altLang="zh-TW" sz="24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en-US" altLang="zh-TW" sz="2400" dirty="0" err="1">
                <a:solidFill>
                  <a:schemeClr val="tx1"/>
                </a:solidFill>
                <a:latin typeface="+mj-ea"/>
                <a:ea typeface="+mj-ea"/>
              </a:rPr>
              <a:t>i</a:t>
            </a:r>
            <a:r>
              <a:rPr lang="en-US" altLang="zh-TW" sz="2400" dirty="0">
                <a:solidFill>
                  <a:schemeClr val="tx1"/>
                </a:solidFill>
                <a:latin typeface="+mj-ea"/>
                <a:ea typeface="+mj-ea"/>
              </a:rPr>
              <a:t>, x</a:t>
            </a:r>
            <a:r>
              <a:rPr lang="en-US" altLang="zh-TW" sz="2400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r>
              <a:rPr lang="en-US" altLang="zh-TW" sz="2400" dirty="0">
                <a:solidFill>
                  <a:schemeClr val="tx1"/>
                </a:solidFill>
                <a:latin typeface="+mj-ea"/>
                <a:ea typeface="+mj-ea"/>
              </a:rPr>
              <a:t/>
            </a:r>
            <a:br>
              <a:rPr lang="en-US" altLang="zh-TW" sz="2400" dirty="0">
                <a:solidFill>
                  <a:schemeClr val="tx1"/>
                </a:solidFill>
                <a:latin typeface="+mj-ea"/>
                <a:ea typeface="+mj-ea"/>
              </a:rPr>
            </a:br>
            <a:endParaRPr lang="en-US" altLang="zh-TW" sz="2400" i="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70128" y="3274467"/>
            <a:ext cx="621121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+mj-ea"/>
              </a:rPr>
              <a:t>::= </a:t>
            </a:r>
            <a:r>
              <a:rPr lang="en-US" altLang="zh-TW" sz="2000" b="1" dirty="0">
                <a:latin typeface="+mj-ea"/>
              </a:rPr>
              <a:t>return</a:t>
            </a:r>
            <a:r>
              <a:rPr lang="en-US" altLang="zh-TW" sz="2000" dirty="0">
                <a:latin typeface="+mj-ea"/>
              </a:rPr>
              <a:t> an array of  </a:t>
            </a:r>
            <a:r>
              <a:rPr lang="en-US" altLang="zh-TW" sz="2000" dirty="0">
                <a:solidFill>
                  <a:srgbClr val="FF0000"/>
                </a:solidFill>
                <a:latin typeface="+mj-ea"/>
              </a:rPr>
              <a:t>j dimensions </a:t>
            </a:r>
            <a:r>
              <a:rPr lang="en-US" altLang="zh-TW" sz="2000" dirty="0">
                <a:latin typeface="+mj-ea"/>
              </a:rPr>
              <a:t>where </a:t>
            </a:r>
            <a:r>
              <a:rPr lang="en-US" altLang="zh-TW" sz="2000" dirty="0">
                <a:solidFill>
                  <a:srgbClr val="FF0000"/>
                </a:solidFill>
                <a:latin typeface="+mj-ea"/>
              </a:rPr>
              <a:t>list</a:t>
            </a:r>
            <a:r>
              <a:rPr lang="en-US" altLang="zh-TW" sz="2000" dirty="0">
                <a:latin typeface="+mj-ea"/>
              </a:rPr>
              <a:t> is a </a:t>
            </a:r>
            <a:r>
              <a:rPr lang="en-US" altLang="zh-TW" sz="2000" dirty="0" smtClean="0">
                <a:solidFill>
                  <a:srgbClr val="FF0000"/>
                </a:solidFill>
                <a:latin typeface="+mj-ea"/>
              </a:rPr>
              <a:t>j-tuple</a:t>
            </a:r>
            <a:r>
              <a:rPr lang="en-US" altLang="zh-TW" sz="2000" dirty="0" smtClean="0">
                <a:latin typeface="+mj-ea"/>
              </a:rPr>
              <a:t> </a:t>
            </a:r>
            <a:r>
              <a:rPr lang="en-US" altLang="zh-TW" sz="2000" dirty="0">
                <a:latin typeface="+mj-ea"/>
              </a:rPr>
              <a:t>whose </a:t>
            </a:r>
            <a:r>
              <a:rPr lang="en-US" altLang="zh-TW" sz="2000" dirty="0" err="1">
                <a:solidFill>
                  <a:srgbClr val="FF0000"/>
                </a:solidFill>
                <a:latin typeface="+mj-ea"/>
              </a:rPr>
              <a:t>ith</a:t>
            </a:r>
            <a:r>
              <a:rPr lang="en-US" altLang="zh-TW" sz="2000" dirty="0">
                <a:solidFill>
                  <a:srgbClr val="FF0000"/>
                </a:solidFill>
                <a:latin typeface="+mj-ea"/>
              </a:rPr>
              <a:t> element </a:t>
            </a:r>
            <a:r>
              <a:rPr lang="en-US" altLang="zh-TW" sz="2000" dirty="0">
                <a:latin typeface="+mj-ea"/>
              </a:rPr>
              <a:t>is the </a:t>
            </a:r>
            <a:r>
              <a:rPr lang="en-US" altLang="zh-TW" sz="2000" dirty="0">
                <a:solidFill>
                  <a:srgbClr val="FF0000"/>
                </a:solidFill>
                <a:latin typeface="+mj-ea"/>
              </a:rPr>
              <a:t>size</a:t>
            </a:r>
            <a:r>
              <a:rPr lang="en-US" altLang="zh-TW" sz="2000" dirty="0">
                <a:latin typeface="+mj-ea"/>
              </a:rPr>
              <a:t> of </a:t>
            </a:r>
            <a:r>
              <a:rPr lang="en-US" altLang="zh-TW" sz="2000" dirty="0" smtClean="0">
                <a:latin typeface="+mj-ea"/>
              </a:rPr>
              <a:t>the </a:t>
            </a:r>
            <a:r>
              <a:rPr lang="en-US" altLang="zh-TW" sz="2000" dirty="0" err="1" smtClean="0">
                <a:solidFill>
                  <a:srgbClr val="FF0000"/>
                </a:solidFill>
                <a:latin typeface="+mj-ea"/>
              </a:rPr>
              <a:t>ith</a:t>
            </a:r>
            <a:r>
              <a:rPr lang="en-US" altLang="zh-TW" sz="2000" dirty="0" smtClean="0">
                <a:latin typeface="+mj-ea"/>
              </a:rPr>
              <a:t> dimension</a:t>
            </a:r>
            <a:r>
              <a:rPr lang="en-US" altLang="zh-TW" sz="2000" dirty="0">
                <a:latin typeface="+mj-ea"/>
              </a:rPr>
              <a:t>. Items are undefined. </a:t>
            </a:r>
            <a:br>
              <a:rPr lang="en-US" altLang="zh-TW" sz="2000" dirty="0">
                <a:latin typeface="+mj-ea"/>
              </a:rPr>
            </a:br>
            <a:endParaRPr lang="zh-TW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4970127" y="4597906"/>
            <a:ext cx="64037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+mj-ea"/>
              </a:rPr>
              <a:t> ::= </a:t>
            </a:r>
            <a:r>
              <a:rPr lang="en-US" altLang="zh-TW" b="1" dirty="0">
                <a:latin typeface="+mj-ea"/>
              </a:rPr>
              <a:t>if</a:t>
            </a:r>
            <a:r>
              <a:rPr lang="en-US" altLang="zh-TW" dirty="0">
                <a:latin typeface="+mj-ea"/>
              </a:rPr>
              <a:t> (</a:t>
            </a:r>
            <a:r>
              <a:rPr lang="en-US" altLang="zh-TW" dirty="0" err="1">
                <a:latin typeface="+mj-ea"/>
              </a:rPr>
              <a:t>i</a:t>
            </a:r>
            <a:r>
              <a:rPr lang="en-US" altLang="zh-TW" dirty="0">
                <a:latin typeface="+mj-ea"/>
              </a:rPr>
              <a:t> </a:t>
            </a:r>
            <a:r>
              <a:rPr lang="el-GR" altLang="zh-TW" dirty="0">
                <a:latin typeface="+mj-ea"/>
              </a:rPr>
              <a:t>ϵ</a:t>
            </a:r>
            <a:r>
              <a:rPr lang="en-US" altLang="zh-TW" dirty="0" smtClean="0">
                <a:latin typeface="+mj-ea"/>
              </a:rPr>
              <a:t> </a:t>
            </a:r>
            <a:r>
              <a:rPr lang="en-US" altLang="zh-TW" dirty="0">
                <a:latin typeface="+mj-ea"/>
              </a:rPr>
              <a:t>index) </a:t>
            </a:r>
            <a:r>
              <a:rPr lang="en-US" altLang="zh-TW" b="1" dirty="0">
                <a:latin typeface="+mj-ea"/>
              </a:rPr>
              <a:t>return</a:t>
            </a:r>
            <a:r>
              <a:rPr lang="en-US" altLang="zh-TW" dirty="0">
                <a:latin typeface="+mj-ea"/>
              </a:rPr>
              <a:t> the item associated with index value </a:t>
            </a:r>
            <a:r>
              <a:rPr lang="en-US" altLang="zh-TW" dirty="0" err="1">
                <a:latin typeface="+mj-ea"/>
              </a:rPr>
              <a:t>i</a:t>
            </a:r>
            <a:r>
              <a:rPr lang="en-US" altLang="zh-TW" dirty="0">
                <a:latin typeface="+mj-ea"/>
              </a:rPr>
              <a:t> in array A </a:t>
            </a:r>
            <a:endParaRPr lang="en-US" altLang="zh-TW" dirty="0" smtClean="0">
              <a:latin typeface="+mj-ea"/>
            </a:endParaRPr>
          </a:p>
          <a:p>
            <a:r>
              <a:rPr lang="en-US" altLang="zh-TW" dirty="0">
                <a:latin typeface="+mj-ea"/>
              </a:rPr>
              <a:t>	</a:t>
            </a:r>
            <a:r>
              <a:rPr lang="en-US" altLang="zh-TW" b="1" dirty="0" smtClean="0">
                <a:latin typeface="+mj-ea"/>
              </a:rPr>
              <a:t>else </a:t>
            </a:r>
            <a:r>
              <a:rPr lang="en-US" altLang="zh-TW" b="1" dirty="0">
                <a:latin typeface="+mj-ea"/>
              </a:rPr>
              <a:t>return</a:t>
            </a:r>
            <a:r>
              <a:rPr lang="en-US" altLang="zh-TW" dirty="0">
                <a:latin typeface="+mj-ea"/>
              </a:rPr>
              <a:t> error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970128" y="581435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latin typeface="+mj-ea"/>
              </a:rPr>
              <a:t>::= </a:t>
            </a:r>
            <a:r>
              <a:rPr lang="en-US" altLang="zh-TW" b="1" dirty="0">
                <a:latin typeface="+mj-ea"/>
              </a:rPr>
              <a:t>if</a:t>
            </a:r>
            <a:r>
              <a:rPr lang="en-US" altLang="zh-TW" dirty="0">
                <a:latin typeface="+mj-ea"/>
              </a:rPr>
              <a:t> (</a:t>
            </a:r>
            <a:r>
              <a:rPr lang="en-US" altLang="zh-TW" dirty="0" err="1">
                <a:latin typeface="+mj-ea"/>
              </a:rPr>
              <a:t>i</a:t>
            </a:r>
            <a:r>
              <a:rPr lang="en-US" altLang="zh-TW" dirty="0">
                <a:latin typeface="+mj-ea"/>
              </a:rPr>
              <a:t> in index</a:t>
            </a:r>
            <a:r>
              <a:rPr lang="en-US" altLang="zh-TW" dirty="0" smtClean="0">
                <a:latin typeface="+mj-ea"/>
              </a:rPr>
              <a:t>) </a:t>
            </a:r>
            <a:r>
              <a:rPr lang="en-US" altLang="zh-TW" b="1" dirty="0" smtClean="0">
                <a:latin typeface="+mj-ea"/>
              </a:rPr>
              <a:t>return</a:t>
            </a:r>
            <a:r>
              <a:rPr lang="en-US" altLang="zh-TW" dirty="0" smtClean="0">
                <a:latin typeface="+mj-ea"/>
              </a:rPr>
              <a:t> </a:t>
            </a:r>
            <a:r>
              <a:rPr lang="en-US" altLang="zh-TW" dirty="0">
                <a:latin typeface="+mj-ea"/>
              </a:rPr>
              <a:t>an array that is identical to array A except the new pair &lt;</a:t>
            </a:r>
            <a:r>
              <a:rPr lang="en-US" altLang="zh-TW" dirty="0" err="1">
                <a:latin typeface="+mj-ea"/>
              </a:rPr>
              <a:t>i</a:t>
            </a:r>
            <a:r>
              <a:rPr lang="en-US" altLang="zh-TW" dirty="0">
                <a:latin typeface="+mj-ea"/>
              </a:rPr>
              <a:t>, x&gt; has been inserted  </a:t>
            </a:r>
            <a:endParaRPr lang="en-US" altLang="zh-TW" dirty="0" smtClean="0">
              <a:latin typeface="+mj-ea"/>
            </a:endParaRPr>
          </a:p>
          <a:p>
            <a:r>
              <a:rPr lang="en-US" altLang="zh-TW" dirty="0" smtClean="0">
                <a:latin typeface="+mj-ea"/>
              </a:rPr>
              <a:t>	</a:t>
            </a:r>
            <a:r>
              <a:rPr lang="en-US" altLang="zh-TW" b="1" dirty="0" smtClean="0">
                <a:latin typeface="+mj-ea"/>
              </a:rPr>
              <a:t>else </a:t>
            </a:r>
            <a:r>
              <a:rPr lang="en-US" altLang="zh-TW" b="1" dirty="0">
                <a:latin typeface="+mj-ea"/>
              </a:rPr>
              <a:t>return</a:t>
            </a:r>
            <a:r>
              <a:rPr lang="en-US" altLang="zh-TW" dirty="0">
                <a:latin typeface="+mj-ea"/>
              </a:rPr>
              <a:t> error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889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193382" y="404813"/>
            <a:ext cx="845185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latin typeface="+mj-ea"/>
              </a:rPr>
              <a:t>Sparse Matrix</a:t>
            </a:r>
            <a:endParaRPr lang="en-US" altLang="zh-TW" dirty="0"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93382" y="1319212"/>
            <a:ext cx="10565802" cy="54184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800" dirty="0"/>
              <a:t>最簡單的矩陣表示法是使用二維陣列</a:t>
            </a:r>
            <a:r>
              <a:rPr lang="en-US" altLang="zh-TW" sz="2800" dirty="0"/>
              <a:t>(two dimensional array) defined as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800" dirty="0"/>
              <a:t>  		</a:t>
            </a:r>
            <a:r>
              <a:rPr lang="en-US" altLang="zh-TW" sz="2800" i="1" dirty="0"/>
              <a:t>a</a:t>
            </a:r>
            <a:r>
              <a:rPr lang="en-US" altLang="zh-TW" sz="2800" dirty="0"/>
              <a:t>[</a:t>
            </a:r>
            <a:r>
              <a:rPr lang="en-US" altLang="zh-TW" sz="2800" i="1" dirty="0"/>
              <a:t>MAX_ROWS</a:t>
            </a:r>
            <a:r>
              <a:rPr lang="en-US" altLang="zh-TW" sz="2800" dirty="0"/>
              <a:t>][</a:t>
            </a:r>
            <a:r>
              <a:rPr lang="en-US" altLang="zh-TW" sz="2800" i="1" dirty="0"/>
              <a:t>MAX_COLS</a:t>
            </a:r>
            <a:r>
              <a:rPr lang="en-US" altLang="zh-TW" sz="2800" dirty="0"/>
              <a:t>]</a:t>
            </a:r>
          </a:p>
          <a:p>
            <a:pPr lvl="1"/>
            <a:r>
              <a:rPr lang="zh-TW" altLang="en-US" sz="2400" dirty="0"/>
              <a:t>簡單使用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7030A0"/>
                </a:solidFill>
              </a:rPr>
              <a:t>a[</a:t>
            </a:r>
            <a:r>
              <a:rPr lang="en-US" altLang="zh-TW" sz="2400" dirty="0" err="1">
                <a:solidFill>
                  <a:srgbClr val="7030A0"/>
                </a:solidFill>
              </a:rPr>
              <a:t>i</a:t>
            </a:r>
            <a:r>
              <a:rPr lang="en-US" altLang="zh-TW" sz="2400" dirty="0">
                <a:solidFill>
                  <a:srgbClr val="7030A0"/>
                </a:solidFill>
              </a:rPr>
              <a:t> ][ j ] </a:t>
            </a:r>
            <a:r>
              <a:rPr lang="zh-TW" altLang="en-US" sz="2400" dirty="0">
                <a:solidFill>
                  <a:schemeClr val="tx1"/>
                </a:solidFill>
              </a:rPr>
              <a:t>即可存取任一位置</a:t>
            </a:r>
            <a:endParaRPr lang="en-US" altLang="zh-TW" sz="2400" dirty="0">
              <a:solidFill>
                <a:schemeClr val="tx1"/>
              </a:solidFill>
            </a:endParaRPr>
          </a:p>
          <a:p>
            <a:r>
              <a:rPr lang="zh-TW" altLang="en-US" sz="2800" dirty="0"/>
              <a:t>缺點：處理稀疏矩陣浪費空間</a:t>
            </a:r>
            <a:endParaRPr lang="en-US" altLang="zh-TW" sz="2800" dirty="0"/>
          </a:p>
          <a:p>
            <a:pPr lvl="1"/>
            <a:r>
              <a:rPr lang="en-US" altLang="zh-TW" sz="2400" dirty="0"/>
              <a:t>Hint</a:t>
            </a:r>
            <a:r>
              <a:rPr lang="zh-TW" altLang="en-US" sz="2400" dirty="0"/>
              <a:t>：只儲存非零的元素？</a:t>
            </a:r>
            <a:endParaRPr lang="en-US" altLang="zh-TW" sz="2400" dirty="0"/>
          </a:p>
          <a:p>
            <a:pPr lvl="1"/>
            <a:r>
              <a:rPr lang="en-US" altLang="zh-TW" sz="2400" dirty="0"/>
              <a:t>Each element is characterized by</a:t>
            </a:r>
            <a:r>
              <a:rPr lang="en-US" altLang="zh-TW" sz="2400" dirty="0">
                <a:solidFill>
                  <a:schemeClr val="bg2"/>
                </a:solidFill>
              </a:rPr>
              <a:t> </a:t>
            </a:r>
            <a:r>
              <a:rPr lang="en-US" altLang="zh-TW" sz="2400" dirty="0">
                <a:solidFill>
                  <a:srgbClr val="D60E47"/>
                </a:solidFill>
              </a:rPr>
              <a:t>&lt;row, col, value&gt;.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10458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631950" y="1270000"/>
            <a:ext cx="3168650" cy="4103688"/>
          </a:xfrm>
        </p:spPr>
        <p:txBody>
          <a:bodyPr/>
          <a:lstStyle/>
          <a:p>
            <a:r>
              <a:rPr lang="en-US" altLang="zh-TW" sz="2800" dirty="0"/>
              <a:t>Structure 2.3 contains our specification of the matrix ADT.</a:t>
            </a:r>
          </a:p>
          <a:p>
            <a:pPr lvl="1"/>
            <a:r>
              <a:rPr lang="en-US" altLang="zh-TW" sz="2400" dirty="0"/>
              <a:t>A minimal set of operations </a:t>
            </a:r>
          </a:p>
          <a:p>
            <a:pPr lvl="2"/>
            <a:r>
              <a:rPr lang="en-US" altLang="zh-TW" sz="2000" dirty="0"/>
              <a:t>Matrix creation</a:t>
            </a:r>
          </a:p>
          <a:p>
            <a:pPr lvl="2"/>
            <a:r>
              <a:rPr lang="en-US" altLang="zh-TW" sz="2000" dirty="0"/>
              <a:t>Addition</a:t>
            </a:r>
          </a:p>
          <a:p>
            <a:pPr lvl="2"/>
            <a:r>
              <a:rPr lang="en-US" altLang="zh-TW" sz="2000" dirty="0"/>
              <a:t>Multiplication</a:t>
            </a:r>
          </a:p>
          <a:p>
            <a:pPr lvl="2"/>
            <a:r>
              <a:rPr lang="en-US" altLang="zh-TW" sz="2000" dirty="0"/>
              <a:t>Transpose</a:t>
            </a:r>
            <a:endParaRPr lang="zh-TW" altLang="en-US" sz="2000" dirty="0"/>
          </a:p>
          <a:p>
            <a:endParaRPr lang="zh-TW" altLang="en-US" sz="2800" dirty="0"/>
          </a:p>
        </p:txBody>
      </p:sp>
      <p:pic>
        <p:nvPicPr>
          <p:cNvPr id="138247" name="Picture 7" descr="structure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lum bright="-24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15145" y="1125537"/>
            <a:ext cx="5629275" cy="5732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193382" y="404813"/>
            <a:ext cx="845185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latin typeface="+mj-ea"/>
              </a:rPr>
              <a:t>The Sparse Matrix ADT</a:t>
            </a:r>
            <a:endParaRPr lang="en-US" altLang="zh-TW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2121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3382" y="1201737"/>
            <a:ext cx="10889203" cy="5456971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latin typeface="+mj-ea"/>
                <a:ea typeface="+mj-ea"/>
              </a:rPr>
              <a:t>建立矩陣：</a:t>
            </a:r>
            <a:r>
              <a:rPr lang="en-US" altLang="zh-TW" sz="2800" dirty="0" smtClean="0">
                <a:latin typeface="+mj-ea"/>
                <a:ea typeface="+mj-ea"/>
              </a:rPr>
              <a:t>Create</a:t>
            </a:r>
          </a:p>
          <a:p>
            <a:r>
              <a:rPr lang="zh-TW" altLang="en-US" sz="2800" dirty="0">
                <a:latin typeface="+mj-ea"/>
                <a:ea typeface="+mj-ea"/>
              </a:rPr>
              <a:t>對每個原本陣列的</a:t>
            </a:r>
            <a:r>
              <a:rPr lang="zh-TW" altLang="en-US" sz="2800" dirty="0" smtClean="0">
                <a:latin typeface="+mj-ea"/>
                <a:ea typeface="+mj-ea"/>
              </a:rPr>
              <a:t>元素</a:t>
            </a:r>
            <a:r>
              <a:rPr lang="en-US" altLang="zh-TW" sz="2800" dirty="0" smtClean="0">
                <a:latin typeface="+mj-ea"/>
                <a:ea typeface="+mj-ea"/>
              </a:rPr>
              <a:t>a[</a:t>
            </a:r>
            <a:r>
              <a:rPr lang="en-US" altLang="zh-TW" sz="2800" dirty="0" err="1" smtClean="0">
                <a:latin typeface="+mj-ea"/>
                <a:ea typeface="+mj-ea"/>
              </a:rPr>
              <a:t>i,j</a:t>
            </a:r>
            <a:r>
              <a:rPr lang="en-US" altLang="zh-TW" sz="2800" dirty="0" smtClean="0">
                <a:latin typeface="+mj-ea"/>
                <a:ea typeface="+mj-ea"/>
              </a:rPr>
              <a:t>]=x</a:t>
            </a:r>
            <a:r>
              <a:rPr lang="zh-TW" altLang="en-US" sz="2800" dirty="0" smtClean="0">
                <a:latin typeface="+mj-ea"/>
                <a:ea typeface="+mj-ea"/>
              </a:rPr>
              <a:t>，我們需要一個三元數</a:t>
            </a:r>
            <a:r>
              <a:rPr lang="en-US" altLang="zh-TW" sz="2800" dirty="0" smtClean="0">
                <a:latin typeface="+mj-ea"/>
                <a:ea typeface="+mj-ea"/>
              </a:rPr>
              <a:t>(triple)</a:t>
            </a:r>
            <a:r>
              <a:rPr lang="zh-TW" altLang="en-US" sz="2800" dirty="0" smtClean="0">
                <a:latin typeface="+mj-ea"/>
                <a:ea typeface="+mj-ea"/>
              </a:rPr>
              <a:t>去儲存</a:t>
            </a:r>
            <a:r>
              <a:rPr lang="en-US" altLang="zh-TW" sz="2800" dirty="0" smtClean="0">
                <a:latin typeface="+mj-ea"/>
                <a:ea typeface="+mj-ea"/>
              </a:rPr>
              <a:t>(</a:t>
            </a:r>
            <a:r>
              <a:rPr lang="en-US" altLang="zh-TW" sz="2800" dirty="0" err="1" smtClean="0">
                <a:latin typeface="+mj-ea"/>
                <a:ea typeface="+mj-ea"/>
              </a:rPr>
              <a:t>i,j,x</a:t>
            </a:r>
            <a:r>
              <a:rPr lang="en-US" altLang="zh-TW" sz="2800" dirty="0" smtClean="0">
                <a:latin typeface="+mj-ea"/>
                <a:ea typeface="+mj-ea"/>
              </a:rPr>
              <a:t>)</a:t>
            </a:r>
            <a:r>
              <a:rPr lang="zh-TW" altLang="en-US" sz="2800" dirty="0" smtClean="0">
                <a:latin typeface="+mj-ea"/>
                <a:ea typeface="+mj-ea"/>
              </a:rPr>
              <a:t>，因此：</a:t>
            </a:r>
            <a:endParaRPr lang="en-US" altLang="zh-TW" sz="2800" dirty="0" smtClean="0">
              <a:latin typeface="+mj-ea"/>
              <a:ea typeface="+mj-ea"/>
            </a:endParaRPr>
          </a:p>
          <a:p>
            <a:endParaRPr lang="en-US" altLang="zh-TW" sz="2800" dirty="0">
              <a:latin typeface="+mj-ea"/>
              <a:ea typeface="+mj-ea"/>
            </a:endParaRPr>
          </a:p>
          <a:p>
            <a:endParaRPr lang="en-US" altLang="zh-TW" sz="2800" dirty="0" smtClean="0">
              <a:latin typeface="+mj-ea"/>
              <a:ea typeface="+mj-ea"/>
            </a:endParaRPr>
          </a:p>
          <a:p>
            <a:endParaRPr lang="en-US" altLang="zh-TW" sz="2800" dirty="0">
              <a:latin typeface="+mj-ea"/>
              <a:ea typeface="+mj-ea"/>
            </a:endParaRPr>
          </a:p>
          <a:p>
            <a:endParaRPr lang="en-US" altLang="zh-TW" sz="2800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TW" sz="2800" dirty="0" smtClean="0">
              <a:latin typeface="+mj-ea"/>
              <a:ea typeface="+mj-ea"/>
            </a:endParaRPr>
          </a:p>
          <a:p>
            <a:r>
              <a:rPr lang="zh-TW" altLang="en-US" sz="2800" dirty="0" smtClean="0">
                <a:latin typeface="+mj-ea"/>
                <a:ea typeface="+mj-ea"/>
              </a:rPr>
              <a:t>其中</a:t>
            </a:r>
            <a:r>
              <a:rPr lang="en-US" altLang="zh-TW" sz="2800" dirty="0" smtClean="0">
                <a:latin typeface="+mj-ea"/>
                <a:ea typeface="+mj-ea"/>
              </a:rPr>
              <a:t>a[0].col = MAX_COL</a:t>
            </a:r>
            <a:r>
              <a:rPr lang="zh-TW" altLang="en-US" sz="2800" dirty="0" smtClean="0">
                <a:latin typeface="+mj-ea"/>
                <a:ea typeface="+mj-ea"/>
              </a:rPr>
              <a:t>，</a:t>
            </a:r>
            <a:r>
              <a:rPr lang="en-US" altLang="zh-TW" sz="2800" dirty="0" smtClean="0">
                <a:latin typeface="+mj-ea"/>
                <a:ea typeface="+mj-ea"/>
              </a:rPr>
              <a:t>a[0].row=MAX_ROW</a:t>
            </a:r>
            <a:r>
              <a:rPr lang="zh-TW" altLang="en-US" sz="2800" dirty="0" smtClean="0">
                <a:latin typeface="+mj-ea"/>
                <a:ea typeface="+mj-ea"/>
              </a:rPr>
              <a:t>，</a:t>
            </a:r>
            <a:r>
              <a:rPr lang="en-US" altLang="zh-TW" sz="2800" dirty="0" smtClean="0">
                <a:latin typeface="+mj-ea"/>
                <a:ea typeface="+mj-ea"/>
              </a:rPr>
              <a:t>a[0].value=NUM_OF_ELEMENTS</a:t>
            </a:r>
            <a:endParaRPr lang="en-US" altLang="zh-TW" sz="2800" dirty="0">
              <a:latin typeface="+mj-ea"/>
              <a:ea typeface="+mj-ea"/>
            </a:endParaRPr>
          </a:p>
        </p:txBody>
      </p:sp>
      <p:pic>
        <p:nvPicPr>
          <p:cNvPr id="83972" name="Picture 4" descr="p68create"/>
          <p:cNvPicPr>
            <a:picLocks noChangeAspect="1" noChangeArrowheads="1"/>
          </p:cNvPicPr>
          <p:nvPr/>
        </p:nvPicPr>
        <p:blipFill>
          <a:blip r:embed="rId2">
            <a:lum bright="-18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8" y="2857500"/>
            <a:ext cx="74168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193382" y="404813"/>
            <a:ext cx="845185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latin typeface="+mj-ea"/>
              </a:rPr>
              <a:t>The Sparse Matrix ADT</a:t>
            </a:r>
            <a:endParaRPr lang="en-US" altLang="zh-TW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9035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3382" y="1208150"/>
            <a:ext cx="8820150" cy="1871663"/>
          </a:xfrm>
        </p:spPr>
        <p:txBody>
          <a:bodyPr/>
          <a:lstStyle/>
          <a:p>
            <a:r>
              <a:rPr lang="en-US" altLang="zh-TW" sz="2800" dirty="0"/>
              <a:t>Figure 2.4(a) shows how the sparse matrix of Figure 2.3(b) is represented in the array </a:t>
            </a:r>
            <a:r>
              <a:rPr lang="en-US" altLang="zh-TW" sz="2800" i="1" dirty="0" smtClean="0"/>
              <a:t>a[MAX_TERMS]</a:t>
            </a:r>
            <a:r>
              <a:rPr lang="en-US" altLang="zh-TW" sz="2800" dirty="0" smtClean="0"/>
              <a:t>.</a:t>
            </a:r>
            <a:endParaRPr lang="en-US" altLang="zh-TW" sz="2800" dirty="0"/>
          </a:p>
          <a:p>
            <a:pPr lvl="1"/>
            <a:r>
              <a:rPr lang="en-US" altLang="zh-TW" sz="2400" dirty="0" smtClean="0"/>
              <a:t>Each </a:t>
            </a:r>
            <a:r>
              <a:rPr lang="en-US" altLang="zh-TW" sz="2400" dirty="0"/>
              <a:t>element is characterized by </a:t>
            </a:r>
            <a:r>
              <a:rPr lang="en-US" altLang="zh-TW" sz="2400" dirty="0">
                <a:solidFill>
                  <a:srgbClr val="FF3300"/>
                </a:solidFill>
              </a:rPr>
              <a:t>&lt;row, col, value&gt;.</a:t>
            </a:r>
          </a:p>
        </p:txBody>
      </p:sp>
      <p:pic>
        <p:nvPicPr>
          <p:cNvPr id="84996" name="Picture 4" descr="figure2"/>
          <p:cNvPicPr>
            <a:picLocks noChangeAspect="1" noChangeArrowheads="1"/>
          </p:cNvPicPr>
          <p:nvPr/>
        </p:nvPicPr>
        <p:blipFill>
          <a:blip r:embed="rId2" cstate="print">
            <a:lum bright="-24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213" y="3500439"/>
            <a:ext cx="6096000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997" name="Freeform 5"/>
          <p:cNvSpPr>
            <a:spLocks/>
          </p:cNvSpPr>
          <p:nvPr/>
        </p:nvSpPr>
        <p:spPr bwMode="auto">
          <a:xfrm>
            <a:off x="6816726" y="5232400"/>
            <a:ext cx="944563" cy="1588"/>
          </a:xfrm>
          <a:custGeom>
            <a:avLst/>
            <a:gdLst>
              <a:gd name="T0" fmla="*/ 0 w 595"/>
              <a:gd name="T1" fmla="*/ 0 h 1"/>
              <a:gd name="T2" fmla="*/ 595 w 59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95" h="1">
                <a:moveTo>
                  <a:pt x="0" y="0"/>
                </a:moveTo>
                <a:lnTo>
                  <a:pt x="595" y="0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6672263" y="4724401"/>
            <a:ext cx="1187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transpose</a:t>
            </a:r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2279651" y="5949951"/>
            <a:ext cx="20161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000">
                <a:solidFill>
                  <a:srgbClr val="FF3300"/>
                </a:solidFill>
              </a:rPr>
              <a:t>row, column in </a:t>
            </a:r>
            <a:br>
              <a:rPr lang="en-US" altLang="zh-TW" sz="2000">
                <a:solidFill>
                  <a:srgbClr val="FF3300"/>
                </a:solidFill>
              </a:rPr>
            </a:br>
            <a:r>
              <a:rPr lang="en-US" altLang="zh-TW" sz="2000">
                <a:solidFill>
                  <a:srgbClr val="FF3300"/>
                </a:solidFill>
              </a:rPr>
              <a:t>ascending order</a:t>
            </a:r>
          </a:p>
        </p:txBody>
      </p:sp>
      <p:sp>
        <p:nvSpPr>
          <p:cNvPr id="85003" name="Freeform 11"/>
          <p:cNvSpPr>
            <a:spLocks/>
          </p:cNvSpPr>
          <p:nvPr/>
        </p:nvSpPr>
        <p:spPr bwMode="auto">
          <a:xfrm>
            <a:off x="6670675" y="3336925"/>
            <a:ext cx="1588" cy="812800"/>
          </a:xfrm>
          <a:custGeom>
            <a:avLst/>
            <a:gdLst>
              <a:gd name="T0" fmla="*/ 1 w 1"/>
              <a:gd name="T1" fmla="*/ 512 h 512"/>
              <a:gd name="T2" fmla="*/ 0 w 1"/>
              <a:gd name="T3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512">
                <a:moveTo>
                  <a:pt x="1" y="512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A0003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5005" name="Freeform 13"/>
          <p:cNvSpPr>
            <a:spLocks/>
          </p:cNvSpPr>
          <p:nvPr/>
        </p:nvSpPr>
        <p:spPr bwMode="auto">
          <a:xfrm>
            <a:off x="6096000" y="3336925"/>
            <a:ext cx="1588" cy="812800"/>
          </a:xfrm>
          <a:custGeom>
            <a:avLst/>
            <a:gdLst>
              <a:gd name="T0" fmla="*/ 0 w 1"/>
              <a:gd name="T1" fmla="*/ 0 h 512"/>
              <a:gd name="T2" fmla="*/ 1 w 1"/>
              <a:gd name="T3" fmla="*/ 512 h 5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512">
                <a:moveTo>
                  <a:pt x="0" y="0"/>
                </a:moveTo>
                <a:lnTo>
                  <a:pt x="1" y="512"/>
                </a:lnTo>
              </a:path>
            </a:pathLst>
          </a:custGeom>
          <a:noFill/>
          <a:ln w="9525">
            <a:solidFill>
              <a:srgbClr val="BA000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5006" name="Text Box 14"/>
          <p:cNvSpPr txBox="1">
            <a:spLocks noChangeArrowheads="1"/>
          </p:cNvSpPr>
          <p:nvPr/>
        </p:nvSpPr>
        <p:spPr bwMode="auto">
          <a:xfrm>
            <a:off x="4351338" y="2997201"/>
            <a:ext cx="203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tx2"/>
                </a:solidFill>
                <a:latin typeface="Times New Roman" panose="02020603050405020304" pitchFamily="18" charset="0"/>
              </a:rPr>
              <a:t># of rows (columns)</a:t>
            </a:r>
          </a:p>
        </p:txBody>
      </p:sp>
      <p:sp>
        <p:nvSpPr>
          <p:cNvPr id="85007" name="Text Box 15"/>
          <p:cNvSpPr txBox="1">
            <a:spLocks noChangeArrowheads="1"/>
          </p:cNvSpPr>
          <p:nvPr/>
        </p:nvSpPr>
        <p:spPr bwMode="auto">
          <a:xfrm>
            <a:off x="6311900" y="2997201"/>
            <a:ext cx="190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tx2"/>
                </a:solidFill>
                <a:latin typeface="Times New Roman" panose="02020603050405020304" pitchFamily="18" charset="0"/>
              </a:rPr>
              <a:t># of nonzero terms</a:t>
            </a:r>
          </a:p>
        </p:txBody>
      </p:sp>
      <p:sp>
        <p:nvSpPr>
          <p:cNvPr id="85000" name="Freeform 8"/>
          <p:cNvSpPr>
            <a:spLocks/>
          </p:cNvSpPr>
          <p:nvPr/>
        </p:nvSpPr>
        <p:spPr bwMode="auto">
          <a:xfrm>
            <a:off x="5638800" y="3341689"/>
            <a:ext cx="1588" cy="814387"/>
          </a:xfrm>
          <a:custGeom>
            <a:avLst/>
            <a:gdLst>
              <a:gd name="T0" fmla="*/ 0 w 1"/>
              <a:gd name="T1" fmla="*/ 0 h 513"/>
              <a:gd name="T2" fmla="*/ 0 w 1"/>
              <a:gd name="T3" fmla="*/ 513 h 51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513">
                <a:moveTo>
                  <a:pt x="0" y="0"/>
                </a:moveTo>
                <a:lnTo>
                  <a:pt x="0" y="513"/>
                </a:lnTo>
              </a:path>
            </a:pathLst>
          </a:custGeom>
          <a:noFill/>
          <a:ln w="9525">
            <a:solidFill>
              <a:srgbClr val="BA000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5012" name="Line 20"/>
          <p:cNvSpPr>
            <a:spLocks noChangeShapeType="1"/>
          </p:cNvSpPr>
          <p:nvPr/>
        </p:nvSpPr>
        <p:spPr bwMode="auto">
          <a:xfrm>
            <a:off x="1919288" y="4221163"/>
            <a:ext cx="533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193382" y="404813"/>
            <a:ext cx="845185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latin typeface="+mj-ea"/>
              </a:rPr>
              <a:t>The Sparse Matrix ADT</a:t>
            </a:r>
            <a:endParaRPr lang="en-US" altLang="zh-TW" dirty="0">
              <a:latin typeface="+mj-ea"/>
            </a:endParaRPr>
          </a:p>
        </p:txBody>
      </p:sp>
      <p:pic>
        <p:nvPicPr>
          <p:cNvPr id="16" name="Picture 4" descr="figure2"/>
          <p:cNvPicPr>
            <a:picLocks noChangeAspect="1" noChangeArrowheads="1"/>
          </p:cNvPicPr>
          <p:nvPr/>
        </p:nvPicPr>
        <p:blipFill rotWithShape="1">
          <a:blip r:embed="rId3" cstate="print">
            <a:lum bright="-24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29" r="1557" b="13179"/>
          <a:stretch/>
        </p:blipFill>
        <p:spPr bwMode="auto">
          <a:xfrm>
            <a:off x="1372986" y="3400641"/>
            <a:ext cx="2595765" cy="222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75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3382" y="1319213"/>
            <a:ext cx="8748712" cy="5331679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Transpose </a:t>
            </a:r>
            <a:r>
              <a:rPr lang="en-US" altLang="zh-TW" sz="2800" dirty="0"/>
              <a:t>a Matrix</a:t>
            </a:r>
          </a:p>
          <a:p>
            <a:pPr lvl="1"/>
            <a:r>
              <a:rPr lang="en-US" altLang="zh-TW" sz="2400" dirty="0"/>
              <a:t>For each </a:t>
            </a:r>
            <a:r>
              <a:rPr lang="en-US" altLang="zh-TW" sz="2400" dirty="0">
                <a:solidFill>
                  <a:srgbClr val="FF3300"/>
                </a:solidFill>
              </a:rPr>
              <a:t>row</a:t>
            </a:r>
            <a:r>
              <a:rPr lang="en-US" altLang="zh-TW" sz="2400" dirty="0"/>
              <a:t>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</a:t>
            </a:r>
          </a:p>
          <a:p>
            <a:pPr lvl="2"/>
            <a:r>
              <a:rPr lang="en-US" altLang="zh-TW" sz="2400" dirty="0"/>
              <a:t>take element &lt;</a:t>
            </a:r>
            <a:r>
              <a:rPr lang="en-US" altLang="zh-TW" sz="2400" dirty="0" err="1"/>
              <a:t>i</a:t>
            </a:r>
            <a:r>
              <a:rPr lang="en-US" altLang="zh-TW" sz="2400" dirty="0"/>
              <a:t>, j, value&gt; and store it in element &lt;j,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, value&gt; of the transpose.</a:t>
            </a:r>
          </a:p>
          <a:p>
            <a:pPr lvl="2"/>
            <a:r>
              <a:rPr lang="en-US" altLang="zh-TW" sz="2400" dirty="0"/>
              <a:t>difficulty: where to put &lt;j,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, value&gt;</a:t>
            </a:r>
            <a:br>
              <a:rPr lang="en-US" altLang="zh-TW" sz="2400" dirty="0"/>
            </a:br>
            <a:r>
              <a:rPr lang="en-US" altLang="zh-TW" sz="2400" dirty="0"/>
              <a:t>(</a:t>
            </a:r>
            <a:r>
              <a:rPr lang="en-US" altLang="zh-TW" sz="2400" dirty="0">
                <a:solidFill>
                  <a:srgbClr val="FF3300"/>
                </a:solidFill>
              </a:rPr>
              <a:t>0</a:t>
            </a:r>
            <a:r>
              <a:rPr lang="en-US" altLang="zh-TW" sz="2400" dirty="0"/>
              <a:t>, </a:t>
            </a:r>
            <a:r>
              <a:rPr lang="en-US" altLang="zh-TW" sz="2400" dirty="0">
                <a:solidFill>
                  <a:srgbClr val="FF3300"/>
                </a:solidFill>
              </a:rPr>
              <a:t>0</a:t>
            </a:r>
            <a:r>
              <a:rPr lang="en-US" altLang="zh-TW" sz="2400" dirty="0"/>
              <a:t>, 15)  ====&gt;  (</a:t>
            </a:r>
            <a:r>
              <a:rPr lang="en-US" altLang="zh-TW" sz="2400" dirty="0">
                <a:solidFill>
                  <a:srgbClr val="FF3300"/>
                </a:solidFill>
              </a:rPr>
              <a:t>0</a:t>
            </a:r>
            <a:r>
              <a:rPr lang="en-US" altLang="zh-TW" sz="2400" dirty="0"/>
              <a:t>, </a:t>
            </a:r>
            <a:r>
              <a:rPr lang="en-US" altLang="zh-TW" sz="2400" dirty="0">
                <a:solidFill>
                  <a:srgbClr val="FF3300"/>
                </a:solidFill>
              </a:rPr>
              <a:t>0</a:t>
            </a:r>
            <a:r>
              <a:rPr lang="en-US" altLang="zh-TW" sz="2400" dirty="0"/>
              <a:t>, 15)</a:t>
            </a:r>
            <a:br>
              <a:rPr lang="en-US" altLang="zh-TW" sz="2400" dirty="0"/>
            </a:br>
            <a:r>
              <a:rPr lang="en-US" altLang="zh-TW" sz="2400" dirty="0"/>
              <a:t>(</a:t>
            </a:r>
            <a:r>
              <a:rPr lang="en-US" altLang="zh-TW" sz="2400" dirty="0">
                <a:solidFill>
                  <a:srgbClr val="FF3300"/>
                </a:solidFill>
              </a:rPr>
              <a:t>0</a:t>
            </a:r>
            <a:r>
              <a:rPr lang="en-US" altLang="zh-TW" sz="2400" dirty="0"/>
              <a:t>, </a:t>
            </a:r>
            <a:r>
              <a:rPr lang="en-US" altLang="zh-TW" sz="2400" dirty="0">
                <a:solidFill>
                  <a:srgbClr val="FF3300"/>
                </a:solidFill>
              </a:rPr>
              <a:t>3</a:t>
            </a:r>
            <a:r>
              <a:rPr lang="en-US" altLang="zh-TW" sz="2400" dirty="0"/>
              <a:t>, 22)  ====&gt;  (</a:t>
            </a:r>
            <a:r>
              <a:rPr lang="en-US" altLang="zh-TW" sz="2400" dirty="0">
                <a:solidFill>
                  <a:srgbClr val="FF3300"/>
                </a:solidFill>
              </a:rPr>
              <a:t>3</a:t>
            </a:r>
            <a:r>
              <a:rPr lang="en-US" altLang="zh-TW" sz="2400" dirty="0"/>
              <a:t>, </a:t>
            </a:r>
            <a:r>
              <a:rPr lang="en-US" altLang="zh-TW" sz="2400" dirty="0">
                <a:solidFill>
                  <a:srgbClr val="FF3300"/>
                </a:solidFill>
              </a:rPr>
              <a:t>0</a:t>
            </a:r>
            <a:r>
              <a:rPr lang="en-US" altLang="zh-TW" sz="2400" dirty="0"/>
              <a:t>, 22)</a:t>
            </a:r>
            <a:br>
              <a:rPr lang="en-US" altLang="zh-TW" sz="2400" dirty="0"/>
            </a:br>
            <a:r>
              <a:rPr lang="en-US" altLang="zh-TW" sz="2400" dirty="0"/>
              <a:t>(</a:t>
            </a:r>
            <a:r>
              <a:rPr lang="en-US" altLang="zh-TW" sz="2400" dirty="0">
                <a:solidFill>
                  <a:srgbClr val="FF3300"/>
                </a:solidFill>
              </a:rPr>
              <a:t>0</a:t>
            </a:r>
            <a:r>
              <a:rPr lang="en-US" altLang="zh-TW" sz="2400" dirty="0"/>
              <a:t>, </a:t>
            </a:r>
            <a:r>
              <a:rPr lang="en-US" altLang="zh-TW" sz="2400" dirty="0">
                <a:solidFill>
                  <a:srgbClr val="FF3300"/>
                </a:solidFill>
              </a:rPr>
              <a:t>5</a:t>
            </a:r>
            <a:r>
              <a:rPr lang="en-US" altLang="zh-TW" sz="2400" dirty="0"/>
              <a:t>, -15) ====&gt;  (</a:t>
            </a:r>
            <a:r>
              <a:rPr lang="en-US" altLang="zh-TW" sz="2400" dirty="0">
                <a:solidFill>
                  <a:srgbClr val="FF3300"/>
                </a:solidFill>
              </a:rPr>
              <a:t>5</a:t>
            </a:r>
            <a:r>
              <a:rPr lang="en-US" altLang="zh-TW" sz="2400" dirty="0"/>
              <a:t>, </a:t>
            </a:r>
            <a:r>
              <a:rPr lang="en-US" altLang="zh-TW" sz="2400" dirty="0">
                <a:solidFill>
                  <a:srgbClr val="FF3300"/>
                </a:solidFill>
              </a:rPr>
              <a:t>0</a:t>
            </a:r>
            <a:r>
              <a:rPr lang="en-US" altLang="zh-TW" sz="2400" dirty="0"/>
              <a:t>, -15)</a:t>
            </a:r>
            <a:br>
              <a:rPr lang="en-US" altLang="zh-TW" sz="2400" dirty="0"/>
            </a:br>
            <a:r>
              <a:rPr lang="en-US" altLang="zh-TW" sz="2400" dirty="0"/>
              <a:t>(</a:t>
            </a:r>
            <a:r>
              <a:rPr lang="en-US" altLang="zh-TW" sz="2400" dirty="0">
                <a:solidFill>
                  <a:srgbClr val="FF3300"/>
                </a:solidFill>
              </a:rPr>
              <a:t>1</a:t>
            </a:r>
            <a:r>
              <a:rPr lang="en-US" altLang="zh-TW" sz="2400" dirty="0"/>
              <a:t>, </a:t>
            </a:r>
            <a:r>
              <a:rPr lang="en-US" altLang="zh-TW" sz="2400" dirty="0">
                <a:solidFill>
                  <a:srgbClr val="FF3300"/>
                </a:solidFill>
              </a:rPr>
              <a:t>1</a:t>
            </a:r>
            <a:r>
              <a:rPr lang="en-US" altLang="zh-TW" sz="2400" dirty="0"/>
              <a:t>, 11)  ====&gt;  (</a:t>
            </a:r>
            <a:r>
              <a:rPr lang="en-US" altLang="zh-TW" sz="2400" dirty="0">
                <a:solidFill>
                  <a:srgbClr val="FF3300"/>
                </a:solidFill>
              </a:rPr>
              <a:t>1</a:t>
            </a:r>
            <a:r>
              <a:rPr lang="en-US" altLang="zh-TW" sz="2400" dirty="0"/>
              <a:t>, </a:t>
            </a:r>
            <a:r>
              <a:rPr lang="en-US" altLang="zh-TW" sz="2400" dirty="0">
                <a:solidFill>
                  <a:srgbClr val="FF3300"/>
                </a:solidFill>
              </a:rPr>
              <a:t>1</a:t>
            </a:r>
            <a:r>
              <a:rPr lang="en-US" altLang="zh-TW" sz="2400" dirty="0"/>
              <a:t>, 11)</a:t>
            </a:r>
            <a:br>
              <a:rPr lang="en-US" altLang="zh-TW" sz="2400" dirty="0"/>
            </a:br>
            <a:r>
              <a:rPr lang="en-US" altLang="zh-TW" sz="2400" dirty="0"/>
              <a:t>Move elements down very often.</a:t>
            </a:r>
          </a:p>
          <a:p>
            <a:pPr lvl="1"/>
            <a:r>
              <a:rPr lang="en-US" altLang="zh-TW" sz="2400" dirty="0"/>
              <a:t>For all elements in </a:t>
            </a:r>
            <a:r>
              <a:rPr lang="en-US" altLang="zh-TW" sz="2400" dirty="0">
                <a:solidFill>
                  <a:srgbClr val="FF3300"/>
                </a:solidFill>
              </a:rPr>
              <a:t>column</a:t>
            </a:r>
            <a:r>
              <a:rPr lang="en-US" altLang="zh-TW" sz="2400" dirty="0"/>
              <a:t> j, </a:t>
            </a:r>
          </a:p>
          <a:p>
            <a:pPr lvl="2"/>
            <a:r>
              <a:rPr lang="en-US" altLang="zh-TW" sz="2000" dirty="0"/>
              <a:t>place element </a:t>
            </a:r>
            <a:r>
              <a:rPr lang="en-US" altLang="zh-TW" sz="2000" dirty="0">
                <a:solidFill>
                  <a:srgbClr val="FF0000"/>
                </a:solidFill>
              </a:rPr>
              <a:t>&lt;</a:t>
            </a:r>
            <a:r>
              <a:rPr lang="en-US" altLang="zh-TW" sz="2000" dirty="0" err="1">
                <a:solidFill>
                  <a:srgbClr val="FF0000"/>
                </a:solidFill>
              </a:rPr>
              <a:t>i</a:t>
            </a:r>
            <a:r>
              <a:rPr lang="en-US" altLang="zh-TW" sz="2000" dirty="0">
                <a:solidFill>
                  <a:srgbClr val="FF0000"/>
                </a:solidFill>
              </a:rPr>
              <a:t>, j, value&gt;</a:t>
            </a:r>
            <a:r>
              <a:rPr lang="en-US" altLang="zh-TW" sz="2000" dirty="0"/>
              <a:t> in element </a:t>
            </a:r>
            <a:r>
              <a:rPr lang="en-US" altLang="zh-TW" sz="2000" dirty="0">
                <a:solidFill>
                  <a:srgbClr val="FF0000"/>
                </a:solidFill>
              </a:rPr>
              <a:t>&lt;j, </a:t>
            </a:r>
            <a:r>
              <a:rPr lang="en-US" altLang="zh-TW" sz="2000" dirty="0" err="1">
                <a:solidFill>
                  <a:srgbClr val="FF0000"/>
                </a:solidFill>
              </a:rPr>
              <a:t>i</a:t>
            </a:r>
            <a:r>
              <a:rPr lang="en-US" altLang="zh-TW" sz="2000" dirty="0">
                <a:solidFill>
                  <a:srgbClr val="FF0000"/>
                </a:solidFill>
              </a:rPr>
              <a:t>, value&gt;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193382" y="404813"/>
            <a:ext cx="845185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>
                <a:latin typeface="+mj-ea"/>
              </a:rPr>
              <a:t>轉置矩陣</a:t>
            </a:r>
            <a:r>
              <a:rPr lang="en-US" altLang="zh-TW" dirty="0" smtClean="0">
                <a:latin typeface="+mj-ea"/>
              </a:rPr>
              <a:t>Transpose</a:t>
            </a:r>
            <a:endParaRPr lang="en-US" altLang="zh-TW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572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4" y="115888"/>
            <a:ext cx="8226425" cy="1009650"/>
          </a:xfrm>
        </p:spPr>
        <p:txBody>
          <a:bodyPr/>
          <a:lstStyle/>
          <a:p>
            <a:r>
              <a:rPr lang="en-US" altLang="zh-TW"/>
              <a:t>2.4 </a:t>
            </a:r>
            <a:r>
              <a:rPr lang="en-US" altLang="zh-TW" sz="4000"/>
              <a:t>The sparse matrix ADT (7/18)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850" y="1052514"/>
            <a:ext cx="8153400" cy="904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/>
              <a:t>This algorithm is incorporated in transpose (Program 2.7).</a:t>
            </a:r>
            <a:endParaRPr lang="zh-TW" altLang="en-US" sz="2800"/>
          </a:p>
        </p:txBody>
      </p:sp>
      <p:pic>
        <p:nvPicPr>
          <p:cNvPr id="88068" name="Picture 4" descr="program2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351" y="1628776"/>
            <a:ext cx="5783263" cy="496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1774825" y="5373689"/>
            <a:ext cx="23368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solidFill>
                  <a:schemeClr val="tx2"/>
                </a:solidFill>
                <a:latin typeface="Times New Roman" panose="02020603050405020304" pitchFamily="18" charset="0"/>
              </a:rPr>
              <a:t>Scan the array </a:t>
            </a:r>
            <a:br>
              <a:rPr lang="en-US" altLang="zh-TW" sz="2000">
                <a:solidFill>
                  <a:schemeClr val="tx2"/>
                </a:solidFill>
                <a:latin typeface="Times New Roman" panose="02020603050405020304" pitchFamily="18" charset="0"/>
              </a:rPr>
            </a:br>
            <a:r>
              <a:rPr lang="en-US" altLang="zh-TW" sz="2000">
                <a:solidFill>
                  <a:schemeClr val="tx2"/>
                </a:solidFill>
                <a:latin typeface="Times New Roman" panose="02020603050405020304" pitchFamily="18" charset="0"/>
              </a:rPr>
              <a:t>“columns” times.</a:t>
            </a:r>
          </a:p>
          <a:p>
            <a:r>
              <a:rPr lang="en-US" altLang="zh-TW" sz="2000">
                <a:solidFill>
                  <a:schemeClr val="tx2"/>
                </a:solidFill>
                <a:latin typeface="Times New Roman" panose="02020603050405020304" pitchFamily="18" charset="0"/>
              </a:rPr>
              <a:t>The array has </a:t>
            </a:r>
            <a:br>
              <a:rPr lang="en-US" altLang="zh-TW" sz="2000">
                <a:solidFill>
                  <a:schemeClr val="tx2"/>
                </a:solidFill>
                <a:latin typeface="Times New Roman" panose="02020603050405020304" pitchFamily="18" charset="0"/>
              </a:rPr>
            </a:br>
            <a:r>
              <a:rPr lang="en-US" altLang="zh-TW" sz="2000">
                <a:solidFill>
                  <a:schemeClr val="tx2"/>
                </a:solidFill>
                <a:latin typeface="Times New Roman" panose="02020603050405020304" pitchFamily="18" charset="0"/>
              </a:rPr>
              <a:t>“elements” elements.</a:t>
            </a:r>
          </a:p>
        </p:txBody>
      </p:sp>
      <p:sp>
        <p:nvSpPr>
          <p:cNvPr id="88070" name="Text Box 6"/>
          <p:cNvSpPr txBox="1">
            <a:spLocks noChangeArrowheads="1"/>
          </p:cNvSpPr>
          <p:nvPr/>
        </p:nvSpPr>
        <p:spPr bwMode="auto">
          <a:xfrm>
            <a:off x="5303839" y="5734050"/>
            <a:ext cx="4886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>
                <a:solidFill>
                  <a:srgbClr val="FF0000"/>
                </a:solidFill>
                <a:latin typeface="Comic Sans MS" panose="030F0702030302020204" pitchFamily="66" charset="0"/>
              </a:rPr>
              <a:t>==&gt; O(columns*elements)</a:t>
            </a:r>
          </a:p>
        </p:txBody>
      </p:sp>
      <p:grpSp>
        <p:nvGrpSpPr>
          <p:cNvPr id="88074" name="Group 10"/>
          <p:cNvGrpSpPr>
            <a:grpSpLocks/>
          </p:cNvGrpSpPr>
          <p:nvPr/>
        </p:nvGrpSpPr>
        <p:grpSpPr bwMode="auto">
          <a:xfrm>
            <a:off x="5295900" y="4221164"/>
            <a:ext cx="160338" cy="1584325"/>
            <a:chOff x="2376" y="2659"/>
            <a:chExt cx="101" cy="998"/>
          </a:xfrm>
        </p:grpSpPr>
        <p:sp>
          <p:nvSpPr>
            <p:cNvPr id="88071" name="Line 7"/>
            <p:cNvSpPr>
              <a:spLocks noChangeShapeType="1"/>
            </p:cNvSpPr>
            <p:nvPr/>
          </p:nvSpPr>
          <p:spPr bwMode="auto">
            <a:xfrm flipH="1">
              <a:off x="2376" y="2659"/>
              <a:ext cx="96" cy="0"/>
            </a:xfrm>
            <a:prstGeom prst="line">
              <a:avLst/>
            </a:prstGeom>
            <a:noFill/>
            <a:ln w="9525">
              <a:solidFill>
                <a:srgbClr val="BA000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8072" name="Freeform 8"/>
            <p:cNvSpPr>
              <a:spLocks/>
            </p:cNvSpPr>
            <p:nvPr/>
          </p:nvSpPr>
          <p:spPr bwMode="auto">
            <a:xfrm>
              <a:off x="2376" y="2659"/>
              <a:ext cx="1" cy="984"/>
            </a:xfrm>
            <a:custGeom>
              <a:avLst/>
              <a:gdLst>
                <a:gd name="T0" fmla="*/ 0 w 1"/>
                <a:gd name="T1" fmla="*/ 0 h 984"/>
                <a:gd name="T2" fmla="*/ 1 w 1"/>
                <a:gd name="T3" fmla="*/ 984 h 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984">
                  <a:moveTo>
                    <a:pt x="0" y="0"/>
                  </a:moveTo>
                  <a:lnTo>
                    <a:pt x="1" y="984"/>
                  </a:lnTo>
                </a:path>
              </a:pathLst>
            </a:custGeom>
            <a:noFill/>
            <a:ln w="9525">
              <a:solidFill>
                <a:srgbClr val="BA000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8073" name="Line 9"/>
            <p:cNvSpPr>
              <a:spLocks noChangeShapeType="1"/>
            </p:cNvSpPr>
            <p:nvPr/>
          </p:nvSpPr>
          <p:spPr bwMode="auto">
            <a:xfrm flipH="1">
              <a:off x="2381" y="3657"/>
              <a:ext cx="96" cy="0"/>
            </a:xfrm>
            <a:prstGeom prst="line">
              <a:avLst/>
            </a:prstGeom>
            <a:noFill/>
            <a:ln w="9525">
              <a:solidFill>
                <a:srgbClr val="BA000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88078" name="Group 14"/>
          <p:cNvGrpSpPr>
            <a:grpSpLocks/>
          </p:cNvGrpSpPr>
          <p:nvPr/>
        </p:nvGrpSpPr>
        <p:grpSpPr bwMode="auto">
          <a:xfrm>
            <a:off x="5080000" y="3860800"/>
            <a:ext cx="160338" cy="1944688"/>
            <a:chOff x="2240" y="2432"/>
            <a:chExt cx="101" cy="1225"/>
          </a:xfrm>
        </p:grpSpPr>
        <p:sp>
          <p:nvSpPr>
            <p:cNvPr id="88075" name="Line 11"/>
            <p:cNvSpPr>
              <a:spLocks noChangeShapeType="1"/>
            </p:cNvSpPr>
            <p:nvPr/>
          </p:nvSpPr>
          <p:spPr bwMode="auto">
            <a:xfrm flipH="1">
              <a:off x="2240" y="2432"/>
              <a:ext cx="96" cy="0"/>
            </a:xfrm>
            <a:prstGeom prst="line">
              <a:avLst/>
            </a:prstGeom>
            <a:noFill/>
            <a:ln w="9525">
              <a:solidFill>
                <a:srgbClr val="BA000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8076" name="Line 12"/>
            <p:cNvSpPr>
              <a:spLocks noChangeShapeType="1"/>
            </p:cNvSpPr>
            <p:nvPr/>
          </p:nvSpPr>
          <p:spPr bwMode="auto">
            <a:xfrm>
              <a:off x="2240" y="2432"/>
              <a:ext cx="5" cy="1225"/>
            </a:xfrm>
            <a:prstGeom prst="line">
              <a:avLst/>
            </a:prstGeom>
            <a:noFill/>
            <a:ln w="9525">
              <a:solidFill>
                <a:srgbClr val="BA000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8077" name="Line 13"/>
            <p:cNvSpPr>
              <a:spLocks noChangeShapeType="1"/>
            </p:cNvSpPr>
            <p:nvPr/>
          </p:nvSpPr>
          <p:spPr bwMode="auto">
            <a:xfrm flipH="1">
              <a:off x="2245" y="3657"/>
              <a:ext cx="96" cy="0"/>
            </a:xfrm>
            <a:prstGeom prst="line">
              <a:avLst/>
            </a:prstGeom>
            <a:noFill/>
            <a:ln w="9525">
              <a:solidFill>
                <a:srgbClr val="BA000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88079" name="Text Box 15"/>
          <p:cNvSpPr txBox="1">
            <a:spLocks noChangeArrowheads="1"/>
          </p:cNvSpPr>
          <p:nvPr/>
        </p:nvSpPr>
        <p:spPr bwMode="auto">
          <a:xfrm>
            <a:off x="1703389" y="4724401"/>
            <a:ext cx="3455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000">
                <a:solidFill>
                  <a:srgbClr val="FF0000"/>
                </a:solidFill>
                <a:latin typeface="Comic Sans MS" panose="030F0702030302020204" pitchFamily="66" charset="0"/>
                <a:ea typeface="Arial Unicode MS" pitchFamily="34" charset="-120"/>
              </a:rPr>
              <a:t>For all elements in column j</a:t>
            </a:r>
          </a:p>
        </p:txBody>
      </p:sp>
      <p:sp>
        <p:nvSpPr>
          <p:cNvPr id="88080" name="Text Box 16"/>
          <p:cNvSpPr txBox="1">
            <a:spLocks noChangeArrowheads="1"/>
          </p:cNvSpPr>
          <p:nvPr/>
        </p:nvSpPr>
        <p:spPr bwMode="auto">
          <a:xfrm>
            <a:off x="1992313" y="4365626"/>
            <a:ext cx="2082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solidFill>
                  <a:srgbClr val="FF0000"/>
                </a:solidFill>
                <a:latin typeface="Comic Sans MS" panose="030F0702030302020204" pitchFamily="66" charset="0"/>
                <a:ea typeface="Arial Unicode MS" pitchFamily="34" charset="-120"/>
              </a:rPr>
              <a:t>For all columns i</a:t>
            </a:r>
          </a:p>
        </p:txBody>
      </p:sp>
      <p:sp>
        <p:nvSpPr>
          <p:cNvPr id="88081" name="Line 17"/>
          <p:cNvSpPr>
            <a:spLocks noChangeShapeType="1"/>
          </p:cNvSpPr>
          <p:nvPr/>
        </p:nvSpPr>
        <p:spPr bwMode="auto">
          <a:xfrm flipH="1">
            <a:off x="4224338" y="4581525"/>
            <a:ext cx="863600" cy="0"/>
          </a:xfrm>
          <a:prstGeom prst="line">
            <a:avLst/>
          </a:prstGeom>
          <a:noFill/>
          <a:ln w="9525">
            <a:solidFill>
              <a:srgbClr val="BA000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8082" name="Line 18"/>
          <p:cNvSpPr>
            <a:spLocks noChangeShapeType="1"/>
          </p:cNvSpPr>
          <p:nvPr/>
        </p:nvSpPr>
        <p:spPr bwMode="auto">
          <a:xfrm flipH="1">
            <a:off x="4224338" y="5084763"/>
            <a:ext cx="1079500" cy="0"/>
          </a:xfrm>
          <a:prstGeom prst="line">
            <a:avLst/>
          </a:prstGeom>
          <a:noFill/>
          <a:ln w="9525">
            <a:solidFill>
              <a:srgbClr val="BA000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8083" name="Rectangle 19"/>
          <p:cNvSpPr>
            <a:spLocks noChangeArrowheads="1"/>
          </p:cNvSpPr>
          <p:nvPr/>
        </p:nvSpPr>
        <p:spPr bwMode="auto">
          <a:xfrm>
            <a:off x="5951539" y="4868863"/>
            <a:ext cx="3889375" cy="576262"/>
          </a:xfrm>
          <a:prstGeom prst="rect">
            <a:avLst/>
          </a:prstGeom>
          <a:noFill/>
          <a:ln w="9525">
            <a:solidFill>
              <a:srgbClr val="BA000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084" name="Line 20"/>
          <p:cNvSpPr>
            <a:spLocks noChangeShapeType="1"/>
          </p:cNvSpPr>
          <p:nvPr/>
        </p:nvSpPr>
        <p:spPr bwMode="auto">
          <a:xfrm flipH="1" flipV="1">
            <a:off x="4151314" y="4005263"/>
            <a:ext cx="1800225" cy="1079500"/>
          </a:xfrm>
          <a:prstGeom prst="line">
            <a:avLst/>
          </a:prstGeom>
          <a:noFill/>
          <a:ln w="9525">
            <a:solidFill>
              <a:srgbClr val="BA000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8085" name="Text Box 21"/>
          <p:cNvSpPr txBox="1">
            <a:spLocks noChangeArrowheads="1"/>
          </p:cNvSpPr>
          <p:nvPr/>
        </p:nvSpPr>
        <p:spPr bwMode="auto">
          <a:xfrm>
            <a:off x="1774825" y="2205038"/>
            <a:ext cx="316865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>
                <a:solidFill>
                  <a:srgbClr val="FF0000"/>
                </a:solidFill>
                <a:latin typeface="Comic Sans MS" panose="030F0702030302020204" pitchFamily="66" charset="0"/>
              </a:rPr>
              <a:t>Assign </a:t>
            </a:r>
          </a:p>
          <a:p>
            <a:r>
              <a:rPr lang="en-US" altLang="zh-TW" sz="2400">
                <a:solidFill>
                  <a:srgbClr val="FF0000"/>
                </a:solidFill>
                <a:latin typeface="Comic Sans MS" panose="030F0702030302020204" pitchFamily="66" charset="0"/>
              </a:rPr>
              <a:t>A[i][j] to B[j][i]</a:t>
            </a:r>
          </a:p>
          <a:p>
            <a:endParaRPr lang="en-US" altLang="zh-TW" sz="240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en-US" altLang="zh-TW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place element </a:t>
            </a:r>
            <a:r>
              <a:rPr lang="en-US" altLang="zh-TW" sz="2000">
                <a:solidFill>
                  <a:srgbClr val="FF0000"/>
                </a:solidFill>
              </a:rPr>
              <a:t>&lt;i, j, value&gt;</a:t>
            </a:r>
            <a:r>
              <a:rPr lang="en-US" altLang="zh-TW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in element </a:t>
            </a:r>
            <a:r>
              <a:rPr lang="en-US" altLang="zh-TW" sz="2000">
                <a:solidFill>
                  <a:srgbClr val="FF0000"/>
                </a:solidFill>
              </a:rPr>
              <a:t>&lt;j, i, value&gt;</a:t>
            </a:r>
            <a:endParaRPr lang="en-US" altLang="zh-TW" sz="24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28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9" grpId="0"/>
      <p:bldP spid="88080" grpId="0"/>
      <p:bldP spid="8808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460" name="Picture 4" descr="program2"/>
          <p:cNvPicPr>
            <a:picLocks noChangeAspect="1" noChangeArrowheads="1"/>
          </p:cNvPicPr>
          <p:nvPr/>
        </p:nvPicPr>
        <p:blipFill>
          <a:blip r:embed="rId2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75" y="981076"/>
            <a:ext cx="6624638" cy="568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462" name="Text Box 6"/>
          <p:cNvSpPr txBox="1">
            <a:spLocks noChangeArrowheads="1"/>
          </p:cNvSpPr>
          <p:nvPr/>
        </p:nvSpPr>
        <p:spPr bwMode="auto">
          <a:xfrm>
            <a:off x="1971676" y="207963"/>
            <a:ext cx="31162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>
                <a:solidFill>
                  <a:srgbClr val="EED410"/>
                </a:solidFill>
                <a:latin typeface="Comic Sans MS" panose="030F0702030302020204" pitchFamily="66" charset="0"/>
              </a:rPr>
              <a:t>EX: A[6][6] transpose to B[6][6]</a:t>
            </a:r>
          </a:p>
        </p:txBody>
      </p:sp>
      <p:sp>
        <p:nvSpPr>
          <p:cNvPr id="147471" name="Text Box 15"/>
          <p:cNvSpPr txBox="1">
            <a:spLocks noChangeArrowheads="1"/>
          </p:cNvSpPr>
          <p:nvPr/>
        </p:nvSpPr>
        <p:spPr bwMode="auto">
          <a:xfrm>
            <a:off x="8112126" y="2708275"/>
            <a:ext cx="24114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Set Up row &amp; column in B[6][6]</a:t>
            </a:r>
          </a:p>
        </p:txBody>
      </p:sp>
      <p:sp>
        <p:nvSpPr>
          <p:cNvPr id="147473" name="Text Box 17"/>
          <p:cNvSpPr txBox="1">
            <a:spLocks noChangeArrowheads="1"/>
          </p:cNvSpPr>
          <p:nvPr/>
        </p:nvSpPr>
        <p:spPr bwMode="auto">
          <a:xfrm>
            <a:off x="1919288" y="4221163"/>
            <a:ext cx="210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Row Col Value</a:t>
            </a:r>
            <a:r>
              <a:rPr lang="en-US" altLang="zh-TW"/>
              <a:t> </a:t>
            </a:r>
          </a:p>
        </p:txBody>
      </p:sp>
      <p:sp>
        <p:nvSpPr>
          <p:cNvPr id="147474" name="Text Box 18"/>
          <p:cNvSpPr txBox="1">
            <a:spLocks noChangeArrowheads="1"/>
          </p:cNvSpPr>
          <p:nvPr/>
        </p:nvSpPr>
        <p:spPr bwMode="auto">
          <a:xfrm>
            <a:off x="1703388" y="4652963"/>
            <a:ext cx="170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EED410"/>
                </a:solidFill>
              </a:rPr>
              <a:t>0     6      6     8</a:t>
            </a:r>
          </a:p>
        </p:txBody>
      </p:sp>
      <p:sp>
        <p:nvSpPr>
          <p:cNvPr id="147481" name="Line 25"/>
          <p:cNvSpPr>
            <a:spLocks noChangeShapeType="1"/>
          </p:cNvSpPr>
          <p:nvPr/>
        </p:nvSpPr>
        <p:spPr bwMode="auto">
          <a:xfrm>
            <a:off x="3935414" y="3860800"/>
            <a:ext cx="720725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7482" name="Rectangle 26"/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i=0 j=1</a:t>
            </a:r>
          </a:p>
        </p:txBody>
      </p:sp>
      <p:grpSp>
        <p:nvGrpSpPr>
          <p:cNvPr id="147493" name="Group 37"/>
          <p:cNvGrpSpPr>
            <a:grpSpLocks/>
          </p:cNvGrpSpPr>
          <p:nvPr/>
        </p:nvGrpSpPr>
        <p:grpSpPr bwMode="auto">
          <a:xfrm>
            <a:off x="4676776" y="4652963"/>
            <a:ext cx="195263" cy="792162"/>
            <a:chOff x="340" y="3067"/>
            <a:chExt cx="227" cy="499"/>
          </a:xfrm>
        </p:grpSpPr>
        <p:sp>
          <p:nvSpPr>
            <p:cNvPr id="147490" name="Line 34"/>
            <p:cNvSpPr>
              <a:spLocks noChangeShapeType="1"/>
            </p:cNvSpPr>
            <p:nvPr/>
          </p:nvSpPr>
          <p:spPr bwMode="auto">
            <a:xfrm>
              <a:off x="340" y="3067"/>
              <a:ext cx="227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7491" name="Line 35"/>
            <p:cNvSpPr>
              <a:spLocks noChangeShapeType="1"/>
            </p:cNvSpPr>
            <p:nvPr/>
          </p:nvSpPr>
          <p:spPr bwMode="auto">
            <a:xfrm>
              <a:off x="340" y="3067"/>
              <a:ext cx="0" cy="499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7492" name="Line 36"/>
            <p:cNvSpPr>
              <a:spLocks noChangeShapeType="1"/>
            </p:cNvSpPr>
            <p:nvPr/>
          </p:nvSpPr>
          <p:spPr bwMode="auto">
            <a:xfrm>
              <a:off x="340" y="3566"/>
              <a:ext cx="227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47496" name="Text Box 40"/>
          <p:cNvSpPr txBox="1">
            <a:spLocks noChangeArrowheads="1"/>
          </p:cNvSpPr>
          <p:nvPr/>
        </p:nvSpPr>
        <p:spPr bwMode="auto">
          <a:xfrm>
            <a:off x="1689100" y="4921251"/>
            <a:ext cx="183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EED410"/>
                </a:solidFill>
              </a:rPr>
              <a:t>1     0      0     15</a:t>
            </a:r>
          </a:p>
        </p:txBody>
      </p:sp>
      <p:pic>
        <p:nvPicPr>
          <p:cNvPr id="147497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0" y="1484314"/>
            <a:ext cx="2160588" cy="25812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505" name="Text Box 49"/>
          <p:cNvSpPr txBox="1">
            <a:spLocks noChangeArrowheads="1"/>
          </p:cNvSpPr>
          <p:nvPr/>
        </p:nvSpPr>
        <p:spPr bwMode="auto">
          <a:xfrm>
            <a:off x="1708150" y="5202238"/>
            <a:ext cx="183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EED410"/>
                </a:solidFill>
              </a:rPr>
              <a:t>2     0      4     91</a:t>
            </a:r>
          </a:p>
        </p:txBody>
      </p:sp>
      <p:sp>
        <p:nvSpPr>
          <p:cNvPr id="147511" name="Text Box 55"/>
          <p:cNvSpPr txBox="1">
            <a:spLocks noChangeArrowheads="1"/>
          </p:cNvSpPr>
          <p:nvPr/>
        </p:nvSpPr>
        <p:spPr bwMode="auto">
          <a:xfrm>
            <a:off x="1708150" y="5491163"/>
            <a:ext cx="183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EED410"/>
                </a:solidFill>
              </a:rPr>
              <a:t>3     1      1     11</a:t>
            </a:r>
          </a:p>
        </p:txBody>
      </p:sp>
      <p:sp>
        <p:nvSpPr>
          <p:cNvPr id="147526" name="Text Box 70"/>
          <p:cNvSpPr txBox="1">
            <a:spLocks noChangeArrowheads="1"/>
          </p:cNvSpPr>
          <p:nvPr/>
        </p:nvSpPr>
        <p:spPr bwMode="auto">
          <a:xfrm>
            <a:off x="6724650" y="56118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TW" altLang="en-US"/>
          </a:p>
        </p:txBody>
      </p:sp>
      <p:sp>
        <p:nvSpPr>
          <p:cNvPr id="147527" name="Text Box 71"/>
          <p:cNvSpPr txBox="1">
            <a:spLocks noChangeArrowheads="1"/>
          </p:cNvSpPr>
          <p:nvPr/>
        </p:nvSpPr>
        <p:spPr bwMode="auto">
          <a:xfrm>
            <a:off x="8472489" y="5949950"/>
            <a:ext cx="182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FF0000"/>
                </a:solidFill>
                <a:latin typeface="Comic Sans MS" panose="030F0702030302020204" pitchFamily="66" charset="0"/>
              </a:rPr>
              <a:t>And So on…</a:t>
            </a:r>
          </a:p>
        </p:txBody>
      </p:sp>
      <p:sp>
        <p:nvSpPr>
          <p:cNvPr id="147528" name="Text Box 72"/>
          <p:cNvSpPr txBox="1">
            <a:spLocks noChangeArrowheads="1"/>
          </p:cNvSpPr>
          <p:nvPr/>
        </p:nvSpPr>
        <p:spPr bwMode="auto">
          <a:xfrm>
            <a:off x="1703389" y="836613"/>
            <a:ext cx="22320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000">
                <a:solidFill>
                  <a:srgbClr val="FF0000"/>
                </a:solidFill>
              </a:rPr>
              <a:t>Matrix A</a:t>
            </a:r>
            <a:r>
              <a:rPr lang="en-US" altLang="zh-TW"/>
              <a:t> </a:t>
            </a:r>
          </a:p>
          <a:p>
            <a:r>
              <a:rPr lang="en-US" altLang="zh-TW"/>
              <a:t>        </a:t>
            </a:r>
            <a:r>
              <a:rPr lang="en-US" altLang="zh-TW">
                <a:solidFill>
                  <a:srgbClr val="FF0000"/>
                </a:solidFill>
              </a:rPr>
              <a:t>Row Col Value</a:t>
            </a:r>
          </a:p>
        </p:txBody>
      </p:sp>
      <p:grpSp>
        <p:nvGrpSpPr>
          <p:cNvPr id="147533" name="Group 77"/>
          <p:cNvGrpSpPr>
            <a:grpSpLocks/>
          </p:cNvGrpSpPr>
          <p:nvPr/>
        </p:nvGrpSpPr>
        <p:grpSpPr bwMode="auto">
          <a:xfrm>
            <a:off x="6888164" y="1989138"/>
            <a:ext cx="720725" cy="863600"/>
            <a:chOff x="3515" y="1253"/>
            <a:chExt cx="454" cy="544"/>
          </a:xfrm>
        </p:grpSpPr>
        <p:sp>
          <p:nvSpPr>
            <p:cNvPr id="147529" name="Line 73"/>
            <p:cNvSpPr>
              <a:spLocks noChangeShapeType="1"/>
            </p:cNvSpPr>
            <p:nvPr/>
          </p:nvSpPr>
          <p:spPr bwMode="auto">
            <a:xfrm>
              <a:off x="3515" y="1253"/>
              <a:ext cx="227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7530" name="Line 74"/>
            <p:cNvSpPr>
              <a:spLocks noChangeShapeType="1"/>
            </p:cNvSpPr>
            <p:nvPr/>
          </p:nvSpPr>
          <p:spPr bwMode="auto">
            <a:xfrm>
              <a:off x="3560" y="1797"/>
              <a:ext cx="18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7531" name="Line 75"/>
            <p:cNvSpPr>
              <a:spLocks noChangeShapeType="1"/>
            </p:cNvSpPr>
            <p:nvPr/>
          </p:nvSpPr>
          <p:spPr bwMode="auto">
            <a:xfrm>
              <a:off x="3742" y="1253"/>
              <a:ext cx="0" cy="5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7532" name="Line 76"/>
            <p:cNvSpPr>
              <a:spLocks noChangeShapeType="1"/>
            </p:cNvSpPr>
            <p:nvPr/>
          </p:nvSpPr>
          <p:spPr bwMode="auto">
            <a:xfrm>
              <a:off x="3742" y="1525"/>
              <a:ext cx="227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47534" name="Line 78"/>
          <p:cNvSpPr>
            <a:spLocks noChangeShapeType="1"/>
          </p:cNvSpPr>
          <p:nvPr/>
        </p:nvSpPr>
        <p:spPr bwMode="auto">
          <a:xfrm>
            <a:off x="3935414" y="3141663"/>
            <a:ext cx="720725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7536" name="Rectangle 80"/>
          <p:cNvSpPr>
            <a:spLocks noChangeArrowheads="1"/>
          </p:cNvSpPr>
          <p:nvPr/>
        </p:nvSpPr>
        <p:spPr bwMode="auto">
          <a:xfrm>
            <a:off x="2927351" y="1700214"/>
            <a:ext cx="288925" cy="2873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7537" name="Rectangle 81"/>
          <p:cNvSpPr>
            <a:spLocks noChangeArrowheads="1"/>
          </p:cNvSpPr>
          <p:nvPr/>
        </p:nvSpPr>
        <p:spPr bwMode="auto">
          <a:xfrm>
            <a:off x="2927351" y="1989139"/>
            <a:ext cx="288925" cy="2873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7538" name="Rectangle 82"/>
          <p:cNvSpPr>
            <a:spLocks noChangeArrowheads="1"/>
          </p:cNvSpPr>
          <p:nvPr/>
        </p:nvSpPr>
        <p:spPr bwMode="auto">
          <a:xfrm>
            <a:off x="2927351" y="2276475"/>
            <a:ext cx="288925" cy="287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7539" name="Rectangle 83"/>
          <p:cNvSpPr>
            <a:spLocks noChangeArrowheads="1"/>
          </p:cNvSpPr>
          <p:nvPr/>
        </p:nvSpPr>
        <p:spPr bwMode="auto">
          <a:xfrm>
            <a:off x="2927351" y="2565400"/>
            <a:ext cx="288925" cy="287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7540" name="Rectangle 84"/>
          <p:cNvSpPr>
            <a:spLocks noChangeArrowheads="1"/>
          </p:cNvSpPr>
          <p:nvPr/>
        </p:nvSpPr>
        <p:spPr bwMode="auto">
          <a:xfrm>
            <a:off x="2927351" y="2852739"/>
            <a:ext cx="288925" cy="2873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7541" name="Rectangle 85"/>
          <p:cNvSpPr>
            <a:spLocks noChangeArrowheads="1"/>
          </p:cNvSpPr>
          <p:nvPr/>
        </p:nvSpPr>
        <p:spPr bwMode="auto">
          <a:xfrm>
            <a:off x="2927351" y="3141664"/>
            <a:ext cx="288925" cy="2873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7542" name="Rectangle 86"/>
          <p:cNvSpPr>
            <a:spLocks noChangeArrowheads="1"/>
          </p:cNvSpPr>
          <p:nvPr/>
        </p:nvSpPr>
        <p:spPr bwMode="auto">
          <a:xfrm>
            <a:off x="2927351" y="3429000"/>
            <a:ext cx="288925" cy="287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7543" name="Rectangle 87"/>
          <p:cNvSpPr>
            <a:spLocks noChangeArrowheads="1"/>
          </p:cNvSpPr>
          <p:nvPr/>
        </p:nvSpPr>
        <p:spPr bwMode="auto">
          <a:xfrm>
            <a:off x="2927351" y="3716339"/>
            <a:ext cx="288925" cy="2873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7544" name="Line 88"/>
          <p:cNvSpPr>
            <a:spLocks noChangeShapeType="1"/>
          </p:cNvSpPr>
          <p:nvPr/>
        </p:nvSpPr>
        <p:spPr bwMode="auto">
          <a:xfrm>
            <a:off x="3935414" y="4365625"/>
            <a:ext cx="720725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7545" name="Rectangle 89"/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i=0 j=1</a:t>
            </a:r>
          </a:p>
          <a:p>
            <a:pPr algn="ctr"/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a[j]= 0 == i</a:t>
            </a:r>
          </a:p>
        </p:txBody>
      </p:sp>
      <p:sp>
        <p:nvSpPr>
          <p:cNvPr id="147498" name="Rectangle 42"/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i=0 j=2</a:t>
            </a:r>
          </a:p>
        </p:txBody>
      </p:sp>
      <p:sp>
        <p:nvSpPr>
          <p:cNvPr id="147546" name="Rectangle 90"/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i=0 j=2</a:t>
            </a:r>
          </a:p>
          <a:p>
            <a:pPr algn="ctr"/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a[j]=3 != i</a:t>
            </a:r>
          </a:p>
        </p:txBody>
      </p:sp>
      <p:sp>
        <p:nvSpPr>
          <p:cNvPr id="147499" name="Rectangle 43"/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i=0 j=3</a:t>
            </a:r>
          </a:p>
        </p:txBody>
      </p:sp>
      <p:sp>
        <p:nvSpPr>
          <p:cNvPr id="147548" name="Rectangle 92"/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i=0 j=3</a:t>
            </a:r>
          </a:p>
          <a:p>
            <a:pPr algn="ctr"/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a[j] = 5 != i</a:t>
            </a:r>
          </a:p>
        </p:txBody>
      </p:sp>
      <p:sp>
        <p:nvSpPr>
          <p:cNvPr id="147500" name="Rectangle 44"/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i=0 j=4</a:t>
            </a:r>
          </a:p>
        </p:txBody>
      </p:sp>
      <p:sp>
        <p:nvSpPr>
          <p:cNvPr id="147550" name="Rectangle 94"/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i=0 j=4</a:t>
            </a:r>
            <a:endParaRPr lang="it-IT" altLang="zh-TW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it-IT" altLang="zh-TW">
                <a:solidFill>
                  <a:srgbClr val="FF0000"/>
                </a:solidFill>
                <a:latin typeface="Comic Sans MS" panose="030F0702030302020204" pitchFamily="66" charset="0"/>
              </a:rPr>
              <a:t>a[j].col = 1  a[j].col != i</a:t>
            </a:r>
            <a:endParaRPr lang="en-US" altLang="zh-TW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47501" name="Rectangle 45"/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i=0 j=5</a:t>
            </a:r>
          </a:p>
        </p:txBody>
      </p:sp>
      <p:sp>
        <p:nvSpPr>
          <p:cNvPr id="147551" name="Rectangle 95"/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i=0 j=5</a:t>
            </a:r>
          </a:p>
          <a:p>
            <a:pPr algn="ctr"/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a[j].col = 2 a[j].col != i</a:t>
            </a:r>
          </a:p>
        </p:txBody>
      </p:sp>
      <p:sp>
        <p:nvSpPr>
          <p:cNvPr id="147502" name="Rectangle 46"/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i=0 j=6</a:t>
            </a:r>
          </a:p>
        </p:txBody>
      </p:sp>
      <p:sp>
        <p:nvSpPr>
          <p:cNvPr id="147552" name="Rectangle 96"/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i=0 j=6</a:t>
            </a:r>
          </a:p>
          <a:p>
            <a:pPr algn="ctr"/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a[j].col = 3 != i</a:t>
            </a:r>
          </a:p>
        </p:txBody>
      </p:sp>
      <p:sp>
        <p:nvSpPr>
          <p:cNvPr id="147504" name="Rectangle 48"/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i=0 j=7</a:t>
            </a:r>
          </a:p>
        </p:txBody>
      </p:sp>
      <p:sp>
        <p:nvSpPr>
          <p:cNvPr id="147553" name="Rectangle 97"/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i=0 j=7</a:t>
            </a:r>
          </a:p>
          <a:p>
            <a:pPr algn="ctr"/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a[j].col = 0 == i</a:t>
            </a:r>
          </a:p>
        </p:txBody>
      </p:sp>
      <p:sp>
        <p:nvSpPr>
          <p:cNvPr id="147506" name="Rectangle 50"/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i=0 j=8</a:t>
            </a:r>
          </a:p>
        </p:txBody>
      </p:sp>
      <p:sp>
        <p:nvSpPr>
          <p:cNvPr id="147554" name="Rectangle 98"/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i=0 j=8</a:t>
            </a:r>
          </a:p>
          <a:p>
            <a:pPr algn="ctr"/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a[j].col = 2 != i</a:t>
            </a:r>
          </a:p>
        </p:txBody>
      </p:sp>
      <p:sp>
        <p:nvSpPr>
          <p:cNvPr id="147507" name="Rectangle 51"/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i=1 j=1</a:t>
            </a:r>
          </a:p>
        </p:txBody>
      </p:sp>
      <p:sp>
        <p:nvSpPr>
          <p:cNvPr id="147555" name="Rectangle 99"/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i=1 j=1</a:t>
            </a:r>
          </a:p>
          <a:p>
            <a:pPr algn="ctr"/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a[j].col = 0 != i</a:t>
            </a:r>
          </a:p>
        </p:txBody>
      </p:sp>
      <p:sp>
        <p:nvSpPr>
          <p:cNvPr id="147508" name="Rectangle 52"/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i=1 j=2</a:t>
            </a:r>
          </a:p>
        </p:txBody>
      </p:sp>
      <p:sp>
        <p:nvSpPr>
          <p:cNvPr id="147557" name="Rectangle 101"/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i=1 j=2</a:t>
            </a:r>
          </a:p>
          <a:p>
            <a:pPr algn="ctr"/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a[j].col =  3 != i</a:t>
            </a:r>
          </a:p>
        </p:txBody>
      </p:sp>
      <p:sp>
        <p:nvSpPr>
          <p:cNvPr id="147509" name="Rectangle 53"/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i=1 j=3</a:t>
            </a:r>
          </a:p>
        </p:txBody>
      </p:sp>
      <p:sp>
        <p:nvSpPr>
          <p:cNvPr id="147558" name="Rectangle 102"/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i=1 j=3</a:t>
            </a:r>
          </a:p>
          <a:p>
            <a:pPr algn="ctr"/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a[j].col = 5 != i</a:t>
            </a:r>
          </a:p>
        </p:txBody>
      </p:sp>
      <p:sp>
        <p:nvSpPr>
          <p:cNvPr id="147510" name="Rectangle 54"/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i=1 j=4 </a:t>
            </a:r>
          </a:p>
        </p:txBody>
      </p:sp>
      <p:sp>
        <p:nvSpPr>
          <p:cNvPr id="147559" name="Rectangle 103"/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i=1 j=4 </a:t>
            </a:r>
          </a:p>
          <a:p>
            <a:pPr algn="ctr"/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a[j].col = 1 == i</a:t>
            </a:r>
          </a:p>
        </p:txBody>
      </p:sp>
      <p:sp>
        <p:nvSpPr>
          <p:cNvPr id="147512" name="Rectangle 56"/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i=1 j=5</a:t>
            </a:r>
          </a:p>
        </p:txBody>
      </p:sp>
      <p:sp>
        <p:nvSpPr>
          <p:cNvPr id="147560" name="Rectangle 104"/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i=1 j=5</a:t>
            </a:r>
          </a:p>
          <a:p>
            <a:pPr algn="ctr"/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a[i].col = 2 != i</a:t>
            </a:r>
          </a:p>
        </p:txBody>
      </p:sp>
      <p:sp>
        <p:nvSpPr>
          <p:cNvPr id="147513" name="Rectangle 57"/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i=1 j=6</a:t>
            </a:r>
          </a:p>
        </p:txBody>
      </p:sp>
      <p:sp>
        <p:nvSpPr>
          <p:cNvPr id="147561" name="Rectangle 105"/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i=1 j=6</a:t>
            </a:r>
          </a:p>
          <a:p>
            <a:pPr algn="ctr"/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a[j].col = 3 != i</a:t>
            </a:r>
          </a:p>
        </p:txBody>
      </p:sp>
      <p:sp>
        <p:nvSpPr>
          <p:cNvPr id="147514" name="Rectangle 58"/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i=1 j=7</a:t>
            </a:r>
          </a:p>
        </p:txBody>
      </p:sp>
      <p:sp>
        <p:nvSpPr>
          <p:cNvPr id="147562" name="Rectangle 106"/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i=1 j=7</a:t>
            </a:r>
          </a:p>
          <a:p>
            <a:pPr algn="ctr"/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a[j] = 0 != i</a:t>
            </a:r>
          </a:p>
        </p:txBody>
      </p:sp>
      <p:sp>
        <p:nvSpPr>
          <p:cNvPr id="147563" name="Rectangle 107"/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i=1 j=8</a:t>
            </a:r>
          </a:p>
        </p:txBody>
      </p:sp>
      <p:sp>
        <p:nvSpPr>
          <p:cNvPr id="147564" name="Rectangle 108"/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i=1 j=8</a:t>
            </a:r>
          </a:p>
          <a:p>
            <a:pPr algn="ctr"/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a[i].col = 2 != i</a:t>
            </a:r>
          </a:p>
        </p:txBody>
      </p:sp>
    </p:spTree>
    <p:extLst>
      <p:ext uri="{BB962C8B-B14F-4D97-AF65-F5344CB8AC3E}">
        <p14:creationId xmlns:p14="http://schemas.microsoft.com/office/powerpoint/2010/main" val="241240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7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47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475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147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 nodeType="clickPar">
                      <p:stCondLst>
                        <p:cond delay="indefinite"/>
                      </p:stCondLst>
                      <p:childTnLst>
                        <p:par>
                          <p:cTn id="2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 nodeType="clickPar">
                      <p:stCondLst>
                        <p:cond delay="indefinite"/>
                      </p:stCondLst>
                      <p:childTnLst>
                        <p:par>
                          <p:cTn id="2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 nodeType="clickPar">
                      <p:stCondLst>
                        <p:cond delay="indefinite"/>
                      </p:stCondLst>
                      <p:childTnLst>
                        <p:par>
                          <p:cTn id="2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 nodeType="clickPar">
                      <p:stCondLst>
                        <p:cond delay="indefinite"/>
                      </p:stCondLst>
                      <p:childTnLst>
                        <p:par>
                          <p:cTn id="2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 nodeType="clickPar">
                      <p:stCondLst>
                        <p:cond delay="indefinite"/>
                      </p:stCondLst>
                      <p:childTnLst>
                        <p:par>
                          <p:cTn id="2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 nodeType="clickPar">
                      <p:stCondLst>
                        <p:cond delay="indefinite"/>
                      </p:stCondLst>
                      <p:childTnLst>
                        <p:par>
                          <p:cTn id="2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 nodeType="clickPar">
                      <p:stCondLst>
                        <p:cond delay="indefinite"/>
                      </p:stCondLst>
                      <p:childTnLst>
                        <p:par>
                          <p:cTn id="2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 nodeType="clickPar">
                      <p:stCondLst>
                        <p:cond delay="indefinite"/>
                      </p:stCondLst>
                      <p:childTnLst>
                        <p:par>
                          <p:cTn id="2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 nodeType="clickPar">
                      <p:stCondLst>
                        <p:cond delay="indefinite"/>
                      </p:stCondLst>
                      <p:childTnLst>
                        <p:par>
                          <p:cTn id="2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 nodeType="clickPar">
                      <p:stCondLst>
                        <p:cond delay="indefinite"/>
                      </p:stCondLst>
                      <p:childTnLst>
                        <p:par>
                          <p:cTn id="2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 nodeType="clickPar">
                      <p:stCondLst>
                        <p:cond delay="indefinite"/>
                      </p:stCondLst>
                      <p:childTnLst>
                        <p:par>
                          <p:cTn id="2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 nodeType="clickPar">
                      <p:stCondLst>
                        <p:cond delay="indefinite"/>
                      </p:stCondLst>
                      <p:childTnLst>
                        <p:par>
                          <p:cTn id="2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 nodeType="clickPar">
                      <p:stCondLst>
                        <p:cond delay="indefinite"/>
                      </p:stCondLst>
                      <p:childTnLst>
                        <p:par>
                          <p:cTn id="3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 nodeType="clickPar">
                      <p:stCondLst>
                        <p:cond delay="indefinite"/>
                      </p:stCondLst>
                      <p:childTnLst>
                        <p:par>
                          <p:cTn id="3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 nodeType="clickPar">
                      <p:stCondLst>
                        <p:cond delay="indefinite"/>
                      </p:stCondLst>
                      <p:childTnLst>
                        <p:par>
                          <p:cTn id="3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 nodeType="clickPar">
                      <p:stCondLst>
                        <p:cond delay="indefinite"/>
                      </p:stCondLst>
                      <p:childTnLst>
                        <p:par>
                          <p:cTn id="3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 nodeType="clickPar">
                      <p:stCondLst>
                        <p:cond delay="indefinite"/>
                      </p:stCondLst>
                      <p:childTnLst>
                        <p:par>
                          <p:cTn id="3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 nodeType="clickPar">
                      <p:stCondLst>
                        <p:cond delay="indefinite"/>
                      </p:stCondLst>
                      <p:childTnLst>
                        <p:par>
                          <p:cTn id="3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 nodeType="clickPar">
                      <p:stCondLst>
                        <p:cond delay="indefinite"/>
                      </p:stCondLst>
                      <p:childTnLst>
                        <p:par>
                          <p:cTn id="3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 nodeType="clickPar">
                      <p:stCondLst>
                        <p:cond delay="indefinite"/>
                      </p:stCondLst>
                      <p:childTnLst>
                        <p:par>
                          <p:cTn id="3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 nodeType="clickPar">
                      <p:stCondLst>
                        <p:cond delay="indefinite"/>
                      </p:stCondLst>
                      <p:childTnLst>
                        <p:par>
                          <p:cTn id="3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 nodeType="clickPar">
                      <p:stCondLst>
                        <p:cond delay="indefinite"/>
                      </p:stCondLst>
                      <p:childTnLst>
                        <p:par>
                          <p:cTn id="3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 nodeType="clickPar">
                      <p:stCondLst>
                        <p:cond delay="indefinite"/>
                      </p:stCondLst>
                      <p:childTnLst>
                        <p:par>
                          <p:cTn id="3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 nodeType="clickPar">
                      <p:stCondLst>
                        <p:cond delay="indefinite"/>
                      </p:stCondLst>
                      <p:childTnLst>
                        <p:par>
                          <p:cTn id="3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 nodeType="clickPar">
                      <p:stCondLst>
                        <p:cond delay="indefinite"/>
                      </p:stCondLst>
                      <p:childTnLst>
                        <p:par>
                          <p:cTn id="3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 nodeType="clickPar">
                      <p:stCondLst>
                        <p:cond delay="indefinite"/>
                      </p:stCondLst>
                      <p:childTnLst>
                        <p:par>
                          <p:cTn id="3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 nodeType="clickPar">
                      <p:stCondLst>
                        <p:cond delay="indefinite"/>
                      </p:stCondLst>
                      <p:childTnLst>
                        <p:par>
                          <p:cTn id="3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 nodeType="clickPar">
                      <p:stCondLst>
                        <p:cond delay="indefinite"/>
                      </p:stCondLst>
                      <p:childTnLst>
                        <p:par>
                          <p:cTn id="3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 nodeType="clickPar">
                      <p:stCondLst>
                        <p:cond delay="indefinite"/>
                      </p:stCondLst>
                      <p:childTnLst>
                        <p:par>
                          <p:cTn id="3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 nodeType="clickPar">
                      <p:stCondLst>
                        <p:cond delay="indefinite"/>
                      </p:stCondLst>
                      <p:childTnLst>
                        <p:par>
                          <p:cTn id="3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 nodeType="clickPar">
                      <p:stCondLst>
                        <p:cond delay="indefinite"/>
                      </p:stCondLst>
                      <p:childTnLst>
                        <p:par>
                          <p:cTn id="3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 nodeType="clickPar">
                      <p:stCondLst>
                        <p:cond delay="indefinite"/>
                      </p:stCondLst>
                      <p:childTnLst>
                        <p:par>
                          <p:cTn id="3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 nodeType="clickPar">
                      <p:stCondLst>
                        <p:cond delay="indefinite"/>
                      </p:stCondLst>
                      <p:childTnLst>
                        <p:par>
                          <p:cTn id="4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 nodeType="clickPar">
                      <p:stCondLst>
                        <p:cond delay="indefinite"/>
                      </p:stCondLst>
                      <p:childTnLst>
                        <p:par>
                          <p:cTn id="4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 nodeType="clickPar">
                      <p:stCondLst>
                        <p:cond delay="indefinite"/>
                      </p:stCondLst>
                      <p:childTnLst>
                        <p:par>
                          <p:cTn id="4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 nodeType="clickPar">
                      <p:stCondLst>
                        <p:cond delay="indefinite"/>
                      </p:stCondLst>
                      <p:childTnLst>
                        <p:par>
                          <p:cTn id="4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 nodeType="clickPar">
                      <p:stCondLst>
                        <p:cond delay="indefinite"/>
                      </p:stCondLst>
                      <p:childTnLst>
                        <p:par>
                          <p:cTn id="4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 nodeType="clickPar">
                      <p:stCondLst>
                        <p:cond delay="indefinite"/>
                      </p:stCondLst>
                      <p:childTnLst>
                        <p:par>
                          <p:cTn id="4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 nodeType="clickPar">
                      <p:stCondLst>
                        <p:cond delay="indefinite"/>
                      </p:stCondLst>
                      <p:childTnLst>
                        <p:par>
                          <p:cTn id="4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 nodeType="clickPar">
                      <p:stCondLst>
                        <p:cond delay="indefinite"/>
                      </p:stCondLst>
                      <p:childTnLst>
                        <p:par>
                          <p:cTn id="4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 nodeType="clickPar">
                      <p:stCondLst>
                        <p:cond delay="indefinite"/>
                      </p:stCondLst>
                      <p:childTnLst>
                        <p:par>
                          <p:cTn id="4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 nodeType="clickPar">
                      <p:stCondLst>
                        <p:cond delay="indefinite"/>
                      </p:stCondLst>
                      <p:childTnLst>
                        <p:par>
                          <p:cTn id="4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 nodeType="clickPar">
                      <p:stCondLst>
                        <p:cond delay="indefinite"/>
                      </p:stCondLst>
                      <p:childTnLst>
                        <p:par>
                          <p:cTn id="4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 nodeType="clickPar">
                      <p:stCondLst>
                        <p:cond delay="indefinite"/>
                      </p:stCondLst>
                      <p:childTnLst>
                        <p:par>
                          <p:cTn id="4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 nodeType="clickPar">
                      <p:stCondLst>
                        <p:cond delay="indefinite"/>
                      </p:stCondLst>
                      <p:childTnLst>
                        <p:par>
                          <p:cTn id="4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 nodeType="clickPar">
                      <p:stCondLst>
                        <p:cond delay="indefinite"/>
                      </p:stCondLst>
                      <p:childTnLst>
                        <p:par>
                          <p:cTn id="4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 nodeType="clickPar">
                      <p:stCondLst>
                        <p:cond delay="indefinite"/>
                      </p:stCondLst>
                      <p:childTnLst>
                        <p:par>
                          <p:cTn id="4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 nodeType="clickPar">
                      <p:stCondLst>
                        <p:cond delay="indefinite"/>
                      </p:stCondLst>
                      <p:childTnLst>
                        <p:par>
                          <p:cTn id="4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 nodeType="clickPar">
                      <p:stCondLst>
                        <p:cond delay="indefinite"/>
                      </p:stCondLst>
                      <p:childTnLst>
                        <p:par>
                          <p:cTn id="4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 nodeType="clickPar">
                      <p:stCondLst>
                        <p:cond delay="indefinite"/>
                      </p:stCondLst>
                      <p:childTnLst>
                        <p:par>
                          <p:cTn id="4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 nodeType="clickPar">
                      <p:stCondLst>
                        <p:cond delay="indefinite"/>
                      </p:stCondLst>
                      <p:childTnLst>
                        <p:par>
                          <p:cTn id="4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8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 nodeType="clickPar">
                      <p:stCondLst>
                        <p:cond delay="indefinite"/>
                      </p:stCondLst>
                      <p:childTnLst>
                        <p:par>
                          <p:cTn id="4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 nodeType="clickPar">
                      <p:stCondLst>
                        <p:cond delay="indefinite"/>
                      </p:stCondLst>
                      <p:childTnLst>
                        <p:par>
                          <p:cTn id="4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 nodeType="clickPar">
                      <p:stCondLst>
                        <p:cond delay="indefinite"/>
                      </p:stCondLst>
                      <p:childTnLst>
                        <p:par>
                          <p:cTn id="5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 nodeType="clickPar">
                      <p:stCondLst>
                        <p:cond delay="indefinite"/>
                      </p:stCondLst>
                      <p:childTnLst>
                        <p:par>
                          <p:cTn id="5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9" fill="hold" nodeType="clickPar">
                      <p:stCondLst>
                        <p:cond delay="indefinite"/>
                      </p:stCondLst>
                      <p:childTnLst>
                        <p:par>
                          <p:cTn id="5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 nodeType="clickPar">
                      <p:stCondLst>
                        <p:cond delay="indefinite"/>
                      </p:stCondLst>
                      <p:childTnLst>
                        <p:par>
                          <p:cTn id="5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1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 nodeType="clickPar">
                      <p:stCondLst>
                        <p:cond delay="indefinite"/>
                      </p:stCondLst>
                      <p:childTnLst>
                        <p:par>
                          <p:cTn id="5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 nodeType="clickPar">
                      <p:stCondLst>
                        <p:cond delay="indefinite"/>
                      </p:stCondLst>
                      <p:childTnLst>
                        <p:par>
                          <p:cTn id="5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1" fill="hold" nodeType="clickPar">
                      <p:stCondLst>
                        <p:cond delay="indefinite"/>
                      </p:stCondLst>
                      <p:childTnLst>
                        <p:par>
                          <p:cTn id="5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 nodeType="clickPar">
                      <p:stCondLst>
                        <p:cond delay="indefinite"/>
                      </p:stCondLst>
                      <p:childTnLst>
                        <p:par>
                          <p:cTn id="5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 nodeType="clickPar">
                      <p:stCondLst>
                        <p:cond delay="indefinite"/>
                      </p:stCondLst>
                      <p:childTnLst>
                        <p:par>
                          <p:cTn id="5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 nodeType="clickPar">
                      <p:stCondLst>
                        <p:cond delay="indefinite"/>
                      </p:stCondLst>
                      <p:childTnLst>
                        <p:par>
                          <p:cTn id="5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4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3" fill="hold" nodeType="clickPar">
                      <p:stCondLst>
                        <p:cond delay="indefinite"/>
                      </p:stCondLst>
                      <p:childTnLst>
                        <p:par>
                          <p:cTn id="5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7" fill="hold" nodeType="clickPar">
                      <p:stCondLst>
                        <p:cond delay="indefinite"/>
                      </p:stCondLst>
                      <p:childTnLst>
                        <p:par>
                          <p:cTn id="5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2" grpId="0"/>
      <p:bldP spid="147471" grpId="0"/>
      <p:bldP spid="147471" grpId="1"/>
      <p:bldP spid="147473" grpId="0"/>
      <p:bldP spid="147474" grpId="0"/>
      <p:bldP spid="147482" grpId="0" animBg="1"/>
      <p:bldP spid="147496" grpId="0"/>
      <p:bldP spid="147505" grpId="0"/>
      <p:bldP spid="147511" grpId="0"/>
      <p:bldP spid="147527" grpId="0"/>
      <p:bldP spid="147528" grpId="0"/>
      <p:bldP spid="147545" grpId="0" animBg="1"/>
      <p:bldP spid="147498" grpId="0" animBg="1"/>
      <p:bldP spid="147546" grpId="0" animBg="1"/>
      <p:bldP spid="147499" grpId="0" animBg="1"/>
      <p:bldP spid="147548" grpId="0" animBg="1"/>
      <p:bldP spid="147500" grpId="0" animBg="1"/>
      <p:bldP spid="147550" grpId="0" animBg="1"/>
      <p:bldP spid="147501" grpId="0" animBg="1"/>
      <p:bldP spid="147551" grpId="0" animBg="1"/>
      <p:bldP spid="147502" grpId="0" animBg="1"/>
      <p:bldP spid="147552" grpId="0" animBg="1"/>
      <p:bldP spid="147504" grpId="0" animBg="1"/>
      <p:bldP spid="147553" grpId="0" animBg="1"/>
      <p:bldP spid="147506" grpId="0" animBg="1"/>
      <p:bldP spid="147554" grpId="0" animBg="1"/>
      <p:bldP spid="147507" grpId="0" animBg="1"/>
      <p:bldP spid="147555" grpId="0" animBg="1"/>
      <p:bldP spid="147508" grpId="0" animBg="1"/>
      <p:bldP spid="147557" grpId="0" animBg="1"/>
      <p:bldP spid="147509" grpId="0" animBg="1"/>
      <p:bldP spid="147558" grpId="0" animBg="1"/>
      <p:bldP spid="147510" grpId="0" animBg="1"/>
      <p:bldP spid="147559" grpId="0" animBg="1"/>
      <p:bldP spid="147512" grpId="0" animBg="1"/>
      <p:bldP spid="147560" grpId="0" animBg="1"/>
      <p:bldP spid="147513" grpId="0" animBg="1"/>
      <p:bldP spid="147561" grpId="0" animBg="1"/>
      <p:bldP spid="147514" grpId="0" animBg="1"/>
      <p:bldP spid="147562" grpId="0" animBg="1"/>
      <p:bldP spid="147563" grpId="0" animBg="1"/>
      <p:bldP spid="14756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4" y="115888"/>
            <a:ext cx="8226425" cy="1009650"/>
          </a:xfrm>
        </p:spPr>
        <p:txBody>
          <a:bodyPr/>
          <a:lstStyle/>
          <a:p>
            <a:r>
              <a:rPr lang="en-US" altLang="zh-TW"/>
              <a:t>2.4 </a:t>
            </a:r>
            <a:r>
              <a:rPr lang="en-US" altLang="zh-TW" sz="4000"/>
              <a:t>The sparse matrix ADT (8/18)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9" y="981076"/>
            <a:ext cx="8785225" cy="5688013"/>
          </a:xfrm>
          <a:noFill/>
          <a:ln/>
        </p:spPr>
        <p:txBody>
          <a:bodyPr/>
          <a:lstStyle/>
          <a:p>
            <a:pPr marL="609600" indent="-609600"/>
            <a:r>
              <a:rPr lang="zh-TW" altLang="en-US" sz="2800" dirty="0">
                <a:solidFill>
                  <a:srgbClr val="7030A0"/>
                </a:solidFill>
              </a:rPr>
              <a:t>和二維陣列表示法比較</a:t>
            </a:r>
            <a:endParaRPr lang="en-US" altLang="zh-TW" sz="2800" dirty="0">
              <a:solidFill>
                <a:srgbClr val="7030A0"/>
              </a:solidFill>
            </a:endParaRPr>
          </a:p>
          <a:p>
            <a:pPr marL="990600" lvl="1" indent="-533400"/>
            <a:r>
              <a:rPr lang="en-US" altLang="zh-TW" sz="2400" dirty="0">
                <a:solidFill>
                  <a:srgbClr val="EEB42D"/>
                </a:solidFill>
              </a:rPr>
              <a:t>O(columns*elements)</a:t>
            </a:r>
            <a:r>
              <a:rPr lang="en-US" altLang="zh-TW" sz="2400" dirty="0"/>
              <a:t> vs. </a:t>
            </a:r>
            <a:r>
              <a:rPr lang="en-US" altLang="zh-TW" sz="2400" dirty="0">
                <a:solidFill>
                  <a:srgbClr val="EEB42D"/>
                </a:solidFill>
              </a:rPr>
              <a:t>O(columns*rows)</a:t>
            </a:r>
          </a:p>
          <a:p>
            <a:pPr marL="990600" lvl="1" indent="-533400"/>
            <a:r>
              <a:rPr lang="en-US" altLang="zh-TW" sz="2400" dirty="0"/>
              <a:t>elements --&gt; columns * rows when non-sparse,</a:t>
            </a:r>
            <a:br>
              <a:rPr lang="en-US" altLang="zh-TW" sz="2400" dirty="0"/>
            </a:br>
            <a:r>
              <a:rPr lang="en-US" altLang="zh-TW" sz="2400" dirty="0"/>
              <a:t>O(columns</a:t>
            </a:r>
            <a:r>
              <a:rPr lang="en-US" altLang="zh-TW" sz="2400" baseline="30000" dirty="0"/>
              <a:t>2</a:t>
            </a:r>
            <a:r>
              <a:rPr lang="en-US" altLang="zh-TW" sz="2400" dirty="0"/>
              <a:t>*rows)</a:t>
            </a:r>
          </a:p>
          <a:p>
            <a:pPr marL="609600" indent="-609600"/>
            <a:r>
              <a:rPr lang="zh-TW" altLang="en-US" sz="2800" dirty="0" smtClean="0">
                <a:solidFill>
                  <a:srgbClr val="7030A0"/>
                </a:solidFill>
              </a:rPr>
              <a:t>問題：</a:t>
            </a:r>
            <a:r>
              <a:rPr lang="zh-TW" altLang="en-US" sz="2800" dirty="0" smtClean="0"/>
              <a:t>需要掃描整個陣列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“columns” </a:t>
            </a:r>
            <a:r>
              <a:rPr lang="zh-TW" altLang="en-US" sz="2800" dirty="0" smtClean="0"/>
              <a:t>次</a:t>
            </a:r>
            <a:r>
              <a:rPr lang="en-US" altLang="zh-TW" sz="2800" dirty="0" smtClean="0"/>
              <a:t>.</a:t>
            </a:r>
            <a:endParaRPr lang="en-US" altLang="zh-TW" sz="2800" dirty="0"/>
          </a:p>
          <a:p>
            <a:pPr marL="990600" lvl="1" indent="-533400"/>
            <a:r>
              <a:rPr lang="en-US" altLang="zh-TW" sz="2400" dirty="0"/>
              <a:t>In fact, we can transpose a matrix represented as a sequence of triples in O(columns + elements) time.</a:t>
            </a:r>
            <a:endParaRPr lang="zh-TW" altLang="en-US" sz="2400" dirty="0"/>
          </a:p>
          <a:p>
            <a:pPr marL="609600" indent="-609600"/>
            <a:r>
              <a:rPr lang="zh-TW" altLang="en-US" sz="2800" dirty="0" smtClean="0">
                <a:solidFill>
                  <a:srgbClr val="7030A0"/>
                </a:solidFill>
              </a:rPr>
              <a:t>解決方法：</a:t>
            </a:r>
            <a:endParaRPr lang="en-US" altLang="zh-TW" sz="2800" dirty="0">
              <a:solidFill>
                <a:srgbClr val="7030A0"/>
              </a:solidFill>
            </a:endParaRPr>
          </a:p>
          <a:p>
            <a:pPr marL="990600" lvl="1" indent="-533400"/>
            <a:r>
              <a:rPr lang="zh-TW" altLang="en-US" sz="2400" dirty="0" smtClean="0"/>
              <a:t>先計算每個</a:t>
            </a:r>
            <a:r>
              <a:rPr lang="en-US" altLang="zh-TW" sz="2400" dirty="0" smtClean="0"/>
              <a:t>column</a:t>
            </a:r>
            <a:r>
              <a:rPr lang="zh-TW" altLang="en-US" sz="2400" dirty="0" smtClean="0"/>
              <a:t>裡面到底有多少元素</a:t>
            </a:r>
            <a:endParaRPr lang="en-US" altLang="zh-TW" sz="2400" dirty="0"/>
          </a:p>
          <a:p>
            <a:pPr marL="990600" lvl="1" indent="-533400"/>
            <a:r>
              <a:rPr lang="zh-TW" altLang="en-US" sz="2400" dirty="0" smtClean="0"/>
              <a:t>接著找出轉置矩陣中，每一個元素的新的起始位置</a:t>
            </a:r>
            <a:endParaRPr lang="en-US" altLang="zh-TW" sz="2400" dirty="0" smtClean="0"/>
          </a:p>
          <a:p>
            <a:pPr marL="914400" lvl="2" indent="0">
              <a:buNone/>
            </a:pPr>
            <a:r>
              <a:rPr lang="en-US" altLang="zh-TW" sz="2200" dirty="0" smtClean="0"/>
              <a:t>(</a:t>
            </a:r>
            <a:r>
              <a:rPr lang="zh-TW" altLang="en-US" sz="2200" dirty="0" smtClean="0"/>
              <a:t>根據該行到底有幾個元素</a:t>
            </a:r>
            <a:r>
              <a:rPr lang="en-US" altLang="zh-TW" sz="2200" dirty="0" smtClean="0"/>
              <a:t>)</a:t>
            </a:r>
            <a:endParaRPr lang="en-US" altLang="zh-TW" sz="2200" dirty="0"/>
          </a:p>
        </p:txBody>
      </p:sp>
    </p:spTree>
    <p:extLst>
      <p:ext uri="{BB962C8B-B14F-4D97-AF65-F5344CB8AC3E}">
        <p14:creationId xmlns:p14="http://schemas.microsoft.com/office/powerpoint/2010/main" val="8297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4" y="115888"/>
            <a:ext cx="8226425" cy="779462"/>
          </a:xfrm>
        </p:spPr>
        <p:txBody>
          <a:bodyPr/>
          <a:lstStyle/>
          <a:p>
            <a:r>
              <a:rPr lang="en-US" altLang="zh-TW"/>
              <a:t>2.4 </a:t>
            </a:r>
            <a:r>
              <a:rPr lang="en-US" altLang="zh-TW" sz="4000"/>
              <a:t>The sparse matrix ADT (9/18)</a:t>
            </a:r>
          </a:p>
        </p:txBody>
      </p:sp>
      <p:pic>
        <p:nvPicPr>
          <p:cNvPr id="90116" name="Picture 4" descr="program2"/>
          <p:cNvPicPr>
            <a:picLocks noChangeAspect="1" noChangeArrowheads="1"/>
          </p:cNvPicPr>
          <p:nvPr/>
        </p:nvPicPr>
        <p:blipFill>
          <a:blip r:embed="rId2" cstate="print">
            <a:lum bright="-42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59"/>
          <a:stretch>
            <a:fillRect/>
          </a:stretch>
        </p:blipFill>
        <p:spPr bwMode="auto">
          <a:xfrm>
            <a:off x="5232400" y="2019301"/>
            <a:ext cx="5327650" cy="472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9" y="836613"/>
            <a:ext cx="8713787" cy="10795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/>
              <a:t>Compared with 2-D array representation: </a:t>
            </a:r>
            <a:br>
              <a:rPr lang="en-US" altLang="zh-TW" sz="2400"/>
            </a:br>
            <a:r>
              <a:rPr lang="en-US" altLang="zh-TW" sz="2400">
                <a:solidFill>
                  <a:srgbClr val="FF0000"/>
                </a:solidFill>
              </a:rPr>
              <a:t>O(columns+elements)</a:t>
            </a:r>
            <a:r>
              <a:rPr lang="en-US" altLang="zh-TW" sz="2400">
                <a:solidFill>
                  <a:srgbClr val="E3CD74"/>
                </a:solidFill>
              </a:rPr>
              <a:t> </a:t>
            </a:r>
            <a:r>
              <a:rPr lang="en-US" altLang="zh-TW" sz="2400"/>
              <a:t>vs. O(columns*rows) </a:t>
            </a:r>
            <a:br>
              <a:rPr lang="en-US" altLang="zh-TW" sz="2400"/>
            </a:br>
            <a:r>
              <a:rPr lang="en-US" altLang="zh-TW" sz="2400">
                <a:solidFill>
                  <a:srgbClr val="EED410"/>
                </a:solidFill>
              </a:rPr>
              <a:t>elements --&gt; columns * rows </a:t>
            </a:r>
            <a:r>
              <a:rPr lang="en-US" altLang="zh-TW" sz="2400">
                <a:solidFill>
                  <a:srgbClr val="FF0000"/>
                </a:solidFill>
              </a:rPr>
              <a:t>O(columns*rows)</a:t>
            </a:r>
          </a:p>
        </p:txBody>
      </p:sp>
      <p:grpSp>
        <p:nvGrpSpPr>
          <p:cNvPr id="90140" name="Group 28"/>
          <p:cNvGrpSpPr>
            <a:grpSpLocks/>
          </p:cNvGrpSpPr>
          <p:nvPr/>
        </p:nvGrpSpPr>
        <p:grpSpPr bwMode="auto">
          <a:xfrm>
            <a:off x="5016501" y="3716339"/>
            <a:ext cx="942975" cy="168275"/>
            <a:chOff x="1973" y="2326"/>
            <a:chExt cx="866" cy="106"/>
          </a:xfrm>
        </p:grpSpPr>
        <p:sp>
          <p:nvSpPr>
            <p:cNvPr id="90117" name="Freeform 5"/>
            <p:cNvSpPr>
              <a:spLocks/>
            </p:cNvSpPr>
            <p:nvPr/>
          </p:nvSpPr>
          <p:spPr bwMode="auto">
            <a:xfrm>
              <a:off x="1973" y="2327"/>
              <a:ext cx="734" cy="1"/>
            </a:xfrm>
            <a:custGeom>
              <a:avLst/>
              <a:gdLst>
                <a:gd name="T0" fmla="*/ 734 w 734"/>
                <a:gd name="T1" fmla="*/ 1 h 1"/>
                <a:gd name="T2" fmla="*/ 0 w 734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34" h="1">
                  <a:moveTo>
                    <a:pt x="734" y="1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BA000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0118" name="Freeform 6"/>
            <p:cNvSpPr>
              <a:spLocks/>
            </p:cNvSpPr>
            <p:nvPr/>
          </p:nvSpPr>
          <p:spPr bwMode="auto">
            <a:xfrm>
              <a:off x="1973" y="2326"/>
              <a:ext cx="5" cy="100"/>
            </a:xfrm>
            <a:custGeom>
              <a:avLst/>
              <a:gdLst>
                <a:gd name="T0" fmla="*/ 0 w 1"/>
                <a:gd name="T1" fmla="*/ 0 h 100"/>
                <a:gd name="T2" fmla="*/ 0 w 1"/>
                <a:gd name="T3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00">
                  <a:moveTo>
                    <a:pt x="0" y="0"/>
                  </a:moveTo>
                  <a:lnTo>
                    <a:pt x="0" y="100"/>
                  </a:lnTo>
                </a:path>
              </a:pathLst>
            </a:custGeom>
            <a:noFill/>
            <a:ln w="9525">
              <a:solidFill>
                <a:srgbClr val="BA000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0119" name="Freeform 7"/>
            <p:cNvSpPr>
              <a:spLocks/>
            </p:cNvSpPr>
            <p:nvPr/>
          </p:nvSpPr>
          <p:spPr bwMode="auto">
            <a:xfrm>
              <a:off x="1973" y="2431"/>
              <a:ext cx="866" cy="1"/>
            </a:xfrm>
            <a:custGeom>
              <a:avLst/>
              <a:gdLst>
                <a:gd name="T0" fmla="*/ 0 w 866"/>
                <a:gd name="T1" fmla="*/ 1 h 1"/>
                <a:gd name="T2" fmla="*/ 866 w 866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66" h="1">
                  <a:moveTo>
                    <a:pt x="0" y="1"/>
                  </a:moveTo>
                  <a:lnTo>
                    <a:pt x="866" y="0"/>
                  </a:lnTo>
                </a:path>
              </a:pathLst>
            </a:custGeom>
            <a:noFill/>
            <a:ln w="9525">
              <a:solidFill>
                <a:srgbClr val="BA000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90141" name="Group 29"/>
          <p:cNvGrpSpPr>
            <a:grpSpLocks/>
          </p:cNvGrpSpPr>
          <p:nvPr/>
        </p:nvGrpSpPr>
        <p:grpSpPr bwMode="auto">
          <a:xfrm>
            <a:off x="5016500" y="4052888"/>
            <a:ext cx="965200" cy="169862"/>
            <a:chOff x="1973" y="2553"/>
            <a:chExt cx="881" cy="107"/>
          </a:xfrm>
        </p:grpSpPr>
        <p:sp>
          <p:nvSpPr>
            <p:cNvPr id="90122" name="Freeform 10"/>
            <p:cNvSpPr>
              <a:spLocks/>
            </p:cNvSpPr>
            <p:nvPr/>
          </p:nvSpPr>
          <p:spPr bwMode="auto">
            <a:xfrm>
              <a:off x="1974" y="2554"/>
              <a:ext cx="736" cy="1"/>
            </a:xfrm>
            <a:custGeom>
              <a:avLst/>
              <a:gdLst>
                <a:gd name="T0" fmla="*/ 736 w 736"/>
                <a:gd name="T1" fmla="*/ 0 h 1"/>
                <a:gd name="T2" fmla="*/ 0 w 736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36" h="1">
                  <a:moveTo>
                    <a:pt x="736" y="0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BA000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0123" name="Freeform 11"/>
            <p:cNvSpPr>
              <a:spLocks/>
            </p:cNvSpPr>
            <p:nvPr/>
          </p:nvSpPr>
          <p:spPr bwMode="auto">
            <a:xfrm>
              <a:off x="1973" y="2553"/>
              <a:ext cx="5" cy="100"/>
            </a:xfrm>
            <a:custGeom>
              <a:avLst/>
              <a:gdLst>
                <a:gd name="T0" fmla="*/ 0 w 1"/>
                <a:gd name="T1" fmla="*/ 0 h 100"/>
                <a:gd name="T2" fmla="*/ 0 w 1"/>
                <a:gd name="T3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00">
                  <a:moveTo>
                    <a:pt x="0" y="0"/>
                  </a:moveTo>
                  <a:lnTo>
                    <a:pt x="0" y="100"/>
                  </a:lnTo>
                </a:path>
              </a:pathLst>
            </a:custGeom>
            <a:noFill/>
            <a:ln w="9525">
              <a:solidFill>
                <a:srgbClr val="BA000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0124" name="Freeform 12"/>
            <p:cNvSpPr>
              <a:spLocks/>
            </p:cNvSpPr>
            <p:nvPr/>
          </p:nvSpPr>
          <p:spPr bwMode="auto">
            <a:xfrm>
              <a:off x="1973" y="2659"/>
              <a:ext cx="881" cy="1"/>
            </a:xfrm>
            <a:custGeom>
              <a:avLst/>
              <a:gdLst>
                <a:gd name="T0" fmla="*/ 0 w 881"/>
                <a:gd name="T1" fmla="*/ 0 h 1"/>
                <a:gd name="T2" fmla="*/ 881 w 88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81" h="1">
                  <a:moveTo>
                    <a:pt x="0" y="0"/>
                  </a:moveTo>
                  <a:lnTo>
                    <a:pt x="881" y="0"/>
                  </a:lnTo>
                </a:path>
              </a:pathLst>
            </a:custGeom>
            <a:noFill/>
            <a:ln w="9525">
              <a:solidFill>
                <a:srgbClr val="BA000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90142" name="Group 30"/>
          <p:cNvGrpSpPr>
            <a:grpSpLocks/>
          </p:cNvGrpSpPr>
          <p:nvPr/>
        </p:nvGrpSpPr>
        <p:grpSpPr bwMode="auto">
          <a:xfrm>
            <a:off x="5016501" y="4579939"/>
            <a:ext cx="968375" cy="219075"/>
            <a:chOff x="1973" y="2885"/>
            <a:chExt cx="883" cy="138"/>
          </a:xfrm>
        </p:grpSpPr>
        <p:sp>
          <p:nvSpPr>
            <p:cNvPr id="90126" name="Freeform 14"/>
            <p:cNvSpPr>
              <a:spLocks/>
            </p:cNvSpPr>
            <p:nvPr/>
          </p:nvSpPr>
          <p:spPr bwMode="auto">
            <a:xfrm>
              <a:off x="1974" y="2887"/>
              <a:ext cx="728" cy="1"/>
            </a:xfrm>
            <a:custGeom>
              <a:avLst/>
              <a:gdLst>
                <a:gd name="T0" fmla="*/ 728 w 728"/>
                <a:gd name="T1" fmla="*/ 0 h 1"/>
                <a:gd name="T2" fmla="*/ 0 w 728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8" h="1">
                  <a:moveTo>
                    <a:pt x="728" y="0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BA000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0127" name="Freeform 15"/>
            <p:cNvSpPr>
              <a:spLocks/>
            </p:cNvSpPr>
            <p:nvPr/>
          </p:nvSpPr>
          <p:spPr bwMode="auto">
            <a:xfrm>
              <a:off x="1973" y="2885"/>
              <a:ext cx="1" cy="131"/>
            </a:xfrm>
            <a:custGeom>
              <a:avLst/>
              <a:gdLst>
                <a:gd name="T0" fmla="*/ 0 w 1"/>
                <a:gd name="T1" fmla="*/ 0 h 131"/>
                <a:gd name="T2" fmla="*/ 0 w 1"/>
                <a:gd name="T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31">
                  <a:moveTo>
                    <a:pt x="0" y="0"/>
                  </a:moveTo>
                  <a:lnTo>
                    <a:pt x="0" y="131"/>
                  </a:lnTo>
                </a:path>
              </a:pathLst>
            </a:custGeom>
            <a:noFill/>
            <a:ln w="9525">
              <a:solidFill>
                <a:srgbClr val="BA000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0128" name="Freeform 16"/>
            <p:cNvSpPr>
              <a:spLocks/>
            </p:cNvSpPr>
            <p:nvPr/>
          </p:nvSpPr>
          <p:spPr bwMode="auto">
            <a:xfrm>
              <a:off x="1973" y="3022"/>
              <a:ext cx="883" cy="1"/>
            </a:xfrm>
            <a:custGeom>
              <a:avLst/>
              <a:gdLst>
                <a:gd name="T0" fmla="*/ 0 w 883"/>
                <a:gd name="T1" fmla="*/ 0 h 1"/>
                <a:gd name="T2" fmla="*/ 883 w 883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83" h="1">
                  <a:moveTo>
                    <a:pt x="0" y="0"/>
                  </a:moveTo>
                  <a:lnTo>
                    <a:pt x="883" y="0"/>
                  </a:lnTo>
                </a:path>
              </a:pathLst>
            </a:custGeom>
            <a:noFill/>
            <a:ln w="9525">
              <a:solidFill>
                <a:srgbClr val="BA000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90129" name="Text Box 17"/>
          <p:cNvSpPr txBox="1">
            <a:spLocks noChangeArrowheads="1"/>
          </p:cNvSpPr>
          <p:nvPr/>
        </p:nvSpPr>
        <p:spPr bwMode="auto">
          <a:xfrm>
            <a:off x="3719513" y="3573463"/>
            <a:ext cx="14237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3300"/>
                </a:solidFill>
                <a:latin typeface="Arial Unicode MS" pitchFamily="34" charset="-120"/>
                <a:ea typeface="Arial Unicode MS" pitchFamily="34" charset="-120"/>
              </a:rPr>
              <a:t>For columns</a:t>
            </a:r>
          </a:p>
        </p:txBody>
      </p:sp>
      <p:sp>
        <p:nvSpPr>
          <p:cNvPr id="90130" name="Text Box 18"/>
          <p:cNvSpPr txBox="1">
            <a:spLocks noChangeArrowheads="1"/>
          </p:cNvSpPr>
          <p:nvPr/>
        </p:nvSpPr>
        <p:spPr bwMode="auto">
          <a:xfrm>
            <a:off x="4008439" y="4508500"/>
            <a:ext cx="10310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3300"/>
                </a:solidFill>
                <a:latin typeface="Arial Unicode MS" pitchFamily="34" charset="-120"/>
                <a:ea typeface="Arial Unicode MS" pitchFamily="34" charset="-120"/>
              </a:rPr>
              <a:t>columns</a:t>
            </a:r>
          </a:p>
        </p:txBody>
      </p:sp>
      <p:sp>
        <p:nvSpPr>
          <p:cNvPr id="90131" name="Text Box 19"/>
          <p:cNvSpPr txBox="1">
            <a:spLocks noChangeArrowheads="1"/>
          </p:cNvSpPr>
          <p:nvPr/>
        </p:nvSpPr>
        <p:spPr bwMode="auto">
          <a:xfrm>
            <a:off x="3648075" y="3933825"/>
            <a:ext cx="14911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3300"/>
                </a:solidFill>
                <a:latin typeface="Arial Unicode MS" pitchFamily="34" charset="-120"/>
                <a:ea typeface="Arial Unicode MS" pitchFamily="34" charset="-120"/>
              </a:rPr>
              <a:t>For elements</a:t>
            </a:r>
          </a:p>
        </p:txBody>
      </p:sp>
      <p:grpSp>
        <p:nvGrpSpPr>
          <p:cNvPr id="90143" name="Group 31"/>
          <p:cNvGrpSpPr>
            <a:grpSpLocks/>
          </p:cNvGrpSpPr>
          <p:nvPr/>
        </p:nvGrpSpPr>
        <p:grpSpPr bwMode="auto">
          <a:xfrm>
            <a:off x="5016500" y="5157789"/>
            <a:ext cx="820738" cy="719137"/>
            <a:chOff x="1973" y="3249"/>
            <a:chExt cx="744" cy="453"/>
          </a:xfrm>
        </p:grpSpPr>
        <p:sp>
          <p:nvSpPr>
            <p:cNvPr id="90133" name="Freeform 21"/>
            <p:cNvSpPr>
              <a:spLocks/>
            </p:cNvSpPr>
            <p:nvPr/>
          </p:nvSpPr>
          <p:spPr bwMode="auto">
            <a:xfrm>
              <a:off x="1978" y="3250"/>
              <a:ext cx="739" cy="1"/>
            </a:xfrm>
            <a:custGeom>
              <a:avLst/>
              <a:gdLst>
                <a:gd name="T0" fmla="*/ 739 w 739"/>
                <a:gd name="T1" fmla="*/ 0 h 1"/>
                <a:gd name="T2" fmla="*/ 0 w 739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39" h="1">
                  <a:moveTo>
                    <a:pt x="739" y="0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BA000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0134" name="Freeform 22"/>
            <p:cNvSpPr>
              <a:spLocks/>
            </p:cNvSpPr>
            <p:nvPr/>
          </p:nvSpPr>
          <p:spPr bwMode="auto">
            <a:xfrm>
              <a:off x="1973" y="3249"/>
              <a:ext cx="5" cy="452"/>
            </a:xfrm>
            <a:custGeom>
              <a:avLst/>
              <a:gdLst>
                <a:gd name="T0" fmla="*/ 1 w 1"/>
                <a:gd name="T1" fmla="*/ 0 h 452"/>
                <a:gd name="T2" fmla="*/ 0 w 1"/>
                <a:gd name="T3" fmla="*/ 45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452">
                  <a:moveTo>
                    <a:pt x="1" y="0"/>
                  </a:moveTo>
                  <a:lnTo>
                    <a:pt x="0" y="452"/>
                  </a:lnTo>
                </a:path>
              </a:pathLst>
            </a:custGeom>
            <a:noFill/>
            <a:ln w="9525">
              <a:solidFill>
                <a:srgbClr val="BA000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0135" name="Line 23"/>
            <p:cNvSpPr>
              <a:spLocks noChangeShapeType="1"/>
            </p:cNvSpPr>
            <p:nvPr/>
          </p:nvSpPr>
          <p:spPr bwMode="auto">
            <a:xfrm>
              <a:off x="1978" y="3702"/>
              <a:ext cx="729" cy="0"/>
            </a:xfrm>
            <a:prstGeom prst="line">
              <a:avLst/>
            </a:prstGeom>
            <a:noFill/>
            <a:ln w="9525">
              <a:solidFill>
                <a:srgbClr val="BA000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90137" name="Text Box 25"/>
          <p:cNvSpPr txBox="1">
            <a:spLocks noChangeArrowheads="1"/>
          </p:cNvSpPr>
          <p:nvPr/>
        </p:nvSpPr>
        <p:spPr bwMode="auto">
          <a:xfrm>
            <a:off x="3575050" y="5300663"/>
            <a:ext cx="14911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3300"/>
                </a:solidFill>
                <a:latin typeface="Arial Unicode MS" pitchFamily="34" charset="-120"/>
                <a:ea typeface="Arial Unicode MS" pitchFamily="34" charset="-120"/>
              </a:rPr>
              <a:t>For elements</a:t>
            </a:r>
          </a:p>
        </p:txBody>
      </p:sp>
      <p:sp>
        <p:nvSpPr>
          <p:cNvPr id="90138" name="Text Box 26"/>
          <p:cNvSpPr txBox="1">
            <a:spLocks noChangeArrowheads="1"/>
          </p:cNvSpPr>
          <p:nvPr/>
        </p:nvSpPr>
        <p:spPr bwMode="auto">
          <a:xfrm>
            <a:off x="1676401" y="2035176"/>
            <a:ext cx="348297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>
                <a:ea typeface="Arial Unicode MS" pitchFamily="34" charset="-120"/>
              </a:rPr>
              <a:t>Cost:</a:t>
            </a:r>
            <a:br>
              <a:rPr lang="en-US" altLang="zh-TW">
                <a:ea typeface="Arial Unicode MS" pitchFamily="34" charset="-120"/>
              </a:rPr>
            </a:br>
            <a:r>
              <a:rPr lang="en-US" altLang="zh-TW">
                <a:ea typeface="Arial Unicode MS" pitchFamily="34" charset="-120"/>
              </a:rPr>
              <a:t>Additional </a:t>
            </a:r>
            <a:r>
              <a:rPr lang="en-US" altLang="zh-TW">
                <a:solidFill>
                  <a:schemeClr val="tx2"/>
                </a:solidFill>
                <a:ea typeface="Arial Unicode MS" pitchFamily="34" charset="-120"/>
              </a:rPr>
              <a:t>row_terms</a:t>
            </a:r>
            <a:r>
              <a:rPr lang="en-US" altLang="zh-TW">
                <a:ea typeface="Arial Unicode MS" pitchFamily="34" charset="-120"/>
              </a:rPr>
              <a:t> and </a:t>
            </a:r>
            <a:r>
              <a:rPr lang="en-US" altLang="zh-TW">
                <a:solidFill>
                  <a:schemeClr val="tx2"/>
                </a:solidFill>
                <a:ea typeface="Arial Unicode MS" pitchFamily="34" charset="-120"/>
              </a:rPr>
              <a:t>starting_pos</a:t>
            </a:r>
            <a:r>
              <a:rPr lang="en-US" altLang="zh-TW">
                <a:ea typeface="Arial Unicode MS" pitchFamily="34" charset="-120"/>
              </a:rPr>
              <a:t> arrays are required.</a:t>
            </a:r>
          </a:p>
          <a:p>
            <a:r>
              <a:rPr lang="en-US" altLang="zh-TW">
                <a:ea typeface="Arial Unicode MS" pitchFamily="34" charset="-120"/>
              </a:rPr>
              <a:t>Let the two arrays </a:t>
            </a:r>
            <a:r>
              <a:rPr lang="en-US" altLang="zh-TW">
                <a:solidFill>
                  <a:schemeClr val="tx2"/>
                </a:solidFill>
                <a:ea typeface="Arial Unicode MS" pitchFamily="34" charset="-120"/>
              </a:rPr>
              <a:t>row_terms</a:t>
            </a:r>
            <a:r>
              <a:rPr lang="en-US" altLang="zh-TW">
                <a:ea typeface="Arial Unicode MS" pitchFamily="34" charset="-120"/>
              </a:rPr>
              <a:t> and</a:t>
            </a:r>
            <a:r>
              <a:rPr lang="en-US" altLang="zh-TW">
                <a:solidFill>
                  <a:schemeClr val="tx2"/>
                </a:solidFill>
                <a:ea typeface="Arial Unicode MS" pitchFamily="34" charset="-120"/>
              </a:rPr>
              <a:t> starting_pos </a:t>
            </a:r>
            <a:r>
              <a:rPr lang="en-US" altLang="zh-TW">
                <a:ea typeface="Arial Unicode MS" pitchFamily="34" charset="-120"/>
              </a:rPr>
              <a:t>be shared.</a:t>
            </a:r>
          </a:p>
        </p:txBody>
      </p:sp>
      <p:sp>
        <p:nvSpPr>
          <p:cNvPr id="90144" name="Text Box 32"/>
          <p:cNvSpPr txBox="1">
            <a:spLocks noChangeArrowheads="1"/>
          </p:cNvSpPr>
          <p:nvPr/>
        </p:nvSpPr>
        <p:spPr bwMode="auto">
          <a:xfrm>
            <a:off x="3648075" y="4508500"/>
            <a:ext cx="14237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3300"/>
                </a:solidFill>
                <a:latin typeface="Arial Unicode MS" pitchFamily="34" charset="-120"/>
                <a:ea typeface="Arial Unicode MS" pitchFamily="34" charset="-120"/>
              </a:rPr>
              <a:t>For columns</a:t>
            </a:r>
          </a:p>
        </p:txBody>
      </p:sp>
      <p:sp>
        <p:nvSpPr>
          <p:cNvPr id="90146" name="Text Box 34"/>
          <p:cNvSpPr txBox="1">
            <a:spLocks noChangeArrowheads="1"/>
          </p:cNvSpPr>
          <p:nvPr/>
        </p:nvSpPr>
        <p:spPr bwMode="auto">
          <a:xfrm>
            <a:off x="1703388" y="4005263"/>
            <a:ext cx="1962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Buildup row_term</a:t>
            </a:r>
          </a:p>
          <a:p>
            <a:r>
              <a:rPr lang="en-US" altLang="zh-TW">
                <a:solidFill>
                  <a:srgbClr val="FF0000"/>
                </a:solidFill>
              </a:rPr>
              <a:t>&amp; starting_pos</a:t>
            </a:r>
          </a:p>
        </p:txBody>
      </p:sp>
      <p:sp>
        <p:nvSpPr>
          <p:cNvPr id="90147" name="Text Box 35"/>
          <p:cNvSpPr txBox="1">
            <a:spLocks noChangeArrowheads="1"/>
          </p:cNvSpPr>
          <p:nvPr/>
        </p:nvSpPr>
        <p:spPr bwMode="auto">
          <a:xfrm>
            <a:off x="2351088" y="5300663"/>
            <a:ext cx="1187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transpose</a:t>
            </a:r>
          </a:p>
        </p:txBody>
      </p:sp>
    </p:spTree>
    <p:extLst>
      <p:ext uri="{BB962C8B-B14F-4D97-AF65-F5344CB8AC3E}">
        <p14:creationId xmlns:p14="http://schemas.microsoft.com/office/powerpoint/2010/main" val="151508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29" grpId="0"/>
      <p:bldP spid="90130" grpId="0"/>
      <p:bldP spid="90131" grpId="0"/>
      <p:bldP spid="90137" grpId="0"/>
      <p:bldP spid="90144" grpId="0"/>
      <p:bldP spid="90146" grpId="0"/>
      <p:bldP spid="9014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4" y="188913"/>
            <a:ext cx="8226425" cy="1143000"/>
          </a:xfrm>
        </p:spPr>
        <p:txBody>
          <a:bodyPr/>
          <a:lstStyle/>
          <a:p>
            <a:r>
              <a:rPr lang="en-US" altLang="zh-TW"/>
              <a:t>2.4 </a:t>
            </a:r>
            <a:r>
              <a:rPr lang="en-US" altLang="zh-TW" sz="4000"/>
              <a:t>The sparse matrix ADT (10/18)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125538"/>
            <a:ext cx="8153400" cy="1008062"/>
          </a:xfrm>
        </p:spPr>
        <p:txBody>
          <a:bodyPr/>
          <a:lstStyle/>
          <a:p>
            <a:r>
              <a:rPr lang="en-US" altLang="zh-TW" sz="2800"/>
              <a:t>After the execution of the third </a:t>
            </a:r>
            <a:r>
              <a:rPr lang="en-US" altLang="zh-TW" sz="2800" b="1"/>
              <a:t>for</a:t>
            </a:r>
            <a:r>
              <a:rPr lang="en-US" altLang="zh-TW" sz="2800"/>
              <a:t> loop, the values of </a:t>
            </a:r>
            <a:r>
              <a:rPr lang="en-US" altLang="zh-TW" sz="2800" i="1"/>
              <a:t>row_terms</a:t>
            </a:r>
            <a:r>
              <a:rPr lang="en-US" altLang="zh-TW" sz="2800"/>
              <a:t> and </a:t>
            </a:r>
            <a:r>
              <a:rPr lang="en-US" altLang="zh-TW" sz="2800" i="1"/>
              <a:t>starting_pos</a:t>
            </a:r>
            <a:r>
              <a:rPr lang="en-US" altLang="zh-TW" sz="2800"/>
              <a:t> are:</a:t>
            </a:r>
          </a:p>
        </p:txBody>
      </p:sp>
      <p:pic>
        <p:nvPicPr>
          <p:cNvPr id="91142" name="Picture 6" descr="figure2"/>
          <p:cNvPicPr>
            <a:picLocks noChangeAspect="1" noChangeArrowheads="1"/>
          </p:cNvPicPr>
          <p:nvPr/>
        </p:nvPicPr>
        <p:blipFill>
          <a:blip r:embed="rId2" cstate="print">
            <a:lum bright="-42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3406776"/>
            <a:ext cx="6096000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143" name="Freeform 7"/>
          <p:cNvSpPr>
            <a:spLocks/>
          </p:cNvSpPr>
          <p:nvPr/>
        </p:nvSpPr>
        <p:spPr bwMode="auto">
          <a:xfrm>
            <a:off x="5556251" y="5110164"/>
            <a:ext cx="944563" cy="1587"/>
          </a:xfrm>
          <a:custGeom>
            <a:avLst/>
            <a:gdLst>
              <a:gd name="T0" fmla="*/ 0 w 595"/>
              <a:gd name="T1" fmla="*/ 0 h 1"/>
              <a:gd name="T2" fmla="*/ 595 w 59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95" h="1">
                <a:moveTo>
                  <a:pt x="0" y="0"/>
                </a:moveTo>
                <a:lnTo>
                  <a:pt x="595" y="0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1144" name="Text Box 8"/>
          <p:cNvSpPr txBox="1">
            <a:spLocks noChangeArrowheads="1"/>
          </p:cNvSpPr>
          <p:nvPr/>
        </p:nvSpPr>
        <p:spPr bwMode="auto">
          <a:xfrm>
            <a:off x="5448300" y="4724401"/>
            <a:ext cx="1187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transpose</a:t>
            </a:r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3863975" y="2060575"/>
            <a:ext cx="4464050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algn="ctr"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algn="ctr"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algn="ctr"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algn="ctr"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2400">
                <a:latin typeface="Times New Roman" panose="02020603050405020304" pitchFamily="18" charset="0"/>
              </a:rPr>
              <a:t>                        </a:t>
            </a:r>
            <a:r>
              <a:rPr lang="en-US" altLang="zh-TW" sz="2400">
                <a:latin typeface="Times New Roman" panose="02020603050405020304" pitchFamily="18" charset="0"/>
              </a:rPr>
              <a:t>[0] [1] [2] [3] [4] [5]</a:t>
            </a:r>
            <a:br>
              <a:rPr lang="en-US" altLang="zh-TW" sz="2400">
                <a:latin typeface="Times New Roman" panose="02020603050405020304" pitchFamily="18" charset="0"/>
              </a:rPr>
            </a:br>
            <a:r>
              <a:rPr lang="en-US" altLang="zh-TW" sz="2400">
                <a:latin typeface="Times New Roman" panose="02020603050405020304" pitchFamily="18" charset="0"/>
              </a:rPr>
              <a:t>row_terms   =  2    1    2    2    0   1</a:t>
            </a:r>
            <a:br>
              <a:rPr lang="en-US" altLang="zh-TW" sz="2400">
                <a:latin typeface="Times New Roman" panose="02020603050405020304" pitchFamily="18" charset="0"/>
              </a:rPr>
            </a:br>
            <a:r>
              <a:rPr lang="en-US" altLang="zh-TW" sz="2400">
                <a:latin typeface="Times New Roman" panose="02020603050405020304" pitchFamily="18" charset="0"/>
              </a:rPr>
              <a:t>starting_pos =  1    3    4    6    8   8</a:t>
            </a:r>
          </a:p>
        </p:txBody>
      </p:sp>
    </p:spTree>
    <p:extLst>
      <p:ext uri="{BB962C8B-B14F-4D97-AF65-F5344CB8AC3E}">
        <p14:creationId xmlns:p14="http://schemas.microsoft.com/office/powerpoint/2010/main" val="232748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93382" y="404813"/>
            <a:ext cx="8451850" cy="914400"/>
          </a:xfrm>
        </p:spPr>
        <p:txBody>
          <a:bodyPr/>
          <a:lstStyle/>
          <a:p>
            <a:r>
              <a:rPr lang="en-US" altLang="zh-TW" dirty="0" smtClean="0">
                <a:latin typeface="+mj-ea"/>
              </a:rPr>
              <a:t>Arrays in C</a:t>
            </a:r>
            <a:endParaRPr lang="en-US" altLang="zh-TW" dirty="0">
              <a:latin typeface="+mj-ea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3382" y="1319212"/>
            <a:ext cx="10324850" cy="5418471"/>
          </a:xfrm>
        </p:spPr>
        <p:txBody>
          <a:bodyPr>
            <a:noAutofit/>
          </a:bodyPr>
          <a:lstStyle/>
          <a:p>
            <a:pPr lvl="1"/>
            <a:r>
              <a:rPr lang="en-US" altLang="zh-TW" sz="2800" i="0" dirty="0" err="1">
                <a:solidFill>
                  <a:schemeClr val="tx1"/>
                </a:solidFill>
                <a:latin typeface="+mj-ea"/>
                <a:ea typeface="+mj-ea"/>
              </a:rPr>
              <a:t>int</a:t>
            </a:r>
            <a:r>
              <a:rPr lang="en-US" altLang="zh-TW" sz="2800" i="0" dirty="0">
                <a:solidFill>
                  <a:schemeClr val="tx1"/>
                </a:solidFill>
                <a:latin typeface="+mj-ea"/>
                <a:ea typeface="+mj-ea"/>
              </a:rPr>
              <a:t> list[5], *</a:t>
            </a:r>
            <a:r>
              <a:rPr lang="en-US" altLang="zh-TW" sz="2800" i="0" dirty="0" err="1">
                <a:solidFill>
                  <a:schemeClr val="tx1"/>
                </a:solidFill>
                <a:latin typeface="+mj-ea"/>
                <a:ea typeface="+mj-ea"/>
              </a:rPr>
              <a:t>plist</a:t>
            </a:r>
            <a:r>
              <a:rPr lang="en-US" altLang="zh-TW" sz="2800" i="0" dirty="0">
                <a:solidFill>
                  <a:schemeClr val="tx1"/>
                </a:solidFill>
                <a:latin typeface="+mj-ea"/>
                <a:ea typeface="+mj-ea"/>
              </a:rPr>
              <a:t>[5</a:t>
            </a:r>
            <a:r>
              <a:rPr lang="en-US" altLang="zh-TW" sz="2800" i="0" dirty="0" smtClean="0">
                <a:solidFill>
                  <a:schemeClr val="tx1"/>
                </a:solidFill>
                <a:latin typeface="+mj-ea"/>
                <a:ea typeface="+mj-ea"/>
              </a:rPr>
              <a:t>];</a:t>
            </a:r>
            <a:endParaRPr lang="en-US" altLang="zh-TW" sz="2800" i="0" dirty="0">
              <a:solidFill>
                <a:schemeClr val="tx1"/>
              </a:solidFill>
              <a:latin typeface="+mj-ea"/>
              <a:ea typeface="+mj-ea"/>
            </a:endParaRPr>
          </a:p>
          <a:p>
            <a:pPr lvl="1"/>
            <a:r>
              <a:rPr lang="en-US" altLang="zh-TW" sz="2800" i="0" dirty="0">
                <a:solidFill>
                  <a:schemeClr val="tx1"/>
                </a:solidFill>
                <a:latin typeface="+mj-ea"/>
                <a:ea typeface="+mj-ea"/>
              </a:rPr>
              <a:t>list[5]: 	</a:t>
            </a:r>
            <a:r>
              <a:rPr lang="zh-TW" altLang="en-US" sz="2800" i="0" dirty="0" smtClean="0">
                <a:solidFill>
                  <a:schemeClr val="tx1"/>
                </a:solidFill>
                <a:latin typeface="+mj-ea"/>
                <a:ea typeface="+mj-ea"/>
              </a:rPr>
              <a:t>名為</a:t>
            </a:r>
            <a:r>
              <a:rPr lang="en-US" altLang="zh-TW" sz="2800" i="0" dirty="0" smtClean="0">
                <a:solidFill>
                  <a:schemeClr val="tx1"/>
                </a:solidFill>
                <a:latin typeface="+mj-ea"/>
                <a:ea typeface="+mj-ea"/>
              </a:rPr>
              <a:t>list</a:t>
            </a:r>
            <a:r>
              <a:rPr lang="zh-TW" altLang="en-US" sz="2800" i="0" dirty="0" smtClean="0">
                <a:solidFill>
                  <a:schemeClr val="tx1"/>
                </a:solidFill>
                <a:latin typeface="+mj-ea"/>
                <a:ea typeface="+mj-ea"/>
              </a:rPr>
              <a:t>的陣列，類型為</a:t>
            </a:r>
            <a:r>
              <a:rPr lang="en-US" altLang="zh-TW" sz="2800" i="0" dirty="0" err="1" smtClean="0">
                <a:solidFill>
                  <a:schemeClr val="tx1"/>
                </a:solidFill>
                <a:latin typeface="+mj-ea"/>
                <a:ea typeface="+mj-ea"/>
              </a:rPr>
              <a:t>int</a:t>
            </a:r>
            <a:r>
              <a:rPr lang="zh-TW" altLang="en-US" sz="2800" i="0" dirty="0" smtClean="0">
                <a:solidFill>
                  <a:schemeClr val="tx1"/>
                </a:solidFill>
                <a:latin typeface="+mj-ea"/>
                <a:ea typeface="+mj-ea"/>
              </a:rPr>
              <a:t>，長度為</a:t>
            </a:r>
            <a:r>
              <a:rPr lang="en-US" altLang="zh-TW" sz="2800" i="0" dirty="0" smtClean="0">
                <a:solidFill>
                  <a:schemeClr val="tx1"/>
                </a:solidFill>
                <a:latin typeface="+mj-ea"/>
                <a:ea typeface="+mj-ea"/>
              </a:rPr>
              <a:t>5</a:t>
            </a:r>
          </a:p>
          <a:p>
            <a:pPr lvl="1"/>
            <a:r>
              <a:rPr lang="en-US" altLang="zh-TW" sz="2800" i="0" dirty="0" smtClean="0">
                <a:solidFill>
                  <a:schemeClr val="tx1"/>
                </a:solidFill>
                <a:latin typeface="+mj-ea"/>
                <a:ea typeface="+mj-ea"/>
              </a:rPr>
              <a:t>           	list[0], list[1], list[2], list[3], list[4]</a:t>
            </a:r>
          </a:p>
          <a:p>
            <a:pPr lvl="1"/>
            <a:r>
              <a:rPr lang="en-US" altLang="zh-TW" sz="2800" i="0" dirty="0" smtClean="0">
                <a:solidFill>
                  <a:schemeClr val="tx1"/>
                </a:solidFill>
                <a:latin typeface="+mj-ea"/>
                <a:ea typeface="+mj-ea"/>
              </a:rPr>
              <a:t>*</a:t>
            </a:r>
            <a:r>
              <a:rPr lang="en-US" altLang="zh-TW" sz="2800" i="0" dirty="0" err="1">
                <a:solidFill>
                  <a:schemeClr val="tx1"/>
                </a:solidFill>
                <a:latin typeface="+mj-ea"/>
                <a:ea typeface="+mj-ea"/>
              </a:rPr>
              <a:t>plist</a:t>
            </a:r>
            <a:r>
              <a:rPr lang="en-US" altLang="zh-TW" sz="2800" i="0" dirty="0">
                <a:solidFill>
                  <a:schemeClr val="tx1"/>
                </a:solidFill>
                <a:latin typeface="+mj-ea"/>
                <a:ea typeface="+mj-ea"/>
              </a:rPr>
              <a:t>[5</a:t>
            </a:r>
            <a:r>
              <a:rPr lang="en-US" altLang="zh-TW" sz="2800" i="0" dirty="0" smtClean="0">
                <a:solidFill>
                  <a:schemeClr val="tx1"/>
                </a:solidFill>
                <a:latin typeface="+mj-ea"/>
                <a:ea typeface="+mj-ea"/>
              </a:rPr>
              <a:t>]:	</a:t>
            </a:r>
            <a:r>
              <a:rPr lang="zh-TW" altLang="en-US" sz="2800" i="0" dirty="0" smtClean="0">
                <a:solidFill>
                  <a:schemeClr val="tx1"/>
                </a:solidFill>
                <a:latin typeface="+mj-ea"/>
                <a:ea typeface="+mj-ea"/>
              </a:rPr>
              <a:t>名為</a:t>
            </a:r>
            <a:r>
              <a:rPr lang="en-US" altLang="zh-TW" sz="2800" i="0" dirty="0" err="1" smtClean="0">
                <a:solidFill>
                  <a:schemeClr val="tx1"/>
                </a:solidFill>
                <a:latin typeface="+mj-ea"/>
                <a:ea typeface="+mj-ea"/>
              </a:rPr>
              <a:t>plist</a:t>
            </a:r>
            <a:r>
              <a:rPr lang="zh-TW" altLang="en-US" sz="2800" i="0" dirty="0">
                <a:solidFill>
                  <a:schemeClr val="tx1"/>
                </a:solidFill>
                <a:latin typeface="+mj-ea"/>
                <a:ea typeface="+mj-ea"/>
              </a:rPr>
              <a:t>的陣列，類型為</a:t>
            </a:r>
            <a:r>
              <a:rPr lang="en-US" altLang="zh-TW" sz="2800" i="0" dirty="0" err="1" smtClean="0">
                <a:solidFill>
                  <a:schemeClr val="tx1"/>
                </a:solidFill>
                <a:latin typeface="+mj-ea"/>
                <a:ea typeface="+mj-ea"/>
              </a:rPr>
              <a:t>int</a:t>
            </a:r>
            <a:r>
              <a:rPr lang="en-US" altLang="zh-TW" sz="2800" i="0" dirty="0" smtClean="0">
                <a:solidFill>
                  <a:schemeClr val="tx1"/>
                </a:solidFill>
                <a:latin typeface="+mj-ea"/>
                <a:ea typeface="+mj-ea"/>
              </a:rPr>
              <a:t> pointer</a:t>
            </a:r>
            <a:r>
              <a:rPr lang="zh-TW" altLang="en-US" sz="2800" i="0" dirty="0" smtClean="0">
                <a:solidFill>
                  <a:schemeClr val="tx1"/>
                </a:solidFill>
                <a:latin typeface="+mj-ea"/>
                <a:ea typeface="+mj-ea"/>
              </a:rPr>
              <a:t>，</a:t>
            </a:r>
            <a:r>
              <a:rPr lang="zh-TW" altLang="en-US" sz="2800" i="0" dirty="0">
                <a:solidFill>
                  <a:schemeClr val="tx1"/>
                </a:solidFill>
                <a:latin typeface="+mj-ea"/>
                <a:ea typeface="+mj-ea"/>
              </a:rPr>
              <a:t>長度為</a:t>
            </a:r>
            <a:r>
              <a:rPr lang="en-US" altLang="zh-TW" sz="2800" i="0" dirty="0" smtClean="0">
                <a:solidFill>
                  <a:schemeClr val="tx1"/>
                </a:solidFill>
                <a:latin typeface="+mj-ea"/>
                <a:ea typeface="+mj-ea"/>
              </a:rPr>
              <a:t>5</a:t>
            </a:r>
            <a:endParaRPr lang="en-US" altLang="zh-TW" sz="2800" i="0" dirty="0">
              <a:solidFill>
                <a:schemeClr val="tx1"/>
              </a:solidFill>
              <a:latin typeface="+mj-ea"/>
              <a:ea typeface="+mj-ea"/>
            </a:endParaRPr>
          </a:p>
          <a:p>
            <a:pPr lvl="1"/>
            <a:r>
              <a:rPr lang="en-US" altLang="zh-TW" sz="2800" i="0" dirty="0">
                <a:solidFill>
                  <a:schemeClr val="tx1"/>
                </a:solidFill>
                <a:latin typeface="+mj-ea"/>
                <a:ea typeface="+mj-ea"/>
              </a:rPr>
              <a:t>	</a:t>
            </a:r>
            <a:r>
              <a:rPr lang="en-US" altLang="zh-TW" sz="2800" i="0" dirty="0" err="1">
                <a:solidFill>
                  <a:schemeClr val="tx1"/>
                </a:solidFill>
                <a:latin typeface="+mj-ea"/>
                <a:ea typeface="+mj-ea"/>
              </a:rPr>
              <a:t>plist</a:t>
            </a:r>
            <a:r>
              <a:rPr lang="en-US" altLang="zh-TW" sz="2800" i="0" dirty="0">
                <a:solidFill>
                  <a:schemeClr val="tx1"/>
                </a:solidFill>
                <a:latin typeface="+mj-ea"/>
                <a:ea typeface="+mj-ea"/>
              </a:rPr>
              <a:t>[0], </a:t>
            </a:r>
            <a:r>
              <a:rPr lang="en-US" altLang="zh-TW" sz="2800" i="0" dirty="0" err="1">
                <a:solidFill>
                  <a:schemeClr val="tx1"/>
                </a:solidFill>
                <a:latin typeface="+mj-ea"/>
                <a:ea typeface="+mj-ea"/>
              </a:rPr>
              <a:t>plist</a:t>
            </a:r>
            <a:r>
              <a:rPr lang="en-US" altLang="zh-TW" sz="2800" i="0" dirty="0">
                <a:solidFill>
                  <a:schemeClr val="tx1"/>
                </a:solidFill>
                <a:latin typeface="+mj-ea"/>
                <a:ea typeface="+mj-ea"/>
              </a:rPr>
              <a:t>[1], </a:t>
            </a:r>
            <a:r>
              <a:rPr lang="en-US" altLang="zh-TW" sz="2800" i="0" dirty="0" err="1">
                <a:solidFill>
                  <a:schemeClr val="tx1"/>
                </a:solidFill>
                <a:latin typeface="+mj-ea"/>
                <a:ea typeface="+mj-ea"/>
              </a:rPr>
              <a:t>plist</a:t>
            </a:r>
            <a:r>
              <a:rPr lang="en-US" altLang="zh-TW" sz="2800" i="0" dirty="0">
                <a:solidFill>
                  <a:schemeClr val="tx1"/>
                </a:solidFill>
                <a:latin typeface="+mj-ea"/>
                <a:ea typeface="+mj-ea"/>
              </a:rPr>
              <a:t>[2], </a:t>
            </a:r>
            <a:r>
              <a:rPr lang="en-US" altLang="zh-TW" sz="2800" i="0" dirty="0" err="1">
                <a:solidFill>
                  <a:schemeClr val="tx1"/>
                </a:solidFill>
                <a:latin typeface="+mj-ea"/>
                <a:ea typeface="+mj-ea"/>
              </a:rPr>
              <a:t>plist</a:t>
            </a:r>
            <a:r>
              <a:rPr lang="en-US" altLang="zh-TW" sz="2800" i="0" dirty="0">
                <a:solidFill>
                  <a:schemeClr val="tx1"/>
                </a:solidFill>
                <a:latin typeface="+mj-ea"/>
                <a:ea typeface="+mj-ea"/>
              </a:rPr>
              <a:t>[3], </a:t>
            </a:r>
            <a:r>
              <a:rPr lang="en-US" altLang="zh-TW" sz="2800" i="0" dirty="0" err="1">
                <a:solidFill>
                  <a:schemeClr val="tx1"/>
                </a:solidFill>
                <a:latin typeface="+mj-ea"/>
                <a:ea typeface="+mj-ea"/>
              </a:rPr>
              <a:t>plist</a:t>
            </a:r>
            <a:r>
              <a:rPr lang="en-US" altLang="zh-TW" sz="2800" i="0" dirty="0">
                <a:solidFill>
                  <a:schemeClr val="tx1"/>
                </a:solidFill>
                <a:latin typeface="+mj-ea"/>
                <a:ea typeface="+mj-ea"/>
              </a:rPr>
              <a:t>[4</a:t>
            </a:r>
            <a:r>
              <a:rPr lang="en-US" altLang="zh-TW" sz="2800" i="0" dirty="0" smtClean="0">
                <a:solidFill>
                  <a:schemeClr val="tx1"/>
                </a:solidFill>
                <a:latin typeface="+mj-ea"/>
                <a:ea typeface="+mj-ea"/>
              </a:rPr>
              <a:t>]</a:t>
            </a:r>
            <a:endParaRPr lang="en-US" altLang="zh-TW" sz="2800" i="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530352" lvl="1" indent="0">
              <a:buNone/>
            </a:pPr>
            <a:r>
              <a:rPr lang="en-US" altLang="zh-TW" sz="2800" b="1" i="0" dirty="0" smtClean="0">
                <a:solidFill>
                  <a:schemeClr val="tx1"/>
                </a:solidFill>
                <a:latin typeface="+mj-ea"/>
                <a:ea typeface="+mj-ea"/>
              </a:rPr>
              <a:t>Implementation </a:t>
            </a:r>
            <a:r>
              <a:rPr lang="en-US" altLang="zh-TW" sz="2800" b="1" i="0" dirty="0">
                <a:solidFill>
                  <a:schemeClr val="tx1"/>
                </a:solidFill>
                <a:latin typeface="+mj-ea"/>
                <a:ea typeface="+mj-ea"/>
              </a:rPr>
              <a:t>of 1-D </a:t>
            </a:r>
            <a:r>
              <a:rPr lang="en-US" altLang="zh-TW" sz="2800" b="1" i="0" dirty="0" smtClean="0">
                <a:solidFill>
                  <a:schemeClr val="tx1"/>
                </a:solidFill>
                <a:latin typeface="+mj-ea"/>
                <a:ea typeface="+mj-ea"/>
              </a:rPr>
              <a:t>array’</a:t>
            </a:r>
          </a:p>
          <a:p>
            <a:pPr lvl="2"/>
            <a:r>
              <a:rPr lang="en-US" altLang="zh-TW" sz="2600" i="0" dirty="0" smtClean="0">
                <a:solidFill>
                  <a:schemeClr val="tx1"/>
                </a:solidFill>
                <a:latin typeface="+mj-ea"/>
                <a:ea typeface="+mj-ea"/>
              </a:rPr>
              <a:t>list[0</a:t>
            </a:r>
            <a:r>
              <a:rPr lang="en-US" altLang="zh-TW" sz="2600" i="0" dirty="0">
                <a:solidFill>
                  <a:schemeClr val="tx1"/>
                </a:solidFill>
                <a:latin typeface="+mj-ea"/>
                <a:ea typeface="+mj-ea"/>
              </a:rPr>
              <a:t>]		</a:t>
            </a:r>
            <a:r>
              <a:rPr lang="en-US" altLang="zh-TW" sz="2600" i="0" dirty="0" smtClean="0">
                <a:solidFill>
                  <a:schemeClr val="tx1"/>
                </a:solidFill>
                <a:latin typeface="+mj-ea"/>
                <a:ea typeface="+mj-ea"/>
              </a:rPr>
              <a:t>base </a:t>
            </a:r>
            <a:r>
              <a:rPr lang="en-US" altLang="zh-TW" sz="2600" i="0" dirty="0">
                <a:solidFill>
                  <a:schemeClr val="tx1"/>
                </a:solidFill>
                <a:latin typeface="+mj-ea"/>
                <a:ea typeface="+mj-ea"/>
              </a:rPr>
              <a:t>address = </a:t>
            </a:r>
            <a:r>
              <a:rPr lang="el-GR" altLang="zh-TW" sz="2600" i="0" dirty="0" smtClean="0">
                <a:solidFill>
                  <a:schemeClr val="tx1"/>
                </a:solidFill>
                <a:latin typeface="+mj-ea"/>
                <a:ea typeface="+mj-ea"/>
              </a:rPr>
              <a:t>α</a:t>
            </a:r>
            <a:endParaRPr lang="en-US" altLang="zh-TW" sz="2600" i="0" dirty="0">
              <a:solidFill>
                <a:schemeClr val="tx1"/>
              </a:solidFill>
              <a:latin typeface="+mj-ea"/>
              <a:ea typeface="+mj-ea"/>
            </a:endParaRPr>
          </a:p>
          <a:p>
            <a:pPr lvl="2"/>
            <a:r>
              <a:rPr lang="en-US" altLang="zh-TW" sz="2600" i="0" dirty="0" smtClean="0">
                <a:solidFill>
                  <a:schemeClr val="tx1"/>
                </a:solidFill>
                <a:latin typeface="+mj-ea"/>
                <a:ea typeface="+mj-ea"/>
              </a:rPr>
              <a:t>list[1</a:t>
            </a:r>
            <a:r>
              <a:rPr lang="en-US" altLang="zh-TW" sz="2600" i="0" dirty="0">
                <a:solidFill>
                  <a:schemeClr val="tx1"/>
                </a:solidFill>
                <a:latin typeface="+mj-ea"/>
                <a:ea typeface="+mj-ea"/>
              </a:rPr>
              <a:t>]	 	</a:t>
            </a:r>
            <a:r>
              <a:rPr lang="el-GR" altLang="zh-TW" sz="2600" dirty="0" smtClean="0">
                <a:solidFill>
                  <a:schemeClr val="tx1"/>
                </a:solidFill>
                <a:latin typeface="+mj-ea"/>
              </a:rPr>
              <a:t> α</a:t>
            </a:r>
            <a:r>
              <a:rPr lang="en-US" altLang="zh-TW" sz="2600" i="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zh-TW" sz="2600" i="0" dirty="0">
                <a:solidFill>
                  <a:schemeClr val="tx1"/>
                </a:solidFill>
                <a:latin typeface="+mj-ea"/>
                <a:ea typeface="+mj-ea"/>
              </a:rPr>
              <a:t>+ </a:t>
            </a:r>
            <a:r>
              <a:rPr lang="en-US" altLang="zh-TW" sz="2600" i="0" dirty="0" err="1">
                <a:solidFill>
                  <a:schemeClr val="tx1"/>
                </a:solidFill>
                <a:latin typeface="+mj-ea"/>
                <a:ea typeface="+mj-ea"/>
              </a:rPr>
              <a:t>sizeof</a:t>
            </a:r>
            <a:r>
              <a:rPr lang="en-US" altLang="zh-TW" sz="2600" i="0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en-US" altLang="zh-TW" sz="2600" i="0" dirty="0" err="1">
                <a:solidFill>
                  <a:schemeClr val="tx1"/>
                </a:solidFill>
                <a:latin typeface="+mj-ea"/>
                <a:ea typeface="+mj-ea"/>
              </a:rPr>
              <a:t>int</a:t>
            </a:r>
            <a:r>
              <a:rPr lang="en-US" altLang="zh-TW" sz="2600" i="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</a:p>
          <a:p>
            <a:pPr lvl="2"/>
            <a:r>
              <a:rPr lang="en-US" altLang="zh-TW" sz="2600" i="0" dirty="0" smtClean="0">
                <a:solidFill>
                  <a:schemeClr val="tx1"/>
                </a:solidFill>
                <a:latin typeface="+mj-ea"/>
                <a:ea typeface="+mj-ea"/>
              </a:rPr>
              <a:t>list[2</a:t>
            </a:r>
            <a:r>
              <a:rPr lang="en-US" altLang="zh-TW" sz="2600" i="0" dirty="0">
                <a:solidFill>
                  <a:schemeClr val="tx1"/>
                </a:solidFill>
                <a:latin typeface="+mj-ea"/>
                <a:ea typeface="+mj-ea"/>
              </a:rPr>
              <a:t>]	 	</a:t>
            </a:r>
            <a:r>
              <a:rPr lang="el-GR" altLang="zh-TW" sz="2600" dirty="0">
                <a:solidFill>
                  <a:schemeClr val="tx1"/>
                </a:solidFill>
                <a:latin typeface="+mj-ea"/>
              </a:rPr>
              <a:t> α</a:t>
            </a:r>
            <a:r>
              <a:rPr lang="en-US" altLang="zh-TW" sz="2600" i="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zh-TW" sz="2600" i="0" dirty="0">
                <a:solidFill>
                  <a:schemeClr val="tx1"/>
                </a:solidFill>
                <a:latin typeface="+mj-ea"/>
                <a:ea typeface="+mj-ea"/>
              </a:rPr>
              <a:t>+ 2*</a:t>
            </a:r>
            <a:r>
              <a:rPr lang="en-US" altLang="zh-TW" sz="2600" i="0" dirty="0" err="1">
                <a:solidFill>
                  <a:schemeClr val="tx1"/>
                </a:solidFill>
                <a:latin typeface="+mj-ea"/>
                <a:ea typeface="+mj-ea"/>
              </a:rPr>
              <a:t>sizeof</a:t>
            </a:r>
            <a:r>
              <a:rPr lang="en-US" altLang="zh-TW" sz="2600" i="0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en-US" altLang="zh-TW" sz="2600" i="0" dirty="0" err="1">
                <a:solidFill>
                  <a:schemeClr val="tx1"/>
                </a:solidFill>
                <a:latin typeface="+mj-ea"/>
                <a:ea typeface="+mj-ea"/>
              </a:rPr>
              <a:t>int</a:t>
            </a:r>
            <a:r>
              <a:rPr lang="en-US" altLang="zh-TW" sz="2600" i="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</a:p>
          <a:p>
            <a:pPr lvl="2"/>
            <a:r>
              <a:rPr lang="en-US" altLang="zh-TW" sz="2600" i="0" dirty="0" smtClean="0">
                <a:solidFill>
                  <a:schemeClr val="tx1"/>
                </a:solidFill>
                <a:latin typeface="+mj-ea"/>
                <a:ea typeface="+mj-ea"/>
              </a:rPr>
              <a:t>list[3</a:t>
            </a:r>
            <a:r>
              <a:rPr lang="en-US" altLang="zh-TW" sz="2600" i="0" dirty="0">
                <a:solidFill>
                  <a:schemeClr val="tx1"/>
                </a:solidFill>
                <a:latin typeface="+mj-ea"/>
                <a:ea typeface="+mj-ea"/>
              </a:rPr>
              <a:t>]	 	</a:t>
            </a:r>
            <a:r>
              <a:rPr lang="el-GR" altLang="zh-TW" sz="2600" dirty="0">
                <a:solidFill>
                  <a:schemeClr val="tx1"/>
                </a:solidFill>
                <a:latin typeface="+mj-ea"/>
              </a:rPr>
              <a:t> α</a:t>
            </a:r>
            <a:r>
              <a:rPr lang="en-US" altLang="zh-TW" sz="2600" i="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zh-TW" sz="2600" i="0" dirty="0">
                <a:solidFill>
                  <a:schemeClr val="tx1"/>
                </a:solidFill>
                <a:latin typeface="+mj-ea"/>
                <a:ea typeface="+mj-ea"/>
              </a:rPr>
              <a:t>+ 3*</a:t>
            </a:r>
            <a:r>
              <a:rPr lang="en-US" altLang="zh-TW" sz="2600" i="0" dirty="0" err="1">
                <a:solidFill>
                  <a:schemeClr val="tx1"/>
                </a:solidFill>
                <a:latin typeface="+mj-ea"/>
                <a:ea typeface="+mj-ea"/>
              </a:rPr>
              <a:t>sizeof</a:t>
            </a:r>
            <a:r>
              <a:rPr lang="en-US" altLang="zh-TW" sz="2600" i="0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en-US" altLang="zh-TW" sz="2600" i="0" dirty="0" err="1">
                <a:solidFill>
                  <a:schemeClr val="tx1"/>
                </a:solidFill>
                <a:latin typeface="+mj-ea"/>
                <a:ea typeface="+mj-ea"/>
              </a:rPr>
              <a:t>int</a:t>
            </a:r>
            <a:r>
              <a:rPr lang="en-US" altLang="zh-TW" sz="2600" i="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</a:p>
          <a:p>
            <a:pPr lvl="2"/>
            <a:r>
              <a:rPr lang="en-US" altLang="zh-TW" sz="2600" i="0" dirty="0" smtClean="0">
                <a:solidFill>
                  <a:schemeClr val="tx1"/>
                </a:solidFill>
                <a:latin typeface="+mj-ea"/>
                <a:ea typeface="+mj-ea"/>
              </a:rPr>
              <a:t>list[4</a:t>
            </a:r>
            <a:r>
              <a:rPr lang="en-US" altLang="zh-TW" sz="2600" i="0" dirty="0">
                <a:solidFill>
                  <a:schemeClr val="tx1"/>
                </a:solidFill>
                <a:latin typeface="+mj-ea"/>
                <a:ea typeface="+mj-ea"/>
              </a:rPr>
              <a:t>]	 	</a:t>
            </a:r>
            <a:r>
              <a:rPr lang="el-GR" altLang="zh-TW" sz="2600" dirty="0">
                <a:solidFill>
                  <a:schemeClr val="tx1"/>
                </a:solidFill>
                <a:latin typeface="+mj-ea"/>
              </a:rPr>
              <a:t> α</a:t>
            </a:r>
            <a:r>
              <a:rPr lang="en-US" altLang="zh-TW" sz="2600" i="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zh-TW" sz="2600" i="0" dirty="0">
                <a:solidFill>
                  <a:schemeClr val="tx1"/>
                </a:solidFill>
                <a:latin typeface="+mj-ea"/>
                <a:ea typeface="+mj-ea"/>
              </a:rPr>
              <a:t>+ 4*size(</a:t>
            </a:r>
            <a:r>
              <a:rPr lang="en-US" altLang="zh-TW" sz="2600" i="0" dirty="0" err="1">
                <a:solidFill>
                  <a:schemeClr val="tx1"/>
                </a:solidFill>
                <a:latin typeface="+mj-ea"/>
                <a:ea typeface="+mj-ea"/>
              </a:rPr>
              <a:t>int</a:t>
            </a:r>
            <a:r>
              <a:rPr lang="en-US" altLang="zh-TW" sz="2600" i="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</a:p>
          <a:p>
            <a:pPr lvl="1"/>
            <a:endParaRPr lang="zh-TW" altLang="en-US" sz="2800" i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251996" y="3978442"/>
            <a:ext cx="1347537" cy="5614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0251996" y="4523874"/>
            <a:ext cx="1347537" cy="5614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0251996" y="5077325"/>
            <a:ext cx="1347537" cy="5614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0251996" y="5614734"/>
            <a:ext cx="1347537" cy="5614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0251996" y="6168186"/>
            <a:ext cx="1347537" cy="5614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251996" y="3176337"/>
            <a:ext cx="0" cy="415490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11599533" y="3176336"/>
            <a:ext cx="0" cy="415490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10964234" y="335021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7030A0"/>
                </a:solidFill>
              </a:rPr>
              <a:t>記憶體</a:t>
            </a:r>
            <a:endParaRPr lang="zh-TW" altLang="en-US" sz="2400" dirty="0">
              <a:solidFill>
                <a:srgbClr val="7030A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673418" y="4028447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TW" dirty="0">
                <a:latin typeface="+mj-ea"/>
              </a:rPr>
              <a:t>α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9428919" y="4539916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TW" dirty="0" smtClean="0">
                <a:latin typeface="+mj-ea"/>
              </a:rPr>
              <a:t>α</a:t>
            </a:r>
            <a:r>
              <a:rPr lang="en-US" altLang="zh-TW" dirty="0" smtClean="0">
                <a:latin typeface="+mj-ea"/>
              </a:rPr>
              <a:t>+4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9456559" y="5151575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TW" dirty="0">
                <a:latin typeface="+mj-ea"/>
              </a:rPr>
              <a:t>α</a:t>
            </a:r>
            <a:r>
              <a:rPr lang="en-US" altLang="zh-TW" dirty="0" smtClean="0">
                <a:latin typeface="+mj-ea"/>
              </a:rPr>
              <a:t>+8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9359257" y="5763234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TW" dirty="0">
                <a:latin typeface="+mj-ea"/>
              </a:rPr>
              <a:t>α</a:t>
            </a:r>
            <a:r>
              <a:rPr lang="en-US" altLang="zh-TW" dirty="0" smtClean="0">
                <a:latin typeface="+mj-ea"/>
              </a:rPr>
              <a:t>+12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9359257" y="6254754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TW" dirty="0">
                <a:latin typeface="+mj-ea"/>
              </a:rPr>
              <a:t>α</a:t>
            </a:r>
            <a:r>
              <a:rPr lang="en-US" altLang="zh-TW" dirty="0" smtClean="0">
                <a:latin typeface="+mj-ea"/>
              </a:rPr>
              <a:t>+16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940842" y="4668253"/>
            <a:ext cx="898358" cy="483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TW" sz="2800">
                <a:latin typeface="+mj-ea"/>
              </a:rPr>
              <a:t>α</a:t>
            </a:r>
            <a:endParaRPr lang="zh-TW" altLang="en-US" sz="2800" dirty="0"/>
          </a:p>
        </p:txBody>
      </p:sp>
      <p:sp>
        <p:nvSpPr>
          <p:cNvPr id="15" name="矩形 14"/>
          <p:cNvSpPr/>
          <p:nvPr/>
        </p:nvSpPr>
        <p:spPr>
          <a:xfrm>
            <a:off x="8172984" y="4291081"/>
            <a:ext cx="468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list</a:t>
            </a:r>
            <a:endParaRPr lang="zh-TW" altLang="en-US" dirty="0"/>
          </a:p>
        </p:txBody>
      </p:sp>
      <p:sp>
        <p:nvSpPr>
          <p:cNvPr id="20" name="手繪多邊形 19"/>
          <p:cNvSpPr/>
          <p:nvPr/>
        </p:nvSpPr>
        <p:spPr>
          <a:xfrm>
            <a:off x="8807116" y="3866147"/>
            <a:ext cx="1347537" cy="1042737"/>
          </a:xfrm>
          <a:custGeom>
            <a:avLst/>
            <a:gdLst>
              <a:gd name="connsiteX0" fmla="*/ 0 w 1347537"/>
              <a:gd name="connsiteY0" fmla="*/ 1042737 h 1042737"/>
              <a:gd name="connsiteX1" fmla="*/ 80210 w 1347537"/>
              <a:gd name="connsiteY1" fmla="*/ 1026695 h 1042737"/>
              <a:gd name="connsiteX2" fmla="*/ 224589 w 1347537"/>
              <a:gd name="connsiteY2" fmla="*/ 994611 h 1042737"/>
              <a:gd name="connsiteX3" fmla="*/ 272716 w 1347537"/>
              <a:gd name="connsiteY3" fmla="*/ 962527 h 1042737"/>
              <a:gd name="connsiteX4" fmla="*/ 385010 w 1347537"/>
              <a:gd name="connsiteY4" fmla="*/ 834190 h 1042737"/>
              <a:gd name="connsiteX5" fmla="*/ 449179 w 1347537"/>
              <a:gd name="connsiteY5" fmla="*/ 705853 h 1042737"/>
              <a:gd name="connsiteX6" fmla="*/ 465221 w 1347537"/>
              <a:gd name="connsiteY6" fmla="*/ 625642 h 1042737"/>
              <a:gd name="connsiteX7" fmla="*/ 481263 w 1347537"/>
              <a:gd name="connsiteY7" fmla="*/ 561474 h 1042737"/>
              <a:gd name="connsiteX8" fmla="*/ 497305 w 1347537"/>
              <a:gd name="connsiteY8" fmla="*/ 449179 h 1042737"/>
              <a:gd name="connsiteX9" fmla="*/ 529389 w 1347537"/>
              <a:gd name="connsiteY9" fmla="*/ 208548 h 1042737"/>
              <a:gd name="connsiteX10" fmla="*/ 545431 w 1347537"/>
              <a:gd name="connsiteY10" fmla="*/ 160421 h 1042737"/>
              <a:gd name="connsiteX11" fmla="*/ 625642 w 1347537"/>
              <a:gd name="connsiteY11" fmla="*/ 96253 h 1042737"/>
              <a:gd name="connsiteX12" fmla="*/ 673768 w 1347537"/>
              <a:gd name="connsiteY12" fmla="*/ 48127 h 1042737"/>
              <a:gd name="connsiteX13" fmla="*/ 770021 w 1347537"/>
              <a:gd name="connsiteY13" fmla="*/ 16042 h 1042737"/>
              <a:gd name="connsiteX14" fmla="*/ 818147 w 1347537"/>
              <a:gd name="connsiteY14" fmla="*/ 0 h 1042737"/>
              <a:gd name="connsiteX15" fmla="*/ 1058779 w 1347537"/>
              <a:gd name="connsiteY15" fmla="*/ 16042 h 1042737"/>
              <a:gd name="connsiteX16" fmla="*/ 1106905 w 1347537"/>
              <a:gd name="connsiteY16" fmla="*/ 32085 h 1042737"/>
              <a:gd name="connsiteX17" fmla="*/ 1283368 w 1347537"/>
              <a:gd name="connsiteY17" fmla="*/ 80211 h 1042737"/>
              <a:gd name="connsiteX18" fmla="*/ 1347537 w 1347537"/>
              <a:gd name="connsiteY18" fmla="*/ 144379 h 1042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347537" h="1042737">
                <a:moveTo>
                  <a:pt x="0" y="1042737"/>
                </a:moveTo>
                <a:lnTo>
                  <a:pt x="80210" y="1026695"/>
                </a:lnTo>
                <a:cubicBezTo>
                  <a:pt x="118940" y="1019653"/>
                  <a:pt x="184181" y="1014815"/>
                  <a:pt x="224589" y="994611"/>
                </a:cubicBezTo>
                <a:cubicBezTo>
                  <a:pt x="241834" y="985989"/>
                  <a:pt x="258206" y="975223"/>
                  <a:pt x="272716" y="962527"/>
                </a:cubicBezTo>
                <a:cubicBezTo>
                  <a:pt x="309884" y="930005"/>
                  <a:pt x="360850" y="882509"/>
                  <a:pt x="385010" y="834190"/>
                </a:cubicBezTo>
                <a:cubicBezTo>
                  <a:pt x="463500" y="677211"/>
                  <a:pt x="374846" y="817352"/>
                  <a:pt x="449179" y="705853"/>
                </a:cubicBezTo>
                <a:cubicBezTo>
                  <a:pt x="454526" y="679116"/>
                  <a:pt x="459306" y="652259"/>
                  <a:pt x="465221" y="625642"/>
                </a:cubicBezTo>
                <a:cubicBezTo>
                  <a:pt x="470004" y="604119"/>
                  <a:pt x="477319" y="583166"/>
                  <a:pt x="481263" y="561474"/>
                </a:cubicBezTo>
                <a:cubicBezTo>
                  <a:pt x="488027" y="524272"/>
                  <a:pt x="492615" y="486699"/>
                  <a:pt x="497305" y="449179"/>
                </a:cubicBezTo>
                <a:cubicBezTo>
                  <a:pt x="507235" y="369739"/>
                  <a:pt x="511905" y="287228"/>
                  <a:pt x="529389" y="208548"/>
                </a:cubicBezTo>
                <a:cubicBezTo>
                  <a:pt x="533057" y="192041"/>
                  <a:pt x="536731" y="174921"/>
                  <a:pt x="545431" y="160421"/>
                </a:cubicBezTo>
                <a:cubicBezTo>
                  <a:pt x="564098" y="129309"/>
                  <a:pt x="599414" y="118110"/>
                  <a:pt x="625642" y="96253"/>
                </a:cubicBezTo>
                <a:cubicBezTo>
                  <a:pt x="643070" y="81729"/>
                  <a:pt x="653936" y="59145"/>
                  <a:pt x="673768" y="48127"/>
                </a:cubicBezTo>
                <a:cubicBezTo>
                  <a:pt x="703332" y="31703"/>
                  <a:pt x="737937" y="26737"/>
                  <a:pt x="770021" y="16042"/>
                </a:cubicBezTo>
                <a:lnTo>
                  <a:pt x="818147" y="0"/>
                </a:lnTo>
                <a:cubicBezTo>
                  <a:pt x="898358" y="5347"/>
                  <a:pt x="978882" y="7164"/>
                  <a:pt x="1058779" y="16042"/>
                </a:cubicBezTo>
                <a:cubicBezTo>
                  <a:pt x="1075585" y="17909"/>
                  <a:pt x="1090591" y="27636"/>
                  <a:pt x="1106905" y="32085"/>
                </a:cubicBezTo>
                <a:cubicBezTo>
                  <a:pt x="1305943" y="86369"/>
                  <a:pt x="1172588" y="43284"/>
                  <a:pt x="1283368" y="80211"/>
                </a:cubicBezTo>
                <a:cubicBezTo>
                  <a:pt x="1322085" y="138286"/>
                  <a:pt x="1298207" y="119715"/>
                  <a:pt x="1347537" y="144379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518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556" name="Picture 4" descr="program2"/>
          <p:cNvPicPr>
            <a:picLocks noChangeAspect="1" noChangeArrowheads="1"/>
          </p:cNvPicPr>
          <p:nvPr/>
        </p:nvPicPr>
        <p:blipFill>
          <a:blip r:embed="rId2" cstate="print">
            <a:lum bright="-42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59"/>
          <a:stretch>
            <a:fillRect/>
          </a:stretch>
        </p:blipFill>
        <p:spPr bwMode="auto">
          <a:xfrm>
            <a:off x="4872038" y="1557338"/>
            <a:ext cx="5580062" cy="504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55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4" y="1700214"/>
            <a:ext cx="2160587" cy="25812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559" name="Text Box 7"/>
          <p:cNvSpPr txBox="1">
            <a:spLocks noChangeArrowheads="1"/>
          </p:cNvSpPr>
          <p:nvPr/>
        </p:nvSpPr>
        <p:spPr bwMode="auto">
          <a:xfrm>
            <a:off x="1847851" y="1052513"/>
            <a:ext cx="22320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000">
                <a:solidFill>
                  <a:srgbClr val="FF0000"/>
                </a:solidFill>
              </a:rPr>
              <a:t>Matrix A</a:t>
            </a:r>
            <a:r>
              <a:rPr lang="en-US" altLang="zh-TW"/>
              <a:t> </a:t>
            </a:r>
          </a:p>
          <a:p>
            <a:r>
              <a:rPr lang="en-US" altLang="zh-TW"/>
              <a:t>        </a:t>
            </a:r>
            <a:r>
              <a:rPr lang="en-US" altLang="zh-TW">
                <a:solidFill>
                  <a:srgbClr val="FF0000"/>
                </a:solidFill>
              </a:rPr>
              <a:t>Row Col Value</a:t>
            </a:r>
          </a:p>
        </p:txBody>
      </p:sp>
      <p:sp>
        <p:nvSpPr>
          <p:cNvPr id="151560" name="Line 8"/>
          <p:cNvSpPr>
            <a:spLocks noChangeShapeType="1"/>
          </p:cNvSpPr>
          <p:nvPr/>
        </p:nvSpPr>
        <p:spPr bwMode="auto">
          <a:xfrm>
            <a:off x="4367214" y="2420938"/>
            <a:ext cx="720725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1561" name="Text Box 9"/>
          <p:cNvSpPr txBox="1">
            <a:spLocks noChangeArrowheads="1"/>
          </p:cNvSpPr>
          <p:nvPr/>
        </p:nvSpPr>
        <p:spPr bwMode="auto">
          <a:xfrm>
            <a:off x="6888163" y="260351"/>
            <a:ext cx="2660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[0]   [1]   [2]   [3]   [4]   [5]</a:t>
            </a:r>
          </a:p>
        </p:txBody>
      </p:sp>
      <p:sp>
        <p:nvSpPr>
          <p:cNvPr id="151562" name="Text Box 10"/>
          <p:cNvSpPr txBox="1">
            <a:spLocks noChangeArrowheads="1"/>
          </p:cNvSpPr>
          <p:nvPr/>
        </p:nvSpPr>
        <p:spPr bwMode="auto">
          <a:xfrm>
            <a:off x="5591176" y="549275"/>
            <a:ext cx="11994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row_terms</a:t>
            </a:r>
          </a:p>
        </p:txBody>
      </p:sp>
      <p:sp>
        <p:nvSpPr>
          <p:cNvPr id="151563" name="Rectangle 11"/>
          <p:cNvSpPr>
            <a:spLocks noChangeArrowheads="1"/>
          </p:cNvSpPr>
          <p:nvPr/>
        </p:nvSpPr>
        <p:spPr bwMode="auto">
          <a:xfrm>
            <a:off x="5448300" y="981076"/>
            <a:ext cx="1428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starting_pos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51564" name="Text Box 12"/>
          <p:cNvSpPr txBox="1">
            <a:spLocks noChangeArrowheads="1"/>
          </p:cNvSpPr>
          <p:nvPr/>
        </p:nvSpPr>
        <p:spPr bwMode="auto">
          <a:xfrm>
            <a:off x="9767888" y="620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TW" altLang="en-US"/>
          </a:p>
        </p:txBody>
      </p:sp>
      <p:sp>
        <p:nvSpPr>
          <p:cNvPr id="151565" name="Text Box 13"/>
          <p:cNvSpPr txBox="1">
            <a:spLocks noChangeArrowheads="1"/>
          </p:cNvSpPr>
          <p:nvPr/>
        </p:nvSpPr>
        <p:spPr bwMode="auto">
          <a:xfrm>
            <a:off x="9512300" y="549275"/>
            <a:ext cx="1155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#col = 6</a:t>
            </a:r>
          </a:p>
          <a:p>
            <a:r>
              <a:rPr lang="en-US" altLang="zh-TW"/>
              <a:t>#term = 6</a:t>
            </a:r>
          </a:p>
        </p:txBody>
      </p:sp>
      <p:sp>
        <p:nvSpPr>
          <p:cNvPr id="151566" name="Line 14"/>
          <p:cNvSpPr>
            <a:spLocks noChangeShapeType="1"/>
          </p:cNvSpPr>
          <p:nvPr/>
        </p:nvSpPr>
        <p:spPr bwMode="auto">
          <a:xfrm>
            <a:off x="4367214" y="3141663"/>
            <a:ext cx="720725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1567" name="Line 15"/>
          <p:cNvSpPr>
            <a:spLocks noChangeShapeType="1"/>
          </p:cNvSpPr>
          <p:nvPr/>
        </p:nvSpPr>
        <p:spPr bwMode="auto">
          <a:xfrm>
            <a:off x="4583114" y="3357563"/>
            <a:ext cx="720725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1568" name="Line 16"/>
          <p:cNvSpPr>
            <a:spLocks noChangeShapeType="1"/>
          </p:cNvSpPr>
          <p:nvPr/>
        </p:nvSpPr>
        <p:spPr bwMode="auto">
          <a:xfrm>
            <a:off x="4799014" y="3573463"/>
            <a:ext cx="720725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1569" name="Text Box 17"/>
          <p:cNvSpPr txBox="1">
            <a:spLocks noChangeArrowheads="1"/>
          </p:cNvSpPr>
          <p:nvPr/>
        </p:nvSpPr>
        <p:spPr bwMode="auto">
          <a:xfrm>
            <a:off x="6959600" y="549275"/>
            <a:ext cx="3193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0</a:t>
            </a:r>
          </a:p>
        </p:txBody>
      </p:sp>
      <p:sp>
        <p:nvSpPr>
          <p:cNvPr id="151570" name="Text Box 18"/>
          <p:cNvSpPr txBox="1">
            <a:spLocks noChangeArrowheads="1"/>
          </p:cNvSpPr>
          <p:nvPr/>
        </p:nvSpPr>
        <p:spPr bwMode="auto">
          <a:xfrm>
            <a:off x="7391400" y="549275"/>
            <a:ext cx="3193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0</a:t>
            </a:r>
          </a:p>
        </p:txBody>
      </p:sp>
      <p:sp>
        <p:nvSpPr>
          <p:cNvPr id="151571" name="Text Box 19"/>
          <p:cNvSpPr txBox="1">
            <a:spLocks noChangeArrowheads="1"/>
          </p:cNvSpPr>
          <p:nvPr/>
        </p:nvSpPr>
        <p:spPr bwMode="auto">
          <a:xfrm>
            <a:off x="7824788" y="549275"/>
            <a:ext cx="3193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0</a:t>
            </a:r>
          </a:p>
        </p:txBody>
      </p:sp>
      <p:sp>
        <p:nvSpPr>
          <p:cNvPr id="151572" name="Text Box 20"/>
          <p:cNvSpPr txBox="1">
            <a:spLocks noChangeArrowheads="1"/>
          </p:cNvSpPr>
          <p:nvPr/>
        </p:nvSpPr>
        <p:spPr bwMode="auto">
          <a:xfrm>
            <a:off x="8256588" y="549275"/>
            <a:ext cx="3193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0</a:t>
            </a:r>
          </a:p>
        </p:txBody>
      </p:sp>
      <p:sp>
        <p:nvSpPr>
          <p:cNvPr id="151573" name="Text Box 21"/>
          <p:cNvSpPr txBox="1">
            <a:spLocks noChangeArrowheads="1"/>
          </p:cNvSpPr>
          <p:nvPr/>
        </p:nvSpPr>
        <p:spPr bwMode="auto">
          <a:xfrm>
            <a:off x="8759825" y="549275"/>
            <a:ext cx="3193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0</a:t>
            </a:r>
          </a:p>
        </p:txBody>
      </p:sp>
      <p:sp>
        <p:nvSpPr>
          <p:cNvPr id="151574" name="Text Box 22"/>
          <p:cNvSpPr txBox="1">
            <a:spLocks noChangeArrowheads="1"/>
          </p:cNvSpPr>
          <p:nvPr/>
        </p:nvSpPr>
        <p:spPr bwMode="auto">
          <a:xfrm>
            <a:off x="9191625" y="549275"/>
            <a:ext cx="3193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0</a:t>
            </a:r>
          </a:p>
        </p:txBody>
      </p:sp>
      <p:sp>
        <p:nvSpPr>
          <p:cNvPr id="151575" name="Line 23"/>
          <p:cNvSpPr>
            <a:spLocks noChangeShapeType="1"/>
          </p:cNvSpPr>
          <p:nvPr/>
        </p:nvSpPr>
        <p:spPr bwMode="auto">
          <a:xfrm>
            <a:off x="4584701" y="3717925"/>
            <a:ext cx="720725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1576" name="Line 24"/>
          <p:cNvSpPr>
            <a:spLocks noChangeShapeType="1"/>
          </p:cNvSpPr>
          <p:nvPr/>
        </p:nvSpPr>
        <p:spPr bwMode="auto">
          <a:xfrm>
            <a:off x="4800601" y="3933825"/>
            <a:ext cx="720725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1577" name="Rectangle 25"/>
          <p:cNvSpPr>
            <a:spLocks noChangeArrowheads="1"/>
          </p:cNvSpPr>
          <p:nvPr/>
        </p:nvSpPr>
        <p:spPr bwMode="auto">
          <a:xfrm>
            <a:off x="3000375" y="1916114"/>
            <a:ext cx="431800" cy="2889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1578" name="Rectangle 26"/>
          <p:cNvSpPr>
            <a:spLocks noChangeArrowheads="1"/>
          </p:cNvSpPr>
          <p:nvPr/>
        </p:nvSpPr>
        <p:spPr bwMode="auto">
          <a:xfrm>
            <a:off x="3000375" y="2205039"/>
            <a:ext cx="431800" cy="2889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1579" name="Rectangle 27"/>
          <p:cNvSpPr>
            <a:spLocks noChangeArrowheads="1"/>
          </p:cNvSpPr>
          <p:nvPr/>
        </p:nvSpPr>
        <p:spPr bwMode="auto">
          <a:xfrm>
            <a:off x="3000375" y="2492376"/>
            <a:ext cx="431800" cy="2889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1580" name="Rectangle 28"/>
          <p:cNvSpPr>
            <a:spLocks noChangeArrowheads="1"/>
          </p:cNvSpPr>
          <p:nvPr/>
        </p:nvSpPr>
        <p:spPr bwMode="auto">
          <a:xfrm>
            <a:off x="3000375" y="2781301"/>
            <a:ext cx="431800" cy="2889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1581" name="Rectangle 29"/>
          <p:cNvSpPr>
            <a:spLocks noChangeArrowheads="1"/>
          </p:cNvSpPr>
          <p:nvPr/>
        </p:nvSpPr>
        <p:spPr bwMode="auto">
          <a:xfrm>
            <a:off x="3000375" y="3068639"/>
            <a:ext cx="431800" cy="2889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1582" name="Rectangle 30"/>
          <p:cNvSpPr>
            <a:spLocks noChangeArrowheads="1"/>
          </p:cNvSpPr>
          <p:nvPr/>
        </p:nvSpPr>
        <p:spPr bwMode="auto">
          <a:xfrm>
            <a:off x="3000375" y="3357564"/>
            <a:ext cx="431800" cy="2889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1583" name="Rectangle 31"/>
          <p:cNvSpPr>
            <a:spLocks noChangeArrowheads="1"/>
          </p:cNvSpPr>
          <p:nvPr/>
        </p:nvSpPr>
        <p:spPr bwMode="auto">
          <a:xfrm>
            <a:off x="3000375" y="3644901"/>
            <a:ext cx="431800" cy="2889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1584" name="Rectangle 32"/>
          <p:cNvSpPr>
            <a:spLocks noChangeArrowheads="1"/>
          </p:cNvSpPr>
          <p:nvPr/>
        </p:nvSpPr>
        <p:spPr bwMode="auto">
          <a:xfrm>
            <a:off x="3000375" y="3933826"/>
            <a:ext cx="431800" cy="2889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1585" name="Text Box 33"/>
          <p:cNvSpPr txBox="1">
            <a:spLocks noChangeArrowheads="1"/>
          </p:cNvSpPr>
          <p:nvPr/>
        </p:nvSpPr>
        <p:spPr bwMode="auto">
          <a:xfrm>
            <a:off x="6959600" y="549275"/>
            <a:ext cx="3193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1</a:t>
            </a:r>
          </a:p>
        </p:txBody>
      </p:sp>
      <p:sp>
        <p:nvSpPr>
          <p:cNvPr id="151586" name="Text Box 34"/>
          <p:cNvSpPr txBox="1">
            <a:spLocks noChangeArrowheads="1"/>
          </p:cNvSpPr>
          <p:nvPr/>
        </p:nvSpPr>
        <p:spPr bwMode="auto">
          <a:xfrm>
            <a:off x="8256588" y="549276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/>
              <a:t>1</a:t>
            </a:r>
          </a:p>
        </p:txBody>
      </p:sp>
      <p:sp>
        <p:nvSpPr>
          <p:cNvPr id="151587" name="Text Box 35"/>
          <p:cNvSpPr txBox="1">
            <a:spLocks noChangeArrowheads="1"/>
          </p:cNvSpPr>
          <p:nvPr/>
        </p:nvSpPr>
        <p:spPr bwMode="auto">
          <a:xfrm>
            <a:off x="9191625" y="549275"/>
            <a:ext cx="3193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1</a:t>
            </a:r>
          </a:p>
        </p:txBody>
      </p:sp>
      <p:sp>
        <p:nvSpPr>
          <p:cNvPr id="151588" name="Text Box 36"/>
          <p:cNvSpPr txBox="1">
            <a:spLocks noChangeArrowheads="1"/>
          </p:cNvSpPr>
          <p:nvPr/>
        </p:nvSpPr>
        <p:spPr bwMode="auto">
          <a:xfrm>
            <a:off x="7391400" y="549275"/>
            <a:ext cx="3193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1</a:t>
            </a:r>
          </a:p>
        </p:txBody>
      </p:sp>
      <p:sp>
        <p:nvSpPr>
          <p:cNvPr id="151589" name="Text Box 37"/>
          <p:cNvSpPr txBox="1">
            <a:spLocks noChangeArrowheads="1"/>
          </p:cNvSpPr>
          <p:nvPr/>
        </p:nvSpPr>
        <p:spPr bwMode="auto">
          <a:xfrm>
            <a:off x="7824788" y="549275"/>
            <a:ext cx="3193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1</a:t>
            </a:r>
          </a:p>
        </p:txBody>
      </p:sp>
      <p:sp>
        <p:nvSpPr>
          <p:cNvPr id="151590" name="Text Box 38"/>
          <p:cNvSpPr txBox="1">
            <a:spLocks noChangeArrowheads="1"/>
          </p:cNvSpPr>
          <p:nvPr/>
        </p:nvSpPr>
        <p:spPr bwMode="auto">
          <a:xfrm>
            <a:off x="8256588" y="549276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/>
              <a:t>2</a:t>
            </a:r>
          </a:p>
        </p:txBody>
      </p:sp>
      <p:sp>
        <p:nvSpPr>
          <p:cNvPr id="151591" name="Text Box 39"/>
          <p:cNvSpPr txBox="1">
            <a:spLocks noChangeArrowheads="1"/>
          </p:cNvSpPr>
          <p:nvPr/>
        </p:nvSpPr>
        <p:spPr bwMode="auto">
          <a:xfrm>
            <a:off x="6959600" y="549275"/>
            <a:ext cx="3193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2</a:t>
            </a:r>
          </a:p>
        </p:txBody>
      </p:sp>
      <p:sp>
        <p:nvSpPr>
          <p:cNvPr id="151592" name="Text Box 40"/>
          <p:cNvSpPr txBox="1">
            <a:spLocks noChangeArrowheads="1"/>
          </p:cNvSpPr>
          <p:nvPr/>
        </p:nvSpPr>
        <p:spPr bwMode="auto">
          <a:xfrm>
            <a:off x="7824788" y="549275"/>
            <a:ext cx="3193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2</a:t>
            </a:r>
          </a:p>
        </p:txBody>
      </p:sp>
      <p:sp>
        <p:nvSpPr>
          <p:cNvPr id="151593" name="Line 41"/>
          <p:cNvSpPr>
            <a:spLocks noChangeShapeType="1"/>
          </p:cNvSpPr>
          <p:nvPr/>
        </p:nvSpPr>
        <p:spPr bwMode="auto">
          <a:xfrm>
            <a:off x="4800601" y="4149725"/>
            <a:ext cx="720725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1594" name="Text Box 42"/>
          <p:cNvSpPr txBox="1">
            <a:spLocks noChangeArrowheads="1"/>
          </p:cNvSpPr>
          <p:nvPr/>
        </p:nvSpPr>
        <p:spPr bwMode="auto">
          <a:xfrm>
            <a:off x="6959600" y="981075"/>
            <a:ext cx="3193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1</a:t>
            </a:r>
          </a:p>
        </p:txBody>
      </p:sp>
      <p:sp>
        <p:nvSpPr>
          <p:cNvPr id="151595" name="Line 43"/>
          <p:cNvSpPr>
            <a:spLocks noChangeShapeType="1"/>
          </p:cNvSpPr>
          <p:nvPr/>
        </p:nvSpPr>
        <p:spPr bwMode="auto">
          <a:xfrm>
            <a:off x="4584701" y="4292600"/>
            <a:ext cx="720725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1596" name="Line 44"/>
          <p:cNvSpPr>
            <a:spLocks noChangeShapeType="1"/>
          </p:cNvSpPr>
          <p:nvPr/>
        </p:nvSpPr>
        <p:spPr bwMode="auto">
          <a:xfrm>
            <a:off x="4800601" y="4508500"/>
            <a:ext cx="720725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1597" name="Text Box 45"/>
          <p:cNvSpPr txBox="1">
            <a:spLocks noChangeArrowheads="1"/>
          </p:cNvSpPr>
          <p:nvPr/>
        </p:nvSpPr>
        <p:spPr bwMode="auto">
          <a:xfrm>
            <a:off x="7391400" y="981075"/>
            <a:ext cx="3193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3</a:t>
            </a:r>
          </a:p>
        </p:txBody>
      </p:sp>
      <p:sp>
        <p:nvSpPr>
          <p:cNvPr id="151598" name="Text Box 46"/>
          <p:cNvSpPr txBox="1">
            <a:spLocks noChangeArrowheads="1"/>
          </p:cNvSpPr>
          <p:nvPr/>
        </p:nvSpPr>
        <p:spPr bwMode="auto">
          <a:xfrm>
            <a:off x="7824788" y="981075"/>
            <a:ext cx="3193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4</a:t>
            </a:r>
          </a:p>
        </p:txBody>
      </p:sp>
      <p:sp>
        <p:nvSpPr>
          <p:cNvPr id="151599" name="Text Box 47"/>
          <p:cNvSpPr txBox="1">
            <a:spLocks noChangeArrowheads="1"/>
          </p:cNvSpPr>
          <p:nvPr/>
        </p:nvSpPr>
        <p:spPr bwMode="auto">
          <a:xfrm>
            <a:off x="8256588" y="981075"/>
            <a:ext cx="3193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6</a:t>
            </a:r>
          </a:p>
        </p:txBody>
      </p:sp>
      <p:sp>
        <p:nvSpPr>
          <p:cNvPr id="151600" name="Text Box 48"/>
          <p:cNvSpPr txBox="1">
            <a:spLocks noChangeArrowheads="1"/>
          </p:cNvSpPr>
          <p:nvPr/>
        </p:nvSpPr>
        <p:spPr bwMode="auto">
          <a:xfrm>
            <a:off x="8759825" y="974725"/>
            <a:ext cx="3193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8</a:t>
            </a:r>
          </a:p>
        </p:txBody>
      </p:sp>
      <p:sp>
        <p:nvSpPr>
          <p:cNvPr id="151601" name="Text Box 49"/>
          <p:cNvSpPr txBox="1">
            <a:spLocks noChangeArrowheads="1"/>
          </p:cNvSpPr>
          <p:nvPr/>
        </p:nvSpPr>
        <p:spPr bwMode="auto">
          <a:xfrm>
            <a:off x="9191625" y="974725"/>
            <a:ext cx="3193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083011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1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 nodeType="clickPar">
                      <p:stCondLst>
                        <p:cond delay="indefinite"/>
                      </p:stCondLst>
                      <p:childTnLst>
                        <p:par>
                          <p:cTn id="2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 nodeType="clickPar">
                      <p:stCondLst>
                        <p:cond delay="indefinite"/>
                      </p:stCondLst>
                      <p:childTnLst>
                        <p:par>
                          <p:cTn id="2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 nodeType="clickPar">
                      <p:stCondLst>
                        <p:cond delay="indefinite"/>
                      </p:stCondLst>
                      <p:childTnLst>
                        <p:par>
                          <p:cTn id="2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 nodeType="clickPar">
                      <p:stCondLst>
                        <p:cond delay="indefinite"/>
                      </p:stCondLst>
                      <p:childTnLst>
                        <p:par>
                          <p:cTn id="2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 nodeType="clickPar">
                      <p:stCondLst>
                        <p:cond delay="indefinite"/>
                      </p:stCondLst>
                      <p:childTnLst>
                        <p:par>
                          <p:cTn id="2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 nodeType="clickPar">
                      <p:stCondLst>
                        <p:cond delay="indefinite"/>
                      </p:stCondLst>
                      <p:childTnLst>
                        <p:par>
                          <p:cTn id="2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 nodeType="clickPar">
                      <p:stCondLst>
                        <p:cond delay="indefinite"/>
                      </p:stCondLst>
                      <p:childTnLst>
                        <p:par>
                          <p:cTn id="2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 nodeType="clickPar">
                      <p:stCondLst>
                        <p:cond delay="indefinite"/>
                      </p:stCondLst>
                      <p:childTnLst>
                        <p:par>
                          <p:cTn id="2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 nodeType="clickPar">
                      <p:stCondLst>
                        <p:cond delay="indefinite"/>
                      </p:stCondLst>
                      <p:childTnLst>
                        <p:par>
                          <p:cTn id="2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 nodeType="clickPar">
                      <p:stCondLst>
                        <p:cond delay="indefinite"/>
                      </p:stCondLst>
                      <p:childTnLst>
                        <p:par>
                          <p:cTn id="3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 nodeType="clickPar">
                      <p:stCondLst>
                        <p:cond delay="indefinite"/>
                      </p:stCondLst>
                      <p:childTnLst>
                        <p:par>
                          <p:cTn id="3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 nodeType="clickPar">
                      <p:stCondLst>
                        <p:cond delay="indefinite"/>
                      </p:stCondLst>
                      <p:childTnLst>
                        <p:par>
                          <p:cTn id="3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 nodeType="clickPar">
                      <p:stCondLst>
                        <p:cond delay="indefinite"/>
                      </p:stCondLst>
                      <p:childTnLst>
                        <p:par>
                          <p:cTn id="3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 nodeType="clickPar">
                      <p:stCondLst>
                        <p:cond delay="indefinite"/>
                      </p:stCondLst>
                      <p:childTnLst>
                        <p:par>
                          <p:cTn id="3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 nodeType="clickPar">
                      <p:stCondLst>
                        <p:cond delay="indefinite"/>
                      </p:stCondLst>
                      <p:childTnLst>
                        <p:par>
                          <p:cTn id="3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 nodeType="clickPar">
                      <p:stCondLst>
                        <p:cond delay="indefinite"/>
                      </p:stCondLst>
                      <p:childTnLst>
                        <p:par>
                          <p:cTn id="3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 nodeType="clickPar">
                      <p:stCondLst>
                        <p:cond delay="indefinite"/>
                      </p:stCondLst>
                      <p:childTnLst>
                        <p:par>
                          <p:cTn id="3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 nodeType="clickPar">
                      <p:stCondLst>
                        <p:cond delay="indefinite"/>
                      </p:stCondLst>
                      <p:childTnLst>
                        <p:par>
                          <p:cTn id="3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 nodeType="clickPar">
                      <p:stCondLst>
                        <p:cond delay="indefinite"/>
                      </p:stCondLst>
                      <p:childTnLst>
                        <p:par>
                          <p:cTn id="3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 nodeType="clickPar">
                      <p:stCondLst>
                        <p:cond delay="indefinite"/>
                      </p:stCondLst>
                      <p:childTnLst>
                        <p:par>
                          <p:cTn id="3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 nodeType="clickPar">
                      <p:stCondLst>
                        <p:cond delay="indefinite"/>
                      </p:stCondLst>
                      <p:childTnLst>
                        <p:par>
                          <p:cTn id="3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 nodeType="clickPar">
                      <p:stCondLst>
                        <p:cond delay="indefinite"/>
                      </p:stCondLst>
                      <p:childTnLst>
                        <p:par>
                          <p:cTn id="3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 nodeType="clickPar">
                      <p:stCondLst>
                        <p:cond delay="indefinite"/>
                      </p:stCondLst>
                      <p:childTnLst>
                        <p:par>
                          <p:cTn id="3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 nodeType="clickPar">
                      <p:stCondLst>
                        <p:cond delay="indefinite"/>
                      </p:stCondLst>
                      <p:childTnLst>
                        <p:par>
                          <p:cTn id="3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 nodeType="clickPar">
                      <p:stCondLst>
                        <p:cond delay="indefinite"/>
                      </p:stCondLst>
                      <p:childTnLst>
                        <p:par>
                          <p:cTn id="3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 nodeType="clickPar">
                      <p:stCondLst>
                        <p:cond delay="indefinite"/>
                      </p:stCondLst>
                      <p:childTnLst>
                        <p:par>
                          <p:cTn id="3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 nodeType="clickPar">
                      <p:stCondLst>
                        <p:cond delay="indefinite"/>
                      </p:stCondLst>
                      <p:childTnLst>
                        <p:par>
                          <p:cTn id="3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 nodeType="clickPar">
                      <p:stCondLst>
                        <p:cond delay="indefinite"/>
                      </p:stCondLst>
                      <p:childTnLst>
                        <p:par>
                          <p:cTn id="4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 nodeType="clickPar">
                      <p:stCondLst>
                        <p:cond delay="indefinite"/>
                      </p:stCondLst>
                      <p:childTnLst>
                        <p:par>
                          <p:cTn id="4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 nodeType="clickPar">
                      <p:stCondLst>
                        <p:cond delay="indefinite"/>
                      </p:stCondLst>
                      <p:childTnLst>
                        <p:par>
                          <p:cTn id="4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 nodeType="clickPar">
                      <p:stCondLst>
                        <p:cond delay="indefinite"/>
                      </p:stCondLst>
                      <p:childTnLst>
                        <p:par>
                          <p:cTn id="4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 nodeType="clickPar">
                      <p:stCondLst>
                        <p:cond delay="indefinite"/>
                      </p:stCondLst>
                      <p:childTnLst>
                        <p:par>
                          <p:cTn id="4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 nodeType="clickPar">
                      <p:stCondLst>
                        <p:cond delay="indefinite"/>
                      </p:stCondLst>
                      <p:childTnLst>
                        <p:par>
                          <p:cTn id="4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 nodeType="clickPar">
                      <p:stCondLst>
                        <p:cond delay="indefinite"/>
                      </p:stCondLst>
                      <p:childTnLst>
                        <p:par>
                          <p:cTn id="4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 nodeType="clickPar">
                      <p:stCondLst>
                        <p:cond delay="indefinite"/>
                      </p:stCondLst>
                      <p:childTnLst>
                        <p:par>
                          <p:cTn id="4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 nodeType="clickPar">
                      <p:stCondLst>
                        <p:cond delay="indefinite"/>
                      </p:stCondLst>
                      <p:childTnLst>
                        <p:par>
                          <p:cTn id="4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 nodeType="clickPar">
                      <p:stCondLst>
                        <p:cond delay="indefinite"/>
                      </p:stCondLst>
                      <p:childTnLst>
                        <p:par>
                          <p:cTn id="4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 nodeType="clickPar">
                      <p:stCondLst>
                        <p:cond delay="indefinite"/>
                      </p:stCondLst>
                      <p:childTnLst>
                        <p:par>
                          <p:cTn id="4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 nodeType="clickPar">
                      <p:stCondLst>
                        <p:cond delay="indefinite"/>
                      </p:stCondLst>
                      <p:childTnLst>
                        <p:par>
                          <p:cTn id="4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 nodeType="clickPar">
                      <p:stCondLst>
                        <p:cond delay="indefinite"/>
                      </p:stCondLst>
                      <p:childTnLst>
                        <p:par>
                          <p:cTn id="4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 nodeType="clickPar">
                      <p:stCondLst>
                        <p:cond delay="indefinite"/>
                      </p:stCondLst>
                      <p:childTnLst>
                        <p:par>
                          <p:cTn id="4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 nodeType="clickPar">
                      <p:stCondLst>
                        <p:cond delay="indefinite"/>
                      </p:stCondLst>
                      <p:childTnLst>
                        <p:par>
                          <p:cTn id="4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 nodeType="clickPar">
                      <p:stCondLst>
                        <p:cond delay="indefinite"/>
                      </p:stCondLst>
                      <p:childTnLst>
                        <p:par>
                          <p:cTn id="4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 nodeType="clickPar">
                      <p:stCondLst>
                        <p:cond delay="indefinite"/>
                      </p:stCondLst>
                      <p:childTnLst>
                        <p:par>
                          <p:cTn id="4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 nodeType="clickPar">
                      <p:stCondLst>
                        <p:cond delay="indefinite"/>
                      </p:stCondLst>
                      <p:childTnLst>
                        <p:par>
                          <p:cTn id="4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 nodeType="clickPar">
                      <p:stCondLst>
                        <p:cond delay="indefinite"/>
                      </p:stCondLst>
                      <p:childTnLst>
                        <p:par>
                          <p:cTn id="4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 nodeType="clickPar">
                      <p:stCondLst>
                        <p:cond delay="indefinite"/>
                      </p:stCondLst>
                      <p:childTnLst>
                        <p:par>
                          <p:cTn id="4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 nodeType="clickPar">
                      <p:stCondLst>
                        <p:cond delay="indefinite"/>
                      </p:stCondLst>
                      <p:childTnLst>
                        <p:par>
                          <p:cTn id="4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 nodeType="clickPar">
                      <p:stCondLst>
                        <p:cond delay="indefinite"/>
                      </p:stCondLst>
                      <p:childTnLst>
                        <p:par>
                          <p:cTn id="4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 nodeType="clickPar">
                      <p:stCondLst>
                        <p:cond delay="indefinite"/>
                      </p:stCondLst>
                      <p:childTnLst>
                        <p:par>
                          <p:cTn id="4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 nodeType="clickPar">
                      <p:stCondLst>
                        <p:cond delay="indefinite"/>
                      </p:stCondLst>
                      <p:childTnLst>
                        <p:par>
                          <p:cTn id="4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 nodeType="clickPar">
                      <p:stCondLst>
                        <p:cond delay="indefinite"/>
                      </p:stCondLst>
                      <p:childTnLst>
                        <p:par>
                          <p:cTn id="4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 nodeType="clickPar">
                      <p:stCondLst>
                        <p:cond delay="indefinite"/>
                      </p:stCondLst>
                      <p:childTnLst>
                        <p:par>
                          <p:cTn id="5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 nodeType="clickPar">
                      <p:stCondLst>
                        <p:cond delay="indefinite"/>
                      </p:stCondLst>
                      <p:childTnLst>
                        <p:par>
                          <p:cTn id="5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9" fill="hold" nodeType="clickPar">
                      <p:stCondLst>
                        <p:cond delay="indefinite"/>
                      </p:stCondLst>
                      <p:childTnLst>
                        <p:par>
                          <p:cTn id="5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 nodeType="clickPar">
                      <p:stCondLst>
                        <p:cond delay="indefinite"/>
                      </p:stCondLst>
                      <p:childTnLst>
                        <p:par>
                          <p:cTn id="5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 nodeType="clickPar">
                      <p:stCondLst>
                        <p:cond delay="indefinite"/>
                      </p:stCondLst>
                      <p:childTnLst>
                        <p:par>
                          <p:cTn id="5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9" grpId="0"/>
      <p:bldP spid="151561" grpId="0"/>
      <p:bldP spid="151562" grpId="0"/>
      <p:bldP spid="151563" grpId="0"/>
      <p:bldP spid="151565" grpId="0"/>
      <p:bldP spid="151569" grpId="0"/>
      <p:bldP spid="151569" grpId="1"/>
      <p:bldP spid="151570" grpId="0"/>
      <p:bldP spid="151570" grpId="1"/>
      <p:bldP spid="151571" grpId="0"/>
      <p:bldP spid="151571" grpId="1"/>
      <p:bldP spid="151572" grpId="0"/>
      <p:bldP spid="151572" grpId="1"/>
      <p:bldP spid="151573" grpId="0"/>
      <p:bldP spid="151574" grpId="0"/>
      <p:bldP spid="151574" grpId="1"/>
      <p:bldP spid="151585" grpId="0"/>
      <p:bldP spid="151585" grpId="1"/>
      <p:bldP spid="151586" grpId="0"/>
      <p:bldP spid="151586" grpId="1"/>
      <p:bldP spid="151587" grpId="0"/>
      <p:bldP spid="151588" grpId="0"/>
      <p:bldP spid="151589" grpId="0"/>
      <p:bldP spid="151589" grpId="1"/>
      <p:bldP spid="151590" grpId="0"/>
      <p:bldP spid="151591" grpId="0"/>
      <p:bldP spid="151592" grpId="0"/>
      <p:bldP spid="151594" grpId="0"/>
      <p:bldP spid="151597" grpId="0"/>
      <p:bldP spid="151598" grpId="0"/>
      <p:bldP spid="151599" grpId="0"/>
      <p:bldP spid="151600" grpId="0"/>
      <p:bldP spid="15160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4" name="Picture 4" descr="program2"/>
          <p:cNvPicPr>
            <a:picLocks noChangeAspect="1" noChangeArrowheads="1"/>
          </p:cNvPicPr>
          <p:nvPr/>
        </p:nvPicPr>
        <p:blipFill>
          <a:blip r:embed="rId2" cstate="print">
            <a:lum bright="-42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59"/>
          <a:stretch>
            <a:fillRect/>
          </a:stretch>
        </p:blipFill>
        <p:spPr bwMode="auto">
          <a:xfrm>
            <a:off x="4727575" y="1484314"/>
            <a:ext cx="5761038" cy="510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8489" name="Group 9"/>
          <p:cNvGrpSpPr>
            <a:grpSpLocks/>
          </p:cNvGrpSpPr>
          <p:nvPr/>
        </p:nvGrpSpPr>
        <p:grpSpPr bwMode="auto">
          <a:xfrm>
            <a:off x="4583113" y="2205039"/>
            <a:ext cx="360362" cy="2447925"/>
            <a:chOff x="1927" y="1389"/>
            <a:chExt cx="227" cy="1542"/>
          </a:xfrm>
        </p:grpSpPr>
        <p:sp>
          <p:nvSpPr>
            <p:cNvPr id="148486" name="Line 6"/>
            <p:cNvSpPr>
              <a:spLocks noChangeShapeType="1"/>
            </p:cNvSpPr>
            <p:nvPr/>
          </p:nvSpPr>
          <p:spPr bwMode="auto">
            <a:xfrm>
              <a:off x="1927" y="1389"/>
              <a:ext cx="227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8487" name="Line 7"/>
            <p:cNvSpPr>
              <a:spLocks noChangeShapeType="1"/>
            </p:cNvSpPr>
            <p:nvPr/>
          </p:nvSpPr>
          <p:spPr bwMode="auto">
            <a:xfrm>
              <a:off x="1927" y="1389"/>
              <a:ext cx="0" cy="1542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8488" name="Line 8"/>
            <p:cNvSpPr>
              <a:spLocks noChangeShapeType="1"/>
            </p:cNvSpPr>
            <p:nvPr/>
          </p:nvSpPr>
          <p:spPr bwMode="auto">
            <a:xfrm>
              <a:off x="1927" y="2931"/>
              <a:ext cx="227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48490" name="Text Box 10"/>
          <p:cNvSpPr txBox="1">
            <a:spLocks noChangeArrowheads="1"/>
          </p:cNvSpPr>
          <p:nvPr/>
        </p:nvSpPr>
        <p:spPr bwMode="auto">
          <a:xfrm>
            <a:off x="2116138" y="4076701"/>
            <a:ext cx="210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Row Col Value</a:t>
            </a:r>
            <a:r>
              <a:rPr lang="en-US" altLang="zh-TW"/>
              <a:t> </a:t>
            </a:r>
          </a:p>
        </p:txBody>
      </p:sp>
      <p:sp>
        <p:nvSpPr>
          <p:cNvPr id="148491" name="Line 11"/>
          <p:cNvSpPr>
            <a:spLocks noChangeShapeType="1"/>
          </p:cNvSpPr>
          <p:nvPr/>
        </p:nvSpPr>
        <p:spPr bwMode="auto">
          <a:xfrm>
            <a:off x="4440239" y="4868863"/>
            <a:ext cx="720725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8493" name="Line 13"/>
          <p:cNvSpPr>
            <a:spLocks noChangeShapeType="1"/>
          </p:cNvSpPr>
          <p:nvPr/>
        </p:nvSpPr>
        <p:spPr bwMode="auto">
          <a:xfrm>
            <a:off x="4583114" y="5084763"/>
            <a:ext cx="720725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8494" name="Text Box 14"/>
          <p:cNvSpPr txBox="1">
            <a:spLocks noChangeArrowheads="1"/>
          </p:cNvSpPr>
          <p:nvPr/>
        </p:nvSpPr>
        <p:spPr bwMode="auto">
          <a:xfrm>
            <a:off x="1774825" y="4686301"/>
            <a:ext cx="183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EED410"/>
                </a:solidFill>
              </a:rPr>
              <a:t>1     0      0     15</a:t>
            </a:r>
          </a:p>
        </p:txBody>
      </p:sp>
      <p:sp>
        <p:nvSpPr>
          <p:cNvPr id="148495" name="Text Box 15"/>
          <p:cNvSpPr txBox="1">
            <a:spLocks noChangeArrowheads="1"/>
          </p:cNvSpPr>
          <p:nvPr/>
        </p:nvSpPr>
        <p:spPr bwMode="auto">
          <a:xfrm>
            <a:off x="1774825" y="4398963"/>
            <a:ext cx="170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EED410"/>
                </a:solidFill>
              </a:rPr>
              <a:t>0     6      6     8</a:t>
            </a:r>
          </a:p>
        </p:txBody>
      </p:sp>
      <p:sp>
        <p:nvSpPr>
          <p:cNvPr id="148502" name="Rectangle 22"/>
          <p:cNvSpPr>
            <a:spLocks noChangeArrowheads="1"/>
          </p:cNvSpPr>
          <p:nvPr/>
        </p:nvSpPr>
        <p:spPr bwMode="auto">
          <a:xfrm>
            <a:off x="5375275" y="1"/>
            <a:ext cx="4897438" cy="14398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                       [0] [1] [2] [3] [4] [5]</a:t>
            </a:r>
            <a:b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row_terms   =  2    1    2    2    0   1</a:t>
            </a:r>
            <a:b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starting_pos =  1    3    4    6    8   8</a:t>
            </a:r>
          </a:p>
        </p:txBody>
      </p:sp>
      <p:sp>
        <p:nvSpPr>
          <p:cNvPr id="148503" name="Text Box 23"/>
          <p:cNvSpPr txBox="1">
            <a:spLocks noChangeArrowheads="1"/>
          </p:cNvSpPr>
          <p:nvPr/>
        </p:nvSpPr>
        <p:spPr bwMode="auto">
          <a:xfrm>
            <a:off x="7659688" y="4270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TW" altLang="en-US"/>
          </a:p>
        </p:txBody>
      </p:sp>
      <p:sp>
        <p:nvSpPr>
          <p:cNvPr id="148504" name="Rectangle 24"/>
          <p:cNvSpPr>
            <a:spLocks noChangeArrowheads="1"/>
          </p:cNvSpPr>
          <p:nvPr/>
        </p:nvSpPr>
        <p:spPr bwMode="auto">
          <a:xfrm>
            <a:off x="5375275" y="1"/>
            <a:ext cx="4897438" cy="14398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                       [0] [1] [2] [3] [4] [5]</a:t>
            </a:r>
            <a:b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row_terms   =  2    1    2    2    0   1</a:t>
            </a:r>
            <a:b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starting_pos =  2    3    4    6    8   8</a:t>
            </a:r>
          </a:p>
        </p:txBody>
      </p:sp>
      <p:sp>
        <p:nvSpPr>
          <p:cNvPr id="148505" name="Rectangle 25"/>
          <p:cNvSpPr>
            <a:spLocks noChangeArrowheads="1"/>
          </p:cNvSpPr>
          <p:nvPr/>
        </p:nvSpPr>
        <p:spPr bwMode="auto">
          <a:xfrm>
            <a:off x="5375275" y="1"/>
            <a:ext cx="4897438" cy="14398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                       [0] [1] [2] [3] [4] [5]</a:t>
            </a:r>
            <a:b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row_terms   =  2    1    2    2    0   1</a:t>
            </a:r>
            <a:b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starting_pos =  2    3    4    7    8   8</a:t>
            </a:r>
          </a:p>
        </p:txBody>
      </p:sp>
      <p:sp>
        <p:nvSpPr>
          <p:cNvPr id="148506" name="Text Box 26"/>
          <p:cNvSpPr txBox="1">
            <a:spLocks noChangeArrowheads="1"/>
          </p:cNvSpPr>
          <p:nvPr/>
        </p:nvSpPr>
        <p:spPr bwMode="auto">
          <a:xfrm>
            <a:off x="1774825" y="5908676"/>
            <a:ext cx="183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EED410"/>
                </a:solidFill>
              </a:rPr>
              <a:t>6     3      0     22</a:t>
            </a:r>
          </a:p>
        </p:txBody>
      </p:sp>
      <p:sp>
        <p:nvSpPr>
          <p:cNvPr id="148508" name="Rectangle 28"/>
          <p:cNvSpPr>
            <a:spLocks noChangeArrowheads="1"/>
          </p:cNvSpPr>
          <p:nvPr/>
        </p:nvSpPr>
        <p:spPr bwMode="auto">
          <a:xfrm>
            <a:off x="5375275" y="1"/>
            <a:ext cx="4897438" cy="14398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                       [0] [1] [2] [3] [4] [5]</a:t>
            </a:r>
            <a:b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row_terms   =  2    1    2    2    0   1</a:t>
            </a:r>
            <a:b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starting_pos =  2    3    4    7    8   9</a:t>
            </a:r>
          </a:p>
        </p:txBody>
      </p:sp>
      <p:sp>
        <p:nvSpPr>
          <p:cNvPr id="148509" name="Text Box 29"/>
          <p:cNvSpPr txBox="1">
            <a:spLocks noChangeArrowheads="1"/>
          </p:cNvSpPr>
          <p:nvPr/>
        </p:nvSpPr>
        <p:spPr bwMode="auto">
          <a:xfrm>
            <a:off x="1774826" y="6418263"/>
            <a:ext cx="18356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EED410"/>
                </a:solidFill>
              </a:rPr>
              <a:t>8     5      0     -15</a:t>
            </a:r>
          </a:p>
        </p:txBody>
      </p:sp>
      <p:sp>
        <p:nvSpPr>
          <p:cNvPr id="148511" name="Rectangle 31"/>
          <p:cNvSpPr>
            <a:spLocks noChangeArrowheads="1"/>
          </p:cNvSpPr>
          <p:nvPr/>
        </p:nvSpPr>
        <p:spPr bwMode="auto">
          <a:xfrm>
            <a:off x="5375275" y="1"/>
            <a:ext cx="4897438" cy="14398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                       [0] [1] [2] [3] [4] [5]</a:t>
            </a:r>
            <a:b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row_terms   =  2    1    2    2    0   1</a:t>
            </a:r>
            <a:b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starting_pos =  2    4    4    7    8   9</a:t>
            </a:r>
          </a:p>
        </p:txBody>
      </p:sp>
      <p:sp>
        <p:nvSpPr>
          <p:cNvPr id="148512" name="Text Box 32"/>
          <p:cNvSpPr txBox="1">
            <a:spLocks noChangeArrowheads="1"/>
          </p:cNvSpPr>
          <p:nvPr/>
        </p:nvSpPr>
        <p:spPr bwMode="auto">
          <a:xfrm>
            <a:off x="1774825" y="5192713"/>
            <a:ext cx="183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EED410"/>
                </a:solidFill>
              </a:rPr>
              <a:t>3     1      1     11</a:t>
            </a:r>
          </a:p>
        </p:txBody>
      </p:sp>
      <p:sp>
        <p:nvSpPr>
          <p:cNvPr id="148514" name="Rectangle 34"/>
          <p:cNvSpPr>
            <a:spLocks noChangeArrowheads="1"/>
          </p:cNvSpPr>
          <p:nvPr/>
        </p:nvSpPr>
        <p:spPr bwMode="auto">
          <a:xfrm>
            <a:off x="5375275" y="1"/>
            <a:ext cx="4897438" cy="14398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                       [0] [1] [2] [3] [4] [5]</a:t>
            </a:r>
            <a:b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row_terms   =  2    1    2    2    0   1</a:t>
            </a:r>
            <a:b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starting_pos =  2    4    5    7    8   9</a:t>
            </a:r>
          </a:p>
        </p:txBody>
      </p:sp>
      <p:sp>
        <p:nvSpPr>
          <p:cNvPr id="148515" name="Text Box 35"/>
          <p:cNvSpPr txBox="1">
            <a:spLocks noChangeArrowheads="1"/>
          </p:cNvSpPr>
          <p:nvPr/>
        </p:nvSpPr>
        <p:spPr bwMode="auto">
          <a:xfrm>
            <a:off x="1774825" y="5426076"/>
            <a:ext cx="170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EED410"/>
                </a:solidFill>
              </a:rPr>
              <a:t>4     2      1     3</a:t>
            </a:r>
          </a:p>
        </p:txBody>
      </p:sp>
      <p:sp>
        <p:nvSpPr>
          <p:cNvPr id="148518" name="Text Box 38"/>
          <p:cNvSpPr txBox="1">
            <a:spLocks noChangeArrowheads="1"/>
          </p:cNvSpPr>
          <p:nvPr/>
        </p:nvSpPr>
        <p:spPr bwMode="auto">
          <a:xfrm>
            <a:off x="1774826" y="6165850"/>
            <a:ext cx="17043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EED410"/>
                </a:solidFill>
              </a:rPr>
              <a:t>7     3      2     -6</a:t>
            </a:r>
          </a:p>
        </p:txBody>
      </p:sp>
      <p:sp>
        <p:nvSpPr>
          <p:cNvPr id="148517" name="Rectangle 37"/>
          <p:cNvSpPr>
            <a:spLocks noChangeArrowheads="1"/>
          </p:cNvSpPr>
          <p:nvPr/>
        </p:nvSpPr>
        <p:spPr bwMode="auto">
          <a:xfrm>
            <a:off x="5375275" y="1"/>
            <a:ext cx="4897438" cy="14398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                       [0] [1] [2] [3] [4] [5]</a:t>
            </a:r>
            <a:b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row_terms   =  2    1    2    2    0   1</a:t>
            </a:r>
            <a:b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starting_pos =  2    4    5    8    8   9</a:t>
            </a:r>
          </a:p>
        </p:txBody>
      </p:sp>
      <p:sp>
        <p:nvSpPr>
          <p:cNvPr id="148520" name="Rectangle 40"/>
          <p:cNvSpPr>
            <a:spLocks noChangeArrowheads="1"/>
          </p:cNvSpPr>
          <p:nvPr/>
        </p:nvSpPr>
        <p:spPr bwMode="auto">
          <a:xfrm>
            <a:off x="5375275" y="1"/>
            <a:ext cx="4897438" cy="14398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                       [0] [1] [2] [3] [4] [5]</a:t>
            </a:r>
            <a:b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row_terms   =  2    1    2    2    0   1</a:t>
            </a:r>
            <a:b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starting_pos =  3    4    5    8    8   9</a:t>
            </a:r>
          </a:p>
        </p:txBody>
      </p:sp>
      <p:sp>
        <p:nvSpPr>
          <p:cNvPr id="148521" name="Text Box 41"/>
          <p:cNvSpPr txBox="1">
            <a:spLocks noChangeArrowheads="1"/>
          </p:cNvSpPr>
          <p:nvPr/>
        </p:nvSpPr>
        <p:spPr bwMode="auto">
          <a:xfrm>
            <a:off x="1774825" y="4941888"/>
            <a:ext cx="183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EED410"/>
                </a:solidFill>
              </a:rPr>
              <a:t>2     0      4     91</a:t>
            </a:r>
          </a:p>
        </p:txBody>
      </p:sp>
      <p:sp>
        <p:nvSpPr>
          <p:cNvPr id="148524" name="Text Box 44"/>
          <p:cNvSpPr txBox="1">
            <a:spLocks noChangeArrowheads="1"/>
          </p:cNvSpPr>
          <p:nvPr/>
        </p:nvSpPr>
        <p:spPr bwMode="auto">
          <a:xfrm>
            <a:off x="1774825" y="5670551"/>
            <a:ext cx="183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EED410"/>
                </a:solidFill>
              </a:rPr>
              <a:t>5     2      5     28</a:t>
            </a:r>
          </a:p>
        </p:txBody>
      </p:sp>
      <p:sp>
        <p:nvSpPr>
          <p:cNvPr id="148523" name="Rectangle 43"/>
          <p:cNvSpPr>
            <a:spLocks noChangeArrowheads="1"/>
          </p:cNvSpPr>
          <p:nvPr/>
        </p:nvSpPr>
        <p:spPr bwMode="auto">
          <a:xfrm>
            <a:off x="5375275" y="1"/>
            <a:ext cx="4897438" cy="14398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                       [0] [1] [2] [3] [4] [5]</a:t>
            </a:r>
            <a:b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row_terms   =  2    1    2    2    0   1</a:t>
            </a:r>
            <a:b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starting_pos =  3    4    6    8    8   9</a:t>
            </a:r>
          </a:p>
        </p:txBody>
      </p:sp>
      <p:pic>
        <p:nvPicPr>
          <p:cNvPr id="148525" name="Picture 4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0" y="1339851"/>
            <a:ext cx="2160588" cy="25812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526" name="Text Box 46"/>
          <p:cNvSpPr txBox="1">
            <a:spLocks noChangeArrowheads="1"/>
          </p:cNvSpPr>
          <p:nvPr/>
        </p:nvSpPr>
        <p:spPr bwMode="auto">
          <a:xfrm>
            <a:off x="1703389" y="692151"/>
            <a:ext cx="2232025" cy="6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000">
                <a:solidFill>
                  <a:srgbClr val="FF0000"/>
                </a:solidFill>
              </a:rPr>
              <a:t>Matrix A</a:t>
            </a:r>
            <a:r>
              <a:rPr lang="en-US" altLang="zh-TW"/>
              <a:t> </a:t>
            </a:r>
          </a:p>
          <a:p>
            <a:r>
              <a:rPr lang="en-US" altLang="zh-TW"/>
              <a:t>        </a:t>
            </a:r>
            <a:r>
              <a:rPr lang="en-US" altLang="zh-TW">
                <a:solidFill>
                  <a:srgbClr val="FF0000"/>
                </a:solidFill>
              </a:rPr>
              <a:t>Row Col Value</a:t>
            </a:r>
          </a:p>
        </p:txBody>
      </p:sp>
      <p:sp>
        <p:nvSpPr>
          <p:cNvPr id="148527" name="Line 47"/>
          <p:cNvSpPr>
            <a:spLocks noChangeShapeType="1"/>
          </p:cNvSpPr>
          <p:nvPr/>
        </p:nvSpPr>
        <p:spPr bwMode="auto">
          <a:xfrm>
            <a:off x="4656139" y="5300663"/>
            <a:ext cx="720725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8528" name="Rectangle 48"/>
          <p:cNvSpPr>
            <a:spLocks noChangeArrowheads="1"/>
          </p:cNvSpPr>
          <p:nvPr/>
        </p:nvSpPr>
        <p:spPr bwMode="auto">
          <a:xfrm>
            <a:off x="1919288" y="188913"/>
            <a:ext cx="2520950" cy="431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I = 1 </a:t>
            </a:r>
          </a:p>
        </p:txBody>
      </p:sp>
      <p:sp>
        <p:nvSpPr>
          <p:cNvPr id="148529" name="Rectangle 49"/>
          <p:cNvSpPr>
            <a:spLocks noChangeArrowheads="1"/>
          </p:cNvSpPr>
          <p:nvPr/>
        </p:nvSpPr>
        <p:spPr bwMode="auto">
          <a:xfrm>
            <a:off x="2855913" y="1557339"/>
            <a:ext cx="431800" cy="2889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8530" name="Rectangle 50"/>
          <p:cNvSpPr>
            <a:spLocks noChangeArrowheads="1"/>
          </p:cNvSpPr>
          <p:nvPr/>
        </p:nvSpPr>
        <p:spPr bwMode="auto">
          <a:xfrm>
            <a:off x="2855913" y="1846264"/>
            <a:ext cx="431800" cy="2889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8531" name="Rectangle 51"/>
          <p:cNvSpPr>
            <a:spLocks noChangeArrowheads="1"/>
          </p:cNvSpPr>
          <p:nvPr/>
        </p:nvSpPr>
        <p:spPr bwMode="auto">
          <a:xfrm>
            <a:off x="2855913" y="2133601"/>
            <a:ext cx="431800" cy="2889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8532" name="Rectangle 52"/>
          <p:cNvSpPr>
            <a:spLocks noChangeArrowheads="1"/>
          </p:cNvSpPr>
          <p:nvPr/>
        </p:nvSpPr>
        <p:spPr bwMode="auto">
          <a:xfrm>
            <a:off x="2855913" y="2422526"/>
            <a:ext cx="431800" cy="2889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8533" name="Rectangle 53"/>
          <p:cNvSpPr>
            <a:spLocks noChangeArrowheads="1"/>
          </p:cNvSpPr>
          <p:nvPr/>
        </p:nvSpPr>
        <p:spPr bwMode="auto">
          <a:xfrm>
            <a:off x="2855913" y="2709864"/>
            <a:ext cx="431800" cy="2889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8534" name="Rectangle 54"/>
          <p:cNvSpPr>
            <a:spLocks noChangeArrowheads="1"/>
          </p:cNvSpPr>
          <p:nvPr/>
        </p:nvSpPr>
        <p:spPr bwMode="auto">
          <a:xfrm>
            <a:off x="2855913" y="2998789"/>
            <a:ext cx="431800" cy="2889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8535" name="Rectangle 55"/>
          <p:cNvSpPr>
            <a:spLocks noChangeArrowheads="1"/>
          </p:cNvSpPr>
          <p:nvPr/>
        </p:nvSpPr>
        <p:spPr bwMode="auto">
          <a:xfrm>
            <a:off x="2855913" y="3286126"/>
            <a:ext cx="431800" cy="2889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8536" name="Rectangle 56"/>
          <p:cNvSpPr>
            <a:spLocks noChangeArrowheads="1"/>
          </p:cNvSpPr>
          <p:nvPr/>
        </p:nvSpPr>
        <p:spPr bwMode="auto">
          <a:xfrm>
            <a:off x="2855913" y="3575051"/>
            <a:ext cx="431800" cy="2889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8537" name="Rectangle 57"/>
          <p:cNvSpPr>
            <a:spLocks noChangeArrowheads="1"/>
          </p:cNvSpPr>
          <p:nvPr/>
        </p:nvSpPr>
        <p:spPr bwMode="auto">
          <a:xfrm>
            <a:off x="1919288" y="188913"/>
            <a:ext cx="2520950" cy="431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I = 2 </a:t>
            </a:r>
          </a:p>
        </p:txBody>
      </p:sp>
      <p:sp>
        <p:nvSpPr>
          <p:cNvPr id="148538" name="Rectangle 58"/>
          <p:cNvSpPr>
            <a:spLocks noChangeArrowheads="1"/>
          </p:cNvSpPr>
          <p:nvPr/>
        </p:nvSpPr>
        <p:spPr bwMode="auto">
          <a:xfrm>
            <a:off x="1919288" y="188913"/>
            <a:ext cx="2520950" cy="431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I = 3 </a:t>
            </a:r>
          </a:p>
        </p:txBody>
      </p:sp>
      <p:sp>
        <p:nvSpPr>
          <p:cNvPr id="148539" name="Rectangle 59"/>
          <p:cNvSpPr>
            <a:spLocks noChangeArrowheads="1"/>
          </p:cNvSpPr>
          <p:nvPr/>
        </p:nvSpPr>
        <p:spPr bwMode="auto">
          <a:xfrm>
            <a:off x="1919288" y="188913"/>
            <a:ext cx="2520950" cy="431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I = 4 </a:t>
            </a:r>
          </a:p>
        </p:txBody>
      </p:sp>
      <p:sp>
        <p:nvSpPr>
          <p:cNvPr id="148540" name="Rectangle 60"/>
          <p:cNvSpPr>
            <a:spLocks noChangeArrowheads="1"/>
          </p:cNvSpPr>
          <p:nvPr/>
        </p:nvSpPr>
        <p:spPr bwMode="auto">
          <a:xfrm>
            <a:off x="1919288" y="188913"/>
            <a:ext cx="2520950" cy="431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I = 5 </a:t>
            </a:r>
          </a:p>
        </p:txBody>
      </p:sp>
      <p:sp>
        <p:nvSpPr>
          <p:cNvPr id="148541" name="Rectangle 61"/>
          <p:cNvSpPr>
            <a:spLocks noChangeArrowheads="1"/>
          </p:cNvSpPr>
          <p:nvPr/>
        </p:nvSpPr>
        <p:spPr bwMode="auto">
          <a:xfrm>
            <a:off x="1919288" y="188913"/>
            <a:ext cx="2520950" cy="431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I = 6 </a:t>
            </a:r>
          </a:p>
        </p:txBody>
      </p:sp>
      <p:sp>
        <p:nvSpPr>
          <p:cNvPr id="148542" name="Rectangle 62"/>
          <p:cNvSpPr>
            <a:spLocks noChangeArrowheads="1"/>
          </p:cNvSpPr>
          <p:nvPr/>
        </p:nvSpPr>
        <p:spPr bwMode="auto">
          <a:xfrm>
            <a:off x="1919288" y="188913"/>
            <a:ext cx="2520950" cy="431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I = 7 </a:t>
            </a:r>
          </a:p>
        </p:txBody>
      </p:sp>
      <p:sp>
        <p:nvSpPr>
          <p:cNvPr id="148543" name="Rectangle 63"/>
          <p:cNvSpPr>
            <a:spLocks noChangeArrowheads="1"/>
          </p:cNvSpPr>
          <p:nvPr/>
        </p:nvSpPr>
        <p:spPr bwMode="auto">
          <a:xfrm>
            <a:off x="1919288" y="188913"/>
            <a:ext cx="2520950" cy="431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I = 8 </a:t>
            </a:r>
          </a:p>
        </p:txBody>
      </p:sp>
      <p:sp>
        <p:nvSpPr>
          <p:cNvPr id="148544" name="Rectangle 64"/>
          <p:cNvSpPr>
            <a:spLocks noChangeArrowheads="1"/>
          </p:cNvSpPr>
          <p:nvPr/>
        </p:nvSpPr>
        <p:spPr bwMode="auto">
          <a:xfrm>
            <a:off x="1703389" y="4437063"/>
            <a:ext cx="1944687" cy="23050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8545" name="Line 65"/>
          <p:cNvSpPr>
            <a:spLocks noChangeShapeType="1"/>
          </p:cNvSpPr>
          <p:nvPr/>
        </p:nvSpPr>
        <p:spPr bwMode="auto">
          <a:xfrm>
            <a:off x="1703389" y="4730750"/>
            <a:ext cx="1944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8546" name="Line 66"/>
          <p:cNvSpPr>
            <a:spLocks noChangeShapeType="1"/>
          </p:cNvSpPr>
          <p:nvPr/>
        </p:nvSpPr>
        <p:spPr bwMode="auto">
          <a:xfrm>
            <a:off x="1703389" y="5013325"/>
            <a:ext cx="1944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8547" name="Line 67"/>
          <p:cNvSpPr>
            <a:spLocks noChangeShapeType="1"/>
          </p:cNvSpPr>
          <p:nvPr/>
        </p:nvSpPr>
        <p:spPr bwMode="auto">
          <a:xfrm>
            <a:off x="1703389" y="5248275"/>
            <a:ext cx="1944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8548" name="Line 68"/>
          <p:cNvSpPr>
            <a:spLocks noChangeShapeType="1"/>
          </p:cNvSpPr>
          <p:nvPr/>
        </p:nvSpPr>
        <p:spPr bwMode="auto">
          <a:xfrm>
            <a:off x="1703389" y="5497513"/>
            <a:ext cx="1944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8549" name="Line 69"/>
          <p:cNvSpPr>
            <a:spLocks noChangeShapeType="1"/>
          </p:cNvSpPr>
          <p:nvPr/>
        </p:nvSpPr>
        <p:spPr bwMode="auto">
          <a:xfrm>
            <a:off x="1703389" y="5734050"/>
            <a:ext cx="1944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8550" name="Line 70"/>
          <p:cNvSpPr>
            <a:spLocks noChangeShapeType="1"/>
          </p:cNvSpPr>
          <p:nvPr/>
        </p:nvSpPr>
        <p:spPr bwMode="auto">
          <a:xfrm>
            <a:off x="1703389" y="5978525"/>
            <a:ext cx="1944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8551" name="Line 71"/>
          <p:cNvSpPr>
            <a:spLocks noChangeShapeType="1"/>
          </p:cNvSpPr>
          <p:nvPr/>
        </p:nvSpPr>
        <p:spPr bwMode="auto">
          <a:xfrm>
            <a:off x="1703389" y="6237288"/>
            <a:ext cx="1944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8552" name="Line 72"/>
          <p:cNvSpPr>
            <a:spLocks noChangeShapeType="1"/>
          </p:cNvSpPr>
          <p:nvPr/>
        </p:nvSpPr>
        <p:spPr bwMode="auto">
          <a:xfrm>
            <a:off x="1703389" y="6481763"/>
            <a:ext cx="1944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8553" name="Line 73"/>
          <p:cNvSpPr>
            <a:spLocks noChangeShapeType="1"/>
          </p:cNvSpPr>
          <p:nvPr/>
        </p:nvSpPr>
        <p:spPr bwMode="auto">
          <a:xfrm>
            <a:off x="2135188" y="4437063"/>
            <a:ext cx="0" cy="2305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406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8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 nodeType="clickPar">
                      <p:stCondLst>
                        <p:cond delay="indefinite"/>
                      </p:stCondLst>
                      <p:childTnLst>
                        <p:par>
                          <p:cTn id="2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 nodeType="clickPar">
                      <p:stCondLst>
                        <p:cond delay="indefinite"/>
                      </p:stCondLst>
                      <p:childTnLst>
                        <p:par>
                          <p:cTn id="2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 nodeType="clickPar">
                      <p:stCondLst>
                        <p:cond delay="indefinite"/>
                      </p:stCondLst>
                      <p:childTnLst>
                        <p:par>
                          <p:cTn id="2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 nodeType="clickPar">
                      <p:stCondLst>
                        <p:cond delay="indefinite"/>
                      </p:stCondLst>
                      <p:childTnLst>
                        <p:par>
                          <p:cTn id="2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 nodeType="clickPar">
                      <p:stCondLst>
                        <p:cond delay="indefinite"/>
                      </p:stCondLst>
                      <p:childTnLst>
                        <p:par>
                          <p:cTn id="2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 nodeType="clickPar">
                      <p:stCondLst>
                        <p:cond delay="indefinite"/>
                      </p:stCondLst>
                      <p:childTnLst>
                        <p:par>
                          <p:cTn id="2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 nodeType="clickPar">
                      <p:stCondLst>
                        <p:cond delay="indefinite"/>
                      </p:stCondLst>
                      <p:childTnLst>
                        <p:par>
                          <p:cTn id="2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 nodeType="clickPar">
                      <p:stCondLst>
                        <p:cond delay="indefinite"/>
                      </p:stCondLst>
                      <p:childTnLst>
                        <p:par>
                          <p:cTn id="2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 nodeType="clickPar">
                      <p:stCondLst>
                        <p:cond delay="indefinite"/>
                      </p:stCondLst>
                      <p:childTnLst>
                        <p:par>
                          <p:cTn id="2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 nodeType="clickPar">
                      <p:stCondLst>
                        <p:cond delay="indefinite"/>
                      </p:stCondLst>
                      <p:childTnLst>
                        <p:par>
                          <p:cTn id="2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 nodeType="clickPar">
                      <p:stCondLst>
                        <p:cond delay="indefinite"/>
                      </p:stCondLst>
                      <p:childTnLst>
                        <p:par>
                          <p:cTn id="2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 nodeType="clickPar">
                      <p:stCondLst>
                        <p:cond delay="indefinite"/>
                      </p:stCondLst>
                      <p:childTnLst>
                        <p:par>
                          <p:cTn id="2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 nodeType="clickPar">
                      <p:stCondLst>
                        <p:cond delay="indefinite"/>
                      </p:stCondLst>
                      <p:childTnLst>
                        <p:par>
                          <p:cTn id="2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 nodeType="clickPar">
                      <p:stCondLst>
                        <p:cond delay="indefinite"/>
                      </p:stCondLst>
                      <p:childTnLst>
                        <p:par>
                          <p:cTn id="2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 nodeType="clickPar">
                      <p:stCondLst>
                        <p:cond delay="indefinite"/>
                      </p:stCondLst>
                      <p:childTnLst>
                        <p:par>
                          <p:cTn id="2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 nodeType="clickPar">
                      <p:stCondLst>
                        <p:cond delay="indefinite"/>
                      </p:stCondLst>
                      <p:childTnLst>
                        <p:par>
                          <p:cTn id="3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 nodeType="clickPar">
                      <p:stCondLst>
                        <p:cond delay="indefinite"/>
                      </p:stCondLst>
                      <p:childTnLst>
                        <p:par>
                          <p:cTn id="3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 nodeType="clickPar">
                      <p:stCondLst>
                        <p:cond delay="indefinite"/>
                      </p:stCondLst>
                      <p:childTnLst>
                        <p:par>
                          <p:cTn id="3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 nodeType="clickPar">
                      <p:stCondLst>
                        <p:cond delay="indefinite"/>
                      </p:stCondLst>
                      <p:childTnLst>
                        <p:par>
                          <p:cTn id="3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 nodeType="clickPar">
                      <p:stCondLst>
                        <p:cond delay="indefinite"/>
                      </p:stCondLst>
                      <p:childTnLst>
                        <p:par>
                          <p:cTn id="3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 nodeType="clickPar">
                      <p:stCondLst>
                        <p:cond delay="indefinite"/>
                      </p:stCondLst>
                      <p:childTnLst>
                        <p:par>
                          <p:cTn id="3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 nodeType="clickPar">
                      <p:stCondLst>
                        <p:cond delay="indefinite"/>
                      </p:stCondLst>
                      <p:childTnLst>
                        <p:par>
                          <p:cTn id="3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 nodeType="clickPar">
                      <p:stCondLst>
                        <p:cond delay="indefinite"/>
                      </p:stCondLst>
                      <p:childTnLst>
                        <p:par>
                          <p:cTn id="3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 nodeType="clickPar">
                      <p:stCondLst>
                        <p:cond delay="indefinite"/>
                      </p:stCondLst>
                      <p:childTnLst>
                        <p:par>
                          <p:cTn id="3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 nodeType="clickPar">
                      <p:stCondLst>
                        <p:cond delay="indefinite"/>
                      </p:stCondLst>
                      <p:childTnLst>
                        <p:par>
                          <p:cTn id="3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 nodeType="clickPar">
                      <p:stCondLst>
                        <p:cond delay="indefinite"/>
                      </p:stCondLst>
                      <p:childTnLst>
                        <p:par>
                          <p:cTn id="3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 nodeType="clickPar">
                      <p:stCondLst>
                        <p:cond delay="indefinite"/>
                      </p:stCondLst>
                      <p:childTnLst>
                        <p:par>
                          <p:cTn id="3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 nodeType="clickPar">
                      <p:stCondLst>
                        <p:cond delay="indefinite"/>
                      </p:stCondLst>
                      <p:childTnLst>
                        <p:par>
                          <p:cTn id="3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 nodeType="clickPar">
                      <p:stCondLst>
                        <p:cond delay="indefinite"/>
                      </p:stCondLst>
                      <p:childTnLst>
                        <p:par>
                          <p:cTn id="3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 nodeType="clickPar">
                      <p:stCondLst>
                        <p:cond delay="indefinite"/>
                      </p:stCondLst>
                      <p:childTnLst>
                        <p:par>
                          <p:cTn id="3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 nodeType="clickPar">
                      <p:stCondLst>
                        <p:cond delay="indefinite"/>
                      </p:stCondLst>
                      <p:childTnLst>
                        <p:par>
                          <p:cTn id="3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94" grpId="0"/>
      <p:bldP spid="148502" grpId="0" animBg="1"/>
      <p:bldP spid="148504" grpId="0" animBg="1"/>
      <p:bldP spid="148505" grpId="0" animBg="1"/>
      <p:bldP spid="148506" grpId="0"/>
      <p:bldP spid="148508" grpId="0" animBg="1"/>
      <p:bldP spid="148509" grpId="0"/>
      <p:bldP spid="148511" grpId="0" animBg="1"/>
      <p:bldP spid="148512" grpId="0"/>
      <p:bldP spid="148514" grpId="0" animBg="1"/>
      <p:bldP spid="148515" grpId="0"/>
      <p:bldP spid="148518" grpId="0"/>
      <p:bldP spid="148517" grpId="0" animBg="1"/>
      <p:bldP spid="148520" grpId="0" animBg="1"/>
      <p:bldP spid="148521" grpId="0"/>
      <p:bldP spid="148524" grpId="0"/>
      <p:bldP spid="148523" grpId="0" animBg="1"/>
      <p:bldP spid="148526" grpId="0"/>
      <p:bldP spid="148528" grpId="0" animBg="1"/>
      <p:bldP spid="148537" grpId="0" animBg="1"/>
      <p:bldP spid="148538" grpId="0" animBg="1"/>
      <p:bldP spid="148539" grpId="0" animBg="1"/>
      <p:bldP spid="148540" grpId="0" animBg="1"/>
      <p:bldP spid="148541" grpId="0" animBg="1"/>
      <p:bldP spid="148542" grpId="0" animBg="1"/>
      <p:bldP spid="14854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2.4 </a:t>
            </a:r>
            <a:r>
              <a:rPr lang="en-US" altLang="zh-TW" sz="4000"/>
              <a:t>The sparse matrix ADT (11/18)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68413"/>
            <a:ext cx="8153400" cy="3713162"/>
          </a:xfrm>
        </p:spPr>
        <p:txBody>
          <a:bodyPr/>
          <a:lstStyle/>
          <a:p>
            <a:r>
              <a:rPr lang="en-US" altLang="zh-TW"/>
              <a:t>2.4.3 Matrix multiplication</a:t>
            </a:r>
          </a:p>
          <a:p>
            <a:pPr lvl="1"/>
            <a:r>
              <a:rPr lang="en-US" altLang="zh-TW"/>
              <a:t>Definition:</a:t>
            </a:r>
          </a:p>
          <a:p>
            <a:pPr lvl="2">
              <a:buClr>
                <a:schemeClr val="tx1"/>
              </a:buClr>
              <a:buFontTx/>
              <a:buChar char=" "/>
            </a:pPr>
            <a:r>
              <a:rPr lang="en-US" altLang="zh-TW"/>
              <a:t>Given </a:t>
            </a:r>
            <a:r>
              <a:rPr lang="en-US" altLang="zh-TW" i="1"/>
              <a:t>A</a:t>
            </a:r>
            <a:r>
              <a:rPr lang="en-US" altLang="zh-TW"/>
              <a:t> and </a:t>
            </a:r>
            <a:r>
              <a:rPr lang="en-US" altLang="zh-TW" i="1"/>
              <a:t>B</a:t>
            </a:r>
            <a:r>
              <a:rPr lang="en-US" altLang="zh-TW"/>
              <a:t> where </a:t>
            </a:r>
            <a:r>
              <a:rPr lang="en-US" altLang="zh-TW" i="1"/>
              <a:t>A</a:t>
            </a:r>
            <a:r>
              <a:rPr lang="en-US" altLang="zh-TW"/>
              <a:t> is </a:t>
            </a:r>
            <a:r>
              <a:rPr lang="en-US" altLang="zh-TW" i="1">
                <a:solidFill>
                  <a:srgbClr val="EEB42D"/>
                </a:solidFill>
              </a:rPr>
              <a:t>m</a:t>
            </a:r>
            <a:r>
              <a:rPr lang="en-US" altLang="zh-TW">
                <a:solidFill>
                  <a:srgbClr val="EEB42D"/>
                </a:solidFill>
                <a:sym typeface="Symbol" panose="05050102010706020507" pitchFamily="18" charset="2"/>
              </a:rPr>
              <a:t></a:t>
            </a:r>
            <a:r>
              <a:rPr lang="en-US" altLang="zh-TW" i="1">
                <a:solidFill>
                  <a:srgbClr val="EEB42D"/>
                </a:solidFill>
                <a:sym typeface="Symbol" panose="05050102010706020507" pitchFamily="18" charset="2"/>
              </a:rPr>
              <a:t>n</a:t>
            </a:r>
            <a:r>
              <a:rPr lang="en-US" altLang="zh-TW">
                <a:sym typeface="Symbol" panose="05050102010706020507" pitchFamily="18" charset="2"/>
              </a:rPr>
              <a:t> and </a:t>
            </a:r>
            <a:r>
              <a:rPr lang="en-US" altLang="zh-TW" i="1">
                <a:sym typeface="Symbol" panose="05050102010706020507" pitchFamily="18" charset="2"/>
              </a:rPr>
              <a:t>B</a:t>
            </a:r>
            <a:r>
              <a:rPr lang="en-US" altLang="zh-TW">
                <a:sym typeface="Symbol" panose="05050102010706020507" pitchFamily="18" charset="2"/>
              </a:rPr>
              <a:t> is </a:t>
            </a:r>
            <a:r>
              <a:rPr lang="en-US" altLang="zh-TW" i="1">
                <a:solidFill>
                  <a:srgbClr val="EEB42D"/>
                </a:solidFill>
                <a:sym typeface="Symbol" panose="05050102010706020507" pitchFamily="18" charset="2"/>
              </a:rPr>
              <a:t>n</a:t>
            </a:r>
            <a:r>
              <a:rPr lang="en-US" altLang="zh-TW">
                <a:solidFill>
                  <a:srgbClr val="EEB42D"/>
                </a:solidFill>
                <a:sym typeface="Symbol" panose="05050102010706020507" pitchFamily="18" charset="2"/>
              </a:rPr>
              <a:t></a:t>
            </a:r>
            <a:r>
              <a:rPr lang="en-US" altLang="zh-TW" i="1">
                <a:solidFill>
                  <a:srgbClr val="EEB42D"/>
                </a:solidFill>
                <a:sym typeface="Symbol" panose="05050102010706020507" pitchFamily="18" charset="2"/>
              </a:rPr>
              <a:t>p</a:t>
            </a:r>
            <a:r>
              <a:rPr lang="en-US" altLang="zh-TW">
                <a:sym typeface="Symbol" panose="05050102010706020507" pitchFamily="18" charset="2"/>
              </a:rPr>
              <a:t>, the product matrix </a:t>
            </a:r>
            <a:r>
              <a:rPr lang="en-US" altLang="zh-TW" i="1">
                <a:sym typeface="Symbol" panose="05050102010706020507" pitchFamily="18" charset="2"/>
              </a:rPr>
              <a:t>D</a:t>
            </a:r>
            <a:r>
              <a:rPr lang="en-US" altLang="zh-TW">
                <a:sym typeface="Symbol" panose="05050102010706020507" pitchFamily="18" charset="2"/>
              </a:rPr>
              <a:t> has dimension </a:t>
            </a:r>
            <a:r>
              <a:rPr lang="en-US" altLang="zh-TW" i="1">
                <a:solidFill>
                  <a:srgbClr val="EEB42D"/>
                </a:solidFill>
                <a:sym typeface="Symbol" panose="05050102010706020507" pitchFamily="18" charset="2"/>
              </a:rPr>
              <a:t>m</a:t>
            </a:r>
            <a:r>
              <a:rPr lang="en-US" altLang="zh-TW">
                <a:solidFill>
                  <a:srgbClr val="EEB42D"/>
                </a:solidFill>
                <a:sym typeface="Symbol" panose="05050102010706020507" pitchFamily="18" charset="2"/>
              </a:rPr>
              <a:t></a:t>
            </a:r>
            <a:r>
              <a:rPr lang="en-US" altLang="zh-TW" i="1">
                <a:solidFill>
                  <a:srgbClr val="EEB42D"/>
                </a:solidFill>
                <a:sym typeface="Symbol" panose="05050102010706020507" pitchFamily="18" charset="2"/>
              </a:rPr>
              <a:t>p</a:t>
            </a:r>
            <a:r>
              <a:rPr lang="en-US" altLang="zh-TW">
                <a:sym typeface="Symbol" panose="05050102010706020507" pitchFamily="18" charset="2"/>
              </a:rPr>
              <a:t>. Its &lt;</a:t>
            </a:r>
            <a:r>
              <a:rPr lang="en-US" altLang="zh-TW" i="1">
                <a:sym typeface="Symbol" panose="05050102010706020507" pitchFamily="18" charset="2"/>
              </a:rPr>
              <a:t>i</a:t>
            </a:r>
            <a:r>
              <a:rPr lang="en-US" altLang="zh-TW">
                <a:sym typeface="Symbol" panose="05050102010706020507" pitchFamily="18" charset="2"/>
              </a:rPr>
              <a:t>, </a:t>
            </a:r>
            <a:r>
              <a:rPr lang="en-US" altLang="zh-TW" i="1">
                <a:sym typeface="Symbol" panose="05050102010706020507" pitchFamily="18" charset="2"/>
              </a:rPr>
              <a:t>j</a:t>
            </a:r>
            <a:r>
              <a:rPr lang="en-US" altLang="zh-TW">
                <a:sym typeface="Symbol" panose="05050102010706020507" pitchFamily="18" charset="2"/>
              </a:rPr>
              <a:t>&gt; element is </a:t>
            </a:r>
            <a:br>
              <a:rPr lang="en-US" altLang="zh-TW">
                <a:sym typeface="Symbol" panose="05050102010706020507" pitchFamily="18" charset="2"/>
              </a:rPr>
            </a:br>
            <a:r>
              <a:rPr lang="en-US" altLang="zh-TW">
                <a:sym typeface="Symbol" panose="05050102010706020507" pitchFamily="18" charset="2"/>
              </a:rPr>
              <a:t> </a:t>
            </a:r>
          </a:p>
          <a:p>
            <a:pPr lvl="2">
              <a:buClr>
                <a:schemeClr val="tx1"/>
              </a:buClr>
              <a:buFontTx/>
              <a:buChar char=" "/>
            </a:pPr>
            <a:r>
              <a:rPr lang="en-US" altLang="zh-TW">
                <a:sym typeface="Symbol" panose="05050102010706020507" pitchFamily="18" charset="2"/>
              </a:rPr>
              <a:t>for 0  </a:t>
            </a:r>
            <a:r>
              <a:rPr lang="en-US" altLang="zh-TW" i="1">
                <a:sym typeface="Symbol" panose="05050102010706020507" pitchFamily="18" charset="2"/>
              </a:rPr>
              <a:t>i</a:t>
            </a:r>
            <a:r>
              <a:rPr lang="en-US" altLang="zh-TW">
                <a:sym typeface="Symbol" panose="05050102010706020507" pitchFamily="18" charset="2"/>
              </a:rPr>
              <a:t> &lt; </a:t>
            </a:r>
            <a:r>
              <a:rPr lang="en-US" altLang="zh-TW" i="1">
                <a:sym typeface="Symbol" panose="05050102010706020507" pitchFamily="18" charset="2"/>
              </a:rPr>
              <a:t>m</a:t>
            </a:r>
            <a:r>
              <a:rPr lang="en-US" altLang="zh-TW">
                <a:sym typeface="Symbol" panose="05050102010706020507" pitchFamily="18" charset="2"/>
              </a:rPr>
              <a:t> and 0  </a:t>
            </a:r>
            <a:r>
              <a:rPr lang="en-US" altLang="zh-TW" i="1">
                <a:sym typeface="Symbol" panose="05050102010706020507" pitchFamily="18" charset="2"/>
              </a:rPr>
              <a:t>j</a:t>
            </a:r>
            <a:r>
              <a:rPr lang="en-US" altLang="zh-TW">
                <a:sym typeface="Symbol" panose="05050102010706020507" pitchFamily="18" charset="2"/>
              </a:rPr>
              <a:t> &lt; </a:t>
            </a:r>
            <a:r>
              <a:rPr lang="en-US" altLang="zh-TW" i="1">
                <a:sym typeface="Symbol" panose="05050102010706020507" pitchFamily="18" charset="2"/>
              </a:rPr>
              <a:t>p</a:t>
            </a:r>
            <a:r>
              <a:rPr lang="en-US" altLang="zh-TW">
                <a:sym typeface="Symbol" panose="05050102010706020507" pitchFamily="18" charset="2"/>
              </a:rPr>
              <a:t>.</a:t>
            </a:r>
          </a:p>
          <a:p>
            <a:pPr lvl="1"/>
            <a:r>
              <a:rPr lang="en-US" altLang="zh-TW">
                <a:sym typeface="Symbol" panose="05050102010706020507" pitchFamily="18" charset="2"/>
              </a:rPr>
              <a:t>Example:</a:t>
            </a:r>
            <a:endParaRPr lang="en-US" altLang="zh-TW"/>
          </a:p>
        </p:txBody>
      </p:sp>
      <p:pic>
        <p:nvPicPr>
          <p:cNvPr id="92164" name="Picture 4" descr="figure2"/>
          <p:cNvPicPr>
            <a:picLocks noChangeAspect="1" noChangeArrowheads="1"/>
          </p:cNvPicPr>
          <p:nvPr/>
        </p:nvPicPr>
        <p:blipFill>
          <a:blip r:embed="rId3">
            <a:lum bright="-18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576" y="4941888"/>
            <a:ext cx="7796213" cy="161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2167" name="Object 7"/>
          <p:cNvGraphicFramePr>
            <a:graphicFrameLocks noChangeAspect="1"/>
          </p:cNvGraphicFramePr>
          <p:nvPr/>
        </p:nvGraphicFramePr>
        <p:xfrm>
          <a:off x="4656139" y="3141664"/>
          <a:ext cx="1584325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方程式" r:id="rId4" imgW="825480" imgH="431640" progId="Equation.3">
                  <p:embed/>
                </p:oleObj>
              </mc:Choice>
              <mc:Fallback>
                <p:oleObj name="方程式" r:id="rId4" imgW="825480" imgH="431640" progId="Equation.3">
                  <p:embed/>
                  <p:pic>
                    <p:nvPicPr>
                      <p:cNvPr id="9216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139" y="3141664"/>
                        <a:ext cx="1584325" cy="82708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709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4" y="341313"/>
            <a:ext cx="8226425" cy="1143000"/>
          </a:xfrm>
        </p:spPr>
        <p:txBody>
          <a:bodyPr/>
          <a:lstStyle/>
          <a:p>
            <a:r>
              <a:rPr lang="en-US" altLang="zh-TW"/>
              <a:t>2.4 </a:t>
            </a:r>
            <a:r>
              <a:rPr lang="en-US" altLang="zh-TW" sz="4000"/>
              <a:t>The sparse matrix ADT (12/18)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614" y="1595439"/>
            <a:ext cx="8226425" cy="4713287"/>
          </a:xfrm>
        </p:spPr>
        <p:txBody>
          <a:bodyPr/>
          <a:lstStyle/>
          <a:p>
            <a:r>
              <a:rPr lang="en-US" altLang="zh-TW" sz="2800"/>
              <a:t>Sparse Matrix Multiplication</a:t>
            </a:r>
          </a:p>
          <a:p>
            <a:pPr lvl="1"/>
            <a:r>
              <a:rPr lang="en-US" altLang="zh-TW" sz="2400"/>
              <a:t>Definition: [D]</a:t>
            </a:r>
            <a:r>
              <a:rPr lang="en-US" altLang="zh-TW" sz="2400" baseline="-25000"/>
              <a:t>m*p</a:t>
            </a:r>
            <a:r>
              <a:rPr lang="en-US" altLang="zh-TW" sz="2400"/>
              <a:t>=[A]</a:t>
            </a:r>
            <a:r>
              <a:rPr lang="en-US" altLang="zh-TW" sz="2400" baseline="-25000"/>
              <a:t>m*n</a:t>
            </a:r>
            <a:r>
              <a:rPr lang="en-US" altLang="zh-TW" sz="2400"/>
              <a:t>* [B]</a:t>
            </a:r>
            <a:r>
              <a:rPr lang="en-US" altLang="zh-TW" sz="2400" baseline="-25000"/>
              <a:t>n*p</a:t>
            </a:r>
          </a:p>
          <a:p>
            <a:pPr lvl="1"/>
            <a:r>
              <a:rPr lang="en-US" altLang="zh-TW" sz="2400"/>
              <a:t>Procedure: Fix a row of A and find all elements </a:t>
            </a:r>
            <a:br>
              <a:rPr lang="en-US" altLang="zh-TW" sz="2400"/>
            </a:br>
            <a:r>
              <a:rPr lang="en-US" altLang="zh-TW" sz="2400"/>
              <a:t>in column j of B for j=0, 1, …, p-1.</a:t>
            </a:r>
          </a:p>
          <a:p>
            <a:pPr lvl="1"/>
            <a:r>
              <a:rPr lang="en-US" altLang="zh-TW" sz="2400"/>
              <a:t>Alternative 1.</a:t>
            </a:r>
            <a:br>
              <a:rPr lang="en-US" altLang="zh-TW" sz="2400"/>
            </a:br>
            <a:r>
              <a:rPr lang="en-US" altLang="zh-TW" sz="2400"/>
              <a:t>Scan all of B to find all elements in j.</a:t>
            </a:r>
          </a:p>
          <a:p>
            <a:pPr lvl="1"/>
            <a:r>
              <a:rPr lang="en-US" altLang="zh-TW" sz="2400"/>
              <a:t>Alternative 2.</a:t>
            </a:r>
            <a:br>
              <a:rPr lang="en-US" altLang="zh-TW" sz="2400"/>
            </a:br>
            <a:r>
              <a:rPr lang="en-US" altLang="zh-TW" sz="2400"/>
              <a:t>Compute the transpose of B. </a:t>
            </a:r>
            <a:br>
              <a:rPr lang="en-US" altLang="zh-TW" sz="2400"/>
            </a:br>
            <a:r>
              <a:rPr lang="en-US" altLang="zh-TW" sz="2400"/>
              <a:t>(Put all column elements consecutively)</a:t>
            </a:r>
          </a:p>
          <a:p>
            <a:pPr lvl="2"/>
            <a:r>
              <a:rPr lang="en-US" altLang="zh-TW" sz="2000"/>
              <a:t>Once we have located the elements of row </a:t>
            </a:r>
            <a:r>
              <a:rPr lang="en-US" altLang="zh-TW" sz="2000" i="1"/>
              <a:t>i</a:t>
            </a:r>
            <a:r>
              <a:rPr lang="en-US" altLang="zh-TW" sz="2000"/>
              <a:t> of </a:t>
            </a:r>
            <a:r>
              <a:rPr lang="en-US" altLang="zh-TW" sz="2000" i="1"/>
              <a:t>A</a:t>
            </a:r>
            <a:r>
              <a:rPr lang="en-US" altLang="zh-TW" sz="2000"/>
              <a:t> and column </a:t>
            </a:r>
            <a:r>
              <a:rPr lang="en-US" altLang="zh-TW" sz="2000" i="1"/>
              <a:t>j</a:t>
            </a:r>
            <a:r>
              <a:rPr lang="en-US" altLang="zh-TW" sz="2000"/>
              <a:t> of </a:t>
            </a:r>
            <a:r>
              <a:rPr lang="en-US" altLang="zh-TW" sz="2000" i="1"/>
              <a:t>B</a:t>
            </a:r>
            <a:r>
              <a:rPr lang="en-US" altLang="zh-TW" sz="2000"/>
              <a:t> we just do a merge operation similar to that used in the polynomial addition of 2.2</a:t>
            </a:r>
          </a:p>
        </p:txBody>
      </p:sp>
    </p:spTree>
    <p:extLst>
      <p:ext uri="{BB962C8B-B14F-4D97-AF65-F5344CB8AC3E}">
        <p14:creationId xmlns:p14="http://schemas.microsoft.com/office/powerpoint/2010/main" val="48467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2.4 </a:t>
            </a:r>
            <a:r>
              <a:rPr lang="en-US" altLang="zh-TW" sz="4000"/>
              <a:t>The sparse matrix ADT (13/18)</a:t>
            </a:r>
            <a:endParaRPr lang="zh-TW" altLang="en-US" sz="4000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614" y="1484314"/>
            <a:ext cx="8226425" cy="2120901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General case: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TW" sz="2800" i="1" dirty="0" err="1">
                <a:latin typeface="Times New Roman" panose="02020603050405020304" pitchFamily="18" charset="0"/>
              </a:rPr>
              <a:t>d</a:t>
            </a:r>
            <a:r>
              <a:rPr lang="en-US" altLang="zh-TW" sz="2800" i="1" baseline="-25000" dirty="0" err="1">
                <a:latin typeface="Times New Roman" panose="02020603050405020304" pitchFamily="18" charset="0"/>
              </a:rPr>
              <a:t>ij</a:t>
            </a:r>
            <a:r>
              <a:rPr lang="en-US" altLang="zh-TW" sz="2800" dirty="0">
                <a:latin typeface="Times New Roman" panose="02020603050405020304" pitchFamily="18" charset="0"/>
              </a:rPr>
              <a:t>=</a:t>
            </a:r>
            <a:r>
              <a:rPr lang="en-US" altLang="zh-TW" sz="2800" i="1" dirty="0">
                <a:latin typeface="Times New Roman" panose="02020603050405020304" pitchFamily="18" charset="0"/>
              </a:rPr>
              <a:t>a</a:t>
            </a:r>
            <a:r>
              <a:rPr lang="en-US" altLang="zh-TW" sz="2800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TW" sz="2800" baseline="-25000" dirty="0">
                <a:latin typeface="Times New Roman" panose="02020603050405020304" pitchFamily="18" charset="0"/>
              </a:rPr>
              <a:t>0</a:t>
            </a:r>
            <a:r>
              <a:rPr lang="en-US" altLang="zh-TW" sz="2800" dirty="0">
                <a:latin typeface="Times New Roman" panose="02020603050405020304" pitchFamily="18" charset="0"/>
              </a:rPr>
              <a:t>*</a:t>
            </a:r>
            <a:r>
              <a:rPr lang="en-US" altLang="zh-TW" sz="2800" i="1" dirty="0">
                <a:latin typeface="Times New Roman" panose="02020603050405020304" pitchFamily="18" charset="0"/>
              </a:rPr>
              <a:t>b</a:t>
            </a:r>
            <a:r>
              <a:rPr lang="en-US" altLang="zh-TW" sz="2800" baseline="-25000" dirty="0">
                <a:latin typeface="Times New Roman" panose="02020603050405020304" pitchFamily="18" charset="0"/>
              </a:rPr>
              <a:t>0</a:t>
            </a:r>
            <a:r>
              <a:rPr lang="en-US" altLang="zh-TW" sz="2800" i="1" baseline="-25000" dirty="0">
                <a:latin typeface="Times New Roman" panose="02020603050405020304" pitchFamily="18" charset="0"/>
              </a:rPr>
              <a:t>j</a:t>
            </a:r>
            <a:r>
              <a:rPr lang="en-US" altLang="zh-TW" sz="2800" dirty="0">
                <a:latin typeface="Times New Roman" panose="02020603050405020304" pitchFamily="18" charset="0"/>
              </a:rPr>
              <a:t>+</a:t>
            </a:r>
            <a:r>
              <a:rPr lang="en-US" altLang="zh-TW" sz="2800" i="1" dirty="0">
                <a:latin typeface="Times New Roman" panose="02020603050405020304" pitchFamily="18" charset="0"/>
              </a:rPr>
              <a:t>a</a:t>
            </a:r>
            <a:r>
              <a:rPr lang="en-US" altLang="zh-TW" sz="2800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TW" sz="2800" baseline="-25000" dirty="0">
                <a:latin typeface="Times New Roman" panose="02020603050405020304" pitchFamily="18" charset="0"/>
              </a:rPr>
              <a:t>1</a:t>
            </a:r>
            <a:r>
              <a:rPr lang="en-US" altLang="zh-TW" sz="2800" dirty="0">
                <a:latin typeface="Times New Roman" panose="02020603050405020304" pitchFamily="18" charset="0"/>
              </a:rPr>
              <a:t>*</a:t>
            </a:r>
            <a:r>
              <a:rPr lang="en-US" altLang="zh-TW" sz="2800" i="1" dirty="0">
                <a:latin typeface="Times New Roman" panose="02020603050405020304" pitchFamily="18" charset="0"/>
              </a:rPr>
              <a:t>b</a:t>
            </a:r>
            <a:r>
              <a:rPr lang="en-US" altLang="zh-TW" sz="2800" baseline="-25000" dirty="0">
                <a:latin typeface="Times New Roman" panose="02020603050405020304" pitchFamily="18" charset="0"/>
              </a:rPr>
              <a:t>1</a:t>
            </a:r>
            <a:r>
              <a:rPr lang="en-US" altLang="zh-TW" sz="2800" i="1" baseline="-25000" dirty="0">
                <a:latin typeface="Times New Roman" panose="02020603050405020304" pitchFamily="18" charset="0"/>
              </a:rPr>
              <a:t>j</a:t>
            </a:r>
            <a:r>
              <a:rPr lang="en-US" altLang="zh-TW" sz="2800" dirty="0">
                <a:latin typeface="Times New Roman" panose="02020603050405020304" pitchFamily="18" charset="0"/>
              </a:rPr>
              <a:t>+…+</a:t>
            </a:r>
            <a:r>
              <a:rPr lang="en-US" altLang="zh-TW" sz="2800" i="1" dirty="0" err="1">
                <a:latin typeface="Times New Roman" panose="02020603050405020304" pitchFamily="18" charset="0"/>
              </a:rPr>
              <a:t>a</a:t>
            </a:r>
            <a:r>
              <a:rPr lang="en-US" altLang="zh-TW" sz="2800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TW" sz="2800" baseline="-25000" dirty="0">
                <a:latin typeface="Times New Roman" panose="02020603050405020304" pitchFamily="18" charset="0"/>
              </a:rPr>
              <a:t>(</a:t>
            </a:r>
            <a:r>
              <a:rPr lang="en-US" altLang="zh-TW" sz="2800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TW" sz="2800" baseline="-25000" dirty="0">
                <a:latin typeface="Times New Roman" panose="02020603050405020304" pitchFamily="18" charset="0"/>
              </a:rPr>
              <a:t>-1)</a:t>
            </a:r>
            <a:r>
              <a:rPr lang="en-US" altLang="zh-TW" sz="2800" dirty="0">
                <a:latin typeface="Times New Roman" panose="02020603050405020304" pitchFamily="18" charset="0"/>
              </a:rPr>
              <a:t>*</a:t>
            </a:r>
            <a:r>
              <a:rPr lang="en-US" altLang="zh-TW" sz="2800" i="1" dirty="0">
                <a:latin typeface="Times New Roman" panose="02020603050405020304" pitchFamily="18" charset="0"/>
              </a:rPr>
              <a:t>b</a:t>
            </a:r>
            <a:r>
              <a:rPr lang="en-US" altLang="zh-TW" sz="2800" baseline="-25000" dirty="0">
                <a:latin typeface="Times New Roman" panose="02020603050405020304" pitchFamily="18" charset="0"/>
              </a:rPr>
              <a:t>(</a:t>
            </a:r>
            <a:r>
              <a:rPr lang="en-US" altLang="zh-TW" sz="2800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TW" sz="2800" baseline="-25000" dirty="0">
                <a:latin typeface="Times New Roman" panose="02020603050405020304" pitchFamily="18" charset="0"/>
              </a:rPr>
              <a:t>-1)</a:t>
            </a:r>
            <a:r>
              <a:rPr lang="en-US" altLang="zh-TW" sz="2800" i="1" baseline="-25000" dirty="0">
                <a:latin typeface="Times New Roman" panose="02020603050405020304" pitchFamily="18" charset="0"/>
              </a:rPr>
              <a:t>j</a:t>
            </a:r>
          </a:p>
          <a:p>
            <a:pPr lvl="1"/>
            <a:r>
              <a:rPr lang="en-US" altLang="zh-TW" sz="2400" dirty="0"/>
              <a:t>Array A </a:t>
            </a:r>
            <a:r>
              <a:rPr lang="en-US" altLang="zh-TW" sz="2400" dirty="0" smtClean="0"/>
              <a:t>row 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   *  Array J col j</a:t>
            </a:r>
          </a:p>
          <a:p>
            <a:pPr lvl="1"/>
            <a:r>
              <a:rPr lang="zh-TW" altLang="en-US" sz="2400" dirty="0"/>
              <a:t>可以想成</a:t>
            </a:r>
            <a:r>
              <a:rPr lang="en-US" altLang="zh-TW" sz="2400" dirty="0"/>
              <a:t>Array row j</a:t>
            </a:r>
            <a:r>
              <a:rPr lang="en-US" altLang="zh-TW" sz="2400" dirty="0" smtClean="0"/>
              <a:t>  </a:t>
            </a:r>
            <a:r>
              <a:rPr lang="en-US" altLang="zh-TW" sz="2400" dirty="0"/>
              <a:t>* Array J</a:t>
            </a:r>
            <a:r>
              <a:rPr lang="zh-TW" altLang="en-US" sz="2400" dirty="0" smtClean="0"/>
              <a:t>轉置 </a:t>
            </a:r>
            <a:r>
              <a:rPr lang="en-US" altLang="zh-TW" sz="2400" dirty="0" smtClean="0"/>
              <a:t>row j</a:t>
            </a:r>
            <a:endParaRPr lang="en-US" altLang="zh-TW" sz="2400" dirty="0"/>
          </a:p>
        </p:txBody>
      </p:sp>
      <p:sp>
        <p:nvSpPr>
          <p:cNvPr id="146436" name="Text Box 4"/>
          <p:cNvSpPr txBox="1">
            <a:spLocks noChangeArrowheads="1"/>
          </p:cNvSpPr>
          <p:nvPr/>
        </p:nvSpPr>
        <p:spPr bwMode="auto">
          <a:xfrm>
            <a:off x="2510893" y="3646866"/>
            <a:ext cx="857132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</a:rPr>
              <a:t>a	</a:t>
            </a:r>
            <a:r>
              <a:rPr lang="zh-TW" altLang="en-US" sz="2400" dirty="0" smtClean="0">
                <a:latin typeface="Times New Roman" panose="02020603050405020304" pitchFamily="18" charset="0"/>
              </a:rPr>
              <a:t>  </a:t>
            </a:r>
            <a:r>
              <a:rPr lang="en-US" altLang="zh-TW" sz="2400" i="1" dirty="0" smtClean="0"/>
              <a:t>a</a:t>
            </a:r>
            <a:r>
              <a:rPr lang="en-US" altLang="zh-TW" sz="2400" baseline="-25000" dirty="0" smtClean="0"/>
              <a:t>0</a:t>
            </a:r>
            <a:r>
              <a:rPr lang="en-US" altLang="zh-TW" sz="2400" baseline="-25000" dirty="0"/>
              <a:t>*</a:t>
            </a:r>
            <a:r>
              <a:rPr lang="en-US" altLang="zh-TW" sz="2400" dirty="0">
                <a:latin typeface="Times New Roman" panose="02020603050405020304" pitchFamily="18" charset="0"/>
              </a:rPr>
              <a:t>			</a:t>
            </a:r>
            <a:r>
              <a:rPr lang="zh-TW" altLang="en-US" sz="2400" dirty="0" smtClean="0">
                <a:latin typeface="Times New Roman" panose="02020603050405020304" pitchFamily="18" charset="0"/>
              </a:rPr>
              <a:t>                                         </a:t>
            </a:r>
            <a:r>
              <a:rPr lang="en-US" altLang="zh-TW" sz="2400" dirty="0" smtClean="0">
                <a:latin typeface="Times New Roman" panose="02020603050405020304" pitchFamily="18" charset="0"/>
              </a:rPr>
              <a:t>d</a:t>
            </a:r>
            <a:r>
              <a:rPr lang="en-US" altLang="zh-TW" sz="2400" dirty="0">
                <a:latin typeface="Times New Roman" panose="02020603050405020304" pitchFamily="18" charset="0"/>
              </a:rPr>
              <a:t>	</a:t>
            </a:r>
            <a:r>
              <a:rPr lang="zh-TW" altLang="en-US" sz="2400" dirty="0" smtClean="0">
                <a:latin typeface="Times New Roman" panose="02020603050405020304" pitchFamily="18" charset="0"/>
              </a:rPr>
              <a:t>    </a:t>
            </a:r>
            <a:r>
              <a:rPr lang="en-US" altLang="zh-TW" sz="2400" i="1" dirty="0" smtClean="0"/>
              <a:t>b</a:t>
            </a:r>
            <a:r>
              <a:rPr lang="en-US" altLang="zh-TW" sz="2400" baseline="-25000" dirty="0" smtClean="0"/>
              <a:t>*0</a:t>
            </a:r>
            <a:endParaRPr lang="en-US" altLang="zh-TW" sz="2400" baseline="-25000" dirty="0"/>
          </a:p>
          <a:p>
            <a:r>
              <a:rPr lang="en-US" altLang="zh-TW" sz="2400" dirty="0">
                <a:latin typeface="Times New Roman" panose="02020603050405020304" pitchFamily="18" charset="0"/>
              </a:rPr>
              <a:t>b	</a:t>
            </a:r>
            <a:r>
              <a:rPr lang="zh-TW" altLang="en-US" sz="2400" dirty="0" smtClean="0">
                <a:latin typeface="Times New Roman" panose="02020603050405020304" pitchFamily="18" charset="0"/>
              </a:rPr>
              <a:t>  </a:t>
            </a:r>
            <a:r>
              <a:rPr lang="en-US" altLang="zh-TW" sz="2400" i="1" dirty="0" smtClean="0"/>
              <a:t>a</a:t>
            </a:r>
            <a:r>
              <a:rPr lang="en-US" altLang="zh-TW" sz="2400" baseline="-25000" dirty="0" smtClean="0"/>
              <a:t>1</a:t>
            </a:r>
            <a:r>
              <a:rPr lang="en-US" altLang="zh-TW" sz="2400" baseline="-25000" dirty="0"/>
              <a:t>*</a:t>
            </a:r>
            <a:r>
              <a:rPr lang="en-US" altLang="zh-TW" sz="2400" dirty="0"/>
              <a:t> </a:t>
            </a:r>
            <a:r>
              <a:rPr lang="en-US" altLang="zh-TW" sz="2400" dirty="0">
                <a:latin typeface="Times New Roman" panose="02020603050405020304" pitchFamily="18" charset="0"/>
              </a:rPr>
              <a:t>			</a:t>
            </a:r>
            <a:r>
              <a:rPr lang="zh-TW" altLang="en-US" sz="2400" dirty="0" smtClean="0">
                <a:latin typeface="Times New Roman" panose="02020603050405020304" pitchFamily="18" charset="0"/>
              </a:rPr>
              <a:t>                                         </a:t>
            </a:r>
            <a:r>
              <a:rPr lang="en-US" altLang="zh-TW" sz="2400" dirty="0" smtClean="0">
                <a:latin typeface="Times New Roman" panose="02020603050405020304" pitchFamily="18" charset="0"/>
              </a:rPr>
              <a:t>e</a:t>
            </a:r>
            <a:r>
              <a:rPr lang="zh-TW" altLang="en-US" sz="2400" dirty="0" smtClean="0">
                <a:latin typeface="Times New Roman" panose="02020603050405020304" pitchFamily="18" charset="0"/>
              </a:rPr>
              <a:t>      </a:t>
            </a:r>
            <a:r>
              <a:rPr lang="zh-TW" altLang="en-US" sz="2400" dirty="0">
                <a:latin typeface="Times New Roman" panose="02020603050405020304" pitchFamily="18" charset="0"/>
              </a:rPr>
              <a:t> </a:t>
            </a:r>
            <a:r>
              <a:rPr lang="zh-TW" altLang="en-US" sz="2400" dirty="0" smtClean="0">
                <a:latin typeface="Times New Roman" panose="02020603050405020304" pitchFamily="18" charset="0"/>
              </a:rPr>
              <a:t>  </a:t>
            </a:r>
            <a:r>
              <a:rPr lang="en-US" altLang="zh-TW" sz="2400" i="1" dirty="0" smtClean="0"/>
              <a:t>b</a:t>
            </a:r>
            <a:r>
              <a:rPr lang="en-US" altLang="zh-TW" sz="2400" baseline="-25000" dirty="0" smtClean="0"/>
              <a:t>*1</a:t>
            </a:r>
            <a:endParaRPr lang="en-US" altLang="zh-TW" sz="2400" baseline="-25000" dirty="0"/>
          </a:p>
          <a:p>
            <a:r>
              <a:rPr lang="en-US" altLang="zh-TW" sz="2400" dirty="0">
                <a:latin typeface="Times New Roman" panose="02020603050405020304" pitchFamily="18" charset="0"/>
              </a:rPr>
              <a:t>c	</a:t>
            </a:r>
            <a:r>
              <a:rPr lang="zh-TW" altLang="en-US" sz="2400" dirty="0" smtClean="0">
                <a:latin typeface="Times New Roman" panose="02020603050405020304" pitchFamily="18" charset="0"/>
              </a:rPr>
              <a:t>  </a:t>
            </a:r>
            <a:r>
              <a:rPr lang="en-US" altLang="zh-TW" sz="2400" i="1" dirty="0" smtClean="0"/>
              <a:t>a</a:t>
            </a:r>
            <a:r>
              <a:rPr lang="en-US" altLang="zh-TW" sz="2400" baseline="-25000" dirty="0" smtClean="0"/>
              <a:t>2</a:t>
            </a:r>
            <a:r>
              <a:rPr lang="en-US" altLang="zh-TW" sz="2400" baseline="-25000" dirty="0"/>
              <a:t>*</a:t>
            </a:r>
            <a:r>
              <a:rPr lang="en-US" altLang="zh-TW" sz="2400" dirty="0"/>
              <a:t> </a:t>
            </a:r>
            <a:r>
              <a:rPr lang="en-US" altLang="zh-TW" sz="2400" dirty="0">
                <a:latin typeface="Times New Roman" panose="02020603050405020304" pitchFamily="18" charset="0"/>
              </a:rPr>
              <a:t>			</a:t>
            </a:r>
            <a:r>
              <a:rPr lang="zh-TW" altLang="en-US" sz="2400" dirty="0" smtClean="0">
                <a:latin typeface="Times New Roman" panose="02020603050405020304" pitchFamily="18" charset="0"/>
              </a:rPr>
              <a:t>                                         </a:t>
            </a:r>
            <a:r>
              <a:rPr lang="en-US" altLang="zh-TW" sz="2400" dirty="0" smtClean="0">
                <a:latin typeface="Times New Roman" panose="02020603050405020304" pitchFamily="18" charset="0"/>
              </a:rPr>
              <a:t>f</a:t>
            </a:r>
            <a:r>
              <a:rPr lang="en-US" altLang="zh-TW" sz="2400" dirty="0">
                <a:latin typeface="Times New Roman" panose="02020603050405020304" pitchFamily="18" charset="0"/>
              </a:rPr>
              <a:t>	</a:t>
            </a:r>
            <a:r>
              <a:rPr lang="zh-TW" altLang="en-US" sz="2400" dirty="0" smtClean="0">
                <a:latin typeface="Times New Roman" panose="02020603050405020304" pitchFamily="18" charset="0"/>
              </a:rPr>
              <a:t>    </a:t>
            </a:r>
            <a:r>
              <a:rPr lang="en-US" altLang="zh-TW" sz="2400" i="1" dirty="0" smtClean="0"/>
              <a:t>b</a:t>
            </a:r>
            <a:r>
              <a:rPr lang="en-US" altLang="zh-TW" sz="2400" baseline="-25000" dirty="0" smtClean="0"/>
              <a:t>*2</a:t>
            </a:r>
            <a:endParaRPr lang="en-US" altLang="zh-TW" sz="2400" baseline="-25000" dirty="0"/>
          </a:p>
          <a:p>
            <a:r>
              <a:rPr lang="en-US" altLang="zh-TW" sz="2400" dirty="0">
                <a:latin typeface="Times New Roman" panose="02020603050405020304" pitchFamily="18" charset="0"/>
              </a:rPr>
              <a:t>				</a:t>
            </a:r>
            <a:r>
              <a:rPr lang="zh-TW" altLang="en-US" sz="2400" dirty="0" smtClean="0">
                <a:latin typeface="Times New Roman" panose="02020603050405020304" pitchFamily="18" charset="0"/>
              </a:rPr>
              <a:t>                                               </a:t>
            </a:r>
            <a:r>
              <a:rPr lang="en-US" altLang="zh-TW" sz="2400" dirty="0" smtClean="0">
                <a:latin typeface="Times New Roman" panose="02020603050405020304" pitchFamily="18" charset="0"/>
              </a:rPr>
              <a:t>g</a:t>
            </a:r>
            <a:r>
              <a:rPr lang="en-US" altLang="zh-TW" sz="2400" dirty="0">
                <a:latin typeface="Times New Roman" panose="02020603050405020304" pitchFamily="18" charset="0"/>
              </a:rPr>
              <a:t>	</a:t>
            </a:r>
            <a:r>
              <a:rPr lang="zh-TW" altLang="en-US" sz="2400" dirty="0" smtClean="0">
                <a:latin typeface="Times New Roman" panose="02020603050405020304" pitchFamily="18" charset="0"/>
              </a:rPr>
              <a:t>    </a:t>
            </a:r>
            <a:r>
              <a:rPr lang="en-US" altLang="zh-TW" sz="2400" i="1" dirty="0" smtClean="0"/>
              <a:t>b</a:t>
            </a:r>
            <a:r>
              <a:rPr lang="en-US" altLang="zh-TW" sz="2400" baseline="-25000" dirty="0" smtClean="0"/>
              <a:t>*3</a:t>
            </a:r>
            <a:endParaRPr lang="en-US" altLang="zh-TW" sz="2400" baseline="-25000" dirty="0"/>
          </a:p>
        </p:txBody>
      </p:sp>
      <p:sp>
        <p:nvSpPr>
          <p:cNvPr id="146437" name="Rectangle 5"/>
          <p:cNvSpPr>
            <a:spLocks noChangeArrowheads="1"/>
          </p:cNvSpPr>
          <p:nvPr/>
        </p:nvSpPr>
        <p:spPr bwMode="auto">
          <a:xfrm>
            <a:off x="2209800" y="3621088"/>
            <a:ext cx="2667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6438" name="Line 6"/>
          <p:cNvSpPr>
            <a:spLocks noChangeShapeType="1"/>
          </p:cNvSpPr>
          <p:nvPr/>
        </p:nvSpPr>
        <p:spPr bwMode="auto">
          <a:xfrm>
            <a:off x="2209800" y="4078288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6439" name="Line 7"/>
          <p:cNvSpPr>
            <a:spLocks noChangeShapeType="1"/>
          </p:cNvSpPr>
          <p:nvPr/>
        </p:nvSpPr>
        <p:spPr bwMode="auto">
          <a:xfrm>
            <a:off x="2209800" y="4459288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6440" name="Line 8"/>
          <p:cNvSpPr>
            <a:spLocks noChangeShapeType="1"/>
          </p:cNvSpPr>
          <p:nvPr/>
        </p:nvSpPr>
        <p:spPr bwMode="auto">
          <a:xfrm>
            <a:off x="2971800" y="3621088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6441" name="Line 9"/>
          <p:cNvSpPr>
            <a:spLocks noChangeShapeType="1"/>
          </p:cNvSpPr>
          <p:nvPr/>
        </p:nvSpPr>
        <p:spPr bwMode="auto">
          <a:xfrm>
            <a:off x="3962400" y="3621088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6442" name="Rectangle 10"/>
          <p:cNvSpPr>
            <a:spLocks noChangeArrowheads="1"/>
          </p:cNvSpPr>
          <p:nvPr/>
        </p:nvSpPr>
        <p:spPr bwMode="auto">
          <a:xfrm>
            <a:off x="7586784" y="3621088"/>
            <a:ext cx="28194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6443" name="Line 11"/>
          <p:cNvSpPr>
            <a:spLocks noChangeShapeType="1"/>
          </p:cNvSpPr>
          <p:nvPr/>
        </p:nvSpPr>
        <p:spPr bwMode="auto">
          <a:xfrm>
            <a:off x="7586784" y="4078288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6444" name="Line 12"/>
          <p:cNvSpPr>
            <a:spLocks noChangeShapeType="1"/>
          </p:cNvSpPr>
          <p:nvPr/>
        </p:nvSpPr>
        <p:spPr bwMode="auto">
          <a:xfrm>
            <a:off x="7586784" y="4459288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6445" name="Line 13"/>
          <p:cNvSpPr>
            <a:spLocks noChangeShapeType="1"/>
          </p:cNvSpPr>
          <p:nvPr/>
        </p:nvSpPr>
        <p:spPr bwMode="auto">
          <a:xfrm>
            <a:off x="7586784" y="4840288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6446" name="Line 14"/>
          <p:cNvSpPr>
            <a:spLocks noChangeShapeType="1"/>
          </p:cNvSpPr>
          <p:nvPr/>
        </p:nvSpPr>
        <p:spPr bwMode="auto">
          <a:xfrm>
            <a:off x="8501184" y="3621088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6447" name="Line 15"/>
          <p:cNvSpPr>
            <a:spLocks noChangeShapeType="1"/>
          </p:cNvSpPr>
          <p:nvPr/>
        </p:nvSpPr>
        <p:spPr bwMode="auto">
          <a:xfrm>
            <a:off x="9567984" y="3621088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6448" name="Line 16"/>
          <p:cNvSpPr>
            <a:spLocks noChangeShapeType="1"/>
          </p:cNvSpPr>
          <p:nvPr/>
        </p:nvSpPr>
        <p:spPr bwMode="auto">
          <a:xfrm flipV="1">
            <a:off x="3886201" y="3763963"/>
            <a:ext cx="3548183" cy="535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6449" name="Line 17"/>
          <p:cNvSpPr>
            <a:spLocks noChangeShapeType="1"/>
          </p:cNvSpPr>
          <p:nvPr/>
        </p:nvSpPr>
        <p:spPr bwMode="auto">
          <a:xfrm>
            <a:off x="3821723" y="3859212"/>
            <a:ext cx="3696677" cy="3254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6450" name="Line 18"/>
          <p:cNvSpPr>
            <a:spLocks noChangeShapeType="1"/>
          </p:cNvSpPr>
          <p:nvPr/>
        </p:nvSpPr>
        <p:spPr bwMode="auto">
          <a:xfrm>
            <a:off x="3790461" y="3860800"/>
            <a:ext cx="3643923" cy="6955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6451" name="Line 19"/>
          <p:cNvSpPr>
            <a:spLocks noChangeShapeType="1"/>
          </p:cNvSpPr>
          <p:nvPr/>
        </p:nvSpPr>
        <p:spPr bwMode="auto">
          <a:xfrm>
            <a:off x="3806091" y="3986214"/>
            <a:ext cx="3628293" cy="10234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6452" name="Line 20"/>
          <p:cNvSpPr>
            <a:spLocks noChangeShapeType="1"/>
          </p:cNvSpPr>
          <p:nvPr/>
        </p:nvSpPr>
        <p:spPr bwMode="auto">
          <a:xfrm flipV="1">
            <a:off x="3821723" y="3767138"/>
            <a:ext cx="3524739" cy="41751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6453" name="Line 21"/>
          <p:cNvSpPr>
            <a:spLocks noChangeShapeType="1"/>
          </p:cNvSpPr>
          <p:nvPr/>
        </p:nvSpPr>
        <p:spPr bwMode="auto">
          <a:xfrm>
            <a:off x="3886201" y="4184653"/>
            <a:ext cx="35481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6454" name="Line 22"/>
          <p:cNvSpPr>
            <a:spLocks noChangeShapeType="1"/>
          </p:cNvSpPr>
          <p:nvPr/>
        </p:nvSpPr>
        <p:spPr bwMode="auto">
          <a:xfrm>
            <a:off x="3790462" y="4184653"/>
            <a:ext cx="3579446" cy="3508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6455" name="Line 23"/>
          <p:cNvSpPr>
            <a:spLocks noChangeShapeType="1"/>
          </p:cNvSpPr>
          <p:nvPr/>
        </p:nvSpPr>
        <p:spPr bwMode="auto">
          <a:xfrm>
            <a:off x="3798277" y="4184653"/>
            <a:ext cx="3540369" cy="8562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6456" name="Line 24"/>
          <p:cNvSpPr>
            <a:spLocks noChangeShapeType="1"/>
          </p:cNvSpPr>
          <p:nvPr/>
        </p:nvSpPr>
        <p:spPr bwMode="auto">
          <a:xfrm flipV="1">
            <a:off x="3886201" y="3782646"/>
            <a:ext cx="3548184" cy="9065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6457" name="Line 25"/>
          <p:cNvSpPr>
            <a:spLocks noChangeShapeType="1"/>
          </p:cNvSpPr>
          <p:nvPr/>
        </p:nvSpPr>
        <p:spPr bwMode="auto">
          <a:xfrm flipV="1">
            <a:off x="3829537" y="4297365"/>
            <a:ext cx="3493477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6458" name="Line 26"/>
          <p:cNvSpPr>
            <a:spLocks noChangeShapeType="1"/>
          </p:cNvSpPr>
          <p:nvPr/>
        </p:nvSpPr>
        <p:spPr bwMode="auto">
          <a:xfrm flipV="1">
            <a:off x="3962399" y="4595446"/>
            <a:ext cx="3415323" cy="1245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6459" name="Line 27"/>
          <p:cNvSpPr>
            <a:spLocks noChangeShapeType="1"/>
          </p:cNvSpPr>
          <p:nvPr/>
        </p:nvSpPr>
        <p:spPr bwMode="auto">
          <a:xfrm>
            <a:off x="3886201" y="4678365"/>
            <a:ext cx="3452445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6460" name="Text Box 28"/>
          <p:cNvSpPr txBox="1">
            <a:spLocks noChangeArrowheads="1"/>
          </p:cNvSpPr>
          <p:nvPr/>
        </p:nvSpPr>
        <p:spPr bwMode="auto">
          <a:xfrm>
            <a:off x="1774826" y="5516564"/>
            <a:ext cx="856676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The multiply operation generate entries: </a:t>
            </a:r>
          </a:p>
          <a:p>
            <a:r>
              <a:rPr lang="en-US" altLang="zh-TW" sz="2400" dirty="0">
                <a:ea typeface="標楷體" panose="03000509000000000000" pitchFamily="65" charset="-120"/>
              </a:rPr>
              <a:t>a*d , a*e , a*f , a*g , b*d , b*e , b*f ,  b*g , c*d , c*e , c*f , c*g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6696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sparse matrix ADT (14/18)</a:t>
            </a:r>
            <a:endParaRPr lang="zh-TW" altLang="en-US" dirty="0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4" y="1628775"/>
            <a:ext cx="8675687" cy="449738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zh-TW" sz="2400" dirty="0"/>
              <a:t>An Example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A =   1  0  2  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 B</a:t>
            </a:r>
            <a:r>
              <a:rPr lang="en-US" altLang="zh-TW" sz="2400" baseline="30000" dirty="0" smtClean="0">
                <a:latin typeface="Lucida Console" panose="020B0609040504020204" pitchFamily="49" charset="0"/>
              </a:rPr>
              <a:t>T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latin typeface="Lucida Console" panose="020B0609040504020204" pitchFamily="49" charset="0"/>
              </a:rPr>
              <a:t>=  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 3 </a:t>
            </a:r>
            <a:r>
              <a:rPr lang="en-US" altLang="zh-TW" sz="2400" dirty="0">
                <a:latin typeface="Lucida Console" panose="020B0609040504020204" pitchFamily="49" charset="0"/>
              </a:rPr>
              <a:t>-1  0  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 B </a:t>
            </a:r>
            <a:r>
              <a:rPr lang="en-US" altLang="zh-TW" sz="2400" dirty="0">
                <a:latin typeface="Lucida Console" panose="020B0609040504020204" pitchFamily="49" charset="0"/>
              </a:rPr>
              <a:t>=  3  0  2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     -1  4  6   </a:t>
            </a:r>
            <a:r>
              <a:rPr lang="en-US" altLang="zh-TW" sz="2400" baseline="300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latin typeface="Lucida Console" panose="020B0609040504020204" pitchFamily="49" charset="0"/>
              </a:rPr>
              <a:t>    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  0  </a:t>
            </a:r>
            <a:r>
              <a:rPr lang="en-US" altLang="zh-TW" sz="2400" dirty="0">
                <a:latin typeface="Lucida Console" panose="020B0609040504020204" pitchFamily="49" charset="0"/>
              </a:rPr>
              <a:t>0  0      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 -</a:t>
            </a:r>
            <a:r>
              <a:rPr lang="en-US" altLang="zh-TW" sz="2400" dirty="0">
                <a:latin typeface="Lucida Console" panose="020B0609040504020204" pitchFamily="49" charset="0"/>
              </a:rPr>
              <a:t>1  0  0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                </a:t>
            </a:r>
            <a:r>
              <a:rPr lang="en-US" altLang="zh-TW" sz="2400" baseline="300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latin typeface="Lucida Console" panose="020B0609040504020204" pitchFamily="49" charset="0"/>
              </a:rPr>
              <a:t>    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  2  </a:t>
            </a:r>
            <a:r>
              <a:rPr lang="en-US" altLang="zh-TW" sz="2400" dirty="0">
                <a:latin typeface="Lucida Console" panose="020B0609040504020204" pitchFamily="49" charset="0"/>
              </a:rPr>
              <a:t>0  5       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 0  </a:t>
            </a:r>
            <a:r>
              <a:rPr lang="en-US" altLang="zh-TW" sz="2400" dirty="0">
                <a:latin typeface="Lucida Console" panose="020B0609040504020204" pitchFamily="49" charset="0"/>
              </a:rPr>
              <a:t>0  5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sz="2400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a[0]  2  3  5   </a:t>
            </a:r>
            <a:r>
              <a:rPr lang="en-US" altLang="zh-TW" sz="2400" dirty="0" err="1">
                <a:latin typeface="Lucida Console" panose="020B0609040504020204" pitchFamily="49" charset="0"/>
              </a:rPr>
              <a:t>b</a:t>
            </a:r>
            <a:r>
              <a:rPr lang="en-US" altLang="zh-TW" sz="2400" baseline="-25000" dirty="0" err="1">
                <a:latin typeface="Lucida Console" panose="020B0609040504020204" pitchFamily="49" charset="0"/>
              </a:rPr>
              <a:t>t</a:t>
            </a:r>
            <a:r>
              <a:rPr lang="en-US" altLang="zh-TW" sz="2400" dirty="0">
                <a:latin typeface="Lucida Console" panose="020B0609040504020204" pitchFamily="49" charset="0"/>
              </a:rPr>
              <a:t>[0] 3  3  4  b[0] 3  3  4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 [1]  </a:t>
            </a:r>
            <a:r>
              <a:rPr lang="en-US" altLang="zh-TW" sz="2400" dirty="0">
                <a:solidFill>
                  <a:schemeClr val="accent1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sz="2400" dirty="0">
                <a:latin typeface="Lucida Console" panose="020B0609040504020204" pitchFamily="49" charset="0"/>
              </a:rPr>
              <a:t>  </a:t>
            </a:r>
            <a:r>
              <a:rPr lang="en-US" altLang="zh-TW" sz="2400" dirty="0">
                <a:solidFill>
                  <a:srgbClr val="EED410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sz="2400" dirty="0">
                <a:latin typeface="Lucida Console" panose="020B0609040504020204" pitchFamily="49" charset="0"/>
              </a:rPr>
              <a:t>  1   </a:t>
            </a:r>
            <a:r>
              <a:rPr lang="en-US" altLang="zh-TW" sz="2400" dirty="0" err="1">
                <a:latin typeface="Lucida Console" panose="020B0609040504020204" pitchFamily="49" charset="0"/>
              </a:rPr>
              <a:t>b</a:t>
            </a:r>
            <a:r>
              <a:rPr lang="en-US" altLang="zh-TW" sz="2400" baseline="-25000" dirty="0" err="1">
                <a:latin typeface="Lucida Console" panose="020B0609040504020204" pitchFamily="49" charset="0"/>
              </a:rPr>
              <a:t>t</a:t>
            </a:r>
            <a:r>
              <a:rPr lang="en-US" altLang="zh-TW" sz="2400" dirty="0">
                <a:latin typeface="Lucida Console" panose="020B0609040504020204" pitchFamily="49" charset="0"/>
              </a:rPr>
              <a:t>[1] </a:t>
            </a:r>
            <a:r>
              <a:rPr lang="en-US" altLang="zh-TW" sz="2400" dirty="0">
                <a:solidFill>
                  <a:srgbClr val="EED410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sz="2400" dirty="0">
                <a:latin typeface="Lucida Console" panose="020B0609040504020204" pitchFamily="49" charset="0"/>
              </a:rPr>
              <a:t>  </a:t>
            </a:r>
            <a:r>
              <a:rPr lang="en-US" altLang="zh-TW" sz="2400" dirty="0">
                <a:solidFill>
                  <a:schemeClr val="accent1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sz="2400" dirty="0">
                <a:latin typeface="Lucida Console" panose="020B0609040504020204" pitchFamily="49" charset="0"/>
              </a:rPr>
              <a:t>  3  b[1] </a:t>
            </a:r>
            <a:r>
              <a:rPr lang="en-US" altLang="zh-TW" sz="2400" dirty="0">
                <a:solidFill>
                  <a:schemeClr val="accent1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sz="2400" dirty="0">
                <a:latin typeface="Lucida Console" panose="020B0609040504020204" pitchFamily="49" charset="0"/>
              </a:rPr>
              <a:t>  </a:t>
            </a:r>
            <a:r>
              <a:rPr lang="en-US" altLang="zh-TW" sz="2400" dirty="0">
                <a:solidFill>
                  <a:srgbClr val="EED410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sz="2400" dirty="0">
                <a:latin typeface="Lucida Console" panose="020B0609040504020204" pitchFamily="49" charset="0"/>
              </a:rPr>
              <a:t>  3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 [2]  </a:t>
            </a:r>
            <a:r>
              <a:rPr lang="en-US" altLang="zh-TW" sz="2400" dirty="0">
                <a:solidFill>
                  <a:schemeClr val="accent1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sz="2400" dirty="0">
                <a:latin typeface="Lucida Console" panose="020B0609040504020204" pitchFamily="49" charset="0"/>
              </a:rPr>
              <a:t>  </a:t>
            </a:r>
            <a:r>
              <a:rPr lang="en-US" altLang="zh-TW" sz="2400" dirty="0">
                <a:solidFill>
                  <a:srgbClr val="EED41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2400" dirty="0">
                <a:latin typeface="Lucida Console" panose="020B0609040504020204" pitchFamily="49" charset="0"/>
              </a:rPr>
              <a:t>  2   </a:t>
            </a:r>
            <a:r>
              <a:rPr lang="en-US" altLang="zh-TW" sz="2400" dirty="0" err="1">
                <a:latin typeface="Lucida Console" panose="020B0609040504020204" pitchFamily="49" charset="0"/>
              </a:rPr>
              <a:t>b</a:t>
            </a:r>
            <a:r>
              <a:rPr lang="en-US" altLang="zh-TW" sz="2400" baseline="-25000" dirty="0" err="1">
                <a:latin typeface="Lucida Console" panose="020B0609040504020204" pitchFamily="49" charset="0"/>
              </a:rPr>
              <a:t>t</a:t>
            </a:r>
            <a:r>
              <a:rPr lang="en-US" altLang="zh-TW" sz="2400" dirty="0">
                <a:latin typeface="Lucida Console" panose="020B0609040504020204" pitchFamily="49" charset="0"/>
              </a:rPr>
              <a:t>[2] </a:t>
            </a:r>
            <a:r>
              <a:rPr lang="en-US" altLang="zh-TW" sz="2400" dirty="0">
                <a:solidFill>
                  <a:srgbClr val="EED410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sz="2400" dirty="0">
                <a:latin typeface="Lucida Console" panose="020B0609040504020204" pitchFamily="49" charset="0"/>
              </a:rPr>
              <a:t>  </a:t>
            </a:r>
            <a:r>
              <a:rPr lang="en-US" altLang="zh-TW" sz="2400" dirty="0">
                <a:solidFill>
                  <a:schemeClr val="accent1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sz="2400" dirty="0">
                <a:latin typeface="Lucida Console" panose="020B0609040504020204" pitchFamily="49" charset="0"/>
              </a:rPr>
              <a:t> -1  b[2] </a:t>
            </a:r>
            <a:r>
              <a:rPr lang="en-US" altLang="zh-TW" sz="2400" dirty="0">
                <a:solidFill>
                  <a:schemeClr val="accent1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sz="2400" dirty="0">
                <a:latin typeface="Lucida Console" panose="020B0609040504020204" pitchFamily="49" charset="0"/>
              </a:rPr>
              <a:t>  </a:t>
            </a:r>
            <a:r>
              <a:rPr lang="en-US" altLang="zh-TW" sz="2400" dirty="0">
                <a:solidFill>
                  <a:srgbClr val="EED41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2400" dirty="0">
                <a:latin typeface="Lucida Console" panose="020B0609040504020204" pitchFamily="49" charset="0"/>
              </a:rPr>
              <a:t>  2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 [3]  </a:t>
            </a:r>
            <a:r>
              <a:rPr lang="en-US" altLang="zh-TW" sz="2400" dirty="0">
                <a:solidFill>
                  <a:schemeClr val="accent1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sz="2400" dirty="0">
                <a:latin typeface="Lucida Console" panose="020B0609040504020204" pitchFamily="49" charset="0"/>
              </a:rPr>
              <a:t>  </a:t>
            </a:r>
            <a:r>
              <a:rPr lang="en-US" altLang="zh-TW" sz="2400" dirty="0">
                <a:solidFill>
                  <a:srgbClr val="EED410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sz="2400" dirty="0">
                <a:latin typeface="Lucida Console" panose="020B0609040504020204" pitchFamily="49" charset="0"/>
              </a:rPr>
              <a:t> -1   </a:t>
            </a:r>
            <a:r>
              <a:rPr lang="en-US" altLang="zh-TW" sz="2400" dirty="0" err="1">
                <a:latin typeface="Lucida Console" panose="020B0609040504020204" pitchFamily="49" charset="0"/>
              </a:rPr>
              <a:t>b</a:t>
            </a:r>
            <a:r>
              <a:rPr lang="en-US" altLang="zh-TW" sz="2400" baseline="-25000" dirty="0" err="1">
                <a:latin typeface="Lucida Console" panose="020B0609040504020204" pitchFamily="49" charset="0"/>
              </a:rPr>
              <a:t>t</a:t>
            </a:r>
            <a:r>
              <a:rPr lang="en-US" altLang="zh-TW" sz="2400" dirty="0">
                <a:latin typeface="Lucida Console" panose="020B0609040504020204" pitchFamily="49" charset="0"/>
              </a:rPr>
              <a:t>[3] </a:t>
            </a:r>
            <a:r>
              <a:rPr lang="en-US" altLang="zh-TW" sz="2400" dirty="0">
                <a:solidFill>
                  <a:srgbClr val="EED41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2400" dirty="0">
                <a:latin typeface="Lucida Console" panose="020B0609040504020204" pitchFamily="49" charset="0"/>
              </a:rPr>
              <a:t>  </a:t>
            </a:r>
            <a:r>
              <a:rPr lang="en-US" altLang="zh-TW" sz="2400" dirty="0">
                <a:solidFill>
                  <a:schemeClr val="accent1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sz="2400" dirty="0">
                <a:latin typeface="Lucida Console" panose="020B0609040504020204" pitchFamily="49" charset="0"/>
              </a:rPr>
              <a:t>  2  b[3] </a:t>
            </a:r>
            <a:r>
              <a:rPr lang="en-US" altLang="zh-TW" sz="2400" dirty="0">
                <a:solidFill>
                  <a:schemeClr val="accent1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sz="2400" dirty="0">
                <a:latin typeface="Lucida Console" panose="020B0609040504020204" pitchFamily="49" charset="0"/>
              </a:rPr>
              <a:t>  </a:t>
            </a:r>
            <a:r>
              <a:rPr lang="en-US" altLang="zh-TW" sz="2400" dirty="0">
                <a:solidFill>
                  <a:srgbClr val="EED410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sz="2400" dirty="0">
                <a:latin typeface="Lucida Console" panose="020B0609040504020204" pitchFamily="49" charset="0"/>
              </a:rPr>
              <a:t> -1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 [4]  1  1  4   </a:t>
            </a:r>
            <a:r>
              <a:rPr lang="en-US" altLang="zh-TW" sz="2400" dirty="0" err="1">
                <a:latin typeface="Lucida Console" panose="020B0609040504020204" pitchFamily="49" charset="0"/>
              </a:rPr>
              <a:t>b</a:t>
            </a:r>
            <a:r>
              <a:rPr lang="en-US" altLang="zh-TW" sz="2400" baseline="-25000" dirty="0" err="1">
                <a:latin typeface="Lucida Console" panose="020B0609040504020204" pitchFamily="49" charset="0"/>
              </a:rPr>
              <a:t>t</a:t>
            </a:r>
            <a:r>
              <a:rPr lang="en-US" altLang="zh-TW" sz="2400" dirty="0">
                <a:latin typeface="Lucida Console" panose="020B0609040504020204" pitchFamily="49" charset="0"/>
              </a:rPr>
              <a:t>[4] 2  2  5  b[4] 2  2  5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 [5]  1  2  6</a:t>
            </a:r>
          </a:p>
        </p:txBody>
      </p:sp>
      <p:grpSp>
        <p:nvGrpSpPr>
          <p:cNvPr id="145415" name="Group 7"/>
          <p:cNvGrpSpPr>
            <a:grpSpLocks/>
          </p:cNvGrpSpPr>
          <p:nvPr/>
        </p:nvGrpSpPr>
        <p:grpSpPr bwMode="auto">
          <a:xfrm>
            <a:off x="5656263" y="2133601"/>
            <a:ext cx="152400" cy="936625"/>
            <a:chOff x="3600" y="816"/>
            <a:chExt cx="96" cy="528"/>
          </a:xfrm>
        </p:grpSpPr>
        <p:sp>
          <p:nvSpPr>
            <p:cNvPr id="145412" name="Line 4"/>
            <p:cNvSpPr>
              <a:spLocks noChangeShapeType="1"/>
            </p:cNvSpPr>
            <p:nvPr/>
          </p:nvSpPr>
          <p:spPr bwMode="auto">
            <a:xfrm flipH="1">
              <a:off x="3600" y="81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5413" name="Line 5"/>
            <p:cNvSpPr>
              <a:spLocks noChangeShapeType="1"/>
            </p:cNvSpPr>
            <p:nvPr/>
          </p:nvSpPr>
          <p:spPr bwMode="auto">
            <a:xfrm>
              <a:off x="3600" y="81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5414" name="Line 6"/>
            <p:cNvSpPr>
              <a:spLocks noChangeShapeType="1"/>
            </p:cNvSpPr>
            <p:nvPr/>
          </p:nvSpPr>
          <p:spPr bwMode="auto">
            <a:xfrm>
              <a:off x="3600" y="134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45421" name="Group 13"/>
          <p:cNvGrpSpPr>
            <a:grpSpLocks/>
          </p:cNvGrpSpPr>
          <p:nvPr/>
        </p:nvGrpSpPr>
        <p:grpSpPr bwMode="auto">
          <a:xfrm>
            <a:off x="7239000" y="2133601"/>
            <a:ext cx="152400" cy="936625"/>
            <a:chOff x="3646" y="1434"/>
            <a:chExt cx="96" cy="590"/>
          </a:xfrm>
        </p:grpSpPr>
        <p:sp>
          <p:nvSpPr>
            <p:cNvPr id="145417" name="Line 9"/>
            <p:cNvSpPr>
              <a:spLocks noChangeShapeType="1"/>
            </p:cNvSpPr>
            <p:nvPr/>
          </p:nvSpPr>
          <p:spPr bwMode="auto">
            <a:xfrm flipH="1">
              <a:off x="3646" y="143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5418" name="Line 10"/>
            <p:cNvSpPr>
              <a:spLocks noChangeShapeType="1"/>
            </p:cNvSpPr>
            <p:nvPr/>
          </p:nvSpPr>
          <p:spPr bwMode="auto">
            <a:xfrm>
              <a:off x="3742" y="1434"/>
              <a:ext cx="0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5419" name="Line 11"/>
            <p:cNvSpPr>
              <a:spLocks noChangeShapeType="1"/>
            </p:cNvSpPr>
            <p:nvPr/>
          </p:nvSpPr>
          <p:spPr bwMode="auto">
            <a:xfrm>
              <a:off x="3646" y="202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45422" name="Group 14"/>
          <p:cNvGrpSpPr>
            <a:grpSpLocks/>
          </p:cNvGrpSpPr>
          <p:nvPr/>
        </p:nvGrpSpPr>
        <p:grpSpPr bwMode="auto">
          <a:xfrm>
            <a:off x="8175625" y="2133601"/>
            <a:ext cx="152400" cy="936625"/>
            <a:chOff x="3600" y="816"/>
            <a:chExt cx="96" cy="528"/>
          </a:xfrm>
        </p:grpSpPr>
        <p:sp>
          <p:nvSpPr>
            <p:cNvPr id="145423" name="Line 15"/>
            <p:cNvSpPr>
              <a:spLocks noChangeShapeType="1"/>
            </p:cNvSpPr>
            <p:nvPr/>
          </p:nvSpPr>
          <p:spPr bwMode="auto">
            <a:xfrm flipH="1">
              <a:off x="3600" y="81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5424" name="Line 16"/>
            <p:cNvSpPr>
              <a:spLocks noChangeShapeType="1"/>
            </p:cNvSpPr>
            <p:nvPr/>
          </p:nvSpPr>
          <p:spPr bwMode="auto">
            <a:xfrm>
              <a:off x="3600" y="81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5425" name="Line 17"/>
            <p:cNvSpPr>
              <a:spLocks noChangeShapeType="1"/>
            </p:cNvSpPr>
            <p:nvPr/>
          </p:nvSpPr>
          <p:spPr bwMode="auto">
            <a:xfrm>
              <a:off x="3600" y="134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45426" name="Group 18"/>
          <p:cNvGrpSpPr>
            <a:grpSpLocks/>
          </p:cNvGrpSpPr>
          <p:nvPr/>
        </p:nvGrpSpPr>
        <p:grpSpPr bwMode="auto">
          <a:xfrm>
            <a:off x="9759950" y="2133601"/>
            <a:ext cx="152400" cy="936625"/>
            <a:chOff x="3646" y="1434"/>
            <a:chExt cx="96" cy="590"/>
          </a:xfrm>
        </p:grpSpPr>
        <p:sp>
          <p:nvSpPr>
            <p:cNvPr id="145427" name="Line 19"/>
            <p:cNvSpPr>
              <a:spLocks noChangeShapeType="1"/>
            </p:cNvSpPr>
            <p:nvPr/>
          </p:nvSpPr>
          <p:spPr bwMode="auto">
            <a:xfrm flipH="1">
              <a:off x="3646" y="143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5428" name="Line 20"/>
            <p:cNvSpPr>
              <a:spLocks noChangeShapeType="1"/>
            </p:cNvSpPr>
            <p:nvPr/>
          </p:nvSpPr>
          <p:spPr bwMode="auto">
            <a:xfrm>
              <a:off x="3742" y="1434"/>
              <a:ext cx="0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5429" name="Line 21"/>
            <p:cNvSpPr>
              <a:spLocks noChangeShapeType="1"/>
            </p:cNvSpPr>
            <p:nvPr/>
          </p:nvSpPr>
          <p:spPr bwMode="auto">
            <a:xfrm>
              <a:off x="3646" y="202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45430" name="Group 22"/>
          <p:cNvGrpSpPr>
            <a:grpSpLocks/>
          </p:cNvGrpSpPr>
          <p:nvPr/>
        </p:nvGrpSpPr>
        <p:grpSpPr bwMode="auto">
          <a:xfrm>
            <a:off x="2847975" y="2133601"/>
            <a:ext cx="152400" cy="504825"/>
            <a:chOff x="3600" y="816"/>
            <a:chExt cx="96" cy="528"/>
          </a:xfrm>
        </p:grpSpPr>
        <p:sp>
          <p:nvSpPr>
            <p:cNvPr id="145431" name="Line 23"/>
            <p:cNvSpPr>
              <a:spLocks noChangeShapeType="1"/>
            </p:cNvSpPr>
            <p:nvPr/>
          </p:nvSpPr>
          <p:spPr bwMode="auto">
            <a:xfrm flipH="1">
              <a:off x="3600" y="81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5432" name="Line 24"/>
            <p:cNvSpPr>
              <a:spLocks noChangeShapeType="1"/>
            </p:cNvSpPr>
            <p:nvPr/>
          </p:nvSpPr>
          <p:spPr bwMode="auto">
            <a:xfrm>
              <a:off x="3600" y="81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5433" name="Line 25"/>
            <p:cNvSpPr>
              <a:spLocks noChangeShapeType="1"/>
            </p:cNvSpPr>
            <p:nvPr/>
          </p:nvSpPr>
          <p:spPr bwMode="auto">
            <a:xfrm>
              <a:off x="3600" y="134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45434" name="Group 26"/>
          <p:cNvGrpSpPr>
            <a:grpSpLocks/>
          </p:cNvGrpSpPr>
          <p:nvPr/>
        </p:nvGrpSpPr>
        <p:grpSpPr bwMode="auto">
          <a:xfrm>
            <a:off x="4503738" y="2133601"/>
            <a:ext cx="152400" cy="504825"/>
            <a:chOff x="3646" y="1434"/>
            <a:chExt cx="96" cy="590"/>
          </a:xfrm>
        </p:grpSpPr>
        <p:sp>
          <p:nvSpPr>
            <p:cNvPr id="145435" name="Line 27"/>
            <p:cNvSpPr>
              <a:spLocks noChangeShapeType="1"/>
            </p:cNvSpPr>
            <p:nvPr/>
          </p:nvSpPr>
          <p:spPr bwMode="auto">
            <a:xfrm flipH="1">
              <a:off x="3646" y="143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5436" name="Line 28"/>
            <p:cNvSpPr>
              <a:spLocks noChangeShapeType="1"/>
            </p:cNvSpPr>
            <p:nvPr/>
          </p:nvSpPr>
          <p:spPr bwMode="auto">
            <a:xfrm>
              <a:off x="3742" y="1434"/>
              <a:ext cx="0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5437" name="Line 29"/>
            <p:cNvSpPr>
              <a:spLocks noChangeShapeType="1"/>
            </p:cNvSpPr>
            <p:nvPr/>
          </p:nvSpPr>
          <p:spPr bwMode="auto">
            <a:xfrm>
              <a:off x="3646" y="202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45438" name="Line 30"/>
          <p:cNvSpPr>
            <a:spLocks noChangeShapeType="1"/>
          </p:cNvSpPr>
          <p:nvPr/>
        </p:nvSpPr>
        <p:spPr bwMode="auto">
          <a:xfrm>
            <a:off x="4267996" y="4286249"/>
            <a:ext cx="360362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5440" name="Line 32"/>
          <p:cNvSpPr>
            <a:spLocks noChangeShapeType="1"/>
          </p:cNvSpPr>
          <p:nvPr/>
        </p:nvSpPr>
        <p:spPr bwMode="auto">
          <a:xfrm>
            <a:off x="4267996" y="4286249"/>
            <a:ext cx="360362" cy="8636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5441" name="Text Box 33"/>
          <p:cNvSpPr txBox="1">
            <a:spLocks noChangeArrowheads="1"/>
          </p:cNvSpPr>
          <p:nvPr/>
        </p:nvSpPr>
        <p:spPr bwMode="auto">
          <a:xfrm>
            <a:off x="3000376" y="3278188"/>
            <a:ext cx="574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row</a:t>
            </a:r>
          </a:p>
        </p:txBody>
      </p:sp>
      <p:sp>
        <p:nvSpPr>
          <p:cNvPr id="145442" name="Text Box 34"/>
          <p:cNvSpPr txBox="1">
            <a:spLocks noChangeArrowheads="1"/>
          </p:cNvSpPr>
          <p:nvPr/>
        </p:nvSpPr>
        <p:spPr bwMode="auto">
          <a:xfrm>
            <a:off x="5664201" y="3284538"/>
            <a:ext cx="574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EED410"/>
                </a:solidFill>
              </a:rPr>
              <a:t>row</a:t>
            </a:r>
          </a:p>
        </p:txBody>
      </p:sp>
      <p:sp>
        <p:nvSpPr>
          <p:cNvPr id="145443" name="Text Box 35"/>
          <p:cNvSpPr txBox="1">
            <a:spLocks noChangeArrowheads="1"/>
          </p:cNvSpPr>
          <p:nvPr/>
        </p:nvSpPr>
        <p:spPr bwMode="auto">
          <a:xfrm>
            <a:off x="8258176" y="3284538"/>
            <a:ext cx="574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row</a:t>
            </a:r>
          </a:p>
        </p:txBody>
      </p:sp>
      <p:sp>
        <p:nvSpPr>
          <p:cNvPr id="145444" name="Text Box 36"/>
          <p:cNvSpPr txBox="1">
            <a:spLocks noChangeArrowheads="1"/>
          </p:cNvSpPr>
          <p:nvPr/>
        </p:nvSpPr>
        <p:spPr bwMode="auto">
          <a:xfrm>
            <a:off x="3576639" y="3284538"/>
            <a:ext cx="5032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EED410"/>
                </a:solidFill>
              </a:rPr>
              <a:t>col</a:t>
            </a:r>
          </a:p>
        </p:txBody>
      </p:sp>
      <p:sp>
        <p:nvSpPr>
          <p:cNvPr id="145445" name="Text Box 37"/>
          <p:cNvSpPr txBox="1">
            <a:spLocks noChangeArrowheads="1"/>
          </p:cNvSpPr>
          <p:nvPr/>
        </p:nvSpPr>
        <p:spPr bwMode="auto">
          <a:xfrm>
            <a:off x="6240464" y="3284538"/>
            <a:ext cx="5032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col</a:t>
            </a:r>
          </a:p>
        </p:txBody>
      </p:sp>
      <p:sp>
        <p:nvSpPr>
          <p:cNvPr id="145446" name="Text Box 38"/>
          <p:cNvSpPr txBox="1">
            <a:spLocks noChangeArrowheads="1"/>
          </p:cNvSpPr>
          <p:nvPr/>
        </p:nvSpPr>
        <p:spPr bwMode="auto">
          <a:xfrm>
            <a:off x="8832850" y="3284538"/>
            <a:ext cx="5032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EED410"/>
                </a:solidFill>
              </a:rPr>
              <a:t>col</a:t>
            </a:r>
          </a:p>
        </p:txBody>
      </p:sp>
      <p:sp>
        <p:nvSpPr>
          <p:cNvPr id="145447" name="Text Box 39"/>
          <p:cNvSpPr txBox="1">
            <a:spLocks noChangeArrowheads="1"/>
          </p:cNvSpPr>
          <p:nvPr/>
        </p:nvSpPr>
        <p:spPr bwMode="auto">
          <a:xfrm>
            <a:off x="4008438" y="3284538"/>
            <a:ext cx="792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value</a:t>
            </a:r>
          </a:p>
        </p:txBody>
      </p:sp>
      <p:sp>
        <p:nvSpPr>
          <p:cNvPr id="145448" name="Text Box 40"/>
          <p:cNvSpPr txBox="1">
            <a:spLocks noChangeArrowheads="1"/>
          </p:cNvSpPr>
          <p:nvPr/>
        </p:nvSpPr>
        <p:spPr bwMode="auto">
          <a:xfrm>
            <a:off x="6672263" y="3284538"/>
            <a:ext cx="792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/>
              <a:t>value</a:t>
            </a:r>
          </a:p>
        </p:txBody>
      </p:sp>
      <p:sp>
        <p:nvSpPr>
          <p:cNvPr id="145449" name="Text Box 41"/>
          <p:cNvSpPr txBox="1">
            <a:spLocks noChangeArrowheads="1"/>
          </p:cNvSpPr>
          <p:nvPr/>
        </p:nvSpPr>
        <p:spPr bwMode="auto">
          <a:xfrm>
            <a:off x="9264651" y="3284538"/>
            <a:ext cx="792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value</a:t>
            </a:r>
          </a:p>
        </p:txBody>
      </p:sp>
      <p:sp>
        <p:nvSpPr>
          <p:cNvPr id="145451" name="Rectangle 43"/>
          <p:cNvSpPr>
            <a:spLocks noChangeArrowheads="1"/>
          </p:cNvSpPr>
          <p:nvPr/>
        </p:nvSpPr>
        <p:spPr bwMode="auto">
          <a:xfrm>
            <a:off x="1992314" y="3862202"/>
            <a:ext cx="2303463" cy="792162"/>
          </a:xfrm>
          <a:prstGeom prst="rect">
            <a:avLst/>
          </a:prstGeom>
          <a:noFill/>
          <a:ln w="28575">
            <a:solidFill>
              <a:srgbClr val="703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5454" name="Rectangle 46"/>
          <p:cNvSpPr>
            <a:spLocks noChangeArrowheads="1"/>
          </p:cNvSpPr>
          <p:nvPr/>
        </p:nvSpPr>
        <p:spPr bwMode="auto">
          <a:xfrm>
            <a:off x="1992314" y="4725803"/>
            <a:ext cx="2303463" cy="1095375"/>
          </a:xfrm>
          <a:prstGeom prst="rect">
            <a:avLst/>
          </a:prstGeom>
          <a:noFill/>
          <a:ln w="28575">
            <a:solidFill>
              <a:srgbClr val="703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5455" name="Rectangle 47"/>
          <p:cNvSpPr>
            <a:spLocks noChangeArrowheads="1"/>
          </p:cNvSpPr>
          <p:nvPr/>
        </p:nvSpPr>
        <p:spPr bwMode="auto">
          <a:xfrm>
            <a:off x="4657727" y="4716278"/>
            <a:ext cx="2446337" cy="720725"/>
          </a:xfrm>
          <a:prstGeom prst="rect">
            <a:avLst/>
          </a:prstGeom>
          <a:noFill/>
          <a:ln w="28575">
            <a:solidFill>
              <a:srgbClr val="703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5456" name="Rectangle 48"/>
          <p:cNvSpPr>
            <a:spLocks noChangeArrowheads="1"/>
          </p:cNvSpPr>
          <p:nvPr/>
        </p:nvSpPr>
        <p:spPr bwMode="auto">
          <a:xfrm>
            <a:off x="4657727" y="3900303"/>
            <a:ext cx="2446337" cy="719137"/>
          </a:xfrm>
          <a:prstGeom prst="rect">
            <a:avLst/>
          </a:prstGeom>
          <a:noFill/>
          <a:ln w="28575">
            <a:solidFill>
              <a:srgbClr val="703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5457" name="Line 49"/>
          <p:cNvSpPr>
            <a:spLocks noChangeShapeType="1"/>
          </p:cNvSpPr>
          <p:nvPr/>
        </p:nvSpPr>
        <p:spPr bwMode="auto">
          <a:xfrm flipV="1">
            <a:off x="4267996" y="5149850"/>
            <a:ext cx="360362" cy="360363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5458" name="Line 50"/>
          <p:cNvSpPr>
            <a:spLocks noChangeShapeType="1"/>
          </p:cNvSpPr>
          <p:nvPr/>
        </p:nvSpPr>
        <p:spPr bwMode="auto">
          <a:xfrm flipV="1">
            <a:off x="4267996" y="4286250"/>
            <a:ext cx="360362" cy="1223963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555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5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5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5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38" grpId="0" animBg="1"/>
      <p:bldP spid="145440" grpId="0" animBg="1"/>
      <p:bldP spid="145457" grpId="0" animBg="1"/>
      <p:bldP spid="14545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060245" y="153366"/>
            <a:ext cx="8675687" cy="44973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TW" sz="2400" dirty="0" smtClean="0"/>
              <a:t>An Example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A =   1  0  2   B</a:t>
            </a:r>
            <a:r>
              <a:rPr lang="en-US" altLang="zh-TW" sz="2400" baseline="30000" dirty="0" smtClean="0">
                <a:latin typeface="Lucida Console" panose="020B0609040504020204" pitchFamily="49" charset="0"/>
              </a:rPr>
              <a:t>T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 =   3 -1  0   B =  3  0  2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     -1  4  6   </a:t>
            </a:r>
            <a:r>
              <a:rPr lang="en-US" altLang="zh-TW" sz="2400" baseline="3000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      0  0  0       -1  0  0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                </a:t>
            </a:r>
            <a:r>
              <a:rPr lang="en-US" altLang="zh-TW" sz="2400" baseline="3000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      2  0  5        0  0  5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sz="2400" dirty="0" smtClean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a[0]  2  3  5   </a:t>
            </a:r>
            <a:r>
              <a:rPr lang="en-US" altLang="zh-TW" sz="2400" dirty="0" err="1" smtClean="0">
                <a:latin typeface="Lucida Console" panose="020B0609040504020204" pitchFamily="49" charset="0"/>
              </a:rPr>
              <a:t>b</a:t>
            </a:r>
            <a:r>
              <a:rPr lang="en-US" altLang="zh-TW" sz="2400" baseline="-25000" dirty="0" err="1" smtClean="0">
                <a:latin typeface="Lucida Console" panose="020B0609040504020204" pitchFamily="49" charset="0"/>
              </a:rPr>
              <a:t>t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[0] 3  3  4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 [1]  </a:t>
            </a:r>
            <a:r>
              <a:rPr lang="en-US" altLang="zh-TW" sz="2400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  </a:t>
            </a:r>
            <a:r>
              <a:rPr lang="en-US" altLang="zh-TW" sz="2400" dirty="0" smtClean="0">
                <a:solidFill>
                  <a:srgbClr val="EED410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  1   </a:t>
            </a:r>
            <a:r>
              <a:rPr lang="en-US" altLang="zh-TW" sz="2400" dirty="0" err="1" smtClean="0">
                <a:latin typeface="Lucida Console" panose="020B0609040504020204" pitchFamily="49" charset="0"/>
              </a:rPr>
              <a:t>b</a:t>
            </a:r>
            <a:r>
              <a:rPr lang="en-US" altLang="zh-TW" sz="2400" baseline="-25000" dirty="0" err="1" smtClean="0">
                <a:latin typeface="Lucida Console" panose="020B0609040504020204" pitchFamily="49" charset="0"/>
              </a:rPr>
              <a:t>t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[1] </a:t>
            </a:r>
            <a:r>
              <a:rPr lang="en-US" altLang="zh-TW" sz="2400" dirty="0" smtClean="0">
                <a:solidFill>
                  <a:srgbClr val="EED410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  </a:t>
            </a:r>
            <a:r>
              <a:rPr lang="en-US" altLang="zh-TW" sz="2400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  3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 [2]  </a:t>
            </a:r>
            <a:r>
              <a:rPr lang="en-US" altLang="zh-TW" sz="2400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  </a:t>
            </a:r>
            <a:r>
              <a:rPr lang="en-US" altLang="zh-TW" sz="2400" dirty="0" smtClean="0">
                <a:solidFill>
                  <a:srgbClr val="EED41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  2   </a:t>
            </a:r>
            <a:r>
              <a:rPr lang="en-US" altLang="zh-TW" sz="2400" dirty="0" err="1" smtClean="0">
                <a:latin typeface="Lucida Console" panose="020B0609040504020204" pitchFamily="49" charset="0"/>
              </a:rPr>
              <a:t>b</a:t>
            </a:r>
            <a:r>
              <a:rPr lang="en-US" altLang="zh-TW" sz="2400" baseline="-25000" dirty="0" err="1" smtClean="0">
                <a:latin typeface="Lucida Console" panose="020B0609040504020204" pitchFamily="49" charset="0"/>
              </a:rPr>
              <a:t>t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[2] </a:t>
            </a:r>
            <a:r>
              <a:rPr lang="en-US" altLang="zh-TW" sz="2400" dirty="0" smtClean="0">
                <a:solidFill>
                  <a:srgbClr val="EED410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  </a:t>
            </a:r>
            <a:r>
              <a:rPr lang="en-US" altLang="zh-TW" sz="2400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 -1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 [3]  </a:t>
            </a:r>
            <a:r>
              <a:rPr lang="en-US" altLang="zh-TW" sz="2400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  </a:t>
            </a:r>
            <a:r>
              <a:rPr lang="en-US" altLang="zh-TW" sz="2400" dirty="0" smtClean="0">
                <a:solidFill>
                  <a:srgbClr val="EED410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 -1   </a:t>
            </a:r>
            <a:r>
              <a:rPr lang="en-US" altLang="zh-TW" sz="2400" dirty="0" err="1" smtClean="0">
                <a:latin typeface="Lucida Console" panose="020B0609040504020204" pitchFamily="49" charset="0"/>
              </a:rPr>
              <a:t>b</a:t>
            </a:r>
            <a:r>
              <a:rPr lang="en-US" altLang="zh-TW" sz="2400" baseline="-25000" dirty="0" err="1" smtClean="0">
                <a:latin typeface="Lucida Console" panose="020B0609040504020204" pitchFamily="49" charset="0"/>
              </a:rPr>
              <a:t>t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[3] </a:t>
            </a:r>
            <a:r>
              <a:rPr lang="en-US" altLang="zh-TW" sz="2400" dirty="0" smtClean="0">
                <a:solidFill>
                  <a:srgbClr val="EED41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  </a:t>
            </a:r>
            <a:r>
              <a:rPr lang="en-US" altLang="zh-TW" sz="2400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  2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 [4]  1  1  4   </a:t>
            </a:r>
            <a:r>
              <a:rPr lang="en-US" altLang="zh-TW" sz="2400" dirty="0" err="1" smtClean="0">
                <a:latin typeface="Lucida Console" panose="020B0609040504020204" pitchFamily="49" charset="0"/>
              </a:rPr>
              <a:t>b</a:t>
            </a:r>
            <a:r>
              <a:rPr lang="en-US" altLang="zh-TW" sz="2400" baseline="-25000" dirty="0" err="1" smtClean="0">
                <a:latin typeface="Lucida Console" panose="020B0609040504020204" pitchFamily="49" charset="0"/>
              </a:rPr>
              <a:t>t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[4] 2  2  5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 [5]  1  2  6</a:t>
            </a:r>
            <a:endParaRPr lang="en-US" altLang="zh-TW" sz="2400" dirty="0">
              <a:latin typeface="Lucida Console" panose="020B0609040504020204" pitchFamily="49" charset="0"/>
            </a:endParaRPr>
          </a:p>
        </p:txBody>
      </p:sp>
      <p:cxnSp>
        <p:nvCxnSpPr>
          <p:cNvPr id="7" name="直線接點 6"/>
          <p:cNvCxnSpPr/>
          <p:nvPr/>
        </p:nvCxnSpPr>
        <p:spPr>
          <a:xfrm>
            <a:off x="702366" y="2393225"/>
            <a:ext cx="1089328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33"/>
          <p:cNvSpPr txBox="1">
            <a:spLocks noChangeArrowheads="1"/>
          </p:cNvSpPr>
          <p:nvPr/>
        </p:nvSpPr>
        <p:spPr bwMode="auto">
          <a:xfrm>
            <a:off x="1891611" y="1639336"/>
            <a:ext cx="574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row</a:t>
            </a:r>
          </a:p>
        </p:txBody>
      </p:sp>
      <p:sp>
        <p:nvSpPr>
          <p:cNvPr id="9" name="Text Box 36"/>
          <p:cNvSpPr txBox="1">
            <a:spLocks noChangeArrowheads="1"/>
          </p:cNvSpPr>
          <p:nvPr/>
        </p:nvSpPr>
        <p:spPr bwMode="auto">
          <a:xfrm>
            <a:off x="2467874" y="1645686"/>
            <a:ext cx="5032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EED410"/>
                </a:solidFill>
              </a:rPr>
              <a:t>col</a:t>
            </a:r>
          </a:p>
        </p:txBody>
      </p:sp>
      <p:sp>
        <p:nvSpPr>
          <p:cNvPr id="10" name="Text Box 39"/>
          <p:cNvSpPr txBox="1">
            <a:spLocks noChangeArrowheads="1"/>
          </p:cNvSpPr>
          <p:nvPr/>
        </p:nvSpPr>
        <p:spPr bwMode="auto">
          <a:xfrm>
            <a:off x="2899673" y="1645686"/>
            <a:ext cx="792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value</a:t>
            </a:r>
          </a:p>
        </p:txBody>
      </p:sp>
      <p:sp>
        <p:nvSpPr>
          <p:cNvPr id="11" name="Text Box 33"/>
          <p:cNvSpPr txBox="1">
            <a:spLocks noChangeArrowheads="1"/>
          </p:cNvSpPr>
          <p:nvPr/>
        </p:nvSpPr>
        <p:spPr bwMode="auto">
          <a:xfrm>
            <a:off x="4588222" y="1639336"/>
            <a:ext cx="574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row</a:t>
            </a:r>
          </a:p>
        </p:txBody>
      </p:sp>
      <p:sp>
        <p:nvSpPr>
          <p:cNvPr id="12" name="Text Box 36"/>
          <p:cNvSpPr txBox="1">
            <a:spLocks noChangeArrowheads="1"/>
          </p:cNvSpPr>
          <p:nvPr/>
        </p:nvSpPr>
        <p:spPr bwMode="auto">
          <a:xfrm>
            <a:off x="5164485" y="1645686"/>
            <a:ext cx="5032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EED410"/>
                </a:solidFill>
              </a:rPr>
              <a:t>col</a:t>
            </a:r>
          </a:p>
        </p:txBody>
      </p:sp>
      <p:sp>
        <p:nvSpPr>
          <p:cNvPr id="13" name="Text Box 39"/>
          <p:cNvSpPr txBox="1">
            <a:spLocks noChangeArrowheads="1"/>
          </p:cNvSpPr>
          <p:nvPr/>
        </p:nvSpPr>
        <p:spPr bwMode="auto">
          <a:xfrm>
            <a:off x="5596284" y="1645686"/>
            <a:ext cx="792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52548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289" y="0"/>
            <a:ext cx="8226425" cy="290988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sz="240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>
                <a:latin typeface="Lucida Console" panose="020B0609040504020204" pitchFamily="49" charset="0"/>
              </a:rPr>
              <a:t>a[0]  2  3  5  b</a:t>
            </a:r>
            <a:r>
              <a:rPr lang="en-US" altLang="zh-TW" sz="2400" baseline="-25000">
                <a:latin typeface="Lucida Console" panose="020B0609040504020204" pitchFamily="49" charset="0"/>
              </a:rPr>
              <a:t>t</a:t>
            </a:r>
            <a:r>
              <a:rPr lang="en-US" altLang="zh-TW" sz="2400">
                <a:latin typeface="Lucida Console" panose="020B0609040504020204" pitchFamily="49" charset="0"/>
              </a:rPr>
              <a:t>[0] 3  3  4  b[0] 3  3  4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>
                <a:latin typeface="Lucida Console" panose="020B0609040504020204" pitchFamily="49" charset="0"/>
              </a:rPr>
              <a:t> [1]  </a:t>
            </a:r>
            <a:r>
              <a:rPr lang="en-US" altLang="zh-TW" sz="2400">
                <a:solidFill>
                  <a:schemeClr val="accent1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sz="2400">
                <a:latin typeface="Lucida Console" panose="020B0609040504020204" pitchFamily="49" charset="0"/>
              </a:rPr>
              <a:t>  </a:t>
            </a:r>
            <a:r>
              <a:rPr lang="en-US" altLang="zh-TW" sz="2400">
                <a:solidFill>
                  <a:srgbClr val="EED410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sz="2400">
                <a:latin typeface="Lucida Console" panose="020B0609040504020204" pitchFamily="49" charset="0"/>
              </a:rPr>
              <a:t>  1  b</a:t>
            </a:r>
            <a:r>
              <a:rPr lang="en-US" altLang="zh-TW" sz="2400" baseline="-25000">
                <a:latin typeface="Lucida Console" panose="020B0609040504020204" pitchFamily="49" charset="0"/>
              </a:rPr>
              <a:t>t</a:t>
            </a:r>
            <a:r>
              <a:rPr lang="en-US" altLang="zh-TW" sz="2400">
                <a:latin typeface="Lucida Console" panose="020B0609040504020204" pitchFamily="49" charset="0"/>
              </a:rPr>
              <a:t>[1] </a:t>
            </a:r>
            <a:r>
              <a:rPr lang="en-US" altLang="zh-TW" sz="2400">
                <a:solidFill>
                  <a:srgbClr val="EED410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sz="2400">
                <a:latin typeface="Lucida Console" panose="020B0609040504020204" pitchFamily="49" charset="0"/>
              </a:rPr>
              <a:t>  </a:t>
            </a:r>
            <a:r>
              <a:rPr lang="en-US" altLang="zh-TW" sz="2400">
                <a:solidFill>
                  <a:schemeClr val="accent1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sz="2400">
                <a:latin typeface="Lucida Console" panose="020B0609040504020204" pitchFamily="49" charset="0"/>
              </a:rPr>
              <a:t>  3  b[1] </a:t>
            </a:r>
            <a:r>
              <a:rPr lang="en-US" altLang="zh-TW" sz="2400">
                <a:solidFill>
                  <a:schemeClr val="accent1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sz="2400">
                <a:latin typeface="Lucida Console" panose="020B0609040504020204" pitchFamily="49" charset="0"/>
              </a:rPr>
              <a:t>  </a:t>
            </a:r>
            <a:r>
              <a:rPr lang="en-US" altLang="zh-TW" sz="2400">
                <a:solidFill>
                  <a:srgbClr val="EED410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sz="2400">
                <a:latin typeface="Lucida Console" panose="020B0609040504020204" pitchFamily="49" charset="0"/>
              </a:rPr>
              <a:t>  3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>
                <a:latin typeface="Lucida Console" panose="020B0609040504020204" pitchFamily="49" charset="0"/>
              </a:rPr>
              <a:t> [2]  </a:t>
            </a:r>
            <a:r>
              <a:rPr lang="en-US" altLang="zh-TW" sz="2400">
                <a:solidFill>
                  <a:schemeClr val="accent1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sz="2400">
                <a:latin typeface="Lucida Console" panose="020B0609040504020204" pitchFamily="49" charset="0"/>
              </a:rPr>
              <a:t>  </a:t>
            </a:r>
            <a:r>
              <a:rPr lang="en-US" altLang="zh-TW" sz="2400">
                <a:solidFill>
                  <a:srgbClr val="EED41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2400">
                <a:latin typeface="Lucida Console" panose="020B0609040504020204" pitchFamily="49" charset="0"/>
              </a:rPr>
              <a:t>  2  b</a:t>
            </a:r>
            <a:r>
              <a:rPr lang="en-US" altLang="zh-TW" sz="2400" baseline="-25000">
                <a:latin typeface="Lucida Console" panose="020B0609040504020204" pitchFamily="49" charset="0"/>
              </a:rPr>
              <a:t>t</a:t>
            </a:r>
            <a:r>
              <a:rPr lang="en-US" altLang="zh-TW" sz="2400">
                <a:latin typeface="Lucida Console" panose="020B0609040504020204" pitchFamily="49" charset="0"/>
              </a:rPr>
              <a:t>[2] </a:t>
            </a:r>
            <a:r>
              <a:rPr lang="en-US" altLang="zh-TW" sz="2400">
                <a:solidFill>
                  <a:srgbClr val="EED410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sz="2400">
                <a:latin typeface="Lucida Console" panose="020B0609040504020204" pitchFamily="49" charset="0"/>
              </a:rPr>
              <a:t>  </a:t>
            </a:r>
            <a:r>
              <a:rPr lang="en-US" altLang="zh-TW" sz="2400">
                <a:solidFill>
                  <a:schemeClr val="accent1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sz="2400">
                <a:latin typeface="Lucida Console" panose="020B0609040504020204" pitchFamily="49" charset="0"/>
              </a:rPr>
              <a:t> -1  b[2] </a:t>
            </a:r>
            <a:r>
              <a:rPr lang="en-US" altLang="zh-TW" sz="2400">
                <a:solidFill>
                  <a:schemeClr val="accent1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sz="2400">
                <a:latin typeface="Lucida Console" panose="020B0609040504020204" pitchFamily="49" charset="0"/>
              </a:rPr>
              <a:t>  </a:t>
            </a:r>
            <a:r>
              <a:rPr lang="en-US" altLang="zh-TW" sz="2400">
                <a:solidFill>
                  <a:srgbClr val="EED41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2400">
                <a:latin typeface="Lucida Console" panose="020B0609040504020204" pitchFamily="49" charset="0"/>
              </a:rPr>
              <a:t>  2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>
                <a:latin typeface="Lucida Console" panose="020B0609040504020204" pitchFamily="49" charset="0"/>
              </a:rPr>
              <a:t> [3]  </a:t>
            </a:r>
            <a:r>
              <a:rPr lang="en-US" altLang="zh-TW" sz="2400">
                <a:solidFill>
                  <a:schemeClr val="accent1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sz="2400">
                <a:latin typeface="Lucida Console" panose="020B0609040504020204" pitchFamily="49" charset="0"/>
              </a:rPr>
              <a:t>  </a:t>
            </a:r>
            <a:r>
              <a:rPr lang="en-US" altLang="zh-TW" sz="2400">
                <a:solidFill>
                  <a:srgbClr val="EED410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sz="2400">
                <a:latin typeface="Lucida Console" panose="020B0609040504020204" pitchFamily="49" charset="0"/>
              </a:rPr>
              <a:t> -1  b</a:t>
            </a:r>
            <a:r>
              <a:rPr lang="en-US" altLang="zh-TW" sz="2400" baseline="-25000">
                <a:latin typeface="Lucida Console" panose="020B0609040504020204" pitchFamily="49" charset="0"/>
              </a:rPr>
              <a:t>t</a:t>
            </a:r>
            <a:r>
              <a:rPr lang="en-US" altLang="zh-TW" sz="2400">
                <a:latin typeface="Lucida Console" panose="020B0609040504020204" pitchFamily="49" charset="0"/>
              </a:rPr>
              <a:t>[3] </a:t>
            </a:r>
            <a:r>
              <a:rPr lang="en-US" altLang="zh-TW" sz="2400">
                <a:solidFill>
                  <a:srgbClr val="EED41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2400">
                <a:latin typeface="Lucida Console" panose="020B0609040504020204" pitchFamily="49" charset="0"/>
              </a:rPr>
              <a:t>  </a:t>
            </a:r>
            <a:r>
              <a:rPr lang="en-US" altLang="zh-TW" sz="2400">
                <a:solidFill>
                  <a:schemeClr val="accent1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sz="2400">
                <a:latin typeface="Lucida Console" panose="020B0609040504020204" pitchFamily="49" charset="0"/>
              </a:rPr>
              <a:t>  2  b[3] </a:t>
            </a:r>
            <a:r>
              <a:rPr lang="en-US" altLang="zh-TW" sz="2400">
                <a:solidFill>
                  <a:schemeClr val="accent1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sz="2400">
                <a:latin typeface="Lucida Console" panose="020B0609040504020204" pitchFamily="49" charset="0"/>
              </a:rPr>
              <a:t>  </a:t>
            </a:r>
            <a:r>
              <a:rPr lang="en-US" altLang="zh-TW" sz="2400">
                <a:solidFill>
                  <a:srgbClr val="EED410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sz="2400">
                <a:latin typeface="Lucida Console" panose="020B0609040504020204" pitchFamily="49" charset="0"/>
              </a:rPr>
              <a:t> -1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>
                <a:latin typeface="Lucida Console" panose="020B0609040504020204" pitchFamily="49" charset="0"/>
              </a:rPr>
              <a:t> [4]  1  1  4  b</a:t>
            </a:r>
            <a:r>
              <a:rPr lang="en-US" altLang="zh-TW" sz="2400" baseline="-25000">
                <a:latin typeface="Lucida Console" panose="020B0609040504020204" pitchFamily="49" charset="0"/>
              </a:rPr>
              <a:t>t</a:t>
            </a:r>
            <a:r>
              <a:rPr lang="en-US" altLang="zh-TW" sz="2400">
                <a:latin typeface="Lucida Console" panose="020B0609040504020204" pitchFamily="49" charset="0"/>
              </a:rPr>
              <a:t>[4] 2  2  5  b[4] 2  2  5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>
                <a:latin typeface="Lucida Console" panose="020B0609040504020204" pitchFamily="49" charset="0"/>
              </a:rPr>
              <a:t> [5]  1  2  6</a:t>
            </a:r>
          </a:p>
        </p:txBody>
      </p:sp>
      <p:sp>
        <p:nvSpPr>
          <p:cNvPr id="156703" name="Text Box 31"/>
          <p:cNvSpPr txBox="1">
            <a:spLocks noChangeArrowheads="1"/>
          </p:cNvSpPr>
          <p:nvPr/>
        </p:nvSpPr>
        <p:spPr bwMode="auto">
          <a:xfrm>
            <a:off x="3000376" y="1"/>
            <a:ext cx="574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row</a:t>
            </a:r>
          </a:p>
        </p:txBody>
      </p:sp>
      <p:sp>
        <p:nvSpPr>
          <p:cNvPr id="156704" name="Text Box 32"/>
          <p:cNvSpPr txBox="1">
            <a:spLocks noChangeArrowheads="1"/>
          </p:cNvSpPr>
          <p:nvPr/>
        </p:nvSpPr>
        <p:spPr bwMode="auto">
          <a:xfrm>
            <a:off x="5664201" y="6351"/>
            <a:ext cx="574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EED410"/>
                </a:solidFill>
              </a:rPr>
              <a:t>row</a:t>
            </a:r>
          </a:p>
        </p:txBody>
      </p:sp>
      <p:sp>
        <p:nvSpPr>
          <p:cNvPr id="156705" name="Text Box 33"/>
          <p:cNvSpPr txBox="1">
            <a:spLocks noChangeArrowheads="1"/>
          </p:cNvSpPr>
          <p:nvPr/>
        </p:nvSpPr>
        <p:spPr bwMode="auto">
          <a:xfrm>
            <a:off x="8258176" y="6351"/>
            <a:ext cx="574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row</a:t>
            </a:r>
          </a:p>
        </p:txBody>
      </p:sp>
      <p:sp>
        <p:nvSpPr>
          <p:cNvPr id="156706" name="Text Box 34"/>
          <p:cNvSpPr txBox="1">
            <a:spLocks noChangeArrowheads="1"/>
          </p:cNvSpPr>
          <p:nvPr/>
        </p:nvSpPr>
        <p:spPr bwMode="auto">
          <a:xfrm>
            <a:off x="3576639" y="6351"/>
            <a:ext cx="503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EED410"/>
                </a:solidFill>
              </a:rPr>
              <a:t>col</a:t>
            </a:r>
          </a:p>
        </p:txBody>
      </p:sp>
      <p:sp>
        <p:nvSpPr>
          <p:cNvPr id="156707" name="Text Box 35"/>
          <p:cNvSpPr txBox="1">
            <a:spLocks noChangeArrowheads="1"/>
          </p:cNvSpPr>
          <p:nvPr/>
        </p:nvSpPr>
        <p:spPr bwMode="auto">
          <a:xfrm>
            <a:off x="6240464" y="6351"/>
            <a:ext cx="503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col</a:t>
            </a:r>
          </a:p>
        </p:txBody>
      </p:sp>
      <p:sp>
        <p:nvSpPr>
          <p:cNvPr id="156708" name="Text Box 36"/>
          <p:cNvSpPr txBox="1">
            <a:spLocks noChangeArrowheads="1"/>
          </p:cNvSpPr>
          <p:nvPr/>
        </p:nvSpPr>
        <p:spPr bwMode="auto">
          <a:xfrm>
            <a:off x="8832850" y="6351"/>
            <a:ext cx="503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EED410"/>
                </a:solidFill>
              </a:rPr>
              <a:t>col</a:t>
            </a:r>
          </a:p>
        </p:txBody>
      </p:sp>
      <p:sp>
        <p:nvSpPr>
          <p:cNvPr id="156709" name="Text Box 37"/>
          <p:cNvSpPr txBox="1">
            <a:spLocks noChangeArrowheads="1"/>
          </p:cNvSpPr>
          <p:nvPr/>
        </p:nvSpPr>
        <p:spPr bwMode="auto">
          <a:xfrm>
            <a:off x="4008438" y="6351"/>
            <a:ext cx="792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value</a:t>
            </a:r>
          </a:p>
        </p:txBody>
      </p:sp>
      <p:sp>
        <p:nvSpPr>
          <p:cNvPr id="156710" name="Text Box 38"/>
          <p:cNvSpPr txBox="1">
            <a:spLocks noChangeArrowheads="1"/>
          </p:cNvSpPr>
          <p:nvPr/>
        </p:nvSpPr>
        <p:spPr bwMode="auto">
          <a:xfrm>
            <a:off x="6672263" y="6351"/>
            <a:ext cx="792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value</a:t>
            </a:r>
          </a:p>
        </p:txBody>
      </p:sp>
      <p:sp>
        <p:nvSpPr>
          <p:cNvPr id="156711" name="Text Box 39"/>
          <p:cNvSpPr txBox="1">
            <a:spLocks noChangeArrowheads="1"/>
          </p:cNvSpPr>
          <p:nvPr/>
        </p:nvSpPr>
        <p:spPr bwMode="auto">
          <a:xfrm>
            <a:off x="9264651" y="6351"/>
            <a:ext cx="7921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value</a:t>
            </a:r>
          </a:p>
        </p:txBody>
      </p:sp>
      <p:pic>
        <p:nvPicPr>
          <p:cNvPr id="156713" name="Picture 41" descr="program2"/>
          <p:cNvPicPr>
            <a:picLocks noChangeAspect="1" noChangeArrowheads="1"/>
          </p:cNvPicPr>
          <p:nvPr/>
        </p:nvPicPr>
        <p:blipFill>
          <a:blip r:embed="rId2" cstate="print">
            <a:lum bright="-3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93" b="14774"/>
          <a:stretch>
            <a:fillRect/>
          </a:stretch>
        </p:blipFill>
        <p:spPr bwMode="auto">
          <a:xfrm>
            <a:off x="1774826" y="3429000"/>
            <a:ext cx="4752975" cy="316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6714" name="Text Box 42"/>
          <p:cNvSpPr txBox="1">
            <a:spLocks noChangeArrowheads="1"/>
          </p:cNvSpPr>
          <p:nvPr/>
        </p:nvSpPr>
        <p:spPr bwMode="auto">
          <a:xfrm>
            <a:off x="6849728" y="3763963"/>
            <a:ext cx="12659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Totalb = 4</a:t>
            </a:r>
          </a:p>
        </p:txBody>
      </p:sp>
      <p:sp>
        <p:nvSpPr>
          <p:cNvPr id="156715" name="Text Box 43"/>
          <p:cNvSpPr txBox="1">
            <a:spLocks noChangeArrowheads="1"/>
          </p:cNvSpPr>
          <p:nvPr/>
        </p:nvSpPr>
        <p:spPr bwMode="auto">
          <a:xfrm>
            <a:off x="6832265" y="3403600"/>
            <a:ext cx="12643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Totala = 5</a:t>
            </a:r>
          </a:p>
        </p:txBody>
      </p:sp>
      <p:sp>
        <p:nvSpPr>
          <p:cNvPr id="156716" name="Text Box 44"/>
          <p:cNvSpPr txBox="1">
            <a:spLocks noChangeArrowheads="1"/>
          </p:cNvSpPr>
          <p:nvPr/>
        </p:nvSpPr>
        <p:spPr bwMode="auto">
          <a:xfrm>
            <a:off x="6832266" y="4484689"/>
            <a:ext cx="1431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rows_a = 2</a:t>
            </a:r>
          </a:p>
        </p:txBody>
      </p:sp>
      <p:sp>
        <p:nvSpPr>
          <p:cNvPr id="156717" name="Text Box 45"/>
          <p:cNvSpPr txBox="1">
            <a:spLocks noChangeArrowheads="1"/>
          </p:cNvSpPr>
          <p:nvPr/>
        </p:nvSpPr>
        <p:spPr bwMode="auto">
          <a:xfrm>
            <a:off x="6832265" y="4843464"/>
            <a:ext cx="1347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cols_a = 3</a:t>
            </a:r>
          </a:p>
        </p:txBody>
      </p:sp>
      <p:sp>
        <p:nvSpPr>
          <p:cNvPr id="156718" name="Text Box 46"/>
          <p:cNvSpPr txBox="1">
            <a:spLocks noChangeArrowheads="1"/>
          </p:cNvSpPr>
          <p:nvPr/>
        </p:nvSpPr>
        <p:spPr bwMode="auto">
          <a:xfrm>
            <a:off x="6832265" y="5203826"/>
            <a:ext cx="1347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cols_b = 3</a:t>
            </a:r>
          </a:p>
        </p:txBody>
      </p:sp>
      <p:sp>
        <p:nvSpPr>
          <p:cNvPr id="156719" name="Text Box 47"/>
          <p:cNvSpPr txBox="1">
            <a:spLocks noChangeArrowheads="1"/>
          </p:cNvSpPr>
          <p:nvPr/>
        </p:nvSpPr>
        <p:spPr bwMode="auto">
          <a:xfrm>
            <a:off x="6832265" y="5564189"/>
            <a:ext cx="17859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row_begin = 1</a:t>
            </a:r>
          </a:p>
        </p:txBody>
      </p:sp>
      <p:sp>
        <p:nvSpPr>
          <p:cNvPr id="156720" name="Text Box 48"/>
          <p:cNvSpPr txBox="1">
            <a:spLocks noChangeArrowheads="1"/>
          </p:cNvSpPr>
          <p:nvPr/>
        </p:nvSpPr>
        <p:spPr bwMode="auto">
          <a:xfrm>
            <a:off x="6832265" y="5924551"/>
            <a:ext cx="1092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row  = 0</a:t>
            </a:r>
          </a:p>
        </p:txBody>
      </p:sp>
      <p:sp>
        <p:nvSpPr>
          <p:cNvPr id="156721" name="Rectangle 49"/>
          <p:cNvSpPr>
            <a:spLocks noChangeArrowheads="1"/>
          </p:cNvSpPr>
          <p:nvPr/>
        </p:nvSpPr>
        <p:spPr bwMode="auto">
          <a:xfrm>
            <a:off x="2063750" y="4076700"/>
            <a:ext cx="4464050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6722" name="Rectangle 50"/>
          <p:cNvSpPr>
            <a:spLocks noChangeArrowheads="1"/>
          </p:cNvSpPr>
          <p:nvPr/>
        </p:nvSpPr>
        <p:spPr bwMode="auto">
          <a:xfrm>
            <a:off x="3000376" y="404813"/>
            <a:ext cx="1008063" cy="3603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6724" name="Text Box 52"/>
          <p:cNvSpPr txBox="1">
            <a:spLocks noChangeArrowheads="1"/>
          </p:cNvSpPr>
          <p:nvPr/>
        </p:nvSpPr>
        <p:spPr bwMode="auto">
          <a:xfrm>
            <a:off x="6832265" y="4124325"/>
            <a:ext cx="12659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Totald = 0</a:t>
            </a:r>
          </a:p>
        </p:txBody>
      </p:sp>
      <p:sp>
        <p:nvSpPr>
          <p:cNvPr id="156725" name="Rectangle 53"/>
          <p:cNvSpPr>
            <a:spLocks noChangeArrowheads="1"/>
          </p:cNvSpPr>
          <p:nvPr/>
        </p:nvSpPr>
        <p:spPr bwMode="auto">
          <a:xfrm>
            <a:off x="2063750" y="4221163"/>
            <a:ext cx="4464050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6726" name="Rectangle 54"/>
          <p:cNvSpPr>
            <a:spLocks noChangeArrowheads="1"/>
          </p:cNvSpPr>
          <p:nvPr/>
        </p:nvSpPr>
        <p:spPr bwMode="auto">
          <a:xfrm>
            <a:off x="2063750" y="4437063"/>
            <a:ext cx="4464050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6727" name="Rectangle 55"/>
          <p:cNvSpPr>
            <a:spLocks noChangeArrowheads="1"/>
          </p:cNvSpPr>
          <p:nvPr/>
        </p:nvSpPr>
        <p:spPr bwMode="auto">
          <a:xfrm>
            <a:off x="4079875" y="404813"/>
            <a:ext cx="503238" cy="3603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6728" name="Rectangle 56"/>
          <p:cNvSpPr>
            <a:spLocks noChangeArrowheads="1"/>
          </p:cNvSpPr>
          <p:nvPr/>
        </p:nvSpPr>
        <p:spPr bwMode="auto">
          <a:xfrm>
            <a:off x="8832850" y="404813"/>
            <a:ext cx="503238" cy="3603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6729" name="Rectangle 57"/>
          <p:cNvSpPr>
            <a:spLocks noChangeArrowheads="1"/>
          </p:cNvSpPr>
          <p:nvPr/>
        </p:nvSpPr>
        <p:spPr bwMode="auto">
          <a:xfrm>
            <a:off x="2063750" y="4581525"/>
            <a:ext cx="4464050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6731" name="Rectangle 59"/>
          <p:cNvSpPr>
            <a:spLocks noChangeArrowheads="1"/>
          </p:cNvSpPr>
          <p:nvPr/>
        </p:nvSpPr>
        <p:spPr bwMode="auto">
          <a:xfrm>
            <a:off x="2063750" y="6021389"/>
            <a:ext cx="4464050" cy="5032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6734" name="Rectangle 62"/>
          <p:cNvSpPr>
            <a:spLocks noChangeArrowheads="1"/>
          </p:cNvSpPr>
          <p:nvPr/>
        </p:nvSpPr>
        <p:spPr bwMode="auto">
          <a:xfrm>
            <a:off x="1888029" y="2843945"/>
            <a:ext cx="147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Lucida Console" panose="020B0609040504020204" pitchFamily="49" charset="0"/>
              </a:rPr>
              <a:t> [6]  2</a:t>
            </a:r>
            <a:endParaRPr lang="zh-TW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156735" name="Rectangle 63"/>
          <p:cNvSpPr>
            <a:spLocks noChangeArrowheads="1"/>
          </p:cNvSpPr>
          <p:nvPr/>
        </p:nvSpPr>
        <p:spPr bwMode="auto">
          <a:xfrm>
            <a:off x="4544038" y="2452688"/>
            <a:ext cx="1841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Lucida Console" panose="020B0609040504020204" pitchFamily="49" charset="0"/>
              </a:rPr>
              <a:t> [5] 3  0</a:t>
            </a:r>
            <a:endParaRPr lang="zh-TW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8501980" y="3459104"/>
            <a:ext cx="3474477" cy="2862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000" dirty="0" smtClean="0"/>
              <a:t>A</a:t>
            </a:r>
            <a:r>
              <a:rPr lang="zh-TW" altLang="en-US" sz="2000" dirty="0" smtClean="0"/>
              <a:t>裡面的元素個數</a:t>
            </a:r>
            <a:endParaRPr lang="en-US" altLang="zh-TW" sz="2000" dirty="0"/>
          </a:p>
          <a:p>
            <a:r>
              <a:rPr lang="en-US" altLang="zh-TW" sz="2000" dirty="0" smtClean="0"/>
              <a:t>B</a:t>
            </a:r>
            <a:r>
              <a:rPr lang="zh-TW" altLang="en-US" sz="2000" dirty="0" smtClean="0"/>
              <a:t>裡面的元素個數</a:t>
            </a:r>
            <a:endParaRPr lang="en-US" altLang="zh-TW" sz="2000" dirty="0" smtClean="0"/>
          </a:p>
          <a:p>
            <a:r>
              <a:rPr lang="en-US" altLang="zh-TW" sz="2000" dirty="0" smtClean="0"/>
              <a:t>D</a:t>
            </a:r>
            <a:r>
              <a:rPr lang="zh-TW" altLang="en-US" sz="2000" dirty="0" smtClean="0"/>
              <a:t>裡面的元素個數</a:t>
            </a:r>
            <a:endParaRPr lang="en-US" altLang="zh-TW" sz="2000" dirty="0" smtClean="0"/>
          </a:p>
          <a:p>
            <a:r>
              <a:rPr lang="en-US" altLang="zh-TW" sz="2000" dirty="0" err="1" smtClean="0"/>
              <a:t>row_a</a:t>
            </a:r>
            <a:r>
              <a:rPr lang="en-US" altLang="zh-TW" sz="2000" dirty="0" smtClean="0"/>
              <a:t> = 2 a</a:t>
            </a:r>
            <a:r>
              <a:rPr lang="zh-TW" altLang="en-US" sz="2000" dirty="0" smtClean="0"/>
              <a:t>的</a:t>
            </a:r>
            <a:r>
              <a:rPr lang="en-US" altLang="zh-TW" sz="2000" dirty="0" smtClean="0"/>
              <a:t>row</a:t>
            </a:r>
            <a:r>
              <a:rPr lang="zh-TW" altLang="en-US" sz="2000" dirty="0" smtClean="0"/>
              <a:t>數</a:t>
            </a:r>
            <a:endParaRPr lang="en-US" altLang="zh-TW" sz="2000" dirty="0" smtClean="0"/>
          </a:p>
          <a:p>
            <a:r>
              <a:rPr lang="en-US" altLang="zh-TW" sz="2000" dirty="0" err="1" smtClean="0"/>
              <a:t>cols_a</a:t>
            </a:r>
            <a:r>
              <a:rPr lang="en-US" altLang="zh-TW" sz="2000" dirty="0" smtClean="0"/>
              <a:t> = 3 a</a:t>
            </a:r>
            <a:r>
              <a:rPr lang="zh-TW" altLang="en-US" sz="2000" dirty="0" smtClean="0"/>
              <a:t>的</a:t>
            </a:r>
            <a:r>
              <a:rPr lang="en-US" altLang="zh-TW" sz="2000" dirty="0" smtClean="0"/>
              <a:t>cols</a:t>
            </a:r>
            <a:r>
              <a:rPr lang="zh-TW" altLang="en-US" sz="2000" dirty="0" smtClean="0"/>
              <a:t>數</a:t>
            </a:r>
            <a:endParaRPr lang="en-US" altLang="zh-TW" sz="2000" dirty="0" smtClean="0"/>
          </a:p>
          <a:p>
            <a:r>
              <a:rPr lang="en-US" altLang="zh-TW" sz="2000" dirty="0" err="1" smtClean="0"/>
              <a:t>cols_b</a:t>
            </a:r>
            <a:r>
              <a:rPr lang="en-US" altLang="zh-TW" sz="2000" dirty="0" smtClean="0"/>
              <a:t> = 3 b</a:t>
            </a:r>
            <a:r>
              <a:rPr lang="zh-TW" altLang="en-US" sz="2000" dirty="0" smtClean="0"/>
              <a:t>的</a:t>
            </a:r>
            <a:r>
              <a:rPr lang="en-US" altLang="zh-TW" sz="2000" dirty="0" smtClean="0"/>
              <a:t>cols</a:t>
            </a:r>
            <a:r>
              <a:rPr lang="zh-TW" altLang="en-US" sz="2000" dirty="0" smtClean="0"/>
              <a:t>數</a:t>
            </a:r>
            <a:endParaRPr lang="en-US" altLang="zh-TW" sz="2000" dirty="0" smtClean="0"/>
          </a:p>
          <a:p>
            <a:r>
              <a:rPr lang="zh-TW" altLang="en-US" sz="2000" dirty="0"/>
              <a:t>目前要開始</a:t>
            </a:r>
            <a:r>
              <a:rPr lang="zh-TW" altLang="en-US" sz="2000" dirty="0" smtClean="0"/>
              <a:t>處理的</a:t>
            </a:r>
            <a:r>
              <a:rPr lang="en-US" altLang="zh-TW" sz="2000" dirty="0" smtClean="0"/>
              <a:t>row</a:t>
            </a:r>
          </a:p>
          <a:p>
            <a:r>
              <a:rPr lang="zh-TW" altLang="en-US" sz="2000" dirty="0" smtClean="0"/>
              <a:t>是存在陣列第幾個位置</a:t>
            </a:r>
            <a:r>
              <a:rPr lang="en-US" altLang="zh-TW" sz="2000" dirty="0" smtClean="0"/>
              <a:t>(index)</a:t>
            </a:r>
          </a:p>
          <a:p>
            <a:r>
              <a:rPr lang="zh-TW" altLang="en-US" sz="2000" dirty="0" smtClean="0"/>
              <a:t>目前要處理第幾行</a:t>
            </a:r>
            <a:r>
              <a:rPr lang="en-US" altLang="zh-TW" sz="2000" dirty="0" smtClean="0"/>
              <a:t>row</a:t>
            </a:r>
          </a:p>
        </p:txBody>
      </p:sp>
    </p:spTree>
    <p:extLst>
      <p:ext uri="{BB962C8B-B14F-4D97-AF65-F5344CB8AC3E}">
        <p14:creationId xmlns:p14="http://schemas.microsoft.com/office/powerpoint/2010/main" val="77451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714" grpId="0"/>
      <p:bldP spid="156715" grpId="0"/>
      <p:bldP spid="156716" grpId="0"/>
      <p:bldP spid="156717" grpId="0"/>
      <p:bldP spid="156718" grpId="0"/>
      <p:bldP spid="156719" grpId="0"/>
      <p:bldP spid="156720" grpId="0"/>
      <p:bldP spid="156724" grpId="0"/>
      <p:bldP spid="156734" grpId="0"/>
      <p:bldP spid="156735" grpId="0"/>
      <p:bldP spid="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700" name="Picture 4" descr="program2"/>
          <p:cNvPicPr>
            <a:picLocks noChangeAspect="1" noChangeArrowheads="1"/>
          </p:cNvPicPr>
          <p:nvPr/>
        </p:nvPicPr>
        <p:blipFill>
          <a:blip r:embed="rId2" cstate="print">
            <a:lum bright="-48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6" y="1700214"/>
            <a:ext cx="4900613" cy="508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701" name="Picture 5" descr="program2"/>
          <p:cNvPicPr>
            <a:picLocks noChangeAspect="1" noChangeArrowheads="1"/>
          </p:cNvPicPr>
          <p:nvPr/>
        </p:nvPicPr>
        <p:blipFill>
          <a:blip r:embed="rId3" cstate="print">
            <a:lum bright="-3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756" r="10193"/>
          <a:stretch>
            <a:fillRect/>
          </a:stretch>
        </p:blipFill>
        <p:spPr bwMode="auto">
          <a:xfrm>
            <a:off x="1666875" y="1125539"/>
            <a:ext cx="4897438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7717" name="Text Box 21"/>
          <p:cNvSpPr txBox="1">
            <a:spLocks noChangeArrowheads="1"/>
          </p:cNvSpPr>
          <p:nvPr/>
        </p:nvSpPr>
        <p:spPr bwMode="auto">
          <a:xfrm>
            <a:off x="1524000" y="260350"/>
            <a:ext cx="12659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Totalb = 4</a:t>
            </a:r>
          </a:p>
        </p:txBody>
      </p:sp>
      <p:sp>
        <p:nvSpPr>
          <p:cNvPr id="157718" name="Text Box 22"/>
          <p:cNvSpPr txBox="1">
            <a:spLocks noChangeArrowheads="1"/>
          </p:cNvSpPr>
          <p:nvPr/>
        </p:nvSpPr>
        <p:spPr bwMode="auto">
          <a:xfrm>
            <a:off x="1524000" y="0"/>
            <a:ext cx="12643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Totala = 5</a:t>
            </a:r>
          </a:p>
        </p:txBody>
      </p:sp>
      <p:sp>
        <p:nvSpPr>
          <p:cNvPr id="157719" name="Text Box 23"/>
          <p:cNvSpPr txBox="1">
            <a:spLocks noChangeArrowheads="1"/>
          </p:cNvSpPr>
          <p:nvPr/>
        </p:nvSpPr>
        <p:spPr bwMode="auto">
          <a:xfrm>
            <a:off x="2782889" y="-26988"/>
            <a:ext cx="1431925" cy="396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rows_a = 2</a:t>
            </a:r>
          </a:p>
        </p:txBody>
      </p:sp>
      <p:sp>
        <p:nvSpPr>
          <p:cNvPr id="157720" name="Text Box 24"/>
          <p:cNvSpPr txBox="1">
            <a:spLocks noChangeArrowheads="1"/>
          </p:cNvSpPr>
          <p:nvPr/>
        </p:nvSpPr>
        <p:spPr bwMode="auto">
          <a:xfrm>
            <a:off x="2782889" y="223839"/>
            <a:ext cx="13477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cols_a = 3</a:t>
            </a:r>
          </a:p>
        </p:txBody>
      </p:sp>
      <p:sp>
        <p:nvSpPr>
          <p:cNvPr id="157721" name="Text Box 25"/>
          <p:cNvSpPr txBox="1">
            <a:spLocks noChangeArrowheads="1"/>
          </p:cNvSpPr>
          <p:nvPr/>
        </p:nvSpPr>
        <p:spPr bwMode="auto">
          <a:xfrm>
            <a:off x="2782889" y="511176"/>
            <a:ext cx="13477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cols_b = 3</a:t>
            </a:r>
          </a:p>
        </p:txBody>
      </p:sp>
      <p:sp>
        <p:nvSpPr>
          <p:cNvPr id="157722" name="Text Box 26"/>
          <p:cNvSpPr txBox="1">
            <a:spLocks noChangeArrowheads="1"/>
          </p:cNvSpPr>
          <p:nvPr/>
        </p:nvSpPr>
        <p:spPr bwMode="auto">
          <a:xfrm>
            <a:off x="4224339" y="79376"/>
            <a:ext cx="17859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row_begin = 1</a:t>
            </a:r>
          </a:p>
        </p:txBody>
      </p:sp>
      <p:sp>
        <p:nvSpPr>
          <p:cNvPr id="157723" name="Text Box 27"/>
          <p:cNvSpPr txBox="1">
            <a:spLocks noChangeArrowheads="1"/>
          </p:cNvSpPr>
          <p:nvPr/>
        </p:nvSpPr>
        <p:spPr bwMode="auto">
          <a:xfrm>
            <a:off x="4224338" y="360364"/>
            <a:ext cx="1092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row  = 0</a:t>
            </a:r>
          </a:p>
        </p:txBody>
      </p:sp>
      <p:sp>
        <p:nvSpPr>
          <p:cNvPr id="157724" name="Text Box 28"/>
          <p:cNvSpPr txBox="1">
            <a:spLocks noChangeArrowheads="1"/>
          </p:cNvSpPr>
          <p:nvPr/>
        </p:nvSpPr>
        <p:spPr bwMode="auto">
          <a:xfrm>
            <a:off x="1524000" y="549275"/>
            <a:ext cx="12659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Totald = 0</a:t>
            </a:r>
          </a:p>
        </p:txBody>
      </p:sp>
      <p:sp>
        <p:nvSpPr>
          <p:cNvPr id="157741" name="Line 45"/>
          <p:cNvSpPr>
            <a:spLocks noChangeShapeType="1"/>
          </p:cNvSpPr>
          <p:nvPr/>
        </p:nvSpPr>
        <p:spPr bwMode="auto">
          <a:xfrm>
            <a:off x="1487487" y="1196975"/>
            <a:ext cx="39528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7743" name="Text Box 47"/>
          <p:cNvSpPr txBox="1">
            <a:spLocks noChangeArrowheads="1"/>
          </p:cNvSpPr>
          <p:nvPr/>
        </p:nvSpPr>
        <p:spPr bwMode="auto">
          <a:xfrm>
            <a:off x="6888163" y="1125539"/>
            <a:ext cx="1003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column</a:t>
            </a:r>
          </a:p>
        </p:txBody>
      </p:sp>
      <p:sp>
        <p:nvSpPr>
          <p:cNvPr id="157744" name="Text Box 48"/>
          <p:cNvSpPr txBox="1">
            <a:spLocks noChangeArrowheads="1"/>
          </p:cNvSpPr>
          <p:nvPr/>
        </p:nvSpPr>
        <p:spPr bwMode="auto">
          <a:xfrm>
            <a:off x="6959600" y="396875"/>
            <a:ext cx="24397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i</a:t>
            </a:r>
          </a:p>
        </p:txBody>
      </p:sp>
      <p:sp>
        <p:nvSpPr>
          <p:cNvPr id="157745" name="Text Box 49"/>
          <p:cNvSpPr txBox="1">
            <a:spLocks noChangeArrowheads="1"/>
          </p:cNvSpPr>
          <p:nvPr/>
        </p:nvSpPr>
        <p:spPr bwMode="auto">
          <a:xfrm>
            <a:off x="6815139" y="0"/>
            <a:ext cx="102637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Variable </a:t>
            </a:r>
          </a:p>
        </p:txBody>
      </p:sp>
      <p:sp>
        <p:nvSpPr>
          <p:cNvPr id="157746" name="Text Box 50"/>
          <p:cNvSpPr txBox="1">
            <a:spLocks noChangeArrowheads="1"/>
          </p:cNvSpPr>
          <p:nvPr/>
        </p:nvSpPr>
        <p:spPr bwMode="auto">
          <a:xfrm>
            <a:off x="8112126" y="0"/>
            <a:ext cx="7779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Value </a:t>
            </a:r>
          </a:p>
        </p:txBody>
      </p:sp>
      <p:sp>
        <p:nvSpPr>
          <p:cNvPr id="157748" name="Text Box 52"/>
          <p:cNvSpPr txBox="1">
            <a:spLocks noChangeArrowheads="1"/>
          </p:cNvSpPr>
          <p:nvPr/>
        </p:nvSpPr>
        <p:spPr bwMode="auto">
          <a:xfrm>
            <a:off x="8328025" y="395288"/>
            <a:ext cx="3353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1</a:t>
            </a:r>
          </a:p>
        </p:txBody>
      </p:sp>
      <p:sp>
        <p:nvSpPr>
          <p:cNvPr id="157752" name="Rectangle 56"/>
          <p:cNvSpPr>
            <a:spLocks noGrp="1" noChangeArrowheads="1"/>
          </p:cNvSpPr>
          <p:nvPr>
            <p:ph type="body" idx="1"/>
          </p:nvPr>
        </p:nvSpPr>
        <p:spPr>
          <a:xfrm>
            <a:off x="6816726" y="2924175"/>
            <a:ext cx="2016125" cy="2160588"/>
          </a:xfrm>
          <a:noFill/>
          <a:ln/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dirty="0">
                <a:latin typeface="Lucida Console" panose="020B0609040504020204" pitchFamily="49" charset="0"/>
              </a:rPr>
              <a:t>a[0]  2  3  5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dirty="0">
                <a:latin typeface="Lucida Console" panose="020B0609040504020204" pitchFamily="49" charset="0"/>
              </a:rPr>
              <a:t> [1]  </a:t>
            </a:r>
            <a:r>
              <a:rPr lang="en-US" altLang="zh-TW" sz="1800" dirty="0">
                <a:solidFill>
                  <a:schemeClr val="accent1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sz="1800" dirty="0">
                <a:latin typeface="Lucida Console" panose="020B0609040504020204" pitchFamily="49" charset="0"/>
              </a:rPr>
              <a:t>  </a:t>
            </a:r>
            <a:r>
              <a:rPr lang="en-US" altLang="zh-TW" sz="1800" dirty="0">
                <a:solidFill>
                  <a:srgbClr val="EED410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sz="1800" dirty="0">
                <a:latin typeface="Lucida Console" panose="020B0609040504020204" pitchFamily="49" charset="0"/>
              </a:rPr>
              <a:t>  1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dirty="0">
                <a:latin typeface="Lucida Console" panose="020B0609040504020204" pitchFamily="49" charset="0"/>
              </a:rPr>
              <a:t> [2]  </a:t>
            </a:r>
            <a:r>
              <a:rPr lang="en-US" altLang="zh-TW" sz="1800" dirty="0">
                <a:solidFill>
                  <a:schemeClr val="accent1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sz="1800" dirty="0">
                <a:latin typeface="Lucida Console" panose="020B0609040504020204" pitchFamily="49" charset="0"/>
              </a:rPr>
              <a:t>  </a:t>
            </a:r>
            <a:r>
              <a:rPr lang="en-US" altLang="zh-TW" sz="1800" dirty="0">
                <a:solidFill>
                  <a:srgbClr val="EED41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1800" dirty="0">
                <a:latin typeface="Lucida Console" panose="020B0609040504020204" pitchFamily="49" charset="0"/>
              </a:rPr>
              <a:t>  2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dirty="0">
                <a:latin typeface="Lucida Console" panose="020B0609040504020204" pitchFamily="49" charset="0"/>
              </a:rPr>
              <a:t> [3]  </a:t>
            </a:r>
            <a:r>
              <a:rPr lang="en-US" altLang="zh-TW" sz="1800" dirty="0">
                <a:solidFill>
                  <a:schemeClr val="accent1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sz="1800" dirty="0">
                <a:latin typeface="Lucida Console" panose="020B0609040504020204" pitchFamily="49" charset="0"/>
              </a:rPr>
              <a:t>  </a:t>
            </a:r>
            <a:r>
              <a:rPr lang="en-US" altLang="zh-TW" sz="1800" dirty="0">
                <a:solidFill>
                  <a:srgbClr val="EED410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sz="1800" dirty="0">
                <a:latin typeface="Lucida Console" panose="020B0609040504020204" pitchFamily="49" charset="0"/>
              </a:rPr>
              <a:t> -1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dirty="0">
                <a:latin typeface="Lucida Console" panose="020B0609040504020204" pitchFamily="49" charset="0"/>
              </a:rPr>
              <a:t> [4]  1  1  4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dirty="0">
                <a:latin typeface="Lucida Console" panose="020B0609040504020204" pitchFamily="49" charset="0"/>
              </a:rPr>
              <a:t> [5]  1  2  6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dirty="0">
                <a:latin typeface="Lucida Console" panose="020B0609040504020204" pitchFamily="49" charset="0"/>
              </a:rPr>
              <a:t> [6]  2</a:t>
            </a:r>
          </a:p>
        </p:txBody>
      </p:sp>
      <p:sp>
        <p:nvSpPr>
          <p:cNvPr id="157753" name="Rectangle 57"/>
          <p:cNvSpPr>
            <a:spLocks noChangeArrowheads="1"/>
          </p:cNvSpPr>
          <p:nvPr/>
        </p:nvSpPr>
        <p:spPr bwMode="auto">
          <a:xfrm>
            <a:off x="6743701" y="5013326"/>
            <a:ext cx="2016125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>
                <a:effectLst/>
                <a:latin typeface="Lucida Console" panose="020B0609040504020204" pitchFamily="49" charset="0"/>
              </a:rPr>
              <a:t>b</a:t>
            </a:r>
            <a:r>
              <a:rPr lang="en-US" altLang="zh-TW" sz="1800" baseline="-25000">
                <a:effectLst/>
                <a:latin typeface="Lucida Console" panose="020B0609040504020204" pitchFamily="49" charset="0"/>
              </a:rPr>
              <a:t>t</a:t>
            </a:r>
            <a:r>
              <a:rPr lang="en-US" altLang="zh-TW" sz="1800">
                <a:effectLst/>
                <a:latin typeface="Lucida Console" panose="020B0609040504020204" pitchFamily="49" charset="0"/>
              </a:rPr>
              <a:t>[0] 3  3  4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>
                <a:effectLst/>
                <a:latin typeface="Lucida Console" panose="020B0609040504020204" pitchFamily="49" charset="0"/>
              </a:rPr>
              <a:t>b</a:t>
            </a:r>
            <a:r>
              <a:rPr lang="en-US" altLang="zh-TW" sz="1800" baseline="-25000">
                <a:effectLst/>
                <a:latin typeface="Lucida Console" panose="020B0609040504020204" pitchFamily="49" charset="0"/>
              </a:rPr>
              <a:t>t</a:t>
            </a:r>
            <a:r>
              <a:rPr lang="en-US" altLang="zh-TW" sz="1800">
                <a:effectLst/>
                <a:latin typeface="Lucida Console" panose="020B0609040504020204" pitchFamily="49" charset="0"/>
              </a:rPr>
              <a:t>[1] </a:t>
            </a:r>
            <a:r>
              <a:rPr lang="en-US" altLang="zh-TW" sz="1800">
                <a:solidFill>
                  <a:srgbClr val="EED410"/>
                </a:solidFill>
                <a:effectLst/>
                <a:latin typeface="Lucida Console" panose="020B0609040504020204" pitchFamily="49" charset="0"/>
              </a:rPr>
              <a:t>0</a:t>
            </a:r>
            <a:r>
              <a:rPr lang="en-US" altLang="zh-TW" sz="1800">
                <a:effectLst/>
                <a:latin typeface="Lucida Console" panose="020B0609040504020204" pitchFamily="49" charset="0"/>
              </a:rPr>
              <a:t>  </a:t>
            </a:r>
            <a:r>
              <a:rPr lang="en-US" altLang="zh-TW" sz="1800">
                <a:solidFill>
                  <a:schemeClr val="accent1"/>
                </a:solidFill>
                <a:effectLst/>
                <a:latin typeface="Lucida Console" panose="020B0609040504020204" pitchFamily="49" charset="0"/>
              </a:rPr>
              <a:t>0</a:t>
            </a:r>
            <a:r>
              <a:rPr lang="en-US" altLang="zh-TW" sz="1800">
                <a:effectLst/>
                <a:latin typeface="Lucida Console" panose="020B0609040504020204" pitchFamily="49" charset="0"/>
              </a:rPr>
              <a:t>  3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>
                <a:effectLst/>
                <a:latin typeface="Lucida Console" panose="020B0609040504020204" pitchFamily="49" charset="0"/>
              </a:rPr>
              <a:t>b</a:t>
            </a:r>
            <a:r>
              <a:rPr lang="en-US" altLang="zh-TW" sz="1800" baseline="-25000">
                <a:effectLst/>
                <a:latin typeface="Lucida Console" panose="020B0609040504020204" pitchFamily="49" charset="0"/>
              </a:rPr>
              <a:t>t</a:t>
            </a:r>
            <a:r>
              <a:rPr lang="en-US" altLang="zh-TW" sz="1800">
                <a:effectLst/>
                <a:latin typeface="Lucida Console" panose="020B0609040504020204" pitchFamily="49" charset="0"/>
              </a:rPr>
              <a:t>[2] </a:t>
            </a:r>
            <a:r>
              <a:rPr lang="en-US" altLang="zh-TW" sz="1800">
                <a:solidFill>
                  <a:srgbClr val="EED410"/>
                </a:solidFill>
                <a:effectLst/>
                <a:latin typeface="Lucida Console" panose="020B0609040504020204" pitchFamily="49" charset="0"/>
              </a:rPr>
              <a:t>0</a:t>
            </a:r>
            <a:r>
              <a:rPr lang="en-US" altLang="zh-TW" sz="1800">
                <a:effectLst/>
                <a:latin typeface="Lucida Console" panose="020B0609040504020204" pitchFamily="49" charset="0"/>
              </a:rPr>
              <a:t>  </a:t>
            </a:r>
            <a:r>
              <a:rPr lang="en-US" altLang="zh-TW" sz="1800">
                <a:solidFill>
                  <a:schemeClr val="accent1"/>
                </a:solidFill>
                <a:effectLst/>
                <a:latin typeface="Lucida Console" panose="020B0609040504020204" pitchFamily="49" charset="0"/>
              </a:rPr>
              <a:t>1</a:t>
            </a:r>
            <a:r>
              <a:rPr lang="en-US" altLang="zh-TW" sz="1800">
                <a:effectLst/>
                <a:latin typeface="Lucida Console" panose="020B0609040504020204" pitchFamily="49" charset="0"/>
              </a:rPr>
              <a:t> -1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>
                <a:effectLst/>
                <a:latin typeface="Lucida Console" panose="020B0609040504020204" pitchFamily="49" charset="0"/>
              </a:rPr>
              <a:t>b</a:t>
            </a:r>
            <a:r>
              <a:rPr lang="en-US" altLang="zh-TW" sz="1800" baseline="-25000">
                <a:effectLst/>
                <a:latin typeface="Lucida Console" panose="020B0609040504020204" pitchFamily="49" charset="0"/>
              </a:rPr>
              <a:t>t</a:t>
            </a:r>
            <a:r>
              <a:rPr lang="en-US" altLang="zh-TW" sz="1800">
                <a:effectLst/>
                <a:latin typeface="Lucida Console" panose="020B0609040504020204" pitchFamily="49" charset="0"/>
              </a:rPr>
              <a:t>[3] </a:t>
            </a:r>
            <a:r>
              <a:rPr lang="en-US" altLang="zh-TW" sz="1800">
                <a:solidFill>
                  <a:srgbClr val="EED410"/>
                </a:solidFill>
                <a:effectLst/>
                <a:latin typeface="Lucida Console" panose="020B0609040504020204" pitchFamily="49" charset="0"/>
              </a:rPr>
              <a:t>2</a:t>
            </a:r>
            <a:r>
              <a:rPr lang="en-US" altLang="zh-TW" sz="1800">
                <a:effectLst/>
                <a:latin typeface="Lucida Console" panose="020B0609040504020204" pitchFamily="49" charset="0"/>
              </a:rPr>
              <a:t>  </a:t>
            </a:r>
            <a:r>
              <a:rPr lang="en-US" altLang="zh-TW" sz="1800">
                <a:solidFill>
                  <a:schemeClr val="accent1"/>
                </a:solidFill>
                <a:effectLst/>
                <a:latin typeface="Lucida Console" panose="020B0609040504020204" pitchFamily="49" charset="0"/>
              </a:rPr>
              <a:t>0</a:t>
            </a:r>
            <a:r>
              <a:rPr lang="en-US" altLang="zh-TW" sz="1800">
                <a:effectLst/>
                <a:latin typeface="Lucida Console" panose="020B0609040504020204" pitchFamily="49" charset="0"/>
              </a:rPr>
              <a:t>  2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>
                <a:effectLst/>
                <a:latin typeface="Lucida Console" panose="020B0609040504020204" pitchFamily="49" charset="0"/>
              </a:rPr>
              <a:t>b</a:t>
            </a:r>
            <a:r>
              <a:rPr lang="en-US" altLang="zh-TW" sz="1800" baseline="-25000">
                <a:effectLst/>
                <a:latin typeface="Lucida Console" panose="020B0609040504020204" pitchFamily="49" charset="0"/>
              </a:rPr>
              <a:t>t</a:t>
            </a:r>
            <a:r>
              <a:rPr lang="en-US" altLang="zh-TW" sz="1800">
                <a:effectLst/>
                <a:latin typeface="Lucida Console" panose="020B0609040504020204" pitchFamily="49" charset="0"/>
              </a:rPr>
              <a:t>[4] 2  2  5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>
                <a:effectLst/>
                <a:latin typeface="Lucida Console" panose="020B0609040504020204" pitchFamily="49" charset="0"/>
              </a:rPr>
              <a:t>b</a:t>
            </a:r>
            <a:r>
              <a:rPr lang="en-US" altLang="zh-TW" sz="1800" baseline="-25000">
                <a:effectLst/>
                <a:latin typeface="Lucida Console" panose="020B0609040504020204" pitchFamily="49" charset="0"/>
              </a:rPr>
              <a:t>t</a:t>
            </a:r>
            <a:r>
              <a:rPr lang="en-US" altLang="zh-TW" sz="1800">
                <a:effectLst/>
                <a:latin typeface="Lucida Console" panose="020B0609040504020204" pitchFamily="49" charset="0"/>
              </a:rPr>
              <a:t>[5] 3  0</a:t>
            </a:r>
          </a:p>
        </p:txBody>
      </p:sp>
      <p:sp>
        <p:nvSpPr>
          <p:cNvPr id="157754" name="Line 58"/>
          <p:cNvSpPr>
            <a:spLocks noChangeShapeType="1"/>
          </p:cNvSpPr>
          <p:nvPr/>
        </p:nvSpPr>
        <p:spPr bwMode="auto">
          <a:xfrm>
            <a:off x="1703389" y="1412875"/>
            <a:ext cx="39528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7755" name="Text Box 59"/>
          <p:cNvSpPr txBox="1">
            <a:spLocks noChangeArrowheads="1"/>
          </p:cNvSpPr>
          <p:nvPr/>
        </p:nvSpPr>
        <p:spPr bwMode="auto">
          <a:xfrm>
            <a:off x="8329613" y="1096963"/>
            <a:ext cx="3353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0</a:t>
            </a:r>
          </a:p>
        </p:txBody>
      </p:sp>
      <p:sp>
        <p:nvSpPr>
          <p:cNvPr id="157756" name="Rectangle 60"/>
          <p:cNvSpPr>
            <a:spLocks noChangeArrowheads="1"/>
          </p:cNvSpPr>
          <p:nvPr/>
        </p:nvSpPr>
        <p:spPr bwMode="auto">
          <a:xfrm>
            <a:off x="7535864" y="5300664"/>
            <a:ext cx="287337" cy="2873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7757" name="Text Box 61"/>
          <p:cNvSpPr txBox="1">
            <a:spLocks noChangeArrowheads="1"/>
          </p:cNvSpPr>
          <p:nvPr/>
        </p:nvSpPr>
        <p:spPr bwMode="auto">
          <a:xfrm>
            <a:off x="6959600" y="765175"/>
            <a:ext cx="24397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j</a:t>
            </a:r>
          </a:p>
        </p:txBody>
      </p:sp>
      <p:sp>
        <p:nvSpPr>
          <p:cNvPr id="157758" name="Line 62"/>
          <p:cNvSpPr>
            <a:spLocks noChangeShapeType="1"/>
          </p:cNvSpPr>
          <p:nvPr/>
        </p:nvSpPr>
        <p:spPr bwMode="auto">
          <a:xfrm>
            <a:off x="1774825" y="1628775"/>
            <a:ext cx="39528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7759" name="Text Box 63"/>
          <p:cNvSpPr txBox="1">
            <a:spLocks noChangeArrowheads="1"/>
          </p:cNvSpPr>
          <p:nvPr/>
        </p:nvSpPr>
        <p:spPr bwMode="auto">
          <a:xfrm>
            <a:off x="8328025" y="728663"/>
            <a:ext cx="3353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1</a:t>
            </a:r>
          </a:p>
        </p:txBody>
      </p:sp>
      <p:sp>
        <p:nvSpPr>
          <p:cNvPr id="157760" name="Text Box 64"/>
          <p:cNvSpPr txBox="1">
            <a:spLocks noChangeArrowheads="1"/>
          </p:cNvSpPr>
          <p:nvPr/>
        </p:nvSpPr>
        <p:spPr bwMode="auto">
          <a:xfrm>
            <a:off x="6888163" y="1484313"/>
            <a:ext cx="56457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row</a:t>
            </a:r>
          </a:p>
        </p:txBody>
      </p:sp>
      <p:sp>
        <p:nvSpPr>
          <p:cNvPr id="157761" name="Text Box 65"/>
          <p:cNvSpPr txBox="1">
            <a:spLocks noChangeArrowheads="1"/>
          </p:cNvSpPr>
          <p:nvPr/>
        </p:nvSpPr>
        <p:spPr bwMode="auto">
          <a:xfrm>
            <a:off x="8328025" y="1484313"/>
            <a:ext cx="3353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0</a:t>
            </a:r>
          </a:p>
        </p:txBody>
      </p:sp>
      <p:sp>
        <p:nvSpPr>
          <p:cNvPr id="157762" name="Line 66"/>
          <p:cNvSpPr>
            <a:spLocks noChangeShapeType="1"/>
          </p:cNvSpPr>
          <p:nvPr/>
        </p:nvSpPr>
        <p:spPr bwMode="auto">
          <a:xfrm>
            <a:off x="2063750" y="3860800"/>
            <a:ext cx="39528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7763" name="Rectangle 67"/>
          <p:cNvSpPr>
            <a:spLocks noChangeArrowheads="1"/>
          </p:cNvSpPr>
          <p:nvPr/>
        </p:nvSpPr>
        <p:spPr bwMode="auto">
          <a:xfrm>
            <a:off x="7891463" y="3211513"/>
            <a:ext cx="287338" cy="287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7764" name="Rectangle 68"/>
          <p:cNvSpPr>
            <a:spLocks noChangeArrowheads="1"/>
          </p:cNvSpPr>
          <p:nvPr/>
        </p:nvSpPr>
        <p:spPr bwMode="auto">
          <a:xfrm>
            <a:off x="7967664" y="5302250"/>
            <a:ext cx="287337" cy="287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7765" name="Line 69"/>
          <p:cNvSpPr>
            <a:spLocks noChangeShapeType="1"/>
          </p:cNvSpPr>
          <p:nvPr/>
        </p:nvSpPr>
        <p:spPr bwMode="auto">
          <a:xfrm>
            <a:off x="2279650" y="4365625"/>
            <a:ext cx="39528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7766" name="Text Box 70"/>
          <p:cNvSpPr txBox="1">
            <a:spLocks noChangeArrowheads="1"/>
          </p:cNvSpPr>
          <p:nvPr/>
        </p:nvSpPr>
        <p:spPr bwMode="auto">
          <a:xfrm>
            <a:off x="6888164" y="1844676"/>
            <a:ext cx="663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sum</a:t>
            </a:r>
          </a:p>
        </p:txBody>
      </p:sp>
      <p:sp>
        <p:nvSpPr>
          <p:cNvPr id="157767" name="Text Box 71"/>
          <p:cNvSpPr txBox="1">
            <a:spLocks noChangeArrowheads="1"/>
          </p:cNvSpPr>
          <p:nvPr/>
        </p:nvSpPr>
        <p:spPr bwMode="auto">
          <a:xfrm>
            <a:off x="8328025" y="1844675"/>
            <a:ext cx="3353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3</a:t>
            </a:r>
          </a:p>
        </p:txBody>
      </p:sp>
      <p:sp>
        <p:nvSpPr>
          <p:cNvPr id="157768" name="Text Box 72"/>
          <p:cNvSpPr txBox="1">
            <a:spLocks noChangeArrowheads="1"/>
          </p:cNvSpPr>
          <p:nvPr/>
        </p:nvSpPr>
        <p:spPr bwMode="auto">
          <a:xfrm>
            <a:off x="8328025" y="404813"/>
            <a:ext cx="3353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2</a:t>
            </a:r>
          </a:p>
        </p:txBody>
      </p:sp>
      <p:sp>
        <p:nvSpPr>
          <p:cNvPr id="157769" name="Text Box 73"/>
          <p:cNvSpPr txBox="1">
            <a:spLocks noChangeArrowheads="1"/>
          </p:cNvSpPr>
          <p:nvPr/>
        </p:nvSpPr>
        <p:spPr bwMode="auto">
          <a:xfrm>
            <a:off x="8328025" y="738188"/>
            <a:ext cx="3353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2</a:t>
            </a:r>
          </a:p>
        </p:txBody>
      </p:sp>
      <p:sp>
        <p:nvSpPr>
          <p:cNvPr id="157770" name="Text Box 74"/>
          <p:cNvSpPr txBox="1">
            <a:spLocks noChangeArrowheads="1"/>
          </p:cNvSpPr>
          <p:nvPr/>
        </p:nvSpPr>
        <p:spPr bwMode="auto">
          <a:xfrm>
            <a:off x="9074151" y="2852738"/>
            <a:ext cx="165942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A[0][0]*B[0][0]</a:t>
            </a:r>
          </a:p>
        </p:txBody>
      </p:sp>
      <p:sp>
        <p:nvSpPr>
          <p:cNvPr id="157772" name="Rectangle 76"/>
          <p:cNvSpPr>
            <a:spLocks noChangeArrowheads="1"/>
          </p:cNvSpPr>
          <p:nvPr/>
        </p:nvSpPr>
        <p:spPr bwMode="auto">
          <a:xfrm>
            <a:off x="7891463" y="3500438"/>
            <a:ext cx="287338" cy="287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7773" name="Rectangle 77"/>
          <p:cNvSpPr>
            <a:spLocks noChangeArrowheads="1"/>
          </p:cNvSpPr>
          <p:nvPr/>
        </p:nvSpPr>
        <p:spPr bwMode="auto">
          <a:xfrm>
            <a:off x="7967664" y="5591175"/>
            <a:ext cx="287337" cy="287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7774" name="Line 78"/>
          <p:cNvSpPr>
            <a:spLocks noChangeShapeType="1"/>
          </p:cNvSpPr>
          <p:nvPr/>
        </p:nvSpPr>
        <p:spPr bwMode="auto">
          <a:xfrm>
            <a:off x="2279650" y="4797425"/>
            <a:ext cx="39528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7775" name="Text Box 79"/>
          <p:cNvSpPr txBox="1">
            <a:spLocks noChangeArrowheads="1"/>
          </p:cNvSpPr>
          <p:nvPr/>
        </p:nvSpPr>
        <p:spPr bwMode="auto">
          <a:xfrm>
            <a:off x="8328025" y="765175"/>
            <a:ext cx="3353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3</a:t>
            </a:r>
          </a:p>
        </p:txBody>
      </p:sp>
      <p:sp>
        <p:nvSpPr>
          <p:cNvPr id="157776" name="Line 80"/>
          <p:cNvSpPr>
            <a:spLocks noChangeShapeType="1"/>
          </p:cNvSpPr>
          <p:nvPr/>
        </p:nvSpPr>
        <p:spPr bwMode="auto">
          <a:xfrm>
            <a:off x="1919289" y="3068638"/>
            <a:ext cx="39528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7778" name="Text Box 82"/>
          <p:cNvSpPr txBox="1">
            <a:spLocks noChangeArrowheads="1"/>
          </p:cNvSpPr>
          <p:nvPr/>
        </p:nvSpPr>
        <p:spPr bwMode="auto">
          <a:xfrm>
            <a:off x="6888164" y="2168525"/>
            <a:ext cx="128913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row_begin</a:t>
            </a:r>
          </a:p>
        </p:txBody>
      </p:sp>
      <p:sp>
        <p:nvSpPr>
          <p:cNvPr id="157779" name="Text Box 83"/>
          <p:cNvSpPr txBox="1">
            <a:spLocks noChangeArrowheads="1"/>
          </p:cNvSpPr>
          <p:nvPr/>
        </p:nvSpPr>
        <p:spPr bwMode="auto">
          <a:xfrm>
            <a:off x="8328025" y="2205038"/>
            <a:ext cx="3353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1</a:t>
            </a:r>
          </a:p>
        </p:txBody>
      </p:sp>
      <p:sp>
        <p:nvSpPr>
          <p:cNvPr id="157780" name="Text Box 84"/>
          <p:cNvSpPr txBox="1">
            <a:spLocks noChangeArrowheads="1"/>
          </p:cNvSpPr>
          <p:nvPr/>
        </p:nvSpPr>
        <p:spPr bwMode="auto">
          <a:xfrm>
            <a:off x="9696450" y="0"/>
            <a:ext cx="3914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D </a:t>
            </a:r>
          </a:p>
        </p:txBody>
      </p:sp>
      <p:sp>
        <p:nvSpPr>
          <p:cNvPr id="157781" name="Text Box 85"/>
          <p:cNvSpPr txBox="1">
            <a:spLocks noChangeArrowheads="1"/>
          </p:cNvSpPr>
          <p:nvPr/>
        </p:nvSpPr>
        <p:spPr bwMode="auto">
          <a:xfrm>
            <a:off x="8975726" y="698501"/>
            <a:ext cx="156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Lucida Console" panose="020B0609040504020204" pitchFamily="49" charset="0"/>
              </a:rPr>
              <a:t>d[1] 0 0 3</a:t>
            </a:r>
          </a:p>
        </p:txBody>
      </p:sp>
      <p:sp>
        <p:nvSpPr>
          <p:cNvPr id="157783" name="Line 87"/>
          <p:cNvSpPr>
            <a:spLocks noChangeShapeType="1"/>
          </p:cNvSpPr>
          <p:nvPr/>
        </p:nvSpPr>
        <p:spPr bwMode="auto">
          <a:xfrm>
            <a:off x="2135189" y="3213100"/>
            <a:ext cx="39528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7784" name="Line 88"/>
          <p:cNvSpPr>
            <a:spLocks noChangeShapeType="1"/>
          </p:cNvSpPr>
          <p:nvPr/>
        </p:nvSpPr>
        <p:spPr bwMode="auto">
          <a:xfrm>
            <a:off x="2171700" y="3429000"/>
            <a:ext cx="39528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7785" name="Text Box 89"/>
          <p:cNvSpPr txBox="1">
            <a:spLocks noChangeArrowheads="1"/>
          </p:cNvSpPr>
          <p:nvPr/>
        </p:nvSpPr>
        <p:spPr bwMode="auto">
          <a:xfrm>
            <a:off x="8328025" y="404813"/>
            <a:ext cx="3353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1</a:t>
            </a:r>
          </a:p>
        </p:txBody>
      </p:sp>
      <p:sp>
        <p:nvSpPr>
          <p:cNvPr id="157786" name="Text Box 90"/>
          <p:cNvSpPr txBox="1">
            <a:spLocks noChangeArrowheads="1"/>
          </p:cNvSpPr>
          <p:nvPr/>
        </p:nvSpPr>
        <p:spPr bwMode="auto">
          <a:xfrm>
            <a:off x="8328025" y="1125538"/>
            <a:ext cx="3353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2</a:t>
            </a:r>
          </a:p>
        </p:txBody>
      </p:sp>
      <p:sp>
        <p:nvSpPr>
          <p:cNvPr id="157787" name="Rectangle 91"/>
          <p:cNvSpPr>
            <a:spLocks noChangeArrowheads="1"/>
          </p:cNvSpPr>
          <p:nvPr/>
        </p:nvSpPr>
        <p:spPr bwMode="auto">
          <a:xfrm>
            <a:off x="7967664" y="5878514"/>
            <a:ext cx="287337" cy="2873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7788" name="Text Box 92"/>
          <p:cNvSpPr txBox="1">
            <a:spLocks noChangeArrowheads="1"/>
          </p:cNvSpPr>
          <p:nvPr/>
        </p:nvSpPr>
        <p:spPr bwMode="auto">
          <a:xfrm>
            <a:off x="8328025" y="1844675"/>
            <a:ext cx="3353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0</a:t>
            </a:r>
          </a:p>
        </p:txBody>
      </p:sp>
      <p:sp>
        <p:nvSpPr>
          <p:cNvPr id="157789" name="Text Box 93"/>
          <p:cNvSpPr txBox="1">
            <a:spLocks noChangeArrowheads="1"/>
          </p:cNvSpPr>
          <p:nvPr/>
        </p:nvSpPr>
        <p:spPr bwMode="auto">
          <a:xfrm>
            <a:off x="8328025" y="1844675"/>
            <a:ext cx="3353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2</a:t>
            </a:r>
          </a:p>
        </p:txBody>
      </p:sp>
      <p:sp>
        <p:nvSpPr>
          <p:cNvPr id="157790" name="Text Box 94"/>
          <p:cNvSpPr txBox="1">
            <a:spLocks noChangeArrowheads="1"/>
          </p:cNvSpPr>
          <p:nvPr/>
        </p:nvSpPr>
        <p:spPr bwMode="auto">
          <a:xfrm>
            <a:off x="8328025" y="404813"/>
            <a:ext cx="3353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2</a:t>
            </a:r>
          </a:p>
        </p:txBody>
      </p:sp>
      <p:sp>
        <p:nvSpPr>
          <p:cNvPr id="157791" name="Text Box 95"/>
          <p:cNvSpPr txBox="1">
            <a:spLocks noChangeArrowheads="1"/>
          </p:cNvSpPr>
          <p:nvPr/>
        </p:nvSpPr>
        <p:spPr bwMode="auto">
          <a:xfrm>
            <a:off x="8328025" y="765175"/>
            <a:ext cx="3353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4</a:t>
            </a:r>
          </a:p>
        </p:txBody>
      </p:sp>
      <p:sp>
        <p:nvSpPr>
          <p:cNvPr id="157792" name="Text Box 96"/>
          <p:cNvSpPr txBox="1">
            <a:spLocks noChangeArrowheads="1"/>
          </p:cNvSpPr>
          <p:nvPr/>
        </p:nvSpPr>
        <p:spPr bwMode="auto">
          <a:xfrm>
            <a:off x="9074151" y="3355975"/>
            <a:ext cx="165942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A[0][0]*B[0][2]</a:t>
            </a:r>
          </a:p>
        </p:txBody>
      </p:sp>
      <p:sp>
        <p:nvSpPr>
          <p:cNvPr id="157793" name="Rectangle 97"/>
          <p:cNvSpPr>
            <a:spLocks noChangeArrowheads="1"/>
          </p:cNvSpPr>
          <p:nvPr/>
        </p:nvSpPr>
        <p:spPr bwMode="auto">
          <a:xfrm>
            <a:off x="7967664" y="6238875"/>
            <a:ext cx="287337" cy="287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7794" name="Text Box 98"/>
          <p:cNvSpPr txBox="1">
            <a:spLocks noChangeArrowheads="1"/>
          </p:cNvSpPr>
          <p:nvPr/>
        </p:nvSpPr>
        <p:spPr bwMode="auto">
          <a:xfrm>
            <a:off x="8256588" y="1844675"/>
            <a:ext cx="4860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12</a:t>
            </a:r>
          </a:p>
        </p:txBody>
      </p:sp>
      <p:sp>
        <p:nvSpPr>
          <p:cNvPr id="157795" name="Text Box 99"/>
          <p:cNvSpPr txBox="1">
            <a:spLocks noChangeArrowheads="1"/>
          </p:cNvSpPr>
          <p:nvPr/>
        </p:nvSpPr>
        <p:spPr bwMode="auto">
          <a:xfrm>
            <a:off x="8328025" y="404813"/>
            <a:ext cx="3353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/>
              <a:t>3</a:t>
            </a:r>
          </a:p>
        </p:txBody>
      </p:sp>
      <p:sp>
        <p:nvSpPr>
          <p:cNvPr id="157796" name="Text Box 100"/>
          <p:cNvSpPr txBox="1">
            <a:spLocks noChangeArrowheads="1"/>
          </p:cNvSpPr>
          <p:nvPr/>
        </p:nvSpPr>
        <p:spPr bwMode="auto">
          <a:xfrm>
            <a:off x="8328025" y="765175"/>
            <a:ext cx="3353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/>
              <a:t>5</a:t>
            </a:r>
          </a:p>
        </p:txBody>
      </p:sp>
      <p:sp>
        <p:nvSpPr>
          <p:cNvPr id="157797" name="Text Box 101"/>
          <p:cNvSpPr txBox="1">
            <a:spLocks noChangeArrowheads="1"/>
          </p:cNvSpPr>
          <p:nvPr/>
        </p:nvSpPr>
        <p:spPr bwMode="auto">
          <a:xfrm>
            <a:off x="9110664" y="3709988"/>
            <a:ext cx="165942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A[0][2]*B[2][2]</a:t>
            </a:r>
          </a:p>
        </p:txBody>
      </p:sp>
      <p:sp>
        <p:nvSpPr>
          <p:cNvPr id="157798" name="Line 102"/>
          <p:cNvSpPr>
            <a:spLocks noChangeShapeType="1"/>
          </p:cNvSpPr>
          <p:nvPr/>
        </p:nvSpPr>
        <p:spPr bwMode="auto">
          <a:xfrm>
            <a:off x="1919289" y="1916113"/>
            <a:ext cx="39528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7799" name="Line 103"/>
          <p:cNvSpPr>
            <a:spLocks noChangeShapeType="1"/>
          </p:cNvSpPr>
          <p:nvPr/>
        </p:nvSpPr>
        <p:spPr bwMode="auto">
          <a:xfrm>
            <a:off x="2135189" y="2132013"/>
            <a:ext cx="39528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7800" name="Text Box 104"/>
          <p:cNvSpPr txBox="1">
            <a:spLocks noChangeArrowheads="1"/>
          </p:cNvSpPr>
          <p:nvPr/>
        </p:nvSpPr>
        <p:spPr bwMode="auto">
          <a:xfrm>
            <a:off x="8328025" y="1844675"/>
            <a:ext cx="3353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0</a:t>
            </a:r>
          </a:p>
        </p:txBody>
      </p:sp>
      <p:sp>
        <p:nvSpPr>
          <p:cNvPr id="157801" name="Text Box 105"/>
          <p:cNvSpPr txBox="1">
            <a:spLocks noChangeArrowheads="1"/>
          </p:cNvSpPr>
          <p:nvPr/>
        </p:nvSpPr>
        <p:spPr bwMode="auto">
          <a:xfrm>
            <a:off x="8975725" y="974726"/>
            <a:ext cx="1703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Lucida Console" panose="020B0609040504020204" pitchFamily="49" charset="0"/>
              </a:rPr>
              <a:t>d[2] 0 2 12</a:t>
            </a:r>
          </a:p>
        </p:txBody>
      </p:sp>
      <p:sp>
        <p:nvSpPr>
          <p:cNvPr id="157802" name="Line 106"/>
          <p:cNvSpPr>
            <a:spLocks noChangeShapeType="1"/>
          </p:cNvSpPr>
          <p:nvPr/>
        </p:nvSpPr>
        <p:spPr bwMode="auto">
          <a:xfrm>
            <a:off x="2135189" y="2347913"/>
            <a:ext cx="39528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7803" name="Text Box 107"/>
          <p:cNvSpPr txBox="1">
            <a:spLocks noChangeArrowheads="1"/>
          </p:cNvSpPr>
          <p:nvPr/>
        </p:nvSpPr>
        <p:spPr bwMode="auto">
          <a:xfrm>
            <a:off x="8328025" y="404813"/>
            <a:ext cx="3353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1</a:t>
            </a:r>
          </a:p>
        </p:txBody>
      </p:sp>
      <p:sp>
        <p:nvSpPr>
          <p:cNvPr id="157804" name="Line 108"/>
          <p:cNvSpPr>
            <a:spLocks noChangeShapeType="1"/>
          </p:cNvSpPr>
          <p:nvPr/>
        </p:nvSpPr>
        <p:spPr bwMode="auto">
          <a:xfrm>
            <a:off x="2135189" y="2492375"/>
            <a:ext cx="39528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7806" name="Rectangle 110"/>
          <p:cNvSpPr>
            <a:spLocks noChangeArrowheads="1"/>
          </p:cNvSpPr>
          <p:nvPr/>
        </p:nvSpPr>
        <p:spPr bwMode="auto">
          <a:xfrm>
            <a:off x="8328025" y="1557339"/>
            <a:ext cx="287338" cy="2873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7807" name="Rectangle 111"/>
          <p:cNvSpPr>
            <a:spLocks noChangeArrowheads="1"/>
          </p:cNvSpPr>
          <p:nvPr/>
        </p:nvSpPr>
        <p:spPr bwMode="auto">
          <a:xfrm>
            <a:off x="7459663" y="3571877"/>
            <a:ext cx="287338" cy="2873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7808" name="Rectangle 112"/>
          <p:cNvSpPr>
            <a:spLocks noChangeArrowheads="1"/>
          </p:cNvSpPr>
          <p:nvPr/>
        </p:nvSpPr>
        <p:spPr bwMode="auto">
          <a:xfrm>
            <a:off x="7459663" y="3211513"/>
            <a:ext cx="287338" cy="287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7809" name="Rectangle 113"/>
          <p:cNvSpPr>
            <a:spLocks noChangeArrowheads="1"/>
          </p:cNvSpPr>
          <p:nvPr/>
        </p:nvSpPr>
        <p:spPr bwMode="auto">
          <a:xfrm>
            <a:off x="7535864" y="5661025"/>
            <a:ext cx="287337" cy="287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7810" name="Rectangle 114"/>
          <p:cNvSpPr>
            <a:spLocks noChangeArrowheads="1"/>
          </p:cNvSpPr>
          <p:nvPr/>
        </p:nvSpPr>
        <p:spPr bwMode="auto">
          <a:xfrm>
            <a:off x="7535864" y="5949950"/>
            <a:ext cx="287337" cy="287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7811" name="Rectangle 115"/>
          <p:cNvSpPr>
            <a:spLocks noChangeArrowheads="1"/>
          </p:cNvSpPr>
          <p:nvPr/>
        </p:nvSpPr>
        <p:spPr bwMode="auto">
          <a:xfrm>
            <a:off x="7535864" y="6237289"/>
            <a:ext cx="287337" cy="2873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7812" name="Rectangle 116"/>
          <p:cNvSpPr>
            <a:spLocks noChangeArrowheads="1"/>
          </p:cNvSpPr>
          <p:nvPr/>
        </p:nvSpPr>
        <p:spPr bwMode="auto">
          <a:xfrm>
            <a:off x="7459663" y="3860802"/>
            <a:ext cx="287338" cy="2873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7813" name="Rectangle 117"/>
          <p:cNvSpPr>
            <a:spLocks noChangeArrowheads="1"/>
          </p:cNvSpPr>
          <p:nvPr/>
        </p:nvSpPr>
        <p:spPr bwMode="auto">
          <a:xfrm>
            <a:off x="7535864" y="6524625"/>
            <a:ext cx="287337" cy="287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7814" name="Rectangle 118"/>
          <p:cNvSpPr>
            <a:spLocks noChangeArrowheads="1"/>
          </p:cNvSpPr>
          <p:nvPr/>
        </p:nvSpPr>
        <p:spPr bwMode="auto">
          <a:xfrm>
            <a:off x="8328025" y="1125539"/>
            <a:ext cx="287338" cy="2873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7815" name="Text Box 119"/>
          <p:cNvSpPr txBox="1">
            <a:spLocks noChangeArrowheads="1"/>
          </p:cNvSpPr>
          <p:nvPr/>
        </p:nvSpPr>
        <p:spPr bwMode="auto">
          <a:xfrm>
            <a:off x="11305686" y="857951"/>
            <a:ext cx="3353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/>
              <a:t>6</a:t>
            </a:r>
          </a:p>
        </p:txBody>
      </p:sp>
      <p:sp>
        <p:nvSpPr>
          <p:cNvPr id="157816" name="Line 120"/>
          <p:cNvSpPr>
            <a:spLocks noChangeShapeType="1"/>
          </p:cNvSpPr>
          <p:nvPr/>
        </p:nvSpPr>
        <p:spPr bwMode="auto">
          <a:xfrm>
            <a:off x="1774825" y="5445125"/>
            <a:ext cx="39528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7818" name="Text Box 122"/>
          <p:cNvSpPr txBox="1">
            <a:spLocks noChangeArrowheads="1"/>
          </p:cNvSpPr>
          <p:nvPr/>
        </p:nvSpPr>
        <p:spPr bwMode="auto">
          <a:xfrm>
            <a:off x="8328025" y="368300"/>
            <a:ext cx="3353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/>
              <a:t>2</a:t>
            </a:r>
          </a:p>
        </p:txBody>
      </p:sp>
      <p:sp>
        <p:nvSpPr>
          <p:cNvPr id="157819" name="Text Box 123"/>
          <p:cNvSpPr txBox="1">
            <a:spLocks noChangeArrowheads="1"/>
          </p:cNvSpPr>
          <p:nvPr/>
        </p:nvSpPr>
        <p:spPr bwMode="auto">
          <a:xfrm>
            <a:off x="8417844" y="343078"/>
            <a:ext cx="3353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57820" name="Line 124"/>
          <p:cNvSpPr>
            <a:spLocks noChangeShapeType="1"/>
          </p:cNvSpPr>
          <p:nvPr/>
        </p:nvSpPr>
        <p:spPr bwMode="auto">
          <a:xfrm>
            <a:off x="2135189" y="2708275"/>
            <a:ext cx="39528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7821" name="Text Box 125"/>
          <p:cNvSpPr txBox="1">
            <a:spLocks noChangeArrowheads="1"/>
          </p:cNvSpPr>
          <p:nvPr/>
        </p:nvSpPr>
        <p:spPr bwMode="auto">
          <a:xfrm>
            <a:off x="8328025" y="1125538"/>
            <a:ext cx="3353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3</a:t>
            </a:r>
          </a:p>
        </p:txBody>
      </p:sp>
      <p:sp>
        <p:nvSpPr>
          <p:cNvPr id="157823" name="Text Box 127"/>
          <p:cNvSpPr txBox="1">
            <a:spLocks noChangeArrowheads="1"/>
          </p:cNvSpPr>
          <p:nvPr/>
        </p:nvSpPr>
        <p:spPr bwMode="auto">
          <a:xfrm>
            <a:off x="8328024" y="762856"/>
            <a:ext cx="3353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/>
              <a:t>7</a:t>
            </a:r>
          </a:p>
        </p:txBody>
      </p:sp>
      <p:sp>
        <p:nvSpPr>
          <p:cNvPr id="157824" name="Line 128"/>
          <p:cNvSpPr>
            <a:spLocks noChangeShapeType="1"/>
          </p:cNvSpPr>
          <p:nvPr/>
        </p:nvSpPr>
        <p:spPr bwMode="auto">
          <a:xfrm>
            <a:off x="1774825" y="5734050"/>
            <a:ext cx="39528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7825" name="Text Box 129"/>
          <p:cNvSpPr txBox="1">
            <a:spLocks noChangeArrowheads="1"/>
          </p:cNvSpPr>
          <p:nvPr/>
        </p:nvSpPr>
        <p:spPr bwMode="auto">
          <a:xfrm>
            <a:off x="8328025" y="2205038"/>
            <a:ext cx="3353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3</a:t>
            </a:r>
          </a:p>
        </p:txBody>
      </p:sp>
      <p:sp>
        <p:nvSpPr>
          <p:cNvPr id="157826" name="Text Box 130"/>
          <p:cNvSpPr txBox="1">
            <a:spLocks noChangeArrowheads="1"/>
          </p:cNvSpPr>
          <p:nvPr/>
        </p:nvSpPr>
        <p:spPr bwMode="auto">
          <a:xfrm>
            <a:off x="8328025" y="1484313"/>
            <a:ext cx="3353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1</a:t>
            </a:r>
          </a:p>
        </p:txBody>
      </p:sp>
      <p:sp>
        <p:nvSpPr>
          <p:cNvPr id="157827" name="Text Box 131"/>
          <p:cNvSpPr txBox="1">
            <a:spLocks noChangeArrowheads="1"/>
          </p:cNvSpPr>
          <p:nvPr/>
        </p:nvSpPr>
        <p:spPr bwMode="auto">
          <a:xfrm>
            <a:off x="8842376" y="5949950"/>
            <a:ext cx="182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FF0000"/>
                </a:solidFill>
                <a:latin typeface="Comic Sans MS" panose="030F0702030302020204" pitchFamily="66" charset="0"/>
              </a:rPr>
              <a:t>And So on…</a:t>
            </a:r>
          </a:p>
        </p:txBody>
      </p:sp>
    </p:spTree>
    <p:extLst>
      <p:ext uri="{BB962C8B-B14F-4D97-AF65-F5344CB8AC3E}">
        <p14:creationId xmlns:p14="http://schemas.microsoft.com/office/powerpoint/2010/main" val="8881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 nodeType="clickPar">
                      <p:stCondLst>
                        <p:cond delay="indefinite"/>
                      </p:stCondLst>
                      <p:childTnLst>
                        <p:par>
                          <p:cTn id="2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 nodeType="clickPar">
                      <p:stCondLst>
                        <p:cond delay="indefinite"/>
                      </p:stCondLst>
                      <p:childTnLst>
                        <p:par>
                          <p:cTn id="2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 nodeType="clickPar">
                      <p:stCondLst>
                        <p:cond delay="indefinite"/>
                      </p:stCondLst>
                      <p:childTnLst>
                        <p:par>
                          <p:cTn id="2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 nodeType="clickPar">
                      <p:stCondLst>
                        <p:cond delay="indefinite"/>
                      </p:stCondLst>
                      <p:childTnLst>
                        <p:par>
                          <p:cTn id="2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 nodeType="clickPar">
                      <p:stCondLst>
                        <p:cond delay="indefinite"/>
                      </p:stCondLst>
                      <p:childTnLst>
                        <p:par>
                          <p:cTn id="2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 nodeType="clickPar">
                      <p:stCondLst>
                        <p:cond delay="indefinite"/>
                      </p:stCondLst>
                      <p:childTnLst>
                        <p:par>
                          <p:cTn id="2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 nodeType="clickPar">
                      <p:stCondLst>
                        <p:cond delay="indefinite"/>
                      </p:stCondLst>
                      <p:childTnLst>
                        <p:par>
                          <p:cTn id="2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 nodeType="clickPar">
                      <p:stCondLst>
                        <p:cond delay="indefinite"/>
                      </p:stCondLst>
                      <p:childTnLst>
                        <p:par>
                          <p:cTn id="2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 nodeType="clickPar">
                      <p:stCondLst>
                        <p:cond delay="indefinite"/>
                      </p:stCondLst>
                      <p:childTnLst>
                        <p:par>
                          <p:cTn id="2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 nodeType="clickPar">
                      <p:stCondLst>
                        <p:cond delay="indefinite"/>
                      </p:stCondLst>
                      <p:childTnLst>
                        <p:par>
                          <p:cTn id="2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 nodeType="clickPar">
                      <p:stCondLst>
                        <p:cond delay="indefinite"/>
                      </p:stCondLst>
                      <p:childTnLst>
                        <p:par>
                          <p:cTn id="2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 nodeType="clickPar">
                      <p:stCondLst>
                        <p:cond delay="indefinite"/>
                      </p:stCondLst>
                      <p:childTnLst>
                        <p:par>
                          <p:cTn id="3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 nodeType="clickPar">
                      <p:stCondLst>
                        <p:cond delay="indefinite"/>
                      </p:stCondLst>
                      <p:childTnLst>
                        <p:par>
                          <p:cTn id="3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 nodeType="clickPar">
                      <p:stCondLst>
                        <p:cond delay="indefinite"/>
                      </p:stCondLst>
                      <p:childTnLst>
                        <p:par>
                          <p:cTn id="3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 nodeType="clickPar">
                      <p:stCondLst>
                        <p:cond delay="indefinite"/>
                      </p:stCondLst>
                      <p:childTnLst>
                        <p:par>
                          <p:cTn id="3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 nodeType="clickPar">
                      <p:stCondLst>
                        <p:cond delay="indefinite"/>
                      </p:stCondLst>
                      <p:childTnLst>
                        <p:par>
                          <p:cTn id="3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 nodeType="clickPar">
                      <p:stCondLst>
                        <p:cond delay="indefinite"/>
                      </p:stCondLst>
                      <p:childTnLst>
                        <p:par>
                          <p:cTn id="3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 nodeType="clickPar">
                      <p:stCondLst>
                        <p:cond delay="indefinite"/>
                      </p:stCondLst>
                      <p:childTnLst>
                        <p:par>
                          <p:cTn id="3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 nodeType="clickPar">
                      <p:stCondLst>
                        <p:cond delay="indefinite"/>
                      </p:stCondLst>
                      <p:childTnLst>
                        <p:par>
                          <p:cTn id="3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 nodeType="clickPar">
                      <p:stCondLst>
                        <p:cond delay="indefinite"/>
                      </p:stCondLst>
                      <p:childTnLst>
                        <p:par>
                          <p:cTn id="3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 nodeType="clickPar">
                      <p:stCondLst>
                        <p:cond delay="indefinite"/>
                      </p:stCondLst>
                      <p:childTnLst>
                        <p:par>
                          <p:cTn id="3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 nodeType="clickPar">
                      <p:stCondLst>
                        <p:cond delay="indefinite"/>
                      </p:stCondLst>
                      <p:childTnLst>
                        <p:par>
                          <p:cTn id="3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 nodeType="clickPar">
                      <p:stCondLst>
                        <p:cond delay="indefinite"/>
                      </p:stCondLst>
                      <p:childTnLst>
                        <p:par>
                          <p:cTn id="3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 nodeType="clickPar">
                      <p:stCondLst>
                        <p:cond delay="indefinite"/>
                      </p:stCondLst>
                      <p:childTnLst>
                        <p:par>
                          <p:cTn id="3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 nodeType="clickPar">
                      <p:stCondLst>
                        <p:cond delay="indefinite"/>
                      </p:stCondLst>
                      <p:childTnLst>
                        <p:par>
                          <p:cTn id="3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 nodeType="clickPar">
                      <p:stCondLst>
                        <p:cond delay="indefinite"/>
                      </p:stCondLst>
                      <p:childTnLst>
                        <p:par>
                          <p:cTn id="3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 nodeType="clickPar">
                      <p:stCondLst>
                        <p:cond delay="indefinite"/>
                      </p:stCondLst>
                      <p:childTnLst>
                        <p:par>
                          <p:cTn id="3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 nodeType="clickPar">
                      <p:stCondLst>
                        <p:cond delay="indefinite"/>
                      </p:stCondLst>
                      <p:childTnLst>
                        <p:par>
                          <p:cTn id="3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 nodeType="clickPar">
                      <p:stCondLst>
                        <p:cond delay="indefinite"/>
                      </p:stCondLst>
                      <p:childTnLst>
                        <p:par>
                          <p:cTn id="3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 nodeType="clickPar">
                      <p:stCondLst>
                        <p:cond delay="indefinite"/>
                      </p:stCondLst>
                      <p:childTnLst>
                        <p:par>
                          <p:cTn id="4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 nodeType="clickPar">
                      <p:stCondLst>
                        <p:cond delay="indefinite"/>
                      </p:stCondLst>
                      <p:childTnLst>
                        <p:par>
                          <p:cTn id="4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 nodeType="clickPar">
                      <p:stCondLst>
                        <p:cond delay="indefinite"/>
                      </p:stCondLst>
                      <p:childTnLst>
                        <p:par>
                          <p:cTn id="4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 nodeType="clickPar">
                      <p:stCondLst>
                        <p:cond delay="indefinite"/>
                      </p:stCondLst>
                      <p:childTnLst>
                        <p:par>
                          <p:cTn id="4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 nodeType="clickPar">
                      <p:stCondLst>
                        <p:cond delay="indefinite"/>
                      </p:stCondLst>
                      <p:childTnLst>
                        <p:par>
                          <p:cTn id="4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 nodeType="clickPar">
                      <p:stCondLst>
                        <p:cond delay="indefinite"/>
                      </p:stCondLst>
                      <p:childTnLst>
                        <p:par>
                          <p:cTn id="4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 nodeType="clickPar">
                      <p:stCondLst>
                        <p:cond delay="indefinite"/>
                      </p:stCondLst>
                      <p:childTnLst>
                        <p:par>
                          <p:cTn id="4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 nodeType="clickPar">
                      <p:stCondLst>
                        <p:cond delay="indefinite"/>
                      </p:stCondLst>
                      <p:childTnLst>
                        <p:par>
                          <p:cTn id="4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 nodeType="clickPar">
                      <p:stCondLst>
                        <p:cond delay="indefinite"/>
                      </p:stCondLst>
                      <p:childTnLst>
                        <p:par>
                          <p:cTn id="4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 nodeType="clickPar">
                      <p:stCondLst>
                        <p:cond delay="indefinite"/>
                      </p:stCondLst>
                      <p:childTnLst>
                        <p:par>
                          <p:cTn id="4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 nodeType="clickPar">
                      <p:stCondLst>
                        <p:cond delay="indefinite"/>
                      </p:stCondLst>
                      <p:childTnLst>
                        <p:par>
                          <p:cTn id="4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 nodeType="clickPar">
                      <p:stCondLst>
                        <p:cond delay="indefinite"/>
                      </p:stCondLst>
                      <p:childTnLst>
                        <p:par>
                          <p:cTn id="4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 nodeType="clickPar">
                      <p:stCondLst>
                        <p:cond delay="indefinite"/>
                      </p:stCondLst>
                      <p:childTnLst>
                        <p:par>
                          <p:cTn id="4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 nodeType="clickPar">
                      <p:stCondLst>
                        <p:cond delay="indefinite"/>
                      </p:stCondLst>
                      <p:childTnLst>
                        <p:par>
                          <p:cTn id="4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 nodeType="clickPar">
                      <p:stCondLst>
                        <p:cond delay="indefinite"/>
                      </p:stCondLst>
                      <p:childTnLst>
                        <p:par>
                          <p:cTn id="4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 nodeType="clickPar">
                      <p:stCondLst>
                        <p:cond delay="indefinite"/>
                      </p:stCondLst>
                      <p:childTnLst>
                        <p:par>
                          <p:cTn id="4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fill="hold" nodeType="clickPar">
                      <p:stCondLst>
                        <p:cond delay="indefinite"/>
                      </p:stCondLst>
                      <p:childTnLst>
                        <p:par>
                          <p:cTn id="4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 nodeType="clickPar">
                      <p:stCondLst>
                        <p:cond delay="indefinite"/>
                      </p:stCondLst>
                      <p:childTnLst>
                        <p:par>
                          <p:cTn id="4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6" fill="hold" nodeType="clickPar">
                      <p:stCondLst>
                        <p:cond delay="indefinite"/>
                      </p:stCondLst>
                      <p:childTnLst>
                        <p:par>
                          <p:cTn id="4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 nodeType="clickPar">
                      <p:stCondLst>
                        <p:cond delay="indefinite"/>
                      </p:stCondLst>
                      <p:childTnLst>
                        <p:par>
                          <p:cTn id="4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 nodeType="clickPar">
                      <p:stCondLst>
                        <p:cond delay="indefinite"/>
                      </p:stCondLst>
                      <p:childTnLst>
                        <p:par>
                          <p:cTn id="5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 nodeType="clickPar">
                      <p:stCondLst>
                        <p:cond delay="indefinite"/>
                      </p:stCondLst>
                      <p:childTnLst>
                        <p:par>
                          <p:cTn id="5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0" fill="hold" nodeType="clickPar">
                      <p:stCondLst>
                        <p:cond delay="indefinite"/>
                      </p:stCondLst>
                      <p:childTnLst>
                        <p:par>
                          <p:cTn id="5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6" fill="hold" nodeType="clickPar">
                      <p:stCondLst>
                        <p:cond delay="indefinite"/>
                      </p:stCondLst>
                      <p:childTnLst>
                        <p:par>
                          <p:cTn id="5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2" fill="hold" nodeType="clickPar">
                      <p:stCondLst>
                        <p:cond delay="indefinite"/>
                      </p:stCondLst>
                      <p:childTnLst>
                        <p:par>
                          <p:cTn id="5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6" fill="hold" nodeType="clickPar">
                      <p:stCondLst>
                        <p:cond delay="indefinite"/>
                      </p:stCondLst>
                      <p:childTnLst>
                        <p:par>
                          <p:cTn id="5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2" fill="hold" nodeType="clickPar">
                      <p:stCondLst>
                        <p:cond delay="indefinite"/>
                      </p:stCondLst>
                      <p:childTnLst>
                        <p:par>
                          <p:cTn id="5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8" fill="hold" nodeType="clickPar">
                      <p:stCondLst>
                        <p:cond delay="indefinite"/>
                      </p:stCondLst>
                      <p:childTnLst>
                        <p:par>
                          <p:cTn id="5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2" fill="hold" nodeType="clickPar">
                      <p:stCondLst>
                        <p:cond delay="indefinite"/>
                      </p:stCondLst>
                      <p:childTnLst>
                        <p:par>
                          <p:cTn id="5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6" fill="hold" nodeType="clickPar">
                      <p:stCondLst>
                        <p:cond delay="indefinite"/>
                      </p:stCondLst>
                      <p:childTnLst>
                        <p:par>
                          <p:cTn id="5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0" fill="hold" nodeType="clickPar">
                      <p:stCondLst>
                        <p:cond delay="indefinite"/>
                      </p:stCondLst>
                      <p:childTnLst>
                        <p:par>
                          <p:cTn id="5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4" fill="hold" nodeType="clickPar">
                      <p:stCondLst>
                        <p:cond delay="indefinite"/>
                      </p:stCondLst>
                      <p:childTnLst>
                        <p:par>
                          <p:cTn id="5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0" fill="hold" nodeType="clickPar">
                      <p:stCondLst>
                        <p:cond delay="indefinite"/>
                      </p:stCondLst>
                      <p:childTnLst>
                        <p:par>
                          <p:cTn id="5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4" fill="hold" nodeType="clickPar">
                      <p:stCondLst>
                        <p:cond delay="indefinite"/>
                      </p:stCondLst>
                      <p:childTnLst>
                        <p:par>
                          <p:cTn id="5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8" fill="hold" nodeType="clickPar">
                      <p:stCondLst>
                        <p:cond delay="indefinite"/>
                      </p:stCondLst>
                      <p:childTnLst>
                        <p:par>
                          <p:cTn id="5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4" fill="hold" nodeType="clickPar">
                      <p:stCondLst>
                        <p:cond delay="indefinite"/>
                      </p:stCondLst>
                      <p:childTnLst>
                        <p:par>
                          <p:cTn id="5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0" fill="hold" nodeType="clickPar">
                      <p:stCondLst>
                        <p:cond delay="indefinite"/>
                      </p:stCondLst>
                      <p:childTnLst>
                        <p:par>
                          <p:cTn id="5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4" fill="hold" nodeType="clickPar">
                      <p:stCondLst>
                        <p:cond delay="indefinite"/>
                      </p:stCondLst>
                      <p:childTnLst>
                        <p:par>
                          <p:cTn id="5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8" fill="hold" nodeType="clickPar">
                      <p:stCondLst>
                        <p:cond delay="indefinite"/>
                      </p:stCondLst>
                      <p:childTnLst>
                        <p:par>
                          <p:cTn id="5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48" grpId="0"/>
      <p:bldP spid="157748" grpId="1"/>
      <p:bldP spid="157755" grpId="0"/>
      <p:bldP spid="157755" grpId="1"/>
      <p:bldP spid="157759" grpId="0"/>
      <p:bldP spid="157759" grpId="1"/>
      <p:bldP spid="157761" grpId="0"/>
      <p:bldP spid="157767" grpId="0"/>
      <p:bldP spid="157767" grpId="1"/>
      <p:bldP spid="157768" grpId="0"/>
      <p:bldP spid="157768" grpId="1"/>
      <p:bldP spid="157769" grpId="0"/>
      <p:bldP spid="157770" grpId="0"/>
      <p:bldP spid="157775" grpId="0"/>
      <p:bldP spid="157779" grpId="0"/>
      <p:bldP spid="157781" grpId="0"/>
      <p:bldP spid="157785" grpId="0"/>
      <p:bldP spid="157785" grpId="1"/>
      <p:bldP spid="157786" grpId="0"/>
      <p:bldP spid="157786" grpId="1"/>
      <p:bldP spid="157788" grpId="0"/>
      <p:bldP spid="157788" grpId="1"/>
      <p:bldP spid="157789" grpId="0"/>
      <p:bldP spid="157789" grpId="1"/>
      <p:bldP spid="157790" grpId="0"/>
      <p:bldP spid="157790" grpId="1"/>
      <p:bldP spid="157791" grpId="0"/>
      <p:bldP spid="157792" grpId="0"/>
      <p:bldP spid="157794" grpId="0"/>
      <p:bldP spid="157794" grpId="1"/>
      <p:bldP spid="157795" grpId="0"/>
      <p:bldP spid="157797" grpId="0"/>
      <p:bldP spid="157800" grpId="0"/>
      <p:bldP spid="157801" grpId="0"/>
      <p:bldP spid="157803" grpId="0"/>
      <p:bldP spid="157815" grpId="0"/>
      <p:bldP spid="157818" grpId="0"/>
      <p:bldP spid="157818" grpId="1"/>
      <p:bldP spid="157819" grpId="0"/>
      <p:bldP spid="157821" grpId="0"/>
      <p:bldP spid="157823" grpId="0"/>
      <p:bldP spid="157825" grpId="0"/>
      <p:bldP spid="157826" grpId="0"/>
      <p:bldP spid="15782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4" y="188913"/>
            <a:ext cx="8226425" cy="779462"/>
          </a:xfrm>
        </p:spPr>
        <p:txBody>
          <a:bodyPr/>
          <a:lstStyle/>
          <a:p>
            <a:r>
              <a:rPr lang="en-US" altLang="zh-TW"/>
              <a:t>2.4 </a:t>
            </a:r>
            <a:r>
              <a:rPr lang="en-US" altLang="zh-TW" sz="4000"/>
              <a:t>The sparse matrix ADT (15/18)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850" y="981076"/>
            <a:ext cx="8496300" cy="720725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400"/>
              <a:t>The programs 2.9 and 2.10 can obtain the product matrix </a:t>
            </a:r>
            <a:r>
              <a:rPr lang="en-US" altLang="zh-TW" sz="2400" i="1"/>
              <a:t>D</a:t>
            </a:r>
            <a:r>
              <a:rPr lang="en-US" altLang="zh-TW" sz="2400"/>
              <a:t> which multiplies matrices </a:t>
            </a:r>
            <a:r>
              <a:rPr lang="en-US" altLang="zh-TW" sz="2400" i="1"/>
              <a:t>A</a:t>
            </a:r>
            <a:r>
              <a:rPr lang="en-US" altLang="zh-TW" sz="2400"/>
              <a:t> and </a:t>
            </a:r>
            <a:r>
              <a:rPr lang="en-US" altLang="zh-TW" sz="2400" i="1"/>
              <a:t>B</a:t>
            </a:r>
            <a:r>
              <a:rPr lang="en-US" altLang="zh-TW" sz="2400"/>
              <a:t>.</a:t>
            </a:r>
            <a:endParaRPr lang="zh-TW" altLang="en-US" sz="2400"/>
          </a:p>
        </p:txBody>
      </p:sp>
      <p:pic>
        <p:nvPicPr>
          <p:cNvPr id="100357" name="Picture 5" descr="program2"/>
          <p:cNvPicPr>
            <a:picLocks noChangeAspect="1" noChangeArrowheads="1"/>
          </p:cNvPicPr>
          <p:nvPr/>
        </p:nvPicPr>
        <p:blipFill>
          <a:blip r:embed="rId2" cstate="print">
            <a:lum bright="-48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201" y="1700214"/>
            <a:ext cx="4900613" cy="508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356" name="Picture 4" descr="program2"/>
          <p:cNvPicPr>
            <a:picLocks noChangeAspect="1" noChangeArrowheads="1"/>
          </p:cNvPicPr>
          <p:nvPr/>
        </p:nvPicPr>
        <p:blipFill>
          <a:blip r:embed="rId3" cstate="print">
            <a:lum bright="-3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93"/>
          <a:stretch>
            <a:fillRect/>
          </a:stretch>
        </p:blipFill>
        <p:spPr bwMode="auto">
          <a:xfrm>
            <a:off x="1576389" y="2205038"/>
            <a:ext cx="4448175" cy="347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0358" name="Group 6"/>
          <p:cNvGrpSpPr>
            <a:grpSpLocks/>
          </p:cNvGrpSpPr>
          <p:nvPr/>
        </p:nvGrpSpPr>
        <p:grpSpPr bwMode="auto">
          <a:xfrm>
            <a:off x="6240464" y="2060576"/>
            <a:ext cx="244475" cy="720725"/>
            <a:chOff x="1973" y="3249"/>
            <a:chExt cx="744" cy="453"/>
          </a:xfrm>
        </p:grpSpPr>
        <p:sp>
          <p:nvSpPr>
            <p:cNvPr id="100359" name="Freeform 7"/>
            <p:cNvSpPr>
              <a:spLocks/>
            </p:cNvSpPr>
            <p:nvPr/>
          </p:nvSpPr>
          <p:spPr bwMode="auto">
            <a:xfrm>
              <a:off x="1978" y="3250"/>
              <a:ext cx="739" cy="1"/>
            </a:xfrm>
            <a:custGeom>
              <a:avLst/>
              <a:gdLst>
                <a:gd name="T0" fmla="*/ 739 w 739"/>
                <a:gd name="T1" fmla="*/ 0 h 1"/>
                <a:gd name="T2" fmla="*/ 0 w 739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39" h="1">
                  <a:moveTo>
                    <a:pt x="739" y="0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BA000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0360" name="Freeform 8"/>
            <p:cNvSpPr>
              <a:spLocks/>
            </p:cNvSpPr>
            <p:nvPr/>
          </p:nvSpPr>
          <p:spPr bwMode="auto">
            <a:xfrm>
              <a:off x="1973" y="3249"/>
              <a:ext cx="5" cy="452"/>
            </a:xfrm>
            <a:custGeom>
              <a:avLst/>
              <a:gdLst>
                <a:gd name="T0" fmla="*/ 1 w 1"/>
                <a:gd name="T1" fmla="*/ 0 h 452"/>
                <a:gd name="T2" fmla="*/ 0 w 1"/>
                <a:gd name="T3" fmla="*/ 45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452">
                  <a:moveTo>
                    <a:pt x="1" y="0"/>
                  </a:moveTo>
                  <a:lnTo>
                    <a:pt x="0" y="452"/>
                  </a:lnTo>
                </a:path>
              </a:pathLst>
            </a:custGeom>
            <a:noFill/>
            <a:ln w="9525">
              <a:solidFill>
                <a:srgbClr val="BA000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0361" name="Line 9"/>
            <p:cNvSpPr>
              <a:spLocks noChangeShapeType="1"/>
            </p:cNvSpPr>
            <p:nvPr/>
          </p:nvSpPr>
          <p:spPr bwMode="auto">
            <a:xfrm>
              <a:off x="1978" y="3702"/>
              <a:ext cx="729" cy="0"/>
            </a:xfrm>
            <a:prstGeom prst="line">
              <a:avLst/>
            </a:prstGeom>
            <a:noFill/>
            <a:ln w="9525">
              <a:solidFill>
                <a:srgbClr val="BA000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00362" name="Group 10"/>
          <p:cNvGrpSpPr>
            <a:grpSpLocks/>
          </p:cNvGrpSpPr>
          <p:nvPr/>
        </p:nvGrpSpPr>
        <p:grpSpPr bwMode="auto">
          <a:xfrm>
            <a:off x="6240463" y="3068639"/>
            <a:ext cx="171450" cy="504825"/>
            <a:chOff x="1973" y="3249"/>
            <a:chExt cx="744" cy="453"/>
          </a:xfrm>
        </p:grpSpPr>
        <p:sp>
          <p:nvSpPr>
            <p:cNvPr id="100363" name="Freeform 11"/>
            <p:cNvSpPr>
              <a:spLocks/>
            </p:cNvSpPr>
            <p:nvPr/>
          </p:nvSpPr>
          <p:spPr bwMode="auto">
            <a:xfrm>
              <a:off x="1978" y="3250"/>
              <a:ext cx="739" cy="1"/>
            </a:xfrm>
            <a:custGeom>
              <a:avLst/>
              <a:gdLst>
                <a:gd name="T0" fmla="*/ 739 w 739"/>
                <a:gd name="T1" fmla="*/ 0 h 1"/>
                <a:gd name="T2" fmla="*/ 0 w 739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39" h="1">
                  <a:moveTo>
                    <a:pt x="739" y="0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BA000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0364" name="Freeform 12"/>
            <p:cNvSpPr>
              <a:spLocks/>
            </p:cNvSpPr>
            <p:nvPr/>
          </p:nvSpPr>
          <p:spPr bwMode="auto">
            <a:xfrm>
              <a:off x="1973" y="3249"/>
              <a:ext cx="5" cy="452"/>
            </a:xfrm>
            <a:custGeom>
              <a:avLst/>
              <a:gdLst>
                <a:gd name="T0" fmla="*/ 1 w 1"/>
                <a:gd name="T1" fmla="*/ 0 h 452"/>
                <a:gd name="T2" fmla="*/ 0 w 1"/>
                <a:gd name="T3" fmla="*/ 45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452">
                  <a:moveTo>
                    <a:pt x="1" y="0"/>
                  </a:moveTo>
                  <a:lnTo>
                    <a:pt x="0" y="452"/>
                  </a:lnTo>
                </a:path>
              </a:pathLst>
            </a:custGeom>
            <a:noFill/>
            <a:ln w="9525">
              <a:solidFill>
                <a:srgbClr val="BA000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0365" name="Line 13"/>
            <p:cNvSpPr>
              <a:spLocks noChangeShapeType="1"/>
            </p:cNvSpPr>
            <p:nvPr/>
          </p:nvSpPr>
          <p:spPr bwMode="auto">
            <a:xfrm>
              <a:off x="1978" y="3702"/>
              <a:ext cx="729" cy="0"/>
            </a:xfrm>
            <a:prstGeom prst="line">
              <a:avLst/>
            </a:prstGeom>
            <a:noFill/>
            <a:ln w="9525">
              <a:solidFill>
                <a:srgbClr val="BA000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00366" name="Group 14"/>
          <p:cNvGrpSpPr>
            <a:grpSpLocks/>
          </p:cNvGrpSpPr>
          <p:nvPr/>
        </p:nvGrpSpPr>
        <p:grpSpPr bwMode="auto">
          <a:xfrm>
            <a:off x="6240463" y="3860801"/>
            <a:ext cx="100012" cy="1152525"/>
            <a:chOff x="1973" y="3249"/>
            <a:chExt cx="744" cy="453"/>
          </a:xfrm>
        </p:grpSpPr>
        <p:sp>
          <p:nvSpPr>
            <p:cNvPr id="100367" name="Freeform 15"/>
            <p:cNvSpPr>
              <a:spLocks/>
            </p:cNvSpPr>
            <p:nvPr/>
          </p:nvSpPr>
          <p:spPr bwMode="auto">
            <a:xfrm>
              <a:off x="1978" y="3250"/>
              <a:ext cx="739" cy="1"/>
            </a:xfrm>
            <a:custGeom>
              <a:avLst/>
              <a:gdLst>
                <a:gd name="T0" fmla="*/ 739 w 739"/>
                <a:gd name="T1" fmla="*/ 0 h 1"/>
                <a:gd name="T2" fmla="*/ 0 w 739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39" h="1">
                  <a:moveTo>
                    <a:pt x="739" y="0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BA000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0368" name="Freeform 16"/>
            <p:cNvSpPr>
              <a:spLocks/>
            </p:cNvSpPr>
            <p:nvPr/>
          </p:nvSpPr>
          <p:spPr bwMode="auto">
            <a:xfrm>
              <a:off x="1973" y="3249"/>
              <a:ext cx="5" cy="452"/>
            </a:xfrm>
            <a:custGeom>
              <a:avLst/>
              <a:gdLst>
                <a:gd name="T0" fmla="*/ 1 w 1"/>
                <a:gd name="T1" fmla="*/ 0 h 452"/>
                <a:gd name="T2" fmla="*/ 0 w 1"/>
                <a:gd name="T3" fmla="*/ 45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452">
                  <a:moveTo>
                    <a:pt x="1" y="0"/>
                  </a:moveTo>
                  <a:lnTo>
                    <a:pt x="0" y="452"/>
                  </a:lnTo>
                </a:path>
              </a:pathLst>
            </a:custGeom>
            <a:noFill/>
            <a:ln w="9525">
              <a:solidFill>
                <a:srgbClr val="BA000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0369" name="Line 17"/>
            <p:cNvSpPr>
              <a:spLocks noChangeShapeType="1"/>
            </p:cNvSpPr>
            <p:nvPr/>
          </p:nvSpPr>
          <p:spPr bwMode="auto">
            <a:xfrm>
              <a:off x="1978" y="3702"/>
              <a:ext cx="729" cy="0"/>
            </a:xfrm>
            <a:prstGeom prst="line">
              <a:avLst/>
            </a:prstGeom>
            <a:noFill/>
            <a:ln w="9525">
              <a:solidFill>
                <a:srgbClr val="BA000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00376" name="Text Box 24"/>
          <p:cNvSpPr txBox="1">
            <a:spLocks noChangeArrowheads="1"/>
          </p:cNvSpPr>
          <p:nvPr/>
        </p:nvSpPr>
        <p:spPr bwMode="auto">
          <a:xfrm>
            <a:off x="5519739" y="4221163"/>
            <a:ext cx="7393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3300"/>
                </a:solidFill>
                <a:latin typeface="Arial Unicode MS" pitchFamily="34" charset="-120"/>
                <a:ea typeface="Arial Unicode MS" pitchFamily="34" charset="-120"/>
              </a:rPr>
              <a:t>a </a:t>
            </a:r>
            <a:r>
              <a:rPr lang="en-US" altLang="zh-TW">
                <a:solidFill>
                  <a:srgbClr val="FF0000"/>
                </a:solidFill>
              </a:rPr>
              <a:t>×</a:t>
            </a:r>
            <a:r>
              <a:rPr lang="en-US" altLang="zh-TW">
                <a:solidFill>
                  <a:srgbClr val="FF3300"/>
                </a:solidFill>
                <a:latin typeface="Arial Unicode MS" pitchFamily="34" charset="-120"/>
                <a:ea typeface="Arial Unicode MS" pitchFamily="34" charset="-120"/>
              </a:rPr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291642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93382" y="404813"/>
            <a:ext cx="8451850" cy="914400"/>
          </a:xfrm>
        </p:spPr>
        <p:txBody>
          <a:bodyPr/>
          <a:lstStyle/>
          <a:p>
            <a:r>
              <a:rPr lang="en-US" altLang="zh-TW" dirty="0" smtClean="0">
                <a:latin typeface="+mj-ea"/>
              </a:rPr>
              <a:t>Arrays in C</a:t>
            </a:r>
            <a:endParaRPr lang="en-US" altLang="zh-TW" dirty="0">
              <a:latin typeface="+mj-ea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3382" y="1319212"/>
            <a:ext cx="10324850" cy="5418471"/>
          </a:xfrm>
        </p:spPr>
        <p:txBody>
          <a:bodyPr>
            <a:noAutofit/>
          </a:bodyPr>
          <a:lstStyle/>
          <a:p>
            <a:pPr lvl="1"/>
            <a:r>
              <a:rPr lang="zh-TW" altLang="en-US" sz="2800" i="0" dirty="0" smtClean="0">
                <a:solidFill>
                  <a:schemeClr val="tx1"/>
                </a:solidFill>
                <a:latin typeface="+mj-ea"/>
                <a:ea typeface="+mj-ea"/>
              </a:rPr>
              <a:t>在</a:t>
            </a:r>
            <a:r>
              <a:rPr lang="en-US" altLang="zh-TW" sz="2800" i="0" dirty="0" smtClean="0">
                <a:solidFill>
                  <a:schemeClr val="tx1"/>
                </a:solidFill>
                <a:latin typeface="+mj-ea"/>
                <a:ea typeface="+mj-ea"/>
              </a:rPr>
              <a:t>C</a:t>
            </a:r>
            <a:r>
              <a:rPr lang="zh-TW" altLang="en-US" sz="2800" i="0" dirty="0" smtClean="0">
                <a:solidFill>
                  <a:schemeClr val="tx1"/>
                </a:solidFill>
                <a:latin typeface="+mj-ea"/>
                <a:ea typeface="+mj-ea"/>
              </a:rPr>
              <a:t>語言中，</a:t>
            </a:r>
            <a:r>
              <a:rPr lang="en-US" altLang="zh-TW" sz="2800" i="0" dirty="0" smtClean="0">
                <a:solidFill>
                  <a:schemeClr val="tx1"/>
                </a:solidFill>
                <a:latin typeface="+mj-ea"/>
                <a:ea typeface="+mj-ea"/>
              </a:rPr>
              <a:t>[]</a:t>
            </a:r>
            <a:r>
              <a:rPr lang="zh-TW" altLang="en-US" sz="2800" i="0" dirty="0" smtClean="0">
                <a:solidFill>
                  <a:schemeClr val="tx1"/>
                </a:solidFill>
                <a:latin typeface="+mj-ea"/>
                <a:ea typeface="+mj-ea"/>
              </a:rPr>
              <a:t>和</a:t>
            </a:r>
            <a:r>
              <a:rPr lang="en-US" altLang="zh-TW" sz="2800" i="0" dirty="0" smtClean="0">
                <a:solidFill>
                  <a:schemeClr val="tx1"/>
                </a:solidFill>
                <a:latin typeface="+mj-ea"/>
                <a:ea typeface="+mj-ea"/>
              </a:rPr>
              <a:t>* </a:t>
            </a:r>
            <a:r>
              <a:rPr lang="zh-TW" altLang="en-US" sz="2800" i="0" dirty="0" smtClean="0">
                <a:solidFill>
                  <a:schemeClr val="tx1"/>
                </a:solidFill>
                <a:latin typeface="+mj-ea"/>
                <a:ea typeface="+mj-ea"/>
              </a:rPr>
              <a:t>其實有類似的意義</a:t>
            </a:r>
            <a:endParaRPr lang="en-US" altLang="zh-TW" sz="2800" i="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lvl="1"/>
            <a:r>
              <a:rPr lang="en-US" altLang="zh-TW" sz="2800" i="0" dirty="0" err="1" smtClean="0">
                <a:solidFill>
                  <a:srgbClr val="FF0000"/>
                </a:solidFill>
                <a:latin typeface="+mj-ea"/>
                <a:ea typeface="+mj-ea"/>
              </a:rPr>
              <a:t>int</a:t>
            </a:r>
            <a:r>
              <a:rPr lang="en-US" altLang="zh-TW" sz="2800" i="0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zh-TW" sz="2800" i="0" dirty="0">
                <a:solidFill>
                  <a:srgbClr val="FF0000"/>
                </a:solidFill>
                <a:latin typeface="+mj-ea"/>
                <a:ea typeface="+mj-ea"/>
              </a:rPr>
              <a:t>*</a:t>
            </a:r>
            <a:r>
              <a:rPr lang="en-US" altLang="zh-TW" sz="2800" i="0" dirty="0" smtClean="0">
                <a:solidFill>
                  <a:srgbClr val="FF0000"/>
                </a:solidFill>
                <a:latin typeface="+mj-ea"/>
                <a:ea typeface="+mj-ea"/>
              </a:rPr>
              <a:t>list1 </a:t>
            </a:r>
            <a:r>
              <a:rPr lang="zh-TW" altLang="en-US" sz="2800" i="0" dirty="0" smtClean="0">
                <a:solidFill>
                  <a:schemeClr val="tx1"/>
                </a:solidFill>
                <a:latin typeface="+mj-ea"/>
                <a:ea typeface="+mj-ea"/>
              </a:rPr>
              <a:t>和</a:t>
            </a:r>
            <a:r>
              <a:rPr lang="en-US" altLang="zh-TW" sz="2800" i="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zh-TW" sz="2800" i="0" dirty="0" err="1" smtClean="0">
                <a:solidFill>
                  <a:srgbClr val="FF0000"/>
                </a:solidFill>
                <a:latin typeface="+mj-ea"/>
                <a:ea typeface="+mj-ea"/>
              </a:rPr>
              <a:t>int</a:t>
            </a:r>
            <a:r>
              <a:rPr lang="en-US" altLang="zh-TW" sz="2800" i="0" dirty="0" smtClean="0">
                <a:solidFill>
                  <a:srgbClr val="FF0000"/>
                </a:solidFill>
                <a:latin typeface="+mj-ea"/>
                <a:ea typeface="+mj-ea"/>
              </a:rPr>
              <a:t> list2[5]</a:t>
            </a:r>
            <a:r>
              <a:rPr lang="en-US" altLang="zh-TW" sz="2800" i="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en-US" altLang="zh-TW" sz="2800" i="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987552" lvl="2" indent="0">
              <a:buNone/>
            </a:pPr>
            <a:r>
              <a:rPr lang="zh-TW" altLang="en-US" sz="2600" i="0" dirty="0" smtClean="0">
                <a:solidFill>
                  <a:schemeClr val="tx1"/>
                </a:solidFill>
                <a:latin typeface="+mj-ea"/>
                <a:ea typeface="+mj-ea"/>
              </a:rPr>
              <a:t>相同處</a:t>
            </a:r>
            <a:r>
              <a:rPr lang="en-US" altLang="zh-TW" sz="2600" i="0" dirty="0" smtClean="0">
                <a:solidFill>
                  <a:schemeClr val="tx1"/>
                </a:solidFill>
                <a:latin typeface="+mj-ea"/>
                <a:ea typeface="+mj-ea"/>
              </a:rPr>
              <a:t>:</a:t>
            </a:r>
            <a:r>
              <a:rPr lang="en-US" altLang="zh-TW" sz="2600" i="0" dirty="0">
                <a:solidFill>
                  <a:schemeClr val="tx1"/>
                </a:solidFill>
                <a:latin typeface="+mj-ea"/>
                <a:ea typeface="+mj-ea"/>
              </a:rPr>
              <a:t>	list1 </a:t>
            </a:r>
            <a:r>
              <a:rPr lang="zh-TW" altLang="en-US" sz="2600" dirty="0">
                <a:solidFill>
                  <a:schemeClr val="tx1"/>
                </a:solidFill>
                <a:latin typeface="+mj-ea"/>
                <a:ea typeface="+mj-ea"/>
              </a:rPr>
              <a:t>和</a:t>
            </a:r>
            <a:r>
              <a:rPr lang="en-US" altLang="zh-TW" sz="2600" i="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zh-TW" sz="2600" i="0" dirty="0">
                <a:solidFill>
                  <a:schemeClr val="tx1"/>
                </a:solidFill>
                <a:latin typeface="+mj-ea"/>
                <a:ea typeface="+mj-ea"/>
              </a:rPr>
              <a:t>list2 </a:t>
            </a:r>
            <a:r>
              <a:rPr lang="zh-TW" altLang="en-US" sz="2600" i="0" dirty="0" smtClean="0">
                <a:solidFill>
                  <a:schemeClr val="tx1"/>
                </a:solidFill>
                <a:latin typeface="+mj-ea"/>
                <a:ea typeface="+mj-ea"/>
              </a:rPr>
              <a:t>都是</a:t>
            </a:r>
            <a:r>
              <a:rPr lang="zh-TW" altLang="en-US" sz="2600" i="0" dirty="0" smtClean="0">
                <a:solidFill>
                  <a:srgbClr val="0070C0"/>
                </a:solidFill>
                <a:latin typeface="+mj-ea"/>
                <a:ea typeface="+mj-ea"/>
              </a:rPr>
              <a:t>指標</a:t>
            </a:r>
            <a:r>
              <a:rPr lang="en-US" altLang="zh-TW" sz="2600" i="0" dirty="0" smtClean="0">
                <a:solidFill>
                  <a:srgbClr val="0070C0"/>
                </a:solidFill>
                <a:latin typeface="+mj-ea"/>
                <a:ea typeface="+mj-ea"/>
              </a:rPr>
              <a:t>(pointer)</a:t>
            </a:r>
            <a:endParaRPr lang="en-US" altLang="zh-TW" sz="2600" i="0" dirty="0">
              <a:solidFill>
                <a:srgbClr val="0070C0"/>
              </a:solidFill>
              <a:latin typeface="+mj-ea"/>
              <a:ea typeface="+mj-ea"/>
            </a:endParaRPr>
          </a:p>
          <a:p>
            <a:pPr marL="987552" lvl="2" indent="0">
              <a:buNone/>
            </a:pPr>
            <a:r>
              <a:rPr lang="zh-TW" altLang="en-US" sz="2600" i="0" dirty="0" smtClean="0">
                <a:solidFill>
                  <a:schemeClr val="tx1"/>
                </a:solidFill>
                <a:latin typeface="+mj-ea"/>
                <a:ea typeface="+mj-ea"/>
              </a:rPr>
              <a:t>不同處</a:t>
            </a:r>
            <a:r>
              <a:rPr lang="en-US" altLang="zh-TW" sz="2600" i="0" dirty="0" smtClean="0">
                <a:solidFill>
                  <a:schemeClr val="tx1"/>
                </a:solidFill>
                <a:latin typeface="+mj-ea"/>
                <a:ea typeface="+mj-ea"/>
              </a:rPr>
              <a:t>:</a:t>
            </a:r>
            <a:r>
              <a:rPr lang="en-US" altLang="zh-TW" sz="2600" i="0" dirty="0">
                <a:solidFill>
                  <a:schemeClr val="tx1"/>
                </a:solidFill>
                <a:latin typeface="+mj-ea"/>
                <a:ea typeface="+mj-ea"/>
              </a:rPr>
              <a:t>	list2 </a:t>
            </a:r>
            <a:r>
              <a:rPr lang="zh-TW" altLang="en-US" sz="2600" i="0" dirty="0" smtClean="0">
                <a:solidFill>
                  <a:schemeClr val="tx1"/>
                </a:solidFill>
                <a:latin typeface="+mj-ea"/>
                <a:ea typeface="+mj-ea"/>
              </a:rPr>
              <a:t>保留了</a:t>
            </a:r>
            <a:r>
              <a:rPr lang="zh-TW" altLang="en-US" sz="2600" i="0" dirty="0" smtClean="0">
                <a:solidFill>
                  <a:srgbClr val="0070C0"/>
                </a:solidFill>
                <a:latin typeface="+mj-ea"/>
                <a:ea typeface="+mj-ea"/>
              </a:rPr>
              <a:t>五個整數的空間</a:t>
            </a:r>
            <a:endParaRPr lang="en-US" altLang="zh-TW" sz="2600" i="0" dirty="0">
              <a:solidFill>
                <a:srgbClr val="0070C0"/>
              </a:solidFill>
              <a:latin typeface="+mj-ea"/>
              <a:ea typeface="+mj-ea"/>
            </a:endParaRPr>
          </a:p>
          <a:p>
            <a:pPr lvl="1"/>
            <a:endParaRPr lang="en-US" altLang="zh-TW" sz="2800" i="0" dirty="0">
              <a:solidFill>
                <a:schemeClr val="tx1"/>
              </a:solidFill>
              <a:latin typeface="+mj-ea"/>
              <a:ea typeface="+mj-ea"/>
            </a:endParaRPr>
          </a:p>
          <a:p>
            <a:pPr lvl="1"/>
            <a:r>
              <a:rPr lang="zh-TW" altLang="en-US" sz="2800" i="0" dirty="0" smtClean="0">
                <a:solidFill>
                  <a:schemeClr val="tx1"/>
                </a:solidFill>
                <a:latin typeface="+mj-ea"/>
                <a:ea typeface="+mj-ea"/>
              </a:rPr>
              <a:t>標記</a:t>
            </a:r>
            <a:r>
              <a:rPr lang="en-US" altLang="zh-TW" sz="2800" i="0" dirty="0" smtClean="0">
                <a:solidFill>
                  <a:schemeClr val="tx1"/>
                </a:solidFill>
                <a:latin typeface="+mj-ea"/>
                <a:ea typeface="+mj-ea"/>
              </a:rPr>
              <a:t>:</a:t>
            </a:r>
            <a:endParaRPr lang="en-US" altLang="zh-TW" sz="2800" i="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987552" lvl="2" indent="0">
              <a:buNone/>
            </a:pPr>
            <a:r>
              <a:rPr lang="en-US" altLang="zh-TW" sz="2600" i="0" dirty="0" smtClean="0">
                <a:solidFill>
                  <a:schemeClr val="tx1"/>
                </a:solidFill>
                <a:latin typeface="+mj-ea"/>
                <a:ea typeface="+mj-ea"/>
              </a:rPr>
              <a:t>list2 		</a:t>
            </a:r>
            <a:r>
              <a:rPr lang="zh-TW" altLang="en-US" sz="2600" dirty="0" smtClean="0">
                <a:solidFill>
                  <a:schemeClr val="tx1"/>
                </a:solidFill>
                <a:latin typeface="+mj-ea"/>
                <a:ea typeface="+mj-ea"/>
              </a:rPr>
              <a:t>：</a:t>
            </a:r>
            <a:r>
              <a:rPr lang="en-US" altLang="zh-TW" sz="2600" i="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zh-TW" sz="2600" i="0" dirty="0">
                <a:solidFill>
                  <a:schemeClr val="tx1"/>
                </a:solidFill>
                <a:latin typeface="+mj-ea"/>
                <a:ea typeface="+mj-ea"/>
              </a:rPr>
              <a:t>a pointer to list2[0]</a:t>
            </a:r>
          </a:p>
          <a:p>
            <a:pPr marL="987552" lvl="2" indent="0">
              <a:buNone/>
            </a:pPr>
            <a:r>
              <a:rPr lang="en-US" altLang="zh-TW" sz="2600" i="0" dirty="0" smtClean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en-US" altLang="zh-TW" sz="2600" i="0" dirty="0">
                <a:solidFill>
                  <a:schemeClr val="tx1"/>
                </a:solidFill>
                <a:latin typeface="+mj-ea"/>
                <a:ea typeface="+mj-ea"/>
              </a:rPr>
              <a:t>list2 + </a:t>
            </a:r>
            <a:r>
              <a:rPr lang="en-US" altLang="zh-TW" sz="2600" i="0" dirty="0" err="1">
                <a:solidFill>
                  <a:schemeClr val="tx1"/>
                </a:solidFill>
                <a:latin typeface="+mj-ea"/>
                <a:ea typeface="+mj-ea"/>
              </a:rPr>
              <a:t>i</a:t>
            </a:r>
            <a:r>
              <a:rPr lang="en-US" altLang="zh-TW" sz="2600" i="0" dirty="0">
                <a:solidFill>
                  <a:schemeClr val="tx1"/>
                </a:solidFill>
                <a:latin typeface="+mj-ea"/>
                <a:ea typeface="+mj-ea"/>
              </a:rPr>
              <a:t>) </a:t>
            </a:r>
            <a:r>
              <a:rPr lang="en-US" altLang="zh-TW" sz="2600" dirty="0">
                <a:solidFill>
                  <a:schemeClr val="tx1"/>
                </a:solidFill>
                <a:latin typeface="+mj-ea"/>
                <a:ea typeface="+mj-ea"/>
              </a:rPr>
              <a:t>	</a:t>
            </a:r>
            <a:r>
              <a:rPr lang="zh-TW" altLang="en-US" sz="2600" i="0" dirty="0" smtClean="0">
                <a:solidFill>
                  <a:schemeClr val="tx1"/>
                </a:solidFill>
                <a:latin typeface="+mj-ea"/>
                <a:ea typeface="+mj-ea"/>
              </a:rPr>
              <a:t>： </a:t>
            </a:r>
            <a:r>
              <a:rPr lang="en-US" altLang="zh-TW" sz="2600" i="0" dirty="0" smtClean="0">
                <a:solidFill>
                  <a:schemeClr val="tx1"/>
                </a:solidFill>
                <a:latin typeface="+mj-ea"/>
                <a:ea typeface="+mj-ea"/>
              </a:rPr>
              <a:t>a </a:t>
            </a:r>
            <a:r>
              <a:rPr lang="en-US" altLang="zh-TW" sz="2600" i="0" dirty="0">
                <a:solidFill>
                  <a:schemeClr val="tx1"/>
                </a:solidFill>
                <a:latin typeface="+mj-ea"/>
                <a:ea typeface="+mj-ea"/>
              </a:rPr>
              <a:t>pointer to list2[</a:t>
            </a:r>
            <a:r>
              <a:rPr lang="en-US" altLang="zh-TW" sz="2600" i="0" dirty="0" err="1">
                <a:solidFill>
                  <a:schemeClr val="tx1"/>
                </a:solidFill>
                <a:latin typeface="+mj-ea"/>
                <a:ea typeface="+mj-ea"/>
              </a:rPr>
              <a:t>i</a:t>
            </a:r>
            <a:r>
              <a:rPr lang="en-US" altLang="zh-TW" sz="2600" i="0" dirty="0" smtClean="0">
                <a:solidFill>
                  <a:schemeClr val="tx1"/>
                </a:solidFill>
                <a:latin typeface="+mj-ea"/>
                <a:ea typeface="+mj-ea"/>
              </a:rPr>
              <a:t>]	</a:t>
            </a:r>
            <a:r>
              <a:rPr lang="en-US" altLang="zh-TW" sz="2600" i="0" dirty="0">
                <a:solidFill>
                  <a:schemeClr val="tx1"/>
                </a:solidFill>
                <a:latin typeface="+mj-ea"/>
                <a:ea typeface="+mj-ea"/>
              </a:rPr>
              <a:t>	(&amp;list2[</a:t>
            </a:r>
            <a:r>
              <a:rPr lang="en-US" altLang="zh-TW" sz="2600" i="0" dirty="0" err="1">
                <a:solidFill>
                  <a:schemeClr val="tx1"/>
                </a:solidFill>
                <a:latin typeface="+mj-ea"/>
                <a:ea typeface="+mj-ea"/>
              </a:rPr>
              <a:t>i</a:t>
            </a:r>
            <a:r>
              <a:rPr lang="en-US" altLang="zh-TW" sz="2600" i="0" dirty="0">
                <a:solidFill>
                  <a:schemeClr val="tx1"/>
                </a:solidFill>
                <a:latin typeface="+mj-ea"/>
                <a:ea typeface="+mj-ea"/>
              </a:rPr>
              <a:t>])</a:t>
            </a:r>
          </a:p>
          <a:p>
            <a:pPr marL="987552" lvl="2" indent="0">
              <a:buNone/>
            </a:pPr>
            <a:r>
              <a:rPr lang="en-US" altLang="zh-TW" sz="2600" i="0" dirty="0" smtClean="0">
                <a:solidFill>
                  <a:schemeClr val="tx1"/>
                </a:solidFill>
                <a:latin typeface="+mj-ea"/>
                <a:ea typeface="+mj-ea"/>
              </a:rPr>
              <a:t>*(</a:t>
            </a:r>
            <a:r>
              <a:rPr lang="en-US" altLang="zh-TW" sz="2600" i="0" dirty="0">
                <a:solidFill>
                  <a:schemeClr val="tx1"/>
                </a:solidFill>
                <a:latin typeface="+mj-ea"/>
                <a:ea typeface="+mj-ea"/>
              </a:rPr>
              <a:t>list2 + </a:t>
            </a:r>
            <a:r>
              <a:rPr lang="en-US" altLang="zh-TW" sz="2600" i="0" dirty="0" err="1">
                <a:solidFill>
                  <a:schemeClr val="tx1"/>
                </a:solidFill>
                <a:latin typeface="+mj-ea"/>
                <a:ea typeface="+mj-ea"/>
              </a:rPr>
              <a:t>i</a:t>
            </a:r>
            <a:r>
              <a:rPr lang="en-US" altLang="zh-TW" sz="2600" i="0" dirty="0">
                <a:solidFill>
                  <a:schemeClr val="tx1"/>
                </a:solidFill>
                <a:latin typeface="+mj-ea"/>
                <a:ea typeface="+mj-ea"/>
              </a:rPr>
              <a:t>) </a:t>
            </a:r>
            <a:r>
              <a:rPr lang="en-US" altLang="zh-TW" sz="2600" i="0" dirty="0" smtClean="0">
                <a:solidFill>
                  <a:schemeClr val="tx1"/>
                </a:solidFill>
                <a:latin typeface="+mj-ea"/>
                <a:ea typeface="+mj-ea"/>
              </a:rPr>
              <a:t>	</a:t>
            </a:r>
            <a:r>
              <a:rPr lang="zh-TW" altLang="en-US" sz="2600" i="0" dirty="0" smtClean="0">
                <a:solidFill>
                  <a:schemeClr val="tx1"/>
                </a:solidFill>
                <a:latin typeface="+mj-ea"/>
                <a:ea typeface="+mj-ea"/>
              </a:rPr>
              <a:t>：</a:t>
            </a:r>
            <a:r>
              <a:rPr lang="en-US" altLang="zh-TW" sz="2600" i="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zh-TW" sz="2600" i="0" dirty="0">
                <a:solidFill>
                  <a:schemeClr val="tx1"/>
                </a:solidFill>
                <a:latin typeface="+mj-ea"/>
                <a:ea typeface="+mj-ea"/>
              </a:rPr>
              <a:t>list2[</a:t>
            </a:r>
            <a:r>
              <a:rPr lang="en-US" altLang="zh-TW" sz="2600" i="0" dirty="0" err="1">
                <a:solidFill>
                  <a:schemeClr val="tx1"/>
                </a:solidFill>
                <a:latin typeface="+mj-ea"/>
                <a:ea typeface="+mj-ea"/>
              </a:rPr>
              <a:t>i</a:t>
            </a:r>
            <a:r>
              <a:rPr lang="en-US" altLang="zh-TW" sz="2600" i="0" dirty="0">
                <a:solidFill>
                  <a:schemeClr val="tx1"/>
                </a:solidFill>
                <a:latin typeface="+mj-ea"/>
                <a:ea typeface="+mj-ea"/>
              </a:rPr>
              <a:t>]</a:t>
            </a:r>
          </a:p>
          <a:p>
            <a:pPr lvl="1"/>
            <a:endParaRPr lang="zh-TW" altLang="en-US" sz="2800" i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7684168" y="5306523"/>
            <a:ext cx="29290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&amp;</a:t>
            </a:r>
            <a:r>
              <a:rPr lang="zh-TW" altLang="en-US" sz="2800" dirty="0" smtClean="0">
                <a:solidFill>
                  <a:srgbClr val="FF0000"/>
                </a:solidFill>
              </a:rPr>
              <a:t>：取址</a:t>
            </a:r>
            <a:r>
              <a:rPr lang="en-US" altLang="zh-TW" sz="2800" dirty="0" smtClean="0">
                <a:solidFill>
                  <a:srgbClr val="FF0000"/>
                </a:solidFill>
              </a:rPr>
              <a:t>(address)</a:t>
            </a:r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*</a:t>
            </a:r>
            <a:r>
              <a:rPr lang="zh-TW" altLang="en-US" sz="2800" dirty="0" smtClean="0">
                <a:solidFill>
                  <a:srgbClr val="FF0000"/>
                </a:solidFill>
              </a:rPr>
              <a:t>：取值</a:t>
            </a:r>
            <a:r>
              <a:rPr lang="en-US" altLang="zh-TW" sz="2800" dirty="0" smtClean="0">
                <a:solidFill>
                  <a:srgbClr val="FF0000"/>
                </a:solidFill>
              </a:rPr>
              <a:t>(value)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23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2.4 </a:t>
            </a:r>
            <a:r>
              <a:rPr lang="en-US" altLang="zh-TW" sz="4000"/>
              <a:t>The sparse matrix ADT (16/18)</a:t>
            </a:r>
          </a:p>
        </p:txBody>
      </p:sp>
      <p:pic>
        <p:nvPicPr>
          <p:cNvPr id="102404" name="Picture 4" descr="program2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lum bright="-54000" contras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8214" y="1341438"/>
            <a:ext cx="7731125" cy="5302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42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824035" y="242277"/>
            <a:ext cx="9601200" cy="1485900"/>
          </a:xfrm>
        </p:spPr>
        <p:txBody>
          <a:bodyPr/>
          <a:lstStyle/>
          <a:p>
            <a:r>
              <a:rPr lang="en-US" altLang="zh-TW" dirty="0" smtClean="0"/>
              <a:t>Analyzing the algorithm</a:t>
            </a:r>
            <a:endParaRPr lang="en-US" altLang="zh-TW" sz="4000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4036" y="985227"/>
            <a:ext cx="7663472" cy="3929063"/>
          </a:xfrm>
        </p:spPr>
        <p:txBody>
          <a:bodyPr/>
          <a:lstStyle/>
          <a:p>
            <a:r>
              <a:rPr lang="en-US" altLang="zh-TW" sz="2400" dirty="0" err="1" smtClean="0"/>
              <a:t>cols_b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* termsrow1 + </a:t>
            </a:r>
            <a:r>
              <a:rPr lang="en-US" altLang="zh-TW" sz="2400" dirty="0" err="1"/>
              <a:t>totalb</a:t>
            </a:r>
            <a:r>
              <a:rPr lang="en-US" altLang="zh-TW" sz="2400" dirty="0"/>
              <a:t> +</a:t>
            </a:r>
            <a:br>
              <a:rPr lang="en-US" altLang="zh-TW" sz="2400" dirty="0"/>
            </a:br>
            <a:r>
              <a:rPr lang="en-US" altLang="zh-TW" sz="2400" dirty="0" err="1"/>
              <a:t>cols_b</a:t>
            </a:r>
            <a:r>
              <a:rPr lang="en-US" altLang="zh-TW" sz="2400" dirty="0"/>
              <a:t> * termsrow2 + </a:t>
            </a:r>
            <a:r>
              <a:rPr lang="en-US" altLang="zh-TW" sz="2400" dirty="0" err="1"/>
              <a:t>totalb</a:t>
            </a:r>
            <a:r>
              <a:rPr lang="en-US" altLang="zh-TW" sz="2400" dirty="0"/>
              <a:t> +</a:t>
            </a:r>
            <a:br>
              <a:rPr lang="en-US" altLang="zh-TW" sz="2400" dirty="0"/>
            </a:br>
            <a:r>
              <a:rPr lang="en-US" altLang="zh-TW" sz="2400" dirty="0"/>
              <a:t>… +</a:t>
            </a:r>
            <a:br>
              <a:rPr lang="en-US" altLang="zh-TW" sz="2400" dirty="0"/>
            </a:br>
            <a:r>
              <a:rPr lang="en-US" altLang="zh-TW" sz="2400" dirty="0" err="1"/>
              <a:t>cols_b</a:t>
            </a:r>
            <a:r>
              <a:rPr lang="en-US" altLang="zh-TW" sz="2400" dirty="0"/>
              <a:t> * </a:t>
            </a:r>
            <a:r>
              <a:rPr lang="en-US" altLang="zh-TW" sz="2400" dirty="0" err="1"/>
              <a:t>termsrowp</a:t>
            </a:r>
            <a:r>
              <a:rPr lang="en-US" altLang="zh-TW" sz="2400" dirty="0"/>
              <a:t> + </a:t>
            </a:r>
            <a:r>
              <a:rPr lang="en-US" altLang="zh-TW" sz="2400" dirty="0" err="1"/>
              <a:t>totalb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= </a:t>
            </a:r>
            <a:r>
              <a:rPr lang="en-US" altLang="zh-TW" sz="2400" dirty="0" err="1"/>
              <a:t>cols_b</a:t>
            </a:r>
            <a:r>
              <a:rPr lang="en-US" altLang="zh-TW" sz="2400" dirty="0"/>
              <a:t> * (termsrow1 + termsrow2 + … + </a:t>
            </a:r>
            <a:r>
              <a:rPr lang="en-US" altLang="zh-TW" sz="2400" dirty="0" err="1"/>
              <a:t>termsrowp</a:t>
            </a:r>
            <a:r>
              <a:rPr lang="en-US" altLang="zh-TW" sz="2400" dirty="0"/>
              <a:t>)+</a:t>
            </a:r>
            <a:br>
              <a:rPr lang="en-US" altLang="zh-TW" sz="2400" dirty="0"/>
            </a:br>
            <a:r>
              <a:rPr lang="en-US" altLang="zh-TW" sz="2400" dirty="0" err="1"/>
              <a:t>rows_a</a:t>
            </a:r>
            <a:r>
              <a:rPr lang="en-US" altLang="zh-TW" sz="2400" dirty="0"/>
              <a:t> * </a:t>
            </a:r>
            <a:r>
              <a:rPr lang="en-US" altLang="zh-TW" sz="2400" dirty="0" err="1"/>
              <a:t>totalb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= </a:t>
            </a:r>
            <a:r>
              <a:rPr lang="en-US" altLang="zh-TW" sz="2400" dirty="0" err="1"/>
              <a:t>cols_b</a:t>
            </a:r>
            <a:r>
              <a:rPr lang="en-US" altLang="zh-TW" sz="2400" dirty="0"/>
              <a:t> * </a:t>
            </a:r>
            <a:r>
              <a:rPr lang="en-US" altLang="zh-TW" sz="2400" dirty="0" err="1"/>
              <a:t>totala</a:t>
            </a:r>
            <a:r>
              <a:rPr lang="en-US" altLang="zh-TW" sz="2400" dirty="0"/>
              <a:t> + </a:t>
            </a:r>
            <a:r>
              <a:rPr lang="en-US" altLang="zh-TW" sz="2400" dirty="0" err="1"/>
              <a:t>row_a</a:t>
            </a:r>
            <a:r>
              <a:rPr lang="en-US" altLang="zh-TW" sz="2400" dirty="0"/>
              <a:t> * </a:t>
            </a:r>
            <a:r>
              <a:rPr lang="en-US" altLang="zh-TW" sz="2400" dirty="0" err="1"/>
              <a:t>totalb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O(</a:t>
            </a:r>
            <a:r>
              <a:rPr lang="en-US" altLang="zh-TW" sz="2400" dirty="0" err="1"/>
              <a:t>cols_b</a:t>
            </a:r>
            <a:r>
              <a:rPr lang="en-US" altLang="zh-TW" sz="2400" dirty="0"/>
              <a:t> * </a:t>
            </a:r>
            <a:r>
              <a:rPr lang="en-US" altLang="zh-TW" sz="2400" dirty="0" err="1"/>
              <a:t>totala</a:t>
            </a:r>
            <a:r>
              <a:rPr lang="en-US" altLang="zh-TW" sz="2400" dirty="0"/>
              <a:t> + </a:t>
            </a:r>
            <a:r>
              <a:rPr lang="en-US" altLang="zh-TW" sz="2400" dirty="0" err="1"/>
              <a:t>rows_a</a:t>
            </a:r>
            <a:r>
              <a:rPr lang="en-US" altLang="zh-TW" sz="2400" dirty="0"/>
              <a:t> * </a:t>
            </a:r>
            <a:r>
              <a:rPr lang="en-US" altLang="zh-TW" sz="2400" dirty="0" err="1"/>
              <a:t>totalb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604" y="4536686"/>
            <a:ext cx="4728919" cy="2220567"/>
          </a:xfrm>
          <a:prstGeom prst="rect">
            <a:avLst/>
          </a:prstGeom>
        </p:spPr>
      </p:pic>
      <p:grpSp>
        <p:nvGrpSpPr>
          <p:cNvPr id="3" name="群組 2"/>
          <p:cNvGrpSpPr/>
          <p:nvPr/>
        </p:nvGrpSpPr>
        <p:grpSpPr>
          <a:xfrm>
            <a:off x="8557023" y="0"/>
            <a:ext cx="3736424" cy="4318612"/>
            <a:chOff x="1666875" y="1125539"/>
            <a:chExt cx="4900614" cy="5664200"/>
          </a:xfrm>
        </p:grpSpPr>
        <p:pic>
          <p:nvPicPr>
            <p:cNvPr id="6" name="Picture 4" descr="program2"/>
            <p:cNvPicPr>
              <a:picLocks noChangeAspect="1" noChangeArrowheads="1"/>
            </p:cNvPicPr>
            <p:nvPr/>
          </p:nvPicPr>
          <p:blipFill>
            <a:blip r:embed="rId3" cstate="print">
              <a:lum bright="-48000" contras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6876" y="1700214"/>
              <a:ext cx="4900613" cy="5089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5" descr="program2"/>
            <p:cNvPicPr>
              <a:picLocks noChangeAspect="1" noChangeArrowheads="1"/>
            </p:cNvPicPr>
            <p:nvPr/>
          </p:nvPicPr>
          <p:blipFill>
            <a:blip r:embed="rId4" cstate="print">
              <a:lum bright="-36000" contrast="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2756" r="10193"/>
            <a:stretch>
              <a:fillRect/>
            </a:stretch>
          </p:blipFill>
          <p:spPr bwMode="auto">
            <a:xfrm>
              <a:off x="1666875" y="1125539"/>
              <a:ext cx="489743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矩形 3"/>
          <p:cNvSpPr/>
          <p:nvPr/>
        </p:nvSpPr>
        <p:spPr>
          <a:xfrm>
            <a:off x="8948615" y="296985"/>
            <a:ext cx="3438770" cy="282135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529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2.4 </a:t>
            </a:r>
            <a:r>
              <a:rPr lang="en-US" altLang="zh-TW" sz="4000"/>
              <a:t>The sparse matrix ADT (18/18)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1268414"/>
            <a:ext cx="8153400" cy="540067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sz="2800"/>
              <a:t>Compared with matrix multiplication using array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for (i =0; i &lt; rows_a; i++)</a:t>
            </a:r>
            <a:br>
              <a:rPr lang="en-US" altLang="zh-TW" sz="2400"/>
            </a:br>
            <a:r>
              <a:rPr lang="en-US" altLang="zh-TW" sz="2400"/>
              <a:t>    for (j=0; j &lt; cols_b; j++) {</a:t>
            </a:r>
            <a:br>
              <a:rPr lang="en-US" altLang="zh-TW" sz="2400"/>
            </a:br>
            <a:r>
              <a:rPr lang="en-US" altLang="zh-TW" sz="2400"/>
              <a:t>       sum =0;</a:t>
            </a:r>
            <a:br>
              <a:rPr lang="en-US" altLang="zh-TW" sz="2400"/>
            </a:br>
            <a:r>
              <a:rPr lang="en-US" altLang="zh-TW" sz="2400"/>
              <a:t>       for (k=0; k &lt; cols_a; k++)</a:t>
            </a:r>
            <a:br>
              <a:rPr lang="en-US" altLang="zh-TW" sz="2400"/>
            </a:br>
            <a:r>
              <a:rPr lang="en-US" altLang="zh-TW" sz="2400"/>
              <a:t>            sum += (a[i][k] *b[k][j]);</a:t>
            </a:r>
            <a:br>
              <a:rPr lang="en-US" altLang="zh-TW" sz="2400"/>
            </a:br>
            <a:r>
              <a:rPr lang="en-US" altLang="zh-TW" sz="2400"/>
              <a:t>       d[i][j] =sum; </a:t>
            </a:r>
            <a:br>
              <a:rPr lang="en-US" altLang="zh-TW" sz="2400"/>
            </a:br>
            <a:r>
              <a:rPr lang="en-US" altLang="zh-TW" sz="2400"/>
              <a:t>    }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solidFill>
                  <a:srgbClr val="FF3300"/>
                </a:solidFill>
              </a:rPr>
              <a:t>O(rows_a * cols_a * cols_b)  </a:t>
            </a:r>
            <a:r>
              <a:rPr lang="en-US" altLang="zh-TW" sz="2400"/>
              <a:t>vs. </a:t>
            </a:r>
            <a:br>
              <a:rPr lang="en-US" altLang="zh-TW" sz="2400"/>
            </a:br>
            <a:r>
              <a:rPr lang="en-US" altLang="zh-TW" sz="2400">
                <a:solidFill>
                  <a:srgbClr val="FF3300"/>
                </a:solidFill>
              </a:rPr>
              <a:t>O(cols_b * total_a + rows_a * total_b)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optimal case:</a:t>
            </a:r>
            <a:br>
              <a:rPr lang="en-US" altLang="zh-TW" sz="2400"/>
            </a:br>
            <a:r>
              <a:rPr lang="en-US" altLang="zh-TW" sz="2400"/>
              <a:t>total_a &lt; rows_a * cols_a  total_b &lt; cols_a * cols_b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worse case:</a:t>
            </a:r>
            <a:br>
              <a:rPr lang="en-US" altLang="zh-TW" sz="2400"/>
            </a:br>
            <a:r>
              <a:rPr lang="en-US" altLang="zh-TW" sz="2400"/>
              <a:t>total_a --&gt; rows_a * cols_a, or </a:t>
            </a:r>
            <a:br>
              <a:rPr lang="en-US" altLang="zh-TW" sz="2400"/>
            </a:br>
            <a:r>
              <a:rPr lang="en-US" altLang="zh-TW" sz="2400"/>
              <a:t>total_b --&gt; cols_a * cols_b</a:t>
            </a:r>
            <a:endParaRPr lang="en-US" altLang="zh-TW" sz="2400" b="1"/>
          </a:p>
        </p:txBody>
      </p:sp>
    </p:spTree>
    <p:extLst>
      <p:ext uri="{BB962C8B-B14F-4D97-AF65-F5344CB8AC3E}">
        <p14:creationId xmlns:p14="http://schemas.microsoft.com/office/powerpoint/2010/main" val="335473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Practice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若陣列元素</a:t>
            </a:r>
            <a:r>
              <a:rPr lang="en-US" altLang="zh-TW" dirty="0" smtClean="0"/>
              <a:t>A(5,3)</a:t>
            </a:r>
            <a:r>
              <a:rPr lang="zh-TW" altLang="en-US" dirty="0" smtClean="0"/>
              <a:t>在記憶體位址是</a:t>
            </a:r>
            <a:r>
              <a:rPr lang="en-US" altLang="zh-TW" dirty="0" smtClean="0"/>
              <a:t>5314</a:t>
            </a:r>
            <a:r>
              <a:rPr lang="zh-TW" altLang="en-US" dirty="0" smtClean="0"/>
              <a:t>，而元素</a:t>
            </a:r>
            <a:r>
              <a:rPr lang="en-US" altLang="zh-TW" dirty="0" smtClean="0"/>
              <a:t>A(8,5)</a:t>
            </a:r>
            <a:r>
              <a:rPr lang="zh-TW" altLang="en-US" dirty="0" smtClean="0"/>
              <a:t>是在</a:t>
            </a:r>
            <a:r>
              <a:rPr lang="en-US" altLang="zh-TW" dirty="0" smtClean="0"/>
              <a:t>5422</a:t>
            </a:r>
            <a:r>
              <a:rPr lang="zh-TW" altLang="en-US" dirty="0" smtClean="0"/>
              <a:t>；假設每個元素占用四個位元組</a:t>
            </a:r>
            <a:r>
              <a:rPr lang="en-US" altLang="zh-TW" dirty="0" smtClean="0"/>
              <a:t>(Bytes)</a:t>
            </a:r>
            <a:r>
              <a:rPr lang="zh-TW" altLang="en-US" dirty="0" smtClean="0"/>
              <a:t>，請問元素</a:t>
            </a:r>
            <a:r>
              <a:rPr lang="en-US" altLang="zh-TW" dirty="0" smtClean="0"/>
              <a:t>A(2,7)</a:t>
            </a:r>
            <a:r>
              <a:rPr lang="zh-TW" altLang="en-US" dirty="0" smtClean="0"/>
              <a:t>的位址為？</a:t>
            </a:r>
            <a:endParaRPr lang="en-US" altLang="zh-TW" dirty="0" smtClean="0"/>
          </a:p>
          <a:p>
            <a:r>
              <a:rPr lang="en-US" altLang="zh-TW" dirty="0" smtClean="0"/>
              <a:t>(1) A(8,5) = A(5,3) + [(8-5)*n + (5-3)] * 4R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5422 = 5314 + 12n + 8 =&gt; 100 = 12n n = 100/12   …X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8976685" y="3092173"/>
            <a:ext cx="1146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row-major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90609" y="4004364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column-major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71600" y="4074490"/>
            <a:ext cx="707224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sz="2000" dirty="0" smtClean="0"/>
              <a:t>  (</a:t>
            </a:r>
            <a:r>
              <a:rPr lang="en-US" altLang="zh-TW" sz="2000" dirty="0"/>
              <a:t>2) A(8,5) = A(5,3) + [(5-3)</a:t>
            </a:r>
            <a:r>
              <a:rPr lang="zh-TW" altLang="en-US" sz="2000" dirty="0"/>
              <a:t>*</a:t>
            </a:r>
            <a:r>
              <a:rPr lang="en-US" altLang="zh-TW" sz="2000" dirty="0"/>
              <a:t>m + (8-5)] * 4</a:t>
            </a:r>
          </a:p>
          <a:p>
            <a:r>
              <a:rPr lang="en-US" altLang="zh-TW" sz="2000" dirty="0"/>
              <a:t>	</a:t>
            </a:r>
            <a:r>
              <a:rPr lang="en-US" altLang="zh-TW" sz="2000" dirty="0" smtClean="0"/>
              <a:t>   	5422 </a:t>
            </a:r>
            <a:r>
              <a:rPr lang="en-US" altLang="zh-TW" sz="2000" dirty="0"/>
              <a:t>= 5314 + 8m + 12 =&gt; 96=8m  m = 12</a:t>
            </a:r>
          </a:p>
          <a:p>
            <a:r>
              <a:rPr lang="en-US" altLang="zh-TW" sz="2000" dirty="0"/>
              <a:t>	 </a:t>
            </a:r>
            <a:r>
              <a:rPr lang="en-US" altLang="zh-TW" sz="2000" dirty="0" smtClean="0"/>
              <a:t>   A(2,7</a:t>
            </a:r>
            <a:r>
              <a:rPr lang="en-US" altLang="zh-TW" sz="2000" dirty="0"/>
              <a:t>) = A(5,3) + [(7-3)*12 + (2-5)] * 4</a:t>
            </a:r>
          </a:p>
          <a:p>
            <a:r>
              <a:rPr lang="en-US" altLang="zh-TW" sz="2000" dirty="0"/>
              <a:t>		= 5314 + [48-3]*4 = 5314+180 = 5494</a:t>
            </a:r>
          </a:p>
        </p:txBody>
      </p:sp>
    </p:spTree>
    <p:extLst>
      <p:ext uri="{BB962C8B-B14F-4D97-AF65-F5344CB8AC3E}">
        <p14:creationId xmlns:p14="http://schemas.microsoft.com/office/powerpoint/2010/main" val="248101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CHAPTER 2</a:t>
            </a:r>
          </a:p>
        </p:txBody>
      </p:sp>
      <p:sp>
        <p:nvSpPr>
          <p:cNvPr id="8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2C43D-4F05-499E-867C-5EDFAB054FFA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660358" y="102990"/>
            <a:ext cx="9601200" cy="1485900"/>
          </a:xfrm>
        </p:spPr>
        <p:txBody>
          <a:bodyPr/>
          <a:lstStyle/>
          <a:p>
            <a:pPr algn="ctr"/>
            <a:r>
              <a:rPr lang="en-US" altLang="zh-TW" sz="3600" dirty="0">
                <a:latin typeface="+mj-ea"/>
              </a:rPr>
              <a:t>Example: 1-dimension array addressing</a:t>
            </a:r>
            <a:endParaRPr lang="en-US" altLang="zh-TW" dirty="0">
              <a:latin typeface="+mj-ea"/>
            </a:endParaRPr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2157830" y="1050281"/>
            <a:ext cx="592739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 dirty="0" err="1"/>
              <a:t>int</a:t>
            </a:r>
            <a:r>
              <a:rPr lang="en-US" altLang="zh-TW" sz="3200" dirty="0"/>
              <a:t> one[] = {0, 1, 2, 3, 4};</a:t>
            </a:r>
          </a:p>
          <a:p>
            <a:r>
              <a:rPr lang="en-US" altLang="zh-TW" sz="3200" dirty="0"/>
              <a:t>Goal: print out address and value</a:t>
            </a:r>
          </a:p>
        </p:txBody>
      </p:sp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2157830" y="2127499"/>
            <a:ext cx="963757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 dirty="0"/>
              <a:t>void print1(</a:t>
            </a:r>
            <a:r>
              <a:rPr lang="en-US" altLang="zh-TW" sz="3200" dirty="0" err="1"/>
              <a:t>int</a:t>
            </a:r>
            <a:r>
              <a:rPr lang="en-US" altLang="zh-TW" sz="3200" dirty="0"/>
              <a:t> *</a:t>
            </a:r>
            <a:r>
              <a:rPr lang="en-US" altLang="zh-TW" sz="3200" dirty="0" err="1"/>
              <a:t>ptr</a:t>
            </a:r>
            <a:r>
              <a:rPr lang="en-US" altLang="zh-TW" sz="3200" dirty="0"/>
              <a:t>, </a:t>
            </a:r>
            <a:r>
              <a:rPr lang="en-US" altLang="zh-TW" sz="3200" dirty="0" err="1"/>
              <a:t>int</a:t>
            </a:r>
            <a:r>
              <a:rPr lang="en-US" altLang="zh-TW" sz="3200" dirty="0"/>
              <a:t> rows)</a:t>
            </a:r>
          </a:p>
          <a:p>
            <a:r>
              <a:rPr lang="en-US" altLang="zh-TW" sz="3200" dirty="0"/>
              <a:t>{</a:t>
            </a:r>
          </a:p>
          <a:p>
            <a:r>
              <a:rPr lang="en-US" altLang="zh-TW" sz="3200" dirty="0"/>
              <a:t>/* print out a one-dimensional array using a pointer */</a:t>
            </a:r>
          </a:p>
          <a:p>
            <a:r>
              <a:rPr lang="en-US" altLang="zh-TW" sz="3200" dirty="0"/>
              <a:t>	</a:t>
            </a:r>
            <a:r>
              <a:rPr lang="en-US" altLang="zh-TW" sz="3200" dirty="0" err="1"/>
              <a:t>int</a:t>
            </a:r>
            <a:r>
              <a:rPr lang="en-US" altLang="zh-TW" sz="3200" dirty="0"/>
              <a:t> </a:t>
            </a:r>
            <a:r>
              <a:rPr lang="en-US" altLang="zh-TW" sz="3200" dirty="0" err="1"/>
              <a:t>i</a:t>
            </a:r>
            <a:r>
              <a:rPr lang="en-US" altLang="zh-TW" sz="3200" dirty="0"/>
              <a:t>;</a:t>
            </a:r>
          </a:p>
          <a:p>
            <a:r>
              <a:rPr lang="en-US" altLang="zh-TW" sz="3200" dirty="0"/>
              <a:t>	</a:t>
            </a:r>
            <a:r>
              <a:rPr lang="en-US" altLang="zh-TW" sz="3200" dirty="0" err="1"/>
              <a:t>printf</a:t>
            </a:r>
            <a:r>
              <a:rPr lang="en-US" altLang="zh-TW" sz="3200" dirty="0"/>
              <a:t>(“Address Contents\n”);</a:t>
            </a:r>
          </a:p>
          <a:p>
            <a:r>
              <a:rPr lang="en-US" altLang="zh-TW" sz="3200" dirty="0"/>
              <a:t>	for (</a:t>
            </a:r>
            <a:r>
              <a:rPr lang="en-US" altLang="zh-TW" sz="3200" dirty="0" err="1"/>
              <a:t>i</a:t>
            </a:r>
            <a:r>
              <a:rPr lang="en-US" altLang="zh-TW" sz="3200" dirty="0"/>
              <a:t>=0; </a:t>
            </a:r>
            <a:r>
              <a:rPr lang="en-US" altLang="zh-TW" sz="3200" dirty="0" err="1"/>
              <a:t>i</a:t>
            </a:r>
            <a:r>
              <a:rPr lang="en-US" altLang="zh-TW" sz="3200" dirty="0"/>
              <a:t> &lt; rows; </a:t>
            </a:r>
            <a:r>
              <a:rPr lang="en-US" altLang="zh-TW" sz="3200" dirty="0" err="1"/>
              <a:t>i</a:t>
            </a:r>
            <a:r>
              <a:rPr lang="en-US" altLang="zh-TW" sz="3200" dirty="0"/>
              <a:t>++)</a:t>
            </a:r>
          </a:p>
          <a:p>
            <a:r>
              <a:rPr lang="en-US" altLang="zh-TW" sz="3200" dirty="0"/>
              <a:t>		</a:t>
            </a:r>
            <a:r>
              <a:rPr lang="en-US" altLang="zh-TW" sz="3200" dirty="0" err="1"/>
              <a:t>printf</a:t>
            </a:r>
            <a:r>
              <a:rPr lang="en-US" altLang="zh-TW" sz="3200" dirty="0"/>
              <a:t>(“%8u%5d\n”, </a:t>
            </a:r>
            <a:r>
              <a:rPr lang="en-US" altLang="zh-TW" sz="3200" dirty="0" err="1"/>
              <a:t>ptr+i</a:t>
            </a:r>
            <a:r>
              <a:rPr lang="en-US" altLang="zh-TW" sz="3200" dirty="0"/>
              <a:t>, *(</a:t>
            </a:r>
            <a:r>
              <a:rPr lang="en-US" altLang="zh-TW" sz="3200" dirty="0" err="1"/>
              <a:t>ptr+i</a:t>
            </a:r>
            <a:r>
              <a:rPr lang="en-US" altLang="zh-TW" sz="3200" dirty="0"/>
              <a:t>));</a:t>
            </a:r>
          </a:p>
          <a:p>
            <a:r>
              <a:rPr lang="en-US" altLang="zh-TW" sz="3200" dirty="0"/>
              <a:t>	</a:t>
            </a:r>
            <a:r>
              <a:rPr lang="en-US" altLang="zh-TW" sz="3200" dirty="0" err="1"/>
              <a:t>printf</a:t>
            </a:r>
            <a:r>
              <a:rPr lang="en-US" altLang="zh-TW" sz="3200" dirty="0"/>
              <a:t>(“\n”);</a:t>
            </a:r>
          </a:p>
          <a:p>
            <a:r>
              <a:rPr lang="en-US" altLang="zh-TW" sz="3200" dirty="0"/>
              <a:t>}</a:t>
            </a:r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2039540" y="2174646"/>
            <a:ext cx="9558901" cy="4477167"/>
          </a:xfrm>
          <a:prstGeom prst="rect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00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CHAPTER 2</a:t>
            </a:r>
          </a:p>
        </p:txBody>
      </p:sp>
      <p:sp>
        <p:nvSpPr>
          <p:cNvPr id="9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7E7-79B6-47DD-99C3-68116607F031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3919539" y="1401764"/>
            <a:ext cx="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zh-TW" altLang="zh-TW"/>
          </a:p>
        </p:txBody>
      </p:sp>
      <p:graphicFrame>
        <p:nvGraphicFramePr>
          <p:cNvPr id="10260" name="Object 20"/>
          <p:cNvGraphicFramePr>
            <a:graphicFrameLocks noChangeAspect="1"/>
          </p:cNvGraphicFramePr>
          <p:nvPr/>
        </p:nvGraphicFramePr>
        <p:xfrm>
          <a:off x="5638801" y="3429001"/>
          <a:ext cx="15557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0" name="文件" r:id="rId3" imgW="156960" imgH="924480" progId="Word.Document.8">
                  <p:embed/>
                </p:oleObj>
              </mc:Choice>
              <mc:Fallback>
                <p:oleObj name="文件" r:id="rId3" imgW="156960" imgH="924480" progId="Word.Document.8">
                  <p:embed/>
                  <p:pic>
                    <p:nvPicPr>
                      <p:cNvPr id="1026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1" y="3429001"/>
                        <a:ext cx="155575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0988165"/>
              </p:ext>
            </p:extLst>
          </p:nvPr>
        </p:nvGraphicFramePr>
        <p:xfrm>
          <a:off x="6308883" y="2354824"/>
          <a:ext cx="5224463" cy="360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1" name="文件" r:id="rId5" imgW="6164640" imgH="4277880" progId="Word.Document.8">
                  <p:embed/>
                </p:oleObj>
              </mc:Choice>
              <mc:Fallback>
                <p:oleObj name="文件" r:id="rId5" imgW="6164640" imgH="4277880" progId="Word.Document.8">
                  <p:embed/>
                  <p:pic>
                    <p:nvPicPr>
                      <p:cNvPr id="1027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8883" y="2354824"/>
                        <a:ext cx="5224463" cy="36068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3530354" y="1857519"/>
            <a:ext cx="1347537" cy="5614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530354" y="2402951"/>
            <a:ext cx="1347537" cy="5614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530354" y="2956402"/>
            <a:ext cx="1347537" cy="5614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3530354" y="3493811"/>
            <a:ext cx="1347537" cy="5614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3530354" y="4047263"/>
            <a:ext cx="1347537" cy="5614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3530354" y="1055414"/>
            <a:ext cx="0" cy="415490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4877891" y="1055413"/>
            <a:ext cx="0" cy="415490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4242592" y="122929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7030A0"/>
                </a:solidFill>
              </a:rPr>
              <a:t>記憶體</a:t>
            </a:r>
            <a:endParaRPr lang="zh-TW" altLang="en-US" sz="2400" dirty="0">
              <a:solidFill>
                <a:srgbClr val="7030A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951776" y="1907524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TW" dirty="0">
                <a:latin typeface="+mj-ea"/>
              </a:rPr>
              <a:t>α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707277" y="2418993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TW" dirty="0" smtClean="0">
                <a:latin typeface="+mj-ea"/>
              </a:rPr>
              <a:t>α</a:t>
            </a:r>
            <a:r>
              <a:rPr lang="en-US" altLang="zh-TW" dirty="0" smtClean="0">
                <a:latin typeface="+mj-ea"/>
              </a:rPr>
              <a:t>+2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734917" y="3030652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TW" dirty="0">
                <a:latin typeface="+mj-ea"/>
              </a:rPr>
              <a:t>α</a:t>
            </a:r>
            <a:r>
              <a:rPr lang="en-US" altLang="zh-TW" dirty="0" smtClean="0">
                <a:latin typeface="+mj-ea"/>
              </a:rPr>
              <a:t>+4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704072" y="3642311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TW" dirty="0">
                <a:latin typeface="+mj-ea"/>
              </a:rPr>
              <a:t>α</a:t>
            </a:r>
            <a:r>
              <a:rPr lang="en-US" altLang="zh-TW" dirty="0" smtClean="0">
                <a:latin typeface="+mj-ea"/>
              </a:rPr>
              <a:t>+6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2695887" y="4133831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TW" dirty="0">
                <a:latin typeface="+mj-ea"/>
              </a:rPr>
              <a:t>α</a:t>
            </a:r>
            <a:r>
              <a:rPr lang="en-US" altLang="zh-TW" dirty="0" smtClean="0">
                <a:latin typeface="+mj-ea"/>
              </a:rPr>
              <a:t>+8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219200" y="2547330"/>
            <a:ext cx="898358" cy="483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TW" sz="2800">
                <a:latin typeface="+mj-ea"/>
              </a:rPr>
              <a:t>α</a:t>
            </a:r>
            <a:endParaRPr lang="zh-TW" altLang="en-US" sz="2800" dirty="0"/>
          </a:p>
        </p:txBody>
      </p:sp>
      <p:sp>
        <p:nvSpPr>
          <p:cNvPr id="24" name="矩形 23"/>
          <p:cNvSpPr/>
          <p:nvPr/>
        </p:nvSpPr>
        <p:spPr>
          <a:xfrm>
            <a:off x="1451342" y="2170158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one</a:t>
            </a:r>
            <a:endParaRPr lang="zh-TW" altLang="en-US" dirty="0"/>
          </a:p>
        </p:txBody>
      </p:sp>
      <p:sp>
        <p:nvSpPr>
          <p:cNvPr id="25" name="手繪多邊形 24"/>
          <p:cNvSpPr/>
          <p:nvPr/>
        </p:nvSpPr>
        <p:spPr>
          <a:xfrm>
            <a:off x="2085474" y="1745224"/>
            <a:ext cx="1347537" cy="1042737"/>
          </a:xfrm>
          <a:custGeom>
            <a:avLst/>
            <a:gdLst>
              <a:gd name="connsiteX0" fmla="*/ 0 w 1347537"/>
              <a:gd name="connsiteY0" fmla="*/ 1042737 h 1042737"/>
              <a:gd name="connsiteX1" fmla="*/ 80210 w 1347537"/>
              <a:gd name="connsiteY1" fmla="*/ 1026695 h 1042737"/>
              <a:gd name="connsiteX2" fmla="*/ 224589 w 1347537"/>
              <a:gd name="connsiteY2" fmla="*/ 994611 h 1042737"/>
              <a:gd name="connsiteX3" fmla="*/ 272716 w 1347537"/>
              <a:gd name="connsiteY3" fmla="*/ 962527 h 1042737"/>
              <a:gd name="connsiteX4" fmla="*/ 385010 w 1347537"/>
              <a:gd name="connsiteY4" fmla="*/ 834190 h 1042737"/>
              <a:gd name="connsiteX5" fmla="*/ 449179 w 1347537"/>
              <a:gd name="connsiteY5" fmla="*/ 705853 h 1042737"/>
              <a:gd name="connsiteX6" fmla="*/ 465221 w 1347537"/>
              <a:gd name="connsiteY6" fmla="*/ 625642 h 1042737"/>
              <a:gd name="connsiteX7" fmla="*/ 481263 w 1347537"/>
              <a:gd name="connsiteY7" fmla="*/ 561474 h 1042737"/>
              <a:gd name="connsiteX8" fmla="*/ 497305 w 1347537"/>
              <a:gd name="connsiteY8" fmla="*/ 449179 h 1042737"/>
              <a:gd name="connsiteX9" fmla="*/ 529389 w 1347537"/>
              <a:gd name="connsiteY9" fmla="*/ 208548 h 1042737"/>
              <a:gd name="connsiteX10" fmla="*/ 545431 w 1347537"/>
              <a:gd name="connsiteY10" fmla="*/ 160421 h 1042737"/>
              <a:gd name="connsiteX11" fmla="*/ 625642 w 1347537"/>
              <a:gd name="connsiteY11" fmla="*/ 96253 h 1042737"/>
              <a:gd name="connsiteX12" fmla="*/ 673768 w 1347537"/>
              <a:gd name="connsiteY12" fmla="*/ 48127 h 1042737"/>
              <a:gd name="connsiteX13" fmla="*/ 770021 w 1347537"/>
              <a:gd name="connsiteY13" fmla="*/ 16042 h 1042737"/>
              <a:gd name="connsiteX14" fmla="*/ 818147 w 1347537"/>
              <a:gd name="connsiteY14" fmla="*/ 0 h 1042737"/>
              <a:gd name="connsiteX15" fmla="*/ 1058779 w 1347537"/>
              <a:gd name="connsiteY15" fmla="*/ 16042 h 1042737"/>
              <a:gd name="connsiteX16" fmla="*/ 1106905 w 1347537"/>
              <a:gd name="connsiteY16" fmla="*/ 32085 h 1042737"/>
              <a:gd name="connsiteX17" fmla="*/ 1283368 w 1347537"/>
              <a:gd name="connsiteY17" fmla="*/ 80211 h 1042737"/>
              <a:gd name="connsiteX18" fmla="*/ 1347537 w 1347537"/>
              <a:gd name="connsiteY18" fmla="*/ 144379 h 1042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347537" h="1042737">
                <a:moveTo>
                  <a:pt x="0" y="1042737"/>
                </a:moveTo>
                <a:lnTo>
                  <a:pt x="80210" y="1026695"/>
                </a:lnTo>
                <a:cubicBezTo>
                  <a:pt x="118940" y="1019653"/>
                  <a:pt x="184181" y="1014815"/>
                  <a:pt x="224589" y="994611"/>
                </a:cubicBezTo>
                <a:cubicBezTo>
                  <a:pt x="241834" y="985989"/>
                  <a:pt x="258206" y="975223"/>
                  <a:pt x="272716" y="962527"/>
                </a:cubicBezTo>
                <a:cubicBezTo>
                  <a:pt x="309884" y="930005"/>
                  <a:pt x="360850" y="882509"/>
                  <a:pt x="385010" y="834190"/>
                </a:cubicBezTo>
                <a:cubicBezTo>
                  <a:pt x="463500" y="677211"/>
                  <a:pt x="374846" y="817352"/>
                  <a:pt x="449179" y="705853"/>
                </a:cubicBezTo>
                <a:cubicBezTo>
                  <a:pt x="454526" y="679116"/>
                  <a:pt x="459306" y="652259"/>
                  <a:pt x="465221" y="625642"/>
                </a:cubicBezTo>
                <a:cubicBezTo>
                  <a:pt x="470004" y="604119"/>
                  <a:pt x="477319" y="583166"/>
                  <a:pt x="481263" y="561474"/>
                </a:cubicBezTo>
                <a:cubicBezTo>
                  <a:pt x="488027" y="524272"/>
                  <a:pt x="492615" y="486699"/>
                  <a:pt x="497305" y="449179"/>
                </a:cubicBezTo>
                <a:cubicBezTo>
                  <a:pt x="507235" y="369739"/>
                  <a:pt x="511905" y="287228"/>
                  <a:pt x="529389" y="208548"/>
                </a:cubicBezTo>
                <a:cubicBezTo>
                  <a:pt x="533057" y="192041"/>
                  <a:pt x="536731" y="174921"/>
                  <a:pt x="545431" y="160421"/>
                </a:cubicBezTo>
                <a:cubicBezTo>
                  <a:pt x="564098" y="129309"/>
                  <a:pt x="599414" y="118110"/>
                  <a:pt x="625642" y="96253"/>
                </a:cubicBezTo>
                <a:cubicBezTo>
                  <a:pt x="643070" y="81729"/>
                  <a:pt x="653936" y="59145"/>
                  <a:pt x="673768" y="48127"/>
                </a:cubicBezTo>
                <a:cubicBezTo>
                  <a:pt x="703332" y="31703"/>
                  <a:pt x="737937" y="26737"/>
                  <a:pt x="770021" y="16042"/>
                </a:cubicBezTo>
                <a:lnTo>
                  <a:pt x="818147" y="0"/>
                </a:lnTo>
                <a:cubicBezTo>
                  <a:pt x="898358" y="5347"/>
                  <a:pt x="978882" y="7164"/>
                  <a:pt x="1058779" y="16042"/>
                </a:cubicBezTo>
                <a:cubicBezTo>
                  <a:pt x="1075585" y="17909"/>
                  <a:pt x="1090591" y="27636"/>
                  <a:pt x="1106905" y="32085"/>
                </a:cubicBezTo>
                <a:cubicBezTo>
                  <a:pt x="1305943" y="86369"/>
                  <a:pt x="1172588" y="43284"/>
                  <a:pt x="1283368" y="80211"/>
                </a:cubicBezTo>
                <a:cubicBezTo>
                  <a:pt x="1322085" y="138286"/>
                  <a:pt x="1298207" y="119715"/>
                  <a:pt x="1347537" y="144379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6311727" y="1343013"/>
            <a:ext cx="44294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err="1"/>
              <a:t>int</a:t>
            </a:r>
            <a:r>
              <a:rPr lang="en-US" altLang="zh-TW" sz="3200" dirty="0"/>
              <a:t> one[] = {0, 1, 2, 3, 4};</a:t>
            </a:r>
          </a:p>
        </p:txBody>
      </p:sp>
    </p:spTree>
    <p:extLst>
      <p:ext uri="{BB962C8B-B14F-4D97-AF65-F5344CB8AC3E}">
        <p14:creationId xmlns:p14="http://schemas.microsoft.com/office/powerpoint/2010/main" val="384181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4" grpId="0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93382" y="404813"/>
            <a:ext cx="8451850" cy="914400"/>
          </a:xfrm>
        </p:spPr>
        <p:txBody>
          <a:bodyPr/>
          <a:lstStyle/>
          <a:p>
            <a:r>
              <a:rPr lang="en-US" altLang="zh-TW" dirty="0">
                <a:latin typeface="+mj-ea"/>
              </a:rPr>
              <a:t>Structures (records)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3382" y="1319212"/>
            <a:ext cx="10324850" cy="5418471"/>
          </a:xfrm>
        </p:spPr>
        <p:txBody>
          <a:bodyPr>
            <a:noAutofit/>
          </a:bodyPr>
          <a:lstStyle/>
          <a:p>
            <a:pPr marL="530352" lvl="1" indent="0">
              <a:buNone/>
            </a:pPr>
            <a:r>
              <a:rPr lang="en-US" altLang="zh-TW" sz="2800" i="0" dirty="0" err="1">
                <a:solidFill>
                  <a:schemeClr val="tx1"/>
                </a:solidFill>
                <a:latin typeface="+mj-ea"/>
                <a:ea typeface="+mj-ea"/>
              </a:rPr>
              <a:t>struct</a:t>
            </a:r>
            <a:r>
              <a:rPr lang="en-US" altLang="zh-TW" sz="2800" i="0" dirty="0">
                <a:solidFill>
                  <a:schemeClr val="tx1"/>
                </a:solidFill>
                <a:latin typeface="+mj-ea"/>
                <a:ea typeface="+mj-ea"/>
              </a:rPr>
              <a:t> {</a:t>
            </a:r>
          </a:p>
          <a:p>
            <a:pPr marL="530352" lvl="1" indent="0">
              <a:buNone/>
            </a:pPr>
            <a:r>
              <a:rPr lang="en-US" altLang="zh-TW" sz="2800" i="0" dirty="0">
                <a:solidFill>
                  <a:schemeClr val="tx1"/>
                </a:solidFill>
                <a:latin typeface="+mj-ea"/>
                <a:ea typeface="+mj-ea"/>
              </a:rPr>
              <a:t>	char name[10];</a:t>
            </a:r>
          </a:p>
          <a:p>
            <a:pPr marL="530352" lvl="1" indent="0">
              <a:buNone/>
            </a:pPr>
            <a:r>
              <a:rPr lang="en-US" altLang="zh-TW" sz="2800" i="0" dirty="0">
                <a:solidFill>
                  <a:schemeClr val="tx1"/>
                </a:solidFill>
                <a:latin typeface="+mj-ea"/>
                <a:ea typeface="+mj-ea"/>
              </a:rPr>
              <a:t>	</a:t>
            </a:r>
            <a:r>
              <a:rPr lang="en-US" altLang="zh-TW" sz="2800" i="0" dirty="0" err="1">
                <a:solidFill>
                  <a:schemeClr val="tx1"/>
                </a:solidFill>
                <a:latin typeface="+mj-ea"/>
                <a:ea typeface="+mj-ea"/>
              </a:rPr>
              <a:t>int</a:t>
            </a:r>
            <a:r>
              <a:rPr lang="en-US" altLang="zh-TW" sz="2800" i="0" dirty="0">
                <a:solidFill>
                  <a:schemeClr val="tx1"/>
                </a:solidFill>
                <a:latin typeface="+mj-ea"/>
                <a:ea typeface="+mj-ea"/>
              </a:rPr>
              <a:t> age;</a:t>
            </a:r>
          </a:p>
          <a:p>
            <a:pPr marL="530352" lvl="1" indent="0">
              <a:buNone/>
            </a:pPr>
            <a:r>
              <a:rPr lang="en-US" altLang="zh-TW" sz="2800" i="0" dirty="0">
                <a:solidFill>
                  <a:schemeClr val="tx1"/>
                </a:solidFill>
                <a:latin typeface="+mj-ea"/>
                <a:ea typeface="+mj-ea"/>
              </a:rPr>
              <a:t>	float salary;</a:t>
            </a:r>
          </a:p>
          <a:p>
            <a:pPr marL="530352" lvl="1" indent="0">
              <a:buNone/>
            </a:pPr>
            <a:r>
              <a:rPr lang="en-US" altLang="zh-TW" sz="2800" i="0" dirty="0" smtClean="0">
                <a:solidFill>
                  <a:schemeClr val="tx1"/>
                </a:solidFill>
                <a:latin typeface="+mj-ea"/>
                <a:ea typeface="+mj-ea"/>
              </a:rPr>
              <a:t>} </a:t>
            </a:r>
            <a:r>
              <a:rPr lang="en-US" altLang="zh-TW" sz="2800" i="0" dirty="0">
                <a:solidFill>
                  <a:schemeClr val="tx1"/>
                </a:solidFill>
                <a:latin typeface="+mj-ea"/>
                <a:ea typeface="+mj-ea"/>
              </a:rPr>
              <a:t>person;</a:t>
            </a:r>
          </a:p>
          <a:p>
            <a:pPr lvl="1"/>
            <a:endParaRPr lang="en-US" altLang="zh-TW" sz="2800" i="0" dirty="0">
              <a:solidFill>
                <a:schemeClr val="tx1"/>
              </a:solidFill>
              <a:latin typeface="+mj-ea"/>
              <a:ea typeface="+mj-ea"/>
            </a:endParaRPr>
          </a:p>
          <a:p>
            <a:pPr lvl="1"/>
            <a:r>
              <a:rPr lang="en-US" altLang="zh-TW" sz="2800" i="0" dirty="0" err="1">
                <a:solidFill>
                  <a:schemeClr val="tx1"/>
                </a:solidFill>
                <a:latin typeface="+mj-ea"/>
                <a:ea typeface="+mj-ea"/>
              </a:rPr>
              <a:t>strcpy</a:t>
            </a:r>
            <a:r>
              <a:rPr lang="en-US" altLang="zh-TW" sz="2800" i="0" dirty="0">
                <a:solidFill>
                  <a:schemeClr val="tx1"/>
                </a:solidFill>
                <a:latin typeface="+mj-ea"/>
                <a:ea typeface="+mj-ea"/>
              </a:rPr>
              <a:t>(person.name, “</a:t>
            </a:r>
            <a:r>
              <a:rPr lang="en-US" altLang="zh-TW" sz="2800" i="0" dirty="0" err="1">
                <a:solidFill>
                  <a:schemeClr val="tx1"/>
                </a:solidFill>
                <a:latin typeface="+mj-ea"/>
                <a:ea typeface="+mj-ea"/>
              </a:rPr>
              <a:t>james</a:t>
            </a:r>
            <a:r>
              <a:rPr lang="en-US" altLang="zh-TW" sz="2800" i="0" dirty="0">
                <a:solidFill>
                  <a:schemeClr val="tx1"/>
                </a:solidFill>
                <a:latin typeface="+mj-ea"/>
                <a:ea typeface="+mj-ea"/>
              </a:rPr>
              <a:t>”);</a:t>
            </a:r>
          </a:p>
          <a:p>
            <a:pPr lvl="1"/>
            <a:r>
              <a:rPr lang="en-US" altLang="zh-TW" sz="2800" i="0" dirty="0" err="1">
                <a:solidFill>
                  <a:schemeClr val="tx1"/>
                </a:solidFill>
                <a:latin typeface="+mj-ea"/>
                <a:ea typeface="+mj-ea"/>
              </a:rPr>
              <a:t>person.age</a:t>
            </a:r>
            <a:r>
              <a:rPr lang="en-US" altLang="zh-TW" sz="2800" i="0" dirty="0">
                <a:solidFill>
                  <a:schemeClr val="tx1"/>
                </a:solidFill>
                <a:latin typeface="+mj-ea"/>
                <a:ea typeface="+mj-ea"/>
              </a:rPr>
              <a:t>=10;</a:t>
            </a:r>
          </a:p>
          <a:p>
            <a:pPr lvl="1"/>
            <a:r>
              <a:rPr lang="en-US" altLang="zh-TW" sz="2800" i="0" dirty="0" err="1">
                <a:solidFill>
                  <a:schemeClr val="tx1"/>
                </a:solidFill>
                <a:latin typeface="+mj-ea"/>
                <a:ea typeface="+mj-ea"/>
              </a:rPr>
              <a:t>person.salary</a:t>
            </a:r>
            <a:r>
              <a:rPr lang="en-US" altLang="zh-TW" sz="2800" i="0" dirty="0">
                <a:solidFill>
                  <a:schemeClr val="tx1"/>
                </a:solidFill>
                <a:latin typeface="+mj-ea"/>
                <a:ea typeface="+mj-ea"/>
              </a:rPr>
              <a:t>=35000;</a:t>
            </a:r>
          </a:p>
        </p:txBody>
      </p:sp>
      <p:sp>
        <p:nvSpPr>
          <p:cNvPr id="3" name="矩形 2"/>
          <p:cNvSpPr/>
          <p:nvPr/>
        </p:nvSpPr>
        <p:spPr>
          <a:xfrm>
            <a:off x="1625425" y="5883158"/>
            <a:ext cx="779835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TW" altLang="en-US" sz="2800" dirty="0" smtClean="0">
                <a:solidFill>
                  <a:srgbClr val="FF0000"/>
                </a:solidFill>
                <a:latin typeface="+mj-ea"/>
              </a:rPr>
              <a:t>只宣告了一筆叫</a:t>
            </a:r>
            <a:r>
              <a:rPr lang="en-US" altLang="zh-TW" sz="2800" dirty="0" smtClean="0">
                <a:solidFill>
                  <a:srgbClr val="FF0000"/>
                </a:solidFill>
                <a:latin typeface="+mj-ea"/>
              </a:rPr>
              <a:t>person</a:t>
            </a:r>
            <a:r>
              <a:rPr lang="zh-TW" altLang="en-US" sz="2800" dirty="0" smtClean="0">
                <a:solidFill>
                  <a:srgbClr val="FF0000"/>
                </a:solidFill>
                <a:latin typeface="+mj-ea"/>
              </a:rPr>
              <a:t>的紀錄，型態為</a:t>
            </a:r>
            <a:r>
              <a:rPr lang="en-US" altLang="zh-TW" sz="2800" dirty="0" err="1" smtClean="0">
                <a:solidFill>
                  <a:srgbClr val="FF0000"/>
                </a:solidFill>
                <a:latin typeface="+mj-ea"/>
              </a:rPr>
              <a:t>struct</a:t>
            </a:r>
            <a:endParaRPr lang="en-US" altLang="zh-TW" sz="2800" dirty="0" smtClean="0">
              <a:solidFill>
                <a:srgbClr val="FF0000"/>
              </a:solidFill>
              <a:latin typeface="+mj-ea"/>
            </a:endParaRPr>
          </a:p>
          <a:p>
            <a:pPr lvl="1"/>
            <a:r>
              <a:rPr lang="zh-TW" altLang="en-US" sz="2800" dirty="0" smtClean="0">
                <a:solidFill>
                  <a:srgbClr val="FF0000"/>
                </a:solidFill>
                <a:latin typeface="+mj-ea"/>
              </a:rPr>
              <a:t>無法再</a:t>
            </a:r>
            <a:r>
              <a:rPr lang="zh-TW" altLang="en-US" sz="2800" dirty="0">
                <a:solidFill>
                  <a:srgbClr val="FF0000"/>
                </a:solidFill>
                <a:latin typeface="+mj-ea"/>
              </a:rPr>
              <a:t>利用</a:t>
            </a:r>
            <a:endParaRPr lang="en-US" altLang="zh-TW" sz="2800" dirty="0">
              <a:solidFill>
                <a:srgbClr val="FF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9767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93382" y="404813"/>
            <a:ext cx="8451850" cy="914400"/>
          </a:xfrm>
        </p:spPr>
        <p:txBody>
          <a:bodyPr/>
          <a:lstStyle/>
          <a:p>
            <a:r>
              <a:rPr lang="en-US" altLang="zh-TW" dirty="0">
                <a:latin typeface="+mj-ea"/>
              </a:rPr>
              <a:t>Create structure data type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3382" y="1319212"/>
            <a:ext cx="6487578" cy="5418471"/>
          </a:xfrm>
        </p:spPr>
        <p:txBody>
          <a:bodyPr>
            <a:noAutofit/>
          </a:bodyPr>
          <a:lstStyle/>
          <a:p>
            <a:pPr marL="530352" lvl="1" indent="0">
              <a:buNone/>
            </a:pPr>
            <a:r>
              <a:rPr lang="en-US" altLang="zh-TW" sz="2800" i="0" dirty="0" err="1">
                <a:solidFill>
                  <a:srgbClr val="FF0000"/>
                </a:solidFill>
                <a:latin typeface="+mj-ea"/>
                <a:ea typeface="+mj-ea"/>
              </a:rPr>
              <a:t>typedef</a:t>
            </a:r>
            <a:r>
              <a:rPr lang="en-US" altLang="zh-TW" sz="2800" i="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zh-TW" sz="2800" i="0" dirty="0" err="1">
                <a:solidFill>
                  <a:srgbClr val="FF0000"/>
                </a:solidFill>
                <a:latin typeface="+mj-ea"/>
                <a:ea typeface="+mj-ea"/>
              </a:rPr>
              <a:t>struct</a:t>
            </a:r>
            <a:r>
              <a:rPr lang="en-US" altLang="zh-TW" sz="2800" i="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zh-TW" sz="2800" i="0" dirty="0" err="1">
                <a:solidFill>
                  <a:srgbClr val="0070C0"/>
                </a:solidFill>
                <a:latin typeface="+mj-ea"/>
                <a:ea typeface="+mj-ea"/>
              </a:rPr>
              <a:t>human_being</a:t>
            </a:r>
            <a:r>
              <a:rPr lang="en-US" altLang="zh-TW" sz="2800" i="0" dirty="0">
                <a:solidFill>
                  <a:schemeClr val="tx1"/>
                </a:solidFill>
                <a:latin typeface="+mj-ea"/>
                <a:ea typeface="+mj-ea"/>
              </a:rPr>
              <a:t> {</a:t>
            </a:r>
          </a:p>
          <a:p>
            <a:pPr marL="530352" lvl="1" indent="0">
              <a:buNone/>
            </a:pPr>
            <a:r>
              <a:rPr lang="en-US" altLang="zh-TW" sz="2800" i="0" dirty="0">
                <a:solidFill>
                  <a:schemeClr val="tx1"/>
                </a:solidFill>
                <a:latin typeface="+mj-ea"/>
                <a:ea typeface="+mj-ea"/>
              </a:rPr>
              <a:t>	char name[10];</a:t>
            </a:r>
          </a:p>
          <a:p>
            <a:pPr marL="530352" lvl="1" indent="0">
              <a:buNone/>
            </a:pPr>
            <a:r>
              <a:rPr lang="en-US" altLang="zh-TW" sz="2800" i="0" dirty="0">
                <a:solidFill>
                  <a:schemeClr val="tx1"/>
                </a:solidFill>
                <a:latin typeface="+mj-ea"/>
                <a:ea typeface="+mj-ea"/>
              </a:rPr>
              <a:t>	</a:t>
            </a:r>
            <a:r>
              <a:rPr lang="en-US" altLang="zh-TW" sz="2800" i="0" dirty="0" err="1">
                <a:solidFill>
                  <a:schemeClr val="tx1"/>
                </a:solidFill>
                <a:latin typeface="+mj-ea"/>
                <a:ea typeface="+mj-ea"/>
              </a:rPr>
              <a:t>int</a:t>
            </a:r>
            <a:r>
              <a:rPr lang="en-US" altLang="zh-TW" sz="2800" i="0" dirty="0">
                <a:solidFill>
                  <a:schemeClr val="tx1"/>
                </a:solidFill>
                <a:latin typeface="+mj-ea"/>
                <a:ea typeface="+mj-ea"/>
              </a:rPr>
              <a:t> age;</a:t>
            </a:r>
          </a:p>
          <a:p>
            <a:pPr marL="530352" lvl="1" indent="0">
              <a:buNone/>
            </a:pPr>
            <a:r>
              <a:rPr lang="en-US" altLang="zh-TW" sz="2800" i="0" dirty="0">
                <a:solidFill>
                  <a:schemeClr val="tx1"/>
                </a:solidFill>
                <a:latin typeface="+mj-ea"/>
                <a:ea typeface="+mj-ea"/>
              </a:rPr>
              <a:t>	float salary;</a:t>
            </a:r>
          </a:p>
          <a:p>
            <a:pPr marL="530352" lvl="1" indent="0">
              <a:buNone/>
            </a:pPr>
            <a:r>
              <a:rPr lang="en-US" altLang="zh-TW" sz="2800" i="0" dirty="0">
                <a:solidFill>
                  <a:schemeClr val="tx1"/>
                </a:solidFill>
                <a:latin typeface="+mj-ea"/>
                <a:ea typeface="+mj-ea"/>
              </a:rPr>
              <a:t>	</a:t>
            </a:r>
            <a:r>
              <a:rPr lang="en-US" altLang="zh-TW" sz="2800" i="0" dirty="0" smtClean="0">
                <a:solidFill>
                  <a:schemeClr val="tx1"/>
                </a:solidFill>
                <a:latin typeface="+mj-ea"/>
                <a:ea typeface="+mj-ea"/>
              </a:rPr>
              <a:t>};</a:t>
            </a:r>
            <a:endParaRPr lang="en-US" altLang="zh-TW" sz="2800" i="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530352" lvl="1" indent="0">
              <a:buNone/>
            </a:pPr>
            <a:endParaRPr lang="en-US" altLang="zh-TW" sz="2800" i="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530352" lvl="1" indent="0">
              <a:buNone/>
            </a:pPr>
            <a:r>
              <a:rPr lang="en-US" altLang="zh-TW" sz="2800" i="0" dirty="0" err="1">
                <a:solidFill>
                  <a:schemeClr val="tx1"/>
                </a:solidFill>
                <a:latin typeface="+mj-ea"/>
                <a:ea typeface="+mj-ea"/>
              </a:rPr>
              <a:t>human_being</a:t>
            </a:r>
            <a:r>
              <a:rPr lang="en-US" altLang="zh-TW" sz="2800" i="0" dirty="0">
                <a:solidFill>
                  <a:schemeClr val="tx1"/>
                </a:solidFill>
                <a:latin typeface="+mj-ea"/>
                <a:ea typeface="+mj-ea"/>
              </a:rPr>
              <a:t> person1, person2;</a:t>
            </a:r>
          </a:p>
          <a:p>
            <a:pPr marL="530352" lvl="1" indent="0">
              <a:buNone/>
            </a:pPr>
            <a:endParaRPr lang="en-US" altLang="zh-TW" sz="2800" i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784592" y="1319211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530352" lvl="1" indent="0">
              <a:buNone/>
            </a:pPr>
            <a:r>
              <a:rPr lang="en-US" altLang="zh-TW" sz="2800" dirty="0" err="1">
                <a:solidFill>
                  <a:srgbClr val="FF0000"/>
                </a:solidFill>
                <a:latin typeface="+mj-ea"/>
              </a:rPr>
              <a:t>typedef</a:t>
            </a:r>
            <a:r>
              <a:rPr lang="en-US" altLang="zh-TW" sz="2800" dirty="0">
                <a:solidFill>
                  <a:srgbClr val="FF0000"/>
                </a:solidFill>
                <a:latin typeface="+mj-ea"/>
              </a:rPr>
              <a:t> </a:t>
            </a:r>
            <a:r>
              <a:rPr lang="en-US" altLang="zh-TW" sz="2800" dirty="0" err="1">
                <a:solidFill>
                  <a:srgbClr val="FF0000"/>
                </a:solidFill>
                <a:latin typeface="+mj-ea"/>
              </a:rPr>
              <a:t>struct</a:t>
            </a:r>
            <a:r>
              <a:rPr lang="en-US" altLang="zh-TW" sz="2800" dirty="0">
                <a:solidFill>
                  <a:srgbClr val="FF0000"/>
                </a:solidFill>
                <a:latin typeface="+mj-ea"/>
              </a:rPr>
              <a:t> </a:t>
            </a:r>
            <a:r>
              <a:rPr lang="en-US" altLang="zh-TW" sz="2800" dirty="0">
                <a:latin typeface="+mj-ea"/>
              </a:rPr>
              <a:t>{</a:t>
            </a:r>
          </a:p>
          <a:p>
            <a:pPr marL="530352" lvl="1" indent="0">
              <a:buNone/>
            </a:pPr>
            <a:r>
              <a:rPr lang="en-US" altLang="zh-TW" sz="2800" dirty="0">
                <a:latin typeface="+mj-ea"/>
              </a:rPr>
              <a:t>	char name[10];</a:t>
            </a:r>
          </a:p>
          <a:p>
            <a:pPr marL="530352" lvl="1" indent="0">
              <a:buNone/>
            </a:pPr>
            <a:r>
              <a:rPr lang="en-US" altLang="zh-TW" sz="2800" dirty="0">
                <a:latin typeface="+mj-ea"/>
              </a:rPr>
              <a:t>	</a:t>
            </a:r>
            <a:r>
              <a:rPr lang="en-US" altLang="zh-TW" sz="2800" dirty="0" err="1">
                <a:latin typeface="+mj-ea"/>
              </a:rPr>
              <a:t>int</a:t>
            </a:r>
            <a:r>
              <a:rPr lang="en-US" altLang="zh-TW" sz="2800" dirty="0">
                <a:latin typeface="+mj-ea"/>
              </a:rPr>
              <a:t> age;</a:t>
            </a:r>
          </a:p>
          <a:p>
            <a:pPr marL="530352" lvl="1" indent="0">
              <a:buNone/>
            </a:pPr>
            <a:r>
              <a:rPr lang="en-US" altLang="zh-TW" sz="2800" dirty="0">
                <a:latin typeface="+mj-ea"/>
              </a:rPr>
              <a:t>	float salary</a:t>
            </a:r>
          </a:p>
          <a:p>
            <a:pPr marL="530352" lvl="1" indent="0">
              <a:buNone/>
            </a:pPr>
            <a:r>
              <a:rPr lang="en-US" altLang="zh-TW" sz="2800" dirty="0">
                <a:latin typeface="+mj-ea"/>
              </a:rPr>
              <a:t>	} </a:t>
            </a:r>
            <a:r>
              <a:rPr lang="en-US" altLang="zh-TW" sz="2800" dirty="0" err="1">
                <a:solidFill>
                  <a:srgbClr val="0070C0"/>
                </a:solidFill>
                <a:latin typeface="+mj-ea"/>
              </a:rPr>
              <a:t>human_being</a:t>
            </a:r>
            <a:r>
              <a:rPr lang="en-US" altLang="zh-TW" sz="2800" dirty="0">
                <a:latin typeface="+mj-ea"/>
              </a:rPr>
              <a:t>;</a:t>
            </a:r>
          </a:p>
        </p:txBody>
      </p:sp>
      <p:sp>
        <p:nvSpPr>
          <p:cNvPr id="3" name="矩形 2"/>
          <p:cNvSpPr/>
          <p:nvPr/>
        </p:nvSpPr>
        <p:spPr>
          <a:xfrm>
            <a:off x="6504357" y="2781151"/>
            <a:ext cx="10791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0352" lvl="1" indent="0">
              <a:buNone/>
            </a:pPr>
            <a:r>
              <a:rPr lang="en-US" altLang="zh-TW" sz="2800" dirty="0">
                <a:latin typeface="+mj-ea"/>
              </a:rPr>
              <a:t>or</a:t>
            </a:r>
          </a:p>
        </p:txBody>
      </p:sp>
      <p:sp>
        <p:nvSpPr>
          <p:cNvPr id="6" name="矩形 5"/>
          <p:cNvSpPr/>
          <p:nvPr/>
        </p:nvSpPr>
        <p:spPr>
          <a:xfrm>
            <a:off x="1259665" y="5027918"/>
            <a:ext cx="69076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TW" altLang="en-US" sz="2800" dirty="0" smtClean="0">
                <a:solidFill>
                  <a:srgbClr val="FF0000"/>
                </a:solidFill>
                <a:latin typeface="+mj-ea"/>
              </a:rPr>
              <a:t>宣告了一個叫</a:t>
            </a:r>
            <a:r>
              <a:rPr lang="en-US" altLang="zh-TW" sz="2800" dirty="0" err="1" smtClean="0">
                <a:solidFill>
                  <a:srgbClr val="FF0000"/>
                </a:solidFill>
                <a:latin typeface="+mj-ea"/>
              </a:rPr>
              <a:t>human_being</a:t>
            </a:r>
            <a:r>
              <a:rPr lang="zh-TW" altLang="en-US" sz="2800" dirty="0" smtClean="0">
                <a:solidFill>
                  <a:srgbClr val="FF0000"/>
                </a:solidFill>
                <a:latin typeface="+mj-ea"/>
              </a:rPr>
              <a:t>的資料型態</a:t>
            </a:r>
            <a:endParaRPr lang="en-US" altLang="zh-TW" sz="2800" dirty="0">
              <a:solidFill>
                <a:srgbClr val="FF0000"/>
              </a:solidFill>
              <a:latin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59665" y="5482070"/>
            <a:ext cx="1093233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TW" altLang="en-US" sz="2800" dirty="0" smtClean="0">
                <a:solidFill>
                  <a:srgbClr val="FF0000"/>
                </a:solidFill>
                <a:latin typeface="+mj-ea"/>
              </a:rPr>
              <a:t>宣告了兩筆</a:t>
            </a:r>
            <a:r>
              <a:rPr lang="zh-TW" altLang="en-US" sz="2800" dirty="0">
                <a:solidFill>
                  <a:srgbClr val="FF0000"/>
                </a:solidFill>
                <a:latin typeface="+mj-ea"/>
              </a:rPr>
              <a:t>叫</a:t>
            </a:r>
            <a:r>
              <a:rPr lang="en-US" altLang="zh-TW" sz="2800" dirty="0" smtClean="0">
                <a:solidFill>
                  <a:srgbClr val="FF0000"/>
                </a:solidFill>
                <a:latin typeface="+mj-ea"/>
              </a:rPr>
              <a:t>person1</a:t>
            </a:r>
            <a:r>
              <a:rPr lang="zh-TW" altLang="en-US" sz="2800" dirty="0" smtClean="0">
                <a:solidFill>
                  <a:srgbClr val="FF0000"/>
                </a:solidFill>
                <a:latin typeface="+mj-ea"/>
              </a:rPr>
              <a:t>、</a:t>
            </a:r>
            <a:r>
              <a:rPr lang="en-US" altLang="zh-TW" sz="2800" dirty="0" smtClean="0">
                <a:solidFill>
                  <a:srgbClr val="FF0000"/>
                </a:solidFill>
                <a:latin typeface="+mj-ea"/>
              </a:rPr>
              <a:t>person2</a:t>
            </a:r>
            <a:r>
              <a:rPr lang="zh-TW" altLang="en-US" sz="2800" dirty="0" smtClean="0">
                <a:solidFill>
                  <a:srgbClr val="FF0000"/>
                </a:solidFill>
                <a:latin typeface="+mj-ea"/>
              </a:rPr>
              <a:t>的</a:t>
            </a:r>
            <a:r>
              <a:rPr lang="zh-TW" altLang="en-US" sz="2800" dirty="0">
                <a:solidFill>
                  <a:srgbClr val="FF0000"/>
                </a:solidFill>
                <a:latin typeface="+mj-ea"/>
              </a:rPr>
              <a:t>紀錄，型態</a:t>
            </a:r>
            <a:r>
              <a:rPr lang="zh-TW" altLang="en-US" sz="2800" dirty="0" smtClean="0">
                <a:solidFill>
                  <a:srgbClr val="FF0000"/>
                </a:solidFill>
                <a:latin typeface="+mj-ea"/>
              </a:rPr>
              <a:t>為</a:t>
            </a:r>
            <a:r>
              <a:rPr lang="en-US" altLang="zh-TW" sz="2800" dirty="0" err="1" smtClean="0">
                <a:solidFill>
                  <a:srgbClr val="FF0000"/>
                </a:solidFill>
                <a:latin typeface="+mj-ea"/>
              </a:rPr>
              <a:t>human_being</a:t>
            </a:r>
            <a:endParaRPr lang="en-US" altLang="zh-TW" sz="2800" dirty="0">
              <a:solidFill>
                <a:srgbClr val="FF0000"/>
              </a:solidFill>
              <a:latin typeface="+mj-ea"/>
            </a:endParaRPr>
          </a:p>
          <a:p>
            <a:pPr lvl="1"/>
            <a:endParaRPr lang="en-US" altLang="zh-TW" sz="2800" dirty="0">
              <a:solidFill>
                <a:srgbClr val="FF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6034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588</TotalTime>
  <Words>5680</Words>
  <Application>Microsoft Office PowerPoint</Application>
  <PresentationFormat>寬螢幕</PresentationFormat>
  <Paragraphs>862</Paragraphs>
  <Slides>53</Slides>
  <Notes>2</Notes>
  <HiddenSlides>0</HiddenSlides>
  <MMClips>0</MMClips>
  <ScaleCrop>false</ScaleCrop>
  <HeadingPairs>
    <vt:vector size="8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53</vt:i4>
      </vt:variant>
    </vt:vector>
  </HeadingPairs>
  <TitlesOfParts>
    <vt:vector size="68" baseType="lpstr">
      <vt:lpstr>Arial Unicode MS</vt:lpstr>
      <vt:lpstr>微軟正黑體</vt:lpstr>
      <vt:lpstr>新細明體</vt:lpstr>
      <vt:lpstr>標楷體</vt:lpstr>
      <vt:lpstr>Calibri</vt:lpstr>
      <vt:lpstr>Cambria Math</vt:lpstr>
      <vt:lpstr>Comic Sans MS</vt:lpstr>
      <vt:lpstr>Franklin Gothic Book</vt:lpstr>
      <vt:lpstr>Lucida Console</vt:lpstr>
      <vt:lpstr>Symbol</vt:lpstr>
      <vt:lpstr>Times New Roman</vt:lpstr>
      <vt:lpstr>Wingdings</vt:lpstr>
      <vt:lpstr>Crop</vt:lpstr>
      <vt:lpstr>文件</vt:lpstr>
      <vt:lpstr>方程式</vt:lpstr>
      <vt:lpstr>資料結構 Data Structure</vt:lpstr>
      <vt:lpstr>陣列(Array)</vt:lpstr>
      <vt:lpstr>Abstract Data Type Array</vt:lpstr>
      <vt:lpstr>Arrays in C</vt:lpstr>
      <vt:lpstr>Arrays in C</vt:lpstr>
      <vt:lpstr>Example: 1-dimension array addressing</vt:lpstr>
      <vt:lpstr>PowerPoint 簡報</vt:lpstr>
      <vt:lpstr>Structures (records)</vt:lpstr>
      <vt:lpstr>Create structure data type</vt:lpstr>
      <vt:lpstr>Unions</vt:lpstr>
      <vt:lpstr>Array/Struct/Union/Enum</vt:lpstr>
      <vt:lpstr>Self-Referential Structures</vt:lpstr>
      <vt:lpstr>Ordered List Examples</vt:lpstr>
      <vt:lpstr>Ordered List的常見操作</vt:lpstr>
      <vt:lpstr>Recall：</vt:lpstr>
      <vt:lpstr>多項式表示法</vt:lpstr>
      <vt:lpstr>PowerPoint 簡報</vt:lpstr>
      <vt:lpstr>多項式加法</vt:lpstr>
      <vt:lpstr>PowerPoint 簡報</vt:lpstr>
      <vt:lpstr>PowerPoint 簡報</vt:lpstr>
      <vt:lpstr>Typedef polynormial：</vt:lpstr>
      <vt:lpstr>Typedef polynormial：</vt:lpstr>
      <vt:lpstr>Typedef polynormial：</vt:lpstr>
      <vt:lpstr>PowerPoint 簡報</vt:lpstr>
      <vt:lpstr>PowerPoint 簡報</vt:lpstr>
      <vt:lpstr>PowerPoint 簡報</vt:lpstr>
      <vt:lpstr>PowerPoint 簡報</vt:lpstr>
      <vt:lpstr>Sparce Matrix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2.4 The sparse matrix ADT (7/18)</vt:lpstr>
      <vt:lpstr>PowerPoint 簡報</vt:lpstr>
      <vt:lpstr>2.4 The sparse matrix ADT (8/18)</vt:lpstr>
      <vt:lpstr>2.4 The sparse matrix ADT (9/18)</vt:lpstr>
      <vt:lpstr>2.4 The sparse matrix ADT (10/18)</vt:lpstr>
      <vt:lpstr>PowerPoint 簡報</vt:lpstr>
      <vt:lpstr>PowerPoint 簡報</vt:lpstr>
      <vt:lpstr>2.4 The sparse matrix ADT (11/18)</vt:lpstr>
      <vt:lpstr>2.4 The sparse matrix ADT (12/18)</vt:lpstr>
      <vt:lpstr>2.4 The sparse matrix ADT (13/18)</vt:lpstr>
      <vt:lpstr>The sparse matrix ADT (14/18)</vt:lpstr>
      <vt:lpstr>PowerPoint 簡報</vt:lpstr>
      <vt:lpstr>PowerPoint 簡報</vt:lpstr>
      <vt:lpstr>PowerPoint 簡報</vt:lpstr>
      <vt:lpstr>2.4 The sparse matrix ADT (15/18)</vt:lpstr>
      <vt:lpstr>2.4 The sparse matrix ADT (16/18)</vt:lpstr>
      <vt:lpstr>Analyzing the algorithm</vt:lpstr>
      <vt:lpstr>2.4 The sparse matrix ADT (18/18)</vt:lpstr>
      <vt:lpstr>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資料結構 Data Structure</dc:title>
  <dc:creator>parkertsai@giga.net.tw</dc:creator>
  <cp:lastModifiedBy>ParkerTsai</cp:lastModifiedBy>
  <cp:revision>252</cp:revision>
  <dcterms:created xsi:type="dcterms:W3CDTF">2020-09-11T13:53:44Z</dcterms:created>
  <dcterms:modified xsi:type="dcterms:W3CDTF">2022-09-12T06:45:23Z</dcterms:modified>
</cp:coreProperties>
</file>