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271" r:id="rId4"/>
    <p:sldId id="257" r:id="rId5"/>
    <p:sldId id="258" r:id="rId6"/>
    <p:sldId id="272" r:id="rId7"/>
    <p:sldId id="273" r:id="rId9"/>
    <p:sldId id="274" r:id="rId10"/>
    <p:sldId id="275" r:id="rId11"/>
    <p:sldId id="276" r:id="rId12"/>
    <p:sldId id="277" r:id="rId13"/>
    <p:sldId id="278" r:id="rId14"/>
    <p:sldId id="280" r:id="rId15"/>
    <p:sldId id="281" r:id="rId16"/>
    <p:sldId id="282" r:id="rId17"/>
  </p:sldIdLst>
  <p:sldSz cx="10080625" cy="567055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63EC7962-8688-445B-880D-B2044DDD1CC3}" type="slidenum">
              <a:rPr lang="en-US" sz="1200">
                <a:latin typeface="Arial" panose="020B0604020202090204" pitchFamily="34" charset="0"/>
              </a:rPr>
            </a:fld>
            <a:endParaRPr lang="en-US" sz="1200">
              <a:latin typeface="Arial" panose="020B060402020209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B94CE9CF-C2B3-4413-A428-36B7D8840060}" type="slidenum">
              <a:rPr lang="en-US" sz="1200">
                <a:latin typeface="Arial" panose="020B0604020202090204" pitchFamily="34" charset="0"/>
              </a:rPr>
            </a:fld>
            <a:endParaRPr lang="en-US" sz="1200">
              <a:latin typeface="Arial" panose="020B060402020209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F5C930BC-D47F-4D03-803C-10D207E79929}" type="slidenum">
              <a:rPr lang="en-US" sz="1200">
                <a:latin typeface="Arial" panose="020B0604020202090204" pitchFamily="34" charset="0"/>
              </a:rPr>
            </a:fld>
            <a:endParaRPr lang="en-US" sz="1200">
              <a:latin typeface="Arial" panose="020B060402020209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C8ECFBC3-3D10-4634-96D0-65310F5B6F8D}" type="slidenum">
              <a:rPr lang="en-US" sz="1200">
                <a:latin typeface="Arial" panose="020B0604020202090204" pitchFamily="34" charset="0"/>
              </a:rPr>
            </a:fld>
            <a:endParaRPr lang="en-US" sz="1200">
              <a:latin typeface="Arial" panose="020B0604020202090204" pitchFamily="3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227BBDBF-089C-46E3-BFDB-A15FC872E963}" type="slidenum">
              <a:rPr lang="en-US" sz="1200">
                <a:latin typeface="Arial" panose="020B0604020202090204" pitchFamily="34" charset="0"/>
              </a:rPr>
            </a:fld>
            <a:endParaRPr lang="en-US" sz="1200">
              <a:latin typeface="Arial" panose="020B060402020209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503050405090304" pitchFamily="18" charset="0"/>
              </a:defRPr>
            </a:lvl1pPr>
            <a:lvl2pPr marL="742950" indent="-285750" eaLnBrk="0" hangingPunct="0">
              <a:defRPr sz="2400">
                <a:solidFill>
                  <a:schemeClr val="tx1"/>
                </a:solidFill>
                <a:latin typeface="Times New Roman" panose="02020503050405090304" pitchFamily="18" charset="0"/>
              </a:defRPr>
            </a:lvl2pPr>
            <a:lvl3pPr marL="1143000" indent="-228600" eaLnBrk="0" hangingPunct="0">
              <a:defRPr sz="2400">
                <a:solidFill>
                  <a:schemeClr val="tx1"/>
                </a:solidFill>
                <a:latin typeface="Times New Roman" panose="02020503050405090304" pitchFamily="18" charset="0"/>
              </a:defRPr>
            </a:lvl3pPr>
            <a:lvl4pPr marL="1600200" indent="-228600" eaLnBrk="0" hangingPunct="0">
              <a:defRPr sz="2400">
                <a:solidFill>
                  <a:schemeClr val="tx1"/>
                </a:solidFill>
                <a:latin typeface="Times New Roman" panose="02020503050405090304" pitchFamily="18" charset="0"/>
              </a:defRPr>
            </a:lvl4pPr>
            <a:lvl5pPr marL="2057400" indent="-228600" eaLnBrk="0" hangingPunct="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A4124377-5D58-465F-A56A-6BD5E3A1ECDE}" type="slidenum">
              <a:rPr lang="en-US" sz="1200">
                <a:latin typeface="Arial" panose="020B0604020202090204" pitchFamily="34" charset="0"/>
              </a:rPr>
            </a:fld>
            <a:endParaRPr lang="en-US" sz="1200">
              <a:latin typeface="Arial" panose="020B060402020209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25" name="PlaceHolder 2"/>
          <p:cNvSpPr>
            <a:spLocks noGrp="1"/>
          </p:cNvSpPr>
          <p:nvPr>
            <p:ph type="body"/>
          </p:nvPr>
        </p:nvSpPr>
        <p:spPr>
          <a:xfrm>
            <a:off x="503640" y="1326240"/>
            <a:ext cx="9070560" cy="1839600"/>
          </a:xfrm>
          <a:prstGeom prst="rect">
            <a:avLst/>
          </a:prstGeom>
        </p:spPr>
        <p:txBody>
          <a:bodyPr lIns="0" tIns="0" rIns="0" bIns="0">
            <a:normAutofit/>
          </a:bodyPr>
          <a:p>
            <a:endParaRPr lang="en-GB" sz="3200" b="0" strike="noStrike" spc="-1">
              <a:latin typeface="Arial" panose="020B0604020202090204"/>
            </a:endParaRPr>
          </a:p>
        </p:txBody>
      </p:sp>
      <p:sp>
        <p:nvSpPr>
          <p:cNvPr id="26" name="PlaceHolder 3"/>
          <p:cNvSpPr>
            <a:spLocks noGrp="1"/>
          </p:cNvSpPr>
          <p:nvPr>
            <p:ph type="body"/>
          </p:nvPr>
        </p:nvSpPr>
        <p:spPr>
          <a:xfrm>
            <a:off x="503640" y="3341160"/>
            <a:ext cx="907056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28"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29"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30" name="PlaceHolder 4"/>
          <p:cNvSpPr>
            <a:spLocks noGrp="1"/>
          </p:cNvSpPr>
          <p:nvPr>
            <p:ph type="body"/>
          </p:nvPr>
        </p:nvSpPr>
        <p:spPr>
          <a:xfrm>
            <a:off x="503640" y="334116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31" name="PlaceHolder 5"/>
          <p:cNvSpPr>
            <a:spLocks noGrp="1"/>
          </p:cNvSpPr>
          <p:nvPr>
            <p:ph type="body"/>
          </p:nvPr>
        </p:nvSpPr>
        <p:spPr>
          <a:xfrm>
            <a:off x="515160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33" name="PlaceHolder 2"/>
          <p:cNvSpPr>
            <a:spLocks noGrp="1"/>
          </p:cNvSpPr>
          <p:nvPr>
            <p:ph type="body"/>
          </p:nvPr>
        </p:nvSpPr>
        <p:spPr>
          <a:xfrm>
            <a:off x="50364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34" name="PlaceHolder 3"/>
          <p:cNvSpPr>
            <a:spLocks noGrp="1"/>
          </p:cNvSpPr>
          <p:nvPr>
            <p:ph type="body"/>
          </p:nvPr>
        </p:nvSpPr>
        <p:spPr>
          <a:xfrm>
            <a:off x="357048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35" name="PlaceHolder 4"/>
          <p:cNvSpPr>
            <a:spLocks noGrp="1"/>
          </p:cNvSpPr>
          <p:nvPr>
            <p:ph type="body"/>
          </p:nvPr>
        </p:nvSpPr>
        <p:spPr>
          <a:xfrm>
            <a:off x="663696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36" name="PlaceHolder 5"/>
          <p:cNvSpPr>
            <a:spLocks noGrp="1"/>
          </p:cNvSpPr>
          <p:nvPr>
            <p:ph type="body"/>
          </p:nvPr>
        </p:nvSpPr>
        <p:spPr>
          <a:xfrm>
            <a:off x="503640" y="334116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37" name="PlaceHolder 6"/>
          <p:cNvSpPr>
            <a:spLocks noGrp="1"/>
          </p:cNvSpPr>
          <p:nvPr>
            <p:ph type="body"/>
          </p:nvPr>
        </p:nvSpPr>
        <p:spPr>
          <a:xfrm>
            <a:off x="3570480" y="334116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38" name="PlaceHolder 7"/>
          <p:cNvSpPr>
            <a:spLocks noGrp="1"/>
          </p:cNvSpPr>
          <p:nvPr>
            <p:ph type="body"/>
          </p:nvPr>
        </p:nvSpPr>
        <p:spPr>
          <a:xfrm>
            <a:off x="6636960" y="3341160"/>
            <a:ext cx="292032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p>
            <a:pPr algn="ctr"/>
            <a:endParaRPr lang="en-GB"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p>
            <a:pPr algn="ctr"/>
            <a:endParaRPr lang="en-GB"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4" name="PlaceHolder 2"/>
          <p:cNvSpPr>
            <a:spLocks noGrp="1"/>
          </p:cNvSpPr>
          <p:nvPr>
            <p:ph type="subTitle"/>
          </p:nvPr>
        </p:nvSpPr>
        <p:spPr>
          <a:xfrm>
            <a:off x="503640" y="1326240"/>
            <a:ext cx="9070560" cy="3856680"/>
          </a:xfrm>
          <a:prstGeom prst="rect">
            <a:avLst/>
          </a:prstGeom>
        </p:spPr>
        <p:txBody>
          <a:bodyPr lIns="0" tIns="0" rIns="0" bIns="0" anchor="ctr">
            <a:noAutofit/>
          </a:bodyPr>
          <a:p>
            <a:pPr algn="ctr"/>
            <a:endParaRPr lang="en-GB"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p>
            <a:endParaRPr lang="en-GB" sz="3200" b="0" strike="noStrike" spc="-1">
              <a:latin typeface="Arial" panose="020B0604020202090204"/>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p>
            <a:endParaRPr lang="en-GB" sz="3200" b="0" strike="noStrike" spc="-1">
              <a:latin typeface="Arial" panose="020B0604020202090204"/>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6" name="PlaceHolder 2"/>
          <p:cNvSpPr>
            <a:spLocks noGrp="1"/>
          </p:cNvSpPr>
          <p:nvPr>
            <p:ph type="body"/>
          </p:nvPr>
        </p:nvSpPr>
        <p:spPr>
          <a:xfrm>
            <a:off x="503640" y="1326240"/>
            <a:ext cx="9070560" cy="385668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8" name="PlaceHolder 2"/>
          <p:cNvSpPr>
            <a:spLocks noGrp="1"/>
          </p:cNvSpPr>
          <p:nvPr>
            <p:ph type="body"/>
          </p:nvPr>
        </p:nvSpPr>
        <p:spPr>
          <a:xfrm>
            <a:off x="50364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9" name="PlaceHolder 3"/>
          <p:cNvSpPr>
            <a:spLocks noGrp="1"/>
          </p:cNvSpPr>
          <p:nvPr>
            <p:ph type="body"/>
          </p:nvPr>
        </p:nvSpPr>
        <p:spPr>
          <a:xfrm>
            <a:off x="5151600" y="1326240"/>
            <a:ext cx="4426200" cy="385668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640" y="225720"/>
            <a:ext cx="8494560" cy="4386600"/>
          </a:xfrm>
          <a:prstGeom prst="rect">
            <a:avLst/>
          </a:prstGeom>
        </p:spPr>
        <p:txBody>
          <a:bodyPr lIns="0" tIns="0" rIns="0" bIns="0" anchor="ctr">
            <a:noAutofit/>
          </a:bodyPr>
          <a:p>
            <a:pPr algn="ctr"/>
            <a:endParaRPr lang="en-GB"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13"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14" name="PlaceHolder 3"/>
          <p:cNvSpPr>
            <a:spLocks noGrp="1"/>
          </p:cNvSpPr>
          <p:nvPr>
            <p:ph type="body"/>
          </p:nvPr>
        </p:nvSpPr>
        <p:spPr>
          <a:xfrm>
            <a:off x="515160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15" name="PlaceHolder 4"/>
          <p:cNvSpPr>
            <a:spLocks noGrp="1"/>
          </p:cNvSpPr>
          <p:nvPr>
            <p:ph type="body"/>
          </p:nvPr>
        </p:nvSpPr>
        <p:spPr>
          <a:xfrm>
            <a:off x="50364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17" name="PlaceHolder 2"/>
          <p:cNvSpPr>
            <a:spLocks noGrp="1"/>
          </p:cNvSpPr>
          <p:nvPr>
            <p:ph type="body"/>
          </p:nvPr>
        </p:nvSpPr>
        <p:spPr>
          <a:xfrm>
            <a:off x="503640" y="1326240"/>
            <a:ext cx="4426200" cy="3856680"/>
          </a:xfrm>
          <a:prstGeom prst="rect">
            <a:avLst/>
          </a:prstGeom>
        </p:spPr>
        <p:txBody>
          <a:bodyPr lIns="0" tIns="0" rIns="0" bIns="0">
            <a:normAutofit/>
          </a:bodyPr>
          <a:p>
            <a:endParaRPr lang="en-GB" sz="3200" b="0" strike="noStrike" spc="-1">
              <a:latin typeface="Arial" panose="020B0604020202090204"/>
            </a:endParaRPr>
          </a:p>
        </p:txBody>
      </p:sp>
      <p:sp>
        <p:nvSpPr>
          <p:cNvPr id="18"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19" name="PlaceHolder 4"/>
          <p:cNvSpPr>
            <a:spLocks noGrp="1"/>
          </p:cNvSpPr>
          <p:nvPr>
            <p:ph type="body"/>
          </p:nvPr>
        </p:nvSpPr>
        <p:spPr>
          <a:xfrm>
            <a:off x="5151600" y="3341160"/>
            <a:ext cx="442620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640" y="225720"/>
            <a:ext cx="8494560" cy="946080"/>
          </a:xfrm>
          <a:prstGeom prst="rect">
            <a:avLst/>
          </a:prstGeom>
        </p:spPr>
        <p:txBody>
          <a:bodyPr lIns="0" tIns="0" rIns="0" bIns="0" anchor="ctr">
            <a:noAutofit/>
          </a:bodyPr>
          <a:p>
            <a:pPr algn="ctr"/>
            <a:endParaRPr lang="en-GB" sz="4400" b="0" strike="noStrike" spc="-1">
              <a:latin typeface="Arial" panose="020B0604020202090204"/>
            </a:endParaRPr>
          </a:p>
        </p:txBody>
      </p:sp>
      <p:sp>
        <p:nvSpPr>
          <p:cNvPr id="21" name="PlaceHolder 2"/>
          <p:cNvSpPr>
            <a:spLocks noGrp="1"/>
          </p:cNvSpPr>
          <p:nvPr>
            <p:ph type="body"/>
          </p:nvPr>
        </p:nvSpPr>
        <p:spPr>
          <a:xfrm>
            <a:off x="50364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22" name="PlaceHolder 3"/>
          <p:cNvSpPr>
            <a:spLocks noGrp="1"/>
          </p:cNvSpPr>
          <p:nvPr>
            <p:ph type="body"/>
          </p:nvPr>
        </p:nvSpPr>
        <p:spPr>
          <a:xfrm>
            <a:off x="5151600" y="1326240"/>
            <a:ext cx="4426200" cy="1839600"/>
          </a:xfrm>
          <a:prstGeom prst="rect">
            <a:avLst/>
          </a:prstGeom>
        </p:spPr>
        <p:txBody>
          <a:bodyPr lIns="0" tIns="0" rIns="0" bIns="0">
            <a:normAutofit/>
          </a:bodyPr>
          <a:p>
            <a:endParaRPr lang="en-GB" sz="3200" b="0" strike="noStrike" spc="-1">
              <a:latin typeface="Arial" panose="020B0604020202090204"/>
            </a:endParaRPr>
          </a:p>
        </p:txBody>
      </p:sp>
      <p:sp>
        <p:nvSpPr>
          <p:cNvPr id="23" name="PlaceHolder 4"/>
          <p:cNvSpPr>
            <a:spLocks noGrp="1"/>
          </p:cNvSpPr>
          <p:nvPr>
            <p:ph type="body"/>
          </p:nvPr>
        </p:nvSpPr>
        <p:spPr>
          <a:xfrm>
            <a:off x="503640" y="3341160"/>
            <a:ext cx="9070560" cy="1839600"/>
          </a:xfrm>
          <a:prstGeom prst="rect">
            <a:avLst/>
          </a:prstGeom>
        </p:spPr>
        <p:txBody>
          <a:bodyPr lIns="0" tIns="0" rIns="0" bIns="0">
            <a:normAutofit/>
          </a:bodyPr>
          <a:p>
            <a:endParaRPr lang="en-GB" sz="3200" b="0" strike="noStrike" spc="-1">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0" name="Picture -1"/>
          <p:cNvPicPr/>
          <p:nvPr/>
        </p:nvPicPr>
        <p:blipFill>
          <a:blip r:embed="rId13"/>
          <a:stretch>
            <a:fillRect/>
          </a:stretch>
        </p:blipFill>
        <p:spPr>
          <a:xfrm>
            <a:off x="179640" y="215640"/>
            <a:ext cx="791640" cy="863640"/>
          </a:xfrm>
          <a:prstGeom prst="rect">
            <a:avLst/>
          </a:prstGeom>
          <a:ln>
            <a:noFill/>
          </a:ln>
        </p:spPr>
      </p:pic>
      <p:sp>
        <p:nvSpPr>
          <p:cNvPr id="2" name="PlaceHolder 1"/>
          <p:cNvSpPr>
            <a:spLocks noGrp="1"/>
          </p:cNvSpPr>
          <p:nvPr>
            <p:ph type="title"/>
          </p:nvPr>
        </p:nvSpPr>
        <p:spPr>
          <a:xfrm>
            <a:off x="1079640" y="225720"/>
            <a:ext cx="8494560" cy="946080"/>
          </a:xfrm>
          <a:prstGeom prst="rect">
            <a:avLst/>
          </a:prstGeom>
        </p:spPr>
        <p:txBody>
          <a:bodyPr lIns="0" tIns="0" rIns="0" bIns="0" anchor="ctr">
            <a:noAutofit/>
          </a:bodyPr>
          <a:p>
            <a:pPr algn="ctr"/>
            <a:r>
              <a:rPr lang="en-GB" sz="1800" b="0" strike="noStrike" spc="-1">
                <a:latin typeface="Arial" panose="020B0604020202090204"/>
              </a:rPr>
              <a:t>Click to edit the title text format</a:t>
            </a:r>
            <a:endParaRPr lang="en-GB" sz="1800" b="0" strike="noStrike" spc="-1">
              <a:latin typeface="Arial" panose="020B0604020202090204"/>
            </a:endParaRPr>
          </a:p>
        </p:txBody>
      </p:sp>
      <p:sp>
        <p:nvSpPr>
          <p:cNvPr id="3" name="PlaceHolder 2"/>
          <p:cNvSpPr>
            <a:spLocks noGrp="1"/>
          </p:cNvSpPr>
          <p:nvPr>
            <p:ph type="body"/>
          </p:nvPr>
        </p:nvSpPr>
        <p:spPr>
          <a:xfrm>
            <a:off x="503640" y="1326240"/>
            <a:ext cx="9071280" cy="328824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GB" sz="3200" b="0" strike="noStrike" spc="-1">
                <a:latin typeface="Arial" panose="020B0604020202090204"/>
              </a:rPr>
              <a:t>Click to edit the outline text format</a:t>
            </a:r>
            <a:endParaRPr lang="en-GB" sz="3200" b="0" strike="noStrike" spc="-1">
              <a:latin typeface="Arial" panose="020B0604020202090204"/>
            </a:endParaRPr>
          </a:p>
          <a:p>
            <a:pPr marL="864235" lvl="1" indent="-323850">
              <a:spcBef>
                <a:spcPts val="1130"/>
              </a:spcBef>
              <a:buClr>
                <a:srgbClr val="000000"/>
              </a:buClr>
              <a:buSzPct val="75000"/>
              <a:buFont typeface="Symbol" charset="2"/>
              <a:buChar char=""/>
            </a:pPr>
            <a:r>
              <a:rPr lang="en-GB" sz="2800" b="0" strike="noStrike" spc="-1">
                <a:latin typeface="Arial" panose="020B0604020202090204"/>
              </a:rPr>
              <a:t>Second Outline Level</a:t>
            </a:r>
            <a:endParaRPr lang="en-GB"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GB" sz="2400" b="0" strike="noStrike" spc="-1">
                <a:latin typeface="Arial" panose="020B0604020202090204"/>
              </a:rPr>
              <a:t>Third Outline Level</a:t>
            </a:r>
            <a:endParaRPr lang="en-GB" sz="2400" b="0" strike="noStrike" spc="-1">
              <a:latin typeface="Arial" panose="020B0604020202090204"/>
            </a:endParaRPr>
          </a:p>
          <a:p>
            <a:pPr marL="1727835" lvl="3" indent="-215900">
              <a:spcBef>
                <a:spcPts val="565"/>
              </a:spcBef>
              <a:buClr>
                <a:srgbClr val="000000"/>
              </a:buClr>
              <a:buSzPct val="75000"/>
              <a:buFont typeface="Symbol" charset="2"/>
              <a:buChar char=""/>
            </a:pPr>
            <a:r>
              <a:rPr lang="en-GB" sz="2000" b="0" strike="noStrike" spc="-1">
                <a:latin typeface="Arial" panose="020B0604020202090204"/>
              </a:rPr>
              <a:t>Fourth Outline Level</a:t>
            </a:r>
            <a:endParaRPr lang="en-GB" sz="2000" b="0" strike="noStrike" spc="-1">
              <a:latin typeface="Arial" panose="020B0604020202090204"/>
            </a:endParaRPr>
          </a:p>
          <a:p>
            <a:pPr marL="2160270" lvl="4"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Fifth Outline Level</a:t>
            </a:r>
            <a:endParaRPr lang="en-GB" sz="2000" b="0" strike="noStrike" spc="-1">
              <a:latin typeface="Arial" panose="020B0604020202090204"/>
            </a:endParaRPr>
          </a:p>
          <a:p>
            <a:pPr marL="2592070" lvl="5"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Sixth Outline Level</a:t>
            </a:r>
            <a:endParaRPr lang="en-GB" sz="2000" b="0" strike="noStrike" spc="-1">
              <a:latin typeface="Arial" panose="020B0604020202090204"/>
            </a:endParaRPr>
          </a:p>
          <a:p>
            <a:pPr marL="3023870" lvl="6"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Seventh Outline Level</a:t>
            </a:r>
            <a:endParaRPr lang="en-GB"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3"/>
          <a:stretch>
            <a:fillRect/>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p>
            <a:pPr algn="ctr"/>
            <a:r>
              <a:rPr lang="en-GB" sz="1800" b="0" strike="noStrike" spc="-1">
                <a:latin typeface="Arial" panose="020B0604020202090204"/>
              </a:rPr>
              <a:t>Click to edit the title text format</a:t>
            </a:r>
            <a:endParaRPr lang="en-GB" sz="1800" b="0" strike="noStrike" spc="-1">
              <a:latin typeface="Arial" panose="020B0604020202090204"/>
            </a:endParaRP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p>
            <a:pPr marL="431800" indent="-323850" algn="ctr">
              <a:spcBef>
                <a:spcPts val="1415"/>
              </a:spcBef>
              <a:buClr>
                <a:srgbClr val="000000"/>
              </a:buClr>
              <a:buSzPct val="45000"/>
              <a:buFont typeface="Wingdings" panose="05000000000000000000" pitchFamily="2" charset="2"/>
              <a:buChar char=""/>
            </a:pPr>
            <a:r>
              <a:rPr lang="en-GB" sz="1800" b="0" strike="noStrike" spc="-1">
                <a:latin typeface="Arial" panose="020B0604020202090204"/>
              </a:rPr>
              <a:t>Click to edit the outline text format</a:t>
            </a:r>
            <a:endParaRPr lang="en-GB" sz="1800" b="0" strike="noStrike" spc="-1">
              <a:latin typeface="Arial" panose="020B0604020202090204"/>
            </a:endParaRPr>
          </a:p>
          <a:p>
            <a:pPr marL="864235" lvl="1" indent="-323850" algn="ctr">
              <a:spcBef>
                <a:spcPts val="1130"/>
              </a:spcBef>
              <a:buClr>
                <a:srgbClr val="000000"/>
              </a:buClr>
              <a:buSzPct val="75000"/>
              <a:buFont typeface="Symbol" charset="2"/>
              <a:buChar char=""/>
            </a:pPr>
            <a:r>
              <a:rPr lang="en-GB" sz="1800" b="0" strike="noStrike" spc="-1">
                <a:latin typeface="Arial" panose="020B0604020202090204"/>
              </a:rPr>
              <a:t>Second Outline Level</a:t>
            </a:r>
            <a:endParaRPr lang="en-GB" sz="1800" b="0" strike="noStrike" spc="-1">
              <a:latin typeface="Arial" panose="020B0604020202090204"/>
            </a:endParaRPr>
          </a:p>
          <a:p>
            <a:pPr marL="1296035" lvl="2" indent="-288290" algn="ctr">
              <a:spcBef>
                <a:spcPts val="850"/>
              </a:spcBef>
              <a:buClr>
                <a:srgbClr val="000000"/>
              </a:buClr>
              <a:buSzPct val="45000"/>
              <a:buFont typeface="Wingdings" panose="05000000000000000000" pitchFamily="2" charset="2"/>
              <a:buChar char=""/>
            </a:pPr>
            <a:r>
              <a:rPr lang="en-GB" sz="1800" b="0" strike="noStrike" spc="-1">
                <a:latin typeface="Arial" panose="020B0604020202090204"/>
              </a:rPr>
              <a:t>Third Outline Level</a:t>
            </a:r>
            <a:endParaRPr lang="en-GB" sz="1800" b="0" strike="noStrike" spc="-1">
              <a:latin typeface="Arial" panose="020B0604020202090204"/>
            </a:endParaRPr>
          </a:p>
          <a:p>
            <a:pPr marL="1727835" lvl="3" indent="-215900" algn="ctr">
              <a:spcBef>
                <a:spcPts val="565"/>
              </a:spcBef>
              <a:buClr>
                <a:srgbClr val="000000"/>
              </a:buClr>
              <a:buSzPct val="75000"/>
              <a:buFont typeface="Symbol" charset="2"/>
              <a:buChar char=""/>
            </a:pPr>
            <a:r>
              <a:rPr lang="en-GB" sz="1800" b="0" strike="noStrike" spc="-1">
                <a:latin typeface="Arial" panose="020B0604020202090204"/>
              </a:rPr>
              <a:t>Fourth Outline Level</a:t>
            </a:r>
            <a:endParaRPr lang="en-GB" sz="1800" b="0" strike="noStrike" spc="-1">
              <a:latin typeface="Arial" panose="020B0604020202090204"/>
            </a:endParaRPr>
          </a:p>
          <a:p>
            <a:pPr marL="2160270" lvl="4"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Fifth Outline Level</a:t>
            </a:r>
            <a:endParaRPr lang="en-GB" sz="1800" b="0" strike="noStrike" spc="-1">
              <a:latin typeface="Arial" panose="020B0604020202090204"/>
            </a:endParaRPr>
          </a:p>
          <a:p>
            <a:pPr marL="2592070" lvl="5"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Sixth Outline Level</a:t>
            </a:r>
            <a:endParaRPr lang="en-GB" sz="1800" b="0" strike="noStrike" spc="-1">
              <a:latin typeface="Arial" panose="020B0604020202090204"/>
            </a:endParaRPr>
          </a:p>
          <a:p>
            <a:pPr marL="3023870" lvl="6"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Seventh Outline Level</a:t>
            </a:r>
            <a:endParaRPr lang="en-GB" sz="18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wmf"/><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208888" y="4391280"/>
            <a:ext cx="3365311"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pc="-1" dirty="0" smtClean="0">
                <a:latin typeface="Times New Roman" panose="02020503050405090304" pitchFamily="18" charset="0"/>
                <a:cs typeface="Times New Roman" panose="02020503050405090304" pitchFamily="18" charset="0"/>
              </a:rPr>
              <a:t>OMBUYA D.O.</a:t>
            </a:r>
            <a:endParaRPr lang="en-GB" sz="2800" b="0" strike="noStrike" spc="-1" dirty="0">
              <a:latin typeface="Times New Roman" panose="02020503050405090304" pitchFamily="18" charset="0"/>
              <a:cs typeface="Times New Roman" panose="02020503050405090304" pitchFamily="18" charset="0"/>
            </a:endParaRPr>
          </a:p>
        </p:txBody>
      </p:sp>
      <p:sp>
        <p:nvSpPr>
          <p:cNvPr id="119" name="CustomShape 2"/>
          <p:cNvSpPr/>
          <p:nvPr/>
        </p:nvSpPr>
        <p:spPr>
          <a:xfrm>
            <a:off x="1079640" y="359640"/>
            <a:ext cx="8278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smtClean="0">
                <a:latin typeface="Times New Roman" panose="02020503050405090304" pitchFamily="18" charset="0"/>
                <a:cs typeface="Times New Roman" panose="02020503050405090304" pitchFamily="18" charset="0"/>
              </a:rPr>
              <a:t>COMP 224/INTE 216/BBIT 216</a:t>
            </a:r>
            <a:endParaRPr lang="en-GB" sz="3200" b="0" strike="noStrike" spc="-1" dirty="0">
              <a:latin typeface="Times New Roman" panose="02020503050405090304" pitchFamily="18" charset="0"/>
              <a:cs typeface="Times New Roman" panose="02020503050405090304" pitchFamily="18" charset="0"/>
            </a:endParaRPr>
          </a:p>
        </p:txBody>
      </p:sp>
      <p:sp>
        <p:nvSpPr>
          <p:cNvPr id="120" name="CustomShape 3"/>
          <p:cNvSpPr/>
          <p:nvPr/>
        </p:nvSpPr>
        <p:spPr>
          <a:xfrm>
            <a:off x="503640" y="1295640"/>
            <a:ext cx="9070560" cy="1223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trike="noStrike" spc="-1" dirty="0" smtClean="0">
                <a:latin typeface="Times New Roman" panose="02020503050405090304" pitchFamily="18" charset="0"/>
                <a:cs typeface="Times New Roman" panose="02020503050405090304" pitchFamily="18" charset="0"/>
              </a:rPr>
              <a:t>COMPUTER ORGANIZATION AND ARCHITECTURE</a:t>
            </a:r>
            <a:endParaRPr lang="en-GB" sz="2800" b="0" strike="noStrike" spc="-1" dirty="0">
              <a:latin typeface="Times New Roman" panose="02020503050405090304" pitchFamily="18" charset="0"/>
              <a:cs typeface="Times New Roman" panose="02020503050405090304" pitchFamily="18" charset="0"/>
            </a:endParaRPr>
          </a:p>
        </p:txBody>
      </p:sp>
      <p:sp>
        <p:nvSpPr>
          <p:cNvPr id="121" name="CustomShape 4"/>
          <p:cNvSpPr/>
          <p:nvPr/>
        </p:nvSpPr>
        <p:spPr>
          <a:xfrm>
            <a:off x="503640" y="2891520"/>
            <a:ext cx="9070560" cy="91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trike="noStrike" spc="-1" dirty="0" smtClean="0">
                <a:latin typeface="Times New Roman" panose="02020503050405090304" pitchFamily="18" charset="0"/>
                <a:cs typeface="Times New Roman" panose="02020503050405090304" pitchFamily="18" charset="0"/>
              </a:rPr>
              <a:t>LECTURE T</a:t>
            </a:r>
            <a:r>
              <a:rPr lang="en-US" altLang="en-GB" sz="2800" b="1" strike="noStrike" spc="-1" dirty="0" smtClean="0">
                <a:latin typeface="Times New Roman" panose="02020503050405090304" pitchFamily="18" charset="0"/>
                <a:cs typeface="Times New Roman" panose="02020503050405090304" pitchFamily="18" charset="0"/>
              </a:rPr>
              <a:t>HREE</a:t>
            </a:r>
            <a:endParaRPr lang="en-GB" sz="2800" b="1" strike="noStrike" spc="-1" dirty="0" smtClean="0">
              <a:latin typeface="Times New Roman" panose="02020503050405090304" pitchFamily="18" charset="0"/>
              <a:cs typeface="Times New Roman" panose="02020503050405090304" pitchFamily="18" charset="0"/>
            </a:endParaRPr>
          </a:p>
          <a:p>
            <a:pPr algn="ctr">
              <a:lnSpc>
                <a:spcPct val="100000"/>
              </a:lnSpc>
            </a:pPr>
            <a:r>
              <a:rPr lang="en-GB" sz="2800" b="1" spc="-1" dirty="0" smtClean="0">
                <a:latin typeface="Times New Roman" panose="02020503050405090304" pitchFamily="18" charset="0"/>
                <a:cs typeface="Times New Roman" panose="02020503050405090304" pitchFamily="18" charset="0"/>
              </a:rPr>
              <a:t>ARCHITECTURE OF A MICROCOMPUTER SYSTEM</a:t>
            </a:r>
            <a:endParaRPr lang="en-GB" sz="2800" b="0" strike="noStrike" spc="-1"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400" dirty="0" smtClean="0">
                <a:latin typeface="Times" panose="00000500000000020000" pitchFamily="18" charset="0"/>
              </a:rPr>
              <a:t>an </a:t>
            </a:r>
            <a:r>
              <a:rPr lang="en-US" sz="2400" b="1" dirty="0" smtClean="0">
                <a:latin typeface="Times" panose="00000500000000020000" pitchFamily="18" charset="0"/>
              </a:rPr>
              <a:t>accumulator</a:t>
            </a:r>
            <a:r>
              <a:rPr lang="en-US" sz="2400" dirty="0" smtClean="0">
                <a:latin typeface="Times" panose="00000500000000020000" pitchFamily="18" charset="0"/>
              </a:rPr>
              <a:t> is a register in which intermediate arithmetic and logic</a:t>
            </a:r>
            <a:endParaRPr lang="en-US" sz="2400" dirty="0" smtClean="0">
              <a:latin typeface="Times" panose="00000500000000020000" pitchFamily="18" charset="0"/>
            </a:endParaRPr>
          </a:p>
          <a:p>
            <a:pPr marL="0" indent="0" algn="just">
              <a:buNone/>
            </a:pPr>
            <a:r>
              <a:rPr lang="en-US" sz="2400" dirty="0" smtClean="0">
                <a:latin typeface="Times" panose="00000500000000020000" pitchFamily="18" charset="0"/>
              </a:rPr>
              <a:t> results are stored.</a:t>
            </a:r>
            <a:endParaRPr lang="en-US" sz="2400" dirty="0" smtClean="0">
              <a:latin typeface="Times" panose="00000500000000020000" pitchFamily="18" charset="0"/>
            </a:endParaRPr>
          </a:p>
          <a:p>
            <a:pPr marL="0" indent="0" algn="just">
              <a:buNone/>
            </a:pPr>
            <a:endParaRPr lang="en-US" sz="2400" dirty="0">
              <a:latin typeface="Times" panose="00000500000000020000" pitchFamily="18" charset="0"/>
            </a:endParaRPr>
          </a:p>
          <a:p>
            <a:pPr marL="0" indent="0" algn="just">
              <a:buNone/>
            </a:pPr>
            <a:r>
              <a:rPr lang="en-US" sz="2400" dirty="0" smtClean="0">
                <a:latin typeface="Times" panose="00000500000000020000" pitchFamily="18" charset="0"/>
              </a:rPr>
              <a:t>MQ (Multiplier quotient) register Temporary-storage register whose contents can be transferred to or from, or swapped with, the accumulator.</a:t>
            </a:r>
            <a:endParaRPr lang="en-US" sz="2400" dirty="0" smtClean="0">
              <a:latin typeface="Times" panose="00000500000000020000" pitchFamily="18" charset="0"/>
            </a:endParaRPr>
          </a:p>
          <a:p>
            <a:pPr marL="0" indent="0" algn="just">
              <a:buNone/>
            </a:pPr>
            <a:endParaRPr lang="en-US" sz="2400" dirty="0">
              <a:latin typeface="Times" panose="00000500000000020000"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r>
              <a:rPr lang="en-US" sz="2400" b="1" dirty="0" smtClean="0">
                <a:latin typeface="Times" panose="00000500000000020000" pitchFamily="18" charset="0"/>
              </a:rPr>
              <a:t>Commercial Computers</a:t>
            </a:r>
            <a:endParaRPr lang="en-US" sz="2400" b="1" dirty="0" smtClean="0">
              <a:latin typeface="Times" panose="00000500000000020000" pitchFamily="18" charset="0"/>
            </a:endParaRPr>
          </a:p>
        </p:txBody>
      </p:sp>
      <p:sp>
        <p:nvSpPr>
          <p:cNvPr id="10243" name="Rectangle 1027"/>
          <p:cNvSpPr>
            <a:spLocks noGrp="1" noChangeArrowheads="1"/>
          </p:cNvSpPr>
          <p:nvPr>
            <p:ph type="body" idx="1"/>
          </p:nvPr>
        </p:nvSpPr>
        <p:spPr/>
        <p:txBody>
          <a:bodyPr>
            <a:normAutofit/>
          </a:bodyPr>
          <a:lstStyle/>
          <a:p>
            <a:r>
              <a:rPr lang="en-US" sz="2400" dirty="0" smtClean="0">
                <a:latin typeface="Times" panose="00000500000000020000" pitchFamily="18" charset="0"/>
              </a:rPr>
              <a:t>1947 - Eckert-</a:t>
            </a:r>
            <a:r>
              <a:rPr lang="en-US" sz="2400" dirty="0" err="1" smtClean="0">
                <a:latin typeface="Times" panose="00000500000000020000" pitchFamily="18" charset="0"/>
              </a:rPr>
              <a:t>Mauchly</a:t>
            </a:r>
            <a:r>
              <a:rPr lang="en-US" sz="2400" dirty="0" smtClean="0">
                <a:latin typeface="Times" panose="00000500000000020000" pitchFamily="18" charset="0"/>
              </a:rPr>
              <a:t> Computer Corporation</a:t>
            </a:r>
            <a:endParaRPr lang="en-US" sz="2400" dirty="0" smtClean="0">
              <a:latin typeface="Times" panose="00000500000000020000" pitchFamily="18" charset="0"/>
            </a:endParaRPr>
          </a:p>
          <a:p>
            <a:r>
              <a:rPr lang="en-US" sz="2400" dirty="0" smtClean="0">
                <a:latin typeface="Times" panose="00000500000000020000" pitchFamily="18" charset="0"/>
              </a:rPr>
              <a:t>UNIVAC I (Universal Automatic Computer)</a:t>
            </a:r>
            <a:endParaRPr lang="en-US" sz="2400" dirty="0" smtClean="0">
              <a:latin typeface="Times" panose="00000500000000020000" pitchFamily="18" charset="0"/>
            </a:endParaRPr>
          </a:p>
          <a:p>
            <a:r>
              <a:rPr lang="en-US" sz="2400" dirty="0" smtClean="0">
                <a:latin typeface="Times" panose="00000500000000020000" pitchFamily="18" charset="0"/>
              </a:rPr>
              <a:t>US Bureau of Census 1950 calculations</a:t>
            </a:r>
            <a:endParaRPr lang="en-US" sz="2400" dirty="0" smtClean="0">
              <a:latin typeface="Times" panose="00000500000000020000" pitchFamily="18" charset="0"/>
            </a:endParaRPr>
          </a:p>
          <a:p>
            <a:r>
              <a:rPr lang="en-US" sz="2400" dirty="0" smtClean="0">
                <a:latin typeface="Times" panose="00000500000000020000" pitchFamily="18" charset="0"/>
              </a:rPr>
              <a:t>Became part of Sperry-Rand Corporation</a:t>
            </a:r>
            <a:endParaRPr lang="en-US" sz="2400" dirty="0" smtClean="0">
              <a:latin typeface="Times" panose="00000500000000020000" pitchFamily="18" charset="0"/>
            </a:endParaRPr>
          </a:p>
          <a:p>
            <a:r>
              <a:rPr lang="en-US" sz="2400" dirty="0" smtClean="0">
                <a:latin typeface="Times" panose="00000500000000020000" pitchFamily="18" charset="0"/>
              </a:rPr>
              <a:t>Late 1950s - UNIVAC II</a:t>
            </a:r>
            <a:endParaRPr lang="en-US" sz="2400" dirty="0" smtClean="0">
              <a:latin typeface="Times" panose="00000500000000020000" pitchFamily="18" charset="0"/>
            </a:endParaRPr>
          </a:p>
          <a:p>
            <a:pPr lvl="1"/>
            <a:r>
              <a:rPr lang="en-US" sz="2400" dirty="0" smtClean="0">
                <a:latin typeface="Times" panose="00000500000000020000" pitchFamily="18" charset="0"/>
              </a:rPr>
              <a:t>Faster</a:t>
            </a:r>
            <a:endParaRPr lang="en-US" sz="2400" dirty="0" smtClean="0">
              <a:latin typeface="Times" panose="00000500000000020000" pitchFamily="18" charset="0"/>
            </a:endParaRPr>
          </a:p>
          <a:p>
            <a:pPr lvl="1"/>
            <a:r>
              <a:rPr lang="en-US" sz="2400" dirty="0" smtClean="0">
                <a:latin typeface="Times" panose="00000500000000020000" pitchFamily="18" charset="0"/>
              </a:rPr>
              <a:t>More memory</a:t>
            </a:r>
            <a:endParaRPr lang="en-US" sz="2400" dirty="0" smtClean="0">
              <a:latin typeface="Times" panose="00000500000000020000"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sz="2800" b="1" dirty="0" smtClean="0">
                <a:latin typeface="Times" panose="00000500000000020000" pitchFamily="18" charset="0"/>
              </a:rPr>
              <a:t>IBM</a:t>
            </a:r>
            <a:endParaRPr lang="en-US" sz="2800" b="1" dirty="0" smtClean="0">
              <a:latin typeface="Times" panose="00000500000000020000" pitchFamily="18" charset="0"/>
            </a:endParaRPr>
          </a:p>
        </p:txBody>
      </p:sp>
      <p:sp>
        <p:nvSpPr>
          <p:cNvPr id="11267" name="Rectangle 3"/>
          <p:cNvSpPr>
            <a:spLocks noGrp="1" noChangeArrowheads="1"/>
          </p:cNvSpPr>
          <p:nvPr>
            <p:ph type="body" idx="1"/>
          </p:nvPr>
        </p:nvSpPr>
        <p:spPr/>
        <p:txBody>
          <a:bodyPr>
            <a:normAutofit/>
          </a:bodyPr>
          <a:lstStyle/>
          <a:p>
            <a:r>
              <a:rPr lang="en-US" sz="2400" dirty="0" smtClean="0">
                <a:latin typeface="Times" panose="00000500000000020000" pitchFamily="18" charset="0"/>
              </a:rPr>
              <a:t>Punched-card processing equipment</a:t>
            </a:r>
            <a:endParaRPr lang="en-US" sz="2400" dirty="0" smtClean="0">
              <a:latin typeface="Times" panose="00000500000000020000" pitchFamily="18" charset="0"/>
            </a:endParaRPr>
          </a:p>
          <a:p>
            <a:r>
              <a:rPr lang="en-US" sz="2400" dirty="0" smtClean="0">
                <a:latin typeface="Times" panose="00000500000000020000" pitchFamily="18" charset="0"/>
              </a:rPr>
              <a:t>1953 - the 701</a:t>
            </a:r>
            <a:endParaRPr lang="en-US" sz="2400" dirty="0" smtClean="0">
              <a:latin typeface="Times" panose="00000500000000020000" pitchFamily="18" charset="0"/>
            </a:endParaRPr>
          </a:p>
          <a:p>
            <a:pPr lvl="1"/>
            <a:r>
              <a:rPr lang="en-US" sz="2400" dirty="0" smtClean="0">
                <a:latin typeface="Times" panose="00000500000000020000" pitchFamily="18" charset="0"/>
              </a:rPr>
              <a:t>IBM’s first stored program computer</a:t>
            </a:r>
            <a:endParaRPr lang="en-US" sz="2400" dirty="0" smtClean="0">
              <a:latin typeface="Times" panose="00000500000000020000" pitchFamily="18" charset="0"/>
            </a:endParaRPr>
          </a:p>
          <a:p>
            <a:pPr lvl="1"/>
            <a:r>
              <a:rPr lang="en-US" sz="2400" dirty="0" smtClean="0">
                <a:latin typeface="Times" panose="00000500000000020000" pitchFamily="18" charset="0"/>
              </a:rPr>
              <a:t>Scientific calculations</a:t>
            </a:r>
            <a:endParaRPr lang="en-US" sz="2400" dirty="0" smtClean="0">
              <a:latin typeface="Times" panose="00000500000000020000" pitchFamily="18" charset="0"/>
            </a:endParaRPr>
          </a:p>
          <a:p>
            <a:r>
              <a:rPr lang="en-US" sz="2400" dirty="0" smtClean="0">
                <a:latin typeface="Times" panose="00000500000000020000" pitchFamily="18" charset="0"/>
              </a:rPr>
              <a:t>1955 - the 702</a:t>
            </a:r>
            <a:endParaRPr lang="en-US" sz="2400" dirty="0" smtClean="0">
              <a:latin typeface="Times" panose="00000500000000020000" pitchFamily="18" charset="0"/>
            </a:endParaRPr>
          </a:p>
          <a:p>
            <a:pPr lvl="1"/>
            <a:r>
              <a:rPr lang="en-US" sz="2400" dirty="0" smtClean="0">
                <a:latin typeface="Times" panose="00000500000000020000" pitchFamily="18" charset="0"/>
              </a:rPr>
              <a:t>Business applications</a:t>
            </a:r>
            <a:endParaRPr lang="en-US" sz="2400" dirty="0" smtClean="0">
              <a:latin typeface="Times" panose="00000500000000020000" pitchFamily="18" charset="0"/>
            </a:endParaRPr>
          </a:p>
          <a:p>
            <a:r>
              <a:rPr lang="en-US" sz="2400" dirty="0" smtClean="0">
                <a:latin typeface="Times" panose="00000500000000020000" pitchFamily="18" charset="0"/>
              </a:rPr>
              <a:t>Lead to 700/7000 series</a:t>
            </a:r>
            <a:endParaRPr lang="en-US" sz="2400" dirty="0" smtClean="0">
              <a:latin typeface="Times" panose="00000500000000020000"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b="1" dirty="0" smtClean="0">
                <a:latin typeface="Times" panose="00000500000000020000" pitchFamily="18" charset="0"/>
              </a:rPr>
              <a:t>Transistors</a:t>
            </a:r>
            <a:endParaRPr lang="en-US" sz="2800" b="1" dirty="0" smtClean="0">
              <a:latin typeface="Times" panose="00000500000000020000" pitchFamily="18" charset="0"/>
            </a:endParaRPr>
          </a:p>
        </p:txBody>
      </p:sp>
      <p:sp>
        <p:nvSpPr>
          <p:cNvPr id="12291" name="Rectangle 3"/>
          <p:cNvSpPr>
            <a:spLocks noGrp="1" noChangeArrowheads="1"/>
          </p:cNvSpPr>
          <p:nvPr>
            <p:ph type="body" idx="1"/>
          </p:nvPr>
        </p:nvSpPr>
        <p:spPr/>
        <p:txBody>
          <a:bodyPr/>
          <a:lstStyle/>
          <a:p>
            <a:r>
              <a:rPr lang="en-US" sz="2400" dirty="0" smtClean="0">
                <a:latin typeface="Times" panose="00000500000000020000" pitchFamily="18" charset="0"/>
              </a:rPr>
              <a:t>Replaced vacuum tubes</a:t>
            </a:r>
            <a:endParaRPr lang="en-US" sz="2400" dirty="0" smtClean="0">
              <a:latin typeface="Times" panose="00000500000000020000" pitchFamily="18" charset="0"/>
            </a:endParaRPr>
          </a:p>
          <a:p>
            <a:r>
              <a:rPr lang="en-US" sz="2400" dirty="0" smtClean="0">
                <a:latin typeface="Times" panose="00000500000000020000" pitchFamily="18" charset="0"/>
              </a:rPr>
              <a:t>Smaller</a:t>
            </a:r>
            <a:endParaRPr lang="en-US" sz="2400" dirty="0" smtClean="0">
              <a:latin typeface="Times" panose="00000500000000020000" pitchFamily="18" charset="0"/>
            </a:endParaRPr>
          </a:p>
          <a:p>
            <a:r>
              <a:rPr lang="en-US" sz="2400" dirty="0" smtClean="0">
                <a:latin typeface="Times" panose="00000500000000020000" pitchFamily="18" charset="0"/>
              </a:rPr>
              <a:t>Cheaper</a:t>
            </a:r>
            <a:endParaRPr lang="en-US" sz="2400" dirty="0" smtClean="0">
              <a:latin typeface="Times" panose="00000500000000020000" pitchFamily="18" charset="0"/>
            </a:endParaRPr>
          </a:p>
          <a:p>
            <a:r>
              <a:rPr lang="en-US" sz="2400" dirty="0" smtClean="0">
                <a:latin typeface="Times" panose="00000500000000020000" pitchFamily="18" charset="0"/>
              </a:rPr>
              <a:t>Less heat dissipation</a:t>
            </a:r>
            <a:endParaRPr lang="en-US" sz="2400" dirty="0" smtClean="0">
              <a:latin typeface="Times" panose="00000500000000020000" pitchFamily="18" charset="0"/>
            </a:endParaRPr>
          </a:p>
          <a:p>
            <a:r>
              <a:rPr lang="en-US" sz="2400" dirty="0" smtClean="0">
                <a:latin typeface="Times" panose="00000500000000020000" pitchFamily="18" charset="0"/>
              </a:rPr>
              <a:t>Solid State device</a:t>
            </a:r>
            <a:endParaRPr lang="en-US" sz="2400" dirty="0" smtClean="0">
              <a:latin typeface="Times" panose="00000500000000020000" pitchFamily="18" charset="0"/>
            </a:endParaRPr>
          </a:p>
          <a:p>
            <a:r>
              <a:rPr lang="en-US" sz="2400" dirty="0" smtClean="0">
                <a:latin typeface="Times" panose="00000500000000020000" pitchFamily="18" charset="0"/>
              </a:rPr>
              <a:t>Made from Silicon (Sand)</a:t>
            </a:r>
            <a:endParaRPr lang="en-US" sz="2400" dirty="0" smtClean="0">
              <a:latin typeface="Times" panose="00000500000000020000" pitchFamily="18" charset="0"/>
            </a:endParaRPr>
          </a:p>
          <a:p>
            <a:r>
              <a:rPr lang="en-US" sz="2400" dirty="0" smtClean="0">
                <a:latin typeface="Times" panose="00000500000000020000" pitchFamily="18" charset="0"/>
              </a:rPr>
              <a:t>Invented 1947 at Bell Labs</a:t>
            </a:r>
            <a:endParaRPr lang="en-US" sz="2400" dirty="0" smtClean="0">
              <a:latin typeface="Times" panose="00000500000000020000" pitchFamily="18" charset="0"/>
            </a:endParaRPr>
          </a:p>
          <a:p>
            <a:r>
              <a:rPr lang="en-US" sz="2400" dirty="0" smtClean="0">
                <a:latin typeface="Times" panose="00000500000000020000" pitchFamily="18" charset="0"/>
              </a:rPr>
              <a:t>William Shockley et al.</a:t>
            </a:r>
            <a:endParaRPr lang="en-US" sz="2400" dirty="0" smtClean="0">
              <a:latin typeface="Times" panose="00000500000000020000"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079640" y="225720"/>
            <a:ext cx="8494560" cy="946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GB" sz="2800" b="1" strike="noStrike" spc="-1">
                <a:latin typeface="Arial" panose="020B0604020202090204"/>
              </a:rPr>
              <a:t>Devotional Meditation</a:t>
            </a:r>
            <a:endParaRPr lang="en-GB" sz="2800" b="0" strike="noStrike" spc="-1">
              <a:latin typeface="Arial" panose="020B0604020202090204"/>
            </a:endParaRPr>
          </a:p>
        </p:txBody>
      </p:sp>
      <p:sp>
        <p:nvSpPr>
          <p:cNvPr id="123" name="CustomShape 2"/>
          <p:cNvSpPr/>
          <p:nvPr/>
        </p:nvSpPr>
        <p:spPr>
          <a:xfrm>
            <a:off x="503640" y="1326240"/>
            <a:ext cx="9070560" cy="38566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rmAutofit/>
          </a:bodyPr>
          <a:p>
            <a:pPr algn="ctr">
              <a:lnSpc>
                <a:spcPct val="100000"/>
              </a:lnSpc>
              <a:spcBef>
                <a:spcPts val="1415"/>
              </a:spcBef>
            </a:pPr>
            <a:r>
              <a:rPr lang="en-US" altLang="en-GB" sz="2400" b="0" strike="noStrike" spc="-1">
                <a:latin typeface="Times New Roman" panose="02020503050405090304" pitchFamily="18" charset="0"/>
                <a:cs typeface="Times New Roman" panose="02020503050405090304" pitchFamily="18" charset="0"/>
              </a:rPr>
              <a:t>Zechariah 3:2-3</a:t>
            </a:r>
            <a:endParaRPr lang="en-US" altLang="en-GB" sz="2400" b="0" strike="noStrike" spc="-1">
              <a:latin typeface="Times New Roman" panose="02020503050405090304" pitchFamily="18" charset="0"/>
              <a:cs typeface="Times New Roman" panose="02020503050405090304" pitchFamily="18" charset="0"/>
            </a:endParaRPr>
          </a:p>
          <a:p>
            <a:pPr algn="ctr">
              <a:lnSpc>
                <a:spcPct val="100000"/>
              </a:lnSpc>
              <a:spcBef>
                <a:spcPts val="1415"/>
              </a:spcBef>
            </a:pPr>
            <a:r>
              <a:rPr lang="en-US" altLang="en-GB" sz="2400" b="0" strike="noStrike" spc="-1">
                <a:latin typeface="Times New Roman" panose="02020503050405090304" pitchFamily="18" charset="0"/>
                <a:cs typeface="Times New Roman" panose="02020503050405090304" pitchFamily="18" charset="0"/>
              </a:rPr>
              <a:t>And he shewed me Joshua the high priest standing before the angel of the Lord, and Satan standing at his right hand to resist him.And the Lord said unto Satan, The Lord rebuke thee, O Satan; even the Lord that hath chosen Jerusalem rebuke thee: is not this a brand plucked out of the fire?</a:t>
            </a:r>
            <a:endParaRPr lang="en-US" altLang="en-GB" sz="2400" b="0" strike="noStrike" spc="-1">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079640" y="225720"/>
            <a:ext cx="8494560" cy="946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gn="ctr">
              <a:lnSpc>
                <a:spcPct val="100000"/>
              </a:lnSpc>
            </a:pPr>
            <a:r>
              <a:rPr lang="en-GB" sz="4400" b="1" strike="noStrike" spc="-1">
                <a:latin typeface="Arial" panose="020B0604020202090204"/>
              </a:rPr>
              <a:t>Lecture Outline</a:t>
            </a:r>
            <a:endParaRPr lang="en-GB" sz="4400" b="0" strike="noStrike" spc="-1">
              <a:latin typeface="Arial" panose="020B0604020202090204"/>
            </a:endParaRPr>
          </a:p>
        </p:txBody>
      </p:sp>
      <p:sp>
        <p:nvSpPr>
          <p:cNvPr id="125" name="CustomShape 2"/>
          <p:cNvSpPr/>
          <p:nvPr/>
        </p:nvSpPr>
        <p:spPr>
          <a:xfrm>
            <a:off x="503640" y="1326240"/>
            <a:ext cx="9070560" cy="38566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rmAutofit lnSpcReduction="10000"/>
          </a:bodyPr>
          <a:p>
            <a:pPr marL="396240" indent="-323850">
              <a:lnSpc>
                <a:spcPct val="100000"/>
              </a:lnSpc>
              <a:spcBef>
                <a:spcPts val="850"/>
              </a:spcBef>
              <a:buClr>
                <a:srgbClr val="000000"/>
              </a:buClr>
              <a:buFont typeface="StarSymbol"/>
              <a:buAutoNum type="arabicPeriod"/>
            </a:pPr>
            <a:r>
              <a:rPr lang="en-GB" sz="2400" b="0" strike="noStrike" spc="-1">
                <a:latin typeface="Times New Roman" panose="02020503050405090304" pitchFamily="18" charset="0"/>
                <a:cs typeface="Times New Roman" panose="02020503050405090304" pitchFamily="18" charset="0"/>
              </a:rPr>
              <a:t>Review of the previous lecture </a:t>
            </a:r>
            <a:endParaRPr 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a:latin typeface="Times New Roman" panose="02020503050405090304" pitchFamily="18" charset="0"/>
                <a:cs typeface="Times New Roman" panose="02020503050405090304" pitchFamily="18" charset="0"/>
              </a:rPr>
              <a:t>Item 1 … </a:t>
            </a:r>
            <a:r>
              <a:rPr lang="en-US" altLang="en-GB" sz="2400" b="0" strike="noStrike" spc="-1">
                <a:latin typeface="Times New Roman" panose="02020503050405090304" pitchFamily="18" charset="0"/>
                <a:cs typeface="Times New Roman" panose="02020503050405090304" pitchFamily="18" charset="0"/>
              </a:rPr>
              <a:t>ENIAC Background</a:t>
            </a:r>
            <a:endParaRPr 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a:latin typeface="Times New Roman" panose="02020503050405090304" pitchFamily="18" charset="0"/>
                <a:cs typeface="Times New Roman" panose="02020503050405090304" pitchFamily="18" charset="0"/>
              </a:rPr>
              <a:t>Item 2 … </a:t>
            </a:r>
            <a:r>
              <a:rPr lang="en-US" altLang="en-GB" sz="2400" b="0" strike="noStrike" spc="-1">
                <a:latin typeface="Times New Roman" panose="02020503050405090304" pitchFamily="18" charset="0"/>
                <a:cs typeface="Times New Roman" panose="02020503050405090304" pitchFamily="18" charset="0"/>
              </a:rPr>
              <a:t>ENIAC specifications</a:t>
            </a:r>
            <a:endParaRPr 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a:latin typeface="Times New Roman" panose="02020503050405090304" pitchFamily="18" charset="0"/>
                <a:cs typeface="Times New Roman" panose="02020503050405090304" pitchFamily="18" charset="0"/>
              </a:rPr>
              <a:t>Item 3 … </a:t>
            </a:r>
            <a:r>
              <a:rPr lang="en-US" altLang="en-GB" sz="2400" b="0" strike="noStrike" spc="-1">
                <a:latin typeface="Times New Roman" panose="02020503050405090304" pitchFamily="18" charset="0"/>
                <a:cs typeface="Times New Roman" panose="02020503050405090304" pitchFamily="18" charset="0"/>
              </a:rPr>
              <a:t>Significance and Contribution</a:t>
            </a:r>
            <a:endParaRPr 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a:latin typeface="Times New Roman" panose="02020503050405090304" pitchFamily="18" charset="0"/>
                <a:cs typeface="Times New Roman" panose="02020503050405090304" pitchFamily="18" charset="0"/>
              </a:rPr>
              <a:t>Item 4 … </a:t>
            </a:r>
            <a:r>
              <a:rPr lang="en-US" altLang="en-GB" sz="2400" b="0" strike="noStrike" spc="-1">
                <a:latin typeface="Times New Roman" panose="02020503050405090304" pitchFamily="18" charset="0"/>
                <a:cs typeface="Times New Roman" panose="02020503050405090304" pitchFamily="18" charset="0"/>
              </a:rPr>
              <a:t>IAS (VON NEUMANN/TURING) macine</a:t>
            </a:r>
            <a:endParaRPr lang="en-US" alt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US" altLang="en-GB" sz="2400" b="0" strike="noStrike" spc="-1">
                <a:latin typeface="Times New Roman" panose="02020503050405090304" pitchFamily="18" charset="0"/>
                <a:cs typeface="Times New Roman" panose="02020503050405090304" pitchFamily="18" charset="0"/>
              </a:rPr>
              <a:t>Item 5 ... Structure of the Von Neumann</a:t>
            </a:r>
            <a:endParaRPr lang="en-US" alt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US" altLang="en-GB" sz="2400" b="0" strike="noStrike" spc="-1">
                <a:latin typeface="Times New Roman" panose="02020503050405090304" pitchFamily="18" charset="0"/>
                <a:cs typeface="Times New Roman" panose="02020503050405090304" pitchFamily="18" charset="0"/>
              </a:rPr>
              <a:t>Item 6 ... The IAS machine: Control Unit</a:t>
            </a:r>
            <a:endParaRPr lang="en-US" alt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US" altLang="en-GB" sz="2400" b="0" strike="noStrike" spc="-1">
                <a:latin typeface="Times New Roman" panose="02020503050405090304" pitchFamily="18" charset="0"/>
                <a:cs typeface="Times New Roman" panose="02020503050405090304" pitchFamily="18" charset="0"/>
              </a:rPr>
              <a:t>Item 7 ... Commercial Computers</a:t>
            </a:r>
            <a:endParaRPr lang="en-US" altLang="en-GB" sz="2400" b="0" strike="noStrike" spc="-1">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US" altLang="en-GB" sz="2400" b="0" strike="noStrike" spc="-1">
                <a:latin typeface="Times New Roman" panose="02020503050405090304" pitchFamily="18" charset="0"/>
                <a:cs typeface="Times New Roman" panose="02020503050405090304" pitchFamily="18" charset="0"/>
              </a:rPr>
              <a:t>Item 8 ... Conclusion</a:t>
            </a:r>
            <a:endParaRPr lang="en-US" altLang="en-GB" sz="2400" b="0" strike="noStrike" spc="-1">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z="2400" b="1" dirty="0" smtClean="0">
                <a:latin typeface="Times" panose="00000500000000020000" pitchFamily="18" charset="0"/>
              </a:rPr>
              <a:t>ENIAC - background</a:t>
            </a:r>
            <a:endParaRPr lang="en-GB" sz="2400" b="1" dirty="0" smtClean="0">
              <a:latin typeface="Times" panose="00000500000000020000" pitchFamily="18" charset="0"/>
            </a:endParaRPr>
          </a:p>
        </p:txBody>
      </p:sp>
      <p:sp>
        <p:nvSpPr>
          <p:cNvPr id="4099" name="Rectangle 3"/>
          <p:cNvSpPr>
            <a:spLocks noGrp="1" noChangeArrowheads="1"/>
          </p:cNvSpPr>
          <p:nvPr>
            <p:ph type="body" idx="1"/>
          </p:nvPr>
        </p:nvSpPr>
        <p:spPr/>
        <p:txBody>
          <a:bodyPr/>
          <a:lstStyle/>
          <a:p>
            <a:pPr algn="just"/>
            <a:r>
              <a:rPr lang="en-GB" sz="2800" dirty="0" smtClean="0">
                <a:latin typeface="Times" panose="00000500000000020000" pitchFamily="18" charset="0"/>
              </a:rPr>
              <a:t>Electronic Numerical Integrator And Computer</a:t>
            </a:r>
            <a:endParaRPr lang="en-GB" sz="2800" dirty="0" smtClean="0">
              <a:latin typeface="Times" panose="00000500000000020000" pitchFamily="18" charset="0"/>
            </a:endParaRPr>
          </a:p>
          <a:p>
            <a:pPr algn="just"/>
            <a:r>
              <a:rPr lang="en-US" sz="2800" dirty="0" smtClean="0">
                <a:latin typeface="Times" panose="00000500000000020000" pitchFamily="18" charset="0"/>
              </a:rPr>
              <a:t>John </a:t>
            </a:r>
            <a:r>
              <a:rPr lang="en-US" sz="2800" dirty="0" err="1" smtClean="0">
                <a:latin typeface="Times" panose="00000500000000020000" pitchFamily="18" charset="0"/>
              </a:rPr>
              <a:t>Presper</a:t>
            </a:r>
            <a:r>
              <a:rPr lang="en-US" sz="2800" dirty="0" smtClean="0">
                <a:latin typeface="Times" panose="00000500000000020000" pitchFamily="18" charset="0"/>
              </a:rPr>
              <a:t> Eckert and John </a:t>
            </a:r>
            <a:r>
              <a:rPr lang="en-US" sz="2800" dirty="0" err="1" smtClean="0">
                <a:latin typeface="Times" panose="00000500000000020000" pitchFamily="18" charset="0"/>
              </a:rPr>
              <a:t>Mauchly</a:t>
            </a:r>
            <a:endParaRPr lang="en-GB" sz="2800" dirty="0" smtClean="0">
              <a:latin typeface="Times" panose="00000500000000020000" pitchFamily="18" charset="0"/>
            </a:endParaRPr>
          </a:p>
          <a:p>
            <a:pPr algn="just"/>
            <a:r>
              <a:rPr lang="en-GB" sz="2800" dirty="0" smtClean="0">
                <a:latin typeface="Times" panose="00000500000000020000" pitchFamily="18" charset="0"/>
              </a:rPr>
              <a:t>University of Pennsylvania</a:t>
            </a:r>
            <a:endParaRPr lang="en-GB" sz="2800" dirty="0" smtClean="0">
              <a:latin typeface="Times" panose="00000500000000020000" pitchFamily="18" charset="0"/>
            </a:endParaRPr>
          </a:p>
          <a:p>
            <a:pPr algn="just"/>
            <a:r>
              <a:rPr lang="en-GB" sz="2800" dirty="0" smtClean="0">
                <a:latin typeface="Times" panose="00000500000000020000" pitchFamily="18" charset="0"/>
              </a:rPr>
              <a:t>Trajectory tables for weapons </a:t>
            </a:r>
            <a:endParaRPr lang="en-GB" sz="2800" dirty="0" smtClean="0">
              <a:latin typeface="Times" panose="00000500000000020000" pitchFamily="18" charset="0"/>
            </a:endParaRPr>
          </a:p>
          <a:p>
            <a:pPr algn="just"/>
            <a:r>
              <a:rPr lang="en-GB" sz="2800" dirty="0" smtClean="0">
                <a:latin typeface="Times" panose="00000500000000020000" pitchFamily="18" charset="0"/>
              </a:rPr>
              <a:t>Started 1943</a:t>
            </a:r>
            <a:endParaRPr lang="en-GB" sz="2800" dirty="0" smtClean="0">
              <a:latin typeface="Times" panose="00000500000000020000" pitchFamily="18" charset="0"/>
            </a:endParaRPr>
          </a:p>
          <a:p>
            <a:pPr algn="just"/>
            <a:r>
              <a:rPr lang="en-GB" sz="2800" dirty="0" smtClean="0">
                <a:latin typeface="Times" panose="00000500000000020000" pitchFamily="18" charset="0"/>
              </a:rPr>
              <a:t>Finished 1946</a:t>
            </a:r>
            <a:endParaRPr lang="en-GB" sz="2800" dirty="0" smtClean="0">
              <a:latin typeface="Times" panose="00000500000000020000" pitchFamily="18" charset="0"/>
            </a:endParaRPr>
          </a:p>
          <a:p>
            <a:pPr lvl="1" algn="just"/>
            <a:r>
              <a:rPr lang="en-GB" sz="2800" dirty="0" smtClean="0">
                <a:latin typeface="Times" panose="00000500000000020000" pitchFamily="18" charset="0"/>
              </a:rPr>
              <a:t>Too late for war effort</a:t>
            </a:r>
            <a:endParaRPr lang="en-GB" sz="2800" dirty="0" smtClean="0">
              <a:latin typeface="Times" panose="00000500000000020000" pitchFamily="18" charset="0"/>
            </a:endParaRPr>
          </a:p>
          <a:p>
            <a:pPr algn="just"/>
            <a:r>
              <a:rPr lang="en-GB" sz="2800" dirty="0" smtClean="0">
                <a:latin typeface="Times" panose="00000500000000020000" pitchFamily="18" charset="0"/>
              </a:rPr>
              <a:t>Used until 1955</a:t>
            </a:r>
            <a:endParaRPr lang="en-GB" sz="2800" dirty="0" smtClean="0">
              <a:latin typeface="Times" panose="00000500000000020000" pitchFamily="18" charset="0"/>
            </a:endParaRPr>
          </a:p>
          <a:p>
            <a:pPr algn="just"/>
            <a:endParaRPr lang="en-GB" sz="2800" dirty="0" smtClean="0">
              <a:latin typeface="Times" panose="00000500000000020000"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142365" y="302260"/>
            <a:ext cx="5880100" cy="517525"/>
          </a:xfrm>
        </p:spPr>
        <p:txBody>
          <a:bodyPr>
            <a:normAutofit fontScale="90000"/>
          </a:bodyPr>
          <a:lstStyle/>
          <a:p>
            <a:r>
              <a:rPr lang="en-US" sz="2315" b="1" dirty="0">
                <a:latin typeface="Times" panose="00000500000000020000" pitchFamily="18" charset="0"/>
              </a:rPr>
              <a:t>ENIAC: built 1937-1945, decommissioned 1955</a:t>
            </a:r>
            <a:endParaRPr lang="en-US" sz="2315" b="1" dirty="0">
              <a:latin typeface="Times" panose="00000500000000020000" pitchFamily="18" charset="0"/>
            </a:endParaRPr>
          </a:p>
        </p:txBody>
      </p:sp>
      <p:sp>
        <p:nvSpPr>
          <p:cNvPr id="261123" name="Rectangle 3"/>
          <p:cNvSpPr>
            <a:spLocks noGrp="1" noChangeArrowheads="1"/>
          </p:cNvSpPr>
          <p:nvPr>
            <p:ph type="body" idx="1"/>
          </p:nvPr>
        </p:nvSpPr>
        <p:spPr>
          <a:xfrm>
            <a:off x="457889" y="1134170"/>
            <a:ext cx="5611784" cy="3689722"/>
          </a:xfrm>
        </p:spPr>
        <p:txBody>
          <a:bodyPr>
            <a:noAutofit/>
          </a:bodyPr>
          <a:lstStyle/>
          <a:p>
            <a:r>
              <a:rPr lang="en-US" sz="2400" dirty="0">
                <a:latin typeface="Times" panose="00000500000000020000" pitchFamily="18" charset="0"/>
              </a:rPr>
              <a:t>42 panels, each 9’x2’x1’, ~200 tons</a:t>
            </a:r>
            <a:endParaRPr lang="en-US" sz="2400" dirty="0">
              <a:latin typeface="Times" panose="00000500000000020000" pitchFamily="18" charset="0"/>
            </a:endParaRPr>
          </a:p>
          <a:p>
            <a:r>
              <a:rPr lang="en-US" sz="2400" dirty="0">
                <a:latin typeface="Times" panose="00000500000000020000" pitchFamily="18" charset="0"/>
              </a:rPr>
              <a:t>Housed in rare forced-air-cooled building</a:t>
            </a:r>
            <a:endParaRPr lang="en-US" sz="2400" dirty="0">
              <a:latin typeface="Times" panose="00000500000000020000" pitchFamily="18" charset="0"/>
            </a:endParaRPr>
          </a:p>
          <a:p>
            <a:r>
              <a:rPr lang="en-US" sz="2400" dirty="0">
                <a:latin typeface="Times" panose="00000500000000020000" pitchFamily="18" charset="0"/>
              </a:rPr>
              <a:t>19,000+ vacuum tubes, 1500 relays</a:t>
            </a:r>
            <a:endParaRPr lang="en-US" sz="2400" dirty="0">
              <a:latin typeface="Times" panose="00000500000000020000" pitchFamily="18" charset="0"/>
            </a:endParaRPr>
          </a:p>
          <a:p>
            <a:r>
              <a:rPr lang="en-US" sz="2400" dirty="0">
                <a:latin typeface="Times" panose="00000500000000020000" pitchFamily="18" charset="0"/>
              </a:rPr>
              <a:t>3,000 input switches</a:t>
            </a:r>
            <a:endParaRPr lang="en-US" sz="2400" dirty="0">
              <a:latin typeface="Times" panose="00000500000000020000" pitchFamily="18" charset="0"/>
            </a:endParaRPr>
          </a:p>
          <a:p>
            <a:r>
              <a:rPr lang="en-US" sz="2400" dirty="0">
                <a:latin typeface="Times" panose="00000500000000020000" pitchFamily="18" charset="0"/>
              </a:rPr>
              <a:t>Manual cabling - setup could take days</a:t>
            </a:r>
            <a:endParaRPr lang="en-US" sz="2400" dirty="0">
              <a:latin typeface="Times" panose="00000500000000020000" pitchFamily="18" charset="0"/>
            </a:endParaRPr>
          </a:p>
          <a:p>
            <a:r>
              <a:rPr lang="en-US" sz="2400" dirty="0">
                <a:latin typeface="Times" panose="00000500000000020000" pitchFamily="18" charset="0"/>
              </a:rPr>
              <a:t>Addition cycle 0.2ms (5 KHz), 1000x faster than Differential Analyzer</a:t>
            </a:r>
            <a:endParaRPr lang="en-US" sz="2400" dirty="0">
              <a:latin typeface="Times" panose="00000500000000020000" pitchFamily="18" charset="0"/>
            </a:endParaRPr>
          </a:p>
        </p:txBody>
      </p:sp>
      <p:pic>
        <p:nvPicPr>
          <p:cNvPr id="261124" name="Picture 4"/>
          <p:cNvPicPr>
            <a:picLocks noChangeAspect="1" noChangeArrowheads="1"/>
          </p:cNvPicPr>
          <p:nvPr/>
        </p:nvPicPr>
        <p:blipFill>
          <a:blip r:embed="rId1">
            <a:extLst>
              <a:ext uri="{28A0092B-C50C-407E-A947-70E740481C1C}">
                <a14:useLocalDpi xmlns:a14="http://schemas.microsoft.com/office/drawing/2010/main" val="0"/>
              </a:ext>
            </a:extLst>
          </a:blip>
          <a:srcRect r="42596"/>
          <a:stretch>
            <a:fillRect/>
          </a:stretch>
        </p:blipFill>
        <p:spPr bwMode="auto">
          <a:xfrm>
            <a:off x="6300206" y="2033971"/>
            <a:ext cx="2139508" cy="346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870" y="-3155"/>
            <a:ext cx="2824675" cy="203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245235" y="302260"/>
            <a:ext cx="8142605" cy="603250"/>
          </a:xfrm>
        </p:spPr>
        <p:txBody>
          <a:bodyPr>
            <a:normAutofit/>
          </a:bodyPr>
          <a:lstStyle/>
          <a:p>
            <a:r>
              <a:rPr lang="en-US" sz="2975" b="1" dirty="0">
                <a:latin typeface="Times" panose="00000500000000020000" pitchFamily="18" charset="0"/>
              </a:rPr>
              <a:t>ENIAC’s contributions &amp; significance</a:t>
            </a:r>
            <a:endParaRPr lang="en-US" sz="2975" b="1" dirty="0">
              <a:latin typeface="Times" panose="00000500000000020000" pitchFamily="18" charset="0"/>
            </a:endParaRPr>
          </a:p>
        </p:txBody>
      </p:sp>
      <p:sp>
        <p:nvSpPr>
          <p:cNvPr id="262147" name="Rectangle 3"/>
          <p:cNvSpPr>
            <a:spLocks noGrp="1" noChangeArrowheads="1"/>
          </p:cNvSpPr>
          <p:nvPr>
            <p:ph type="body" idx="1"/>
          </p:nvPr>
        </p:nvSpPr>
        <p:spPr>
          <a:xfrm>
            <a:off x="323850" y="1056640"/>
            <a:ext cx="9584055" cy="4126230"/>
          </a:xfrm>
        </p:spPr>
        <p:txBody>
          <a:bodyPr>
            <a:noAutofit/>
          </a:bodyPr>
          <a:lstStyle/>
          <a:p>
            <a:r>
              <a:rPr lang="en-US" sz="2400" dirty="0">
                <a:latin typeface="Times" panose="00000500000000020000" pitchFamily="18" charset="0"/>
              </a:rPr>
              <a:t>Noteworthy...</a:t>
            </a:r>
            <a:endParaRPr lang="en-US" sz="2400" dirty="0">
              <a:latin typeface="Times" panose="00000500000000020000" pitchFamily="18" charset="0"/>
            </a:endParaRPr>
          </a:p>
          <a:p>
            <a:pPr lvl="1"/>
            <a:r>
              <a:rPr lang="en-US" sz="2400" dirty="0">
                <a:latin typeface="Times" panose="00000500000000020000" pitchFamily="18" charset="0"/>
              </a:rPr>
              <a:t>True parallel addition (think: the VLIW From Hell)</a:t>
            </a:r>
            <a:endParaRPr lang="en-US" sz="2400" dirty="0">
              <a:latin typeface="Times" panose="00000500000000020000" pitchFamily="18" charset="0"/>
            </a:endParaRPr>
          </a:p>
          <a:p>
            <a:pPr lvl="1"/>
            <a:r>
              <a:rPr lang="en-US" sz="2400" dirty="0">
                <a:latin typeface="Times" panose="00000500000000020000" pitchFamily="18" charset="0"/>
              </a:rPr>
              <a:t>Historical origin of “accumulator”—reflects calculator legacy</a:t>
            </a:r>
            <a:endParaRPr lang="en-US" sz="2400" dirty="0">
              <a:latin typeface="Times" panose="00000500000000020000" pitchFamily="18" charset="0"/>
            </a:endParaRPr>
          </a:p>
          <a:p>
            <a:r>
              <a:rPr lang="en-US" sz="2400" dirty="0">
                <a:solidFill>
                  <a:srgbClr val="800000"/>
                </a:solidFill>
                <a:latin typeface="Times" panose="00000500000000020000" pitchFamily="18" charset="0"/>
              </a:rPr>
              <a:t>Easy to see leap to data-bus-based architecture with true microcode</a:t>
            </a:r>
            <a:endParaRPr lang="en-US" sz="2400" dirty="0">
              <a:latin typeface="Times" panose="00000500000000020000" pitchFamily="18" charset="0"/>
            </a:endParaRPr>
          </a:p>
          <a:p>
            <a:pPr lvl="1"/>
            <a:r>
              <a:rPr lang="en-US" sz="2400" dirty="0">
                <a:latin typeface="Times" panose="00000500000000020000" pitchFamily="18" charset="0"/>
              </a:rPr>
              <a:t>ENIAC: connect specific inputs to outputs with hardwired cables; different for each problem to be solved</a:t>
            </a:r>
            <a:endParaRPr lang="en-US" sz="2400" dirty="0">
              <a:latin typeface="Times" panose="00000500000000020000" pitchFamily="18" charset="0"/>
            </a:endParaRPr>
          </a:p>
          <a:p>
            <a:pPr lvl="1"/>
            <a:r>
              <a:rPr lang="en-US" sz="2400" dirty="0">
                <a:latin typeface="Times" panose="00000500000000020000" pitchFamily="18" charset="0"/>
              </a:rPr>
              <a:t>true data bus: output from any unit available to all; operation being performed selects which one reads</a:t>
            </a:r>
            <a:endParaRPr lang="en-US" sz="2400" dirty="0">
              <a:latin typeface="Times" panose="00000500000000020000" pitchFamily="18" charset="0"/>
            </a:endParaRPr>
          </a:p>
          <a:p>
            <a:r>
              <a:rPr lang="en-US" sz="2400" dirty="0">
                <a:latin typeface="Times" panose="00000500000000020000" pitchFamily="18" charset="0"/>
              </a:rPr>
              <a:t>MIT Whirlwind computer and Mark I calculator</a:t>
            </a:r>
            <a:endParaRPr lang="en-US" sz="2400" dirty="0">
              <a:latin typeface="Times" panose="00000500000000020000" pitchFamily="18" charset="0"/>
            </a:endParaRPr>
          </a:p>
          <a:p>
            <a:pPr lvl="1"/>
            <a:r>
              <a:rPr lang="en-US" sz="2400" dirty="0">
                <a:latin typeface="Times" panose="00000500000000020000" pitchFamily="18" charset="0"/>
              </a:rPr>
              <a:t>punch cards would be used to do this selection: holes in cards route outputs to inputs and select operations </a:t>
            </a:r>
            <a:r>
              <a:rPr lang="en-US" sz="2400" i="1" dirty="0">
                <a:latin typeface="Times" panose="00000500000000020000" pitchFamily="18" charset="0"/>
              </a:rPr>
              <a:t>hole patterns on card can be interpreted as data</a:t>
            </a:r>
            <a:endParaRPr lang="en-US" sz="2400" i="1" dirty="0">
              <a:latin typeface="Times" panose="00000500000000020000"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6670" y="302260"/>
            <a:ext cx="8091170" cy="762635"/>
          </a:xfrm>
        </p:spPr>
        <p:txBody>
          <a:bodyPr>
            <a:normAutofit/>
          </a:bodyPr>
          <a:lstStyle/>
          <a:p>
            <a:r>
              <a:rPr lang="en-GB" sz="2975" b="1" dirty="0" smtClean="0">
                <a:latin typeface="Times" panose="00000500000000020000" pitchFamily="18" charset="0"/>
              </a:rPr>
              <a:t>IAS (von Neumann/Turing) machine</a:t>
            </a:r>
            <a:endParaRPr lang="en-GB" sz="2975" b="1" dirty="0" smtClean="0">
              <a:latin typeface="Times" panose="00000500000000020000" pitchFamily="18" charset="0"/>
            </a:endParaRPr>
          </a:p>
        </p:txBody>
      </p:sp>
      <p:sp>
        <p:nvSpPr>
          <p:cNvPr id="6147" name="Rectangle 3"/>
          <p:cNvSpPr>
            <a:spLocks noGrp="1" noChangeArrowheads="1"/>
          </p:cNvSpPr>
          <p:nvPr>
            <p:ph type="body" idx="1"/>
          </p:nvPr>
        </p:nvSpPr>
        <p:spPr/>
        <p:txBody>
          <a:bodyPr/>
          <a:lstStyle/>
          <a:p>
            <a:pPr algn="just"/>
            <a:r>
              <a:rPr lang="en-GB" sz="2400" dirty="0" smtClean="0">
                <a:latin typeface="Times" panose="00000500000000020000" pitchFamily="18" charset="0"/>
              </a:rPr>
              <a:t>Stored Program concept</a:t>
            </a:r>
            <a:endParaRPr lang="en-GB" sz="2400" dirty="0" smtClean="0">
              <a:latin typeface="Times" panose="00000500000000020000" pitchFamily="18" charset="0"/>
            </a:endParaRPr>
          </a:p>
          <a:p>
            <a:pPr algn="just"/>
            <a:r>
              <a:rPr lang="en-GB" sz="2400" dirty="0" smtClean="0">
                <a:latin typeface="Times" panose="00000500000000020000" pitchFamily="18" charset="0"/>
              </a:rPr>
              <a:t>Main memory storing programs and data</a:t>
            </a:r>
            <a:endParaRPr lang="en-GB" sz="2400" dirty="0" smtClean="0">
              <a:latin typeface="Times" panose="00000500000000020000" pitchFamily="18" charset="0"/>
            </a:endParaRPr>
          </a:p>
          <a:p>
            <a:pPr algn="just"/>
            <a:r>
              <a:rPr lang="en-GB" sz="2400" dirty="0" smtClean="0">
                <a:latin typeface="Times" panose="00000500000000020000" pitchFamily="18" charset="0"/>
              </a:rPr>
              <a:t>ALU operating on binary data</a:t>
            </a:r>
            <a:endParaRPr lang="en-GB" sz="2400" dirty="0" smtClean="0">
              <a:latin typeface="Times" panose="00000500000000020000" pitchFamily="18" charset="0"/>
            </a:endParaRPr>
          </a:p>
          <a:p>
            <a:pPr algn="just"/>
            <a:r>
              <a:rPr lang="en-GB" sz="2400" dirty="0" smtClean="0">
                <a:latin typeface="Times" panose="00000500000000020000" pitchFamily="18" charset="0"/>
              </a:rPr>
              <a:t>Control unit interpreting instructions from memory and executing</a:t>
            </a:r>
            <a:endParaRPr lang="en-GB" sz="2400" dirty="0" smtClean="0">
              <a:latin typeface="Times" panose="00000500000000020000" pitchFamily="18" charset="0"/>
            </a:endParaRPr>
          </a:p>
          <a:p>
            <a:pPr algn="just"/>
            <a:r>
              <a:rPr lang="en-GB" sz="2400" dirty="0" smtClean="0">
                <a:latin typeface="Times" panose="00000500000000020000" pitchFamily="18" charset="0"/>
              </a:rPr>
              <a:t>Input and output equipment operated by control unit</a:t>
            </a:r>
            <a:endParaRPr lang="en-GB" sz="2400" dirty="0" smtClean="0">
              <a:latin typeface="Times" panose="00000500000000020000" pitchFamily="18" charset="0"/>
            </a:endParaRPr>
          </a:p>
          <a:p>
            <a:pPr algn="just"/>
            <a:r>
              <a:rPr lang="en-GB" sz="2400" dirty="0" smtClean="0">
                <a:latin typeface="Times" panose="00000500000000020000" pitchFamily="18" charset="0"/>
              </a:rPr>
              <a:t>Princeton Institute for Advanced Studies </a:t>
            </a:r>
            <a:endParaRPr lang="en-GB" sz="2400" dirty="0" smtClean="0">
              <a:latin typeface="Times" panose="00000500000000020000" pitchFamily="18" charset="0"/>
            </a:endParaRPr>
          </a:p>
          <a:p>
            <a:pPr lvl="1" algn="just"/>
            <a:r>
              <a:rPr lang="en-GB" sz="2400" dirty="0" smtClean="0">
                <a:latin typeface="Times" panose="00000500000000020000" pitchFamily="18" charset="0"/>
              </a:rPr>
              <a:t>IAS</a:t>
            </a:r>
            <a:endParaRPr lang="en-GB" sz="2400" dirty="0" smtClean="0">
              <a:latin typeface="Times" panose="00000500000000020000" pitchFamily="18" charset="0"/>
            </a:endParaRPr>
          </a:p>
          <a:p>
            <a:pPr algn="just"/>
            <a:r>
              <a:rPr lang="en-GB" sz="2400" dirty="0" smtClean="0">
                <a:latin typeface="Times" panose="00000500000000020000" pitchFamily="18" charset="0"/>
              </a:rPr>
              <a:t>Completed 1952</a:t>
            </a:r>
            <a:endParaRPr lang="en-GB" sz="2400" dirty="0" smtClean="0">
              <a:latin typeface="Times" panose="00000500000000020000"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322070" y="302260"/>
            <a:ext cx="8065770" cy="539115"/>
          </a:xfrm>
        </p:spPr>
        <p:txBody>
          <a:bodyPr/>
          <a:lstStyle/>
          <a:p>
            <a:r>
              <a:rPr lang="en-GB" sz="2800" b="1" dirty="0" smtClean="0">
                <a:latin typeface="Times" panose="00000500000000020000" pitchFamily="18" charset="0"/>
              </a:rPr>
              <a:t>Structure of von Neumann machine</a:t>
            </a:r>
            <a:endParaRPr lang="en-GB" sz="2800" b="1" dirty="0" smtClean="0">
              <a:latin typeface="Times" panose="00000500000000020000" pitchFamily="18" charset="0"/>
            </a:endParaRPr>
          </a:p>
        </p:txBody>
      </p:sp>
      <p:pic>
        <p:nvPicPr>
          <p:cNvPr id="7171" name="Picture 22"/>
          <p:cNvPicPr>
            <a:picLocks noChangeAspect="1" noChangeArrowheads="1"/>
          </p:cNvPicPr>
          <p:nvPr/>
        </p:nvPicPr>
        <p:blipFill>
          <a:blip r:embed="rId1">
            <a:extLst>
              <a:ext uri="{28A0092B-C50C-407E-A947-70E740481C1C}">
                <a14:useLocalDpi xmlns:a14="http://schemas.microsoft.com/office/drawing/2010/main" val="0"/>
              </a:ext>
            </a:extLst>
          </a:blip>
          <a:srcRect l="19698" t="17647" r="28030" b="30392"/>
          <a:stretch>
            <a:fillRect/>
          </a:stretch>
        </p:blipFill>
        <p:spPr bwMode="auto">
          <a:xfrm>
            <a:off x="1953121" y="945158"/>
            <a:ext cx="6111379" cy="46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619760" y="1203960"/>
            <a:ext cx="8906510" cy="829945"/>
          </a:xfrm>
          <a:prstGeom prst="rect">
            <a:avLst/>
          </a:prstGeom>
          <a:solidFill>
            <a:srgbClr val="CCFF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400" b="1" dirty="0">
                <a:solidFill>
                  <a:srgbClr val="003366"/>
                </a:solidFill>
                <a:latin typeface="Times" panose="00000500000000020000" pitchFamily="18" charset="0"/>
              </a:rPr>
              <a:t>The control unit operates the machine by fetching instructions</a:t>
            </a:r>
            <a:endParaRPr lang="en-GB" sz="2400" b="1" dirty="0">
              <a:solidFill>
                <a:srgbClr val="003366"/>
              </a:solidFill>
              <a:latin typeface="Times" panose="00000500000000020000" pitchFamily="18" charset="0"/>
            </a:endParaRPr>
          </a:p>
          <a:p>
            <a:r>
              <a:rPr lang="en-GB" sz="2400" b="1" dirty="0">
                <a:solidFill>
                  <a:srgbClr val="003366"/>
                </a:solidFill>
                <a:latin typeface="Times" panose="00000500000000020000" pitchFamily="18" charset="0"/>
              </a:rPr>
              <a:t>from memory and executing them ONE at a time.</a:t>
            </a:r>
            <a:endParaRPr lang="en-GB" sz="2400" b="1" dirty="0">
              <a:solidFill>
                <a:srgbClr val="003366"/>
              </a:solidFill>
              <a:latin typeface="Times" panose="00000500000000020000" pitchFamily="18" charset="0"/>
            </a:endParaRPr>
          </a:p>
        </p:txBody>
      </p:sp>
      <p:sp>
        <p:nvSpPr>
          <p:cNvPr id="106500" name="Rectangle 4"/>
          <p:cNvSpPr>
            <a:spLocks noChangeArrowheads="1"/>
          </p:cNvSpPr>
          <p:nvPr/>
        </p:nvSpPr>
        <p:spPr bwMode="auto">
          <a:xfrm>
            <a:off x="3438963" y="2715831"/>
            <a:ext cx="2845676" cy="2573972"/>
          </a:xfrm>
          <a:prstGeom prst="rect">
            <a:avLst/>
          </a:prstGeom>
          <a:solidFill>
            <a:srgbClr val="DDDDDD"/>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01" name="Rectangle 5"/>
          <p:cNvSpPr>
            <a:spLocks noChangeArrowheads="1"/>
          </p:cNvSpPr>
          <p:nvPr/>
        </p:nvSpPr>
        <p:spPr bwMode="auto">
          <a:xfrm>
            <a:off x="2016126" y="2904842"/>
            <a:ext cx="737671" cy="2367897"/>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02" name="Rectangle 6"/>
          <p:cNvSpPr>
            <a:spLocks noChangeArrowheads="1"/>
          </p:cNvSpPr>
          <p:nvPr/>
        </p:nvSpPr>
        <p:spPr bwMode="auto">
          <a:xfrm>
            <a:off x="3543971" y="2921905"/>
            <a:ext cx="2634351" cy="103956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03" name="Rectangle 7"/>
          <p:cNvSpPr>
            <a:spLocks noChangeArrowheads="1"/>
          </p:cNvSpPr>
          <p:nvPr/>
        </p:nvSpPr>
        <p:spPr bwMode="auto">
          <a:xfrm>
            <a:off x="3543971" y="4251552"/>
            <a:ext cx="2634351" cy="83086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04" name="Rectangle 8"/>
          <p:cNvSpPr>
            <a:spLocks noChangeArrowheads="1"/>
          </p:cNvSpPr>
          <p:nvPr/>
        </p:nvSpPr>
        <p:spPr bwMode="auto">
          <a:xfrm>
            <a:off x="7127318" y="2904843"/>
            <a:ext cx="685167" cy="2012187"/>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05" name="Text Box 9"/>
          <p:cNvSpPr txBox="1">
            <a:spLocks noChangeArrowheads="1"/>
          </p:cNvSpPr>
          <p:nvPr/>
        </p:nvSpPr>
        <p:spPr bwMode="auto">
          <a:xfrm>
            <a:off x="7208697" y="3528318"/>
            <a:ext cx="602615" cy="37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990"/>
              <a:t>Main</a:t>
            </a:r>
            <a:endParaRPr lang="en-GB" sz="990"/>
          </a:p>
          <a:p>
            <a:r>
              <a:rPr lang="en-GB" sz="990"/>
              <a:t>Memory</a:t>
            </a:r>
            <a:endParaRPr lang="en-GB" sz="990"/>
          </a:p>
        </p:txBody>
      </p:sp>
      <p:sp>
        <p:nvSpPr>
          <p:cNvPr id="106506" name="Text Box 10"/>
          <p:cNvSpPr txBox="1">
            <a:spLocks noChangeArrowheads="1"/>
          </p:cNvSpPr>
          <p:nvPr/>
        </p:nvSpPr>
        <p:spPr bwMode="auto">
          <a:xfrm>
            <a:off x="3543970" y="2744707"/>
            <a:ext cx="1545590" cy="22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990"/>
              <a:t>Arithmetic and Logic Unit</a:t>
            </a:r>
            <a:endParaRPr lang="en-GB" sz="990"/>
          </a:p>
        </p:txBody>
      </p:sp>
      <p:sp>
        <p:nvSpPr>
          <p:cNvPr id="106507" name="Text Box 11"/>
          <p:cNvSpPr txBox="1">
            <a:spLocks noChangeArrowheads="1"/>
          </p:cNvSpPr>
          <p:nvPr/>
        </p:nvSpPr>
        <p:spPr bwMode="auto">
          <a:xfrm>
            <a:off x="3491466" y="5066663"/>
            <a:ext cx="1926869" cy="22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414" tIns="38695" rIns="74414" bIns="38695">
            <a:spAutoFit/>
          </a:bodyPr>
          <a:lstStyle/>
          <a:p>
            <a:r>
              <a:rPr lang="en-GB" sz="990"/>
              <a:t>Program Control Unit</a:t>
            </a:r>
            <a:endParaRPr lang="en-GB" sz="990"/>
          </a:p>
        </p:txBody>
      </p:sp>
      <p:sp>
        <p:nvSpPr>
          <p:cNvPr id="106508" name="Text Box 12"/>
          <p:cNvSpPr txBox="1">
            <a:spLocks noChangeArrowheads="1"/>
          </p:cNvSpPr>
          <p:nvPr/>
        </p:nvSpPr>
        <p:spPr bwMode="auto">
          <a:xfrm>
            <a:off x="2016126" y="3723893"/>
            <a:ext cx="749300" cy="53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990"/>
              <a:t>Input</a:t>
            </a:r>
            <a:endParaRPr lang="en-GB" sz="990"/>
          </a:p>
          <a:p>
            <a:r>
              <a:rPr lang="en-GB" sz="990"/>
              <a:t>Output</a:t>
            </a:r>
            <a:endParaRPr lang="en-GB" sz="990"/>
          </a:p>
          <a:p>
            <a:r>
              <a:rPr lang="en-GB" sz="990"/>
              <a:t>Equipment</a:t>
            </a:r>
            <a:endParaRPr lang="en-GB" sz="990"/>
          </a:p>
        </p:txBody>
      </p:sp>
      <p:sp>
        <p:nvSpPr>
          <p:cNvPr id="106509" name="Line 13"/>
          <p:cNvSpPr>
            <a:spLocks noChangeShapeType="1"/>
          </p:cNvSpPr>
          <p:nvPr/>
        </p:nvSpPr>
        <p:spPr bwMode="auto">
          <a:xfrm>
            <a:off x="2753797" y="3712079"/>
            <a:ext cx="200299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0" name="Line 14"/>
          <p:cNvSpPr>
            <a:spLocks noChangeShapeType="1"/>
          </p:cNvSpPr>
          <p:nvPr/>
        </p:nvSpPr>
        <p:spPr bwMode="auto">
          <a:xfrm>
            <a:off x="5335645" y="3712079"/>
            <a:ext cx="179167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1" name="Line 15"/>
          <p:cNvSpPr>
            <a:spLocks noChangeShapeType="1"/>
          </p:cNvSpPr>
          <p:nvPr/>
        </p:nvSpPr>
        <p:spPr bwMode="auto">
          <a:xfrm flipH="1">
            <a:off x="5335645" y="3836775"/>
            <a:ext cx="179167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2" name="Rectangle 16"/>
          <p:cNvSpPr>
            <a:spLocks noChangeArrowheads="1"/>
          </p:cNvSpPr>
          <p:nvPr/>
        </p:nvSpPr>
        <p:spPr bwMode="auto">
          <a:xfrm>
            <a:off x="4756795" y="3670078"/>
            <a:ext cx="578849" cy="2073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3" name="Text Box 17"/>
          <p:cNvSpPr txBox="1">
            <a:spLocks noChangeArrowheads="1"/>
          </p:cNvSpPr>
          <p:nvPr/>
        </p:nvSpPr>
        <p:spPr bwMode="auto">
          <a:xfrm>
            <a:off x="4851301" y="3698954"/>
            <a:ext cx="38290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MBR</a:t>
            </a:r>
            <a:endParaRPr lang="en-GB" sz="825"/>
          </a:p>
        </p:txBody>
      </p:sp>
      <p:sp>
        <p:nvSpPr>
          <p:cNvPr id="106514" name="Rectangle 18"/>
          <p:cNvSpPr>
            <a:spLocks noChangeArrowheads="1"/>
          </p:cNvSpPr>
          <p:nvPr/>
        </p:nvSpPr>
        <p:spPr bwMode="auto">
          <a:xfrm>
            <a:off x="3860303" y="3297304"/>
            <a:ext cx="2055502" cy="20607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5" name="Text Box 19"/>
          <p:cNvSpPr txBox="1">
            <a:spLocks noChangeArrowheads="1"/>
          </p:cNvSpPr>
          <p:nvPr/>
        </p:nvSpPr>
        <p:spPr bwMode="auto">
          <a:xfrm>
            <a:off x="4235701" y="3326180"/>
            <a:ext cx="137731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Arithmetic &amp; Logic Circuits</a:t>
            </a:r>
            <a:endParaRPr lang="en-GB" sz="825"/>
          </a:p>
        </p:txBody>
      </p:sp>
      <p:sp>
        <p:nvSpPr>
          <p:cNvPr id="106516" name="Line 20"/>
          <p:cNvSpPr>
            <a:spLocks noChangeShapeType="1"/>
          </p:cNvSpPr>
          <p:nvPr/>
        </p:nvSpPr>
        <p:spPr bwMode="auto">
          <a:xfrm flipV="1">
            <a:off x="4914305" y="3503379"/>
            <a:ext cx="0" cy="16669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7" name="Line 21"/>
          <p:cNvSpPr>
            <a:spLocks noChangeShapeType="1"/>
          </p:cNvSpPr>
          <p:nvPr/>
        </p:nvSpPr>
        <p:spPr bwMode="auto">
          <a:xfrm>
            <a:off x="5178134" y="3503379"/>
            <a:ext cx="0" cy="16669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8" name="Rectangle 22"/>
          <p:cNvSpPr>
            <a:spLocks noChangeArrowheads="1"/>
          </p:cNvSpPr>
          <p:nvPr/>
        </p:nvSpPr>
        <p:spPr bwMode="auto">
          <a:xfrm>
            <a:off x="3755297" y="2963909"/>
            <a:ext cx="895181" cy="1653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19" name="Rectangle 23"/>
          <p:cNvSpPr>
            <a:spLocks noChangeArrowheads="1"/>
          </p:cNvSpPr>
          <p:nvPr/>
        </p:nvSpPr>
        <p:spPr bwMode="auto">
          <a:xfrm>
            <a:off x="5230638" y="2963909"/>
            <a:ext cx="578848" cy="1653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0" name="Text Box 24"/>
          <p:cNvSpPr txBox="1">
            <a:spLocks noChangeArrowheads="1"/>
          </p:cNvSpPr>
          <p:nvPr/>
        </p:nvSpPr>
        <p:spPr bwMode="auto">
          <a:xfrm>
            <a:off x="5355332" y="2961283"/>
            <a:ext cx="31813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MQ</a:t>
            </a:r>
            <a:endParaRPr lang="en-GB" sz="825"/>
          </a:p>
        </p:txBody>
      </p:sp>
      <p:sp>
        <p:nvSpPr>
          <p:cNvPr id="106521" name="Text Box 25"/>
          <p:cNvSpPr txBox="1">
            <a:spLocks noChangeArrowheads="1"/>
          </p:cNvSpPr>
          <p:nvPr/>
        </p:nvSpPr>
        <p:spPr bwMode="auto">
          <a:xfrm>
            <a:off x="3780235" y="2953407"/>
            <a:ext cx="73342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Accumulator</a:t>
            </a:r>
            <a:endParaRPr lang="en-GB" sz="825"/>
          </a:p>
        </p:txBody>
      </p:sp>
      <p:sp>
        <p:nvSpPr>
          <p:cNvPr id="106522" name="Line 26"/>
          <p:cNvSpPr>
            <a:spLocks noChangeShapeType="1"/>
          </p:cNvSpPr>
          <p:nvPr/>
        </p:nvSpPr>
        <p:spPr bwMode="auto">
          <a:xfrm>
            <a:off x="4124131" y="3129293"/>
            <a:ext cx="0" cy="1680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3" name="Line 27"/>
          <p:cNvSpPr>
            <a:spLocks noChangeShapeType="1"/>
          </p:cNvSpPr>
          <p:nvPr/>
        </p:nvSpPr>
        <p:spPr bwMode="auto">
          <a:xfrm flipV="1">
            <a:off x="4387960" y="3129293"/>
            <a:ext cx="0" cy="1680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4" name="Line 28"/>
          <p:cNvSpPr>
            <a:spLocks noChangeShapeType="1"/>
          </p:cNvSpPr>
          <p:nvPr/>
        </p:nvSpPr>
        <p:spPr bwMode="auto">
          <a:xfrm flipV="1">
            <a:off x="5388147" y="3129293"/>
            <a:ext cx="0" cy="1680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5" name="Line 29"/>
          <p:cNvSpPr>
            <a:spLocks noChangeShapeType="1"/>
          </p:cNvSpPr>
          <p:nvPr/>
        </p:nvSpPr>
        <p:spPr bwMode="auto">
          <a:xfrm>
            <a:off x="5704479" y="3129293"/>
            <a:ext cx="0" cy="1680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6" name="Line 30"/>
          <p:cNvSpPr>
            <a:spLocks noChangeShapeType="1"/>
          </p:cNvSpPr>
          <p:nvPr/>
        </p:nvSpPr>
        <p:spPr bwMode="auto">
          <a:xfrm flipH="1">
            <a:off x="4662289" y="3036100"/>
            <a:ext cx="56703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7" name="Rectangle 31"/>
          <p:cNvSpPr>
            <a:spLocks noChangeArrowheads="1"/>
          </p:cNvSpPr>
          <p:nvPr/>
        </p:nvSpPr>
        <p:spPr bwMode="auto">
          <a:xfrm>
            <a:off x="3807800" y="4335557"/>
            <a:ext cx="368835" cy="1653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8" name="Rectangle 32"/>
          <p:cNvSpPr>
            <a:spLocks noChangeArrowheads="1"/>
          </p:cNvSpPr>
          <p:nvPr/>
        </p:nvSpPr>
        <p:spPr bwMode="auto">
          <a:xfrm>
            <a:off x="3807800" y="4666326"/>
            <a:ext cx="368835" cy="16669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29" name="Rectangle 33"/>
          <p:cNvSpPr>
            <a:spLocks noChangeArrowheads="1"/>
          </p:cNvSpPr>
          <p:nvPr/>
        </p:nvSpPr>
        <p:spPr bwMode="auto">
          <a:xfrm>
            <a:off x="4650477" y="4666327"/>
            <a:ext cx="685167" cy="29139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30" name="Rectangle 34"/>
          <p:cNvSpPr>
            <a:spLocks noChangeArrowheads="1"/>
          </p:cNvSpPr>
          <p:nvPr/>
        </p:nvSpPr>
        <p:spPr bwMode="auto">
          <a:xfrm>
            <a:off x="4809298" y="4293554"/>
            <a:ext cx="421339" cy="2073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31" name="Rectangle 35"/>
          <p:cNvSpPr>
            <a:spLocks noChangeArrowheads="1"/>
          </p:cNvSpPr>
          <p:nvPr/>
        </p:nvSpPr>
        <p:spPr bwMode="auto">
          <a:xfrm>
            <a:off x="5546969" y="4500942"/>
            <a:ext cx="526346" cy="1653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pPr algn="ctr"/>
            <a:r>
              <a:rPr lang="en-GB" sz="825"/>
              <a:t>MAR</a:t>
            </a:r>
            <a:endParaRPr lang="en-GB" sz="825"/>
          </a:p>
        </p:txBody>
      </p:sp>
      <p:sp>
        <p:nvSpPr>
          <p:cNvPr id="106532" name="Text Box 36"/>
          <p:cNvSpPr txBox="1">
            <a:spLocks noChangeArrowheads="1"/>
          </p:cNvSpPr>
          <p:nvPr/>
        </p:nvSpPr>
        <p:spPr bwMode="auto">
          <a:xfrm>
            <a:off x="4662290" y="4649263"/>
            <a:ext cx="499745" cy="33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Control</a:t>
            </a:r>
            <a:endParaRPr lang="en-GB" sz="825"/>
          </a:p>
          <a:p>
            <a:r>
              <a:rPr lang="en-GB" sz="825"/>
              <a:t>Circuits</a:t>
            </a:r>
            <a:endParaRPr lang="en-GB" sz="825"/>
          </a:p>
        </p:txBody>
      </p:sp>
      <p:sp>
        <p:nvSpPr>
          <p:cNvPr id="106533" name="Text Box 37"/>
          <p:cNvSpPr txBox="1">
            <a:spLocks noChangeArrowheads="1"/>
          </p:cNvSpPr>
          <p:nvPr/>
        </p:nvSpPr>
        <p:spPr bwMode="auto">
          <a:xfrm>
            <a:off x="3807799" y="4330306"/>
            <a:ext cx="32448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IBR</a:t>
            </a:r>
            <a:endParaRPr lang="en-GB" sz="825"/>
          </a:p>
        </p:txBody>
      </p:sp>
      <p:sp>
        <p:nvSpPr>
          <p:cNvPr id="106534" name="Text Box 38"/>
          <p:cNvSpPr txBox="1">
            <a:spLocks noChangeArrowheads="1"/>
          </p:cNvSpPr>
          <p:nvPr/>
        </p:nvSpPr>
        <p:spPr bwMode="auto">
          <a:xfrm>
            <a:off x="3840613" y="4649262"/>
            <a:ext cx="2540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IR</a:t>
            </a:r>
            <a:endParaRPr lang="en-GB" sz="825"/>
          </a:p>
        </p:txBody>
      </p:sp>
      <p:sp>
        <p:nvSpPr>
          <p:cNvPr id="106535" name="Text Box 39"/>
          <p:cNvSpPr txBox="1">
            <a:spLocks noChangeArrowheads="1"/>
          </p:cNvSpPr>
          <p:nvPr/>
        </p:nvSpPr>
        <p:spPr bwMode="auto">
          <a:xfrm>
            <a:off x="4851301" y="4305366"/>
            <a:ext cx="29527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825"/>
              <a:t>PC</a:t>
            </a:r>
            <a:endParaRPr lang="en-GB" sz="825"/>
          </a:p>
        </p:txBody>
      </p:sp>
      <p:cxnSp>
        <p:nvCxnSpPr>
          <p:cNvPr id="106536" name="AutoShape 40"/>
          <p:cNvCxnSpPr>
            <a:cxnSpLocks noChangeShapeType="1"/>
            <a:stCxn id="106531" idx="3"/>
            <a:endCxn id="106504" idx="2"/>
          </p:cNvCxnSpPr>
          <p:nvPr/>
        </p:nvCxnSpPr>
        <p:spPr bwMode="auto">
          <a:xfrm>
            <a:off x="6073314" y="4583634"/>
            <a:ext cx="1396587" cy="333396"/>
          </a:xfrm>
          <a:prstGeom prst="bentConnector4">
            <a:avLst>
              <a:gd name="adj1" fmla="val 37736"/>
              <a:gd name="adj2" fmla="val 137500"/>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537" name="Text Box 41"/>
          <p:cNvSpPr txBox="1">
            <a:spLocks noChangeArrowheads="1"/>
          </p:cNvSpPr>
          <p:nvPr/>
        </p:nvSpPr>
        <p:spPr bwMode="auto">
          <a:xfrm>
            <a:off x="6590472" y="5028599"/>
            <a:ext cx="609600" cy="22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990"/>
              <a:t>Address</a:t>
            </a:r>
            <a:endParaRPr lang="en-GB" sz="990"/>
          </a:p>
        </p:txBody>
      </p:sp>
      <p:sp>
        <p:nvSpPr>
          <p:cNvPr id="106538" name="Text Box 42"/>
          <p:cNvSpPr txBox="1">
            <a:spLocks noChangeArrowheads="1"/>
          </p:cNvSpPr>
          <p:nvPr/>
        </p:nvSpPr>
        <p:spPr bwMode="auto">
          <a:xfrm>
            <a:off x="6284640" y="3839400"/>
            <a:ext cx="791210" cy="37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spAutoFit/>
          </a:bodyPr>
          <a:lstStyle/>
          <a:p>
            <a:r>
              <a:rPr lang="en-GB" sz="990"/>
              <a:t>Instructions</a:t>
            </a:r>
            <a:endParaRPr lang="en-GB" sz="990"/>
          </a:p>
          <a:p>
            <a:r>
              <a:rPr lang="en-GB" sz="990"/>
              <a:t>&amp; Data</a:t>
            </a:r>
            <a:endParaRPr lang="en-GB" sz="990"/>
          </a:p>
        </p:txBody>
      </p:sp>
      <p:sp>
        <p:nvSpPr>
          <p:cNvPr id="106539" name="Line 43"/>
          <p:cNvSpPr>
            <a:spLocks noChangeShapeType="1"/>
          </p:cNvSpPr>
          <p:nvPr/>
        </p:nvSpPr>
        <p:spPr bwMode="auto">
          <a:xfrm>
            <a:off x="3860302" y="4500942"/>
            <a:ext cx="0" cy="16538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0" name="Line 44"/>
          <p:cNvSpPr>
            <a:spLocks noChangeShapeType="1"/>
          </p:cNvSpPr>
          <p:nvPr/>
        </p:nvSpPr>
        <p:spPr bwMode="auto">
          <a:xfrm>
            <a:off x="4176634" y="4791021"/>
            <a:ext cx="47384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cxnSp>
        <p:nvCxnSpPr>
          <p:cNvPr id="106541" name="AutoShape 45"/>
          <p:cNvCxnSpPr>
            <a:cxnSpLocks noChangeShapeType="1"/>
            <a:stCxn id="106528" idx="3"/>
          </p:cNvCxnSpPr>
          <p:nvPr/>
        </p:nvCxnSpPr>
        <p:spPr bwMode="auto">
          <a:xfrm flipV="1">
            <a:off x="4176634" y="4626950"/>
            <a:ext cx="1370335" cy="123383"/>
          </a:xfrm>
          <a:prstGeom prst="bentConnector3">
            <a:avLst>
              <a:gd name="adj1" fmla="val 17144"/>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542" name="Line 46"/>
          <p:cNvSpPr>
            <a:spLocks noChangeShapeType="1"/>
          </p:cNvSpPr>
          <p:nvPr/>
        </p:nvSpPr>
        <p:spPr bwMode="auto">
          <a:xfrm flipH="1">
            <a:off x="5230638" y="4376246"/>
            <a:ext cx="57884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3" name="Line 47"/>
          <p:cNvSpPr>
            <a:spLocks noChangeShapeType="1"/>
          </p:cNvSpPr>
          <p:nvPr/>
        </p:nvSpPr>
        <p:spPr bwMode="auto">
          <a:xfrm>
            <a:off x="5809485" y="4376246"/>
            <a:ext cx="0" cy="1246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4" name="Line 48"/>
          <p:cNvSpPr>
            <a:spLocks noChangeShapeType="1"/>
          </p:cNvSpPr>
          <p:nvPr/>
        </p:nvSpPr>
        <p:spPr bwMode="auto">
          <a:xfrm>
            <a:off x="5704479" y="4418249"/>
            <a:ext cx="0" cy="8269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5" name="Line 49"/>
          <p:cNvSpPr>
            <a:spLocks noChangeShapeType="1"/>
          </p:cNvSpPr>
          <p:nvPr/>
        </p:nvSpPr>
        <p:spPr bwMode="auto">
          <a:xfrm flipH="1">
            <a:off x="5230638" y="4418248"/>
            <a:ext cx="4738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6" name="Line 50"/>
          <p:cNvSpPr>
            <a:spLocks noChangeShapeType="1"/>
          </p:cNvSpPr>
          <p:nvPr/>
        </p:nvSpPr>
        <p:spPr bwMode="auto">
          <a:xfrm>
            <a:off x="3860303" y="4542944"/>
            <a:ext cx="168666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7" name="Line 51"/>
          <p:cNvSpPr>
            <a:spLocks noChangeShapeType="1"/>
          </p:cNvSpPr>
          <p:nvPr/>
        </p:nvSpPr>
        <p:spPr bwMode="auto">
          <a:xfrm>
            <a:off x="5335645" y="4791021"/>
            <a:ext cx="2638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8" name="Line 52"/>
          <p:cNvSpPr>
            <a:spLocks noChangeShapeType="1"/>
          </p:cNvSpPr>
          <p:nvPr/>
        </p:nvSpPr>
        <p:spPr bwMode="auto">
          <a:xfrm>
            <a:off x="5335645" y="4875026"/>
            <a:ext cx="2638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49" name="Line 53"/>
          <p:cNvSpPr>
            <a:spLocks noChangeShapeType="1"/>
          </p:cNvSpPr>
          <p:nvPr/>
        </p:nvSpPr>
        <p:spPr bwMode="auto">
          <a:xfrm>
            <a:off x="5335645" y="4917029"/>
            <a:ext cx="2638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50" name="Text Box 54"/>
          <p:cNvSpPr txBox="1">
            <a:spLocks noChangeArrowheads="1"/>
          </p:cNvSpPr>
          <p:nvPr/>
        </p:nvSpPr>
        <p:spPr bwMode="auto">
          <a:xfrm>
            <a:off x="4012574" y="2507999"/>
            <a:ext cx="1468755" cy="22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spAutoFit/>
          </a:bodyPr>
          <a:lstStyle/>
          <a:p>
            <a:pPr algn="ctr"/>
            <a:r>
              <a:rPr lang="en-US" sz="990"/>
              <a:t>Central Processing Unit</a:t>
            </a:r>
            <a:endParaRPr lang="en-US" sz="990"/>
          </a:p>
        </p:txBody>
      </p:sp>
      <p:sp>
        <p:nvSpPr>
          <p:cNvPr id="106551" name="Line 55"/>
          <p:cNvSpPr>
            <a:spLocks noChangeShapeType="1"/>
          </p:cNvSpPr>
          <p:nvPr/>
        </p:nvSpPr>
        <p:spPr bwMode="auto">
          <a:xfrm>
            <a:off x="4492966" y="4126855"/>
            <a:ext cx="0" cy="4160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cxnSp>
        <p:nvCxnSpPr>
          <p:cNvPr id="106552" name="AutoShape 56"/>
          <p:cNvCxnSpPr>
            <a:cxnSpLocks noChangeShapeType="1"/>
          </p:cNvCxnSpPr>
          <p:nvPr/>
        </p:nvCxnSpPr>
        <p:spPr bwMode="auto">
          <a:xfrm rot="5400000">
            <a:off x="4265889" y="3576884"/>
            <a:ext cx="458091" cy="1059253"/>
          </a:xfrm>
          <a:prstGeom prst="bentConnector3">
            <a:avLst>
              <a:gd name="adj1" fmla="val 53977"/>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553" name="Line 57"/>
          <p:cNvSpPr>
            <a:spLocks noChangeShapeType="1"/>
          </p:cNvSpPr>
          <p:nvPr/>
        </p:nvSpPr>
        <p:spPr bwMode="auto">
          <a:xfrm flipH="1">
            <a:off x="2753797" y="3836775"/>
            <a:ext cx="200299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414" tIns="38695" rIns="74414" bIns="38695" anchor="ctr"/>
          <a:lstStyle/>
          <a:p>
            <a:endParaRPr lang="en-US" sz="1490"/>
          </a:p>
        </p:txBody>
      </p:sp>
      <p:sp>
        <p:nvSpPr>
          <p:cNvPr id="106555" name="AutoShape 59"/>
          <p:cNvSpPr>
            <a:spLocks noChangeArrowheads="1"/>
          </p:cNvSpPr>
          <p:nvPr/>
        </p:nvSpPr>
        <p:spPr bwMode="auto">
          <a:xfrm>
            <a:off x="1890117" y="287610"/>
            <a:ext cx="6552406" cy="916126"/>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503050405090304" pitchFamily="18" charset="0"/>
              </a:defRPr>
            </a:lvl1pPr>
            <a:lvl2pPr>
              <a:defRPr sz="2400">
                <a:solidFill>
                  <a:schemeClr val="tx1"/>
                </a:solidFill>
                <a:latin typeface="Times New Roman" panose="02020503050405090304" pitchFamily="18" charset="0"/>
              </a:defRPr>
            </a:lvl2pPr>
            <a:lvl3pPr>
              <a:defRPr sz="2400">
                <a:solidFill>
                  <a:schemeClr val="tx1"/>
                </a:solidFill>
                <a:latin typeface="Times New Roman" panose="02020503050405090304" pitchFamily="18" charset="0"/>
              </a:defRPr>
            </a:lvl3pPr>
            <a:lvl4pPr>
              <a:defRPr sz="2400">
                <a:solidFill>
                  <a:schemeClr val="tx1"/>
                </a:solidFill>
                <a:latin typeface="Times New Roman" panose="02020503050405090304" pitchFamily="18" charset="0"/>
              </a:defRPr>
            </a:lvl4pPr>
            <a:lvl5pPr>
              <a:defRPr sz="2400">
                <a:solidFill>
                  <a:schemeClr val="tx1"/>
                </a:solidFill>
                <a:latin typeface="Times New Roman" panose="02020503050405090304" pitchFamily="18" charset="0"/>
              </a:defRPr>
            </a:lvl5pPr>
            <a:lvl6pPr marL="457200" eaLnBrk="0" fontAlgn="base" hangingPunct="0">
              <a:spcBef>
                <a:spcPct val="0"/>
              </a:spcBef>
              <a:spcAft>
                <a:spcPct val="0"/>
              </a:spcAft>
              <a:defRPr sz="2400">
                <a:solidFill>
                  <a:schemeClr val="tx1"/>
                </a:solidFill>
                <a:latin typeface="Times New Roman" panose="02020503050405090304" pitchFamily="18" charset="0"/>
              </a:defRPr>
            </a:lvl6pPr>
            <a:lvl7pPr marL="914400" eaLnBrk="0" fontAlgn="base" hangingPunct="0">
              <a:spcBef>
                <a:spcPct val="0"/>
              </a:spcBef>
              <a:spcAft>
                <a:spcPct val="0"/>
              </a:spcAft>
              <a:defRPr sz="2400">
                <a:solidFill>
                  <a:schemeClr val="tx1"/>
                </a:solidFill>
                <a:latin typeface="Times New Roman" panose="02020503050405090304" pitchFamily="18" charset="0"/>
              </a:defRPr>
            </a:lvl7pPr>
            <a:lvl8pPr marL="1371600" eaLnBrk="0" fontAlgn="base" hangingPunct="0">
              <a:spcBef>
                <a:spcPct val="0"/>
              </a:spcBef>
              <a:spcAft>
                <a:spcPct val="0"/>
              </a:spcAft>
              <a:defRPr sz="2400">
                <a:solidFill>
                  <a:schemeClr val="tx1"/>
                </a:solidFill>
                <a:latin typeface="Times New Roman" panose="02020503050405090304" pitchFamily="18" charset="0"/>
              </a:defRPr>
            </a:lvl8pPr>
            <a:lvl9pPr marL="1828800" eaLnBrk="0" fontAlgn="base" hangingPunct="0">
              <a:spcBef>
                <a:spcPct val="0"/>
              </a:spcBef>
              <a:spcAft>
                <a:spcPct val="0"/>
              </a:spcAft>
              <a:defRPr sz="2400">
                <a:solidFill>
                  <a:schemeClr val="tx1"/>
                </a:solidFill>
                <a:latin typeface="Times New Roman" panose="02020503050405090304" pitchFamily="18" charset="0"/>
              </a:defRPr>
            </a:lvl9pPr>
          </a:lstStyle>
          <a:p>
            <a:pPr eaLnBrk="1" hangingPunct="1">
              <a:lnSpc>
                <a:spcPct val="90000"/>
              </a:lnSpc>
            </a:pPr>
            <a:r>
              <a:rPr lang="en-US" sz="2315" b="1" dirty="0">
                <a:latin typeface="Times" panose="00000500000000020000" pitchFamily="18" charset="0"/>
              </a:rPr>
              <a:t>The IAS Machine: Control Unit</a:t>
            </a:r>
            <a:endParaRPr lang="en-US" sz="2315" b="1" dirty="0">
              <a:latin typeface="Times" panose="00000500000000020000"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Presentation</Application>
  <PresentationFormat/>
  <Paragraphs>150</Paragraphs>
  <Slides>13</Slides>
  <Notes>0</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13</vt:i4>
      </vt:variant>
    </vt:vector>
  </HeadingPairs>
  <TitlesOfParts>
    <vt:vector size="38" baseType="lpstr">
      <vt:lpstr>Arial</vt:lpstr>
      <vt:lpstr>SimSun</vt:lpstr>
      <vt:lpstr>Wingdings</vt:lpstr>
      <vt:lpstr>Arial</vt:lpstr>
      <vt:lpstr>Symbol</vt:lpstr>
      <vt:lpstr>Kingsoft Sign</vt:lpstr>
      <vt:lpstr>StarSymbol</vt:lpstr>
      <vt:lpstr>Thonburi</vt:lpstr>
      <vt:lpstr>Noto Sans CJK SC</vt:lpstr>
      <vt:lpstr>Times New Roman</vt:lpstr>
      <vt:lpstr>微软雅黑</vt:lpstr>
      <vt:lpstr>PingFang SC</vt:lpstr>
      <vt:lpstr>Arial Unicode MS</vt:lpstr>
      <vt:lpstr>Calibri</vt:lpstr>
      <vt:lpstr>Helvetica Neue</vt:lpstr>
      <vt:lpstr>Times New Roman</vt:lpstr>
      <vt:lpstr>Songti SC</vt:lpstr>
      <vt:lpstr>Times</vt:lpstr>
      <vt:lpstr>DejaVu Sans</vt:lpstr>
      <vt:lpstr>Heiti SC</vt:lpstr>
      <vt:lpstr>Apple SD Gothic Neo</vt:lpstr>
      <vt:lpstr>Arial Hebrew</vt:lpstr>
      <vt:lpstr>Telugu Sangam MN</vt:lpstr>
      <vt:lpstr>Office Theme</vt:lpstr>
      <vt:lpstr>Office Theme</vt:lpstr>
      <vt:lpstr>PowerPoint 演示文稿</vt:lpstr>
      <vt:lpstr>PowerPoint 演示文稿</vt:lpstr>
      <vt:lpstr>PowerPoint 演示文稿</vt:lpstr>
      <vt:lpstr>ENIAC - background</vt:lpstr>
      <vt:lpstr>ENIAC: built 1937-1945, decommissioned 1955</vt:lpstr>
      <vt:lpstr>ENIAC’s contributions &amp; significance</vt:lpstr>
      <vt:lpstr>IAS (von Neumann/Turing) machine</vt:lpstr>
      <vt:lpstr>Structure of von Neumann machine</vt:lpstr>
      <vt:lpstr>PowerPoint 演示文稿</vt:lpstr>
      <vt:lpstr>PowerPoint 演示文稿</vt:lpstr>
      <vt:lpstr>Commercial Computers</vt:lpstr>
      <vt:lpstr>IBM</vt:lpstr>
      <vt:lpstr>Transistors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apple</cp:lastModifiedBy>
  <cp:revision>1</cp:revision>
  <dcterms:created xsi:type="dcterms:W3CDTF">2020-07-03T09:22:19Z</dcterms:created>
  <dcterms:modified xsi:type="dcterms:W3CDTF">2020-07-03T09:22:19Z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1033-2.3.0.3826</vt:lpwstr>
  </property>
</Properties>
</file>