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57" r:id="rId5"/>
    <p:sldId id="259" r:id="rId6"/>
    <p:sldId id="272" r:id="rId7"/>
    <p:sldId id="273" r:id="rId8"/>
    <p:sldId id="278" r:id="rId9"/>
    <p:sldId id="280" r:id="rId10"/>
    <p:sldId id="274" r:id="rId11"/>
    <p:sldId id="275" r:id="rId12"/>
    <p:sldId id="279" r:id="rId13"/>
    <p:sldId id="281" r:id="rId14"/>
    <p:sldId id="276" r:id="rId15"/>
    <p:sldId id="288" r:id="rId16"/>
    <p:sldId id="282" r:id="rId17"/>
    <p:sldId id="283" r:id="rId18"/>
    <p:sldId id="284" r:id="rId19"/>
    <p:sldId id="285" r:id="rId20"/>
    <p:sldId id="286" r:id="rId21"/>
    <p:sldId id="287" r:id="rId22"/>
    <p:sldId id="289" r:id="rId23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4400" b="0" strike="noStrike" spc="-1">
              <a:latin typeface="Arial" panose="020B060402020209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GB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-1"/>
          <p:cNvPicPr/>
          <p:nvPr/>
        </p:nvPicPr>
        <p:blipFill>
          <a:blip r:embed="rId13"/>
          <a:stretch>
            <a:fillRect/>
          </a:stretch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GB" sz="1800" b="0" strike="noStrike" spc="-1">
                <a:latin typeface="Arial" panose="020B0604020202090204"/>
              </a:rPr>
              <a:t>Click to edit the title text format</a:t>
            </a:r>
            <a:endParaRPr lang="en-GB" sz="1800" b="0" strike="noStrike" spc="-1">
              <a:latin typeface="Arial" panose="020B060402020209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 panose="020B0604020202090204"/>
              </a:rPr>
              <a:t>Click to edit the outline text format</a:t>
            </a:r>
            <a:endParaRPr lang="en-GB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800" b="0" strike="noStrike" spc="-1">
                <a:latin typeface="Arial" panose="020B0604020202090204"/>
              </a:rPr>
              <a:t>Second Outline Level</a:t>
            </a:r>
            <a:endParaRPr lang="en-GB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 panose="020B0604020202090204"/>
              </a:rPr>
              <a:t>Third Outline Level</a:t>
            </a:r>
            <a:endParaRPr lang="en-GB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000" b="0" strike="noStrike" spc="-1">
                <a:latin typeface="Arial" panose="020B0604020202090204"/>
              </a:rPr>
              <a:t>Fourth Outline Level</a:t>
            </a:r>
            <a:endParaRPr lang="en-GB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90204"/>
              </a:rPr>
              <a:t>Fifth Outline Level</a:t>
            </a:r>
            <a:endParaRPr lang="en-GB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90204"/>
              </a:rPr>
              <a:t>Sixth Outline Level</a:t>
            </a:r>
            <a:endParaRPr lang="en-GB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90204"/>
              </a:rPr>
              <a:t>Seventh Outline Level</a:t>
            </a:r>
            <a:endParaRPr lang="en-GB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731385" y="4391025"/>
            <a:ext cx="4842510" cy="7918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altLang="en-GB" sz="2400" b="1" strike="noStrike" spc="-1">
                <a:latin typeface="Times New Roman" panose="02020503050405090304" charset="0"/>
                <a:cs typeface="Times New Roman" panose="02020503050405090304" charset="0"/>
              </a:rPr>
              <a:t>OMBUYA D.O. </a:t>
            </a:r>
            <a:endParaRPr lang="en-US" altLang="en-GB" sz="2400" b="1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79640" y="359640"/>
            <a:ext cx="82789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altLang="en-GB" sz="3200" b="0" strike="noStrike" spc="-1">
                <a:latin typeface="Times New Roman" panose="02020503050405090304" charset="0"/>
                <a:cs typeface="Times New Roman" panose="02020503050405090304" charset="0"/>
              </a:rPr>
              <a:t>COMP 224/INTE 216</a:t>
            </a:r>
            <a:endParaRPr lang="en-US" altLang="en-GB" sz="3200" b="0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03640" y="1295640"/>
            <a:ext cx="907056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altLang="en-GB" sz="3200" b="0" strike="noStrike" spc="-1">
                <a:latin typeface="Times New Roman" panose="02020503050405090304" charset="0"/>
                <a:cs typeface="Times New Roman" panose="02020503050405090304" charset="0"/>
              </a:rPr>
              <a:t>COMPUTER ORGANIZATION AND ARCHITECTURE</a:t>
            </a:r>
            <a:endParaRPr lang="en-US" altLang="en-GB" sz="3200" b="0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3640" y="2891520"/>
            <a:ext cx="907056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altLang="en-GB" sz="3200" b="1" strike="noStrike" spc="-1">
                <a:latin typeface="Times New Roman" panose="02020503050405090304" charset="0"/>
                <a:cs typeface="Times New Roman" panose="02020503050405090304" charset="0"/>
              </a:rPr>
              <a:t>LECTURE ONE</a:t>
            </a:r>
            <a:endParaRPr lang="en-US" altLang="en-GB" sz="3200" b="1" strike="noStrike" spc="-1"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GB" sz="3200" b="1" strike="noStrike" spc="-1">
                <a:latin typeface="Times New Roman" panose="02020503050405090304" charset="0"/>
                <a:cs typeface="Times New Roman" panose="02020503050405090304" charset="0"/>
              </a:rPr>
              <a:t>INTRODUCTION</a:t>
            </a:r>
            <a:endParaRPr lang="en-US" altLang="en-GB" sz="3200" b="1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just"/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Organization is how features are implemented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Arial" panose="020B0604020202090204" pitchFamily="34" charset="0"/>
              <a:buChar char="•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Control signals, interfaces, memory technology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Arial" panose="020B0604020202090204" pitchFamily="34" charset="0"/>
              <a:buChar char="•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e.g. Is there a hardware multiply unit or is it done by repeated addition?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lnSpcReduction="10000"/>
          </a:bodyPr>
          <a:p>
            <a:pPr algn="just"/>
            <a:r>
              <a:rPr lang="en-US" sz="2800" smtClean="0">
                <a:latin typeface="Times" panose="00000500000000020000" pitchFamily="18" charset="0"/>
                <a:sym typeface="+mn-ea"/>
              </a:rPr>
              <a:t>From technical point of view, we can say that, it deals with HSA.HSA here stands for "Hardware System Architecture". </a:t>
            </a:r>
            <a:endParaRPr lang="en-US" sz="2800" smtClean="0">
              <a:latin typeface="Times" panose="00000500000000020000" pitchFamily="18" charset="0"/>
            </a:endParaRPr>
          </a:p>
          <a:p>
            <a:pPr algn="just"/>
            <a:endParaRPr lang="en-US" sz="2800" smtClean="0">
              <a:latin typeface="Times" panose="00000500000000020000" pitchFamily="18" charset="0"/>
              <a:sym typeface="+mn-ea"/>
            </a:endParaRPr>
          </a:p>
          <a:p>
            <a:pPr algn="just"/>
            <a:r>
              <a:rPr lang="en-US" sz="2800" smtClean="0">
                <a:latin typeface="Times" panose="00000500000000020000" pitchFamily="18" charset="0"/>
                <a:sym typeface="+mn-ea"/>
              </a:rPr>
              <a:t>HSA states that Organisation of computer include following attributes/concepts:</a:t>
            </a:r>
            <a:br>
              <a:rPr lang="en-US" sz="2800" smtClean="0">
                <a:latin typeface="Times" panose="00000500000000020000" pitchFamily="18" charset="0"/>
                <a:sym typeface="+mn-ea"/>
              </a:rPr>
            </a:br>
            <a:endParaRPr lang="en-US" sz="2800" smtClean="0">
              <a:latin typeface="Times" panose="00000500000000020000" pitchFamily="18" charset="0"/>
            </a:endParaRPr>
          </a:p>
          <a:p>
            <a:pPr algn="just"/>
            <a:r>
              <a:rPr lang="en-US" sz="2800" smtClean="0">
                <a:latin typeface="Times" panose="00000500000000020000" pitchFamily="18" charset="0"/>
                <a:sym typeface="+mn-ea"/>
              </a:rPr>
              <a:t>Hardware details transparent to programmer such as Control Signals, Interface between Computer and Peripherals , and the memory technology used etc.</a:t>
            </a:r>
            <a:endParaRPr lang="en-US" sz="2800" smtClean="0">
              <a:latin typeface="Times" panose="00000500000000020000" pitchFamily="18" charset="0"/>
            </a:endParaRPr>
          </a:p>
          <a:p>
            <a:pPr algn="just"/>
            <a:endParaRPr lang="en-US" sz="2800" smtClean="0">
              <a:latin typeface="Times" panose="00000500000000020000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>
              <a:spcBef>
                <a:spcPct val="400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Why study computer organization and architecture?</a:t>
            </a:r>
            <a:endParaRPr lang="en-US" altLang="en-US" sz="2400" b="1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lvl="1" indent="-342900">
              <a:spcBef>
                <a:spcPct val="40000"/>
              </a:spcBef>
              <a:buFont typeface="Wingdings" panose="05000000000000000000" charset="0"/>
              <a:buChar char="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Design better programs, including system software such as compilers, operating systems, and device drivers.</a:t>
            </a:r>
            <a:endParaRPr lang="en-US" altLang="en-US" sz="24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lvl="1" indent="-342900">
              <a:spcBef>
                <a:spcPct val="40000"/>
              </a:spcBef>
              <a:buFont typeface="Wingdings" panose="05000000000000000000" charset="0"/>
              <a:buChar char="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Optimize program behavior.</a:t>
            </a:r>
            <a:endParaRPr lang="en-US" altLang="en-US" sz="24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lvl="1" indent="-342900">
              <a:spcBef>
                <a:spcPct val="40000"/>
              </a:spcBef>
              <a:buFont typeface="Wingdings" panose="05000000000000000000" charset="0"/>
              <a:buChar char="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Evaluate (benchmark) computer system performance.</a:t>
            </a:r>
            <a:endParaRPr lang="en-US" altLang="en-US" sz="24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lvl="1" indent="-342900">
              <a:spcBef>
                <a:spcPct val="40000"/>
              </a:spcBef>
              <a:buFont typeface="Wingdings" panose="05000000000000000000" charset="0"/>
              <a:buChar char="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Understand time, space, and price tradeoffs.</a:t>
            </a:r>
            <a:endParaRPr lang="en-US" altLang="en-US" sz="24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/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ctr"/>
            <a:endParaRPr lang="en-US" sz="40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sz="40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r>
              <a:rPr lang="en-US" sz="4000" b="1">
                <a:latin typeface="Times New Roman" panose="02020503050405090304" charset="0"/>
                <a:cs typeface="Times New Roman" panose="02020503050405090304" charset="0"/>
              </a:rPr>
              <a:t>Computer Organization is about looking at the computer with all its levels</a:t>
            </a:r>
            <a:endParaRPr lang="en-US" sz="4000" b="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499870" y="358140"/>
            <a:ext cx="8429625" cy="5181600"/>
          </a:xfrm>
        </p:spPr>
        <p:txBody>
          <a:bodyPr/>
          <a:p>
            <a:endParaRPr lang="en-US"/>
          </a:p>
        </p:txBody>
      </p:sp>
      <p:pic>
        <p:nvPicPr>
          <p:cNvPr id="4" name="Picture 6" descr="C:\wpdocs\Julie\Org&amp;Arch\Ch1\WorkingFiles\Layers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07720"/>
            <a:ext cx="7924800" cy="39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1982769" y="22337"/>
            <a:ext cx="6111379" cy="4528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10" dirty="0">
                <a:solidFill>
                  <a:srgbClr val="C00000"/>
                </a:solidFill>
                <a:latin typeface="Times New Roman" panose="02020503050405090304" charset="0"/>
                <a:cs typeface="Times New Roman" panose="02020503050405090304" charset="0"/>
              </a:rPr>
              <a:t>1.3 The Computer Level Hierarchy</a:t>
            </a:r>
            <a:endParaRPr lang="en-US" altLang="en-US" sz="2810" dirty="0">
              <a:solidFill>
                <a:srgbClr val="C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840" y="952500"/>
            <a:ext cx="8132445" cy="3654425"/>
          </a:xfrm>
          <a:prstGeom prst="rect">
            <a:avLst/>
          </a:prstGeom>
          <a:solidFill>
            <a:srgbClr val="E4F5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Each virtual machine layer is an abstraction of the level below it.</a:t>
            </a:r>
            <a:endParaRPr lang="en-US" altLang="en-US" sz="28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The machines at each level execute their own particular instructions, calling upon machines at lower levels to perform tasks as required.</a:t>
            </a:r>
            <a:endParaRPr lang="en-US" altLang="en-US" sz="28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Computer circuits ultimately carry out the work.</a:t>
            </a:r>
            <a:endParaRPr lang="en-US" altLang="en-US" sz="2800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17600" y="819150"/>
            <a:ext cx="8044815" cy="4352290"/>
          </a:xfrm>
          <a:prstGeom prst="rect">
            <a:avLst/>
          </a:prstGeom>
          <a:solidFill>
            <a:srgbClr val="E4F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4" tIns="37802" rIns="75604" bIns="37802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6: The User Level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Program execution and user interface level.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The level with which we are most familiar.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5: High-Level Language Level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The level with which we interact when we write programs in languages such as C, Pascal, Lisp, and Java.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727048" y="100166"/>
            <a:ext cx="6111379" cy="4528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10" dirty="0">
                <a:solidFill>
                  <a:srgbClr val="C00000"/>
                </a:solidFill>
                <a:latin typeface="Times New Roman" panose="02020503050405090304" charset="0"/>
                <a:cs typeface="Times New Roman" panose="02020503050405090304" charset="0"/>
              </a:rPr>
              <a:t>1.3 The Computer Level Hierarchy</a:t>
            </a:r>
            <a:endParaRPr lang="en-US" altLang="en-US" sz="2810" dirty="0">
              <a:solidFill>
                <a:srgbClr val="C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70940" y="763270"/>
            <a:ext cx="8618855" cy="4564380"/>
          </a:xfrm>
          <a:prstGeom prst="rect">
            <a:avLst/>
          </a:prstGeom>
          <a:solidFill>
            <a:srgbClr val="E4F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4" tIns="37802" rIns="75604" bIns="37802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4: Assembly Language Level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Acts upon assembly language produced from Level 5, as well as instructions programmed directly at this level.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3: System Software Level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Controls executing processes on the system.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Protects system resources.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Assembly language instructions often pass through Level 3 without modification.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727048" y="100166"/>
            <a:ext cx="6111379" cy="4528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10" dirty="0">
                <a:solidFill>
                  <a:srgbClr val="C00000"/>
                </a:solidFill>
                <a:latin typeface="Times New Roman" panose="02020503050405090304" charset="0"/>
                <a:cs typeface="Times New Roman" panose="02020503050405090304" charset="0"/>
              </a:rPr>
              <a:t>1.3 The Computer Level Hierarchy</a:t>
            </a:r>
            <a:endParaRPr lang="en-US" altLang="en-US" sz="2810" dirty="0">
              <a:solidFill>
                <a:srgbClr val="C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60170" y="1063625"/>
            <a:ext cx="7887970" cy="4366260"/>
          </a:xfrm>
          <a:prstGeom prst="rect">
            <a:avLst/>
          </a:prstGeom>
          <a:solidFill>
            <a:srgbClr val="E4F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4" tIns="37802" rIns="75604" bIns="37802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2: Machine Level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Also known as the Instruction Set Architecture (ISA) Level.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Consists of instructions that are particular to the architecture of the machine.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Programs written in machine language need no compilers, interpreters, or assemblers.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>
              <a:defRPr/>
            </a:pP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spcBef>
                <a:spcPct val="40000"/>
              </a:spcBef>
              <a:defRPr/>
            </a:pP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727048" y="100166"/>
            <a:ext cx="6111379" cy="4528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10" dirty="0">
                <a:solidFill>
                  <a:srgbClr val="C00000"/>
                </a:solidFill>
                <a:latin typeface="Times New Roman" panose="02020503050405090304" charset="0"/>
                <a:cs typeface="Times New Roman" panose="02020503050405090304" charset="0"/>
              </a:rPr>
              <a:t>1.3 The Computer Level Hierarchy</a:t>
            </a:r>
            <a:endParaRPr lang="en-US" altLang="en-US" sz="2810" dirty="0">
              <a:solidFill>
                <a:srgbClr val="C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82675" y="932180"/>
            <a:ext cx="8352790" cy="4522470"/>
          </a:xfrm>
          <a:prstGeom prst="rect">
            <a:avLst/>
          </a:prstGeom>
          <a:solidFill>
            <a:srgbClr val="E4F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4" tIns="37802" rIns="75604" bIns="37802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1: Control Level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control unit</a:t>
            </a: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 decodes and executes instructions and moves data through the system.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Control units can be 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microprogrammed</a:t>
            </a: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 or </a:t>
            </a:r>
            <a:r>
              <a:rPr lang="en-US" altLang="en-US" sz="2800" i="1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hardwired</a:t>
            </a: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. 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A microprogram is a program written in a low-level language that is implemented by the hardware.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Hardwired control units consist of hardware that directly executes machine instructions.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727048" y="100166"/>
            <a:ext cx="6111379" cy="4528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10" dirty="0">
                <a:solidFill>
                  <a:srgbClr val="C00000"/>
                </a:solidFill>
                <a:latin typeface="Times New Roman" panose="02020503050405090304" charset="0"/>
                <a:cs typeface="Times New Roman" panose="02020503050405090304" charset="0"/>
              </a:rPr>
              <a:t>1.3 The Computer Level Hierarchy</a:t>
            </a:r>
            <a:endParaRPr lang="en-US" altLang="en-US" sz="2810" dirty="0">
              <a:solidFill>
                <a:srgbClr val="C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pPr algn="ctr"/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r>
              <a:rPr lang="en-US" sz="2800" b="1">
                <a:latin typeface="Times New Roman" panose="02020503050405090304" charset="0"/>
                <a:cs typeface="Times New Roman" panose="02020503050405090304" charset="0"/>
              </a:rPr>
              <a:t>WELCOME</a:t>
            </a:r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r>
              <a:rPr lang="en-US" sz="2800" b="1">
                <a:latin typeface="Times New Roman" panose="02020503050405090304" charset="0"/>
                <a:cs typeface="Times New Roman" panose="02020503050405090304" charset="0"/>
              </a:rPr>
              <a:t>WE WILL START IN FEW MINUTES..</a:t>
            </a:r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86230" y="730250"/>
            <a:ext cx="7949565" cy="4250690"/>
          </a:xfrm>
          <a:prstGeom prst="rect">
            <a:avLst/>
          </a:prstGeom>
          <a:solidFill>
            <a:srgbClr val="E4F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4" tIns="37802" rIns="75604" bIns="37802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Level 0: Digital Logic Level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This level is where we find digital circuits (the chips).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Digital circuits consist of gates and wires.</a:t>
            </a:r>
            <a:endParaRPr lang="en-US" altLang="en-US" sz="280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lvl="1">
              <a:defRPr/>
            </a:pPr>
            <a:r>
              <a:rPr lang="en-US" altLang="en-US" sz="2800">
                <a:solidFill>
                  <a:srgbClr val="000000"/>
                </a:solidFill>
                <a:latin typeface="Times New Roman" panose="02020503050405090304" charset="0"/>
                <a:cs typeface="Times New Roman" panose="02020503050405090304" charset="0"/>
              </a:rPr>
              <a:t>These components implement the mathematical logic of all other levels.</a:t>
            </a:r>
            <a:endParaRPr lang="en-US" altLang="en-US" sz="2800" dirty="0">
              <a:solidFill>
                <a:srgbClr val="0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727048" y="100166"/>
            <a:ext cx="6111379" cy="4528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10" dirty="0">
                <a:solidFill>
                  <a:srgbClr val="C00000"/>
                </a:solidFill>
                <a:latin typeface="Times New Roman" panose="02020503050405090304" charset="0"/>
                <a:cs typeface="Times New Roman" panose="02020503050405090304" charset="0"/>
              </a:rPr>
              <a:t>1.3 The Computer Level Hierarchy</a:t>
            </a:r>
            <a:endParaRPr lang="en-US" altLang="en-US" sz="2810" dirty="0">
              <a:solidFill>
                <a:srgbClr val="C0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ctr"/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r>
              <a:rPr lang="en-US" sz="2800" b="1">
                <a:latin typeface="Times New Roman" panose="02020503050405090304" charset="0"/>
                <a:cs typeface="Times New Roman" panose="02020503050405090304" charset="0"/>
              </a:rPr>
              <a:t>Conclusion</a:t>
            </a:r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GB" sz="4400" b="1" strike="noStrike" spc="-1">
                <a:latin typeface="Times New Roman" panose="02020503050405090304" charset="0"/>
                <a:cs typeface="Times New Roman" panose="02020503050405090304" charset="0"/>
              </a:rPr>
              <a:t>Devotional Meditation</a:t>
            </a:r>
            <a:endParaRPr lang="en-GB" sz="4400" b="0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rmAutofit/>
          </a:bodyPr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lang="en-US" altLang="en-GB" sz="3200" b="0" strike="noStrike" spc="-1">
                <a:latin typeface="Times New Roman" panose="02020503050405090304" charset="0"/>
                <a:cs typeface="Times New Roman" panose="02020503050405090304" charset="0"/>
              </a:rPr>
              <a:t>Proverbs 18:15</a:t>
            </a:r>
            <a:endParaRPr lang="en-GB" sz="3200" b="0" strike="noStrike" spc="-1"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lang="en-GB" sz="3200" b="0" strike="noStrike" spc="-1">
                <a:latin typeface="Times New Roman" panose="02020503050405090304" charset="0"/>
                <a:cs typeface="Times New Roman" panose="02020503050405090304" charset="0"/>
              </a:rPr>
              <a:t>The heart of the prudent getteth knowledge; and the ear of the wise seeketh knowledge. </a:t>
            </a:r>
            <a:endParaRPr lang="en-GB" sz="3200" b="0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GB" sz="2800" b="1" strike="noStrike" spc="-1">
                <a:latin typeface="Times New Roman" panose="02020503050405090304" charset="0"/>
                <a:cs typeface="Times New Roman" panose="02020503050405090304" charset="0"/>
              </a:rPr>
              <a:t>Lecture Outline</a:t>
            </a:r>
            <a:endParaRPr lang="en-GB" sz="2800" b="0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rmAutofit/>
          </a:bodyPr>
          <a:p>
            <a:pPr marL="415290" indent="-3429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altLang="en-GB" sz="2800" b="0" strike="noStrike" spc="-1">
                <a:latin typeface="Times New Roman" panose="02020503050405090304" charset="0"/>
                <a:cs typeface="Times New Roman" panose="02020503050405090304" charset="0"/>
              </a:rPr>
              <a:t>Introduction</a:t>
            </a:r>
            <a:endParaRPr lang="en-US" altLang="en-GB" sz="2800" b="0" strike="noStrike" spc="-1">
              <a:latin typeface="Times New Roman" panose="02020503050405090304" charset="0"/>
              <a:cs typeface="Times New Roman" panose="02020503050405090304" charset="0"/>
            </a:endParaRPr>
          </a:p>
          <a:p>
            <a:pPr marL="415290" indent="-3429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altLang="en-GB" sz="2800" b="0" strike="noStrike" spc="-1">
                <a:latin typeface="Times New Roman" panose="02020503050405090304" charset="0"/>
                <a:cs typeface="Times New Roman" panose="02020503050405090304" charset="0"/>
              </a:rPr>
              <a:t>Breackdown of computer Architecture</a:t>
            </a:r>
            <a:endParaRPr lang="en-US" altLang="en-GB" sz="2800" b="0" strike="noStrike" spc="-1">
              <a:latin typeface="Times New Roman" panose="02020503050405090304" charset="0"/>
              <a:cs typeface="Times New Roman" panose="02020503050405090304" charset="0"/>
            </a:endParaRPr>
          </a:p>
          <a:p>
            <a:pPr marL="415290" indent="-3429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altLang="en-GB" sz="2800" b="0" strike="noStrike" spc="-1">
                <a:latin typeface="Times New Roman" panose="02020503050405090304" charset="0"/>
                <a:cs typeface="Times New Roman" panose="02020503050405090304" charset="0"/>
              </a:rPr>
              <a:t>Understanding Computer Organization</a:t>
            </a:r>
            <a:endParaRPr lang="en-US" altLang="en-GB" sz="2800" b="0" strike="noStrike" spc="-1">
              <a:latin typeface="Times New Roman" panose="02020503050405090304" charset="0"/>
              <a:cs typeface="Times New Roman" panose="02020503050405090304" charset="0"/>
            </a:endParaRPr>
          </a:p>
          <a:p>
            <a:pPr marL="415290" indent="-3429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altLang="en-GB" sz="2800" b="0" strike="noStrike" spc="-1">
                <a:latin typeface="Times New Roman" panose="02020503050405090304" charset="0"/>
                <a:cs typeface="Times New Roman" panose="02020503050405090304" charset="0"/>
              </a:rPr>
              <a:t>Why Learn Computer Organization and Architecture</a:t>
            </a:r>
            <a:endParaRPr lang="en-US" altLang="en-GB" sz="2800" b="0" strike="noStrike" spc="-1">
              <a:latin typeface="Times New Roman" panose="02020503050405090304" charset="0"/>
              <a:cs typeface="Times New Roman" panose="02020503050405090304" charset="0"/>
            </a:endParaRPr>
          </a:p>
          <a:p>
            <a:pPr marL="415290" indent="-3429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altLang="en-GB" sz="2800" b="0" strike="noStrike" spc="-1">
                <a:latin typeface="Times New Roman" panose="02020503050405090304" charset="0"/>
                <a:cs typeface="Times New Roman" panose="02020503050405090304" charset="0"/>
              </a:rPr>
              <a:t>Levels of Computer Hierarchy</a:t>
            </a:r>
            <a:endParaRPr lang="en-US" altLang="en-GB" sz="2800" b="0" strike="noStrike" spc="-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130" y="225425"/>
            <a:ext cx="8152765" cy="946150"/>
          </a:xfrm>
        </p:spPr>
        <p:txBody>
          <a:bodyPr/>
          <a:p>
            <a:r>
              <a:rPr lang="en-US" sz="2800" b="1">
                <a:latin typeface="Times New Roman" panose="02020503050405090304" charset="0"/>
                <a:cs typeface="Times New Roman" panose="02020503050405090304" charset="0"/>
              </a:rPr>
              <a:t>Computer Architecture</a:t>
            </a:r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just"/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Computer Architecture refers to those attributes of a system that have a direct impact on thelogical execution of a program. Examples: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Wingdings" panose="05000000000000000000" charset="0"/>
              <a:buChar char="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	the instruction set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Wingdings" panose="05000000000000000000" charset="0"/>
              <a:buChar char="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	the number of bits used to represent various data types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Wingdings" panose="05000000000000000000" charset="0"/>
              <a:buChar char="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	I/O mechanisms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Wingdings" panose="05000000000000000000" charset="0"/>
              <a:buChar char="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	memory addressing techniques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3555" y="1012825"/>
            <a:ext cx="9070340" cy="4170680"/>
          </a:xfrm>
        </p:spPr>
        <p:txBody>
          <a:bodyPr/>
          <a:p>
            <a:pPr algn="just"/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algn="just"/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Architecture is those attributes visible to the programmer: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Wingdings" panose="05000000000000000000" charset="0"/>
              <a:buChar char="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Instruction  set,  number  of  bits  used  for  data  representation,  I/O  mechanisms, addressing techniques.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457200" indent="-457200" algn="just">
              <a:buFont typeface="Wingdings" panose="05000000000000000000" charset="0"/>
              <a:buChar char="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e.g. Is there a multiply instruction?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just"/>
            <a:r>
              <a:rPr lang="en-US" sz="2400" smtClean="0">
                <a:latin typeface="Times" panose="00000500000000020000" pitchFamily="18" charset="0"/>
                <a:sym typeface="+mn-ea"/>
              </a:rPr>
              <a:t>From technical point of view, Computer Architecture deals with ISA.ISA here stands for "Instruction Set Architecture".</a:t>
            </a:r>
            <a:endParaRPr lang="en-US" sz="2400" smtClean="0">
              <a:latin typeface="Times" panose="00000500000000020000" pitchFamily="18" charset="0"/>
            </a:endParaRPr>
          </a:p>
          <a:p>
            <a:pPr algn="just"/>
            <a:endParaRPr lang="en-US" sz="2400">
              <a:latin typeface="Times" panose="00000500000000020000" pitchFamily="18" charset="0"/>
            </a:endParaRPr>
          </a:p>
          <a:p>
            <a:pPr algn="just"/>
            <a:r>
              <a:rPr lang="en-US" sz="2400" smtClean="0">
                <a:latin typeface="Times" panose="00000500000000020000" pitchFamily="18" charset="0"/>
                <a:sym typeface="+mn-ea"/>
              </a:rPr>
              <a:t>Instruction Set Architecture is defined as the abstract image of computing system that is seen by a machine language (or assembly language) programmer.</a:t>
            </a:r>
            <a:endParaRPr lang="en-US" sz="2400" smtClean="0">
              <a:latin typeface="Times" panose="00000500000000020000" pitchFamily="18" charset="0"/>
            </a:endParaRPr>
          </a:p>
          <a:p>
            <a:pPr algn="just"/>
            <a:endParaRPr lang="en-US" sz="2400" smtClean="0">
              <a:latin typeface="Times" panose="00000500000000020000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marL="0" indent="0" algn="just">
              <a:buNone/>
            </a:pPr>
            <a:r>
              <a:rPr lang="en-US" sz="2400" smtClean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The first documented computer architecture was in the correspondence between Charles Babbage and Ada Lovelace, describing the analytical engine.</a:t>
            </a:r>
            <a:endParaRPr lang="en-US" sz="2400" smtClean="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Architecture in computer system, same as anywhere else, refers to the externally visual attributes of the system. </a:t>
            </a:r>
            <a:endParaRPr lang="en-US" sz="2400" smtClean="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Externally visual attributes, here in computer science, mean the way a system is visible to the logic of programs (not the human eyes!).</a:t>
            </a:r>
            <a:endParaRPr 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Times New Roman" panose="02020503050405090304" charset="0"/>
                <a:cs typeface="Times New Roman" panose="02020503050405090304" charset="0"/>
              </a:rPr>
              <a:t>Computer Organization</a:t>
            </a:r>
            <a:endParaRPr 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just"/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Computer  Organization  refers  to  the  operational  units  and  their  interconnections  that realizethe  architectural  specifications.  Examples  are  things  that  are  transparent  to  the programmer: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Control signals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interfaces between computer and peripherals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800">
                <a:latin typeface="Times New Roman" panose="02020503050405090304" charset="0"/>
                <a:cs typeface="Times New Roman" panose="02020503050405090304" charset="0"/>
              </a:rPr>
              <a:t>the memory technology being used</a:t>
            </a:r>
            <a:endParaRPr lang="en-US" sz="280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4548</Words>
  <Application>WPS Presentation</Application>
  <PresentationFormat/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SimSun</vt:lpstr>
      <vt:lpstr>Wingdings</vt:lpstr>
      <vt:lpstr>Arial</vt:lpstr>
      <vt:lpstr>Symbol</vt:lpstr>
      <vt:lpstr>Kingsoft Sign</vt:lpstr>
      <vt:lpstr>Times New Roman</vt:lpstr>
      <vt:lpstr>Wingdings</vt:lpstr>
      <vt:lpstr>Times</vt:lpstr>
      <vt:lpstr>StarSymbol</vt:lpstr>
      <vt:lpstr>Thonburi</vt:lpstr>
      <vt:lpstr>Noto Sans CJK SC</vt:lpstr>
      <vt:lpstr>Times New Roman</vt:lpstr>
      <vt:lpstr>微软雅黑</vt:lpstr>
      <vt:lpstr>PingFang SC</vt:lpstr>
      <vt:lpstr>Arial Unicode MS</vt:lpstr>
      <vt:lpstr>Calibri</vt:lpstr>
      <vt:lpstr>Helvetica Neue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  <vt:lpstr>Computer Architecture</vt:lpstr>
      <vt:lpstr>PowerPoint 演示文稿</vt:lpstr>
      <vt:lpstr>PowerPoint 演示文稿</vt:lpstr>
      <vt:lpstr>PowerPoint 演示文稿</vt:lpstr>
      <vt:lpstr>Computer Organization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6</cp:revision>
  <dcterms:created xsi:type="dcterms:W3CDTF">2020-06-19T11:18:56Z</dcterms:created>
  <dcterms:modified xsi:type="dcterms:W3CDTF">2020-06-19T11:18:56Z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