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493810F-A6BA-4191-B6A5-A19D71D30D16}" type="datetimeFigureOut">
              <a:rPr lang="zh-CN" altLang="en-US" smtClean="0"/>
              <a:t>2020/8/30</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F0F547C-463F-492B-920E-1F45AF2F3390}"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910665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93810F-A6BA-4191-B6A5-A19D71D30D16}" type="datetimeFigureOut">
              <a:rPr lang="zh-CN" altLang="en-US" smtClean="0"/>
              <a:t>2020/8/30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0F547C-463F-492B-920E-1F45AF2F3390}" type="slidenum">
              <a:rPr lang="zh-CN" altLang="en-US" smtClean="0"/>
              <a:t>‹#›</a:t>
            </a:fld>
            <a:endParaRPr lang="zh-CN" altLang="en-US"/>
          </a:p>
        </p:txBody>
      </p:sp>
    </p:spTree>
    <p:extLst>
      <p:ext uri="{BB962C8B-B14F-4D97-AF65-F5344CB8AC3E}">
        <p14:creationId xmlns:p14="http://schemas.microsoft.com/office/powerpoint/2010/main" val="227178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93810F-A6BA-4191-B6A5-A19D71D30D16}" type="datetimeFigureOut">
              <a:rPr lang="zh-CN" altLang="en-US" smtClean="0"/>
              <a:t>2020/8/30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0F547C-463F-492B-920E-1F45AF2F3390}" type="slidenum">
              <a:rPr lang="zh-CN" altLang="en-US" smtClean="0"/>
              <a:t>‹#›</a:t>
            </a:fld>
            <a:endParaRPr lang="zh-CN" altLang="en-US"/>
          </a:p>
        </p:txBody>
      </p:sp>
    </p:spTree>
    <p:extLst>
      <p:ext uri="{BB962C8B-B14F-4D97-AF65-F5344CB8AC3E}">
        <p14:creationId xmlns:p14="http://schemas.microsoft.com/office/powerpoint/2010/main" val="313739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93810F-A6BA-4191-B6A5-A19D71D30D16}" type="datetimeFigureOut">
              <a:rPr lang="zh-CN" altLang="en-US" smtClean="0"/>
              <a:t>2020/8/30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0F547C-463F-492B-920E-1F45AF2F3390}" type="slidenum">
              <a:rPr lang="zh-CN" altLang="en-US" smtClean="0"/>
              <a:t>‹#›</a:t>
            </a:fld>
            <a:endParaRPr lang="zh-CN" altLang="en-US"/>
          </a:p>
        </p:txBody>
      </p:sp>
    </p:spTree>
    <p:extLst>
      <p:ext uri="{BB962C8B-B14F-4D97-AF65-F5344CB8AC3E}">
        <p14:creationId xmlns:p14="http://schemas.microsoft.com/office/powerpoint/2010/main" val="329065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493810F-A6BA-4191-B6A5-A19D71D30D16}" type="datetimeFigureOut">
              <a:rPr lang="zh-CN" altLang="en-US" smtClean="0"/>
              <a:t>2020/8/30</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F0F547C-463F-492B-920E-1F45AF2F3390}"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968217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93810F-A6BA-4191-B6A5-A19D71D30D16}" type="datetimeFigureOut">
              <a:rPr lang="zh-CN" altLang="en-US" smtClean="0"/>
              <a:t>2020/8/30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0F547C-463F-492B-920E-1F45AF2F3390}" type="slidenum">
              <a:rPr lang="zh-CN" altLang="en-US" smtClean="0"/>
              <a:t>‹#›</a:t>
            </a:fld>
            <a:endParaRPr lang="zh-CN" altLang="en-US"/>
          </a:p>
        </p:txBody>
      </p:sp>
    </p:spTree>
    <p:extLst>
      <p:ext uri="{BB962C8B-B14F-4D97-AF65-F5344CB8AC3E}">
        <p14:creationId xmlns:p14="http://schemas.microsoft.com/office/powerpoint/2010/main" val="319700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493810F-A6BA-4191-B6A5-A19D71D30D16}" type="datetimeFigureOut">
              <a:rPr lang="zh-CN" altLang="en-US" smtClean="0"/>
              <a:t>2020/8/30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0F547C-463F-492B-920E-1F45AF2F3390}" type="slidenum">
              <a:rPr lang="zh-CN" altLang="en-US" smtClean="0"/>
              <a:t>‹#›</a:t>
            </a:fld>
            <a:endParaRPr lang="zh-CN" altLang="en-US"/>
          </a:p>
        </p:txBody>
      </p:sp>
    </p:spTree>
    <p:extLst>
      <p:ext uri="{BB962C8B-B14F-4D97-AF65-F5344CB8AC3E}">
        <p14:creationId xmlns:p14="http://schemas.microsoft.com/office/powerpoint/2010/main" val="377884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93810F-A6BA-4191-B6A5-A19D71D30D16}" type="datetimeFigureOut">
              <a:rPr lang="zh-CN" altLang="en-US" smtClean="0"/>
              <a:t>2020/8/30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0F547C-463F-492B-920E-1F45AF2F3390}" type="slidenum">
              <a:rPr lang="zh-CN" altLang="en-US" smtClean="0"/>
              <a:t>‹#›</a:t>
            </a:fld>
            <a:endParaRPr lang="zh-CN" altLang="en-US"/>
          </a:p>
        </p:txBody>
      </p:sp>
    </p:spTree>
    <p:extLst>
      <p:ext uri="{BB962C8B-B14F-4D97-AF65-F5344CB8AC3E}">
        <p14:creationId xmlns:p14="http://schemas.microsoft.com/office/powerpoint/2010/main" val="318772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3810F-A6BA-4191-B6A5-A19D71D30D16}" type="datetimeFigureOut">
              <a:rPr lang="zh-CN" altLang="en-US" smtClean="0"/>
              <a:t>2020/8/30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0F547C-463F-492B-920E-1F45AF2F3390}" type="slidenum">
              <a:rPr lang="zh-CN" altLang="en-US" smtClean="0"/>
              <a:t>‹#›</a:t>
            </a:fld>
            <a:endParaRPr lang="zh-CN" altLang="en-US"/>
          </a:p>
        </p:txBody>
      </p:sp>
    </p:spTree>
    <p:extLst>
      <p:ext uri="{BB962C8B-B14F-4D97-AF65-F5344CB8AC3E}">
        <p14:creationId xmlns:p14="http://schemas.microsoft.com/office/powerpoint/2010/main" val="325449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493810F-A6BA-4191-B6A5-A19D71D30D16}" type="datetimeFigureOut">
              <a:rPr lang="zh-CN" altLang="en-US" smtClean="0"/>
              <a:t>2020/8/30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F0F547C-463F-492B-920E-1F45AF2F3390}"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633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493810F-A6BA-4191-B6A5-A19D71D30D16}" type="datetimeFigureOut">
              <a:rPr lang="zh-CN" altLang="en-US" smtClean="0"/>
              <a:t>2020/8/30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F0F547C-463F-492B-920E-1F45AF2F3390}"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41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493810F-A6BA-4191-B6A5-A19D71D30D16}" type="datetimeFigureOut">
              <a:rPr lang="zh-CN" altLang="en-US" smtClean="0"/>
              <a:t>2020/8/30</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F0F547C-463F-492B-920E-1F45AF2F3390}"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5463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andrewmvd/heart-failure-clinical-data?select=heart_failure_clinical_records_dataset.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1B362-FECF-43FE-811F-A9D600043A28}"/>
              </a:ext>
            </a:extLst>
          </p:cNvPr>
          <p:cNvSpPr>
            <a:spLocks noGrp="1"/>
          </p:cNvSpPr>
          <p:nvPr>
            <p:ph type="ctrTitle"/>
          </p:nvPr>
        </p:nvSpPr>
        <p:spPr/>
        <p:txBody>
          <a:bodyPr/>
          <a:lstStyle/>
          <a:p>
            <a:r>
              <a:rPr lang="en-US" altLang="zh-CN" dirty="0"/>
              <a:t>Coursera Capstone project</a:t>
            </a:r>
            <a:endParaRPr lang="zh-CN" altLang="en-US" dirty="0"/>
          </a:p>
        </p:txBody>
      </p:sp>
      <p:sp>
        <p:nvSpPr>
          <p:cNvPr id="3" name="副标题 2">
            <a:extLst>
              <a:ext uri="{FF2B5EF4-FFF2-40B4-BE49-F238E27FC236}">
                <a16:creationId xmlns:a16="http://schemas.microsoft.com/office/drawing/2014/main" id="{DA82D05B-90D4-4AA6-A058-4F410F7F2482}"/>
              </a:ext>
            </a:extLst>
          </p:cNvPr>
          <p:cNvSpPr>
            <a:spLocks noGrp="1"/>
          </p:cNvSpPr>
          <p:nvPr>
            <p:ph type="subTitle" idx="1"/>
          </p:nvPr>
        </p:nvSpPr>
        <p:spPr/>
        <p:txBody>
          <a:bodyPr>
            <a:normAutofit fontScale="70000" lnSpcReduction="20000"/>
          </a:bodyPr>
          <a:lstStyle/>
          <a:p>
            <a:r>
              <a:rPr lang="en-US" altLang="zh-CN" dirty="0"/>
              <a:t>Prediction Model of Heart Failure Risk of Patients</a:t>
            </a:r>
          </a:p>
          <a:p>
            <a:endParaRPr lang="en-US" altLang="zh-CN" dirty="0"/>
          </a:p>
          <a:p>
            <a:r>
              <a:rPr lang="en-US" altLang="zh-CN" dirty="0"/>
              <a:t>By Alec Xu</a:t>
            </a:r>
          </a:p>
          <a:p>
            <a:r>
              <a:rPr lang="en-US" altLang="zh-CN" dirty="0"/>
              <a:t>Aug 2020</a:t>
            </a:r>
            <a:endParaRPr lang="zh-CN" altLang="en-US" dirty="0"/>
          </a:p>
        </p:txBody>
      </p:sp>
    </p:spTree>
    <p:extLst>
      <p:ext uri="{BB962C8B-B14F-4D97-AF65-F5344CB8AC3E}">
        <p14:creationId xmlns:p14="http://schemas.microsoft.com/office/powerpoint/2010/main" val="217002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C44BA-5784-4398-B6C4-1D69E83FEFCA}"/>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342963B2-AF05-452F-8579-DFC1D74F0CC2}"/>
              </a:ext>
            </a:extLst>
          </p:cNvPr>
          <p:cNvSpPr>
            <a:spLocks noGrp="1"/>
          </p:cNvSpPr>
          <p:nvPr>
            <p:ph idx="1"/>
          </p:nvPr>
        </p:nvSpPr>
        <p:spPr>
          <a:xfrm>
            <a:off x="1371600" y="1892968"/>
            <a:ext cx="9601200" cy="4279232"/>
          </a:xfrm>
        </p:spPr>
        <p:txBody>
          <a:bodyPr>
            <a:normAutofit fontScale="92500" lnSpcReduction="20000"/>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Cardiovascular diseases (CVDs) are the No.1 cause of death globally, taking an estimated 17.9 million lives each year, which accounts for 31% of all deaths worldwide. Heart failure is a common event caused by CVDs and it means the heart is unable to pump sufficiently to maintain blood flow to meet the body's needs.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Most cardiovascular diseases can be prevented by addressing behavioral risk factors such as tobacco use, unhealthy diet and obesity, physical inactivity and harmful use of alcohol using population-wide strategies.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 That is the starting point that I will use different modelling methods to estimate the risk that a person may get heart failure as an effective reference to support the media examination of hospital.</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78567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650E5-A2C6-43EA-A21F-60A882727714}"/>
              </a:ext>
            </a:extLst>
          </p:cNvPr>
          <p:cNvSpPr>
            <a:spLocks noGrp="1"/>
          </p:cNvSpPr>
          <p:nvPr>
            <p:ph type="title"/>
          </p:nvPr>
        </p:nvSpPr>
        <p:spPr/>
        <p:txBody>
          <a:bodyPr/>
          <a:lstStyle/>
          <a:p>
            <a:r>
              <a:rPr lang="en-US" altLang="zh-CN" dirty="0"/>
              <a:t>Target Audience</a:t>
            </a:r>
            <a:endParaRPr lang="zh-CN" altLang="en-US" dirty="0"/>
          </a:p>
        </p:txBody>
      </p:sp>
      <p:sp>
        <p:nvSpPr>
          <p:cNvPr id="3" name="内容占位符 2">
            <a:extLst>
              <a:ext uri="{FF2B5EF4-FFF2-40B4-BE49-F238E27FC236}">
                <a16:creationId xmlns:a16="http://schemas.microsoft.com/office/drawing/2014/main" id="{301ADC6A-1450-4512-8783-F5BE0E092656}"/>
              </a:ext>
            </a:extLst>
          </p:cNvPr>
          <p:cNvSpPr>
            <a:spLocks noGrp="1"/>
          </p:cNvSpPr>
          <p:nvPr>
            <p:ph idx="1"/>
          </p:nvPr>
        </p:nvSpPr>
        <p:spPr/>
        <p:txBody>
          <a:bodyPr/>
          <a:lstStyle/>
          <a:p>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The target audience of this modelling studying is not just the medical researchers or doctors, but also the patients who have strong concerns on their health threatened by cardiovascular diseases to raise their awareness of some negative signals of heart failure. </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93280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0C0DE-3400-47C0-A388-5D86A9ADEDDF}"/>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46EC7B5C-C6F3-4947-93B5-7B06C859D63B}"/>
              </a:ext>
            </a:extLst>
          </p:cNvPr>
          <p:cNvSpPr>
            <a:spLocks noGrp="1"/>
          </p:cNvSpPr>
          <p:nvPr>
            <p:ph idx="1"/>
          </p:nvPr>
        </p:nvSpPr>
        <p:spPr>
          <a:xfrm>
            <a:off x="1371600" y="1638300"/>
            <a:ext cx="9601200" cy="3581400"/>
          </a:xfrm>
        </p:spPr>
        <p:txBody>
          <a:bodyPr/>
          <a:lstStyle/>
          <a:p>
            <a:r>
              <a:rPr lang="en-US" altLang="zh-CN" dirty="0"/>
              <a:t>This dataset contains 12 features that can be used to predict mortality by heart failure is obtained from Kaggle with the link below. </a:t>
            </a:r>
            <a:endParaRPr lang="zh-CN" altLang="zh-CN" dirty="0"/>
          </a:p>
          <a:p>
            <a:r>
              <a:rPr lang="en-US" altLang="zh-CN" dirty="0">
                <a:hlinkClick r:id="rId2"/>
              </a:rPr>
              <a:t>https://www.kaggle.com/andrewmvd/heart-failure-clinical-data?select=heart_failure_clinical_records_dataset.csv</a:t>
            </a:r>
            <a:endParaRPr lang="en-US" altLang="zh-CN" dirty="0"/>
          </a:p>
          <a:p>
            <a:r>
              <a:rPr lang="en-US" altLang="zh-CN" dirty="0"/>
              <a:t>Sample data:</a:t>
            </a:r>
          </a:p>
          <a:p>
            <a:endParaRPr lang="zh-CN" altLang="en-US" dirty="0"/>
          </a:p>
        </p:txBody>
      </p:sp>
      <p:pic>
        <p:nvPicPr>
          <p:cNvPr id="6" name="图片 5">
            <a:extLst>
              <a:ext uri="{FF2B5EF4-FFF2-40B4-BE49-F238E27FC236}">
                <a16:creationId xmlns:a16="http://schemas.microsoft.com/office/drawing/2014/main" id="{1DAEA9CD-7581-4401-BE40-EAD278A5B9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40042" y="3632902"/>
            <a:ext cx="10122568" cy="1785954"/>
          </a:xfrm>
          <a:prstGeom prst="rect">
            <a:avLst/>
          </a:prstGeom>
          <a:noFill/>
          <a:ln>
            <a:noFill/>
          </a:ln>
        </p:spPr>
      </p:pic>
    </p:spTree>
    <p:extLst>
      <p:ext uri="{BB962C8B-B14F-4D97-AF65-F5344CB8AC3E}">
        <p14:creationId xmlns:p14="http://schemas.microsoft.com/office/powerpoint/2010/main" val="325474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EBD5D-DCD7-4AAA-B5E1-29F90821A932}"/>
              </a:ext>
            </a:extLst>
          </p:cNvPr>
          <p:cNvSpPr>
            <a:spLocks noGrp="1"/>
          </p:cNvSpPr>
          <p:nvPr>
            <p:ph type="title"/>
          </p:nvPr>
        </p:nvSpPr>
        <p:spPr/>
        <p:txBody>
          <a:bodyPr/>
          <a:lstStyle/>
          <a:p>
            <a:r>
              <a:rPr lang="en-US" altLang="zh-CN" dirty="0"/>
              <a:t>Methodology</a:t>
            </a:r>
            <a:endParaRPr lang="zh-CN" altLang="en-US" dirty="0"/>
          </a:p>
        </p:txBody>
      </p:sp>
      <p:sp>
        <p:nvSpPr>
          <p:cNvPr id="3" name="内容占位符 2">
            <a:extLst>
              <a:ext uri="{FF2B5EF4-FFF2-40B4-BE49-F238E27FC236}">
                <a16:creationId xmlns:a16="http://schemas.microsoft.com/office/drawing/2014/main" id="{61F0F78A-3CFE-446E-A4B2-C90637DC4850}"/>
              </a:ext>
            </a:extLst>
          </p:cNvPr>
          <p:cNvSpPr>
            <a:spLocks noGrp="1"/>
          </p:cNvSpPr>
          <p:nvPr>
            <p:ph idx="1"/>
          </p:nvPr>
        </p:nvSpPr>
        <p:spPr>
          <a:xfrm>
            <a:off x="1371600" y="1638300"/>
            <a:ext cx="9601200" cy="3581400"/>
          </a:xfrm>
        </p:spPr>
        <p:txBody>
          <a:bodyPr/>
          <a:lstStyle/>
          <a:p>
            <a:pPr marL="0" indent="0">
              <a:buNone/>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dirty="0"/>
              <a:t>To build a proper prediction model for heart failure event, I will use three modelling methods in order to compare their model accuracy</a:t>
            </a:r>
            <a:r>
              <a:rPr lang="zh-CN" altLang="en-US" dirty="0"/>
              <a:t>：</a:t>
            </a:r>
            <a:endParaRPr lang="en-US" altLang="zh-CN" dirty="0"/>
          </a:p>
          <a:p>
            <a:pPr>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Logistic Regression</a:t>
            </a:r>
          </a:p>
          <a:p>
            <a:pPr>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SVM </a:t>
            </a:r>
          </a:p>
          <a:p>
            <a:pPr>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Decision Tree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dirty="0"/>
              <a:t>Then I will compare their accuracy rates and the most accurate model will be recommended to audience for reference and further study.</a:t>
            </a:r>
            <a:endParaRPr lang="zh-CN" altLang="en-US" dirty="0"/>
          </a:p>
        </p:txBody>
      </p:sp>
    </p:spTree>
    <p:extLst>
      <p:ext uri="{BB962C8B-B14F-4D97-AF65-F5344CB8AC3E}">
        <p14:creationId xmlns:p14="http://schemas.microsoft.com/office/powerpoint/2010/main" val="174883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86B58-BEB8-4AE3-804F-CF3DF3E6E337}"/>
              </a:ext>
            </a:extLst>
          </p:cNvPr>
          <p:cNvSpPr>
            <a:spLocks noGrp="1"/>
          </p:cNvSpPr>
          <p:nvPr>
            <p:ph type="title"/>
          </p:nvPr>
        </p:nvSpPr>
        <p:spPr/>
        <p:txBody>
          <a:bodyPr/>
          <a:lstStyle/>
          <a:p>
            <a:r>
              <a:rPr lang="en-US" altLang="zh-CN" dirty="0"/>
              <a:t>Result</a:t>
            </a:r>
            <a:endParaRPr lang="zh-CN" altLang="en-US" dirty="0"/>
          </a:p>
        </p:txBody>
      </p:sp>
      <p:graphicFrame>
        <p:nvGraphicFramePr>
          <p:cNvPr id="5" name="表格 5">
            <a:extLst>
              <a:ext uri="{FF2B5EF4-FFF2-40B4-BE49-F238E27FC236}">
                <a16:creationId xmlns:a16="http://schemas.microsoft.com/office/drawing/2014/main" id="{B6522009-4CF9-426A-8BB1-C54083303C55}"/>
              </a:ext>
            </a:extLst>
          </p:cNvPr>
          <p:cNvGraphicFramePr>
            <a:graphicFrameLocks noGrp="1"/>
          </p:cNvGraphicFramePr>
          <p:nvPr>
            <p:ph idx="1"/>
            <p:extLst>
              <p:ext uri="{D42A27DB-BD31-4B8C-83A1-F6EECF244321}">
                <p14:modId xmlns:p14="http://schemas.microsoft.com/office/powerpoint/2010/main" val="294199308"/>
              </p:ext>
            </p:extLst>
          </p:nvPr>
        </p:nvGraphicFramePr>
        <p:xfrm>
          <a:off x="1515979" y="2300037"/>
          <a:ext cx="9601200" cy="76200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965628906"/>
                    </a:ext>
                  </a:extLst>
                </a:gridCol>
                <a:gridCol w="2400300">
                  <a:extLst>
                    <a:ext uri="{9D8B030D-6E8A-4147-A177-3AD203B41FA5}">
                      <a16:colId xmlns:a16="http://schemas.microsoft.com/office/drawing/2014/main" val="3906742634"/>
                    </a:ext>
                  </a:extLst>
                </a:gridCol>
                <a:gridCol w="2400300">
                  <a:extLst>
                    <a:ext uri="{9D8B030D-6E8A-4147-A177-3AD203B41FA5}">
                      <a16:colId xmlns:a16="http://schemas.microsoft.com/office/drawing/2014/main" val="340711077"/>
                    </a:ext>
                  </a:extLst>
                </a:gridCol>
                <a:gridCol w="2400300">
                  <a:extLst>
                    <a:ext uri="{9D8B030D-6E8A-4147-A177-3AD203B41FA5}">
                      <a16:colId xmlns:a16="http://schemas.microsoft.com/office/drawing/2014/main" val="3825937252"/>
                    </a:ext>
                  </a:extLst>
                </a:gridCol>
              </a:tblGrid>
              <a:tr h="370840">
                <a:tc>
                  <a:txBody>
                    <a:bodyPr/>
                    <a:lstStyle/>
                    <a:p>
                      <a:endParaRPr lang="zh-CN" altLang="en-US"/>
                    </a:p>
                  </a:txBody>
                  <a:tcPr/>
                </a:tc>
                <a:tc>
                  <a:txBody>
                    <a:bodyPr/>
                    <a:lstStyle/>
                    <a:p>
                      <a:pPr algn="ctr"/>
                      <a:r>
                        <a:rPr lang="en-US" altLang="zh-CN" dirty="0"/>
                        <a:t>Logistic Regression</a:t>
                      </a:r>
                      <a:endParaRPr lang="zh-CN" altLang="en-US" dirty="0"/>
                    </a:p>
                  </a:txBody>
                  <a:tcPr/>
                </a:tc>
                <a:tc>
                  <a:txBody>
                    <a:bodyPr/>
                    <a:lstStyle/>
                    <a:p>
                      <a:pPr algn="ctr"/>
                      <a:r>
                        <a:rPr lang="en-US" altLang="zh-CN" dirty="0"/>
                        <a:t>SVM</a:t>
                      </a:r>
                      <a:endParaRPr lang="zh-CN" altLang="en-US" dirty="0"/>
                    </a:p>
                  </a:txBody>
                  <a:tcPr/>
                </a:tc>
                <a:tc>
                  <a:txBody>
                    <a:bodyPr/>
                    <a:lstStyle/>
                    <a:p>
                      <a:pPr algn="ctr"/>
                      <a:r>
                        <a:rPr lang="en-US" altLang="zh-CN" dirty="0"/>
                        <a:t>Decision Tree</a:t>
                      </a:r>
                      <a:endParaRPr lang="zh-CN" altLang="en-US" dirty="0"/>
                    </a:p>
                  </a:txBody>
                  <a:tcPr/>
                </a:tc>
                <a:extLst>
                  <a:ext uri="{0D108BD9-81ED-4DB2-BD59-A6C34878D82A}">
                    <a16:rowId xmlns:a16="http://schemas.microsoft.com/office/drawing/2014/main" val="3121919849"/>
                  </a:ext>
                </a:extLst>
              </a:tr>
              <a:tr h="391160">
                <a:tc>
                  <a:txBody>
                    <a:bodyPr/>
                    <a:lstStyle/>
                    <a:p>
                      <a:r>
                        <a:rPr lang="en-US" altLang="zh-CN" dirty="0"/>
                        <a:t>Accuracy score</a:t>
                      </a:r>
                      <a:endParaRPr lang="zh-CN" altLang="en-US" dirty="0"/>
                    </a:p>
                  </a:txBody>
                  <a:tcPr/>
                </a:tc>
                <a:tc>
                  <a:txBody>
                    <a:bodyPr/>
                    <a:lstStyle/>
                    <a:p>
                      <a:pPr algn="ctr"/>
                      <a:r>
                        <a:rPr lang="en-US" altLang="zh-CN" dirty="0"/>
                        <a:t>0.82</a:t>
                      </a:r>
                      <a:endParaRPr lang="zh-CN" altLang="en-US" dirty="0"/>
                    </a:p>
                  </a:txBody>
                  <a:tcPr/>
                </a:tc>
                <a:tc>
                  <a:txBody>
                    <a:bodyPr/>
                    <a:lstStyle/>
                    <a:p>
                      <a:pPr algn="ctr"/>
                      <a:r>
                        <a:rPr lang="en-US" altLang="zh-CN" dirty="0"/>
                        <a:t>0.83</a:t>
                      </a:r>
                      <a:endParaRPr lang="zh-CN" altLang="en-US" dirty="0"/>
                    </a:p>
                  </a:txBody>
                  <a:tcPr/>
                </a:tc>
                <a:tc>
                  <a:txBody>
                    <a:bodyPr/>
                    <a:lstStyle/>
                    <a:p>
                      <a:pPr algn="ctr"/>
                      <a:r>
                        <a:rPr lang="en-US" altLang="zh-CN" dirty="0"/>
                        <a:t>0.81</a:t>
                      </a:r>
                      <a:endParaRPr lang="zh-CN" altLang="en-US" dirty="0"/>
                    </a:p>
                  </a:txBody>
                  <a:tcPr/>
                </a:tc>
                <a:extLst>
                  <a:ext uri="{0D108BD9-81ED-4DB2-BD59-A6C34878D82A}">
                    <a16:rowId xmlns:a16="http://schemas.microsoft.com/office/drawing/2014/main" val="845530753"/>
                  </a:ext>
                </a:extLst>
              </a:tr>
            </a:tbl>
          </a:graphicData>
        </a:graphic>
      </p:graphicFrame>
      <p:sp>
        <p:nvSpPr>
          <p:cNvPr id="6" name="内容占位符 2">
            <a:extLst>
              <a:ext uri="{FF2B5EF4-FFF2-40B4-BE49-F238E27FC236}">
                <a16:creationId xmlns:a16="http://schemas.microsoft.com/office/drawing/2014/main" id="{B00570A4-A08E-4479-8DED-8DC6D63E89CF}"/>
              </a:ext>
            </a:extLst>
          </p:cNvPr>
          <p:cNvSpPr txBox="1">
            <a:spLocks/>
          </p:cNvSpPr>
          <p:nvPr/>
        </p:nvSpPr>
        <p:spPr>
          <a:xfrm>
            <a:off x="1515979" y="293370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400" dirty="0"/>
              <a:t>The scores of three models are very close but the SVM model is a bit higher than the other two. Therefore in this project SVM is the best model to predict heart failure event for patients.</a:t>
            </a:r>
            <a:endParaRPr lang="zh-CN" altLang="en-US" sz="2400" dirty="0"/>
          </a:p>
        </p:txBody>
      </p:sp>
    </p:spTree>
    <p:extLst>
      <p:ext uri="{BB962C8B-B14F-4D97-AF65-F5344CB8AC3E}">
        <p14:creationId xmlns:p14="http://schemas.microsoft.com/office/powerpoint/2010/main" val="352129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BC440-33F6-4AAA-9BB7-6FBA5E00B806}"/>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F0012527-0518-416C-9CA9-D31BFE15225F}"/>
              </a:ext>
            </a:extLst>
          </p:cNvPr>
          <p:cNvSpPr>
            <a:spLocks noGrp="1"/>
          </p:cNvSpPr>
          <p:nvPr>
            <p:ph idx="1"/>
          </p:nvPr>
        </p:nvSpPr>
        <p:spPr>
          <a:xfrm>
            <a:off x="7042482" y="1820779"/>
            <a:ext cx="4604085" cy="3874168"/>
          </a:xfrm>
        </p:spPr>
        <p:txBody>
          <a:bodyPr>
            <a:normAutofit/>
          </a:bodyPr>
          <a:lstStyle/>
          <a:p>
            <a:r>
              <a:rPr lang="en-US" altLang="zh-CN" sz="2400" dirty="0"/>
              <a:t>I also calculated the correlation among all factors and found four of them have significant positive effect on the death event.</a:t>
            </a:r>
          </a:p>
          <a:p>
            <a:pPr marL="514350" indent="-514350">
              <a:buFont typeface="+mj-lt"/>
              <a:buAutoNum type="romanUcPeriod"/>
            </a:pPr>
            <a:r>
              <a:rPr lang="en-US" altLang="zh-CN" sz="2400" dirty="0"/>
              <a:t>Age</a:t>
            </a:r>
          </a:p>
          <a:p>
            <a:pPr marL="514350" indent="-514350">
              <a:buFont typeface="+mj-lt"/>
              <a:buAutoNum type="romanUcPeriod"/>
            </a:pPr>
            <a:r>
              <a:rPr lang="en-US" altLang="zh-CN" sz="2400" dirty="0" err="1"/>
              <a:t>Anaemia</a:t>
            </a:r>
            <a:endParaRPr lang="en-US" altLang="zh-CN" sz="2400" dirty="0"/>
          </a:p>
          <a:p>
            <a:pPr marL="514350" indent="-514350">
              <a:buFont typeface="+mj-lt"/>
              <a:buAutoNum type="romanUcPeriod"/>
            </a:pPr>
            <a:r>
              <a:rPr lang="en-US" altLang="zh-CN" sz="2400" dirty="0"/>
              <a:t>High blood pressure </a:t>
            </a:r>
          </a:p>
          <a:p>
            <a:pPr marL="514350" indent="-514350">
              <a:buFont typeface="+mj-lt"/>
              <a:buAutoNum type="romanUcPeriod"/>
            </a:pPr>
            <a:r>
              <a:rPr lang="en-US" altLang="zh-CN" sz="2400" dirty="0"/>
              <a:t>Serum creatinine</a:t>
            </a:r>
            <a:endParaRPr lang="zh-CN" altLang="en-US" sz="2400" dirty="0"/>
          </a:p>
        </p:txBody>
      </p:sp>
      <p:pic>
        <p:nvPicPr>
          <p:cNvPr id="7" name="图片 6">
            <a:extLst>
              <a:ext uri="{FF2B5EF4-FFF2-40B4-BE49-F238E27FC236}">
                <a16:creationId xmlns:a16="http://schemas.microsoft.com/office/drawing/2014/main" id="{F9DD5C78-1F35-477E-A050-59D1019412FA}"/>
              </a:ext>
            </a:extLst>
          </p:cNvPr>
          <p:cNvPicPr>
            <a:picLocks noChangeAspect="1"/>
          </p:cNvPicPr>
          <p:nvPr/>
        </p:nvPicPr>
        <p:blipFill>
          <a:blip r:embed="rId2"/>
          <a:stretch>
            <a:fillRect/>
          </a:stretch>
        </p:blipFill>
        <p:spPr>
          <a:xfrm>
            <a:off x="1507957" y="1505318"/>
            <a:ext cx="5085348" cy="5142764"/>
          </a:xfrm>
          <a:prstGeom prst="rect">
            <a:avLst/>
          </a:prstGeom>
        </p:spPr>
      </p:pic>
    </p:spTree>
    <p:extLst>
      <p:ext uri="{BB962C8B-B14F-4D97-AF65-F5344CB8AC3E}">
        <p14:creationId xmlns:p14="http://schemas.microsoft.com/office/powerpoint/2010/main" val="348526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DD5F9-62B0-4EC9-A095-D43236187C3A}"/>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57F1386F-CA01-4155-9AFF-25BB68F347DD}"/>
              </a:ext>
            </a:extLst>
          </p:cNvPr>
          <p:cNvSpPr>
            <a:spLocks noGrp="1"/>
          </p:cNvSpPr>
          <p:nvPr>
            <p:ph idx="1"/>
          </p:nvPr>
        </p:nvSpPr>
        <p:spPr/>
        <p:txBody>
          <a:bodyPr/>
          <a:lstStyle/>
          <a:p>
            <a:r>
              <a:rPr lang="en-US" altLang="zh-CN" dirty="0"/>
              <a:t>This project still has some limitation that can be further studied:</a:t>
            </a:r>
          </a:p>
          <a:p>
            <a:pPr>
              <a:buFont typeface="Wingdings" panose="05000000000000000000" pitchFamily="2" charset="2"/>
              <a:buChar char="Ø"/>
            </a:pPr>
            <a:r>
              <a:rPr lang="en-US" altLang="zh-CN" dirty="0"/>
              <a:t>It is unknown that whether other models like random forest can have a better prediction performance than three models I used.</a:t>
            </a:r>
          </a:p>
          <a:p>
            <a:pPr>
              <a:buFont typeface="Wingdings" panose="05000000000000000000" pitchFamily="2" charset="2"/>
              <a:buChar char="Ø"/>
            </a:pPr>
            <a:r>
              <a:rPr lang="en-US" altLang="zh-CN" dirty="0"/>
              <a:t>The 12 attributes included in this project may not be fully cover all the important factors that will impact on the heart failure.</a:t>
            </a:r>
          </a:p>
          <a:p>
            <a:pPr>
              <a:buFont typeface="Wingdings" panose="05000000000000000000" pitchFamily="2" charset="2"/>
              <a:buChar char="Ø"/>
            </a:pPr>
            <a:r>
              <a:rPr lang="en-US" altLang="zh-CN" dirty="0"/>
              <a:t>The model accuracy may be higher if some of the insignificant factors can be removed from the data sets.</a:t>
            </a:r>
          </a:p>
          <a:p>
            <a:endParaRPr lang="zh-CN" altLang="en-US" dirty="0"/>
          </a:p>
        </p:txBody>
      </p:sp>
    </p:spTree>
    <p:extLst>
      <p:ext uri="{BB962C8B-B14F-4D97-AF65-F5344CB8AC3E}">
        <p14:creationId xmlns:p14="http://schemas.microsoft.com/office/powerpoint/2010/main" val="417137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34E5-33F2-414B-A69F-DA551B319D00}"/>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EF467CC4-E51B-4CA9-93F0-CFC141F57DF4}"/>
              </a:ext>
            </a:extLst>
          </p:cNvPr>
          <p:cNvSpPr>
            <a:spLocks noGrp="1"/>
          </p:cNvSpPr>
          <p:nvPr>
            <p:ph idx="1"/>
          </p:nvPr>
        </p:nvSpPr>
        <p:spPr>
          <a:xfrm>
            <a:off x="1371600" y="1949116"/>
            <a:ext cx="9889958" cy="3581400"/>
          </a:xfrm>
        </p:spPr>
        <p:txBody>
          <a:bodyPr>
            <a:normAutofit lnSpcReduction="10000"/>
          </a:bodyPr>
          <a:lstStyle/>
          <a:p>
            <a:r>
              <a:rPr lang="en-US" altLang="zh-CN" sz="2800" dirty="0"/>
              <a:t>In this capstone project, I only tested three machine learning models to predict whether a patient would suffer the risk of heart failure. And the SVM model stands out to be the most reliable model that worth further study by medical researcher and if doctors collected those 12 factors of patients, they may enter those data into the SVM model to forecast their heart failure risks and prepare more careful nursing to those patients predicted to be burdened with the cardiovascular disease.</a:t>
            </a:r>
            <a:endParaRPr lang="zh-CN" altLang="en-US" sz="2800" dirty="0"/>
          </a:p>
        </p:txBody>
      </p:sp>
    </p:spTree>
    <p:extLst>
      <p:ext uri="{BB962C8B-B14F-4D97-AF65-F5344CB8AC3E}">
        <p14:creationId xmlns:p14="http://schemas.microsoft.com/office/powerpoint/2010/main" val="4103865609"/>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16</TotalTime>
  <Words>594</Words>
  <Application>Microsoft Office PowerPoint</Application>
  <PresentationFormat>宽屏</PresentationFormat>
  <Paragraphs>45</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Franklin Gothic Book</vt:lpstr>
      <vt:lpstr>Wingdings</vt:lpstr>
      <vt:lpstr>剪切</vt:lpstr>
      <vt:lpstr>Coursera Capstone project</vt:lpstr>
      <vt:lpstr>Introduction</vt:lpstr>
      <vt:lpstr>Target Audience</vt:lpstr>
      <vt:lpstr>Data</vt:lpstr>
      <vt:lpstr>Methodology</vt:lpstr>
      <vt:lpstr>Result</vt:lpstr>
      <vt:lpstr>Result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Tianxing XU</dc:creator>
  <cp:lastModifiedBy>Tianxing XU</cp:lastModifiedBy>
  <cp:revision>4</cp:revision>
  <dcterms:created xsi:type="dcterms:W3CDTF">2020-08-30T09:54:09Z</dcterms:created>
  <dcterms:modified xsi:type="dcterms:W3CDTF">2020-08-30T10:10:54Z</dcterms:modified>
</cp:coreProperties>
</file>