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7"/>
  </p:notesMasterIdLst>
  <p:sldIdLst>
    <p:sldId id="290" r:id="rId2"/>
    <p:sldId id="306" r:id="rId3"/>
    <p:sldId id="292" r:id="rId4"/>
    <p:sldId id="307" r:id="rId5"/>
    <p:sldId id="294" r:id="rId6"/>
    <p:sldId id="304" r:id="rId7"/>
    <p:sldId id="295" r:id="rId8"/>
    <p:sldId id="296" r:id="rId9"/>
    <p:sldId id="297" r:id="rId10"/>
    <p:sldId id="298" r:id="rId11"/>
    <p:sldId id="308" r:id="rId12"/>
    <p:sldId id="299" r:id="rId13"/>
    <p:sldId id="300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5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88A1A-FF37-5B4D-9CAC-88205EB847E0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6805D-156B-3F44-8FBD-5D5C71D6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2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44BC-0ED0-B444-92D6-F85AB7204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A51AD-EFEE-4447-8F5A-9E1E25D48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Probability Memory</a:t>
            </a:r>
          </a:p>
          <a:p>
            <a:r>
              <a:rPr lang="en-US" dirty="0"/>
              <a:t>Aaron Ledbetter – The Sedro Project – 2021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B7EF18-E610-EB4E-8815-5CF6F5AB09E8}"/>
              </a:ext>
            </a:extLst>
          </p:cNvPr>
          <p:cNvGrpSpPr/>
          <p:nvPr/>
        </p:nvGrpSpPr>
        <p:grpSpPr>
          <a:xfrm>
            <a:off x="4417118" y="1124712"/>
            <a:ext cx="2512494" cy="2588787"/>
            <a:chOff x="3095092" y="1267117"/>
            <a:chExt cx="2909095" cy="314880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611D2FE-903A-FD40-9D4B-E1455090AE96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5627776" y="1748010"/>
              <a:ext cx="0" cy="24255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6E15B1-5DDE-DF4A-9184-EE59D7CDAF12}"/>
                </a:ext>
              </a:extLst>
            </p:cNvPr>
            <p:cNvSpPr/>
            <p:nvPr/>
          </p:nvSpPr>
          <p:spPr>
            <a:xfrm>
              <a:off x="3459297" y="2257879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E0330-C8B6-FB44-A018-E96467A34CB6}"/>
                </a:ext>
              </a:extLst>
            </p:cNvPr>
            <p:cNvSpPr/>
            <p:nvPr/>
          </p:nvSpPr>
          <p:spPr>
            <a:xfrm>
              <a:off x="3459296" y="2500250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2D7A5A-D576-4544-ABB2-A712D393969C}"/>
                </a:ext>
              </a:extLst>
            </p:cNvPr>
            <p:cNvSpPr/>
            <p:nvPr/>
          </p:nvSpPr>
          <p:spPr>
            <a:xfrm>
              <a:off x="3459295" y="2742621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DB42C6-1E4C-F04D-B2DB-1D1261F8B503}"/>
                </a:ext>
              </a:extLst>
            </p:cNvPr>
            <p:cNvSpPr/>
            <p:nvPr/>
          </p:nvSpPr>
          <p:spPr>
            <a:xfrm>
              <a:off x="3459294" y="2984992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69C728-8EAA-3C4F-8A26-6ED374680C45}"/>
                </a:ext>
              </a:extLst>
            </p:cNvPr>
            <p:cNvSpPr/>
            <p:nvPr/>
          </p:nvSpPr>
          <p:spPr>
            <a:xfrm>
              <a:off x="4614230" y="1507475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0D1265-5813-FB47-B780-761DE6CCC515}"/>
                </a:ext>
              </a:extLst>
            </p:cNvPr>
            <p:cNvSpPr/>
            <p:nvPr/>
          </p:nvSpPr>
          <p:spPr>
            <a:xfrm>
              <a:off x="4614230" y="1894901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D67408-E464-BE4A-8A41-B9EF80C8BEF5}"/>
                </a:ext>
              </a:extLst>
            </p:cNvPr>
            <p:cNvSpPr/>
            <p:nvPr/>
          </p:nvSpPr>
          <p:spPr>
            <a:xfrm>
              <a:off x="4614229" y="2137272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147707-7638-C440-A1DC-A55476EFE180}"/>
                </a:ext>
              </a:extLst>
            </p:cNvPr>
            <p:cNvSpPr/>
            <p:nvPr/>
          </p:nvSpPr>
          <p:spPr>
            <a:xfrm>
              <a:off x="4614230" y="2524698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D5C933-DF66-2A40-9D40-D96A12AAAA38}"/>
                </a:ext>
              </a:extLst>
            </p:cNvPr>
            <p:cNvSpPr/>
            <p:nvPr/>
          </p:nvSpPr>
          <p:spPr>
            <a:xfrm>
              <a:off x="4614229" y="2767069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1B97FB-0E21-F644-A4FC-F368434ED500}"/>
                </a:ext>
              </a:extLst>
            </p:cNvPr>
            <p:cNvSpPr/>
            <p:nvPr/>
          </p:nvSpPr>
          <p:spPr>
            <a:xfrm>
              <a:off x="4614228" y="3009440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B1D1DF-AB7A-9340-8B47-DF69536F57AC}"/>
                </a:ext>
              </a:extLst>
            </p:cNvPr>
            <p:cNvSpPr/>
            <p:nvPr/>
          </p:nvSpPr>
          <p:spPr>
            <a:xfrm>
              <a:off x="4614228" y="3697988"/>
              <a:ext cx="231355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650C67-68B7-7744-8C2B-7A76A469B983}"/>
                </a:ext>
              </a:extLst>
            </p:cNvPr>
            <p:cNvSpPr txBox="1"/>
            <p:nvPr/>
          </p:nvSpPr>
          <p:spPr>
            <a:xfrm rot="5400000">
              <a:off x="4625811" y="3185527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BE9077-3F73-E849-8ECC-25D58F561679}"/>
                </a:ext>
              </a:extLst>
            </p:cNvPr>
            <p:cNvSpPr/>
            <p:nvPr/>
          </p:nvSpPr>
          <p:spPr>
            <a:xfrm>
              <a:off x="5317467" y="1505639"/>
              <a:ext cx="620618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060A08-131B-4B46-BBA0-D45850F09BFE}"/>
                </a:ext>
              </a:extLst>
            </p:cNvPr>
            <p:cNvSpPr/>
            <p:nvPr/>
          </p:nvSpPr>
          <p:spPr>
            <a:xfrm>
              <a:off x="5317467" y="2016086"/>
              <a:ext cx="620618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10B5FC-674E-AE4B-856A-8FB569A8CEB4}"/>
                </a:ext>
              </a:extLst>
            </p:cNvPr>
            <p:cNvSpPr/>
            <p:nvPr/>
          </p:nvSpPr>
          <p:spPr>
            <a:xfrm>
              <a:off x="5317467" y="2762819"/>
              <a:ext cx="620618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1B491A-CF37-4D4E-88F9-DEEFB71B9668}"/>
                </a:ext>
              </a:extLst>
            </p:cNvPr>
            <p:cNvSpPr/>
            <p:nvPr/>
          </p:nvSpPr>
          <p:spPr>
            <a:xfrm>
              <a:off x="5317467" y="3697988"/>
              <a:ext cx="620618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527A4A-894D-3A44-951C-CED559CB71FB}"/>
                </a:ext>
              </a:extLst>
            </p:cNvPr>
            <p:cNvSpPr txBox="1"/>
            <p:nvPr/>
          </p:nvSpPr>
          <p:spPr>
            <a:xfrm rot="5400000">
              <a:off x="5522805" y="311082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6376A5-CA3C-E948-8CB6-B72B93905DAB}"/>
                </a:ext>
              </a:extLst>
            </p:cNvPr>
            <p:cNvSpPr/>
            <p:nvPr/>
          </p:nvSpPr>
          <p:spPr>
            <a:xfrm>
              <a:off x="5317467" y="4173555"/>
              <a:ext cx="620618" cy="2423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56E5DA-0BE6-344E-94FD-3C9660362740}"/>
                </a:ext>
              </a:extLst>
            </p:cNvPr>
            <p:cNvSpPr txBox="1"/>
            <p:nvPr/>
          </p:nvSpPr>
          <p:spPr>
            <a:xfrm>
              <a:off x="5410889" y="4208067"/>
              <a:ext cx="41870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2E3D1F-B136-4641-A887-23D3946B0395}"/>
                </a:ext>
              </a:extLst>
            </p:cNvPr>
            <p:cNvSpPr txBox="1"/>
            <p:nvPr/>
          </p:nvSpPr>
          <p:spPr>
            <a:xfrm>
              <a:off x="4496508" y="1269431"/>
              <a:ext cx="4667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Vectors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2555A0-A1CB-9245-92A8-8218F7683317}"/>
                </a:ext>
              </a:extLst>
            </p:cNvPr>
            <p:cNvSpPr txBox="1"/>
            <p:nvPr/>
          </p:nvSpPr>
          <p:spPr>
            <a:xfrm>
              <a:off x="3393671" y="1267117"/>
              <a:ext cx="3626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input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BEBE7E-A313-0C43-AFEB-694F893BDBA7}"/>
                </a:ext>
              </a:extLst>
            </p:cNvPr>
            <p:cNvSpPr txBox="1"/>
            <p:nvPr/>
          </p:nvSpPr>
          <p:spPr>
            <a:xfrm>
              <a:off x="5286977" y="1267117"/>
              <a:ext cx="6815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Accumulators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AD0E07-1045-A045-9E7A-698EF7C29D39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690652" y="1628661"/>
              <a:ext cx="923578" cy="7504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8F7BDB-2551-A749-8838-6282ADA23143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3690652" y="2016087"/>
              <a:ext cx="923578" cy="362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2A22446-7E21-E541-A6AD-B2C75DD0DD8C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3690652" y="2379065"/>
              <a:ext cx="923578" cy="2668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22C57A-54C2-8E44-A1B6-61C0955F308B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3690651" y="2258458"/>
              <a:ext cx="923578" cy="362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940A22-35DA-0F4B-91E6-18669835FC49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3690651" y="2621436"/>
              <a:ext cx="923578" cy="2668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2AD5C3D-1189-A446-B999-0ADB9BDFDDF1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>
              <a:off x="3690650" y="2863807"/>
              <a:ext cx="923578" cy="2668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D166A9A-F049-EA4A-A86A-DFAA7DCB6D02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3690649" y="3106178"/>
              <a:ext cx="923579" cy="71299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2C424DC-3D93-294F-8B16-6EA4C7D0CE5F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 flipV="1">
              <a:off x="4845585" y="1626825"/>
              <a:ext cx="471882" cy="18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97DE636-D318-224A-8A8A-D667671A8E89}"/>
                </a:ext>
              </a:extLst>
            </p:cNvPr>
            <p:cNvCxnSpPr>
              <a:cxnSpLocks/>
              <a:stCxn id="11" idx="0"/>
              <a:endCxn id="18" idx="1"/>
            </p:cNvCxnSpPr>
            <p:nvPr/>
          </p:nvCxnSpPr>
          <p:spPr>
            <a:xfrm>
              <a:off x="4729907" y="2137272"/>
              <a:ext cx="58756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FAD1F5-F7C4-3044-B979-48CD92BD8403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 flipV="1">
              <a:off x="4845584" y="2884005"/>
              <a:ext cx="471883" cy="42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F2D5D04-CC10-494B-8318-44810F3AABAC}"/>
                </a:ext>
              </a:extLst>
            </p:cNvPr>
            <p:cNvCxnSpPr>
              <a:cxnSpLocks/>
              <a:stCxn id="15" idx="3"/>
              <a:endCxn id="20" idx="1"/>
            </p:cNvCxnSpPr>
            <p:nvPr/>
          </p:nvCxnSpPr>
          <p:spPr>
            <a:xfrm>
              <a:off x="4845583" y="3819174"/>
              <a:ext cx="47188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D2E01A-A757-964A-8B5C-D4E6E96A7E87}"/>
                </a:ext>
              </a:extLst>
            </p:cNvPr>
            <p:cNvSpPr txBox="1"/>
            <p:nvPr/>
          </p:nvSpPr>
          <p:spPr>
            <a:xfrm>
              <a:off x="3095092" y="2617270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W(t)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D34F99-12DB-D34A-B114-E3BFECF34A04}"/>
                </a:ext>
              </a:extLst>
            </p:cNvPr>
            <p:cNvSpPr txBox="1"/>
            <p:nvPr/>
          </p:nvSpPr>
          <p:spPr>
            <a:xfrm>
              <a:off x="4183604" y="1514528"/>
              <a:ext cx="3994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W(t</a:t>
              </a:r>
              <a:r>
                <a:rPr lang="en-US" sz="700" baseline="-25000" dirty="0"/>
                <a:t>1</a:t>
              </a:r>
              <a:r>
                <a:rPr lang="en-US" sz="700" dirty="0"/>
                <a:t>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BDD342-3DD3-7541-A890-BD7BE9A39DEB}"/>
                </a:ext>
              </a:extLst>
            </p:cNvPr>
            <p:cNvSpPr txBox="1"/>
            <p:nvPr/>
          </p:nvSpPr>
          <p:spPr>
            <a:xfrm>
              <a:off x="4214817" y="2085572"/>
              <a:ext cx="4555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W(t</a:t>
              </a:r>
              <a:r>
                <a:rPr lang="en-US" sz="700" baseline="-25000" dirty="0"/>
                <a:t>1</a:t>
              </a:r>
              <a:r>
                <a:rPr lang="en-US" sz="700" dirty="0"/>
                <a:t>t</a:t>
              </a:r>
              <a:r>
                <a:rPr lang="en-US" sz="700" baseline="-25000" dirty="0"/>
                <a:t>2</a:t>
              </a:r>
              <a:r>
                <a:rPr lang="en-US" sz="700" dirty="0"/>
                <a:t>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805759-80D1-5740-9B01-38C2CA3156ED}"/>
                </a:ext>
              </a:extLst>
            </p:cNvPr>
            <p:cNvSpPr txBox="1"/>
            <p:nvPr/>
          </p:nvSpPr>
          <p:spPr>
            <a:xfrm>
              <a:off x="4162652" y="2625482"/>
              <a:ext cx="5357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W(t</a:t>
              </a:r>
              <a:r>
                <a:rPr lang="en-US" sz="700" baseline="-25000" dirty="0"/>
                <a:t>1</a:t>
              </a:r>
              <a:r>
                <a:rPr lang="en-US" sz="700" dirty="0"/>
                <a:t>t</a:t>
              </a:r>
              <a:r>
                <a:rPr lang="en-US" sz="700" baseline="-25000" dirty="0"/>
                <a:t>2</a:t>
              </a:r>
              <a:r>
                <a:rPr lang="en-US" sz="700" dirty="0"/>
                <a:t>t</a:t>
              </a:r>
              <a:r>
                <a:rPr lang="en-US" sz="700" baseline="-25000" dirty="0"/>
                <a:t>3</a:t>
              </a:r>
              <a:r>
                <a:rPr lang="en-US" sz="700" dirty="0"/>
                <a:t>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3624AA-6095-8940-83A3-EFCBA455D4CB}"/>
                </a:ext>
              </a:extLst>
            </p:cNvPr>
            <p:cNvSpPr txBox="1"/>
            <p:nvPr/>
          </p:nvSpPr>
          <p:spPr>
            <a:xfrm>
              <a:off x="4242870" y="3779739"/>
              <a:ext cx="3978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W(</a:t>
              </a:r>
              <a:r>
                <a:rPr lang="en-US" sz="700" dirty="0" err="1"/>
                <a:t>t</a:t>
              </a:r>
              <a:r>
                <a:rPr lang="en-US" sz="700" baseline="-25000" dirty="0" err="1"/>
                <a:t>n</a:t>
              </a:r>
              <a:r>
                <a:rPr lang="en-US" sz="7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9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C438-B833-A243-9BFC-0647AA73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D2E6-C332-F94B-9202-8A2D1764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Models can be mixed by merging results in decision or merging the models</a:t>
            </a:r>
          </a:p>
          <a:p>
            <a:r>
              <a:rPr lang="en-US" sz="2000" dirty="0"/>
              <a:t>Merging Models allows information to directly change decisions</a:t>
            </a:r>
          </a:p>
          <a:p>
            <a:r>
              <a:rPr lang="en-US" sz="2000" dirty="0"/>
              <a:t>Merging Results can dynamically produce greater accuracy</a:t>
            </a:r>
          </a:p>
          <a:p>
            <a:pPr lvl="1"/>
            <a:r>
              <a:rPr lang="en-US" sz="1800" dirty="0"/>
              <a:t>Data from unrelated information or a different aspect of the same data can be combined to produce more accurate models or systems of models</a:t>
            </a:r>
          </a:p>
          <a:p>
            <a:r>
              <a:rPr lang="en-US" sz="2000" dirty="0"/>
              <a:t>Tuning Mixes</a:t>
            </a:r>
          </a:p>
          <a:p>
            <a:pPr lvl="1"/>
            <a:r>
              <a:rPr lang="en-US" sz="1800" dirty="0"/>
              <a:t>Mixing result sets requires tuning, as each model has a different probability base</a:t>
            </a:r>
          </a:p>
          <a:p>
            <a:pPr lvl="1"/>
            <a:r>
              <a:rPr lang="en-US" sz="1800" dirty="0"/>
              <a:t>This is an area for improvement, and could produce significantly improved accuracy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08DDD6-26C0-2645-8AB7-5087D6ABEC0A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Complex Information with Simple Math</a:t>
            </a:r>
          </a:p>
        </p:txBody>
      </p:sp>
    </p:spTree>
    <p:extLst>
      <p:ext uri="{BB962C8B-B14F-4D97-AF65-F5344CB8AC3E}">
        <p14:creationId xmlns:p14="http://schemas.microsoft.com/office/powerpoint/2010/main" val="203387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C80A-4686-0049-B33B-4B20CAF0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Size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61FC-3E86-E849-BBC6-4BA89C74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 Models are the result of Reduction Tuning</a:t>
            </a:r>
          </a:p>
          <a:p>
            <a:pPr lvl="1"/>
            <a:r>
              <a:rPr lang="en-US" dirty="0"/>
              <a:t>Vast information reduces to very small very accurate models</a:t>
            </a:r>
          </a:p>
          <a:p>
            <a:pPr lvl="1"/>
            <a:r>
              <a:rPr lang="en-US" dirty="0"/>
              <a:t>Even smaller symbolic rule exports can be generated</a:t>
            </a:r>
          </a:p>
          <a:p>
            <a:pPr lvl="1"/>
            <a:endParaRPr lang="en-US" dirty="0"/>
          </a:p>
          <a:p>
            <a:r>
              <a:rPr lang="en-US" dirty="0"/>
              <a:t>Complexity is not so much</a:t>
            </a:r>
          </a:p>
          <a:p>
            <a:pPr lvl="1"/>
            <a:r>
              <a:rPr lang="en-US" dirty="0"/>
              <a:t>JavaScript or even shell script evaluation is possible</a:t>
            </a:r>
          </a:p>
          <a:p>
            <a:pPr lvl="1"/>
            <a:r>
              <a:rPr lang="en-US" dirty="0"/>
              <a:t>Lightweight AI to solve simple problems in a </a:t>
            </a:r>
            <a:r>
              <a:rPr lang="en-US"/>
              <a:t>simple way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D16B06-768E-5D42-83FF-4C0263E5A1A6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Accurate Micro Models </a:t>
            </a:r>
          </a:p>
        </p:txBody>
      </p:sp>
    </p:spTree>
    <p:extLst>
      <p:ext uri="{BB962C8B-B14F-4D97-AF65-F5344CB8AC3E}">
        <p14:creationId xmlns:p14="http://schemas.microsoft.com/office/powerpoint/2010/main" val="291801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C80A-4686-0049-B33B-4B20CAF0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Modification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61FC-3E86-E849-BBC6-4BA89C74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Model </a:t>
            </a:r>
          </a:p>
          <a:p>
            <a:pPr lvl="1"/>
            <a:r>
              <a:rPr lang="en-US" dirty="0"/>
              <a:t>Allows direct API access to check what is there and modify it. Like a DB</a:t>
            </a:r>
          </a:p>
          <a:p>
            <a:r>
              <a:rPr lang="en-US" dirty="0"/>
              <a:t>Modify the data</a:t>
            </a:r>
          </a:p>
          <a:p>
            <a:pPr lvl="1"/>
            <a:r>
              <a:rPr lang="en-US" dirty="0"/>
              <a:t>Remove, amplify, attenuate, add data from external sources</a:t>
            </a:r>
          </a:p>
          <a:p>
            <a:pPr lvl="1"/>
            <a:r>
              <a:rPr lang="en-US" dirty="0"/>
              <a:t>Train in parallel, serial, or merge random models to create a new model</a:t>
            </a:r>
          </a:p>
          <a:p>
            <a:r>
              <a:rPr lang="en-US" dirty="0"/>
              <a:t>Easy integration with code in training, tuning, and predicting.</a:t>
            </a:r>
          </a:p>
          <a:p>
            <a:pPr lvl="1"/>
            <a:r>
              <a:rPr lang="en-US" dirty="0"/>
              <a:t>Code in the model or external</a:t>
            </a:r>
          </a:p>
          <a:p>
            <a:pPr lvl="1"/>
            <a:r>
              <a:rPr lang="en-US" dirty="0"/>
              <a:t>Easy to integrate with event-based systems/services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D16B06-768E-5D42-83FF-4C0263E5A1A6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Developer Oriented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8317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F3A2-61F7-CF42-9978-061BA739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Symbolics and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F482-6A6D-074C-9572-03BBF2FE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Rule </a:t>
            </a:r>
          </a:p>
          <a:p>
            <a:pPr lvl="1"/>
            <a:r>
              <a:rPr lang="en-US" dirty="0"/>
              <a:t>Symbolic rules are simple abstract rules that humans understand</a:t>
            </a:r>
          </a:p>
          <a:p>
            <a:pPr lvl="1"/>
            <a:r>
              <a:rPr lang="en-US" dirty="0"/>
              <a:t>Traditional AI uses symbolic rules, as do many modern software products</a:t>
            </a:r>
          </a:p>
          <a:p>
            <a:pPr lvl="1"/>
            <a:endParaRPr lang="en-US" dirty="0"/>
          </a:p>
          <a:p>
            <a:r>
              <a:rPr lang="en-US" dirty="0"/>
              <a:t>Train, tune, or predict </a:t>
            </a:r>
          </a:p>
          <a:p>
            <a:pPr lvl="1"/>
            <a:r>
              <a:rPr lang="en-US" dirty="0"/>
              <a:t>Export of symbolic rules to evaluate or use in external rules engine</a:t>
            </a:r>
          </a:p>
          <a:p>
            <a:pPr lvl="1"/>
            <a:r>
              <a:rPr lang="en-US" dirty="0"/>
              <a:t>Train with symbolic rules via import </a:t>
            </a:r>
          </a:p>
          <a:p>
            <a:pPr lvl="1"/>
            <a:r>
              <a:rPr lang="en-US" dirty="0"/>
              <a:t>Prediction from symbolic rule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9279D-FCC8-E242-892B-DBF4FE050EBA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Abstract 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98205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BD39-01C3-7C43-83B2-B5C04F8D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783B-DDDD-8348-A6E5-75A69CA2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 known problem and data set; PennTreebank-3 data to train and test Part of speech tagging </a:t>
            </a:r>
            <a:r>
              <a:rPr lang="en-US"/>
              <a:t>with RPMs</a:t>
            </a:r>
            <a:endParaRPr lang="en-US" dirty="0"/>
          </a:p>
          <a:p>
            <a:r>
              <a:rPr lang="en-US" dirty="0"/>
              <a:t>Current state-of-the-art is 97% and higher </a:t>
            </a:r>
          </a:p>
          <a:p>
            <a:r>
              <a:rPr lang="en-US" dirty="0"/>
              <a:t>Accuracy of the RPM models</a:t>
            </a:r>
          </a:p>
          <a:p>
            <a:pPr marL="457200" lvl="1" indent="0">
              <a:buNone/>
            </a:pPr>
            <a:r>
              <a:rPr lang="en-US" b="1" dirty="0">
                <a:latin typeface="Menlo" panose="020B0609030804020204" pitchFamily="49" charset="0"/>
              </a:rPr>
              <a:t>95.86% </a:t>
            </a:r>
            <a:r>
              <a:rPr lang="en-US" dirty="0">
                <a:latin typeface="Menlo" panose="020B0609030804020204" pitchFamily="49" charset="0"/>
              </a:rPr>
              <a:t>- </a:t>
            </a:r>
            <a:r>
              <a:rPr lang="en-US" dirty="0"/>
              <a:t>Default powerset model</a:t>
            </a:r>
          </a:p>
          <a:p>
            <a:pPr marL="457200" lvl="1" indent="0">
              <a:buNone/>
            </a:pPr>
            <a:r>
              <a:rPr lang="en-US" b="1" dirty="0">
                <a:latin typeface="Menlo" panose="020B0609030804020204" pitchFamily="49" charset="0"/>
              </a:rPr>
              <a:t>96.39% </a:t>
            </a:r>
            <a:r>
              <a:rPr lang="en-US" dirty="0">
                <a:latin typeface="Menlo" panose="020B0609030804020204" pitchFamily="49" charset="0"/>
              </a:rPr>
              <a:t>-</a:t>
            </a:r>
            <a:r>
              <a:rPr lang="en-US" b="1" dirty="0">
                <a:latin typeface="Menlo" panose="020B0609030804020204" pitchFamily="49" charset="0"/>
              </a:rPr>
              <a:t> </a:t>
            </a:r>
            <a:r>
              <a:rPr lang="en-US" dirty="0"/>
              <a:t>Tuned (reduced and amplified)</a:t>
            </a:r>
          </a:p>
          <a:p>
            <a:pPr marL="457200" lvl="1" indent="0">
              <a:buNone/>
            </a:pPr>
            <a:r>
              <a:rPr lang="en-US" b="1" dirty="0">
                <a:latin typeface="Menlo" panose="020B0609030804020204" pitchFamily="49" charset="0"/>
              </a:rPr>
              <a:t>96.96% </a:t>
            </a:r>
            <a:r>
              <a:rPr lang="en-US" dirty="0">
                <a:latin typeface="Menlo" panose="020B0609030804020204" pitchFamily="49" charset="0"/>
              </a:rPr>
              <a:t>- </a:t>
            </a:r>
            <a:r>
              <a:rPr lang="en-US" dirty="0"/>
              <a:t>Mixed 3 Models token(affix), token(n-gram), result(pos)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D7213B-59B3-E042-B13D-DEE9BAEA46C4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Part of Speech Tagging</a:t>
            </a:r>
          </a:p>
        </p:txBody>
      </p:sp>
    </p:spTree>
    <p:extLst>
      <p:ext uri="{BB962C8B-B14F-4D97-AF65-F5344CB8AC3E}">
        <p14:creationId xmlns:p14="http://schemas.microsoft.com/office/powerpoint/2010/main" val="35621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661F-09B2-8C4E-989E-26CA713F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4D18-4A43-C44C-9B40-1634786E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Tunning via Carving</a:t>
            </a:r>
          </a:p>
          <a:p>
            <a:pPr lvl="1"/>
            <a:r>
              <a:rPr lang="en-US" sz="1400" dirty="0"/>
              <a:t>Details on process</a:t>
            </a:r>
          </a:p>
          <a:p>
            <a:r>
              <a:rPr lang="en-US" sz="1800" dirty="0"/>
              <a:t>Entanglement</a:t>
            </a:r>
          </a:p>
          <a:p>
            <a:pPr lvl="1"/>
            <a:r>
              <a:rPr lang="en-US" sz="1400" dirty="0"/>
              <a:t>Overlays accumulators onto each other </a:t>
            </a:r>
          </a:p>
          <a:p>
            <a:r>
              <a:rPr lang="en-US" sz="1800" dirty="0"/>
              <a:t>Solid models</a:t>
            </a:r>
          </a:p>
          <a:p>
            <a:pPr lvl="1"/>
            <a:r>
              <a:rPr lang="en-US" sz="1400" dirty="0"/>
              <a:t>Compresses models for much smaller and faster usage</a:t>
            </a:r>
          </a:p>
          <a:p>
            <a:r>
              <a:rPr lang="en-US" sz="1800" dirty="0"/>
              <a:t>Usage, code interaction, framing</a:t>
            </a:r>
          </a:p>
          <a:p>
            <a:pPr lvl="1"/>
            <a:r>
              <a:rPr lang="en-US" sz="1400" dirty="0"/>
              <a:t>Integrates directly into code, events, whatever; Or can be fully encapsulated</a:t>
            </a:r>
          </a:p>
          <a:p>
            <a:r>
              <a:rPr lang="en-US" sz="1800" dirty="0"/>
              <a:t>Training, tuning, prediction cycles</a:t>
            </a:r>
          </a:p>
          <a:p>
            <a:pPr lvl="1"/>
            <a:r>
              <a:rPr lang="en-US" sz="1400" dirty="0"/>
              <a:t>Flexible use for continuous learning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1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C773-0B53-1A45-BDAE-281F5B30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Probability Memory (RPM)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96A0-7551-CA4A-9E31-6C6C4A95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4137102"/>
            <a:ext cx="10168128" cy="20350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RPMs are vector addressed memories with probabilistic information recall utilizing full or partial vector sets.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458C80-5558-4D4B-A283-C714540FDF02}"/>
              </a:ext>
            </a:extLst>
          </p:cNvPr>
          <p:cNvSpPr txBox="1">
            <a:spLocks/>
          </p:cNvSpPr>
          <p:nvPr/>
        </p:nvSpPr>
        <p:spPr>
          <a:xfrm>
            <a:off x="1011936" y="2889319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1"/>
                </a:solidFill>
              </a:rPr>
              <a:t>A novel form of statistical machine leaning</a:t>
            </a:r>
          </a:p>
        </p:txBody>
      </p:sp>
    </p:spTree>
    <p:extLst>
      <p:ext uri="{BB962C8B-B14F-4D97-AF65-F5344CB8AC3E}">
        <p14:creationId xmlns:p14="http://schemas.microsoft.com/office/powerpoint/2010/main" val="380691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C73C-0E67-EE43-AB26-4D92F064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Neuro-Symbolic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429D-3DC1-8A45-90EE-66C16363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Why</a:t>
            </a:r>
          </a:p>
          <a:p>
            <a:pPr lvl="1"/>
            <a:r>
              <a:rPr lang="en-US" dirty="0"/>
              <a:t>Years of POAI work/research work poorly with current machine learning</a:t>
            </a:r>
          </a:p>
          <a:p>
            <a:pPr lvl="1"/>
            <a:r>
              <a:rPr lang="en-US" dirty="0"/>
              <a:t>AI must have controls to ensure it does no evil</a:t>
            </a:r>
          </a:p>
          <a:p>
            <a:pPr lvl="1"/>
            <a:r>
              <a:rPr lang="en-US" dirty="0"/>
              <a:t>Machine Learning needs transparency to improve and understand</a:t>
            </a:r>
          </a:p>
          <a:p>
            <a:pPr lvl="1"/>
            <a:r>
              <a:rPr lang="en-US" dirty="0"/>
              <a:t>Advances in neural machine learning are slowing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pPr lvl="1"/>
            <a:r>
              <a:rPr lang="en-US" dirty="0"/>
              <a:t>Merge the world of symbolic-AI(POAI) with machine learning</a:t>
            </a:r>
          </a:p>
          <a:p>
            <a:pPr lvl="1"/>
            <a:r>
              <a:rPr lang="en-US" dirty="0"/>
              <a:t>Full control and visibility into what it is doing, going to do, </a:t>
            </a:r>
            <a:r>
              <a:rPr lang="en-US"/>
              <a:t>and why</a:t>
            </a:r>
            <a:endParaRPr lang="en-US" dirty="0"/>
          </a:p>
          <a:p>
            <a:pPr lvl="1"/>
            <a:r>
              <a:rPr lang="en-US" dirty="0"/>
              <a:t>Improve accuracy with more complex models</a:t>
            </a:r>
          </a:p>
          <a:p>
            <a:pPr lvl="1"/>
            <a:r>
              <a:rPr lang="en-US" dirty="0"/>
              <a:t>Easy to integrate into existing software and 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197C1A-B6AA-074E-B93B-978F3083B054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Understand, Integration and Control</a:t>
            </a:r>
          </a:p>
        </p:txBody>
      </p:sp>
    </p:spTree>
    <p:extLst>
      <p:ext uri="{BB962C8B-B14F-4D97-AF65-F5344CB8AC3E}">
        <p14:creationId xmlns:p14="http://schemas.microsoft.com/office/powerpoint/2010/main" val="364575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F101-D1AE-2F42-A300-0BCBDDC6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RPMs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869B-069A-FC4E-92FD-56DE459F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Train</a:t>
            </a:r>
          </a:p>
          <a:p>
            <a:pPr lvl="1"/>
            <a:r>
              <a:rPr lang="en-US" dirty="0"/>
              <a:t>Information is added from data mapped to frames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Tune</a:t>
            </a:r>
          </a:p>
          <a:p>
            <a:pPr lvl="1"/>
            <a:r>
              <a:rPr lang="en-US" dirty="0"/>
              <a:t>Undesirable information is removed or weighted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Predict</a:t>
            </a:r>
          </a:p>
          <a:p>
            <a:pPr lvl="1"/>
            <a:r>
              <a:rPr lang="en-US" dirty="0"/>
              <a:t>Full or partial vector sets query the memory for probable results</a:t>
            </a:r>
          </a:p>
        </p:txBody>
      </p:sp>
    </p:spTree>
    <p:extLst>
      <p:ext uri="{BB962C8B-B14F-4D97-AF65-F5344CB8AC3E}">
        <p14:creationId xmlns:p14="http://schemas.microsoft.com/office/powerpoint/2010/main" val="293124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FAA8-80C1-D543-9663-731DB1C0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9632B-C891-4643-8BBC-F7489C00DF91}"/>
              </a:ext>
            </a:extLst>
          </p:cNvPr>
          <p:cNvGrpSpPr/>
          <p:nvPr/>
        </p:nvGrpSpPr>
        <p:grpSpPr>
          <a:xfrm>
            <a:off x="6362805" y="2064116"/>
            <a:ext cx="5027148" cy="4058991"/>
            <a:chOff x="2258648" y="1488160"/>
            <a:chExt cx="6111523" cy="4821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814DC3-96E8-2C4F-A2CE-F1541FFA892C}"/>
                </a:ext>
              </a:extLst>
            </p:cNvPr>
            <p:cNvGrpSpPr/>
            <p:nvPr/>
          </p:nvGrpSpPr>
          <p:grpSpPr>
            <a:xfrm>
              <a:off x="5491298" y="4201770"/>
              <a:ext cx="783294" cy="300992"/>
              <a:chOff x="2133595" y="5126948"/>
              <a:chExt cx="783294" cy="30255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C89AC8E-B53E-F240-BC26-45D494BA6C8F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C26ADB2-DABB-354D-A824-24FB0505A9B6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ECE7332-3D49-CA4F-880B-C908EC27DDB6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4C08F8-4B0B-8F4A-88DC-B8DE95D9B1ED}"/>
                </a:ext>
              </a:extLst>
            </p:cNvPr>
            <p:cNvGrpSpPr/>
            <p:nvPr/>
          </p:nvGrpSpPr>
          <p:grpSpPr>
            <a:xfrm>
              <a:off x="5491298" y="4502762"/>
              <a:ext cx="783294" cy="300992"/>
              <a:chOff x="2133595" y="5126948"/>
              <a:chExt cx="783294" cy="30255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891300-9A2B-5E4A-9A0A-2EB32F4F81BD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46BAF2C-E4EA-1542-A612-B2EDC5015EAE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F31568E-FC47-9142-BE8F-FAD0D377913F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C4577B9-275B-C84A-84B1-4D028708D0D7}"/>
                </a:ext>
              </a:extLst>
            </p:cNvPr>
            <p:cNvGrpSpPr/>
            <p:nvPr/>
          </p:nvGrpSpPr>
          <p:grpSpPr>
            <a:xfrm>
              <a:off x="5491298" y="4804399"/>
              <a:ext cx="783294" cy="300992"/>
              <a:chOff x="2133595" y="5126948"/>
              <a:chExt cx="783294" cy="30255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D395FA-1C9C-B64B-9BFD-331DAD00E1FF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1B81E9F-4F5F-9943-83E9-D7415983CB0E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E4D3AD-E15C-4A49-B576-DDA7A18B70A6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73CF6E-D6D6-DA4D-97DD-19DEF3EF4F30}"/>
                </a:ext>
              </a:extLst>
            </p:cNvPr>
            <p:cNvGrpSpPr/>
            <p:nvPr/>
          </p:nvGrpSpPr>
          <p:grpSpPr>
            <a:xfrm>
              <a:off x="5491298" y="5105391"/>
              <a:ext cx="783294" cy="300992"/>
              <a:chOff x="2133595" y="5126948"/>
              <a:chExt cx="783294" cy="30255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D3039A9-491A-274C-B59C-26EC30791685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6286C66-4B85-0545-8FDA-B24C15B17BA2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E21E5EF-BBA5-3044-B0BF-396742A5BA21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2624B5-573D-A44A-BD79-D697E4E5AA24}"/>
                </a:ext>
              </a:extLst>
            </p:cNvPr>
            <p:cNvGrpSpPr/>
            <p:nvPr/>
          </p:nvGrpSpPr>
          <p:grpSpPr>
            <a:xfrm>
              <a:off x="5491298" y="5405739"/>
              <a:ext cx="783294" cy="300992"/>
              <a:chOff x="2133595" y="5126948"/>
              <a:chExt cx="783294" cy="30255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566924C-9D68-8B40-AF49-08CAF641EEE2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138B53A-0E55-4C4B-9986-EF716E818018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BAD67F-5F19-0841-8AC2-C466DA2D90A1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7A6CD3-99BD-6144-9CB9-F2587248AB1F}"/>
                </a:ext>
              </a:extLst>
            </p:cNvPr>
            <p:cNvGrpSpPr/>
            <p:nvPr/>
          </p:nvGrpSpPr>
          <p:grpSpPr>
            <a:xfrm>
              <a:off x="5491298" y="5706731"/>
              <a:ext cx="783294" cy="300992"/>
              <a:chOff x="2133595" y="5126948"/>
              <a:chExt cx="783294" cy="3025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D4E014-D11A-A541-B30C-C45ED89F77B3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45A64AA-69AD-0B4E-9538-0FD6AD41B575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B7CAF1-38C6-D24A-B9FB-503A641D4CE3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9C18C8-E0EC-4742-A066-5A435FFFA37C}"/>
                </a:ext>
              </a:extLst>
            </p:cNvPr>
            <p:cNvGrpSpPr/>
            <p:nvPr/>
          </p:nvGrpSpPr>
          <p:grpSpPr>
            <a:xfrm>
              <a:off x="5491298" y="6008368"/>
              <a:ext cx="783294" cy="300992"/>
              <a:chOff x="2133595" y="5126948"/>
              <a:chExt cx="783294" cy="3025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11D53A-15C8-E446-95D3-34DDC219B2A7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927D16C-0208-F748-8AA2-8286D443B4D4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602FFD-A946-9B44-8B7A-6D78E7886AA0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3DB37333-5E3E-6349-B53F-B6DD7C5E7AFD}"/>
                </a:ext>
              </a:extLst>
            </p:cNvPr>
            <p:cNvSpPr/>
            <p:nvPr/>
          </p:nvSpPr>
          <p:spPr>
            <a:xfrm>
              <a:off x="5741767" y="3790957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CB8E9F-8728-D248-8156-F1F545907AF6}"/>
                </a:ext>
              </a:extLst>
            </p:cNvPr>
            <p:cNvGrpSpPr/>
            <p:nvPr/>
          </p:nvGrpSpPr>
          <p:grpSpPr>
            <a:xfrm>
              <a:off x="2258648" y="1488160"/>
              <a:ext cx="6111523" cy="2148362"/>
              <a:chOff x="2258648" y="1488160"/>
              <a:chExt cx="6111523" cy="21483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D72D2DF-818A-074A-B090-C8C197DE6D78}"/>
                  </a:ext>
                </a:extLst>
              </p:cNvPr>
              <p:cNvGrpSpPr/>
              <p:nvPr/>
            </p:nvGrpSpPr>
            <p:grpSpPr>
              <a:xfrm>
                <a:off x="3728254" y="3165876"/>
                <a:ext cx="1286437" cy="470646"/>
                <a:chOff x="1223684" y="2870949"/>
                <a:chExt cx="1129551" cy="470646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1B0314C-3138-DE41-87D7-E0B6840351D8}"/>
                    </a:ext>
                  </a:extLst>
                </p:cNvPr>
                <p:cNvSpPr/>
                <p:nvPr/>
              </p:nvSpPr>
              <p:spPr>
                <a:xfrm>
                  <a:off x="1223684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791BB04-3555-A043-B6E9-4739EB1E4ACB}"/>
                    </a:ext>
                  </a:extLst>
                </p:cNvPr>
                <p:cNvSpPr/>
                <p:nvPr/>
              </p:nvSpPr>
              <p:spPr>
                <a:xfrm>
                  <a:off x="1600201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135039-53BD-3445-B93A-80F54981C3B9}"/>
                    </a:ext>
                  </a:extLst>
                </p:cNvPr>
                <p:cNvSpPr/>
                <p:nvPr/>
              </p:nvSpPr>
              <p:spPr>
                <a:xfrm>
                  <a:off x="1976718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</p:grpSp>
          <p:sp>
            <p:nvSpPr>
              <p:cNvPr id="16" name="Folded Corner 15">
                <a:extLst>
                  <a:ext uri="{FF2B5EF4-FFF2-40B4-BE49-F238E27FC236}">
                    <a16:creationId xmlns:a16="http://schemas.microsoft.com/office/drawing/2014/main" id="{06F17487-BC3D-CE41-9E31-81FB0F42A429}"/>
                  </a:ext>
                </a:extLst>
              </p:cNvPr>
              <p:cNvSpPr/>
              <p:nvPr/>
            </p:nvSpPr>
            <p:spPr>
              <a:xfrm>
                <a:off x="4789512" y="1488160"/>
                <a:ext cx="1021977" cy="1116104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ABCDEFGHIJKLMNOPQRSTUVWXYZ123456789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2C7CF3-97F7-1B40-A4FC-4404D01DE088}"/>
                  </a:ext>
                </a:extLst>
              </p:cNvPr>
              <p:cNvSpPr txBox="1"/>
              <p:nvPr/>
            </p:nvSpPr>
            <p:spPr>
              <a:xfrm>
                <a:off x="6581491" y="3009264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9A48C19-084A-D64A-AE2D-ED889CDF7A80}"/>
                  </a:ext>
                </a:extLst>
              </p:cNvPr>
              <p:cNvGrpSpPr/>
              <p:nvPr/>
            </p:nvGrpSpPr>
            <p:grpSpPr>
              <a:xfrm>
                <a:off x="7083733" y="3165876"/>
                <a:ext cx="1286437" cy="470646"/>
                <a:chOff x="1223684" y="2870949"/>
                <a:chExt cx="1129551" cy="47064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94D9BC2-FC76-B843-B3CE-B55A9B1F5882}"/>
                    </a:ext>
                  </a:extLst>
                </p:cNvPr>
                <p:cNvSpPr/>
                <p:nvPr/>
              </p:nvSpPr>
              <p:spPr>
                <a:xfrm>
                  <a:off x="1223684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9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52A5BE1-A411-684A-8262-765F8317BDD3}"/>
                    </a:ext>
                  </a:extLst>
                </p:cNvPr>
                <p:cNvSpPr/>
                <p:nvPr/>
              </p:nvSpPr>
              <p:spPr>
                <a:xfrm>
                  <a:off x="1600201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3005716-2C67-A549-887B-BDCA1050F9F5}"/>
                    </a:ext>
                  </a:extLst>
                </p:cNvPr>
                <p:cNvSpPr/>
                <p:nvPr/>
              </p:nvSpPr>
              <p:spPr>
                <a:xfrm>
                  <a:off x="1976718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3A689AC-3FB5-4743-9E96-96C453B79517}"/>
                  </a:ext>
                </a:extLst>
              </p:cNvPr>
              <p:cNvGrpSpPr/>
              <p:nvPr/>
            </p:nvGrpSpPr>
            <p:grpSpPr>
              <a:xfrm>
                <a:off x="2258649" y="3165876"/>
                <a:ext cx="1286437" cy="470646"/>
                <a:chOff x="1223684" y="2870949"/>
                <a:chExt cx="1129551" cy="47064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0D9374-A364-434E-B3E3-5778B1B35239}"/>
                    </a:ext>
                  </a:extLst>
                </p:cNvPr>
                <p:cNvSpPr/>
                <p:nvPr/>
              </p:nvSpPr>
              <p:spPr>
                <a:xfrm>
                  <a:off x="1223684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3F16795-D8D5-2E44-A387-78D9A7FB18A6}"/>
                    </a:ext>
                  </a:extLst>
                </p:cNvPr>
                <p:cNvSpPr/>
                <p:nvPr/>
              </p:nvSpPr>
              <p:spPr>
                <a:xfrm>
                  <a:off x="1600201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3AF763E-FFE7-F749-B6AB-2C9EAFFB6A27}"/>
                    </a:ext>
                  </a:extLst>
                </p:cNvPr>
                <p:cNvSpPr/>
                <p:nvPr/>
              </p:nvSpPr>
              <p:spPr>
                <a:xfrm>
                  <a:off x="1976718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2401948-0C03-F940-9AB0-096B86134E39}"/>
                  </a:ext>
                </a:extLst>
              </p:cNvPr>
              <p:cNvGrpSpPr/>
              <p:nvPr/>
            </p:nvGrpSpPr>
            <p:grpSpPr>
              <a:xfrm>
                <a:off x="5229098" y="3165876"/>
                <a:ext cx="1286437" cy="470646"/>
                <a:chOff x="1223684" y="2870949"/>
                <a:chExt cx="1129551" cy="47064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AD54F3D-B5C4-BB47-8DBD-53136CB9F48C}"/>
                    </a:ext>
                  </a:extLst>
                </p:cNvPr>
                <p:cNvSpPr/>
                <p:nvPr/>
              </p:nvSpPr>
              <p:spPr>
                <a:xfrm>
                  <a:off x="1223684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F6D1710-7790-D540-8E96-E775055152D9}"/>
                    </a:ext>
                  </a:extLst>
                </p:cNvPr>
                <p:cNvSpPr/>
                <p:nvPr/>
              </p:nvSpPr>
              <p:spPr>
                <a:xfrm>
                  <a:off x="1600201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0E7D087-6677-304A-9B44-FC774F5ED94C}"/>
                    </a:ext>
                  </a:extLst>
                </p:cNvPr>
                <p:cNvSpPr/>
                <p:nvPr/>
              </p:nvSpPr>
              <p:spPr>
                <a:xfrm>
                  <a:off x="1976718" y="2870949"/>
                  <a:ext cx="376517" cy="4706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A38C4050-DD9C-3947-90A3-CB0251A12DC5}"/>
                  </a:ext>
                </a:extLst>
              </p:cNvPr>
              <p:cNvSpPr/>
              <p:nvPr/>
            </p:nvSpPr>
            <p:spPr>
              <a:xfrm rot="5400000">
                <a:off x="5117381" y="-167408"/>
                <a:ext cx="394057" cy="6111523"/>
              </a:xfrm>
              <a:prstGeom prst="leftBrac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</p:grp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B4E59B09-A9D1-0F4E-98DF-2AA20FB7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283560" cy="3694176"/>
          </a:xfrm>
        </p:spPr>
        <p:txBody>
          <a:bodyPr>
            <a:normAutofit/>
          </a:bodyPr>
          <a:lstStyle/>
          <a:p>
            <a:r>
              <a:rPr lang="en-US" sz="2000" dirty="0"/>
              <a:t>Data is mapped into frames of tokens</a:t>
            </a:r>
          </a:p>
          <a:p>
            <a:r>
              <a:rPr lang="en-US" sz="2000" dirty="0"/>
              <a:t>Tokens in frames are mapped into vectors</a:t>
            </a:r>
          </a:p>
          <a:p>
            <a:pPr lvl="1"/>
            <a:r>
              <a:rPr lang="en-US" sz="1600" dirty="0"/>
              <a:t>Each represents a data relationship</a:t>
            </a:r>
            <a:endParaRPr lang="en-US" sz="2000" dirty="0"/>
          </a:p>
          <a:p>
            <a:r>
              <a:rPr lang="en-US" sz="2000" dirty="0"/>
              <a:t>Relations are defined by a number set</a:t>
            </a:r>
          </a:p>
          <a:p>
            <a:r>
              <a:rPr lang="en-US" sz="2000" dirty="0"/>
              <a:t>Powerset contains all interframe relations</a:t>
            </a:r>
          </a:p>
          <a:p>
            <a:r>
              <a:rPr lang="en-US" sz="2000" dirty="0"/>
              <a:t>Often only a subset of interframe relations are needed</a:t>
            </a:r>
          </a:p>
          <a:p>
            <a:endParaRPr lang="en-US" sz="20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E529F964-86F0-B842-8586-C2F674153B14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Framing the Input</a:t>
            </a:r>
          </a:p>
        </p:txBody>
      </p:sp>
    </p:spTree>
    <p:extLst>
      <p:ext uri="{BB962C8B-B14F-4D97-AF65-F5344CB8AC3E}">
        <p14:creationId xmlns:p14="http://schemas.microsoft.com/office/powerpoint/2010/main" val="137237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937A-5857-8B48-803E-93495773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0095-DD77-D54E-B3AC-0F0725D9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254322" cy="3694176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Data vectors represent a data relationship</a:t>
            </a:r>
          </a:p>
          <a:p>
            <a:r>
              <a:rPr lang="en-US" sz="2000" dirty="0"/>
              <a:t>Data vector is looked up for the corresponding Accumulator</a:t>
            </a:r>
          </a:p>
          <a:p>
            <a:r>
              <a:rPr lang="en-US" sz="2000" dirty="0"/>
              <a:t>The Accumulator records every match for each value</a:t>
            </a:r>
          </a:p>
          <a:p>
            <a:r>
              <a:rPr lang="en-US" sz="2000" dirty="0"/>
              <a:t>Training in serial or parallel</a:t>
            </a:r>
          </a:p>
          <a:p>
            <a:pPr lvl="1"/>
            <a:r>
              <a:rPr lang="en-US" sz="1600" dirty="0"/>
              <a:t>Different systems, at different times</a:t>
            </a:r>
          </a:p>
          <a:p>
            <a:pPr lvl="1"/>
            <a:r>
              <a:rPr lang="en-US" sz="1600" dirty="0"/>
              <a:t>Merged as needed, or all together 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33BA57-CAF1-7F41-B282-D77D4B750BA9}"/>
              </a:ext>
            </a:extLst>
          </p:cNvPr>
          <p:cNvGrpSpPr/>
          <p:nvPr/>
        </p:nvGrpSpPr>
        <p:grpSpPr>
          <a:xfrm>
            <a:off x="5370656" y="2563844"/>
            <a:ext cx="6285777" cy="3608356"/>
            <a:chOff x="2284798" y="2411279"/>
            <a:chExt cx="6843842" cy="37819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8EECE2-41B8-B746-A619-DB6BF160E2B3}"/>
                </a:ext>
              </a:extLst>
            </p:cNvPr>
            <p:cNvGrpSpPr/>
            <p:nvPr/>
          </p:nvGrpSpPr>
          <p:grpSpPr>
            <a:xfrm>
              <a:off x="4047998" y="3039454"/>
              <a:ext cx="1286437" cy="470646"/>
              <a:chOff x="1223684" y="2870949"/>
              <a:chExt cx="1129551" cy="47064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6ED6679-3F66-E14C-A394-78C5FDA037F2}"/>
                  </a:ext>
                </a:extLst>
              </p:cNvPr>
              <p:cNvSpPr/>
              <p:nvPr/>
            </p:nvSpPr>
            <p:spPr>
              <a:xfrm>
                <a:off x="1223684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E6F68A-1239-3040-A078-A6089C1C53C3}"/>
                  </a:ext>
                </a:extLst>
              </p:cNvPr>
              <p:cNvSpPr/>
              <p:nvPr/>
            </p:nvSpPr>
            <p:spPr>
              <a:xfrm>
                <a:off x="1600201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0F0EE0C-FD5E-EE40-A720-4A114739D4B6}"/>
                  </a:ext>
                </a:extLst>
              </p:cNvPr>
              <p:cNvSpPr/>
              <p:nvPr/>
            </p:nvSpPr>
            <p:spPr>
              <a:xfrm>
                <a:off x="1976718" y="2870949"/>
                <a:ext cx="376517" cy="470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3E123B-0191-114D-8BD0-C8C947116E17}"/>
                </a:ext>
              </a:extLst>
            </p:cNvPr>
            <p:cNvSpPr/>
            <p:nvPr/>
          </p:nvSpPr>
          <p:spPr>
            <a:xfrm>
              <a:off x="6733703" y="407534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E7DB6A0D-9A1A-1E4F-98A9-A0E1E6C00FDF}"/>
                </a:ext>
              </a:extLst>
            </p:cNvPr>
            <p:cNvSpPr/>
            <p:nvPr/>
          </p:nvSpPr>
          <p:spPr>
            <a:xfrm>
              <a:off x="2284798" y="2773696"/>
              <a:ext cx="1021977" cy="1116104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ABCDEFGHIJKLMNOPQRSTUVWXYZ123456789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05F77F-760B-9642-8F7C-2CB183280D48}"/>
                </a:ext>
              </a:extLst>
            </p:cNvPr>
            <p:cNvSpPr/>
            <p:nvPr/>
          </p:nvSpPr>
          <p:spPr>
            <a:xfrm>
              <a:off x="7051950" y="407534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0E9913-6F33-F34B-981A-3BDEE7B01678}"/>
                </a:ext>
              </a:extLst>
            </p:cNvPr>
            <p:cNvSpPr/>
            <p:nvPr/>
          </p:nvSpPr>
          <p:spPr>
            <a:xfrm>
              <a:off x="7370197" y="407534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F03B29-A4B0-6940-AA9C-A5786816CB68}"/>
                </a:ext>
              </a:extLst>
            </p:cNvPr>
            <p:cNvSpPr/>
            <p:nvPr/>
          </p:nvSpPr>
          <p:spPr>
            <a:xfrm>
              <a:off x="6733703" y="437790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30376A-F094-6648-A5BC-89F2D087ECE8}"/>
                </a:ext>
              </a:extLst>
            </p:cNvPr>
            <p:cNvSpPr/>
            <p:nvPr/>
          </p:nvSpPr>
          <p:spPr>
            <a:xfrm>
              <a:off x="7051950" y="437790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B4DDAD-21C7-4049-8562-DF9FD67868D1}"/>
                </a:ext>
              </a:extLst>
            </p:cNvPr>
            <p:cNvSpPr/>
            <p:nvPr/>
          </p:nvSpPr>
          <p:spPr>
            <a:xfrm>
              <a:off x="7370197" y="4377906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9E49AD-DB59-3541-A94A-3C5F1758C111}"/>
                </a:ext>
              </a:extLst>
            </p:cNvPr>
            <p:cNvSpPr/>
            <p:nvPr/>
          </p:nvSpPr>
          <p:spPr>
            <a:xfrm>
              <a:off x="7051950" y="4680464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DC1A40-8702-2A41-8B13-B0B13D99F2E5}"/>
                </a:ext>
              </a:extLst>
            </p:cNvPr>
            <p:cNvSpPr/>
            <p:nvPr/>
          </p:nvSpPr>
          <p:spPr>
            <a:xfrm>
              <a:off x="7370197" y="4680464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DCA862-16FE-8441-91AC-54EEFAC442D8}"/>
                </a:ext>
              </a:extLst>
            </p:cNvPr>
            <p:cNvSpPr/>
            <p:nvPr/>
          </p:nvSpPr>
          <p:spPr>
            <a:xfrm>
              <a:off x="6733703" y="4983022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573446-BF8B-4E4E-8CD3-82367043D52A}"/>
                </a:ext>
              </a:extLst>
            </p:cNvPr>
            <p:cNvSpPr/>
            <p:nvPr/>
          </p:nvSpPr>
          <p:spPr>
            <a:xfrm>
              <a:off x="7051950" y="4983022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A2C820-6C20-5F48-B5A9-EE2A0719B75F}"/>
                </a:ext>
              </a:extLst>
            </p:cNvPr>
            <p:cNvSpPr/>
            <p:nvPr/>
          </p:nvSpPr>
          <p:spPr>
            <a:xfrm>
              <a:off x="7370197" y="4983022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3A498-601E-2847-B700-4EF6177BEC9C}"/>
                </a:ext>
              </a:extLst>
            </p:cNvPr>
            <p:cNvSpPr/>
            <p:nvPr/>
          </p:nvSpPr>
          <p:spPr>
            <a:xfrm>
              <a:off x="6733703" y="5285580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C5C335-9CF9-5748-BD95-026F55772BD7}"/>
                </a:ext>
              </a:extLst>
            </p:cNvPr>
            <p:cNvSpPr/>
            <p:nvPr/>
          </p:nvSpPr>
          <p:spPr>
            <a:xfrm>
              <a:off x="7051950" y="5285580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3AE976-2737-8844-8FF3-6D4C3EEC77D5}"/>
                </a:ext>
              </a:extLst>
            </p:cNvPr>
            <p:cNvSpPr/>
            <p:nvPr/>
          </p:nvSpPr>
          <p:spPr>
            <a:xfrm>
              <a:off x="7370197" y="5285580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893F15-4AA7-804D-8ECB-02E6065CF7CC}"/>
                </a:ext>
              </a:extLst>
            </p:cNvPr>
            <p:cNvSpPr/>
            <p:nvPr/>
          </p:nvSpPr>
          <p:spPr>
            <a:xfrm>
              <a:off x="6733703" y="558813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A8BC11-93F7-D549-9237-B2B5D7ACAEE9}"/>
                </a:ext>
              </a:extLst>
            </p:cNvPr>
            <p:cNvSpPr/>
            <p:nvPr/>
          </p:nvSpPr>
          <p:spPr>
            <a:xfrm>
              <a:off x="7370197" y="5588138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7876BC-D55C-0C4F-8F10-6E35711CE258}"/>
                </a:ext>
              </a:extLst>
            </p:cNvPr>
            <p:cNvSpPr/>
            <p:nvPr/>
          </p:nvSpPr>
          <p:spPr>
            <a:xfrm>
              <a:off x="6733703" y="589069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B8F293-0E32-C54B-9F68-EE056060DBC0}"/>
                </a:ext>
              </a:extLst>
            </p:cNvPr>
            <p:cNvSpPr/>
            <p:nvPr/>
          </p:nvSpPr>
          <p:spPr>
            <a:xfrm>
              <a:off x="7051950" y="5890696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FFC13B-856C-EC43-BB44-1C4CF8E55BFF}"/>
                </a:ext>
              </a:extLst>
            </p:cNvPr>
            <p:cNvSpPr/>
            <p:nvPr/>
          </p:nvSpPr>
          <p:spPr>
            <a:xfrm>
              <a:off x="7370197" y="589069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2D828-D746-2041-9E5A-F38B81CC15F6}"/>
                </a:ext>
              </a:extLst>
            </p:cNvPr>
            <p:cNvSpPr txBox="1"/>
            <p:nvPr/>
          </p:nvSpPr>
          <p:spPr>
            <a:xfrm>
              <a:off x="5000876" y="3704789"/>
              <a:ext cx="2051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 to Number Set Matrix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EA923C-B013-8942-94B5-77AA7DFB68A4}"/>
                </a:ext>
              </a:extLst>
            </p:cNvPr>
            <p:cNvSpPr/>
            <p:nvPr/>
          </p:nvSpPr>
          <p:spPr>
            <a:xfrm>
              <a:off x="7688444" y="407534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709059-EAE0-1C46-AE5E-8FB1DC773CA6}"/>
                </a:ext>
              </a:extLst>
            </p:cNvPr>
            <p:cNvSpPr/>
            <p:nvPr/>
          </p:nvSpPr>
          <p:spPr>
            <a:xfrm>
              <a:off x="8324938" y="4075348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235D66-283F-BE4D-8BC9-FC7DA0043FAC}"/>
                </a:ext>
              </a:extLst>
            </p:cNvPr>
            <p:cNvSpPr/>
            <p:nvPr/>
          </p:nvSpPr>
          <p:spPr>
            <a:xfrm>
              <a:off x="8006691" y="437790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A65FA-1D18-0342-916B-2FBF8F4976E4}"/>
                </a:ext>
              </a:extLst>
            </p:cNvPr>
            <p:cNvSpPr/>
            <p:nvPr/>
          </p:nvSpPr>
          <p:spPr>
            <a:xfrm>
              <a:off x="7688444" y="4680464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80EC94-3149-B044-9D86-D5FD6167A76F}"/>
                </a:ext>
              </a:extLst>
            </p:cNvPr>
            <p:cNvSpPr/>
            <p:nvPr/>
          </p:nvSpPr>
          <p:spPr>
            <a:xfrm>
              <a:off x="7688444" y="4983022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ED8037-AA7B-844A-B640-C87C3A4D83F2}"/>
                </a:ext>
              </a:extLst>
            </p:cNvPr>
            <p:cNvSpPr/>
            <p:nvPr/>
          </p:nvSpPr>
          <p:spPr>
            <a:xfrm>
              <a:off x="8006691" y="4983022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B5E8B8-773B-1847-898F-C8DFCA579D30}"/>
                </a:ext>
              </a:extLst>
            </p:cNvPr>
            <p:cNvSpPr/>
            <p:nvPr/>
          </p:nvSpPr>
          <p:spPr>
            <a:xfrm>
              <a:off x="7688444" y="5285580"/>
              <a:ext cx="318247" cy="302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A43A84-AA21-2441-9990-FDB0C2C6D438}"/>
                </a:ext>
              </a:extLst>
            </p:cNvPr>
            <p:cNvSpPr/>
            <p:nvPr/>
          </p:nvSpPr>
          <p:spPr>
            <a:xfrm>
              <a:off x="8006691" y="5285580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C1FF55-6F53-B24D-ABCE-CE4CACEC3C7B}"/>
                </a:ext>
              </a:extLst>
            </p:cNvPr>
            <p:cNvSpPr/>
            <p:nvPr/>
          </p:nvSpPr>
          <p:spPr>
            <a:xfrm>
              <a:off x="7688444" y="5588138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0DED67-3CD5-E143-9B4D-BB1EE6A04528}"/>
                </a:ext>
              </a:extLst>
            </p:cNvPr>
            <p:cNvSpPr/>
            <p:nvPr/>
          </p:nvSpPr>
          <p:spPr>
            <a:xfrm>
              <a:off x="7688444" y="589069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155DD4-5CDE-844E-B9A5-B3A4A474A578}"/>
                </a:ext>
              </a:extLst>
            </p:cNvPr>
            <p:cNvSpPr/>
            <p:nvPr/>
          </p:nvSpPr>
          <p:spPr>
            <a:xfrm>
              <a:off x="8324938" y="5890696"/>
              <a:ext cx="318247" cy="3025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E5EF44-05EA-A441-9E2F-4F4991C3A766}"/>
                </a:ext>
              </a:extLst>
            </p:cNvPr>
            <p:cNvSpPr txBox="1"/>
            <p:nvPr/>
          </p:nvSpPr>
          <p:spPr>
            <a:xfrm>
              <a:off x="7595676" y="2411279"/>
              <a:ext cx="1532964" cy="48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Count for value in each slot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122B83-48C4-3F46-9137-A991F3566D9F}"/>
                </a:ext>
              </a:extLst>
            </p:cNvPr>
            <p:cNvGrpSpPr/>
            <p:nvPr/>
          </p:nvGrpSpPr>
          <p:grpSpPr>
            <a:xfrm>
              <a:off x="4310198" y="4075348"/>
              <a:ext cx="783294" cy="300992"/>
              <a:chOff x="2133595" y="5126948"/>
              <a:chExt cx="783294" cy="30255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9DA05FC-4880-3741-B66E-98A8F0715B6B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D78BA4E-F967-EB46-8F4F-7B8B44E37E48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9FE5E16-D7B7-F546-94DF-707C59BCB546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978D0F-F5B6-7945-857E-3C3BD905126C}"/>
                </a:ext>
              </a:extLst>
            </p:cNvPr>
            <p:cNvGrpSpPr/>
            <p:nvPr/>
          </p:nvGrpSpPr>
          <p:grpSpPr>
            <a:xfrm>
              <a:off x="4310198" y="4376340"/>
              <a:ext cx="783294" cy="300992"/>
              <a:chOff x="2133595" y="5126948"/>
              <a:chExt cx="783294" cy="30255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75B276B-0518-B34D-B456-44BECD9DB7E5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AEEBE09-917A-264C-87D5-69C2345AA60E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4725C6-E32E-C94B-8BA0-0B9E9AA0EAE0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8DE620-8759-9F47-B0E2-B791C8AB57CB}"/>
                </a:ext>
              </a:extLst>
            </p:cNvPr>
            <p:cNvGrpSpPr/>
            <p:nvPr/>
          </p:nvGrpSpPr>
          <p:grpSpPr>
            <a:xfrm>
              <a:off x="4310198" y="4677977"/>
              <a:ext cx="783294" cy="300992"/>
              <a:chOff x="2133595" y="5126948"/>
              <a:chExt cx="783294" cy="30255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EEE9ED8-716A-4D45-A8D2-4D011AB7D2EB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5E95EF3-AD05-604A-87E5-589A3BFE22A3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C25C291-9546-B34F-88F6-64A0E73B6169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A167245-D612-714D-8FC4-3107FE4606A6}"/>
                </a:ext>
              </a:extLst>
            </p:cNvPr>
            <p:cNvGrpSpPr/>
            <p:nvPr/>
          </p:nvGrpSpPr>
          <p:grpSpPr>
            <a:xfrm>
              <a:off x="4310198" y="4978969"/>
              <a:ext cx="783294" cy="300992"/>
              <a:chOff x="2133595" y="5126948"/>
              <a:chExt cx="783294" cy="30255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612C4CE-BA41-4A4E-9139-88C614887B06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E9FA5FB-77F8-ED48-8371-7C92840B2844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9123CAA-24B7-EB43-81D9-C2E74ADC3763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E360E2C-37C2-2949-A126-F31250ECD2D2}"/>
                </a:ext>
              </a:extLst>
            </p:cNvPr>
            <p:cNvGrpSpPr/>
            <p:nvPr/>
          </p:nvGrpSpPr>
          <p:grpSpPr>
            <a:xfrm>
              <a:off x="4310198" y="5279317"/>
              <a:ext cx="783294" cy="300992"/>
              <a:chOff x="2133595" y="5126948"/>
              <a:chExt cx="783294" cy="30255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D21FDF6-F10B-584F-B2C6-8DCEADF36EC8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E74F8BB-7AF8-3648-9443-1B1A4776A187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22D1E01-89B3-B544-90B4-1EF62DA8FE96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EF83034-2178-0445-B7C2-4E694533F0FD}"/>
                </a:ext>
              </a:extLst>
            </p:cNvPr>
            <p:cNvGrpSpPr/>
            <p:nvPr/>
          </p:nvGrpSpPr>
          <p:grpSpPr>
            <a:xfrm>
              <a:off x="4310198" y="5580309"/>
              <a:ext cx="783294" cy="300992"/>
              <a:chOff x="2133595" y="5126948"/>
              <a:chExt cx="783294" cy="30255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C81CACA-86A0-814D-8F61-E68BF315E8A0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A6CB026-81FF-ED46-B043-657D0DDD5410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BE1E9DD-DD49-EB4F-B97F-9FB10B0A05FC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50A27BE-2426-8F4C-950D-2257C4E829C9}"/>
                </a:ext>
              </a:extLst>
            </p:cNvPr>
            <p:cNvGrpSpPr/>
            <p:nvPr/>
          </p:nvGrpSpPr>
          <p:grpSpPr>
            <a:xfrm>
              <a:off x="4310198" y="5881946"/>
              <a:ext cx="783294" cy="300992"/>
              <a:chOff x="2133595" y="5126948"/>
              <a:chExt cx="783294" cy="30255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0E6D4B0-9030-E440-939F-59A7A80B0F5F}"/>
                  </a:ext>
                </a:extLst>
              </p:cNvPr>
              <p:cNvSpPr/>
              <p:nvPr/>
            </p:nvSpPr>
            <p:spPr>
              <a:xfrm>
                <a:off x="2133595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21927A6-7FA9-6642-8D2F-EF2F0B4A278B}"/>
                  </a:ext>
                </a:extLst>
              </p:cNvPr>
              <p:cNvSpPr/>
              <p:nvPr/>
            </p:nvSpPr>
            <p:spPr>
              <a:xfrm>
                <a:off x="2394693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BF7BD47-F383-1445-81E8-B93E28B84139}"/>
                  </a:ext>
                </a:extLst>
              </p:cNvPr>
              <p:cNvSpPr/>
              <p:nvPr/>
            </p:nvSpPr>
            <p:spPr>
              <a:xfrm>
                <a:off x="2655791" y="5126948"/>
                <a:ext cx="261098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9A69C1-D10A-604D-9F38-3F04FE2FFCDA}"/>
                </a:ext>
              </a:extLst>
            </p:cNvPr>
            <p:cNvSpPr/>
            <p:nvPr/>
          </p:nvSpPr>
          <p:spPr>
            <a:xfrm>
              <a:off x="8006691" y="4075348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949D9E-B740-5341-BD8B-65C979F56B83}"/>
                </a:ext>
              </a:extLst>
            </p:cNvPr>
            <p:cNvSpPr/>
            <p:nvPr/>
          </p:nvSpPr>
          <p:spPr>
            <a:xfrm>
              <a:off x="6733703" y="4680464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E72B7E-78AA-CD40-9472-5131E788E652}"/>
                </a:ext>
              </a:extLst>
            </p:cNvPr>
            <p:cNvSpPr/>
            <p:nvPr/>
          </p:nvSpPr>
          <p:spPr>
            <a:xfrm>
              <a:off x="7051950" y="5588138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837C46-391A-454E-917D-BA8B33B4E65E}"/>
                </a:ext>
              </a:extLst>
            </p:cNvPr>
            <p:cNvSpPr/>
            <p:nvPr/>
          </p:nvSpPr>
          <p:spPr>
            <a:xfrm>
              <a:off x="7688444" y="4377906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31789B-326D-BA40-B833-697AC87E65AB}"/>
                </a:ext>
              </a:extLst>
            </p:cNvPr>
            <p:cNvSpPr/>
            <p:nvPr/>
          </p:nvSpPr>
          <p:spPr>
            <a:xfrm>
              <a:off x="8324938" y="4983022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DCD2F5-BDED-FD4A-A75A-2924F7F476E5}"/>
                </a:ext>
              </a:extLst>
            </p:cNvPr>
            <p:cNvSpPr/>
            <p:nvPr/>
          </p:nvSpPr>
          <p:spPr>
            <a:xfrm>
              <a:off x="8324938" y="5285580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DB680D-1558-F944-90F8-3AEF209CA48E}"/>
                </a:ext>
              </a:extLst>
            </p:cNvPr>
            <p:cNvSpPr/>
            <p:nvPr/>
          </p:nvSpPr>
          <p:spPr>
            <a:xfrm>
              <a:off x="8006691" y="5890696"/>
              <a:ext cx="318247" cy="30255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F87CF7-90DF-D944-8EF6-88C8489987A5}"/>
                </a:ext>
              </a:extLst>
            </p:cNvPr>
            <p:cNvCxnSpPr>
              <a:cxnSpLocks/>
              <a:stCxn id="67" idx="1"/>
              <a:endCxn id="28" idx="0"/>
            </p:cNvCxnSpPr>
            <p:nvPr/>
          </p:nvCxnSpPr>
          <p:spPr>
            <a:xfrm>
              <a:off x="8103318" y="3627150"/>
              <a:ext cx="380744" cy="4481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BA5D25-4E7C-2D4E-BA07-0E151C5C3BB4}"/>
                </a:ext>
              </a:extLst>
            </p:cNvPr>
            <p:cNvCxnSpPr>
              <a:cxnSpLocks/>
              <a:stCxn id="67" idx="3"/>
              <a:endCxn id="28" idx="0"/>
            </p:cNvCxnSpPr>
            <p:nvPr/>
          </p:nvCxnSpPr>
          <p:spPr>
            <a:xfrm flipH="1">
              <a:off x="8484062" y="3627150"/>
              <a:ext cx="379820" cy="4481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85D5B4-A842-D741-A303-5D22B57B4DE3}"/>
                </a:ext>
              </a:extLst>
            </p:cNvPr>
            <p:cNvSpPr txBox="1"/>
            <p:nvPr/>
          </p:nvSpPr>
          <p:spPr>
            <a:xfrm>
              <a:off x="3351588" y="2453483"/>
              <a:ext cx="2474456" cy="290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Create window sized frames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00BC4D-4356-AE40-86AB-580FF408A84B}"/>
                </a:ext>
              </a:extLst>
            </p:cNvPr>
            <p:cNvSpPr txBox="1"/>
            <p:nvPr/>
          </p:nvSpPr>
          <p:spPr>
            <a:xfrm>
              <a:off x="2626482" y="4968148"/>
              <a:ext cx="1279041" cy="483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Map for each </a:t>
              </a:r>
            </a:p>
            <a:p>
              <a:pPr algn="ctr"/>
              <a:r>
                <a:rPr lang="en-US" sz="1200" dirty="0"/>
                <a:t>Number Set</a:t>
              </a:r>
            </a:p>
          </p:txBody>
        </p:sp>
        <p:sp>
          <p:nvSpPr>
            <p:cNvPr id="57" name="Down Arrow 56">
              <a:extLst>
                <a:ext uri="{FF2B5EF4-FFF2-40B4-BE49-F238E27FC236}">
                  <a16:creationId xmlns:a16="http://schemas.microsoft.com/office/drawing/2014/main" id="{D72AE839-15F4-6B4C-ABEC-F4A8747F2F15}"/>
                </a:ext>
              </a:extLst>
            </p:cNvPr>
            <p:cNvSpPr/>
            <p:nvPr/>
          </p:nvSpPr>
          <p:spPr>
            <a:xfrm>
              <a:off x="4560667" y="3664535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A4057D37-1CF6-A341-BD7A-19C3814B3571}"/>
                </a:ext>
              </a:extLst>
            </p:cNvPr>
            <p:cNvSpPr/>
            <p:nvPr/>
          </p:nvSpPr>
          <p:spPr>
            <a:xfrm rot="16200000">
              <a:off x="3599735" y="3143842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A2FDA63-F91B-FF4F-8880-601CFF44E937}"/>
                </a:ext>
              </a:extLst>
            </p:cNvPr>
            <p:cNvGrpSpPr/>
            <p:nvPr/>
          </p:nvGrpSpPr>
          <p:grpSpPr>
            <a:xfrm>
              <a:off x="8103318" y="2977306"/>
              <a:ext cx="760564" cy="743822"/>
              <a:chOff x="5674661" y="2650188"/>
              <a:chExt cx="1125070" cy="119735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D3F2ECA-77EA-A94E-8C79-F50F5A283C5B}"/>
                  </a:ext>
                </a:extLst>
              </p:cNvPr>
              <p:cNvSpPr/>
              <p:nvPr/>
            </p:nvSpPr>
            <p:spPr>
              <a:xfrm>
                <a:off x="5674661" y="3544983"/>
                <a:ext cx="1125070" cy="302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035EF-CB44-944E-B9C9-0FAE9BF6E2C4}"/>
                  </a:ext>
                </a:extLst>
              </p:cNvPr>
              <p:cNvSpPr/>
              <p:nvPr/>
            </p:nvSpPr>
            <p:spPr>
              <a:xfrm>
                <a:off x="5674661" y="3253057"/>
                <a:ext cx="1125070" cy="302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743135-0BE2-5942-8D00-7403682C48BE}"/>
                  </a:ext>
                </a:extLst>
              </p:cNvPr>
              <p:cNvSpPr/>
              <p:nvPr/>
            </p:nvSpPr>
            <p:spPr>
              <a:xfrm>
                <a:off x="5674661" y="2951623"/>
                <a:ext cx="1125070" cy="3025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AFFF320-5009-1542-AEED-B847F48EB028}"/>
                  </a:ext>
                </a:extLst>
              </p:cNvPr>
              <p:cNvSpPr/>
              <p:nvPr/>
            </p:nvSpPr>
            <p:spPr>
              <a:xfrm>
                <a:off x="5674661" y="2650188"/>
                <a:ext cx="1125070" cy="302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60BDF22-B796-3D43-BF1F-40149111CCC4}"/>
                </a:ext>
              </a:extLst>
            </p:cNvPr>
            <p:cNvCxnSpPr>
              <a:cxnSpLocks/>
              <a:stCxn id="82" idx="3"/>
              <a:endCxn id="15" idx="1"/>
            </p:cNvCxnSpPr>
            <p:nvPr/>
          </p:nvCxnSpPr>
          <p:spPr>
            <a:xfrm>
              <a:off x="5093492" y="5129465"/>
              <a:ext cx="1640211" cy="48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1493A1-7038-7640-BB38-93CD525F1A03}"/>
                </a:ext>
              </a:extLst>
            </p:cNvPr>
            <p:cNvCxnSpPr>
              <a:cxnSpLocks/>
              <a:stCxn id="79" idx="3"/>
              <a:endCxn id="33" idx="1"/>
            </p:cNvCxnSpPr>
            <p:nvPr/>
          </p:nvCxnSpPr>
          <p:spPr>
            <a:xfrm>
              <a:off x="5093492" y="5429813"/>
              <a:ext cx="2594952" cy="70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5D1D9-F469-D84F-9A1F-489AF1785AE7}"/>
                </a:ext>
              </a:extLst>
            </p:cNvPr>
            <p:cNvCxnSpPr>
              <a:cxnSpLocks/>
              <a:stCxn id="76" idx="3"/>
              <a:endCxn id="48" idx="3"/>
            </p:cNvCxnSpPr>
            <p:nvPr/>
          </p:nvCxnSpPr>
          <p:spPr>
            <a:xfrm>
              <a:off x="5093492" y="5730805"/>
              <a:ext cx="2276705" cy="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559BC5E-BDF0-8041-9D9A-6C8A03430A7E}"/>
                </a:ext>
              </a:extLst>
            </p:cNvPr>
            <p:cNvCxnSpPr>
              <a:cxnSpLocks/>
              <a:stCxn id="73" idx="3"/>
              <a:endCxn id="23" idx="3"/>
            </p:cNvCxnSpPr>
            <p:nvPr/>
          </p:nvCxnSpPr>
          <p:spPr>
            <a:xfrm>
              <a:off x="5093492" y="6032442"/>
              <a:ext cx="1958458" cy="953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7C1877-8441-834F-BC11-24E6235E9CEC}"/>
                </a:ext>
              </a:extLst>
            </p:cNvPr>
            <p:cNvCxnSpPr>
              <a:cxnSpLocks/>
              <a:stCxn id="85" idx="3"/>
              <a:endCxn id="13" idx="3"/>
            </p:cNvCxnSpPr>
            <p:nvPr/>
          </p:nvCxnSpPr>
          <p:spPr>
            <a:xfrm>
              <a:off x="5093492" y="4828473"/>
              <a:ext cx="2276705" cy="327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207C892-1675-B84E-873A-07BD31CC8509}"/>
                </a:ext>
              </a:extLst>
            </p:cNvPr>
            <p:cNvCxnSpPr>
              <a:cxnSpLocks/>
              <a:stCxn id="88" idx="3"/>
              <a:endCxn id="11" idx="3"/>
            </p:cNvCxnSpPr>
            <p:nvPr/>
          </p:nvCxnSpPr>
          <p:spPr>
            <a:xfrm>
              <a:off x="5093492" y="4526836"/>
              <a:ext cx="2276705" cy="23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197C911-E10F-7E47-BC84-B1CEED3B51A0}"/>
                </a:ext>
              </a:extLst>
            </p:cNvPr>
            <p:cNvCxnSpPr>
              <a:cxnSpLocks/>
              <a:stCxn id="91" idx="3"/>
              <a:endCxn id="46" idx="3"/>
            </p:cNvCxnSpPr>
            <p:nvPr/>
          </p:nvCxnSpPr>
          <p:spPr>
            <a:xfrm>
              <a:off x="5093492" y="4225844"/>
              <a:ext cx="3231446" cy="7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itle 1">
            <a:extLst>
              <a:ext uri="{FF2B5EF4-FFF2-40B4-BE49-F238E27FC236}">
                <a16:creationId xmlns:a16="http://schemas.microsoft.com/office/drawing/2014/main" id="{A61C6A58-1F7F-2B4E-906C-F4CC9675FAD6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Accumulating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4571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E559-35F3-1249-BD03-6614EBA9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0E00-0EF3-8343-BBA6-A9E99451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tuning increases accuracy in general or for a goal</a:t>
            </a:r>
          </a:p>
          <a:p>
            <a:r>
              <a:rPr lang="en-US" dirty="0"/>
              <a:t>Probability Weighting or Value Reduction</a:t>
            </a:r>
          </a:p>
          <a:p>
            <a:r>
              <a:rPr lang="en-US" dirty="0"/>
              <a:t>Statistical Methods</a:t>
            </a:r>
          </a:p>
          <a:p>
            <a:pPr lvl="1"/>
            <a:r>
              <a:rPr lang="en-US" dirty="0"/>
              <a:t>Naïve reduction removes information that hasn’t been seen much</a:t>
            </a:r>
          </a:p>
          <a:p>
            <a:pPr lvl="1"/>
            <a:r>
              <a:rPr lang="en-US" dirty="0"/>
              <a:t>Iterative Carving modifies subsets bit by bit to improve results</a:t>
            </a:r>
          </a:p>
          <a:p>
            <a:r>
              <a:rPr lang="en-US" dirty="0"/>
              <a:t>Logical Methods</a:t>
            </a:r>
          </a:p>
          <a:p>
            <a:pPr lvl="1"/>
            <a:r>
              <a:rPr lang="en-US" dirty="0"/>
              <a:t>Subset reduction can reduce noise from logical sets</a:t>
            </a:r>
          </a:p>
          <a:p>
            <a:pPr lvl="1"/>
            <a:r>
              <a:rPr lang="en-US" dirty="0"/>
              <a:t>Decision Dependency method strengthens positive weakens negative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4B219B-9141-3E40-BD13-AC3CCB1260FB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Noise Reduces Accuracy</a:t>
            </a:r>
          </a:p>
        </p:txBody>
      </p:sp>
    </p:spTree>
    <p:extLst>
      <p:ext uri="{BB962C8B-B14F-4D97-AF65-F5344CB8AC3E}">
        <p14:creationId xmlns:p14="http://schemas.microsoft.com/office/powerpoint/2010/main" val="414732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CEFD-D2EF-6442-84E8-16DC8067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C58D-4543-BB4B-958F-3358C551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5357156" cy="3694176"/>
          </a:xfrm>
        </p:spPr>
        <p:txBody>
          <a:bodyPr>
            <a:normAutofit/>
          </a:bodyPr>
          <a:lstStyle/>
          <a:p>
            <a:r>
              <a:rPr lang="en-US" sz="2000" dirty="0"/>
              <a:t>A Frame created from know data</a:t>
            </a:r>
          </a:p>
          <a:p>
            <a:r>
              <a:rPr lang="en-US" sz="2000" dirty="0"/>
              <a:t>Frame is mapped to vector as in training</a:t>
            </a:r>
          </a:p>
          <a:p>
            <a:r>
              <a:rPr lang="en-US" sz="2000" dirty="0"/>
              <a:t>Accumulators located</a:t>
            </a:r>
          </a:p>
          <a:p>
            <a:pPr lvl="1"/>
            <a:r>
              <a:rPr lang="en-US" sz="1600" dirty="0"/>
              <a:t>List of values and probabilities retrieved</a:t>
            </a:r>
          </a:p>
          <a:p>
            <a:pPr lvl="1"/>
            <a:r>
              <a:rPr lang="en-US" sz="1600" dirty="0"/>
              <a:t>Lists are merged and averaged</a:t>
            </a:r>
          </a:p>
          <a:p>
            <a:r>
              <a:rPr lang="en-US" sz="2000" dirty="0"/>
              <a:t>Outcome set is returned ordered most probable to least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34AAD7-1414-3945-8A3C-5D120B451AB2}"/>
              </a:ext>
            </a:extLst>
          </p:cNvPr>
          <p:cNvGrpSpPr/>
          <p:nvPr/>
        </p:nvGrpSpPr>
        <p:grpSpPr>
          <a:xfrm>
            <a:off x="6204030" y="2395959"/>
            <a:ext cx="5298171" cy="3285929"/>
            <a:chOff x="2911003" y="2349505"/>
            <a:chExt cx="5715795" cy="33103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554DD4-057A-7149-8984-F393164A560F}"/>
                </a:ext>
              </a:extLst>
            </p:cNvPr>
            <p:cNvSpPr/>
            <p:nvPr/>
          </p:nvSpPr>
          <p:spPr>
            <a:xfrm>
              <a:off x="2911003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3CE6FE-2E3C-D941-A11D-04990045A3C5}"/>
                </a:ext>
              </a:extLst>
            </p:cNvPr>
            <p:cNvSpPr/>
            <p:nvPr/>
          </p:nvSpPr>
          <p:spPr>
            <a:xfrm>
              <a:off x="3229250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08177-FFE8-9E4E-912D-0B25644BD1C4}"/>
                </a:ext>
              </a:extLst>
            </p:cNvPr>
            <p:cNvSpPr/>
            <p:nvPr/>
          </p:nvSpPr>
          <p:spPr>
            <a:xfrm>
              <a:off x="3547497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91E44-F6B5-684F-B1F4-F5D9E4A4A943}"/>
                </a:ext>
              </a:extLst>
            </p:cNvPr>
            <p:cNvSpPr/>
            <p:nvPr/>
          </p:nvSpPr>
          <p:spPr>
            <a:xfrm>
              <a:off x="2911003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7F18D0-91F4-1B42-9561-C7D178F559D8}"/>
                </a:ext>
              </a:extLst>
            </p:cNvPr>
            <p:cNvSpPr/>
            <p:nvPr/>
          </p:nvSpPr>
          <p:spPr>
            <a:xfrm>
              <a:off x="3229250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C5CE79-7DF1-2A47-9748-2088509FCD77}"/>
                </a:ext>
              </a:extLst>
            </p:cNvPr>
            <p:cNvSpPr/>
            <p:nvPr/>
          </p:nvSpPr>
          <p:spPr>
            <a:xfrm>
              <a:off x="3229250" y="4147064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090589-967F-7644-89E0-5867BF158548}"/>
                </a:ext>
              </a:extLst>
            </p:cNvPr>
            <p:cNvSpPr/>
            <p:nvPr/>
          </p:nvSpPr>
          <p:spPr>
            <a:xfrm>
              <a:off x="2911003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3DD683-A274-D04E-97A1-1F6093F41D06}"/>
                </a:ext>
              </a:extLst>
            </p:cNvPr>
            <p:cNvSpPr/>
            <p:nvPr/>
          </p:nvSpPr>
          <p:spPr>
            <a:xfrm>
              <a:off x="3229250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17CE29-0FA3-7E42-A8D0-66D45960AF30}"/>
                </a:ext>
              </a:extLst>
            </p:cNvPr>
            <p:cNvSpPr/>
            <p:nvPr/>
          </p:nvSpPr>
          <p:spPr>
            <a:xfrm>
              <a:off x="3547497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C784B1-BEDB-ED47-BF3A-727C592CFEDE}"/>
                </a:ext>
              </a:extLst>
            </p:cNvPr>
            <p:cNvSpPr/>
            <p:nvPr/>
          </p:nvSpPr>
          <p:spPr>
            <a:xfrm>
              <a:off x="2911003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F5DED5-91F1-E443-A39B-5724247CA367}"/>
                </a:ext>
              </a:extLst>
            </p:cNvPr>
            <p:cNvSpPr/>
            <p:nvPr/>
          </p:nvSpPr>
          <p:spPr>
            <a:xfrm>
              <a:off x="3229250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2134C2-8019-6845-A938-AA2122FD6F84}"/>
                </a:ext>
              </a:extLst>
            </p:cNvPr>
            <p:cNvSpPr/>
            <p:nvPr/>
          </p:nvSpPr>
          <p:spPr>
            <a:xfrm>
              <a:off x="3547497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AADA80-DF90-5246-8E6E-46A5B06F8534}"/>
                </a:ext>
              </a:extLst>
            </p:cNvPr>
            <p:cNvSpPr/>
            <p:nvPr/>
          </p:nvSpPr>
          <p:spPr>
            <a:xfrm>
              <a:off x="2911003" y="505473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CAF536-7985-9A40-AE33-5414F20E3E9E}"/>
                </a:ext>
              </a:extLst>
            </p:cNvPr>
            <p:cNvSpPr/>
            <p:nvPr/>
          </p:nvSpPr>
          <p:spPr>
            <a:xfrm>
              <a:off x="3229250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12626A-0816-4B4A-A28B-1F049F88D351}"/>
                </a:ext>
              </a:extLst>
            </p:cNvPr>
            <p:cNvSpPr/>
            <p:nvPr/>
          </p:nvSpPr>
          <p:spPr>
            <a:xfrm>
              <a:off x="3547497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45A8F2-BA54-E64E-B289-36160F93A1A9}"/>
                </a:ext>
              </a:extLst>
            </p:cNvPr>
            <p:cNvSpPr/>
            <p:nvPr/>
          </p:nvSpPr>
          <p:spPr>
            <a:xfrm>
              <a:off x="3865744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061710-0983-DC49-9075-ECF7F751F62C}"/>
                </a:ext>
              </a:extLst>
            </p:cNvPr>
            <p:cNvSpPr/>
            <p:nvPr/>
          </p:nvSpPr>
          <p:spPr>
            <a:xfrm>
              <a:off x="4183991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8585B7-CC27-7448-8815-A4806320F87C}"/>
                </a:ext>
              </a:extLst>
            </p:cNvPr>
            <p:cNvSpPr/>
            <p:nvPr/>
          </p:nvSpPr>
          <p:spPr>
            <a:xfrm>
              <a:off x="4183991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8616EE-9B43-5C46-B122-D4CD2E8C31C8}"/>
                </a:ext>
              </a:extLst>
            </p:cNvPr>
            <p:cNvSpPr/>
            <p:nvPr/>
          </p:nvSpPr>
          <p:spPr>
            <a:xfrm>
              <a:off x="3865744" y="505473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A3488B-D5DF-7C4E-B528-0F35C8E962AD}"/>
                </a:ext>
              </a:extLst>
            </p:cNvPr>
            <p:cNvSpPr/>
            <p:nvPr/>
          </p:nvSpPr>
          <p:spPr>
            <a:xfrm>
              <a:off x="3865744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F78402-4677-734E-A457-2AE4FBA1FA26}"/>
                </a:ext>
              </a:extLst>
            </p:cNvPr>
            <p:cNvSpPr/>
            <p:nvPr/>
          </p:nvSpPr>
          <p:spPr>
            <a:xfrm>
              <a:off x="4502238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EC6A21A-4D1E-FD49-BF7B-D06BB43BB920}"/>
                </a:ext>
              </a:extLst>
            </p:cNvPr>
            <p:cNvGrpSpPr/>
            <p:nvPr/>
          </p:nvGrpSpPr>
          <p:grpSpPr>
            <a:xfrm>
              <a:off x="3142606" y="2539415"/>
              <a:ext cx="1129551" cy="470646"/>
              <a:chOff x="9436102" y="2679436"/>
              <a:chExt cx="1129551" cy="47064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0BCAB0-09CD-C64C-8964-864E4AFD8BA8}"/>
                  </a:ext>
                </a:extLst>
              </p:cNvPr>
              <p:cNvSpPr/>
              <p:nvPr/>
            </p:nvSpPr>
            <p:spPr>
              <a:xfrm>
                <a:off x="9436102" y="2679436"/>
                <a:ext cx="376517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E1FB0B-D9A1-F543-BCEE-D67749CD6F13}"/>
                  </a:ext>
                </a:extLst>
              </p:cNvPr>
              <p:cNvSpPr/>
              <p:nvPr/>
            </p:nvSpPr>
            <p:spPr>
              <a:xfrm>
                <a:off x="9812619" y="2679436"/>
                <a:ext cx="376517" cy="4706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C9CFC83-20EA-504F-BA78-04F53874D266}"/>
                  </a:ext>
                </a:extLst>
              </p:cNvPr>
              <p:cNvSpPr/>
              <p:nvPr/>
            </p:nvSpPr>
            <p:spPr>
              <a:xfrm>
                <a:off x="10189136" y="2679436"/>
                <a:ext cx="376517" cy="470646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C9855FF-D508-614F-B8B6-B38073487D1B}"/>
                </a:ext>
              </a:extLst>
            </p:cNvPr>
            <p:cNvGrpSpPr/>
            <p:nvPr/>
          </p:nvGrpSpPr>
          <p:grpSpPr>
            <a:xfrm>
              <a:off x="6507942" y="4147064"/>
              <a:ext cx="318247" cy="1210232"/>
              <a:chOff x="6507942" y="4147064"/>
              <a:chExt cx="318247" cy="121023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BFAFCD7-1EBC-8141-87BD-E3F8D81487FF}"/>
                  </a:ext>
                </a:extLst>
              </p:cNvPr>
              <p:cNvSpPr/>
              <p:nvPr/>
            </p:nvSpPr>
            <p:spPr>
              <a:xfrm>
                <a:off x="6507942" y="4147064"/>
                <a:ext cx="318247" cy="3025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B86597-3923-5F4A-8E0D-FC93D7701506}"/>
                  </a:ext>
                </a:extLst>
              </p:cNvPr>
              <p:cNvSpPr/>
              <p:nvPr/>
            </p:nvSpPr>
            <p:spPr>
              <a:xfrm>
                <a:off x="6507942" y="4752180"/>
                <a:ext cx="318247" cy="3025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38D643-E3A6-E14C-8095-FEC4EAC5AA99}"/>
                  </a:ext>
                </a:extLst>
              </p:cNvPr>
              <p:cNvSpPr/>
              <p:nvPr/>
            </p:nvSpPr>
            <p:spPr>
              <a:xfrm>
                <a:off x="6507942" y="5054738"/>
                <a:ext cx="318247" cy="3025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43F8DE-D032-7840-9B1F-3713424BA318}"/>
                </a:ext>
              </a:extLst>
            </p:cNvPr>
            <p:cNvSpPr/>
            <p:nvPr/>
          </p:nvSpPr>
          <p:spPr>
            <a:xfrm>
              <a:off x="8250281" y="4059750"/>
              <a:ext cx="376517" cy="470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D018D7-BBFB-5D4F-897D-921CDDBA723F}"/>
                </a:ext>
              </a:extLst>
            </p:cNvPr>
            <p:cNvSpPr txBox="1"/>
            <p:nvPr/>
          </p:nvSpPr>
          <p:spPr>
            <a:xfrm>
              <a:off x="6952748" y="4621586"/>
              <a:ext cx="1485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Resolve to most </a:t>
              </a:r>
            </a:p>
            <a:p>
              <a:r>
                <a:rPr lang="en-US" sz="1200" dirty="0"/>
                <a:t>probable outcome</a:t>
              </a:r>
            </a:p>
            <a:p>
              <a:endParaRPr lang="en-U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00C533-839B-ED43-9D3F-60DD01DF1FCB}"/>
                </a:ext>
              </a:extLst>
            </p:cNvPr>
            <p:cNvSpPr/>
            <p:nvPr/>
          </p:nvSpPr>
          <p:spPr>
            <a:xfrm>
              <a:off x="4183991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3D89FB-DF9E-B241-B79E-9B6A25159B48}"/>
                </a:ext>
              </a:extLst>
            </p:cNvPr>
            <p:cNvSpPr/>
            <p:nvPr/>
          </p:nvSpPr>
          <p:spPr>
            <a:xfrm>
              <a:off x="2911003" y="4147064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DA139C2-DBAB-9E4F-9DA6-BF056DF1726E}"/>
                </a:ext>
              </a:extLst>
            </p:cNvPr>
            <p:cNvSpPr/>
            <p:nvPr/>
          </p:nvSpPr>
          <p:spPr>
            <a:xfrm>
              <a:off x="3229250" y="505473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251C2C-4AAA-564C-BF0E-17DA69C34ABF}"/>
                </a:ext>
              </a:extLst>
            </p:cNvPr>
            <p:cNvSpPr/>
            <p:nvPr/>
          </p:nvSpPr>
          <p:spPr>
            <a:xfrm>
              <a:off x="3865744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6B1B66-59BB-3A49-9FAA-C1CA7AE53CC7}"/>
                </a:ext>
              </a:extLst>
            </p:cNvPr>
            <p:cNvSpPr/>
            <p:nvPr/>
          </p:nvSpPr>
          <p:spPr>
            <a:xfrm>
              <a:off x="4502238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65A89C-04D0-DC4B-A771-81BAB12F3CD7}"/>
                </a:ext>
              </a:extLst>
            </p:cNvPr>
            <p:cNvSpPr/>
            <p:nvPr/>
          </p:nvSpPr>
          <p:spPr>
            <a:xfrm>
              <a:off x="4502238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6912F4-C028-1B4D-B48D-1B9632EBA3AE}"/>
                </a:ext>
              </a:extLst>
            </p:cNvPr>
            <p:cNvSpPr/>
            <p:nvPr/>
          </p:nvSpPr>
          <p:spPr>
            <a:xfrm>
              <a:off x="4183991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89C49D-46F9-3544-9C7F-5205A3068448}"/>
                </a:ext>
              </a:extLst>
            </p:cNvPr>
            <p:cNvSpPr/>
            <p:nvPr/>
          </p:nvSpPr>
          <p:spPr>
            <a:xfrm>
              <a:off x="3547497" y="384450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62743A-9566-414C-83CD-7EE7A6B4B434}"/>
                </a:ext>
              </a:extLst>
            </p:cNvPr>
            <p:cNvSpPr/>
            <p:nvPr/>
          </p:nvSpPr>
          <p:spPr>
            <a:xfrm>
              <a:off x="3547497" y="5054738"/>
              <a:ext cx="318247" cy="30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0746C8-DED2-984F-B2B8-61F1DA601295}"/>
                </a:ext>
              </a:extLst>
            </p:cNvPr>
            <p:cNvSpPr/>
            <p:nvPr/>
          </p:nvSpPr>
          <p:spPr>
            <a:xfrm>
              <a:off x="2911003" y="5357296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519C7F-6043-8047-BBA7-DB84A1A72C42}"/>
                </a:ext>
              </a:extLst>
            </p:cNvPr>
            <p:cNvSpPr/>
            <p:nvPr/>
          </p:nvSpPr>
          <p:spPr>
            <a:xfrm>
              <a:off x="4502238" y="3541948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A07B89-AEAB-814E-9B8B-EE92CE943EAF}"/>
                </a:ext>
              </a:extLst>
            </p:cNvPr>
            <p:cNvSpPr/>
            <p:nvPr/>
          </p:nvSpPr>
          <p:spPr>
            <a:xfrm>
              <a:off x="3865744" y="4147064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49B537-3723-6C4E-8AB2-2E81D7A18EBF}"/>
                </a:ext>
              </a:extLst>
            </p:cNvPr>
            <p:cNvSpPr/>
            <p:nvPr/>
          </p:nvSpPr>
          <p:spPr>
            <a:xfrm>
              <a:off x="3865744" y="4449622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E705D4-1F54-CC46-AD84-E1FE5057BDE8}"/>
                </a:ext>
              </a:extLst>
            </p:cNvPr>
            <p:cNvSpPr/>
            <p:nvPr/>
          </p:nvSpPr>
          <p:spPr>
            <a:xfrm>
              <a:off x="4183991" y="4752180"/>
              <a:ext cx="318247" cy="30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88E35C7-E3C0-F54A-B321-A94C28860A4F}"/>
                </a:ext>
              </a:extLst>
            </p:cNvPr>
            <p:cNvCxnSpPr>
              <a:cxnSpLocks/>
              <a:stCxn id="41" idx="1"/>
              <a:endCxn id="53" idx="1"/>
            </p:cNvCxnSpPr>
            <p:nvPr/>
          </p:nvCxnSpPr>
          <p:spPr>
            <a:xfrm>
              <a:off x="3865744" y="4298343"/>
              <a:ext cx="264219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2C0D6B-ADC9-F44B-9378-7EECB9716290}"/>
                </a:ext>
              </a:extLst>
            </p:cNvPr>
            <p:cNvCxnSpPr>
              <a:cxnSpLocks/>
              <a:stCxn id="43" idx="1"/>
              <a:endCxn id="54" idx="1"/>
            </p:cNvCxnSpPr>
            <p:nvPr/>
          </p:nvCxnSpPr>
          <p:spPr>
            <a:xfrm>
              <a:off x="4183991" y="4903459"/>
              <a:ext cx="232395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E97B2D7-05F3-0C45-937A-89017EAF0FBB}"/>
                </a:ext>
              </a:extLst>
            </p:cNvPr>
            <p:cNvCxnSpPr>
              <a:cxnSpLocks/>
              <a:stCxn id="23" idx="1"/>
              <a:endCxn id="55" idx="1"/>
            </p:cNvCxnSpPr>
            <p:nvPr/>
          </p:nvCxnSpPr>
          <p:spPr>
            <a:xfrm>
              <a:off x="3865744" y="5206017"/>
              <a:ext cx="264219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ecision 46">
              <a:extLst>
                <a:ext uri="{FF2B5EF4-FFF2-40B4-BE49-F238E27FC236}">
                  <a16:creationId xmlns:a16="http://schemas.microsoft.com/office/drawing/2014/main" id="{6F16E1E6-F2EF-6042-91FA-EE0A4CF50E22}"/>
                </a:ext>
              </a:extLst>
            </p:cNvPr>
            <p:cNvSpPr/>
            <p:nvPr/>
          </p:nvSpPr>
          <p:spPr>
            <a:xfrm>
              <a:off x="4914900" y="2349505"/>
              <a:ext cx="1308100" cy="863700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match</a:t>
              </a:r>
              <a:endParaRPr lang="en-US" sz="1200" dirty="0"/>
            </a:p>
          </p:txBody>
        </p:sp>
        <p:sp>
          <p:nvSpPr>
            <p:cNvPr id="48" name="Down Arrow 47">
              <a:extLst>
                <a:ext uri="{FF2B5EF4-FFF2-40B4-BE49-F238E27FC236}">
                  <a16:creationId xmlns:a16="http://schemas.microsoft.com/office/drawing/2014/main" id="{988AACA4-514D-BB4C-AE55-3A95B84B4689}"/>
                </a:ext>
              </a:extLst>
            </p:cNvPr>
            <p:cNvSpPr/>
            <p:nvPr/>
          </p:nvSpPr>
          <p:spPr>
            <a:xfrm>
              <a:off x="5428044" y="3357650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 Arrow 48">
              <a:extLst>
                <a:ext uri="{FF2B5EF4-FFF2-40B4-BE49-F238E27FC236}">
                  <a16:creationId xmlns:a16="http://schemas.microsoft.com/office/drawing/2014/main" id="{FDE0295B-01FA-3641-8B37-A624D1FD3512}"/>
                </a:ext>
              </a:extLst>
            </p:cNvPr>
            <p:cNvSpPr/>
            <p:nvPr/>
          </p:nvSpPr>
          <p:spPr>
            <a:xfrm rot="16200000">
              <a:off x="4518126" y="2621557"/>
              <a:ext cx="261098" cy="291825"/>
            </a:xfrm>
            <a:prstGeom prst="downArrow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BE9359-5BBC-184A-8FA2-DB173507D6A1}"/>
                </a:ext>
              </a:extLst>
            </p:cNvPr>
            <p:cNvSpPr txBox="1"/>
            <p:nvPr/>
          </p:nvSpPr>
          <p:spPr>
            <a:xfrm>
              <a:off x="5969818" y="2973097"/>
              <a:ext cx="1965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Get match from each </a:t>
              </a:r>
            </a:p>
            <a:p>
              <a:r>
                <a:rPr lang="en-US" sz="1200" dirty="0"/>
                <a:t>Number Set in the matrix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614F79-D7AF-CF49-896D-50CB35E8137F}"/>
                </a:ext>
              </a:extLst>
            </p:cNvPr>
            <p:cNvSpPr/>
            <p:nvPr/>
          </p:nvSpPr>
          <p:spPr>
            <a:xfrm>
              <a:off x="3547497" y="4147064"/>
              <a:ext cx="318247" cy="30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8F0E05-F06B-8449-8A15-0329EAC15BC1}"/>
                </a:ext>
              </a:extLst>
            </p:cNvPr>
            <p:cNvSpPr/>
            <p:nvPr/>
          </p:nvSpPr>
          <p:spPr>
            <a:xfrm>
              <a:off x="3865744" y="4752180"/>
              <a:ext cx="318247" cy="30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AA9E3600-ABD3-0F49-BB76-14C4A20E9494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Decisions and Outcomes</a:t>
            </a:r>
          </a:p>
        </p:txBody>
      </p:sp>
    </p:spTree>
    <p:extLst>
      <p:ext uri="{BB962C8B-B14F-4D97-AF65-F5344CB8AC3E}">
        <p14:creationId xmlns:p14="http://schemas.microsoft.com/office/powerpoint/2010/main" val="218356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70B6-B945-2B40-B904-7324839E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420C-8992-E344-9A69-6AF4D2F3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Visibility</a:t>
            </a:r>
          </a:p>
          <a:p>
            <a:pPr lvl="1"/>
            <a:r>
              <a:rPr lang="en-US" dirty="0"/>
              <a:t>Full access, introspection, modification </a:t>
            </a:r>
          </a:p>
          <a:p>
            <a:pPr lvl="1"/>
            <a:r>
              <a:rPr lang="en-US" dirty="0"/>
              <a:t>All data is easy to access and structured in a simple linear manner</a:t>
            </a:r>
          </a:p>
          <a:p>
            <a:endParaRPr lang="en-US" dirty="0"/>
          </a:p>
          <a:p>
            <a:r>
              <a:rPr lang="en-US" dirty="0"/>
              <a:t>Result traceability</a:t>
            </a:r>
          </a:p>
          <a:p>
            <a:pPr lvl="1"/>
            <a:r>
              <a:rPr lang="en-US" dirty="0"/>
              <a:t>Full access to vectors, accumulators, and all possible outcomes</a:t>
            </a:r>
          </a:p>
          <a:p>
            <a:pPr lvl="1"/>
            <a:r>
              <a:rPr lang="en-US" dirty="0"/>
              <a:t>Results can also be modified and merged as desired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AE122F-FAEB-D34C-96D8-4A5348FCB800}"/>
              </a:ext>
            </a:extLst>
          </p:cNvPr>
          <p:cNvSpPr txBox="1">
            <a:spLocks/>
          </p:cNvSpPr>
          <p:nvPr/>
        </p:nvSpPr>
        <p:spPr>
          <a:xfrm>
            <a:off x="1488305" y="1298283"/>
            <a:ext cx="10168128" cy="53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Open Models and Decisions</a:t>
            </a:r>
          </a:p>
        </p:txBody>
      </p:sp>
    </p:spTree>
    <p:extLst>
      <p:ext uri="{BB962C8B-B14F-4D97-AF65-F5344CB8AC3E}">
        <p14:creationId xmlns:p14="http://schemas.microsoft.com/office/powerpoint/2010/main" val="38151285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95290</TotalTime>
  <Words>899</Words>
  <Application>Microsoft Macintosh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Menlo</vt:lpstr>
      <vt:lpstr>Neue Haas Grotesk Text Pro</vt:lpstr>
      <vt:lpstr>AccentBoxVTI</vt:lpstr>
      <vt:lpstr>RPM</vt:lpstr>
      <vt:lpstr>Relational Probability Memory (RPM)</vt:lpstr>
      <vt:lpstr>Neuro-Symbolic ML</vt:lpstr>
      <vt:lpstr>How RPMs Work</vt:lpstr>
      <vt:lpstr>Training</vt:lpstr>
      <vt:lpstr>Training</vt:lpstr>
      <vt:lpstr>Tuning</vt:lpstr>
      <vt:lpstr>Prediction</vt:lpstr>
      <vt:lpstr>Visibility</vt:lpstr>
      <vt:lpstr>Mixing Models</vt:lpstr>
      <vt:lpstr>Model Size and Complexity</vt:lpstr>
      <vt:lpstr>Modification and Integration</vt:lpstr>
      <vt:lpstr>Symbolics and Rules</vt:lpstr>
      <vt:lpstr>Use Case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{SafeHarbor AI}</dc:title>
  <dc:creator>Aaron Ledbetter</dc:creator>
  <cp:lastModifiedBy>Aaron Ledbetter</cp:lastModifiedBy>
  <cp:revision>219</cp:revision>
  <dcterms:created xsi:type="dcterms:W3CDTF">2021-02-26T22:50:26Z</dcterms:created>
  <dcterms:modified xsi:type="dcterms:W3CDTF">2021-11-09T19:11:45Z</dcterms:modified>
</cp:coreProperties>
</file>