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5143500" cx="9144000"/>
  <p:notesSz cx="6858000" cy="9144000"/>
  <p:embeddedFontLst>
    <p:embeddedFont>
      <p:font typeface="Raleway"/>
      <p:regular r:id="rId81"/>
      <p:bold r:id="rId82"/>
      <p:italic r:id="rId83"/>
      <p:boldItalic r:id="rId84"/>
    </p:embeddedFont>
    <p:embeddedFont>
      <p:font typeface="Lato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aleway-boldItalic.fntdata"/><Relationship Id="rId83" Type="http://schemas.openxmlformats.org/officeDocument/2006/relationships/font" Target="fonts/Raleway-italic.fntdata"/><Relationship Id="rId42" Type="http://schemas.openxmlformats.org/officeDocument/2006/relationships/slide" Target="slides/slide38.xml"/><Relationship Id="rId86" Type="http://schemas.openxmlformats.org/officeDocument/2006/relationships/font" Target="fonts/Lato-bold.fntdata"/><Relationship Id="rId41" Type="http://schemas.openxmlformats.org/officeDocument/2006/relationships/slide" Target="slides/slide37.xml"/><Relationship Id="rId85" Type="http://schemas.openxmlformats.org/officeDocument/2006/relationships/font" Target="fonts/Lato-regular.fntdata"/><Relationship Id="rId44" Type="http://schemas.openxmlformats.org/officeDocument/2006/relationships/slide" Target="slides/slide40.xml"/><Relationship Id="rId88" Type="http://schemas.openxmlformats.org/officeDocument/2006/relationships/font" Target="fonts/Lato-boldItalic.fntdata"/><Relationship Id="rId43" Type="http://schemas.openxmlformats.org/officeDocument/2006/relationships/slide" Target="slides/slide39.xml"/><Relationship Id="rId87" Type="http://schemas.openxmlformats.org/officeDocument/2006/relationships/font" Target="fonts/Lato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font" Target="fonts/Raleway-bold.fntdata"/><Relationship Id="rId81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reads and </a:t>
            </a: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SNP0.001 = 0.1% simulated SNV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SNP2 = 2 SNV per 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large del/ins=single large indel/del per read</a:t>
            </a:r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an old BWA algorithm - we will use the latest one on Wed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0" name="Shape 79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7" name="Shape 79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5" name="Shape 81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6" name="Shape 84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699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699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29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://dx.doi.org/10.1093%2Fnar%2Fgkt21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://dx.doi.org/10.1155/2014/309650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ecseq.com/support/benchmark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samtools.github.io/hts-specs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Relationship Id="rId8" Type="http://schemas.openxmlformats.org/officeDocument/2006/relationships/image" Target="../media/image0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94675" y="2616125"/>
            <a:ext cx="79578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Approaches to sequence mapping and genotyping</a:t>
            </a: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1054040" y="4294760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Aled Jones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Sequencing error</a:t>
            </a:r>
          </a:p>
        </p:txBody>
      </p:sp>
      <p:sp>
        <p:nvSpPr>
          <p:cNvPr id="288" name="Shape 288"/>
          <p:cNvSpPr/>
          <p:nvPr/>
        </p:nvSpPr>
        <p:spPr>
          <a:xfrm>
            <a:off x="1604119" y="2179270"/>
            <a:ext cx="6004800" cy="119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335774" y="4751625"/>
            <a:ext cx="1416299" cy="235500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Wikipedia.org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0" y="3133875"/>
            <a:ext cx="1338299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Next Gen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2677885" y="1704543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147887"/>
            <a:ext cx="71056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287" y="1543050"/>
            <a:ext cx="4286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0050" y="1133475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4294967295" type="title"/>
          </p:nvPr>
        </p:nvSpPr>
        <p:spPr>
          <a:xfrm>
            <a:off x="0" y="205000"/>
            <a:ext cx="90822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Differences between template and reference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3744687" y="162619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Shape 301"/>
          <p:cNvSpPr/>
          <p:nvPr/>
        </p:nvSpPr>
        <p:spPr>
          <a:xfrm>
            <a:off x="6596742" y="1063727"/>
            <a:ext cx="2411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415150" y="2002225"/>
            <a:ext cx="46362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Reference sequence is the consensus of 13 individuals (GRCH37)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Intra or inter-specific variation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Diversity/divergence time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Depends where in genome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RNA modifications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4071385" y="1708185"/>
            <a:ext cx="2024699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x="2492828" y="1713635"/>
            <a:ext cx="1240799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462" y="1670075"/>
            <a:ext cx="4286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50" y="1133475"/>
            <a:ext cx="4286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350" y="3365225"/>
            <a:ext cx="4341175" cy="9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read mappers work</a:t>
            </a:r>
          </a:p>
        </p:txBody>
      </p:sp>
      <p:sp>
        <p:nvSpPr>
          <p:cNvPr id="313" name="Shape 31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457200" y="205000"/>
            <a:ext cx="86868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Align CCTAACCCAATAGAATCACTCGAAAAA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319" name="Shape 319"/>
          <p:cNvSpPr txBox="1"/>
          <p:nvPr>
            <p:ph idx="4294967295" type="body"/>
          </p:nvPr>
        </p:nvSpPr>
        <p:spPr>
          <a:xfrm>
            <a:off x="457200" y="1063600"/>
            <a:ext cx="82293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CACCACTGAGAAGCGTGCAGCTGAGAGGCATCCAGAAAAGTATCAGGGTAGTTCTGTTACTTGCATGTGGAGCCATGTGGCACAAATACTCATGCCAGCTCATTACAGCATGGACAGCAGTTTATTACTCACTAAAGACAGAATGAATGTAGAAAAGGCTGAATTCTGTAATAAAAGCAAACAGCCTGGCTTAGCAAGGAGCCAACATAACAGATGGGCTGGAAGTAAGGAAACATGTAATGATAGGCGGACTCCCAGCACAGAAAAAAAGGTAGATCTGAATGCTGATCCCCTGTGTGAGAGAAAAGAATGGAATAAGCAGAAACTGCCATGCTCAGAGAATCCTAGAGATACTGAAGATGTTCCTTGGATAACACTAAATAGCAGCATTCAGAAAGTTAATGAGTGGTTTTCCAGAAGTGATGAACTGTTAGGTTCTGATGACTCACATGATGGGGAGTCTGAATCAAATGCCAAAGTAGCTGATGTATTGGACGTTCTAAATGAGGTAGATGAATATTCTGGTTCTTCAGAGAAAATAGACTTACTGGCCAGTGATCCTCATGAGGCTTTAATATGTAAAAGTGAAAGAGTTCACTCCAAATCAGTAGAGAGTAATATTGAAGACAAAATATTTGGGAAAACCTATCGGAAGAAGGCAAGCCTCCCCAACTTAAGCCATGTAACTGAAAATCTAATTATAGGAGCATTTGTTACTGAGCCACAGATAATACAAGAGCGTCCCCTCACAAATAAATTAAAGCGTAAAAGGAGACCTACATCAGGCCTTCATCCTGAGGATTTTATCAAGAAAGCAGATTTGGCAGTTCAAAAGACTCCTGAAATGATAAATCAGGGAACTAACCAAACGGAGCAGAATGGTCAAGTGATGAATATTACTAATAGTGGTCATGAGAATAAAACAAAAGGTGATTCTATTCAGAATGAGAAAAATCCTAACCCAATAGAATCACTCGAAAAAGAATCTGCTTTCAAAACGAAAGCTGAACCTATAAGCAGCAGTATAAGCAATATGGAACTCGAATTAAATATCCACAATTCAAAAGCACCTAAAAAGAATAGGCTGAGGAGGAAGTCTTCTACCAGGCATATTCATGCGCTTGAACTAGTAGTCAGTAGAAATCTAAGCCCAC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title"/>
          </p:nvPr>
        </p:nvSpPr>
        <p:spPr>
          <a:xfrm>
            <a:off x="457200" y="205000"/>
            <a:ext cx="86868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Align CCTAACCCAATAGAATCACTCGAAAAA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457200" y="1063600"/>
            <a:ext cx="82293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CACCACTGAGAAGCGTGCAGCTGAGAGGCATCCAGAAAAGTATCAGGGTAGTTCTGTTACTTGCATGTGGAGCCATGTGGCACAAATACTCATGCCAGCTCATTACAGCATGGACAGCAGTTTATTACTCACTAAAGACAGAATGAATGTAGAAAAGGCTGAATTCTGTAATAAAAGCAAACAGCCTGGCTTAGCAAGGAGCCAACATAACAGATGGGCTGGAAGTAAGGAAACATGTAATGATAGGCGGACTCCCAGCACAGAAAAAAAGGTAGATCTGAATGCTGATCCCCTGTGTGAGAGAAAAGAATGGAATAAGCAGAAACTGCCATGCTCAGAGAATCCTAGAGATACTGAAGATGTTCCTTGGATAACACTAAATAGCAGCATTCAGAAAGTTAATGAGTGGTTTTCCAGAAGTGATGAACTGTTAGGTTCTGATGACTCACATGATGGGGAGTCTGAATCAAATGCCAAAGTAGCTGATGTATTGGACGTTCTAAATGAGGTAGATGAATATTCTGGTTCTTCAGAGAAAATAGACTTACTGGCCAGTGATCCTCATGAGGCTTTAATATGTAAAAGTGAAAGAGTTCACTCCAAATCAGTAGAGAGTAATATTGAAGACAAAATATTTGGGAAAACCTATCGGAAGAAGGCAAGCCTCCCCAACTTAAGCCATGTAACTGAAAATCTAATTATAGGAGCATTTGTTACTGAGCCACAGATAATACAAGAGCGTCCCCTCACAAATAAATTAAAGCGTAAAAGGAGACCTACATCAGGCCTTCATCCTGAGGATTTTATCAAGAAAGCAGATTTGGCAGTTCAAAAGACTCCTGAAATGATAAATCAGGGAACTAACCAAACGGAGCAGAATGGTCAAGTGATGAATATTACTAATAGTGGTCATGAGAATAAAACAAAAGGTGATTCTATTCAGAATGAGAAAAAT</a:t>
            </a:r>
            <a:r>
              <a:rPr b="1" lang="en" sz="1200">
                <a:solidFill>
                  <a:srgbClr val="FF3366"/>
                </a:solidFill>
                <a:latin typeface="Arial"/>
                <a:ea typeface="Arial"/>
                <a:cs typeface="Arial"/>
                <a:sym typeface="Arial"/>
              </a:rPr>
              <a:t>CCTAACCCAATAGAATCACTCGAAAAA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GAATCTGCTTTCAAAACGAAAGCTGAACCTATAAGCAGCAGTATAAGCAATATGGAACTCGAATTAAATATCCACAATTCAAAAGCACCTAAAAAGAATAGGCTGAGGAGGAAGTCTTCTACCAGGCATATTCATGCGCTTGAACTAGTAGTCAGTAGAAATCTAAGCCCACC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4294967295"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Aligning a read</a:t>
            </a:r>
          </a:p>
        </p:txBody>
      </p:sp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457199" y="2183298"/>
            <a:ext cx="8229300" cy="24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Many possible solutions to the problem (unless sequences are identical)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Alignments can be scored according to: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Matches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Mis-match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Insertions and deletions (and their length)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200"/>
              <a:t>Clipping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13051" y="1347100"/>
            <a:ext cx="6136799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Read: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     	  </a:t>
            </a:r>
            <a:r>
              <a:rPr lang="en" sz="1500"/>
              <a:t> 	   CGCC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AGACT - -TAGTGTGCTCTG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500"/>
              <a:t>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| |     | | |      | |      |  |  |    | | |  |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Reference:</a:t>
            </a:r>
            <a:r>
              <a:rPr lang="en" sz="1500"/>
              <a:t>	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ATAAGCACACTTCTAA -GTG -TCTGGGTGC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Aligning a read</a:t>
            </a:r>
          </a:p>
        </p:txBody>
      </p:sp>
      <p:sp>
        <p:nvSpPr>
          <p:cNvPr id="338" name="Shape 338"/>
          <p:cNvSpPr txBox="1"/>
          <p:nvPr>
            <p:ph idx="4294967295" type="body"/>
          </p:nvPr>
        </p:nvSpPr>
        <p:spPr>
          <a:xfrm>
            <a:off x="457199" y="2183298"/>
            <a:ext cx="8229299" cy="247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999999"/>
              </a:buClr>
              <a:buSzPct val="100000"/>
            </a:pPr>
            <a:r>
              <a:rPr lang="en" sz="2200"/>
              <a:t>Which of the alignments is correct / better?</a:t>
            </a:r>
          </a:p>
          <a:p>
            <a:pPr indent="-368300" lvl="0" marL="457200" rtl="0">
              <a:spcBef>
                <a:spcPts val="1900"/>
              </a:spcBef>
              <a:buClr>
                <a:srgbClr val="999999"/>
              </a:buClr>
              <a:buSzPct val="100000"/>
            </a:pPr>
            <a:r>
              <a:rPr lang="en" sz="2200"/>
              <a:t>Best score depends on scoring algorithm</a:t>
            </a:r>
          </a:p>
          <a:p>
            <a:pPr indent="-368300" lvl="0" marL="457200" rtl="0">
              <a:spcBef>
                <a:spcPts val="1900"/>
              </a:spcBef>
              <a:buClr>
                <a:srgbClr val="999999"/>
              </a:buClr>
              <a:buSzPct val="100000"/>
            </a:pPr>
            <a:r>
              <a:rPr lang="en" sz="2200"/>
              <a:t>Nearly infinite number of solutions to an alignment problem</a:t>
            </a:r>
          </a:p>
          <a:p>
            <a:pPr indent="-368300" lvl="0" marL="457200" rtl="0">
              <a:spcBef>
                <a:spcPts val="1900"/>
              </a:spcBef>
              <a:buClr>
                <a:srgbClr val="999999"/>
              </a:buClr>
              <a:buSzPct val="100000"/>
            </a:pPr>
            <a:r>
              <a:rPr lang="en" sz="2200"/>
              <a:t>Evaluating all alignments too expensive for mapping millions of reads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6250" y="1138700"/>
            <a:ext cx="9144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Read: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     	  </a:t>
            </a:r>
            <a:r>
              <a:rPr lang="en" sz="1500"/>
              <a:t> 	   </a:t>
            </a:r>
            <a:r>
              <a:rPr lang="en" sz="1500">
                <a:solidFill>
                  <a:srgbClr val="FFFFFF"/>
                </a:solidFill>
              </a:rPr>
              <a:t>CGC</a:t>
            </a:r>
            <a:r>
              <a:rPr lang="en" sz="1500"/>
              <a:t>C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AGACT - -TAGTGTGCTCTG				</a:t>
            </a:r>
            <a:r>
              <a:rPr lang="en" sz="1500">
                <a:solidFill>
                  <a:schemeClr val="dk1"/>
                </a:solidFill>
              </a:rPr>
              <a:t>CAGACTTAGAGTGCTCTG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500"/>
              <a:t>      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| |     | | |      | |      |  |  |    | | |  |                             | </a:t>
            </a:r>
            <a:r>
              <a:rPr lang="en" sz="1500"/>
              <a:t>|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| |  | |      |         | |  | | |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Reference:</a:t>
            </a:r>
            <a:r>
              <a:rPr lang="en" sz="1500"/>
              <a:t>	</a:t>
            </a:r>
            <a:r>
              <a:rPr lang="en" sz="1500">
                <a:solidFill>
                  <a:srgbClr val="FFFFFF"/>
                </a:solidFill>
              </a:rPr>
              <a:t>ATAAG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CACACTTCTAA -GTG -TCTG</a:t>
            </a:r>
            <a:r>
              <a:rPr lang="en" sz="1500">
                <a:solidFill>
                  <a:srgbClr val="FFFFFF"/>
                </a:solidFill>
              </a:rPr>
              <a:t>GGTGC 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500"/>
              <a:t>	</a:t>
            </a:r>
            <a:r>
              <a:rPr lang="en" sz="1500">
                <a:solidFill>
                  <a:schemeClr val="dk1"/>
                </a:solidFill>
              </a:rPr>
              <a:t>CACACTTCTAAGTCTCTG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Mappers use heuristics</a:t>
            </a:r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-150" y="2357350"/>
            <a:ext cx="91440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Usually involves two steps: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Find exact/near-exact matches for one or more substrings (“seeds”)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Only search for optimal alignments in regions with seed matches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/>
              <a:t>Seed matching can also be sped up – e.g. “hash table”, Burrows-Wheeler Transform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Compresses genome, speeds up searches for string matches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2416628" y="1768935"/>
            <a:ext cx="3657600" cy="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3918857" y="1181106"/>
            <a:ext cx="457200" cy="0"/>
          </a:xfrm>
          <a:prstGeom prst="straightConnector1">
            <a:avLst/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984171" y="1181106"/>
            <a:ext cx="130499" cy="0"/>
          </a:xfrm>
          <a:prstGeom prst="straightConnector1">
            <a:avLst/>
          </a:prstGeom>
          <a:noFill/>
          <a:ln cap="flat" cmpd="sng" w="36000">
            <a:solidFill>
              <a:srgbClr val="00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x="2677885" y="1768935"/>
            <a:ext cx="130499" cy="0"/>
          </a:xfrm>
          <a:prstGeom prst="straightConnector1">
            <a:avLst/>
          </a:prstGeom>
          <a:noFill/>
          <a:ln cap="flat" cmpd="sng" w="36000">
            <a:solidFill>
              <a:srgbClr val="00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4310742" y="1768935"/>
            <a:ext cx="130499" cy="0"/>
          </a:xfrm>
          <a:prstGeom prst="straightConnector1">
            <a:avLst/>
          </a:prstGeom>
          <a:noFill/>
          <a:ln cap="flat" cmpd="sng" w="36000">
            <a:solidFill>
              <a:srgbClr val="00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5584371" y="1768935"/>
            <a:ext cx="130499" cy="0"/>
          </a:xfrm>
          <a:prstGeom prst="straightConnector1">
            <a:avLst/>
          </a:prstGeom>
          <a:noFill/>
          <a:ln cap="flat" cmpd="sng" w="36000">
            <a:solidFill>
              <a:srgbClr val="00FF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flipH="1">
            <a:off x="2808471" y="1254584"/>
            <a:ext cx="1175700" cy="46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>
            <a:off x="4049485" y="1254584"/>
            <a:ext cx="326700" cy="46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4" name="Shape 354"/>
          <p:cNvCxnSpPr/>
          <p:nvPr/>
        </p:nvCxnSpPr>
        <p:spPr>
          <a:xfrm>
            <a:off x="4114799" y="1254584"/>
            <a:ext cx="1511699" cy="46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2416628" y="1621978"/>
            <a:ext cx="848999" cy="293999"/>
          </a:xfrm>
          <a:prstGeom prst="ellipse">
            <a:avLst/>
          </a:prstGeom>
          <a:noFill/>
          <a:ln cap="flat" cmpd="sng" w="180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1" anchor="ctr" bIns="44900" lIns="82325" rIns="82325" tIns="44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3951841" y="1622223"/>
            <a:ext cx="848999" cy="293999"/>
          </a:xfrm>
          <a:prstGeom prst="ellipse">
            <a:avLst/>
          </a:prstGeom>
          <a:noFill/>
          <a:ln cap="flat" cmpd="sng" w="180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1" anchor="ctr" bIns="44900" lIns="82325" rIns="82325" tIns="44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5225795" y="1622468"/>
            <a:ext cx="848999" cy="293999"/>
          </a:xfrm>
          <a:prstGeom prst="ellipse">
            <a:avLst/>
          </a:prstGeom>
          <a:noFill/>
          <a:ln cap="flat" cmpd="sng" w="18000">
            <a:solidFill>
              <a:srgbClr val="000000"/>
            </a:solidFill>
            <a:prstDash val="dashDot"/>
            <a:round/>
            <a:headEnd len="med" w="med" type="none"/>
            <a:tailEnd len="med" w="med" type="none"/>
          </a:ln>
        </p:spPr>
        <p:txBody>
          <a:bodyPr anchorCtr="1" anchor="ctr" bIns="44900" lIns="82325" rIns="82325" tIns="44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7728857" y="3086106"/>
            <a:ext cx="457200" cy="0"/>
          </a:xfrm>
          <a:prstGeom prst="straightConnector1">
            <a:avLst/>
          </a:prstGeom>
          <a:noFill/>
          <a:ln cap="flat" cmpd="sng" w="36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>
            <a:off x="7794171" y="3086106"/>
            <a:ext cx="130499" cy="0"/>
          </a:xfrm>
          <a:prstGeom prst="straightConnector1">
            <a:avLst/>
          </a:prstGeom>
          <a:noFill/>
          <a:ln cap="flat" cmpd="sng" w="36000">
            <a:solidFill>
              <a:srgbClr val="00FF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Burrows-Wheeler Transform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49535" l="0" r="50394" t="0"/>
          <a:stretch/>
        </p:blipFill>
        <p:spPr>
          <a:xfrm>
            <a:off x="0" y="1154425"/>
            <a:ext cx="4603349" cy="31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55600" y="4570425"/>
            <a:ext cx="1692000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DOI:</a:t>
            </a:r>
            <a:r>
              <a:rPr lang="en"/>
              <a:t> </a:t>
            </a:r>
            <a:r>
              <a:rPr lang="en" sz="950" u="sng">
                <a:solidFill>
                  <a:srgbClr val="642A8F"/>
                </a:solidFill>
                <a:highlight>
                  <a:srgbClr val="FFFFFF"/>
                </a:highlight>
                <a:hlinkClick r:id="rId4"/>
              </a:rPr>
              <a:t>10.1093/nar/gkt214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46986" t="49535"/>
          <a:stretch/>
        </p:blipFill>
        <p:spPr>
          <a:xfrm>
            <a:off x="4603350" y="1002028"/>
            <a:ext cx="4681975" cy="30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Paired end</a:t>
            </a:r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93700" y="1373600"/>
            <a:ext cx="68250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Why read mapping, and what is it?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Challenges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How read mappers 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Choosing a mapper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What goes in? - fastq data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What comes out? - SAM/BAM files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Paired end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56097" l="0" r="0" t="0"/>
          <a:stretch/>
        </p:blipFill>
        <p:spPr>
          <a:xfrm>
            <a:off x="2228850" y="1243017"/>
            <a:ext cx="4686300" cy="11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2314575" y="2564025"/>
            <a:ext cx="900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 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972175" y="2564025"/>
            <a:ext cx="900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2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Paired end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009650"/>
            <a:ext cx="8191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Paired end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77411" l="0" r="0" t="0"/>
          <a:stretch/>
        </p:blipFill>
        <p:spPr>
          <a:xfrm>
            <a:off x="476250" y="1009650"/>
            <a:ext cx="8191500" cy="7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 b="9238" l="0" r="0" t="40169"/>
          <a:stretch/>
        </p:blipFill>
        <p:spPr>
          <a:xfrm>
            <a:off x="1766900" y="2272100"/>
            <a:ext cx="7134225" cy="154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89676"/>
          <a:stretch/>
        </p:blipFill>
        <p:spPr>
          <a:xfrm>
            <a:off x="628650" y="3811325"/>
            <a:ext cx="8191500" cy="32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262" y="1785937"/>
            <a:ext cx="73818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Paired end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77411" l="0" r="0" t="0"/>
          <a:stretch/>
        </p:blipFill>
        <p:spPr>
          <a:xfrm>
            <a:off x="476250" y="1009650"/>
            <a:ext cx="8191500" cy="7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b="9238" l="0" r="47448" t="40169"/>
          <a:stretch/>
        </p:blipFill>
        <p:spPr>
          <a:xfrm>
            <a:off x="852500" y="2272100"/>
            <a:ext cx="3749025" cy="15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89676"/>
          <a:stretch/>
        </p:blipFill>
        <p:spPr>
          <a:xfrm>
            <a:off x="628650" y="3811325"/>
            <a:ext cx="8191500" cy="32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5">
            <a:alphaModFix/>
          </a:blip>
          <a:srcRect b="0" l="0" r="49212" t="0"/>
          <a:stretch/>
        </p:blipFill>
        <p:spPr>
          <a:xfrm>
            <a:off x="957268" y="1785950"/>
            <a:ext cx="37490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Choosing an aligner </a:t>
            </a:r>
          </a:p>
        </p:txBody>
      </p:sp>
      <p:sp>
        <p:nvSpPr>
          <p:cNvPr id="411" name="Shape 41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Some Read Mappers</a:t>
            </a:r>
          </a:p>
        </p:txBody>
      </p:sp>
      <p:sp>
        <p:nvSpPr>
          <p:cNvPr id="417" name="Shape 417"/>
          <p:cNvSpPr txBox="1"/>
          <p:nvPr>
            <p:ph idx="4294967295" type="body"/>
          </p:nvPr>
        </p:nvSpPr>
        <p:spPr>
          <a:xfrm>
            <a:off x="1272550" y="1179108"/>
            <a:ext cx="2416799" cy="186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BarraCUDA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BLASR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Bfast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Bowtie2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Brat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BWA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CLCbio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Eland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GenomeMapper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GnuMap</a:t>
            </a:r>
          </a:p>
        </p:txBody>
      </p:sp>
      <p:sp>
        <p:nvSpPr>
          <p:cNvPr id="418" name="Shape 418"/>
          <p:cNvSpPr txBox="1"/>
          <p:nvPr>
            <p:ph idx="4294967295" type="body"/>
          </p:nvPr>
        </p:nvSpPr>
        <p:spPr>
          <a:xfrm>
            <a:off x="3657600" y="1269575"/>
            <a:ext cx="2416799" cy="186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b="0" i="0" lang="en" sz="1100" u="none" cap="none" strike="noStrike"/>
              <a:t>Ka</a:t>
            </a:r>
            <a:r>
              <a:rPr lang="en" sz="1100"/>
              <a:t>rma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Novoalign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MAQ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Mosaik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MrFast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Pash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PASS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PerM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RazerS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REAL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5957750" y="1179095"/>
            <a:ext cx="2416799" cy="18608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b="0" i="0" lang="en" sz="1100" u="none" cap="none" strike="noStrike"/>
              <a:t>R</a:t>
            </a:r>
            <a:r>
              <a:rPr lang="en" sz="1100"/>
              <a:t>MAP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Segemehl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Slider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SSHANA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SOAP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SplacerS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Stampy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Tophat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Vmatch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</a:pPr>
            <a:r>
              <a:rPr lang="en" sz="1100"/>
              <a:t>Zoom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58575" y="3336475"/>
            <a:ext cx="4382699" cy="17387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Differ in: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Number of seeds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Mismatches in seeds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Indexes / transforms for seed search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Runtime vs precision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509000" y="3576300"/>
            <a:ext cx="4561799" cy="1491000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Allowance for alignment gaps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Multiple mappings per read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Reporting mapping quality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Support for types of sequence data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Choosing a mapper / aligner</a:t>
            </a:r>
          </a:p>
        </p:txBody>
      </p:sp>
      <p:sp>
        <p:nvSpPr>
          <p:cNvPr id="427" name="Shape 427"/>
          <p:cNvSpPr txBox="1"/>
          <p:nvPr>
            <p:ph idx="4294967295" type="body"/>
          </p:nvPr>
        </p:nvSpPr>
        <p:spPr>
          <a:xfrm>
            <a:off x="457200" y="1203576"/>
            <a:ext cx="8229299" cy="22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What type of sequence data do I have?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How similar is my template to the reference?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How accurate do I want my alignments to be?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Am I expecting many indels, how large?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How much data / time do I have?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4294967295" type="title"/>
          </p:nvPr>
        </p:nvSpPr>
        <p:spPr>
          <a:xfrm>
            <a:off x="45817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Choosing a mapper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20" y="2220725"/>
            <a:ext cx="5096725" cy="26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>
            <p:ph idx="4294967295" type="body"/>
          </p:nvPr>
        </p:nvSpPr>
        <p:spPr>
          <a:xfrm>
            <a:off x="0" y="1203575"/>
            <a:ext cx="2803499" cy="23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Speed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BWT(Bowtie,SOAP) &lt; 20min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Novoalign &gt;20hours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200400" y="1447025"/>
            <a:ext cx="5129400" cy="71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774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CPU Time to Align 1 Million Reads/Read-Pairs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0" y="4527975"/>
            <a:ext cx="3473699" cy="5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http://massgenomics.org/short-read-aligners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4294967295" type="title"/>
          </p:nvPr>
        </p:nvSpPr>
        <p:spPr>
          <a:xfrm>
            <a:off x="45817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3300"/>
              <a:t>Choosing a mapper</a:t>
            </a:r>
          </a:p>
        </p:txBody>
      </p: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0" y="1203575"/>
            <a:ext cx="2803499" cy="23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" sz="2200"/>
              <a:t>Accuracy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Novoalign most  unique and least unplaced reads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200400" y="1447025"/>
            <a:ext cx="5129400" cy="71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774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Read Placement Results for ~2 Million Reads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0" y="4527975"/>
            <a:ext cx="3473699" cy="5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http://massgenomics.org/short-read-aligners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95" y="1982936"/>
            <a:ext cx="4989274" cy="267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327224" y="280444"/>
            <a:ext cx="8493469" cy="31105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rates for four sets of 2 million simulated 72-bp paired-end reads, mapped back to the human reference by five read mapping algorithms. 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8" y="1126674"/>
            <a:ext cx="5926499" cy="3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5142" y="864110"/>
            <a:ext cx="3657600" cy="119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" y="4857750"/>
            <a:ext cx="398145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685800" y="2001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lang="en" sz="4800">
                <a:latin typeface="Raleway"/>
                <a:ea typeface="Raleway"/>
                <a:cs typeface="Raleway"/>
                <a:sym typeface="Raleway"/>
              </a:rPr>
              <a:t>Why read mapping, and what is it?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Shape 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99" y="0"/>
            <a:ext cx="58378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38150" y="4349100"/>
            <a:ext cx="1652999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384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300">
                <a:solidFill>
                  <a:srgbClr val="418B34"/>
                </a:solidFill>
                <a:highlight>
                  <a:srgbClr val="FFFFFF"/>
                </a:highlight>
                <a:hlinkClick r:id="rId4"/>
              </a:rPr>
              <a:t>http://dx.doi.org/10.1155/2014/309650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244325" y="1373600"/>
            <a:ext cx="86925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Benchmarking website: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http://www.ecseq.com/support/benchmark.html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many papers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Hatem et al (2012) “Benchmarking short sequence mapping tools” for details of individual tools and comparison of performance.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5" name="Shape 46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Benchmarking tools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goes in</a:t>
            </a:r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Fastq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Reads are in Fastq</a:t>
            </a: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7" y="1062037"/>
            <a:ext cx="6410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1148200" y="2263450"/>
            <a:ext cx="71235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Line 1 - </a:t>
            </a: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Sequence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Line 2 - raw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Line 3 -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Line 4 - Base quality scores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1125750" y="167990"/>
            <a:ext cx="6462600" cy="7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Line 1 is the sequence identifier</a:t>
            </a:r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7" y="1671637"/>
            <a:ext cx="64103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212" y="2830937"/>
            <a:ext cx="58007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1264075" y="2037775"/>
            <a:ext cx="6360600" cy="610200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7588350" y="1671650"/>
            <a:ext cx="16374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NB This can change depending on the version of fastq.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1125750" y="15590"/>
            <a:ext cx="6462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Line 2 is the sequence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7" y="1671637"/>
            <a:ext cx="6410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1264075" y="2233925"/>
            <a:ext cx="6360600" cy="414000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1264075" y="1624325"/>
            <a:ext cx="6360600" cy="414000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/>
        </p:nvSpPr>
        <p:spPr>
          <a:xfrm>
            <a:off x="1125750" y="15590"/>
            <a:ext cx="64626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Line 3 is the ID</a:t>
            </a:r>
          </a:p>
        </p:txBody>
      </p:sp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7" y="1671637"/>
            <a:ext cx="6410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/>
          <p:nvPr/>
        </p:nvSpPr>
        <p:spPr>
          <a:xfrm>
            <a:off x="1264075" y="2432025"/>
            <a:ext cx="6360600" cy="216000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1264075" y="1776725"/>
            <a:ext cx="6360600" cy="414000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1125750" y="91800"/>
            <a:ext cx="8018099" cy="73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 4 is the ASCII base quality score</a:t>
            </a:r>
          </a:p>
        </p:txBody>
      </p:sp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7" y="985837"/>
            <a:ext cx="64103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/>
          <p:nvPr/>
        </p:nvSpPr>
        <p:spPr>
          <a:xfrm>
            <a:off x="2635675" y="999425"/>
            <a:ext cx="6360599" cy="734099"/>
          </a:xfrm>
          <a:prstGeom prst="rect">
            <a:avLst/>
          </a:prstGeom>
          <a:solidFill>
            <a:srgbClr val="CCCCCC">
              <a:alpha val="80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2738412" y="2385750"/>
            <a:ext cx="6410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Phred scale score for the likelihood that a base has been called incorrectly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4">
            <a:alphaModFix/>
          </a:blip>
          <a:srcRect b="0" l="0" r="0" t="3956"/>
          <a:stretch/>
        </p:blipFill>
        <p:spPr>
          <a:xfrm>
            <a:off x="4154900" y="3210100"/>
            <a:ext cx="5029200" cy="184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5">
            <a:alphaModFix/>
          </a:blip>
          <a:srcRect b="0" l="45752" r="0" t="0"/>
          <a:stretch/>
        </p:blipFill>
        <p:spPr>
          <a:xfrm>
            <a:off x="-49950" y="1085850"/>
            <a:ext cx="2583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Base quality affects mapping</a:t>
            </a:r>
          </a:p>
        </p:txBody>
      </p:sp>
      <p:sp>
        <p:nvSpPr>
          <p:cNvPr id="519" name="Shape 519"/>
          <p:cNvSpPr txBox="1"/>
          <p:nvPr>
            <p:ph idx="4294967295" type="body"/>
          </p:nvPr>
        </p:nvSpPr>
        <p:spPr>
          <a:xfrm>
            <a:off x="457199" y="1131817"/>
            <a:ext cx="82292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FastQC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53" y="1506341"/>
            <a:ext cx="8377799" cy="2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Base quality affects mapping</a:t>
            </a:r>
          </a:p>
        </p:txBody>
      </p:sp>
      <p:sp>
        <p:nvSpPr>
          <p:cNvPr id="526" name="Shape 526"/>
          <p:cNvSpPr txBox="1"/>
          <p:nvPr>
            <p:ph idx="4294967295" type="body"/>
          </p:nvPr>
        </p:nvSpPr>
        <p:spPr>
          <a:xfrm>
            <a:off x="457199" y="1131879"/>
            <a:ext cx="2296199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Illumina reads decline in quality towards the end of the read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 may want to trim the reads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250" y="882624"/>
            <a:ext cx="5681149" cy="42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0" y="20500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So we have our next-gen data. Now what?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2416628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2579913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2449285" y="188595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2775857" y="151856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2873829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3037114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3331028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3494314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3363685" y="188595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3690257" y="151856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3788228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3951514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4310742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474028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147456" y="188595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4506685" y="151856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4767942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931228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5159828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5323114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5127171" y="188595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5355771" y="151856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5617028" y="164102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5780314" y="176349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457199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718457" y="330654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293914" y="340451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>
            <a:off x="816428" y="3257558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>
            <a:off x="1371600" y="340451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1534885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1828800" y="330654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/>
          <p:nvPr/>
        </p:nvCxnSpPr>
        <p:spPr>
          <a:xfrm>
            <a:off x="2024743" y="3257558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2253342" y="320857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2416628" y="315958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2873829" y="306161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2677885" y="311060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3037114" y="30126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3494314" y="3404515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3592285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3853543" y="330654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4016828" y="3257558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5029200" y="3429008"/>
            <a:ext cx="39189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5029200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5127171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5225142" y="320857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5323114" y="313509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5421085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5519057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5617028" y="320857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5878285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6008913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6760029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6890657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7086600" y="320857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7151914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7282542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7543800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7935686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293914" y="4653654"/>
            <a:ext cx="848999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2383971" y="3961729"/>
            <a:ext cx="0" cy="391800"/>
          </a:xfrm>
          <a:prstGeom prst="straightConnector1">
            <a:avLst/>
          </a:prstGeom>
          <a:noFill/>
          <a:ln cap="flat" cmpd="sng" w="36000">
            <a:solidFill>
              <a:srgbClr val="00458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1273628" y="4653654"/>
            <a:ext cx="20898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3526971" y="4653654"/>
            <a:ext cx="848999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5061856" y="4653654"/>
            <a:ext cx="1273499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8327572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8066314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/>
          <p:nvPr/>
        </p:nvCxnSpPr>
        <p:spPr>
          <a:xfrm>
            <a:off x="8686800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8458200" y="3282050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8294914" y="320857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8327572" y="335552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/>
          <p:nvPr/>
        </p:nvCxnSpPr>
        <p:spPr>
          <a:xfrm>
            <a:off x="8327572" y="313509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8327572" y="3061614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6760027" y="4653654"/>
            <a:ext cx="2188199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6335485" y="4653654"/>
            <a:ext cx="424499" cy="0"/>
          </a:xfrm>
          <a:prstGeom prst="straightConnector1">
            <a:avLst/>
          </a:prstGeom>
          <a:noFill/>
          <a:ln cap="flat" cmpd="sng" w="36000">
            <a:solidFill>
              <a:srgbClr val="808080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6955971" y="3955606"/>
            <a:ext cx="0" cy="391800"/>
          </a:xfrm>
          <a:prstGeom prst="straightConnector1">
            <a:avLst/>
          </a:prstGeom>
          <a:noFill/>
          <a:ln cap="flat" cmpd="sng" w="36000">
            <a:solidFill>
              <a:srgbClr val="00458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9" name="Shape 179"/>
          <p:cNvCxnSpPr/>
          <p:nvPr/>
        </p:nvCxnSpPr>
        <p:spPr>
          <a:xfrm flipH="1">
            <a:off x="2580042" y="2449292"/>
            <a:ext cx="359099" cy="379499"/>
          </a:xfrm>
          <a:prstGeom prst="straightConnector1">
            <a:avLst/>
          </a:prstGeom>
          <a:noFill/>
          <a:ln cap="flat" cmpd="sng" w="36000">
            <a:solidFill>
              <a:srgbClr val="004586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5812971" y="2449291"/>
            <a:ext cx="367500" cy="373499"/>
          </a:xfrm>
          <a:prstGeom prst="straightConnector1">
            <a:avLst/>
          </a:prstGeom>
          <a:noFill/>
          <a:ln cap="flat" cmpd="sng" w="36000">
            <a:solidFill>
              <a:srgbClr val="004586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6400800" y="3429008"/>
            <a:ext cx="1235399" cy="2741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74320" y="2420145"/>
            <a:ext cx="2403599" cy="2741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800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De-novo assembly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531755" y="2449291"/>
            <a:ext cx="1910099" cy="3230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800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Read mapping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FastQC</a:t>
            </a:r>
          </a:p>
        </p:txBody>
      </p:sp>
      <p:sp>
        <p:nvSpPr>
          <p:cNvPr id="533" name="Shape 533"/>
          <p:cNvSpPr txBox="1"/>
          <p:nvPr>
            <p:ph idx="4294967295" type="body"/>
          </p:nvPr>
        </p:nvSpPr>
        <p:spPr>
          <a:xfrm>
            <a:off x="457200" y="1131825"/>
            <a:ext cx="7814699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FastQC produces lots of useful graphics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999999"/>
              </a:solidFill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20" y="2302334"/>
            <a:ext cx="4423799" cy="24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175" y="2306440"/>
            <a:ext cx="4423799" cy="2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Practical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4294967295" type="title"/>
          </p:nvPr>
        </p:nvSpPr>
        <p:spPr>
          <a:xfrm>
            <a:off x="457199" y="205005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Practical</a:t>
            </a:r>
          </a:p>
        </p:txBody>
      </p:sp>
      <p:sp>
        <p:nvSpPr>
          <p:cNvPr id="546" name="Shape 546"/>
          <p:cNvSpPr txBox="1"/>
          <p:nvPr>
            <p:ph idx="4294967295" type="body"/>
          </p:nvPr>
        </p:nvSpPr>
        <p:spPr>
          <a:xfrm>
            <a:off x="457200" y="1131825"/>
            <a:ext cx="78147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In the FastQC folder open RD_R1 and RD_R2 fastqc files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 with BWA</a:t>
            </a:r>
          </a:p>
        </p:txBody>
      </p:sp>
      <p:sp>
        <p:nvSpPr>
          <p:cNvPr id="552" name="Shape 55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Alignment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893700" y="1373600"/>
            <a:ext cx="7119599" cy="21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an reference genome (fasta file)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bwa to index reference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200"/>
              <a:t>bwa index -p exbwaidx -a btwsw ref.fa</a:t>
            </a:r>
          </a:p>
        </p:txBody>
      </p:sp>
      <p:sp>
        <p:nvSpPr>
          <p:cNvPr id="559" name="Shape 559"/>
          <p:cNvSpPr/>
          <p:nvPr/>
        </p:nvSpPr>
        <p:spPr>
          <a:xfrm rot="-5400000">
            <a:off x="3059175" y="2922924"/>
            <a:ext cx="129899" cy="1284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 rot="-5400000">
            <a:off x="4275375" y="3078324"/>
            <a:ext cx="129899" cy="973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 rot="-5400000">
            <a:off x="5187824" y="3232675"/>
            <a:ext cx="129899" cy="6650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2426525" y="3572525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name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3874325" y="3572525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index algorithm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4864925" y="3572525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reference file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893700" y="840200"/>
            <a:ext cx="8121000" cy="247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aln aligns the reads and produces a file .sai of all the possible candidates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bwa aln exbwaidx exF.fq &gt; exF.sai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sampe works with the paired ends, takes the pairs of alignments , transforms the two *.sai to one *.sam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bwa sampe exbwaidx exF.sai exR.sai exF.fq exR.fq &gt; example.sam</a:t>
            </a:r>
          </a:p>
        </p:txBody>
      </p:sp>
      <p:sp>
        <p:nvSpPr>
          <p:cNvPr id="571" name="Shape 571"/>
          <p:cNvSpPr/>
          <p:nvPr/>
        </p:nvSpPr>
        <p:spPr>
          <a:xfrm rot="-5400000">
            <a:off x="2051324" y="1720975"/>
            <a:ext cx="129899" cy="6404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 rot="-5400000">
            <a:off x="2846174" y="1764325"/>
            <a:ext cx="129899" cy="5537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 rot="-5400000">
            <a:off x="3560624" y="1751275"/>
            <a:ext cx="129899" cy="5798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1816925" y="2048525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indexed reference name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602750" y="2048525"/>
            <a:ext cx="640499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fastq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3188025" y="2104175"/>
            <a:ext cx="7275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</a:p>
        </p:txBody>
      </p:sp>
      <p:sp>
        <p:nvSpPr>
          <p:cNvPr id="577" name="Shape 577"/>
          <p:cNvSpPr/>
          <p:nvPr/>
        </p:nvSpPr>
        <p:spPr>
          <a:xfrm rot="-5400000">
            <a:off x="2339924" y="4031924"/>
            <a:ext cx="138900" cy="6494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 rot="-5400000">
            <a:off x="3441700" y="3725074"/>
            <a:ext cx="129899" cy="1213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 rot="-5400000">
            <a:off x="4708450" y="3740374"/>
            <a:ext cx="129899" cy="1182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1992625" y="4334800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indexed reference name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4352650" y="4334800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fastq files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048112" y="4334800"/>
            <a:ext cx="973800" cy="5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sai files</a:t>
            </a:r>
          </a:p>
        </p:txBody>
      </p:sp>
      <p:sp>
        <p:nvSpPr>
          <p:cNvPr id="583" name="Shape 583"/>
          <p:cNvSpPr/>
          <p:nvPr/>
        </p:nvSpPr>
        <p:spPr>
          <a:xfrm rot="-5400000">
            <a:off x="5951100" y="3839799"/>
            <a:ext cx="129899" cy="1012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 rot="-5400000">
            <a:off x="1656500" y="4061799"/>
            <a:ext cx="108300" cy="56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5666375" y="4334800"/>
            <a:ext cx="568500" cy="3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097275" y="4334800"/>
            <a:ext cx="973800" cy="3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922075" y="2159825"/>
            <a:ext cx="973800" cy="4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algorithm</a:t>
            </a:r>
          </a:p>
        </p:txBody>
      </p:sp>
      <p:sp>
        <p:nvSpPr>
          <p:cNvPr id="588" name="Shape 588"/>
          <p:cNvSpPr/>
          <p:nvPr/>
        </p:nvSpPr>
        <p:spPr>
          <a:xfrm rot="-5400000">
            <a:off x="1456299" y="1875175"/>
            <a:ext cx="129899" cy="33209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comes out</a:t>
            </a:r>
          </a:p>
        </p:txBody>
      </p:sp>
      <p:sp>
        <p:nvSpPr>
          <p:cNvPr id="594" name="Shape 59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SAM/BAM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 comes out: SAM/BAM</a:t>
            </a:r>
          </a:p>
        </p:txBody>
      </p:sp>
      <p:sp>
        <p:nvSpPr>
          <p:cNvPr id="600" name="Shape 600"/>
          <p:cNvSpPr txBox="1"/>
          <p:nvPr>
            <p:ph idx="4294967295" type="body"/>
          </p:nvPr>
        </p:nvSpPr>
        <p:spPr>
          <a:xfrm>
            <a:off x="457199" y="4387661"/>
            <a:ext cx="8229299" cy="4619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000"/>
              <a:buFont typeface="Arial"/>
              <a:buNone/>
            </a:pPr>
            <a:r>
              <a:rPr lang="en" sz="2500"/>
              <a:t>Viewers: IGV, Tablet, EagleView, HawkEye, BamView ...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797" y="906237"/>
            <a:ext cx="6738299" cy="3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 comes out: SAM/BAM</a:t>
            </a:r>
          </a:p>
        </p:txBody>
      </p:sp>
      <p:sp>
        <p:nvSpPr>
          <p:cNvPr id="607" name="Shape 607"/>
          <p:cNvSpPr txBox="1"/>
          <p:nvPr>
            <p:ph idx="4294967295" type="body"/>
          </p:nvPr>
        </p:nvSpPr>
        <p:spPr>
          <a:xfrm>
            <a:off x="457200" y="904349"/>
            <a:ext cx="8229299" cy="3282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 = Sequence Alignment/Map format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BAM = binary SAM file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File specification -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https://samtools.github.io/hts-specs/</a:t>
            </a:r>
            <a:r>
              <a:rPr lang="en" sz="1600"/>
              <a:t>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 sections: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Header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Alignment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Alignment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893700" y="992600"/>
            <a:ext cx="8121000" cy="38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Samtools (and others) converts SAM to 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Convert SAM to BAM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samtools view -Sb example.sam &gt; example.bam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Sort BAM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samtools sort example.bam example.sorted.bam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Index BAM (creates an .bai file)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samtools index example.sorted.bam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 is read mapping?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4702628" y="1371603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/>
          <p:nvPr/>
        </p:nvCxnSpPr>
        <p:spPr>
          <a:xfrm>
            <a:off x="4702628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4865914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Shape 192"/>
          <p:cNvCxnSpPr/>
          <p:nvPr/>
        </p:nvCxnSpPr>
        <p:spPr>
          <a:xfrm>
            <a:off x="4735285" y="2865671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5061856" y="2498277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5159828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>
            <a:off x="5323114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5617028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5780314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5649685" y="2865671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5976257" y="2498277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6074228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237513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/>
          <p:nvPr/>
        </p:nvCxnSpPr>
        <p:spPr>
          <a:xfrm>
            <a:off x="6596742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/>
          <p:nvPr/>
        </p:nvCxnSpPr>
        <p:spPr>
          <a:xfrm>
            <a:off x="6760029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433457" y="2865671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/>
          <p:nvPr/>
        </p:nvCxnSpPr>
        <p:spPr>
          <a:xfrm>
            <a:off x="6792685" y="2498277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7053942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7217228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7445829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7609114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7413171" y="2865671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7641771" y="2498277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7903028" y="262074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8066314" y="274320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976257" y="1371603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4702628" y="4310753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5976257" y="421278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6955971" y="421278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7805057" y="4212782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Shape 219"/>
          <p:cNvSpPr txBox="1"/>
          <p:nvPr>
            <p:ph idx="4294967295" type="body"/>
          </p:nvPr>
        </p:nvSpPr>
        <p:spPr>
          <a:xfrm>
            <a:off x="99200" y="1063600"/>
            <a:ext cx="4636200" cy="39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Each sequence read has a single location in the template genome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We need to find its homologous position in a reference sequence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This position is unknown and must be inferred from the read itself</a:t>
            </a:r>
          </a:p>
        </p:txBody>
      </p:sp>
      <p:sp>
        <p:nvSpPr>
          <p:cNvPr id="220" name="Shape 220"/>
          <p:cNvSpPr/>
          <p:nvPr/>
        </p:nvSpPr>
        <p:spPr>
          <a:xfrm>
            <a:off x="6041571" y="4011695"/>
            <a:ext cx="195900" cy="14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883434" y="4018552"/>
            <a:ext cx="183000" cy="1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7034349" y="4018552"/>
            <a:ext cx="183000" cy="1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Header</a:t>
            </a:r>
          </a:p>
        </p:txBody>
      </p:sp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974" y="1724499"/>
            <a:ext cx="7214399" cy="219239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93750" y="867000"/>
            <a:ext cx="9144000" cy="365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Lines start with @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Format TAG:VALUE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@HD – header line, VN: Format version, SO: sort order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@SQ – reference sequences, SN: sequence name, LN: length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Header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93750" y="867000"/>
            <a:ext cx="91440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Lines start with @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Format TAG:VALUE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@RG – Read groups, ID:Unique ID, SM:Sample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@PG – Program: PN: Program name, VN: version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25" y="1724500"/>
            <a:ext cx="8877599" cy="18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Bitwise flag</a:t>
            </a:r>
          </a:p>
        </p:txBody>
      </p:sp>
      <p:sp>
        <p:nvSpPr>
          <p:cNvPr id="642" name="Shape 642"/>
          <p:cNvSpPr/>
          <p:nvPr/>
        </p:nvSpPr>
        <p:spPr>
          <a:xfrm>
            <a:off x="16650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/>
        </p:nvSpPr>
        <p:spPr>
          <a:xfrm>
            <a:off x="386650" y="986375"/>
            <a:ext cx="8299799" cy="134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Bitwise Flag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Twelve possible yes/no answers encoded by a number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0" y="1852150"/>
            <a:ext cx="7794299" cy="32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Bitwise flag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Bitwise flag</a:t>
            </a:r>
          </a:p>
        </p:txBody>
      </p:sp>
      <p:sp>
        <p:nvSpPr>
          <p:cNvPr id="655" name="Shape 655"/>
          <p:cNvSpPr/>
          <p:nvPr/>
        </p:nvSpPr>
        <p:spPr>
          <a:xfrm rot="-5400000">
            <a:off x="3852100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 rot="-5400000">
            <a:off x="4315082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/>
        </p:nvSpPr>
        <p:spPr>
          <a:xfrm rot="-5400000">
            <a:off x="4778065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8" name="Shape 658"/>
          <p:cNvSpPr/>
          <p:nvPr/>
        </p:nvSpPr>
        <p:spPr>
          <a:xfrm rot="-5400000">
            <a:off x="5241048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 rot="-5400000">
            <a:off x="5704031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 rot="-5400000">
            <a:off x="6167014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 rot="-5400000">
            <a:off x="6629996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 rot="-5400000">
            <a:off x="7169179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 rot="-5400000">
            <a:off x="7632162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 rot="-5400000">
            <a:off x="8095145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 rot="-5400000">
            <a:off x="8558128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3833050" y="1009450"/>
            <a:ext cx="58811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	2	4	8	16	32	64	128	256	512	1024</a:t>
            </a:r>
          </a:p>
        </p:txBody>
      </p:sp>
      <p:sp>
        <p:nvSpPr>
          <p:cNvPr id="667" name="Shape 667"/>
          <p:cNvSpPr/>
          <p:nvPr/>
        </p:nvSpPr>
        <p:spPr>
          <a:xfrm rot="-5400000">
            <a:off x="3852100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 rot="-5400000">
            <a:off x="431508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 rot="-5400000">
            <a:off x="477806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 rot="-5400000">
            <a:off x="524104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 rot="-5400000">
            <a:off x="5704031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 rot="-5400000">
            <a:off x="6167014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 rot="-5400000">
            <a:off x="6629996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 rot="-5400000">
            <a:off x="7169179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 rot="-5400000">
            <a:off x="763216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 rot="-5400000">
            <a:off x="809514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 rot="-5400000">
            <a:off x="855812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3809550" y="1647800"/>
            <a:ext cx="58811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	Y			Y			  Y							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0" y="986300"/>
            <a:ext cx="3648599" cy="21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Template having multiple segments in sequencing (is a paired end read)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Each segment is properly aligned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Seq being reverse complemented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 segment in the template</a:t>
            </a:r>
          </a:p>
        </p:txBody>
      </p:sp>
      <p:pic>
        <p:nvPicPr>
          <p:cNvPr id="680" name="Shape 6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600" y="2819400"/>
            <a:ext cx="5495399" cy="22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 txBox="1"/>
          <p:nvPr/>
        </p:nvSpPr>
        <p:spPr>
          <a:xfrm>
            <a:off x="3756850" y="2474350"/>
            <a:ext cx="5136899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 + 2 + 16 +128 = 147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Bitwise flag</a:t>
            </a:r>
          </a:p>
        </p:txBody>
      </p:sp>
      <p:sp>
        <p:nvSpPr>
          <p:cNvPr id="687" name="Shape 687"/>
          <p:cNvSpPr/>
          <p:nvPr/>
        </p:nvSpPr>
        <p:spPr>
          <a:xfrm rot="-5400000">
            <a:off x="1185100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 rot="-5400000">
            <a:off x="164808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 rot="-5400000">
            <a:off x="211106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 rot="-5400000">
            <a:off x="257404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 rot="-5400000">
            <a:off x="3037031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 rot="-5400000">
            <a:off x="3500014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 rot="-5400000">
            <a:off x="3962996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 rot="-5400000">
            <a:off x="4502179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 rot="-5400000">
            <a:off x="496516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 rot="-5400000">
            <a:off x="542814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 rot="-5400000">
            <a:off x="589112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 txBox="1"/>
          <p:nvPr/>
        </p:nvSpPr>
        <p:spPr>
          <a:xfrm>
            <a:off x="1166050" y="1695250"/>
            <a:ext cx="58811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	2	4	8	16	32	64	128	256	512	1024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0" y="986300"/>
            <a:ext cx="5796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 about a bitwise flag of 99???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5" y="2411975"/>
            <a:ext cx="6270825" cy="25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/>
        </p:nvSpPr>
        <p:spPr>
          <a:xfrm>
            <a:off x="6289825" y="2716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https://broadinstitute.github.io/picard/explain-flags.html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Bitwise flag</a:t>
            </a:r>
          </a:p>
        </p:txBody>
      </p:sp>
      <p:sp>
        <p:nvSpPr>
          <p:cNvPr id="707" name="Shape 707"/>
          <p:cNvSpPr/>
          <p:nvPr/>
        </p:nvSpPr>
        <p:spPr>
          <a:xfrm rot="-5400000">
            <a:off x="3852100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 rot="-5400000">
            <a:off x="4315082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 rot="-5400000">
            <a:off x="4778065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 rot="-5400000">
            <a:off x="5241048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/>
        </p:nvSpPr>
        <p:spPr>
          <a:xfrm rot="-5400000">
            <a:off x="5704031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/>
        </p:nvSpPr>
        <p:spPr>
          <a:xfrm rot="-5400000">
            <a:off x="6167014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 rot="-5400000">
            <a:off x="6629996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 rot="-5400000">
            <a:off x="7169179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 rot="-5400000">
            <a:off x="7632162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 rot="-5400000">
            <a:off x="8095145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 rot="-5400000">
            <a:off x="8558128" y="12656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3833050" y="1009450"/>
            <a:ext cx="58811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	2	4	8	16	32	64	128	256	512	1024</a:t>
            </a:r>
          </a:p>
        </p:txBody>
      </p:sp>
      <p:sp>
        <p:nvSpPr>
          <p:cNvPr id="719" name="Shape 719"/>
          <p:cNvSpPr/>
          <p:nvPr/>
        </p:nvSpPr>
        <p:spPr>
          <a:xfrm rot="-5400000">
            <a:off x="3852100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/>
        </p:nvSpPr>
        <p:spPr>
          <a:xfrm rot="-5400000">
            <a:off x="431508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1" name="Shape 721"/>
          <p:cNvSpPr/>
          <p:nvPr/>
        </p:nvSpPr>
        <p:spPr>
          <a:xfrm rot="-5400000">
            <a:off x="477806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 rot="-5400000">
            <a:off x="524104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 rot="-5400000">
            <a:off x="5704031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 rot="-5400000">
            <a:off x="6167014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 rot="-5400000">
            <a:off x="6629996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 rot="-5400000">
            <a:off x="7169179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 rot="-5400000">
            <a:off x="7632162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 rot="-5400000">
            <a:off x="8095145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 rot="-5400000">
            <a:off x="8558128" y="1951424"/>
            <a:ext cx="240299" cy="43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3809550" y="1647800"/>
            <a:ext cx="58811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	Y				Y	  Y							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0" y="986300"/>
            <a:ext cx="3756900" cy="27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template having multiple segments in sequencing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each segment properly aligned according to the aligner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SEQ of the next segment in the template being reversed complemented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first segment in the template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2" name="Shape 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600" y="2819400"/>
            <a:ext cx="5495399" cy="226019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/>
          <p:nvPr/>
        </p:nvSpPr>
        <p:spPr>
          <a:xfrm>
            <a:off x="3756850" y="2474350"/>
            <a:ext cx="5136899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1 + 2 + 32 +64 = 99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RNAME</a:t>
            </a:r>
          </a:p>
        </p:txBody>
      </p:sp>
      <p:pic>
        <p:nvPicPr>
          <p:cNvPr id="739" name="Shape 7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/>
          <p:nvPr/>
        </p:nvSpPr>
        <p:spPr>
          <a:xfrm>
            <a:off x="21222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MAPQ</a:t>
            </a:r>
          </a:p>
        </p:txBody>
      </p:sp>
      <p:pic>
        <p:nvPicPr>
          <p:cNvPr id="747" name="Shape 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Shape 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/>
          <p:nvPr/>
        </p:nvSpPr>
        <p:spPr>
          <a:xfrm>
            <a:off x="31890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subTitle"/>
          </p:nvPr>
        </p:nvSpPr>
        <p:spPr>
          <a:xfrm>
            <a:off x="685800" y="2001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lang="en" sz="4800">
                <a:latin typeface="Raleway"/>
                <a:ea typeface="Raleway"/>
                <a:cs typeface="Raleway"/>
                <a:sym typeface="Raleway"/>
              </a:rPr>
              <a:t>Challenges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MAPQ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381000" y="1203800"/>
            <a:ext cx="7607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MAPQ = Phred based quality score for mapping quality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0" l="0" r="0" t="3956"/>
          <a:stretch/>
        </p:blipFill>
        <p:spPr>
          <a:xfrm>
            <a:off x="2085498" y="3205675"/>
            <a:ext cx="5041201" cy="1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7693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Shape 758"/>
          <p:cNvSpPr/>
          <p:nvPr/>
        </p:nvSpPr>
        <p:spPr>
          <a:xfrm>
            <a:off x="2379400" y="2327275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CIGAR</a:t>
            </a:r>
          </a:p>
        </p:txBody>
      </p:sp>
      <p:pic>
        <p:nvPicPr>
          <p:cNvPr id="764" name="Shape 7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37224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- CIGAR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0" y="986300"/>
            <a:ext cx="8744100" cy="349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CIGAR string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Describes locations of matches (or mismatches), insertions, deletions and how long the runs 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53M5I43M means 53 matches followed by a 5 bp insertion followed by 43 matches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NOTE, match doesn't mean the bases are identical, just that they line up.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POS</a:t>
            </a:r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Shape 7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/>
          <p:nvPr/>
        </p:nvSpPr>
        <p:spPr>
          <a:xfrm>
            <a:off x="26556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0" y="986300"/>
            <a:ext cx="5481899" cy="6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What are POS &amp; CIGAR??</a:t>
            </a:r>
          </a:p>
        </p:txBody>
      </p:sp>
      <p:pic>
        <p:nvPicPr>
          <p:cNvPr id="787" name="Shape 7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24" y="1900700"/>
            <a:ext cx="6532674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4294967295" type="title"/>
          </p:nvPr>
        </p:nvSpPr>
        <p:spPr>
          <a:xfrm>
            <a:off x="0" y="227050"/>
            <a:ext cx="9144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format - Alignment 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1263325" y="1085650"/>
            <a:ext cx="57618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POS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CIGAR = 3M1I3M1D5M</a:t>
            </a:r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24" y="2510300"/>
            <a:ext cx="6532674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RNEXT</a:t>
            </a:r>
          </a:p>
        </p:txBody>
      </p:sp>
      <p:pic>
        <p:nvPicPr>
          <p:cNvPr id="800" name="Shape 8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Shape 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/>
          <p:nvPr/>
        </p:nvSpPr>
        <p:spPr>
          <a:xfrm>
            <a:off x="41796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2409475" y="1626925"/>
            <a:ext cx="203099" cy="1760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2409475" y="1931725"/>
            <a:ext cx="203099" cy="1760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PNEXT</a:t>
            </a:r>
          </a:p>
        </p:txBody>
      </p:sp>
      <p:pic>
        <p:nvPicPr>
          <p:cNvPr id="810" name="Shape 8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Shape 8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/>
          <p:nvPr/>
        </p:nvSpPr>
        <p:spPr>
          <a:xfrm>
            <a:off x="47130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PNEXT</a:t>
            </a:r>
          </a:p>
        </p:txBody>
      </p:sp>
      <p:pic>
        <p:nvPicPr>
          <p:cNvPr id="818" name="Shape 8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Shape 8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/>
          <p:nvPr/>
        </p:nvSpPr>
        <p:spPr>
          <a:xfrm>
            <a:off x="4789225" y="20821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4789225" y="19297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00FF00">
              <a:alpha val="371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2655625" y="20821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00FF00">
              <a:alpha val="371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2655625" y="19297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4789225" y="15487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CC0000">
              <a:alpha val="336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2655625" y="17011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CC0000">
              <a:alpha val="336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4789225" y="17011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9FC5E8">
              <a:alpha val="410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655625" y="1548700"/>
            <a:ext cx="295199" cy="152399"/>
          </a:xfrm>
          <a:prstGeom prst="roundRect">
            <a:avLst>
              <a:gd fmla="val 16667" name="adj"/>
            </a:avLst>
          </a:prstGeom>
          <a:solidFill>
            <a:srgbClr val="9FC5E8">
              <a:alpha val="410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TLEN</a:t>
            </a:r>
          </a:p>
        </p:txBody>
      </p:sp>
      <p:pic>
        <p:nvPicPr>
          <p:cNvPr id="833" name="Shape 8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Shape 8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/>
          <p:nvPr/>
        </p:nvSpPr>
        <p:spPr>
          <a:xfrm>
            <a:off x="53226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Challenges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4702628" y="1494067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5976257" y="13960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Shape 235"/>
          <p:cNvCxnSpPr/>
          <p:nvPr/>
        </p:nvCxnSpPr>
        <p:spPr>
          <a:xfrm>
            <a:off x="6955971" y="13960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Shape 236"/>
          <p:cNvCxnSpPr/>
          <p:nvPr/>
        </p:nvCxnSpPr>
        <p:spPr>
          <a:xfrm>
            <a:off x="7805057" y="13960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457199" y="1203582"/>
            <a:ext cx="40158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Multiple optimal mappings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Sequencing errors 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Real differences between template and reference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Missing regions in the reference genome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4702628" y="2344080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4702628" y="4347981"/>
            <a:ext cx="29391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>
            <a:off x="7805057" y="425000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7641771" y="4347981"/>
            <a:ext cx="653100" cy="0"/>
          </a:xfrm>
          <a:prstGeom prst="straightConnector1">
            <a:avLst/>
          </a:prstGeom>
          <a:solidFill>
            <a:srgbClr val="CCCCCC"/>
          </a:solidFill>
          <a:ln cap="flat" cmpd="sng" w="72000">
            <a:solidFill>
              <a:srgbClr val="DDDD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>
            <a:off x="6335485" y="3237635"/>
            <a:ext cx="2024699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5976257" y="3062889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4702628" y="3237635"/>
            <a:ext cx="1240799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Shape 245"/>
          <p:cNvSpPr/>
          <p:nvPr/>
        </p:nvSpPr>
        <p:spPr>
          <a:xfrm>
            <a:off x="6008913" y="11266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988628" y="11266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7837714" y="11266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008913" y="2958199"/>
            <a:ext cx="2411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50" y="853100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50" y="853100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450" y="853100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700" y="1692237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487" y="2152650"/>
            <a:ext cx="4286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5262" y="3194075"/>
            <a:ext cx="428625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2650" y="2581275"/>
            <a:ext cx="4286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5250" y="3748700"/>
            <a:ext cx="480399" cy="4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TLEN</a:t>
            </a:r>
          </a:p>
        </p:txBody>
      </p:sp>
      <p:pic>
        <p:nvPicPr>
          <p:cNvPr id="841" name="Shape 8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Shape 842"/>
          <p:cNvSpPr/>
          <p:nvPr/>
        </p:nvSpPr>
        <p:spPr>
          <a:xfrm>
            <a:off x="5322625" y="1545700"/>
            <a:ext cx="4196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 txBox="1"/>
          <p:nvPr/>
        </p:nvSpPr>
        <p:spPr>
          <a:xfrm>
            <a:off x="381000" y="2403525"/>
            <a:ext cx="8337899" cy="22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he number of bases from the leftmost mapped base to the rightmost mapped base.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leftmost segment is positive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rightmost is negative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SEQ</a:t>
            </a:r>
          </a:p>
        </p:txBody>
      </p:sp>
      <p:pic>
        <p:nvPicPr>
          <p:cNvPr id="849" name="Shape 8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Shape 8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Shape 851"/>
          <p:cNvSpPr/>
          <p:nvPr/>
        </p:nvSpPr>
        <p:spPr>
          <a:xfrm>
            <a:off x="5793350" y="1545700"/>
            <a:ext cx="988200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4294967295" type="title"/>
          </p:nvPr>
        </p:nvSpPr>
        <p:spPr>
          <a:xfrm>
            <a:off x="457200" y="205000"/>
            <a:ext cx="86793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SAM/BAM - Alignment Section - QUAL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84" y="2424798"/>
            <a:ext cx="9143699" cy="23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Shape 8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1195387"/>
            <a:ext cx="70675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Shape 859"/>
          <p:cNvSpPr/>
          <p:nvPr/>
        </p:nvSpPr>
        <p:spPr>
          <a:xfrm>
            <a:off x="6876200" y="1545725"/>
            <a:ext cx="1305899" cy="725999"/>
          </a:xfrm>
          <a:prstGeom prst="roundRect">
            <a:avLst>
              <a:gd fmla="val 16667" name="adj"/>
            </a:avLst>
          </a:prstGeom>
          <a:solidFill>
            <a:srgbClr val="FFFF00">
              <a:alpha val="429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Explore!</a:t>
            </a:r>
          </a:p>
        </p:txBody>
      </p:sp>
      <p:sp>
        <p:nvSpPr>
          <p:cNvPr id="865" name="Shape 86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SAM/BAM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4294967295" type="title"/>
          </p:nvPr>
        </p:nvSpPr>
        <p:spPr>
          <a:xfrm>
            <a:off x="108450" y="205000"/>
            <a:ext cx="90281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 - visualise/manipulate SAM/BAM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381000" y="1261450"/>
            <a:ext cx="4085999" cy="335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Take a look at your bam file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 view myfile.bam | less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Look at the header only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 view -H myfile.bam | less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Compress sam to bam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 view -Sb myfile.sam &gt; myfile.bam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General mapping statistics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samtools flagstat myfile.bam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4594050" y="1109050"/>
            <a:ext cx="40860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Visualise reads on reference: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IGV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Shape 8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8" y="1621921"/>
            <a:ext cx="8980499" cy="19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751113" y="759525"/>
            <a:ext cx="8360399" cy="36722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Handy bam file visualisation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tview myfile.bam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coverage/read depth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4294967295"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Multiple mappings</a:t>
            </a:r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-75" y="1993474"/>
            <a:ext cx="91440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In theory a read should have only one perfect match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Read of length n has 4n possible sequences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100 bp read should occur by chance every 1.6 x 10</a:t>
            </a:r>
            <a:r>
              <a:rPr baseline="30000" lang="en" sz="2200"/>
              <a:t>60</a:t>
            </a:r>
            <a:r>
              <a:rPr lang="en" sz="2200"/>
              <a:t> bp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Read of 16 bp should be unique in the human genome (3.2 GB).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But...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Genomes are repetitive (two thirds of human genome!)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200"/>
              <a:t>Base usage is biased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1197428" y="1722667"/>
            <a:ext cx="3657600" cy="0"/>
          </a:xfrm>
          <a:prstGeom prst="straightConnector1">
            <a:avLst/>
          </a:prstGeom>
          <a:noFill/>
          <a:ln cap="flat" cmpd="sng" w="72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2471057" y="16246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3450771" y="16246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4299857" y="1624696"/>
            <a:ext cx="326700" cy="0"/>
          </a:xfrm>
          <a:prstGeom prst="straightConnector1">
            <a:avLst/>
          </a:prstGeom>
          <a:noFill/>
          <a:ln cap="flat" cmpd="sng" w="72000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Shape 267"/>
          <p:cNvSpPr/>
          <p:nvPr/>
        </p:nvSpPr>
        <p:spPr>
          <a:xfrm>
            <a:off x="2503713" y="13552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483428" y="13552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332514" y="1355274"/>
            <a:ext cx="261299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00" lIns="76025" rIns="76025" tIns="380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081700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081700"/>
            <a:ext cx="480399" cy="4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081700"/>
            <a:ext cx="480399" cy="4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10" y="1354458"/>
            <a:ext cx="8416199" cy="3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207661" y="2282005"/>
            <a:ext cx="1404910" cy="146957"/>
          </a:xfrm>
          <a:prstGeom prst="flowChartProcess">
            <a:avLst/>
          </a:prstGeom>
          <a:noFill/>
          <a:ln cap="flat" cmpd="sng" w="36000">
            <a:solidFill>
              <a:srgbClr val="99FF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52375" lIns="89800" rIns="89800" tIns="5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051369" y="1514887"/>
            <a:ext cx="1394459" cy="146957"/>
          </a:xfrm>
          <a:prstGeom prst="flowChartProcess">
            <a:avLst/>
          </a:prstGeom>
          <a:noFill/>
          <a:ln cap="flat" cmpd="sng" w="36000">
            <a:solidFill>
              <a:srgbClr val="99FF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52375" lIns="89800" rIns="89800" tIns="5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905832" y="4118974"/>
            <a:ext cx="2058053" cy="146957"/>
          </a:xfrm>
          <a:prstGeom prst="flowChartProcess">
            <a:avLst/>
          </a:prstGeom>
          <a:noFill/>
          <a:ln cap="flat" cmpd="sng" w="36000">
            <a:solidFill>
              <a:srgbClr val="99FF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52375" lIns="89800" rIns="89800" tIns="5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457526" y="689230"/>
            <a:ext cx="8229299" cy="3621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Skewed GC content increases the chance of repeats dramatically!</a:t>
            </a:r>
          </a:p>
        </p:txBody>
      </p:sp>
      <p:sp>
        <p:nvSpPr>
          <p:cNvPr id="282" name="Shape 282"/>
          <p:cNvSpPr/>
          <p:nvPr/>
        </p:nvSpPr>
        <p:spPr>
          <a:xfrm>
            <a:off x="5453090" y="2282005"/>
            <a:ext cx="947710" cy="146957"/>
          </a:xfrm>
          <a:prstGeom prst="flowChartProcess">
            <a:avLst/>
          </a:prstGeom>
          <a:noFill/>
          <a:ln cap="flat" cmpd="sng" w="36000">
            <a:solidFill>
              <a:srgbClr val="99FF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52375" lIns="89800" rIns="89800" tIns="52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