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y="5143500" cx="9144000"/>
  <p:notesSz cx="6858000" cy="9144000"/>
  <p:embeddedFontLst>
    <p:embeddedFont>
      <p:font typeface="Raleway"/>
      <p:regular r:id="rId51"/>
      <p:bold r:id="rId52"/>
      <p:italic r:id="rId53"/>
      <p:boldItalic r:id="rId54"/>
    </p:embeddedFont>
    <p:embeddedFont>
      <p:font typeface="Lato"/>
      <p:regular r:id="rId55"/>
      <p:bold r:id="rId56"/>
      <p:italic r:id="rId57"/>
      <p:boldItalic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clrIdx="0" id="0" initials="" lastIdx="3" name="Aled Jones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aleway-regular.fntdata"/><Relationship Id="rId50" Type="http://schemas.openxmlformats.org/officeDocument/2006/relationships/slide" Target="slides/slide45.xml"/><Relationship Id="rId53" Type="http://schemas.openxmlformats.org/officeDocument/2006/relationships/font" Target="fonts/Raleway-italic.fntdata"/><Relationship Id="rId52" Type="http://schemas.openxmlformats.org/officeDocument/2006/relationships/font" Target="fonts/Raleway-bold.fntdata"/><Relationship Id="rId11" Type="http://schemas.openxmlformats.org/officeDocument/2006/relationships/slide" Target="slides/slide6.xml"/><Relationship Id="rId55" Type="http://schemas.openxmlformats.org/officeDocument/2006/relationships/font" Target="fonts/Lato-regular.fntdata"/><Relationship Id="rId10" Type="http://schemas.openxmlformats.org/officeDocument/2006/relationships/slide" Target="slides/slide5.xml"/><Relationship Id="rId54" Type="http://schemas.openxmlformats.org/officeDocument/2006/relationships/font" Target="fonts/Raleway-boldItalic.fntdata"/><Relationship Id="rId13" Type="http://schemas.openxmlformats.org/officeDocument/2006/relationships/slide" Target="slides/slide8.xml"/><Relationship Id="rId57" Type="http://schemas.openxmlformats.org/officeDocument/2006/relationships/font" Target="fonts/Lato-italic.fntdata"/><Relationship Id="rId12" Type="http://schemas.openxmlformats.org/officeDocument/2006/relationships/slide" Target="slides/slide7.xml"/><Relationship Id="rId56" Type="http://schemas.openxmlformats.org/officeDocument/2006/relationships/font" Target="fonts/Lat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8" Type="http://schemas.openxmlformats.org/officeDocument/2006/relationships/font" Target="fonts/La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1">
    <p:pos x="6000" y="0"/>
    <p:text>ADD IN MODELLING!!!!</p:text>
  </p:cm>
  <p:cm authorId="0" idx="2">
    <p:pos x="6000" y="100"/>
    <p:text>Add use of trios</p:text>
  </p:cm>
  <p:cm authorId="0" idx="3">
    <p:pos x="6000" y="200"/>
    <p:text>Allelic vs locus heterogeneity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721425" y="2838934"/>
            <a:ext cx="5216699" cy="1159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9pPr>
          </a:lstStyle>
          <a:p/>
        </p:txBody>
      </p:sp>
      <p:sp>
        <p:nvSpPr>
          <p:cNvPr id="10" name="Shape 10"/>
          <p:cNvSpPr/>
          <p:nvPr/>
        </p:nvSpPr>
        <p:spPr>
          <a:xfrm>
            <a:off x="5938246" y="2533162"/>
            <a:ext cx="721800" cy="770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6659860" y="2533162"/>
            <a:ext cx="721800" cy="770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-1" y="2533162"/>
            <a:ext cx="721800" cy="770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721424" y="2533162"/>
            <a:ext cx="5216699" cy="770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color background">
    <p:bg>
      <p:bgPr>
        <a:solidFill>
          <a:srgbClr val="2185C5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7356366" y="5066325"/>
            <a:ext cx="893699" cy="770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8250311" y="5066325"/>
            <a:ext cx="893699" cy="770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0" y="5066325"/>
            <a:ext cx="893699" cy="77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893709" y="5066325"/>
            <a:ext cx="6462600" cy="770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_2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0" y="0"/>
            <a:ext cx="9144000" cy="5176499"/>
          </a:xfrm>
          <a:prstGeom prst="rect">
            <a:avLst/>
          </a:prstGeom>
          <a:gradFill>
            <a:gsLst>
              <a:gs pos="0">
                <a:srgbClr val="003171"/>
              </a:gs>
              <a:gs pos="100000">
                <a:srgbClr val="549FFF"/>
              </a:gs>
            </a:gsLst>
            <a:lin ang="7919881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 flipH="1">
            <a:off x="-3832" y="12039"/>
            <a:ext cx="10925833" cy="5165065"/>
          </a:xfrm>
          <a:custGeom>
            <a:pathLst>
              <a:path extrusionOk="0" h="6863875" w="24279631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40784"/>
                </a:srgbClr>
              </a:gs>
              <a:gs pos="41000">
                <a:srgbClr val="003171">
                  <a:alpha val="94901"/>
                </a:srgbClr>
              </a:gs>
              <a:gs pos="100000">
                <a:srgbClr val="003171">
                  <a:alpha val="94901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 flipH="1">
            <a:off x="14659" y="660"/>
            <a:ext cx="10500940" cy="5165065"/>
          </a:xfrm>
          <a:custGeom>
            <a:pathLst>
              <a:path extrusionOk="0" h="6863875" w="24279631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-846666" y="-661"/>
            <a:ext cx="2167466" cy="5176308"/>
          </a:xfrm>
          <a:custGeom>
            <a:pathLst>
              <a:path extrusionOk="0" h="6180667" w="2167467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 flipH="1" rot="10800000">
            <a:off x="-524933" y="131"/>
            <a:ext cx="1403434" cy="5176308"/>
          </a:xfrm>
          <a:custGeom>
            <a:pathLst>
              <a:path extrusionOk="0" h="6180667" w="2167467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 txBox="1"/>
          <p:nvPr>
            <p:ph type="ctrTitle"/>
          </p:nvPr>
        </p:nvSpPr>
        <p:spPr>
          <a:xfrm>
            <a:off x="1082040" y="1242060"/>
            <a:ext cx="7050900" cy="1102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" type="subTitle"/>
          </p:nvPr>
        </p:nvSpPr>
        <p:spPr>
          <a:xfrm>
            <a:off x="1082040" y="2423159"/>
            <a:ext cx="7035899" cy="694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39929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b="1"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b="1" sz="2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b="1" sz="2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b="1" sz="2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b="1" sz="2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b="1" sz="2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b="1"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8" name="Shape 18"/>
          <p:cNvSpPr/>
          <p:nvPr/>
        </p:nvSpPr>
        <p:spPr>
          <a:xfrm>
            <a:off x="3047703" y="3992850"/>
            <a:ext cx="3047700" cy="770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6096270" y="3992850"/>
            <a:ext cx="3047700" cy="770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" y="3992850"/>
            <a:ext cx="3047700" cy="770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idx="1" type="body"/>
          </p:nvPr>
        </p:nvSpPr>
        <p:spPr>
          <a:xfrm>
            <a:off x="1710425" y="2161800"/>
            <a:ext cx="5723699" cy="819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 i="1"/>
            </a:lvl1pPr>
            <a:lvl2pPr lvl="1" rtl="0" algn="ctr">
              <a:spcBef>
                <a:spcPts val="0"/>
              </a:spcBef>
              <a:defRPr i="1"/>
            </a:lvl2pPr>
            <a:lvl3pPr lvl="2" rtl="0" algn="ctr">
              <a:spcBef>
                <a:spcPts val="0"/>
              </a:spcBef>
              <a:defRPr i="1"/>
            </a:lvl3pPr>
            <a:lvl4pPr lvl="3" rtl="0" algn="ctr">
              <a:spcBef>
                <a:spcPts val="0"/>
              </a:spcBef>
              <a:defRPr i="1"/>
            </a:lvl4pPr>
            <a:lvl5pPr lvl="4" rtl="0" algn="ctr">
              <a:spcBef>
                <a:spcPts val="0"/>
              </a:spcBef>
              <a:defRPr i="1"/>
            </a:lvl5pPr>
            <a:lvl6pPr lvl="5" rtl="0" algn="ctr">
              <a:spcBef>
                <a:spcPts val="0"/>
              </a:spcBef>
              <a:defRPr i="1"/>
            </a:lvl6pPr>
            <a:lvl7pPr lvl="6" rtl="0" algn="ctr">
              <a:spcBef>
                <a:spcPts val="0"/>
              </a:spcBef>
              <a:defRPr i="1"/>
            </a:lvl7pPr>
            <a:lvl8pPr lvl="7" rtl="0" algn="ctr">
              <a:spcBef>
                <a:spcPts val="0"/>
              </a:spcBef>
              <a:defRPr i="1"/>
            </a:lvl8pPr>
            <a:lvl9pPr lvl="8" algn="ctr">
              <a:spcBef>
                <a:spcPts val="0"/>
              </a:spcBef>
              <a:defRPr i="1"/>
            </a:lvl9pPr>
          </a:lstStyle>
          <a:p/>
        </p:txBody>
      </p:sp>
      <p:sp>
        <p:nvSpPr>
          <p:cNvPr id="23" name="Shape 23"/>
          <p:cNvSpPr txBox="1"/>
          <p:nvPr/>
        </p:nvSpPr>
        <p:spPr>
          <a:xfrm>
            <a:off x="3593400" y="1181418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9600">
                <a:solidFill>
                  <a:srgbClr val="97ABBC"/>
                </a:solidFill>
              </a:rPr>
              <a:t>“</a:t>
            </a:r>
          </a:p>
        </p:txBody>
      </p:sp>
      <p:sp>
        <p:nvSpPr>
          <p:cNvPr id="24" name="Shape 24"/>
          <p:cNvSpPr/>
          <p:nvPr/>
        </p:nvSpPr>
        <p:spPr>
          <a:xfrm>
            <a:off x="5723283" y="1599675"/>
            <a:ext cx="1710300" cy="770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7434176" y="1599675"/>
            <a:ext cx="1710300" cy="770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599675"/>
            <a:ext cx="1710300" cy="770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1710424" y="1599675"/>
            <a:ext cx="1710300" cy="770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893700" y="205987"/>
            <a:ext cx="6462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893700" y="1373587"/>
            <a:ext cx="6462600" cy="3552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/>
          <p:nvPr/>
        </p:nvSpPr>
        <p:spPr>
          <a:xfrm>
            <a:off x="7356366" y="5066325"/>
            <a:ext cx="893699" cy="770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8250311" y="5066325"/>
            <a:ext cx="893699" cy="770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5066325"/>
            <a:ext cx="893699" cy="770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893709" y="5066325"/>
            <a:ext cx="6462600" cy="770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893700" y="205987"/>
            <a:ext cx="6462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893625" y="1200150"/>
            <a:ext cx="31368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219455" y="1200150"/>
            <a:ext cx="31368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/>
          <p:nvPr/>
        </p:nvSpPr>
        <p:spPr>
          <a:xfrm>
            <a:off x="7356366" y="5066325"/>
            <a:ext cx="893699" cy="770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8250311" y="5066325"/>
            <a:ext cx="893699" cy="770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/>
          <p:nvPr/>
        </p:nvSpPr>
        <p:spPr>
          <a:xfrm>
            <a:off x="0" y="5066325"/>
            <a:ext cx="893699" cy="770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893709" y="5066325"/>
            <a:ext cx="6462600" cy="770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893700" y="205987"/>
            <a:ext cx="6462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893700" y="1200150"/>
            <a:ext cx="23712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3386403" y="1200150"/>
            <a:ext cx="23712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47" name="Shape 47"/>
          <p:cNvSpPr txBox="1"/>
          <p:nvPr>
            <p:ph idx="3" type="body"/>
          </p:nvPr>
        </p:nvSpPr>
        <p:spPr>
          <a:xfrm>
            <a:off x="5879107" y="1200150"/>
            <a:ext cx="23712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48" name="Shape 48"/>
          <p:cNvSpPr/>
          <p:nvPr/>
        </p:nvSpPr>
        <p:spPr>
          <a:xfrm>
            <a:off x="7356366" y="5066325"/>
            <a:ext cx="893699" cy="770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8250311" y="5066325"/>
            <a:ext cx="893699" cy="770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/>
          <p:nvPr/>
        </p:nvSpPr>
        <p:spPr>
          <a:xfrm>
            <a:off x="0" y="5066325"/>
            <a:ext cx="893699" cy="770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893709" y="5066325"/>
            <a:ext cx="6462600" cy="770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893700" y="205987"/>
            <a:ext cx="6462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/>
          <p:nvPr/>
        </p:nvSpPr>
        <p:spPr>
          <a:xfrm>
            <a:off x="7356366" y="5066325"/>
            <a:ext cx="893699" cy="770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8250311" y="5066325"/>
            <a:ext cx="893699" cy="770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0" y="5066325"/>
            <a:ext cx="893699" cy="770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893709" y="5066325"/>
            <a:ext cx="6462600" cy="770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" type="body"/>
          </p:nvPr>
        </p:nvSpPr>
        <p:spPr>
          <a:xfrm>
            <a:off x="893700" y="4649962"/>
            <a:ext cx="6462600" cy="350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360"/>
              </a:spcBef>
              <a:buClr>
                <a:srgbClr val="2185C5"/>
              </a:buClr>
              <a:buSzPct val="100000"/>
              <a:buNone/>
              <a:defRPr sz="1400">
                <a:solidFill>
                  <a:srgbClr val="2185C5"/>
                </a:solidFill>
              </a:defRPr>
            </a:lvl1pPr>
          </a:lstStyle>
          <a:p/>
        </p:txBody>
      </p:sp>
      <p:sp>
        <p:nvSpPr>
          <p:cNvPr id="60" name="Shape 60"/>
          <p:cNvSpPr/>
          <p:nvPr/>
        </p:nvSpPr>
        <p:spPr>
          <a:xfrm>
            <a:off x="7356366" y="5066325"/>
            <a:ext cx="893699" cy="770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8250311" y="5066325"/>
            <a:ext cx="893699" cy="770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0" y="5066325"/>
            <a:ext cx="893699" cy="770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893709" y="5066325"/>
            <a:ext cx="6462600" cy="770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7356366" y="5066325"/>
            <a:ext cx="893699" cy="770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8250311" y="5066325"/>
            <a:ext cx="893699" cy="770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0" y="5066325"/>
            <a:ext cx="893699" cy="770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893709" y="5066325"/>
            <a:ext cx="6462600" cy="770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93700" y="205987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93700" y="1373587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677480"/>
              </a:buClr>
              <a:buSzPct val="100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exac.broadinstitute.org/about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5.png"/><Relationship Id="rId4" Type="http://schemas.openxmlformats.org/officeDocument/2006/relationships/image" Target="../media/image0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www.retina-international.org/sci-news/databases/mutation-database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dx.doi.org/10.1101/041111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0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02.png"/><Relationship Id="rId4" Type="http://schemas.openxmlformats.org/officeDocument/2006/relationships/image" Target="../media/image0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0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0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playground.phenotips.org" TargetMode="External"/><Relationship Id="rId4" Type="http://schemas.openxmlformats.org/officeDocument/2006/relationships/image" Target="../media/image0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0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www.informatics.jax.org/searches/MP_form.shtml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en.wikipedia.org/wiki/International_Statistical_Classification_of_Diseases_and_Related_Health_Problems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acgs.uk.com/media/774853/evaluation_and_reporting_of_sequence_variants_bpgs_june_2013_-_finalpdf.pdf" TargetMode="External"/><Relationship Id="rId4" Type="http://schemas.openxmlformats.org/officeDocument/2006/relationships/image" Target="../media/image00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ctrTitle"/>
          </p:nvPr>
        </p:nvSpPr>
        <p:spPr>
          <a:xfrm>
            <a:off x="694675" y="2616125"/>
            <a:ext cx="7697999" cy="1159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/>
              <a:t>Target genes identification</a:t>
            </a:r>
          </a:p>
        </p:txBody>
      </p:sp>
      <p:sp>
        <p:nvSpPr>
          <p:cNvPr id="88" name="Shape 88"/>
          <p:cNvSpPr txBox="1"/>
          <p:nvPr>
            <p:ph idx="4294967295" type="subTitle"/>
          </p:nvPr>
        </p:nvSpPr>
        <p:spPr>
          <a:xfrm>
            <a:off x="1054040" y="4294760"/>
            <a:ext cx="7035900" cy="69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Aled Jones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893700" y="205987"/>
            <a:ext cx="6462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Best Practice Guidelines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806175" y="1209875"/>
            <a:ext cx="7668300" cy="355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Cover how to weight different types of evidence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What to consider when using a resource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What to put in a report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Terminology to use 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Types of classification for variants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American standards attempts to define exactly what evidence is required to classify a variant at each classification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893700" y="205987"/>
            <a:ext cx="6462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Classification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806175" y="1286075"/>
            <a:ext cx="7668300" cy="355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Class 1 Clearly not pathogenic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Class 2 Unlikely to be pathogenic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Class 3 Unknown significance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Class 4 Likely to be pathogenic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Class 5 Clearly pathogenic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893700" y="205987"/>
            <a:ext cx="6462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Good Scientific Practice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806175" y="1286075"/>
            <a:ext cx="7668300" cy="355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To ensure reproducibility: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Create a SOP for analysis - tools to interrogate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Follow SOP and record the findings at each step for each variant.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Filtering/prioritisation</a:t>
            </a:r>
          </a:p>
        </p:txBody>
      </p:sp>
      <p:sp>
        <p:nvSpPr>
          <p:cNvPr id="160" name="Shape 160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893700" y="205987"/>
            <a:ext cx="6462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Regions of interest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523600" y="1373600"/>
            <a:ext cx="8204400" cy="355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WES allows virtual gene panels to be applied.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893700" y="205987"/>
            <a:ext cx="6462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Control populations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507400" y="1092375"/>
            <a:ext cx="8270400" cy="383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Variants with a minor allele frequency (MAF) above 1% in control populations are unlikely to cause rare disease</a:t>
            </a: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ExAC ( </a:t>
            </a:r>
            <a:r>
              <a:rPr lang="en" sz="1800">
                <a:hlinkClick r:id="rId3"/>
              </a:rPr>
              <a:t>Exome Aggregation Consortium</a:t>
            </a:r>
            <a:r>
              <a:rPr lang="en" sz="1800"/>
              <a:t>):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1800"/>
              <a:t>Allele frequencies from WES of 60,706 healthy and diseased individuals</a:t>
            </a: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1000 genomes 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1800"/>
              <a:t>WGS of 2,504 samples</a:t>
            </a: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EVS (Exome variant server) **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1800"/>
              <a:t>WES of 6500 heart, lung and blood disorders</a:t>
            </a: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**Not suitable for use as a control for patients with cardiac conditions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893700" y="205987"/>
            <a:ext cx="6462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dbSNP - catalog of variants 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42025" y="1092375"/>
            <a:ext cx="4547700" cy="383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Neither control or disease!</a:t>
            </a: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each SNP is given a unique rs#</a:t>
            </a: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each reported SNP has a ss#</a:t>
            </a: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links to ClinVar</a:t>
            </a: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HGVS nomenclature</a:t>
            </a: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79" name="Shape 179"/>
          <p:cNvPicPr preferRelativeResize="0"/>
          <p:nvPr/>
        </p:nvPicPr>
        <p:blipFill rotWithShape="1">
          <a:blip r:embed="rId3">
            <a:alphaModFix/>
          </a:blip>
          <a:srcRect b="4956" l="0" r="31134" t="8086"/>
          <a:stretch/>
        </p:blipFill>
        <p:spPr>
          <a:xfrm>
            <a:off x="3709800" y="995025"/>
            <a:ext cx="5416724" cy="41593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0" name="Shape 180"/>
          <p:cNvCxnSpPr/>
          <p:nvPr/>
        </p:nvCxnSpPr>
        <p:spPr>
          <a:xfrm flipH="1" rot="10800000">
            <a:off x="3200025" y="1756700"/>
            <a:ext cx="2344800" cy="405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1" name="Shape 181"/>
          <p:cNvCxnSpPr/>
          <p:nvPr/>
        </p:nvCxnSpPr>
        <p:spPr>
          <a:xfrm flipH="1" rot="10800000">
            <a:off x="1776600" y="2401550"/>
            <a:ext cx="4422300" cy="1128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2" name="Shape 182"/>
          <p:cNvCxnSpPr/>
          <p:nvPr/>
        </p:nvCxnSpPr>
        <p:spPr>
          <a:xfrm flipH="1" rot="10800000">
            <a:off x="2352400" y="2129700"/>
            <a:ext cx="5292900" cy="2137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893700" y="205987"/>
            <a:ext cx="6462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dbSNP - catalog of variants 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42025" y="1092375"/>
            <a:ext cx="4547700" cy="383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each SNP is given a unique rs#</a:t>
            </a: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each reported SNP has a ss#</a:t>
            </a: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links to ClinVar</a:t>
            </a: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HGVS nomenclature</a:t>
            </a: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89" name="Shape 189"/>
          <p:cNvPicPr preferRelativeResize="0"/>
          <p:nvPr/>
        </p:nvPicPr>
        <p:blipFill rotWithShape="1">
          <a:blip r:embed="rId3">
            <a:alphaModFix/>
          </a:blip>
          <a:srcRect b="4956" l="0" r="31134" t="8086"/>
          <a:stretch/>
        </p:blipFill>
        <p:spPr>
          <a:xfrm>
            <a:off x="3709800" y="995025"/>
            <a:ext cx="5416724" cy="4159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Shape 190"/>
          <p:cNvPicPr preferRelativeResize="0"/>
          <p:nvPr/>
        </p:nvPicPr>
        <p:blipFill rotWithShape="1">
          <a:blip r:embed="rId4">
            <a:alphaModFix/>
          </a:blip>
          <a:srcRect b="3150" l="8140" r="12595" t="8362"/>
          <a:stretch/>
        </p:blipFill>
        <p:spPr>
          <a:xfrm>
            <a:off x="3384671" y="1168575"/>
            <a:ext cx="5715179" cy="38888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1" name="Shape 191"/>
          <p:cNvCxnSpPr/>
          <p:nvPr/>
        </p:nvCxnSpPr>
        <p:spPr>
          <a:xfrm>
            <a:off x="2919025" y="2221900"/>
            <a:ext cx="442200" cy="124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893700" y="205987"/>
            <a:ext cx="6462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Disease specific databases</a:t>
            </a: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42025" y="1092375"/>
            <a:ext cx="8653500" cy="383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1800"/>
              <a:t>HGMD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1800"/>
              <a:t>paid for database of pathogenic reported variants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1800"/>
              <a:t>ClinVar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1800"/>
              <a:t>reported variants and classification*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1800"/>
              <a:t>LOVD - locus specific databases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1800"/>
              <a:t>curated repository of pathogenic variants within a single gene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1800"/>
              <a:t>Use LOVD database structure</a:t>
            </a:r>
          </a:p>
          <a:p>
            <a:pPr indent="457200" lvl="0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http://www.hgvs.org/locus-specific-mutation-databases/?field_hgnc_gene_symbol_title=</a:t>
            </a: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Many disease specific repositories: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1800"/>
              <a:t>retinal dystrophies: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http://www.retina-international.org/sci-news/databases/mutation-database</a:t>
            </a: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*classification is not curated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893700" y="205987"/>
            <a:ext cx="6462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Literature</a:t>
            </a: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369075" y="1092375"/>
            <a:ext cx="8653500" cy="383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Literature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893700" y="205987"/>
            <a:ext cx="6462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893700" y="1373587"/>
            <a:ext cx="6462600" cy="355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start with vcf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phenotype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ontologies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filtering/prioritisation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common population variants</a:t>
            </a:r>
          </a:p>
          <a:p>
            <a:pPr indent="-330200" lvl="1" marL="914400" rtl="0">
              <a:spcBef>
                <a:spcPts val="0"/>
              </a:spcBef>
              <a:buSzPct val="100000"/>
              <a:buChar char="-"/>
            </a:pPr>
            <a:r>
              <a:rPr lang="en" sz="1600"/>
              <a:t>exac, evs, dbsnp, allele freq community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disease specific populations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annotation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in silico tools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-conservation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best practice guidelines -american/Uk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reporting classification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idx="1" type="body"/>
          </p:nvPr>
        </p:nvSpPr>
        <p:spPr>
          <a:xfrm>
            <a:off x="42025" y="1092375"/>
            <a:ext cx="8653500" cy="383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Don’t blindly trust someone else’s classification</a:t>
            </a: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recent study into cardiomyopathies showed that more than 10% (11.7%, 19.6% and 20.1%) of individuals in ExAC have a variant classified as pathogenic in HGMD in one of the three most common genes (HCM, DCM and ARVC)</a:t>
            </a: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http://dx.doi.org/10.1101/041111</a:t>
            </a: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Variants can be in multiple databases/repositories!</a:t>
            </a: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9" name="Shape 209"/>
          <p:cNvSpPr txBox="1"/>
          <p:nvPr>
            <p:ph type="title"/>
          </p:nvPr>
        </p:nvSpPr>
        <p:spPr>
          <a:xfrm>
            <a:off x="893700" y="205987"/>
            <a:ext cx="6462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Beware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silico tools</a:t>
            </a:r>
          </a:p>
        </p:txBody>
      </p:sp>
      <p:sp>
        <p:nvSpPr>
          <p:cNvPr id="215" name="Shape 215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893700" y="205987"/>
            <a:ext cx="6462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Conservation</a:t>
            </a: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304050" y="1067575"/>
            <a:ext cx="4365300" cy="355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Multiple Species alignment: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/>
              <a:t>Bases  and motifs conserved across species suggest that it is functionally important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lvl="0" rtl="0">
              <a:spcBef>
                <a:spcPts val="0"/>
              </a:spcBef>
              <a:buNone/>
            </a:pPr>
            <a:r>
              <a:rPr lang="en" sz="2000"/>
              <a:t>Greater evolutionary distance = more conserved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22" name="Shape 222"/>
          <p:cNvPicPr preferRelativeResize="0"/>
          <p:nvPr/>
        </p:nvPicPr>
        <p:blipFill rotWithShape="1">
          <a:blip r:embed="rId3">
            <a:alphaModFix/>
          </a:blip>
          <a:srcRect b="0" l="0" r="48237" t="27834"/>
          <a:stretch/>
        </p:blipFill>
        <p:spPr>
          <a:xfrm>
            <a:off x="4809625" y="699124"/>
            <a:ext cx="3936674" cy="4289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3" name="Shape 223"/>
          <p:cNvCxnSpPr/>
          <p:nvPr/>
        </p:nvCxnSpPr>
        <p:spPr>
          <a:xfrm>
            <a:off x="3218450" y="4188900"/>
            <a:ext cx="1566300" cy="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893700" y="205987"/>
            <a:ext cx="6462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Amino Acid change</a:t>
            </a:r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893700" y="1130150"/>
            <a:ext cx="7447200" cy="3795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Amino acids can be large/small, polar/unpolar.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A drastic change can have a greater effect on the protein function/folding.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The grantham score measures the difference.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30" name="Shape 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4824" y="2852728"/>
            <a:ext cx="5649176" cy="2123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Shape 2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768" y="2658743"/>
            <a:ext cx="2163575" cy="191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893700" y="205987"/>
            <a:ext cx="6462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Protein Domains</a:t>
            </a:r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30700" y="1111725"/>
            <a:ext cx="4260000" cy="381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Databases such as Swissprot and Uniprot characterise proteins and their functional domains.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Mutations within these domains can affect function</a:t>
            </a:r>
          </a:p>
        </p:txBody>
      </p:sp>
      <p:pic>
        <p:nvPicPr>
          <p:cNvPr id="238" name="Shape 238"/>
          <p:cNvPicPr preferRelativeResize="0"/>
          <p:nvPr/>
        </p:nvPicPr>
        <p:blipFill rotWithShape="1">
          <a:blip r:embed="rId3">
            <a:alphaModFix/>
          </a:blip>
          <a:srcRect b="0" l="0" r="17796" t="8759"/>
          <a:stretch/>
        </p:blipFill>
        <p:spPr>
          <a:xfrm>
            <a:off x="4290550" y="1234600"/>
            <a:ext cx="4648450" cy="314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55500" y="205987"/>
            <a:ext cx="6462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PolyPhen</a:t>
            </a:r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-32025" y="972825"/>
            <a:ext cx="4827600" cy="1281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lnSpc>
                <a:spcPct val="80000"/>
              </a:lnSpc>
              <a:spcBef>
                <a:spcPts val="0"/>
              </a:spcBef>
              <a:buSzPct val="100000"/>
            </a:pPr>
            <a:r>
              <a:rPr lang="en" sz="1600"/>
              <a:t>conservation (multiple sequence alignment)</a:t>
            </a:r>
          </a:p>
          <a:p>
            <a:pPr indent="-330200" lvl="0" marL="457200" rtl="0">
              <a:lnSpc>
                <a:spcPct val="80000"/>
              </a:lnSpc>
              <a:spcBef>
                <a:spcPts val="0"/>
              </a:spcBef>
              <a:buSzPct val="100000"/>
            </a:pPr>
            <a:r>
              <a:rPr lang="en" sz="1600"/>
              <a:t>physiochemical differences </a:t>
            </a:r>
          </a:p>
          <a:p>
            <a:pPr indent="-330200" lvl="0" marL="457200" rtl="0">
              <a:lnSpc>
                <a:spcPct val="80000"/>
              </a:lnSpc>
              <a:spcBef>
                <a:spcPts val="0"/>
              </a:spcBef>
              <a:buSzPct val="100000"/>
            </a:pPr>
            <a:r>
              <a:rPr lang="en" sz="1600"/>
              <a:t>proximity of the substitution to predicted functional domains  and/or structural features.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/>
          </a:p>
        </p:txBody>
      </p:sp>
      <p:sp>
        <p:nvSpPr>
          <p:cNvPr id="245" name="Shape 245"/>
          <p:cNvSpPr txBox="1"/>
          <p:nvPr>
            <p:ph type="title"/>
          </p:nvPr>
        </p:nvSpPr>
        <p:spPr>
          <a:xfrm>
            <a:off x="55500" y="1882387"/>
            <a:ext cx="6462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SIFT</a:t>
            </a:r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-32025" y="2379548"/>
            <a:ext cx="6462600" cy="1281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lnSpc>
                <a:spcPct val="80000"/>
              </a:lnSpc>
              <a:spcBef>
                <a:spcPts val="0"/>
              </a:spcBef>
              <a:buSzPct val="100000"/>
            </a:pPr>
            <a:r>
              <a:rPr lang="en" sz="1600"/>
              <a:t>conservation (multiple sequence alignment)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/>
          </a:p>
        </p:txBody>
      </p:sp>
      <p:sp>
        <p:nvSpPr>
          <p:cNvPr id="247" name="Shape 247"/>
          <p:cNvSpPr txBox="1"/>
          <p:nvPr>
            <p:ph type="title"/>
          </p:nvPr>
        </p:nvSpPr>
        <p:spPr>
          <a:xfrm>
            <a:off x="55500" y="2639787"/>
            <a:ext cx="6462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Align GVGD</a:t>
            </a:r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-68875" y="3252873"/>
            <a:ext cx="6462600" cy="1281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lnSpc>
                <a:spcPct val="80000"/>
              </a:lnSpc>
              <a:spcBef>
                <a:spcPts val="0"/>
              </a:spcBef>
              <a:buSzPct val="100000"/>
            </a:pPr>
            <a:r>
              <a:rPr lang="en" sz="1600"/>
              <a:t>conservation (multiple sequence alignment)</a:t>
            </a:r>
          </a:p>
          <a:p>
            <a:pPr indent="-330200" lvl="0" marL="457200" rtl="0">
              <a:lnSpc>
                <a:spcPct val="80000"/>
              </a:lnSpc>
              <a:spcBef>
                <a:spcPts val="0"/>
              </a:spcBef>
              <a:buSzPct val="100000"/>
            </a:pPr>
            <a:r>
              <a:rPr lang="en" sz="1600"/>
              <a:t>Physiochemical differences</a:t>
            </a:r>
          </a:p>
        </p:txBody>
      </p:sp>
      <p:pic>
        <p:nvPicPr>
          <p:cNvPr id="249" name="Shape 249"/>
          <p:cNvPicPr preferRelativeResize="0"/>
          <p:nvPr/>
        </p:nvPicPr>
        <p:blipFill rotWithShape="1">
          <a:blip r:embed="rId3">
            <a:alphaModFix/>
          </a:blip>
          <a:srcRect b="27134" l="0" r="0" t="8779"/>
          <a:stretch/>
        </p:blipFill>
        <p:spPr>
          <a:xfrm>
            <a:off x="4795550" y="314774"/>
            <a:ext cx="4314925" cy="220865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Shape 250"/>
          <p:cNvSpPr txBox="1"/>
          <p:nvPr>
            <p:ph type="title"/>
          </p:nvPr>
        </p:nvSpPr>
        <p:spPr>
          <a:xfrm>
            <a:off x="55500" y="3782787"/>
            <a:ext cx="6462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Mutation Taster</a:t>
            </a:r>
          </a:p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-68875" y="4395873"/>
            <a:ext cx="6462600" cy="1281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1600"/>
              <a:t>Uses the frequency of the AA exchange in known disease causing mutations and polymorphisms for the classification.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893700" y="205987"/>
            <a:ext cx="6462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But	beware</a:t>
            </a:r>
          </a:p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893700" y="1373587"/>
            <a:ext cx="6462600" cy="355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Tools are predictive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Tools often disagree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Should only ever use them in support of other evidence.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893700" y="205987"/>
            <a:ext cx="6462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Splicing</a:t>
            </a:r>
          </a:p>
        </p:txBody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155075" y="1373600"/>
            <a:ext cx="8485200" cy="355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Mutations can disrupt or create splice sites, creating extended or truncated exons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Tools include: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GeneSplicer, Human Splice Finder, MaxEntScan, NetGene2, NNSplice and SSFL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t/>
            </a:r>
            <a:endParaRPr sz="1800"/>
          </a:p>
          <a:p>
            <a:pPr indent="-6985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As per the best practice guidelines these tools are predictive so a consensus of multiple tools should be sought. 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t/>
            </a:r>
            <a:endParaRPr sz="1800"/>
          </a:p>
          <a:p>
            <a:pPr indent="-6985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Functional studies (mRNA) are the gold standard for splice site investigation.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Phenotype</a:t>
            </a:r>
          </a:p>
        </p:txBody>
      </p:sp>
      <p:sp>
        <p:nvSpPr>
          <p:cNvPr id="269" name="Shape 269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Ontologies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x="893700" y="206000"/>
            <a:ext cx="76914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Ontologies</a:t>
            </a:r>
          </a:p>
        </p:txBody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225750" y="1396625"/>
            <a:ext cx="8692500" cy="264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/>
              <a:t>An ontology is a computational </a:t>
            </a:r>
            <a:r>
              <a:rPr b="1" lang="en" sz="2800" u="sng"/>
              <a:t>representation of a domain of knowledge</a:t>
            </a:r>
            <a:r>
              <a:rPr lang="en" sz="2800"/>
              <a:t> based upon a </a:t>
            </a:r>
            <a:r>
              <a:rPr b="1" lang="en" sz="2800" u="sng"/>
              <a:t>controlled, standardized vocabulary</a:t>
            </a:r>
            <a:r>
              <a:rPr lang="en" sz="2800"/>
              <a:t> for </a:t>
            </a:r>
            <a:r>
              <a:rPr b="1" lang="en" sz="2800" u="sng"/>
              <a:t>describing entities</a:t>
            </a:r>
            <a:r>
              <a:rPr lang="en" sz="2800"/>
              <a:t> and the </a:t>
            </a:r>
            <a:r>
              <a:rPr b="1" lang="en" sz="2800" u="sng"/>
              <a:t>semantic relationships</a:t>
            </a:r>
            <a:r>
              <a:rPr lang="en" sz="2800"/>
              <a:t> between them.</a:t>
            </a: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are we trying to do?</a:t>
            </a:r>
          </a:p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893700" y="206000"/>
            <a:ext cx="76914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Ontologies</a:t>
            </a:r>
          </a:p>
        </p:txBody>
      </p:sp>
      <p:pic>
        <p:nvPicPr>
          <p:cNvPr id="281" name="Shape 2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3700" y="1461802"/>
            <a:ext cx="7396900" cy="255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x="893700" y="206000"/>
            <a:ext cx="76914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Human Phenotype Ontology (HPO)</a:t>
            </a:r>
          </a:p>
        </p:txBody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231875" y="1068800"/>
            <a:ext cx="8692500" cy="355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/>
              <a:t>Aims to provide a standardized vocabulary of phenotypic abnormalities encountered in human disease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10,088 classes (terms) </a:t>
            </a:r>
          </a:p>
          <a:p>
            <a:pPr indent="-3302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1600"/>
              <a:t>13,326 subclass relations between the HPO classes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/>
              <a:t>Each HPO class defined using terms from ontologies for anatomy, cell types, function, embryology, pathology and other domains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/>
              <a:t>Annotations of 7,278 human hereditary syndromes listed in OMIM, Orphanet and DECIPHER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/>
          </a:p>
          <a:p>
            <a:pPr lvl="0">
              <a:spcBef>
                <a:spcPts val="0"/>
              </a:spcBef>
              <a:buNone/>
            </a:pPr>
            <a:r>
              <a:rPr lang="en" sz="1600"/>
              <a:t>Allows interoperability with several resources, especially those containing phenotype information on model organisms such as mouse and zebrafish.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x="-56825" y="4772200"/>
            <a:ext cx="92007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Köhler S, et al. , Nucl. Acids Res. (2014) 42 (D1): D966-D974 The Human Phenotype Ontology project: linking molecular biology and disease through phenotype data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type="title"/>
          </p:nvPr>
        </p:nvSpPr>
        <p:spPr>
          <a:xfrm>
            <a:off x="893700" y="206000"/>
            <a:ext cx="76914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Phenotips</a:t>
            </a:r>
          </a:p>
        </p:txBody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231875" y="1068800"/>
            <a:ext cx="8692500" cy="355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Phenotips captures HPO terms        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https://playground.phenotips.org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  <p:pic>
        <p:nvPicPr>
          <p:cNvPr id="295" name="Shape 2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1099" y="1503949"/>
            <a:ext cx="8184299" cy="362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type="title"/>
          </p:nvPr>
        </p:nvSpPr>
        <p:spPr>
          <a:xfrm>
            <a:off x="893700" y="206000"/>
            <a:ext cx="76914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Phenomiser</a:t>
            </a:r>
          </a:p>
        </p:txBody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231875" y="1068800"/>
            <a:ext cx="8692500" cy="355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https://compbio.charite.de/phenomizer/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  <p:pic>
        <p:nvPicPr>
          <p:cNvPr id="302" name="Shape 302"/>
          <p:cNvPicPr preferRelativeResize="0"/>
          <p:nvPr/>
        </p:nvPicPr>
        <p:blipFill rotWithShape="1">
          <a:blip r:embed="rId3">
            <a:alphaModFix/>
          </a:blip>
          <a:srcRect b="44093" l="2629" r="39587" t="9158"/>
          <a:stretch/>
        </p:blipFill>
        <p:spPr>
          <a:xfrm>
            <a:off x="893699" y="1614423"/>
            <a:ext cx="7025176" cy="345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type="title"/>
          </p:nvPr>
        </p:nvSpPr>
        <p:spPr>
          <a:xfrm>
            <a:off x="893700" y="206000"/>
            <a:ext cx="76914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Other Ontologies</a:t>
            </a:r>
          </a:p>
        </p:txBody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231875" y="1068800"/>
            <a:ext cx="8692500" cy="355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Gene Ontology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Used for Gene Annotation - the practice of capturing data about a gene product (cellular component, molecular function, biological process)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/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SNOMED-CT (Systematized Nomenclature of Medicine Clinical Terms)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A comprehensive and precise clinical health terminology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Enables consistent, processable representation of clinical content in electronic health records</a:t>
            </a:r>
          </a:p>
          <a:p>
            <a:pPr lvl="0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1600"/>
              <a:t>Mammalian Phenotype Ontology </a:t>
            </a:r>
            <a:r>
              <a:rPr lang="en" sz="1200"/>
              <a:t>(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http://www.informatics.jax.org/searches/MP_form.shtml</a:t>
            </a:r>
            <a:r>
              <a:rPr lang="en" sz="1200"/>
              <a:t>)</a:t>
            </a:r>
          </a:p>
          <a:p>
            <a:pPr indent="-3302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1600"/>
              <a:t>Phenotypes seen in Mice and Rats - linked to mouse models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type="title"/>
          </p:nvPr>
        </p:nvSpPr>
        <p:spPr>
          <a:xfrm>
            <a:off x="893700" y="206000"/>
            <a:ext cx="76914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Other Ontologies</a:t>
            </a:r>
          </a:p>
        </p:txBody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231875" y="1068800"/>
            <a:ext cx="8692500" cy="355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Orphanet</a:t>
            </a:r>
          </a:p>
          <a:p>
            <a:pPr indent="-3302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1600"/>
              <a:t>An inventory of rare disorders indexed with OMIM, ICD-10, UMLS, MeSH, MedDRa.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ICD-10 </a:t>
            </a:r>
            <a:r>
              <a:rPr lang="en" sz="1600">
                <a:hlinkClick r:id="rId3"/>
              </a:rPr>
              <a:t>International Statistical Classification of Diseases and Related Health Problems</a:t>
            </a:r>
          </a:p>
          <a:p>
            <a:pPr indent="-3302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1600"/>
              <a:t>Codes for diseases, signs and symptoms, abnormal findings, complaints, social circumstances, and external causes of injury or diseases.</a:t>
            </a: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MeSH </a:t>
            </a:r>
          </a:p>
          <a:p>
            <a:pPr indent="-3302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1600"/>
              <a:t>MeSH is the US National Library of Medicine's controlled vocabulary thesaurus</a:t>
            </a:r>
          </a:p>
          <a:p>
            <a:pPr indent="-3302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1600"/>
              <a:t>NML uses to indexing articles from 5,400 of the world's leading biomedical journals for the MEDLINE®/PubMED® database.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type="ctrTitle"/>
          </p:nvPr>
        </p:nvSpPr>
        <p:spPr>
          <a:xfrm>
            <a:off x="233400" y="1583350"/>
            <a:ext cx="82248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 that’s what we want to do </a:t>
            </a:r>
          </a:p>
        </p:txBody>
      </p:sp>
      <p:sp>
        <p:nvSpPr>
          <p:cNvPr id="320" name="Shape 320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How?!!?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Annotation</a:t>
            </a:r>
          </a:p>
        </p:txBody>
      </p:sp>
      <p:sp>
        <p:nvSpPr>
          <p:cNvPr id="326" name="Shape 326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type="title"/>
          </p:nvPr>
        </p:nvSpPr>
        <p:spPr>
          <a:xfrm>
            <a:off x="893700" y="205987"/>
            <a:ext cx="6462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Annotation</a:t>
            </a:r>
          </a:p>
        </p:txBody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219575" y="1373600"/>
            <a:ext cx="8540400" cy="355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In order to filter variants the vcf can be annotated with additional information.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Tools to perform this include: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/>
              <a:t>ANNOVAR **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/>
              <a:t>JANNOVAR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/>
              <a:t>VEP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000"/>
          </a:p>
        </p:txBody>
      </p:sp>
      <p:sp>
        <p:nvSpPr>
          <p:cNvPr id="333" name="Shape 333"/>
          <p:cNvSpPr txBox="1"/>
          <p:nvPr/>
        </p:nvSpPr>
        <p:spPr>
          <a:xfrm>
            <a:off x="0" y="4774300"/>
            <a:ext cx="8308800" cy="20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**(freely available to personal, academic and non-profit use only)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type="title"/>
          </p:nvPr>
        </p:nvSpPr>
        <p:spPr>
          <a:xfrm>
            <a:off x="893700" y="205987"/>
            <a:ext cx="6462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Annotation - Annovar</a:t>
            </a:r>
          </a:p>
        </p:txBody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219575" y="1145000"/>
            <a:ext cx="8826300" cy="355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Gene based annotation: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/>
              <a:t>Can add any information about any genes that a variant falls within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lvl="0" rtl="0">
              <a:spcBef>
                <a:spcPts val="0"/>
              </a:spcBef>
              <a:buNone/>
            </a:pPr>
            <a:r>
              <a:rPr lang="en" sz="2000"/>
              <a:t>Region based annotation: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/>
              <a:t>Annotates if within a conserved region/ cytoband/transcription factor binding site etc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lvl="0" rtl="0">
              <a:spcBef>
                <a:spcPts val="0"/>
              </a:spcBef>
              <a:buNone/>
            </a:pPr>
            <a:r>
              <a:rPr lang="en" sz="2000"/>
              <a:t>Filter based annotation: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Annotates if present in variant databases (dbSNP,ExAC,1000 GP)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893700" y="840187"/>
            <a:ext cx="6462600" cy="355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 have: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 sz="1800"/>
              <a:t>a vcf containing all the calls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We want…</a:t>
            </a:r>
          </a:p>
          <a:p>
            <a:pPr indent="457200" lvl="0" marL="457200">
              <a:spcBef>
                <a:spcPts val="0"/>
              </a:spcBef>
              <a:buNone/>
            </a:pPr>
            <a:r>
              <a:rPr lang="en" sz="1800"/>
              <a:t>the causative variant(s)</a:t>
            </a: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>
            <p:ph type="title"/>
          </p:nvPr>
        </p:nvSpPr>
        <p:spPr>
          <a:xfrm>
            <a:off x="893700" y="205987"/>
            <a:ext cx="6462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Annotation - Annovar</a:t>
            </a:r>
          </a:p>
        </p:txBody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219575" y="1185425"/>
            <a:ext cx="8540400" cy="3740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A perl script which adds annotations into the INFO field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lvl="0" rtl="0">
              <a:spcBef>
                <a:spcPts val="0"/>
              </a:spcBef>
              <a:buNone/>
            </a:pPr>
            <a:r>
              <a:rPr lang="en" sz="2000"/>
              <a:t>Need to download or create files to annotate from.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/>
              <a:t>Bed format with 6 columns: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/>
              <a:t>Chr		Start	Stop	Ref 		Alt		Annotation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/>
              <a:t>Annovar annotates the INFO field in the vcf with the value in the 6th column where the chr, start, stop ref and alt* match.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/>
              <a:t>*Not all annotation software takes into account the alt allele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type="title"/>
          </p:nvPr>
        </p:nvSpPr>
        <p:spPr>
          <a:xfrm>
            <a:off x="893700" y="205987"/>
            <a:ext cx="6462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to filter???</a:t>
            </a:r>
          </a:p>
        </p:txBody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893700" y="1373587"/>
            <a:ext cx="6462600" cy="355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Prioritisation</a:t>
            </a:r>
          </a:p>
        </p:txBody>
      </p:sp>
      <p:sp>
        <p:nvSpPr>
          <p:cNvPr id="357" name="Shape 357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>
            <p:ph type="title"/>
          </p:nvPr>
        </p:nvSpPr>
        <p:spPr>
          <a:xfrm>
            <a:off x="893700" y="206000"/>
            <a:ext cx="72813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number of tools are available:</a:t>
            </a:r>
          </a:p>
        </p:txBody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893700" y="1373587"/>
            <a:ext cx="6462600" cy="355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vcf can be uploaded to one of a few tools along with HPO terms to prioritise variants.</a:t>
            </a:r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/>
          <p:nvPr>
            <p:ph type="title"/>
          </p:nvPr>
        </p:nvSpPr>
        <p:spPr>
          <a:xfrm>
            <a:off x="893700" y="205987"/>
            <a:ext cx="6462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Exomiser</a:t>
            </a:r>
          </a:p>
        </p:txBody>
      </p:sp>
      <p:sp>
        <p:nvSpPr>
          <p:cNvPr id="369" name="Shape 369"/>
          <p:cNvSpPr txBox="1"/>
          <p:nvPr>
            <p:ph idx="1" type="body"/>
          </p:nvPr>
        </p:nvSpPr>
        <p:spPr>
          <a:xfrm>
            <a:off x="893700" y="1373587"/>
            <a:ext cx="6462600" cy="355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/>
          <p:nvPr>
            <p:ph type="title"/>
          </p:nvPr>
        </p:nvSpPr>
        <p:spPr>
          <a:xfrm>
            <a:off x="893700" y="205987"/>
            <a:ext cx="6462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Exomewalker</a:t>
            </a:r>
          </a:p>
        </p:txBody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x="893700" y="1373587"/>
            <a:ext cx="6462600" cy="355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893700" y="205987"/>
            <a:ext cx="6462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How??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893700" y="205987"/>
            <a:ext cx="6462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How??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02500" y="1097900"/>
            <a:ext cx="8172000" cy="3740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Remove common variants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Remove low quality variant calls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Look for previously reported variants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Use in silico tools to predict the impact a variant has on gene function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Ideally confirm with functional studies (RNA, animal model) but not feasible in clinical setting.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893700" y="205987"/>
            <a:ext cx="6462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Challenges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806175" y="1286075"/>
            <a:ext cx="7668300" cy="355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We have many variants!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Hard to classify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Understanding of what is pathogenic is constantly changing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Guidelines</a:t>
            </a:r>
          </a:p>
        </p:txBody>
      </p:sp>
      <p:sp>
        <p:nvSpPr>
          <p:cNvPr id="128" name="Shape 128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893700" y="205987"/>
            <a:ext cx="6462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Best Practice Guidelines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806175" y="905075"/>
            <a:ext cx="7668300" cy="355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How to classify and report variants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Association of Clinical Genetic Science (UK):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http://www.acgs.uk.com/media/774853/evaluation_and_reporting_of_sequence_variants_bpgs_june_2013_-_finalpdf.pdf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American College of Medical Genetics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hlink"/>
              </a:buClr>
              <a:buSzPct val="100000"/>
            </a:pPr>
            <a:r>
              <a:rPr lang="en" sz="1800" u="sng">
                <a:solidFill>
                  <a:schemeClr val="hlink"/>
                </a:solidFill>
              </a:rPr>
              <a:t>doi:10.1038/gim.2015.30</a:t>
            </a:r>
          </a:p>
        </p:txBody>
      </p:sp>
      <p:pic>
        <p:nvPicPr>
          <p:cNvPr id="135" name="Shape 135"/>
          <p:cNvPicPr preferRelativeResize="0"/>
          <p:nvPr/>
        </p:nvPicPr>
        <p:blipFill rotWithShape="1">
          <a:blip r:embed="rId4">
            <a:alphaModFix/>
          </a:blip>
          <a:srcRect b="0" l="0" r="0" t="4761"/>
          <a:stretch/>
        </p:blipFill>
        <p:spPr>
          <a:xfrm>
            <a:off x="285325" y="2996624"/>
            <a:ext cx="4299600" cy="296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/>
          <p:cNvPicPr preferRelativeResize="0"/>
          <p:nvPr/>
        </p:nvPicPr>
        <p:blipFill rotWithShape="1">
          <a:blip r:embed="rId5">
            <a:alphaModFix/>
          </a:blip>
          <a:srcRect b="0" l="20092" r="20795" t="9066"/>
          <a:stretch/>
        </p:blipFill>
        <p:spPr>
          <a:xfrm>
            <a:off x="4644475" y="2615374"/>
            <a:ext cx="4173976" cy="391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