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F009650-9BCF-4D72-BD9A-6B26406E656F}">
  <a:tblStyle styleId="{5F009650-9BCF-4D72-BD9A-6B26406E65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bold.fntdata"/><Relationship Id="rId10" Type="http://schemas.openxmlformats.org/officeDocument/2006/relationships/slide" Target="slides/slide5.xml"/><Relationship Id="rId54" Type="http://schemas.openxmlformats.org/officeDocument/2006/relationships/font" Target="fonts/Raleway-regular.fntdata"/><Relationship Id="rId13" Type="http://schemas.openxmlformats.org/officeDocument/2006/relationships/slide" Target="slides/slide8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56" Type="http://schemas.openxmlformats.org/officeDocument/2006/relationships/font" Target="fonts/Raleway-italic.fntdata"/><Relationship Id="rId15" Type="http://schemas.openxmlformats.org/officeDocument/2006/relationships/slide" Target="slides/slide10.xml"/><Relationship Id="rId59" Type="http://schemas.openxmlformats.org/officeDocument/2006/relationships/font" Target="fonts/Lato-bold.fntdata"/><Relationship Id="rId14" Type="http://schemas.openxmlformats.org/officeDocument/2006/relationships/slide" Target="slides/slide9.xml"/><Relationship Id="rId58" Type="http://schemas.openxmlformats.org/officeDocument/2006/relationships/font" Target="fonts/La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select for the regions of interest there are a few different approaches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Amplicon based selects the regions using primers and then amplifies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Capture based amplifies and then captures.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quality = based on what has been seen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Sequence context = surrounding bases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position in read = end of read?</a:t>
            </a:r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BWA does not retain the readgroup information so cannot determine genotype. Done using picard tools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Read group is based on one of the indexes - if not been demultiplexed can move the read groups around at the BAM stage.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2838934"/>
            <a:ext cx="5216699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2"/>
            <a:ext cx="7218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2533162"/>
            <a:ext cx="7218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2"/>
            <a:ext cx="7218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2533162"/>
            <a:ext cx="5216699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19881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39929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047703" y="3992850"/>
            <a:ext cx="30477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3992850"/>
            <a:ext cx="30477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3992850"/>
            <a:ext cx="30477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710425" y="2161800"/>
            <a:ext cx="5723699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3593400" y="11814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1599675"/>
            <a:ext cx="17103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1599675"/>
            <a:ext cx="17103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599675"/>
            <a:ext cx="17103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1599675"/>
            <a:ext cx="17103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62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1945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93700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386403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879107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93700" y="4649962"/>
            <a:ext cx="6462600" cy="350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Shape 60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0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94675" y="2616125"/>
            <a:ext cx="68127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Whole exome data and variant calling</a:t>
            </a:r>
          </a:p>
        </p:txBody>
      </p:sp>
      <p:sp>
        <p:nvSpPr>
          <p:cNvPr id="100" name="Shape 100"/>
          <p:cNvSpPr txBox="1"/>
          <p:nvPr>
            <p:ph idx="4294967295" type="subTitle"/>
          </p:nvPr>
        </p:nvSpPr>
        <p:spPr>
          <a:xfrm>
            <a:off x="1054040" y="4294760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Aled Jones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In principle it is very easy…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0163"/>
            <a:ext cx="9144000" cy="3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But the reality is somewhat different…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589"/>
            <a:ext cx="9141900" cy="3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655900" y="1872649"/>
            <a:ext cx="5052000" cy="1986899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Shape 173"/>
          <p:cNvCxnSpPr/>
          <p:nvPr/>
        </p:nvCxnSpPr>
        <p:spPr>
          <a:xfrm flipH="1">
            <a:off x="4159140" y="1300787"/>
            <a:ext cx="36000" cy="36872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4" name="Shape 174"/>
          <p:cNvSpPr txBox="1"/>
          <p:nvPr>
            <p:ph type="title"/>
          </p:nvPr>
        </p:nvSpPr>
        <p:spPr>
          <a:xfrm>
            <a:off x="893700" y="206000"/>
            <a:ext cx="7084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Workflow</a:t>
            </a:r>
          </a:p>
        </p:txBody>
      </p:sp>
      <p:sp>
        <p:nvSpPr>
          <p:cNvPr id="175" name="Shape 175"/>
          <p:cNvSpPr/>
          <p:nvPr/>
        </p:nvSpPr>
        <p:spPr>
          <a:xfrm>
            <a:off x="2971636" y="1926644"/>
            <a:ext cx="2447099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971636" y="2412697"/>
            <a:ext cx="2447099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971636" y="2898749"/>
            <a:ext cx="2447099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971625" y="3384800"/>
            <a:ext cx="2447099" cy="346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971625" y="3355625"/>
            <a:ext cx="24470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Annotation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971636" y="2898749"/>
            <a:ext cx="24470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Filtering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050572" y="2412697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Calling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050572" y="1926644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</a:p>
        </p:txBody>
      </p:sp>
      <p:sp>
        <p:nvSpPr>
          <p:cNvPr id="183" name="Shape 183"/>
          <p:cNvSpPr/>
          <p:nvPr/>
        </p:nvSpPr>
        <p:spPr>
          <a:xfrm>
            <a:off x="2971636" y="1440591"/>
            <a:ext cx="2447099" cy="37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3050572" y="1440591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Mapping</a:t>
            </a:r>
          </a:p>
        </p:txBody>
      </p:sp>
      <p:sp>
        <p:nvSpPr>
          <p:cNvPr id="185" name="Shape 185"/>
          <p:cNvSpPr/>
          <p:nvPr/>
        </p:nvSpPr>
        <p:spPr>
          <a:xfrm>
            <a:off x="2971625" y="3921503"/>
            <a:ext cx="2447099" cy="3299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050560" y="3905298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Filtering/ Prioritisation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2971636" y="954539"/>
            <a:ext cx="2447099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3050572" y="954539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</a:t>
            </a:r>
          </a:p>
        </p:txBody>
      </p:sp>
      <p:sp>
        <p:nvSpPr>
          <p:cNvPr id="189" name="Shape 189"/>
          <p:cNvSpPr/>
          <p:nvPr/>
        </p:nvSpPr>
        <p:spPr>
          <a:xfrm>
            <a:off x="2971636" y="4331753"/>
            <a:ext cx="2447099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050572" y="4331753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406751" y="2736725"/>
            <a:ext cx="1440300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talk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2655900" y="1872649"/>
            <a:ext cx="5052000" cy="19869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Shape 203"/>
          <p:cNvCxnSpPr/>
          <p:nvPr/>
        </p:nvCxnSpPr>
        <p:spPr>
          <a:xfrm flipH="1">
            <a:off x="4159140" y="1300787"/>
            <a:ext cx="36000" cy="368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4" name="Shape 204"/>
          <p:cNvSpPr txBox="1"/>
          <p:nvPr>
            <p:ph type="title"/>
          </p:nvPr>
        </p:nvSpPr>
        <p:spPr>
          <a:xfrm>
            <a:off x="893700" y="206000"/>
            <a:ext cx="7084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Workflow</a:t>
            </a:r>
          </a:p>
        </p:txBody>
      </p:sp>
      <p:sp>
        <p:nvSpPr>
          <p:cNvPr id="205" name="Shape 205"/>
          <p:cNvSpPr/>
          <p:nvPr/>
        </p:nvSpPr>
        <p:spPr>
          <a:xfrm>
            <a:off x="2971636" y="1926644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971636" y="2412697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971636" y="2898749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971625" y="3384800"/>
            <a:ext cx="2447100" cy="346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971625" y="3355625"/>
            <a:ext cx="2447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Annotation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971636" y="2898749"/>
            <a:ext cx="2447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Filtering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050572" y="2412697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Calling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050572" y="1926644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</a:p>
        </p:txBody>
      </p:sp>
      <p:sp>
        <p:nvSpPr>
          <p:cNvPr id="213" name="Shape 213"/>
          <p:cNvSpPr/>
          <p:nvPr/>
        </p:nvSpPr>
        <p:spPr>
          <a:xfrm>
            <a:off x="2971636" y="1440591"/>
            <a:ext cx="2447100" cy="3779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3050572" y="1440591"/>
            <a:ext cx="2289300" cy="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Mapping</a:t>
            </a:r>
          </a:p>
        </p:txBody>
      </p:sp>
      <p:sp>
        <p:nvSpPr>
          <p:cNvPr id="215" name="Shape 215"/>
          <p:cNvSpPr/>
          <p:nvPr/>
        </p:nvSpPr>
        <p:spPr>
          <a:xfrm>
            <a:off x="2971625" y="3921504"/>
            <a:ext cx="2447100" cy="33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3050560" y="3905298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Filtering/ Prioritisation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2971636" y="954539"/>
            <a:ext cx="2447100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3050572" y="954539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971636" y="4331753"/>
            <a:ext cx="2447100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3050572" y="4331753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06751" y="2736725"/>
            <a:ext cx="144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talk</a:t>
            </a:r>
          </a:p>
        </p:txBody>
      </p:sp>
      <p:sp>
        <p:nvSpPr>
          <p:cNvPr id="222" name="Shape 222"/>
          <p:cNvSpPr/>
          <p:nvPr/>
        </p:nvSpPr>
        <p:spPr>
          <a:xfrm>
            <a:off x="2687216" y="1818624"/>
            <a:ext cx="3024299" cy="5940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Useful tools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86775" y="1373600"/>
            <a:ext cx="8871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</a:rPr>
              <a:t>SAMtools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</a:rPr>
              <a:t>Utilities for manipulating SAM/BAM files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</a:rPr>
              <a:t>GATK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</a:rPr>
              <a:t>Genome analysis toolkit – variety of tools for variant discovery, genotyping and quality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</a:rPr>
              <a:t>Picard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</a:rPr>
              <a:t>Utilities for manipulating SAM/BAM files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99375" y="206000"/>
            <a:ext cx="8532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Reminder: NGS Capture methods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34048" l="3667" r="50830" t="33437"/>
          <a:stretch/>
        </p:blipFill>
        <p:spPr>
          <a:xfrm>
            <a:off x="199375" y="2209975"/>
            <a:ext cx="3061124" cy="27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74516" l="51271" r="0" t="0"/>
          <a:stretch/>
        </p:blipFill>
        <p:spPr>
          <a:xfrm>
            <a:off x="4652097" y="2286174"/>
            <a:ext cx="3719062" cy="24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 b="34520" l="51627" r="0" t="62275"/>
          <a:stretch/>
        </p:blipFill>
        <p:spPr>
          <a:xfrm>
            <a:off x="4652100" y="4691475"/>
            <a:ext cx="3719050" cy="2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1" type="body"/>
          </p:nvPr>
        </p:nvSpPr>
        <p:spPr>
          <a:xfrm>
            <a:off x="173124" y="1200150"/>
            <a:ext cx="3857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Amplicon based capture uses PCR to amplify regions of the genome for sequencing.</a:t>
            </a: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4219450" y="1200150"/>
            <a:ext cx="4367699" cy="114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Targeted capture based randomly fragments the DNA, amplifies it and then uses probes to select amplified DNA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23525" y="206000"/>
            <a:ext cx="846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Pre-processing – mark duplicates</a:t>
            </a:r>
          </a:p>
        </p:txBody>
      </p:sp>
      <p:sp>
        <p:nvSpPr>
          <p:cNvPr id="244" name="Shape 244"/>
          <p:cNvSpPr/>
          <p:nvPr/>
        </p:nvSpPr>
        <p:spPr>
          <a:xfrm>
            <a:off x="323528" y="4731989"/>
            <a:ext cx="856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https://www.broadinstitute.org/gatk/events/2038/GATKwh0-BP-1-Map_and_Dedup.pdf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07798" y="1063400"/>
            <a:ext cx="706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NOT FOR AMPLICON BASED CAPTURE!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Generated as a consequence of PCR</a:t>
            </a:r>
          </a:p>
        </p:txBody>
      </p:sp>
      <p:grpSp>
        <p:nvGrpSpPr>
          <p:cNvPr id="246" name="Shape 246"/>
          <p:cNvGrpSpPr/>
          <p:nvPr/>
        </p:nvGrpSpPr>
        <p:grpSpPr>
          <a:xfrm>
            <a:off x="965450" y="1875500"/>
            <a:ext cx="5723999" cy="2692825"/>
            <a:chOff x="965450" y="1875500"/>
            <a:chExt cx="5723999" cy="2692825"/>
          </a:xfrm>
        </p:grpSpPr>
        <p:pic>
          <p:nvPicPr>
            <p:cNvPr id="247" name="Shape 247"/>
            <p:cNvPicPr preferRelativeResize="0"/>
            <p:nvPr/>
          </p:nvPicPr>
          <p:blipFill rotWithShape="1">
            <a:blip r:embed="rId3">
              <a:alphaModFix/>
            </a:blip>
            <a:srcRect b="49679" l="21555" r="31494" t="13281"/>
            <a:stretch/>
          </p:blipFill>
          <p:spPr>
            <a:xfrm>
              <a:off x="965450" y="1875500"/>
              <a:ext cx="5723999" cy="2692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Shape 248"/>
            <p:cNvSpPr/>
            <p:nvPr/>
          </p:nvSpPr>
          <p:spPr>
            <a:xfrm>
              <a:off x="1842200" y="3798525"/>
              <a:ext cx="114000" cy="76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36100" l="21555" r="31494" t="19484"/>
          <a:stretch/>
        </p:blipFill>
        <p:spPr>
          <a:xfrm>
            <a:off x="432047" y="1157975"/>
            <a:ext cx="5723999" cy="253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type="title"/>
          </p:nvPr>
        </p:nvSpPr>
        <p:spPr>
          <a:xfrm>
            <a:off x="323525" y="206000"/>
            <a:ext cx="846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Pre-processing – mark duplicates</a:t>
            </a:r>
          </a:p>
        </p:txBody>
      </p:sp>
      <p:sp>
        <p:nvSpPr>
          <p:cNvPr id="255" name="Shape 255"/>
          <p:cNvSpPr/>
          <p:nvPr/>
        </p:nvSpPr>
        <p:spPr>
          <a:xfrm>
            <a:off x="323528" y="4731989"/>
            <a:ext cx="856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https://www.broadinstitute.org/gatk/events/2038/GATKwh0-BP-1-Map_and_Dedup.pdf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23815" l="49905" r="12885" t="57284"/>
          <a:stretch/>
        </p:blipFill>
        <p:spPr>
          <a:xfrm>
            <a:off x="3951103" y="3359140"/>
            <a:ext cx="4536599" cy="10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404675" y="1120625"/>
            <a:ext cx="7774199" cy="3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Base quality scores are assigned based on noise in base calling images - systematic bias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Variant callers use quality scores to assign confidence to a call – need to be accurate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Corrected using machine learning approach to model errors and adjust scores</a:t>
            </a: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46700" y="206000"/>
            <a:ext cx="9097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Pre-processing – score recalibration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948264" y="4563439"/>
            <a:ext cx="1584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GATK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Overview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Recap - what we have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Variant calling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variant calling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variant filtering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variant annotation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6700" y="206000"/>
            <a:ext cx="9097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Pre-processing – score recalibration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04675" y="1425425"/>
            <a:ext cx="7774199" cy="3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Basically updates the predicted error rates with based on the errors seen in the reads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SAMtools mpileup recalibrates the BAQ based on: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/>
              <a:t>base quality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/>
              <a:t>sequence context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/>
              <a:t>position in read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GATK haplotype caller also takes into account: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/>
              <a:t>realignment around indels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Shape 274"/>
          <p:cNvGraphicFramePr/>
          <p:nvPr/>
        </p:nvGraphicFramePr>
        <p:xfrm>
          <a:off x="1547663" y="2841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{5F009650-9BCF-4D72-BD9A-6B26406E656F}</a:tableStyleId>
              </a:tblPr>
              <a:tblGrid>
                <a:gridCol w="2032000"/>
                <a:gridCol w="2032000"/>
                <a:gridCol w="2032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Phred quality score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Probability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/>
                        <a:t>Base call accuracy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 in 10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90%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20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 in 100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99%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30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 in 1,000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/>
                        <a:t>99.9%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40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 in 10,000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/>
                        <a:t>99.99%</a:t>
                      </a: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50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 in 100,000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99.999%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75" name="Shape 27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Phred quality scores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57200" y="1059573"/>
            <a:ext cx="8229600" cy="1742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Characterise the quality of DNA sequences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			q = -10log</a:t>
            </a:r>
            <a:r>
              <a:rPr baseline="-25000"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(p)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 = error probability for the base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Pre-processing - others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2250" y="1373600"/>
            <a:ext cx="8700299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Add or replace read groups (which read belongs to which sample) – Picard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Sort reads by start position - Picard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Local realignment around indels - mismatched reads at indel boundaries might look like evidence for SNPs [originally each read is individually mapped to the reference to cut computational cost] – GATK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Variant calling</a:t>
            </a:r>
          </a:p>
        </p:txBody>
      </p:sp>
      <p:sp>
        <p:nvSpPr>
          <p:cNvPr id="288" name="Shape 28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2655900" y="1872649"/>
            <a:ext cx="5052000" cy="19869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Shape 294"/>
          <p:cNvCxnSpPr/>
          <p:nvPr/>
        </p:nvCxnSpPr>
        <p:spPr>
          <a:xfrm flipH="1">
            <a:off x="4159140" y="1300787"/>
            <a:ext cx="36000" cy="368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95" name="Shape 295"/>
          <p:cNvSpPr txBox="1"/>
          <p:nvPr>
            <p:ph type="title"/>
          </p:nvPr>
        </p:nvSpPr>
        <p:spPr>
          <a:xfrm>
            <a:off x="893700" y="206000"/>
            <a:ext cx="7084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Workflow</a:t>
            </a:r>
          </a:p>
        </p:txBody>
      </p:sp>
      <p:sp>
        <p:nvSpPr>
          <p:cNvPr id="296" name="Shape 296"/>
          <p:cNvSpPr/>
          <p:nvPr/>
        </p:nvSpPr>
        <p:spPr>
          <a:xfrm>
            <a:off x="2971636" y="1926644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2971636" y="2412697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2971636" y="2898749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971625" y="3384800"/>
            <a:ext cx="2447100" cy="346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2971625" y="3355625"/>
            <a:ext cx="2447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Annotation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971636" y="2898749"/>
            <a:ext cx="2447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Filtering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050572" y="2412697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Calling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050572" y="1926644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</a:p>
        </p:txBody>
      </p:sp>
      <p:sp>
        <p:nvSpPr>
          <p:cNvPr id="304" name="Shape 304"/>
          <p:cNvSpPr/>
          <p:nvPr/>
        </p:nvSpPr>
        <p:spPr>
          <a:xfrm>
            <a:off x="2971636" y="1440591"/>
            <a:ext cx="2447100" cy="3779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050572" y="1440591"/>
            <a:ext cx="2289300" cy="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Mapping</a:t>
            </a:r>
          </a:p>
        </p:txBody>
      </p:sp>
      <p:sp>
        <p:nvSpPr>
          <p:cNvPr id="306" name="Shape 306"/>
          <p:cNvSpPr/>
          <p:nvPr/>
        </p:nvSpPr>
        <p:spPr>
          <a:xfrm>
            <a:off x="2971625" y="3921504"/>
            <a:ext cx="2447100" cy="33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050560" y="3905298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Filtering/ Prioritisation</a:t>
            </a:r>
          </a:p>
        </p:txBody>
      </p:sp>
      <p:sp>
        <p:nvSpPr>
          <p:cNvPr id="308" name="Shape 308"/>
          <p:cNvSpPr/>
          <p:nvPr/>
        </p:nvSpPr>
        <p:spPr>
          <a:xfrm>
            <a:off x="2971636" y="954539"/>
            <a:ext cx="2447100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3050572" y="954539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</a:t>
            </a:r>
          </a:p>
        </p:txBody>
      </p:sp>
      <p:sp>
        <p:nvSpPr>
          <p:cNvPr id="310" name="Shape 310"/>
          <p:cNvSpPr/>
          <p:nvPr/>
        </p:nvSpPr>
        <p:spPr>
          <a:xfrm>
            <a:off x="2971636" y="4331753"/>
            <a:ext cx="2447100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050572" y="4331753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406751" y="2736725"/>
            <a:ext cx="144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talk</a:t>
            </a:r>
          </a:p>
        </p:txBody>
      </p:sp>
      <p:sp>
        <p:nvSpPr>
          <p:cNvPr id="313" name="Shape 313"/>
          <p:cNvSpPr/>
          <p:nvPr/>
        </p:nvSpPr>
        <p:spPr>
          <a:xfrm>
            <a:off x="2687216" y="2275824"/>
            <a:ext cx="3024299" cy="5940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Too many tools!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893700" y="9163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GATK unified genotyper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GATK haplotype caller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SAMtools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SOAPsnp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SOAPindel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Pindel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Dindel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Scalpel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Platypus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953000" y="1360975"/>
            <a:ext cx="3208799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varScan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varDict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Glftools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Atlas2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b="1"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Mpileup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MuTect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BayesCall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BreakDancer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many, many more...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Reasons for a mismatch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True SNP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" sz="296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Error in library prep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Base calling error – sequencing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Affected by ⬇coverage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Mapping error (misalignment)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Hard in repetitive regions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Try local realignment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Error in reference genome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General principles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65750" y="1145000"/>
            <a:ext cx="8365799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Identify sites that differ from the reference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Estimate likelihood this is a variant or sequencing error taking into account: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Base quality score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Proximity to indel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Repetitive regions (e.g. Homopolymers)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Mapping qualities of supporting reads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Read length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Position in read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Paired reads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Coverage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Strand bias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Local de novo realignment in ‘active’ regions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Output quality score for variant call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General principles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42425" y="1381400"/>
            <a:ext cx="85683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Early methods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Simply count numbers of reference and alternate reads – simple cut off to identify variants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Bayesian methods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Take into account counts as well as base and mapping qualities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Posterior probability of each possible genotype is output – used to calculate quality score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comes out</a:t>
            </a:r>
          </a:p>
        </p:txBody>
      </p:sp>
      <p:sp>
        <p:nvSpPr>
          <p:cNvPr id="344" name="Shape 34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of terms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mpileup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42425" y="980550"/>
            <a:ext cx="85683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Samtools mpileup variant caller produces an mpileup file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samtools mpileup -uf ref.fa aln1.bam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bcftools converts this to a vcf file</a:t>
            </a:r>
            <a:r>
              <a:rPr lang="en" sz="1800"/>
              <a:t> (it can also convert to a binary vcf (bcf))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bcftools call -cNvf GQ -&gt; variants.vcf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bcftools: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converts between formats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enables filtering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VCF file format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42425" y="980550"/>
            <a:ext cx="8568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Created as part of 1000 genomes project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http://www.1000genomes.org/wiki/Analysis/vcf4.0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VCF file format</a:t>
            </a: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7476" l="0" r="0" t="11255"/>
          <a:stretch/>
        </p:blipFill>
        <p:spPr>
          <a:xfrm>
            <a:off x="-34275" y="941326"/>
            <a:ext cx="9214799" cy="41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VCF file format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29143" l="0" r="0" t="11258"/>
          <a:stretch/>
        </p:blipFill>
        <p:spPr>
          <a:xfrm>
            <a:off x="-34275" y="2084325"/>
            <a:ext cx="9214799" cy="3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>
            <p:ph idx="1" type="body"/>
          </p:nvPr>
        </p:nvSpPr>
        <p:spPr>
          <a:xfrm>
            <a:off x="342425" y="980550"/>
            <a:ext cx="8568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Header lines start with ##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details all the fields within each row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VCF file format</a:t>
            </a: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3">
            <a:alphaModFix/>
          </a:blip>
          <a:srcRect b="9545" l="0" r="0" t="72331"/>
          <a:stretch/>
        </p:blipFill>
        <p:spPr>
          <a:xfrm>
            <a:off x="-34275" y="3276275"/>
            <a:ext cx="9214799" cy="9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>
            <p:ph idx="1" type="body"/>
          </p:nvPr>
        </p:nvSpPr>
        <p:spPr>
          <a:xfrm>
            <a:off x="342425" y="980550"/>
            <a:ext cx="8568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Variant section starts with the column headers starting with #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Then one row per variant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Types of variants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b="11248" l="23325" r="5209" t="18536"/>
          <a:stretch/>
        </p:blipFill>
        <p:spPr>
          <a:xfrm>
            <a:off x="1080900" y="1059575"/>
            <a:ext cx="6265199" cy="35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/>
          <p:nvPr/>
        </p:nvSpPr>
        <p:spPr>
          <a:xfrm>
            <a:off x="323528" y="4731989"/>
            <a:ext cx="856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http://vcftools.sourceforge.net/VCF-poster.pdf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Indels are a different problem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55500" y="1373595"/>
            <a:ext cx="6462600" cy="23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Lots of false pos SNPs near true indels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Mismatches penalised less than gaps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Local de novo realignment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Little concordance between popular callers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Lag behind SNV callers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27593" l="41043" r="30016" t="26102"/>
          <a:stretch/>
        </p:blipFill>
        <p:spPr>
          <a:xfrm>
            <a:off x="6498703" y="2409731"/>
            <a:ext cx="2619000" cy="26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323528" y="4731989"/>
            <a:ext cx="856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O’Rawe, Jiang et al. Genome Medicine. 2013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2655900" y="1872649"/>
            <a:ext cx="5052000" cy="19869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/>
          <p:nvPr/>
        </p:nvCxnSpPr>
        <p:spPr>
          <a:xfrm flipH="1">
            <a:off x="4159140" y="1300787"/>
            <a:ext cx="36000" cy="368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99" name="Shape 399"/>
          <p:cNvSpPr txBox="1"/>
          <p:nvPr>
            <p:ph type="title"/>
          </p:nvPr>
        </p:nvSpPr>
        <p:spPr>
          <a:xfrm>
            <a:off x="893700" y="206000"/>
            <a:ext cx="7084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Workflow</a:t>
            </a:r>
          </a:p>
        </p:txBody>
      </p:sp>
      <p:sp>
        <p:nvSpPr>
          <p:cNvPr id="400" name="Shape 400"/>
          <p:cNvSpPr/>
          <p:nvPr/>
        </p:nvSpPr>
        <p:spPr>
          <a:xfrm>
            <a:off x="2971636" y="1926644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2971636" y="2412697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2971636" y="2898749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2971625" y="3384800"/>
            <a:ext cx="2447100" cy="346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2971625" y="3355625"/>
            <a:ext cx="2447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Annotation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2971636" y="2898749"/>
            <a:ext cx="2447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Filtering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050572" y="2412697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Calling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3050572" y="1926644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</a:p>
        </p:txBody>
      </p:sp>
      <p:sp>
        <p:nvSpPr>
          <p:cNvPr id="408" name="Shape 408"/>
          <p:cNvSpPr/>
          <p:nvPr/>
        </p:nvSpPr>
        <p:spPr>
          <a:xfrm>
            <a:off x="2971636" y="1440591"/>
            <a:ext cx="2447100" cy="3779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3050572" y="1440591"/>
            <a:ext cx="2289300" cy="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Mapping</a:t>
            </a:r>
          </a:p>
        </p:txBody>
      </p:sp>
      <p:sp>
        <p:nvSpPr>
          <p:cNvPr id="410" name="Shape 410"/>
          <p:cNvSpPr/>
          <p:nvPr/>
        </p:nvSpPr>
        <p:spPr>
          <a:xfrm>
            <a:off x="2971625" y="3921504"/>
            <a:ext cx="2447100" cy="33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050560" y="3905298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Filtering/ Prioritisation</a:t>
            </a:r>
          </a:p>
        </p:txBody>
      </p:sp>
      <p:sp>
        <p:nvSpPr>
          <p:cNvPr id="412" name="Shape 412"/>
          <p:cNvSpPr/>
          <p:nvPr/>
        </p:nvSpPr>
        <p:spPr>
          <a:xfrm>
            <a:off x="2971636" y="954539"/>
            <a:ext cx="2447100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3050572" y="954539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</a:t>
            </a:r>
          </a:p>
        </p:txBody>
      </p:sp>
      <p:sp>
        <p:nvSpPr>
          <p:cNvPr id="414" name="Shape 414"/>
          <p:cNvSpPr/>
          <p:nvPr/>
        </p:nvSpPr>
        <p:spPr>
          <a:xfrm>
            <a:off x="2971636" y="4331753"/>
            <a:ext cx="2447100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050572" y="4331753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406751" y="2736725"/>
            <a:ext cx="144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talk</a:t>
            </a:r>
          </a:p>
        </p:txBody>
      </p:sp>
      <p:sp>
        <p:nvSpPr>
          <p:cNvPr id="417" name="Shape 417"/>
          <p:cNvSpPr/>
          <p:nvPr/>
        </p:nvSpPr>
        <p:spPr>
          <a:xfrm>
            <a:off x="2687216" y="2809224"/>
            <a:ext cx="3024299" cy="5940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Need for good filters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163025" y="1373600"/>
            <a:ext cx="88443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NGS technologies and variant callers are far from perfect!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False discovery rate (FDR) ~0.2-0.6% (7,000-17,000 errors per genome (Complete Genomics))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Errors occur as rare/novel variants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Expect disease causing variants to be rare/novel too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Removing common variants increases proportion of errors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Callers often designed with high sensitivity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Try to remove sequencing errors but retain large proportion of true variants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Example filters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Repetitive regions – sequencing and mapping difficult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Strand bias – low frequency of reads with errors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Coverage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Quality scores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Proximity to SNV/Indel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Can be applied through calling algorithm (filters may vary) or subsequent VCF file filtering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Revision of terms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5266" y="912846"/>
            <a:ext cx="2016300" cy="189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771" y="2318385"/>
            <a:ext cx="1796400" cy="27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155575" y="-108347"/>
            <a:ext cx="304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93700" y="1373599"/>
            <a:ext cx="2234699" cy="34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SNV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Insertion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Deletion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05" y="0"/>
            <a:ext cx="3921899" cy="392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Ti/Tv ratio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Transition is more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frequent than transversion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Ti/Tv ~1.5 for whole genome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Ti/Tv ~2.0 for exome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Ti/Tv = 2/4 = 0.5 for random, uniform, sequencing error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Shape 441"/>
          <p:cNvPicPr preferRelativeResize="0"/>
          <p:nvPr/>
        </p:nvPicPr>
        <p:blipFill rotWithShape="1">
          <a:blip r:embed="rId3">
            <a:alphaModFix/>
          </a:blip>
          <a:srcRect b="43660" l="72345" r="8754" t="30824"/>
          <a:stretch/>
        </p:blipFill>
        <p:spPr>
          <a:xfrm>
            <a:off x="6300192" y="87473"/>
            <a:ext cx="2736300" cy="173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GATK soft filtering - VQSR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Variant quality score recalibration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Machine learning to assign well calibrated probabilities to each variant using a high quality set of know variants as training and truth resources – VariantRecalibrator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Filtering based on this new quality score - ApplyRecalibration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Requires large, high-quality set of variants from organism of interest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Needs a large number of samples run at one time to learn profiles of good and bad variants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GATK hard filtering best practice</a:t>
            </a:r>
          </a:p>
        </p:txBody>
      </p:sp>
      <p:grpSp>
        <p:nvGrpSpPr>
          <p:cNvPr id="449" name="Shape 449"/>
          <p:cNvGrpSpPr/>
          <p:nvPr/>
        </p:nvGrpSpPr>
        <p:grpSpPr>
          <a:xfrm>
            <a:off x="35495" y="1201271"/>
            <a:ext cx="9504991" cy="3746828"/>
            <a:chOff x="35495" y="2105751"/>
            <a:chExt cx="9504991" cy="4995771"/>
          </a:xfrm>
        </p:grpSpPr>
        <p:pic>
          <p:nvPicPr>
            <p:cNvPr id="450" name="Shape 450"/>
            <p:cNvPicPr preferRelativeResize="0"/>
            <p:nvPr/>
          </p:nvPicPr>
          <p:blipFill rotWithShape="1">
            <a:blip r:embed="rId3">
              <a:alphaModFix/>
            </a:blip>
            <a:srcRect b="41769" l="28638" r="6392" t="39330"/>
            <a:stretch/>
          </p:blipFill>
          <p:spPr>
            <a:xfrm>
              <a:off x="35495" y="3284983"/>
              <a:ext cx="9108899" cy="165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Shape 451"/>
            <p:cNvSpPr txBox="1"/>
            <p:nvPr/>
          </p:nvSpPr>
          <p:spPr>
            <a:xfrm>
              <a:off x="387433" y="2192064"/>
              <a:ext cx="21603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18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Quality/</a:t>
              </a:r>
              <a:r>
                <a:rPr b="0" i="0" lang="en" sz="18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Depth</a:t>
              </a:r>
            </a:p>
          </p:txBody>
        </p:sp>
        <p:cxnSp>
          <p:nvCxnSpPr>
            <p:cNvPr id="452" name="Shape 452"/>
            <p:cNvCxnSpPr/>
            <p:nvPr/>
          </p:nvCxnSpPr>
          <p:spPr>
            <a:xfrm rot="10800000">
              <a:off x="1835743" y="2708771"/>
              <a:ext cx="431999" cy="13682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53" name="Shape 453"/>
            <p:cNvSpPr txBox="1"/>
            <p:nvPr/>
          </p:nvSpPr>
          <p:spPr>
            <a:xfrm>
              <a:off x="2450232" y="2293640"/>
              <a:ext cx="3600300" cy="11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1800" u="none" cap="none" strike="noStrik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FisherStrand</a:t>
              </a:r>
              <a:r>
                <a:rPr b="0" i="0" lang="en" sz="1800" u="none" cap="none" strike="noStrik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 – Phred scaled </a:t>
              </a:r>
              <a:r>
                <a:rPr b="0" i="1" lang="en" sz="1800" u="none" cap="none" strike="noStrik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" sz="1800" u="none" cap="none" strike="noStrik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-value to detect strand bias</a:t>
              </a:r>
            </a:p>
          </p:txBody>
        </p:sp>
        <p:cxnSp>
          <p:nvCxnSpPr>
            <p:cNvPr id="454" name="Shape 454"/>
            <p:cNvCxnSpPr/>
            <p:nvPr/>
          </p:nvCxnSpPr>
          <p:spPr>
            <a:xfrm flipH="1" rot="10800000">
              <a:off x="3275856" y="2997071"/>
              <a:ext cx="719999" cy="108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55" name="Shape 455"/>
            <p:cNvSpPr txBox="1"/>
            <p:nvPr/>
          </p:nvSpPr>
          <p:spPr>
            <a:xfrm>
              <a:off x="5940187" y="2105751"/>
              <a:ext cx="3600300" cy="11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1800" u="none" cap="none" strike="noStrik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Root mean</a:t>
              </a:r>
              <a:r>
                <a:rPr b="0" i="0" lang="en" sz="1800" u="none" cap="none" strike="noStrik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 square of mapping qualities of all reads</a:t>
              </a:r>
            </a:p>
          </p:txBody>
        </p:sp>
        <p:cxnSp>
          <p:nvCxnSpPr>
            <p:cNvPr id="456" name="Shape 456"/>
            <p:cNvCxnSpPr/>
            <p:nvPr/>
          </p:nvCxnSpPr>
          <p:spPr>
            <a:xfrm flipH="1" rot="10800000">
              <a:off x="4355976" y="3501071"/>
              <a:ext cx="1296000" cy="57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57" name="Shape 457"/>
            <p:cNvSpPr txBox="1"/>
            <p:nvPr/>
          </p:nvSpPr>
          <p:spPr>
            <a:xfrm>
              <a:off x="6012160" y="5085183"/>
              <a:ext cx="3132899" cy="12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Mapping qualities of read with alternate vs</a:t>
              </a:r>
              <a:r>
                <a:rPr b="0" i="0" lang="en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reference alleles</a:t>
              </a:r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3095327" y="5445223"/>
              <a:ext cx="3132899" cy="16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18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Consistency</a:t>
              </a:r>
              <a:r>
                <a:rPr b="0" i="0" lang="en" sz="18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 of site</a:t>
              </a:r>
              <a:r>
                <a:rPr lang="en"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" sz="18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with only 2 haplotypes – assumes diploid</a:t>
              </a:r>
            </a:p>
          </p:txBody>
        </p:sp>
        <p:sp>
          <p:nvSpPr>
            <p:cNvPr id="459" name="Shape 459"/>
            <p:cNvSpPr txBox="1"/>
            <p:nvPr/>
          </p:nvSpPr>
          <p:spPr>
            <a:xfrm>
              <a:off x="216023" y="5256583"/>
              <a:ext cx="2843699" cy="16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Tests if</a:t>
              </a:r>
              <a:r>
                <a:rPr b="0" i="0" lang="en" sz="1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alternative</a:t>
              </a:r>
              <a:r>
                <a:rPr b="0" i="0" lang="en" sz="1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" sz="1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allele only</a:t>
              </a:r>
              <a:r>
                <a:rPr b="0" i="0" lang="en" sz="1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seen </a:t>
              </a:r>
              <a:r>
                <a:rPr b="0" i="0" lang="en" sz="1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at ends of reads</a:t>
              </a:r>
            </a:p>
          </p:txBody>
        </p:sp>
      </p:grpSp>
      <p:cxnSp>
        <p:nvCxnSpPr>
          <p:cNvPr id="460" name="Shape 460"/>
          <p:cNvCxnSpPr/>
          <p:nvPr/>
        </p:nvCxnSpPr>
        <p:spPr>
          <a:xfrm>
            <a:off x="1187624" y="3003798"/>
            <a:ext cx="144000" cy="593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1" name="Shape 461"/>
          <p:cNvCxnSpPr/>
          <p:nvPr/>
        </p:nvCxnSpPr>
        <p:spPr>
          <a:xfrm flipH="1">
            <a:off x="4716103" y="2895785"/>
            <a:ext cx="791999" cy="863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2" name="Shape 462"/>
          <p:cNvCxnSpPr/>
          <p:nvPr/>
        </p:nvCxnSpPr>
        <p:spPr>
          <a:xfrm>
            <a:off x="7740352" y="2895785"/>
            <a:ext cx="0" cy="593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2655900" y="1872649"/>
            <a:ext cx="5052000" cy="19869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Shape 468"/>
          <p:cNvCxnSpPr/>
          <p:nvPr/>
        </p:nvCxnSpPr>
        <p:spPr>
          <a:xfrm flipH="1">
            <a:off x="4159140" y="1300787"/>
            <a:ext cx="36000" cy="368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69" name="Shape 469"/>
          <p:cNvSpPr txBox="1"/>
          <p:nvPr>
            <p:ph type="title"/>
          </p:nvPr>
        </p:nvSpPr>
        <p:spPr>
          <a:xfrm>
            <a:off x="893700" y="206000"/>
            <a:ext cx="7084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Workflow</a:t>
            </a:r>
          </a:p>
        </p:txBody>
      </p:sp>
      <p:sp>
        <p:nvSpPr>
          <p:cNvPr id="470" name="Shape 470"/>
          <p:cNvSpPr/>
          <p:nvPr/>
        </p:nvSpPr>
        <p:spPr>
          <a:xfrm>
            <a:off x="2971636" y="1926644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971636" y="2412697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2971636" y="2898749"/>
            <a:ext cx="2447100" cy="37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971625" y="3384800"/>
            <a:ext cx="2447100" cy="346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2971625" y="3355625"/>
            <a:ext cx="2447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Annotation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971636" y="2898749"/>
            <a:ext cx="2447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Filtering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3050572" y="2412697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 Calling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050572" y="1926644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</a:p>
        </p:txBody>
      </p:sp>
      <p:sp>
        <p:nvSpPr>
          <p:cNvPr id="478" name="Shape 478"/>
          <p:cNvSpPr/>
          <p:nvPr/>
        </p:nvSpPr>
        <p:spPr>
          <a:xfrm>
            <a:off x="2971636" y="1440591"/>
            <a:ext cx="2447100" cy="3779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3050572" y="1440591"/>
            <a:ext cx="2289300" cy="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Mapping</a:t>
            </a:r>
          </a:p>
        </p:txBody>
      </p:sp>
      <p:sp>
        <p:nvSpPr>
          <p:cNvPr id="480" name="Shape 480"/>
          <p:cNvSpPr/>
          <p:nvPr/>
        </p:nvSpPr>
        <p:spPr>
          <a:xfrm>
            <a:off x="2971625" y="3921504"/>
            <a:ext cx="2447100" cy="33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3050560" y="3905298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Filtering/ Prioritisation</a:t>
            </a:r>
          </a:p>
        </p:txBody>
      </p:sp>
      <p:sp>
        <p:nvSpPr>
          <p:cNvPr id="482" name="Shape 482"/>
          <p:cNvSpPr/>
          <p:nvPr/>
        </p:nvSpPr>
        <p:spPr>
          <a:xfrm>
            <a:off x="2971636" y="954539"/>
            <a:ext cx="2447100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050572" y="954539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</a:t>
            </a:r>
          </a:p>
        </p:txBody>
      </p:sp>
      <p:sp>
        <p:nvSpPr>
          <p:cNvPr id="484" name="Shape 484"/>
          <p:cNvSpPr/>
          <p:nvPr/>
        </p:nvSpPr>
        <p:spPr>
          <a:xfrm>
            <a:off x="2971636" y="4331753"/>
            <a:ext cx="2447100" cy="378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3050572" y="4331753"/>
            <a:ext cx="228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5406751" y="2736725"/>
            <a:ext cx="144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talk</a:t>
            </a:r>
          </a:p>
        </p:txBody>
      </p:sp>
      <p:sp>
        <p:nvSpPr>
          <p:cNvPr id="487" name="Shape 487"/>
          <p:cNvSpPr/>
          <p:nvPr/>
        </p:nvSpPr>
        <p:spPr>
          <a:xfrm>
            <a:off x="2687216" y="3266424"/>
            <a:ext cx="3024299" cy="5940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Functional annotation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What/where in the genome does the variant map?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Protein coding?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Synonymous or non-synonymous?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Frame-shift or frame-preserving?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Other functional regions (e.g. Splice sites, promoter/enhancer regions, ncRNAs)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Annovar/VEP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Is the position conserved?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PhastCons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GERP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PhyloP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UCSC genome browser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 b="9283" l="1472" r="2252" t="13227"/>
          <a:stretch/>
        </p:blipFill>
        <p:spPr>
          <a:xfrm>
            <a:off x="0" y="1221600"/>
            <a:ext cx="9144000" cy="344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Annotation - frequency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Frequency in public variant resources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EVS (exome variant server)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dbSNP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1000 genomes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Can be inaccurate and incomplete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74844" l="11510" r="25001" t="11925"/>
          <a:stretch/>
        </p:blipFill>
        <p:spPr>
          <a:xfrm>
            <a:off x="179511" y="4191929"/>
            <a:ext cx="7740300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 b="81183" l="978" r="54134" t="8420"/>
          <a:stretch/>
        </p:blipFill>
        <p:spPr>
          <a:xfrm>
            <a:off x="3563887" y="3543858"/>
            <a:ext cx="5472600" cy="59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5">
            <a:alphaModFix/>
          </a:blip>
          <a:srcRect b="82129" l="979" r="64764" t="8420"/>
          <a:stretch/>
        </p:blipFill>
        <p:spPr>
          <a:xfrm>
            <a:off x="395536" y="3635591"/>
            <a:ext cx="4176599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Annotation - deleteriousness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Various tools attempt to assign scores of deleteriousness to variants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SIFT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Polyphen2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CADD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CONDEL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MutationTaster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MutationAssessor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Courier New"/>
              <a:buChar char="o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Grantham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SuSPect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Mainly only for protein coding regions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Look for a consensus between tools</a:t>
            </a:r>
          </a:p>
        </p:txBody>
      </p:sp>
      <p:pic>
        <p:nvPicPr>
          <p:cNvPr id="515" name="Shape 515"/>
          <p:cNvPicPr preferRelativeResize="0"/>
          <p:nvPr/>
        </p:nvPicPr>
        <p:blipFill rotWithShape="1">
          <a:blip r:embed="rId3">
            <a:alphaModFix/>
          </a:blip>
          <a:srcRect b="80514" l="0" r="32377" t="8145"/>
          <a:stretch/>
        </p:blipFill>
        <p:spPr>
          <a:xfrm>
            <a:off x="827583" y="4461960"/>
            <a:ext cx="8244300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 rotWithShape="1">
          <a:blip r:embed="rId4">
            <a:alphaModFix/>
          </a:blip>
          <a:srcRect b="67009" l="40550" r="42321" t="10310"/>
          <a:stretch/>
        </p:blipFill>
        <p:spPr>
          <a:xfrm>
            <a:off x="7236296" y="3327833"/>
            <a:ext cx="1584300" cy="98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 rotWithShape="1">
          <a:blip r:embed="rId5">
            <a:alphaModFix/>
          </a:blip>
          <a:srcRect b="74568" l="0" r="87500" t="8421"/>
          <a:stretch/>
        </p:blipFill>
        <p:spPr>
          <a:xfrm>
            <a:off x="5580112" y="2625755"/>
            <a:ext cx="1524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 rotWithShape="1">
          <a:blip r:embed="rId6">
            <a:alphaModFix/>
          </a:blip>
          <a:srcRect b="81184" l="978" r="75398" t="9365"/>
          <a:stretch/>
        </p:blipFill>
        <p:spPr>
          <a:xfrm>
            <a:off x="5868144" y="1923677"/>
            <a:ext cx="2880299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Summary</a:t>
            </a: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Pre-processing of BAM files is necessary before variant calling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Variant callers estimate the probability a difference is a variant rather than a sequencing error – lots of tools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Indels are more difficult to call than SNVs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Algorithms have high sensitivity so filtering is needed to remove any remaining errors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Annotation allows us to prioritise variants that may have a role in a trait/disease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Revision of terms</a:t>
            </a:r>
          </a:p>
        </p:txBody>
      </p:sp>
      <p:sp>
        <p:nvSpPr>
          <p:cNvPr id="127" name="Shape 127"/>
          <p:cNvSpPr/>
          <p:nvPr/>
        </p:nvSpPr>
        <p:spPr>
          <a:xfrm>
            <a:off x="155575" y="-108347"/>
            <a:ext cx="304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93700" y="953350"/>
            <a:ext cx="6149100" cy="34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Homozygous/Heterozygous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Ref/Alt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9395" l="0" r="0" t="0"/>
          <a:stretch/>
        </p:blipFill>
        <p:spPr>
          <a:xfrm>
            <a:off x="359600" y="2134676"/>
            <a:ext cx="5273699" cy="19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Coverage</a:t>
            </a:r>
          </a:p>
        </p:txBody>
      </p:sp>
      <p:sp>
        <p:nvSpPr>
          <p:cNvPr id="135" name="Shape 135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55575" y="724750"/>
            <a:ext cx="8817900" cy="34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Coverage/depth/read depth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Refers to two measures and unfortunately “coverage” often used for both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Read depth = Number of times a base has been sequenced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Coverage = Amount of region of interest covered above a set read depth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⬆Read depth:				⬆ Coverage: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rescues sequencing errors		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gives more confidence in call		   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Trade off between cost (# samples per experiment) and coverage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019375" y="2758150"/>
            <a:ext cx="49932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 clinical report is accompanied with  coverage report stating % of each exon and gene @ X1,X5,X10,X20,X30, X50, X100,X150,X200.</a:t>
            </a:r>
          </a:p>
          <a:p>
            <a:pPr indent="-342900" lvl="0" marL="457200" rt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Important to identify regions which were not covered sufficiently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Coverage</a:t>
            </a:r>
          </a:p>
        </p:txBody>
      </p:sp>
      <p:sp>
        <p:nvSpPr>
          <p:cNvPr id="143" name="Shape 143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have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93700" y="206000"/>
            <a:ext cx="80090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BAM file contains aligned reads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Raw sequencing image → fastq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fastq → mapped to reference (SAM)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SAM → BAM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BAM sorted and indexed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