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6" r:id="rId5"/>
    <p:sldId id="302" r:id="rId6"/>
    <p:sldId id="299" r:id="rId7"/>
    <p:sldId id="300" r:id="rId8"/>
    <p:sldId id="303" r:id="rId9"/>
    <p:sldId id="30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AD8ED-40E6-4AC8-B1F3-780955476E63}" v="39" dt="2025-03-02T17:18:3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911" autoAdjust="0"/>
  </p:normalViewPr>
  <p:slideViewPr>
    <p:cSldViewPr snapToGrid="0">
      <p:cViewPr>
        <p:scale>
          <a:sx n="44" d="100"/>
          <a:sy n="44" d="100"/>
        </p:scale>
        <p:origin x="146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ander Minch" userId="1c98880db425f785" providerId="LiveId" clId="{7B1AD8ED-40E6-4AC8-B1F3-780955476E63}"/>
    <pc:docChg chg="undo custSel addSld modSld sldOrd">
      <pc:chgData name="Xander Minch" userId="1c98880db425f785" providerId="LiveId" clId="{7B1AD8ED-40E6-4AC8-B1F3-780955476E63}" dt="2025-03-02T17:37:59.285" v="3826" actId="20577"/>
      <pc:docMkLst>
        <pc:docMk/>
      </pc:docMkLst>
      <pc:sldChg chg="addSp modSp mod">
        <pc:chgData name="Xander Minch" userId="1c98880db425f785" providerId="LiveId" clId="{7B1AD8ED-40E6-4AC8-B1F3-780955476E63}" dt="2025-03-02T03:28:33.399" v="1195" actId="20577"/>
        <pc:sldMkLst>
          <pc:docMk/>
          <pc:sldMk cId="0" sldId="256"/>
        </pc:sldMkLst>
        <pc:spChg chg="mod">
          <ac:chgData name="Xander Minch" userId="1c98880db425f785" providerId="LiveId" clId="{7B1AD8ED-40E6-4AC8-B1F3-780955476E63}" dt="2025-03-01T20:09:01.328" v="923" actId="20577"/>
          <ac:spMkLst>
            <pc:docMk/>
            <pc:sldMk cId="0" sldId="256"/>
            <ac:spMk id="2" creationId="{2AE2D5A2-65B0-3417-28AE-61DE78DFB95D}"/>
          </ac:spMkLst>
        </pc:spChg>
        <pc:spChg chg="mod">
          <ac:chgData name="Xander Minch" userId="1c98880db425f785" providerId="LiveId" clId="{7B1AD8ED-40E6-4AC8-B1F3-780955476E63}" dt="2025-03-01T20:09:05.793" v="929" actId="20577"/>
          <ac:spMkLst>
            <pc:docMk/>
            <pc:sldMk cId="0" sldId="256"/>
            <ac:spMk id="3" creationId="{9ACDB18A-4D71-35FD-BA4C-CD68F44D7FEB}"/>
          </ac:spMkLst>
        </pc:spChg>
        <pc:spChg chg="add mod">
          <ac:chgData name="Xander Minch" userId="1c98880db425f785" providerId="LiveId" clId="{7B1AD8ED-40E6-4AC8-B1F3-780955476E63}" dt="2025-03-01T20:19:49.374" v="987" actId="20577"/>
          <ac:spMkLst>
            <pc:docMk/>
            <pc:sldMk cId="0" sldId="256"/>
            <ac:spMk id="6" creationId="{4A11B2B6-152C-5C79-EFB8-3EA99082A9B8}"/>
          </ac:spMkLst>
        </pc:spChg>
        <pc:spChg chg="add mod">
          <ac:chgData name="Xander Minch" userId="1c98880db425f785" providerId="LiveId" clId="{7B1AD8ED-40E6-4AC8-B1F3-780955476E63}" dt="2025-03-01T20:19:35.829" v="980" actId="20577"/>
          <ac:spMkLst>
            <pc:docMk/>
            <pc:sldMk cId="0" sldId="256"/>
            <ac:spMk id="7" creationId="{54EF7EEE-1635-4294-098F-39DF2ED4F7E8}"/>
          </ac:spMkLst>
        </pc:spChg>
        <pc:spChg chg="mod">
          <ac:chgData name="Xander Minch" userId="1c98880db425f785" providerId="LiveId" clId="{7B1AD8ED-40E6-4AC8-B1F3-780955476E63}" dt="2025-03-01T21:41:26.365" v="1098" actId="20577"/>
          <ac:spMkLst>
            <pc:docMk/>
            <pc:sldMk cId="0" sldId="256"/>
            <ac:spMk id="90" creationId="{00000000-0000-0000-0000-000000000000}"/>
          </ac:spMkLst>
        </pc:spChg>
        <pc:spChg chg="mod">
          <ac:chgData name="Xander Minch" userId="1c98880db425f785" providerId="LiveId" clId="{7B1AD8ED-40E6-4AC8-B1F3-780955476E63}" dt="2025-03-02T03:28:33.399" v="1195" actId="20577"/>
          <ac:spMkLst>
            <pc:docMk/>
            <pc:sldMk cId="0" sldId="256"/>
            <ac:spMk id="95" creationId="{00000000-0000-0000-0000-000000000000}"/>
          </ac:spMkLst>
        </pc:spChg>
        <pc:grpChg chg="mod">
          <ac:chgData name="Xander Minch" userId="1c98880db425f785" providerId="LiveId" clId="{7B1AD8ED-40E6-4AC8-B1F3-780955476E63}" dt="2025-02-25T15:01:50.565" v="9" actId="1035"/>
          <ac:grpSpMkLst>
            <pc:docMk/>
            <pc:sldMk cId="0" sldId="256"/>
            <ac:grpSpMk id="91" creationId="{00000000-0000-0000-0000-000000000000}"/>
          </ac:grpSpMkLst>
        </pc:grpChg>
      </pc:sldChg>
      <pc:sldChg chg="addSp delSp modSp mod">
        <pc:chgData name="Xander Minch" userId="1c98880db425f785" providerId="LiveId" clId="{7B1AD8ED-40E6-4AC8-B1F3-780955476E63}" dt="2025-03-01T21:17:58.097" v="1096" actId="20577"/>
        <pc:sldMkLst>
          <pc:docMk/>
          <pc:sldMk cId="637200153" sldId="299"/>
        </pc:sldMkLst>
        <pc:spChg chg="add mod">
          <ac:chgData name="Xander Minch" userId="1c98880db425f785" providerId="LiveId" clId="{7B1AD8ED-40E6-4AC8-B1F3-780955476E63}" dt="2025-03-01T21:17:58.097" v="1096" actId="20577"/>
          <ac:spMkLst>
            <pc:docMk/>
            <pc:sldMk cId="637200153" sldId="299"/>
            <ac:spMk id="15" creationId="{52599519-A813-5D1E-5260-1D69DFDD68AA}"/>
          </ac:spMkLst>
        </pc:spChg>
        <pc:spChg chg="mod">
          <ac:chgData name="Xander Minch" userId="1c98880db425f785" providerId="LiveId" clId="{7B1AD8ED-40E6-4AC8-B1F3-780955476E63}" dt="2025-03-01T08:40:49.701" v="73" actId="27636"/>
          <ac:spMkLst>
            <pc:docMk/>
            <pc:sldMk cId="637200153" sldId="299"/>
            <ac:spMk id="104" creationId="{00000000-0000-0000-0000-000000000000}"/>
          </ac:spMkLst>
        </pc:spChg>
        <pc:picChg chg="add del mod">
          <ac:chgData name="Xander Minch" userId="1c98880db425f785" providerId="LiveId" clId="{7B1AD8ED-40E6-4AC8-B1F3-780955476E63}" dt="2025-03-01T08:51:19.602" v="87" actId="478"/>
          <ac:picMkLst>
            <pc:docMk/>
            <pc:sldMk cId="637200153" sldId="299"/>
            <ac:picMk id="5" creationId="{8D070964-3768-FE89-1F75-B43340E6751F}"/>
          </ac:picMkLst>
        </pc:picChg>
        <pc:picChg chg="add mod">
          <ac:chgData name="Xander Minch" userId="1c98880db425f785" providerId="LiveId" clId="{7B1AD8ED-40E6-4AC8-B1F3-780955476E63}" dt="2025-03-01T21:17:39.707" v="1090" actId="14100"/>
          <ac:picMkLst>
            <pc:docMk/>
            <pc:sldMk cId="637200153" sldId="299"/>
            <ac:picMk id="7" creationId="{0178A97A-FF94-5690-70AE-DA773E79A754}"/>
          </ac:picMkLst>
        </pc:picChg>
        <pc:picChg chg="add del mod modCrop">
          <ac:chgData name="Xander Minch" userId="1c98880db425f785" providerId="LiveId" clId="{7B1AD8ED-40E6-4AC8-B1F3-780955476E63}" dt="2025-03-01T09:00:53.338" v="164" actId="478"/>
          <ac:picMkLst>
            <pc:docMk/>
            <pc:sldMk cId="637200153" sldId="299"/>
            <ac:picMk id="9" creationId="{186E3139-468C-3DAF-0DED-9D26D3279683}"/>
          </ac:picMkLst>
        </pc:picChg>
        <pc:picChg chg="add del mod">
          <ac:chgData name="Xander Minch" userId="1c98880db425f785" providerId="LiveId" clId="{7B1AD8ED-40E6-4AC8-B1F3-780955476E63}" dt="2025-03-01T09:18:27.437" v="448" actId="478"/>
          <ac:picMkLst>
            <pc:docMk/>
            <pc:sldMk cId="637200153" sldId="299"/>
            <ac:picMk id="11" creationId="{C2D5725C-1846-3103-57C4-EC5E637D3D43}"/>
          </ac:picMkLst>
        </pc:picChg>
        <pc:picChg chg="add del mod modCrop">
          <ac:chgData name="Xander Minch" userId="1c98880db425f785" providerId="LiveId" clId="{7B1AD8ED-40E6-4AC8-B1F3-780955476E63}" dt="2025-03-01T09:18:29.046" v="449" actId="478"/>
          <ac:picMkLst>
            <pc:docMk/>
            <pc:sldMk cId="637200153" sldId="299"/>
            <ac:picMk id="13" creationId="{FE109E99-C363-C87F-EF7C-A76B4F82FFD8}"/>
          </ac:picMkLst>
        </pc:picChg>
        <pc:picChg chg="add mod">
          <ac:chgData name="Xander Minch" userId="1c98880db425f785" providerId="LiveId" clId="{7B1AD8ED-40E6-4AC8-B1F3-780955476E63}" dt="2025-03-01T09:21:34.495" v="464" actId="1036"/>
          <ac:picMkLst>
            <pc:docMk/>
            <pc:sldMk cId="637200153" sldId="299"/>
            <ac:picMk id="14" creationId="{CF6DA69A-492D-1A26-4F03-4FE3082A9BC5}"/>
          </ac:picMkLst>
        </pc:picChg>
        <pc:picChg chg="add del mod">
          <ac:chgData name="Xander Minch" userId="1c98880db425f785" providerId="LiveId" clId="{7B1AD8ED-40E6-4AC8-B1F3-780955476E63}" dt="2025-03-01T09:19:47.574" v="452" actId="478"/>
          <ac:picMkLst>
            <pc:docMk/>
            <pc:sldMk cId="637200153" sldId="299"/>
            <ac:picMk id="16" creationId="{41BEBCA6-CB8A-6A38-C2E9-CAB4F1BD0CE2}"/>
          </ac:picMkLst>
        </pc:picChg>
        <pc:picChg chg="add mod modCrop">
          <ac:chgData name="Xander Minch" userId="1c98880db425f785" providerId="LiveId" clId="{7B1AD8ED-40E6-4AC8-B1F3-780955476E63}" dt="2025-03-01T09:22:25.181" v="471" actId="208"/>
          <ac:picMkLst>
            <pc:docMk/>
            <pc:sldMk cId="637200153" sldId="299"/>
            <ac:picMk id="18" creationId="{A154BEDA-5159-29BF-5467-1DABF8BA183A}"/>
          </ac:picMkLst>
        </pc:picChg>
      </pc:sldChg>
      <pc:sldChg chg="addSp modSp add mod">
        <pc:chgData name="Xander Minch" userId="1c98880db425f785" providerId="LiveId" clId="{7B1AD8ED-40E6-4AC8-B1F3-780955476E63}" dt="2025-03-02T16:47:08.111" v="2646" actId="1076"/>
        <pc:sldMkLst>
          <pc:docMk/>
          <pc:sldMk cId="3879040728" sldId="300"/>
        </pc:sldMkLst>
        <pc:spChg chg="add mod">
          <ac:chgData name="Xander Minch" userId="1c98880db425f785" providerId="LiveId" clId="{7B1AD8ED-40E6-4AC8-B1F3-780955476E63}" dt="2025-03-02T16:46:44.416" v="2645" actId="113"/>
          <ac:spMkLst>
            <pc:docMk/>
            <pc:sldMk cId="3879040728" sldId="300"/>
            <ac:spMk id="5" creationId="{4B46328B-1DC5-B393-77F6-9F75C1B3AF48}"/>
          </ac:spMkLst>
        </pc:spChg>
        <pc:spChg chg="mod">
          <ac:chgData name="Xander Minch" userId="1c98880db425f785" providerId="LiveId" clId="{7B1AD8ED-40E6-4AC8-B1F3-780955476E63}" dt="2025-03-01T09:53:05.571" v="794" actId="20577"/>
          <ac:spMkLst>
            <pc:docMk/>
            <pc:sldMk cId="3879040728" sldId="300"/>
            <ac:spMk id="104" creationId="{C24EA636-EEB9-2982-430C-C059B56684AA}"/>
          </ac:spMkLst>
        </pc:spChg>
        <pc:graphicFrameChg chg="add mod">
          <ac:chgData name="Xander Minch" userId="1c98880db425f785" providerId="LiveId" clId="{7B1AD8ED-40E6-4AC8-B1F3-780955476E63}" dt="2025-03-02T16:47:08.111" v="2646" actId="1076"/>
          <ac:graphicFrameMkLst>
            <pc:docMk/>
            <pc:sldMk cId="3879040728" sldId="300"/>
            <ac:graphicFrameMk id="3" creationId="{E9CC9806-09AD-1E37-1985-9B10A10BEAF9}"/>
          </ac:graphicFrameMkLst>
        </pc:graphicFrameChg>
      </pc:sldChg>
      <pc:sldChg chg="addSp delSp modSp add mod ord">
        <pc:chgData name="Xander Minch" userId="1c98880db425f785" providerId="LiveId" clId="{7B1AD8ED-40E6-4AC8-B1F3-780955476E63}" dt="2025-03-02T17:37:59.285" v="3826" actId="20577"/>
        <pc:sldMkLst>
          <pc:docMk/>
          <pc:sldMk cId="3070278034" sldId="301"/>
        </pc:sldMkLst>
        <pc:spChg chg="add del mod">
          <ac:chgData name="Xander Minch" userId="1c98880db425f785" providerId="LiveId" clId="{7B1AD8ED-40E6-4AC8-B1F3-780955476E63}" dt="2025-03-02T16:47:30.250" v="2649"/>
          <ac:spMkLst>
            <pc:docMk/>
            <pc:sldMk cId="3070278034" sldId="301"/>
            <ac:spMk id="3" creationId="{C102D91A-334D-492C-D215-FB79817A4EB2}"/>
          </ac:spMkLst>
        </pc:spChg>
        <pc:spChg chg="add del mod">
          <ac:chgData name="Xander Minch" userId="1c98880db425f785" providerId="LiveId" clId="{7B1AD8ED-40E6-4AC8-B1F3-780955476E63}" dt="2025-03-02T17:05:36.489" v="2970"/>
          <ac:spMkLst>
            <pc:docMk/>
            <pc:sldMk cId="3070278034" sldId="301"/>
            <ac:spMk id="5" creationId="{41F9843D-1AB1-D047-BC6A-E3940327BA6C}"/>
          </ac:spMkLst>
        </pc:spChg>
        <pc:spChg chg="add mod">
          <ac:chgData name="Xander Minch" userId="1c98880db425f785" providerId="LiveId" clId="{7B1AD8ED-40E6-4AC8-B1F3-780955476E63}" dt="2025-03-02T17:17:51.609" v="3215" actId="20577"/>
          <ac:spMkLst>
            <pc:docMk/>
            <pc:sldMk cId="3070278034" sldId="301"/>
            <ac:spMk id="6" creationId="{BEF7A5BB-7DB1-FD78-E9D3-A104D9A7FDF2}"/>
          </ac:spMkLst>
        </pc:spChg>
        <pc:spChg chg="add mod">
          <ac:chgData name="Xander Minch" userId="1c98880db425f785" providerId="LiveId" clId="{7B1AD8ED-40E6-4AC8-B1F3-780955476E63}" dt="2025-03-02T17:05:24.126" v="2966"/>
          <ac:spMkLst>
            <pc:docMk/>
            <pc:sldMk cId="3070278034" sldId="301"/>
            <ac:spMk id="7" creationId="{30CF7C2E-3EB5-70AB-DCC2-310349ABD152}"/>
          </ac:spMkLst>
        </pc:spChg>
        <pc:spChg chg="add mod">
          <ac:chgData name="Xander Minch" userId="1c98880db425f785" providerId="LiveId" clId="{7B1AD8ED-40E6-4AC8-B1F3-780955476E63}" dt="2025-03-02T17:37:59.285" v="3826" actId="20577"/>
          <ac:spMkLst>
            <pc:docMk/>
            <pc:sldMk cId="3070278034" sldId="301"/>
            <ac:spMk id="8" creationId="{A4DA2CB3-C93D-68F7-C25B-D39DDFF26096}"/>
          </ac:spMkLst>
        </pc:spChg>
        <pc:spChg chg="mod">
          <ac:chgData name="Xander Minch" userId="1c98880db425f785" providerId="LiveId" clId="{7B1AD8ED-40E6-4AC8-B1F3-780955476E63}" dt="2025-03-02T17:06:14.608" v="3035" actId="1076"/>
          <ac:spMkLst>
            <pc:docMk/>
            <pc:sldMk cId="3070278034" sldId="301"/>
            <ac:spMk id="104" creationId="{4A27A218-0C61-D08B-DEDD-A4249BBFF8C2}"/>
          </ac:spMkLst>
        </pc:spChg>
        <pc:grpChg chg="mod">
          <ac:chgData name="Xander Minch" userId="1c98880db425f785" providerId="LiveId" clId="{7B1AD8ED-40E6-4AC8-B1F3-780955476E63}" dt="2025-03-02T17:11:21.200" v="3077" actId="1076"/>
          <ac:grpSpMkLst>
            <pc:docMk/>
            <pc:sldMk cId="3070278034" sldId="301"/>
            <ac:grpSpMk id="101" creationId="{09FC651D-49EA-ED5F-B0B5-4060A1C45CBC}"/>
          </ac:grpSpMkLst>
        </pc:grpChg>
      </pc:sldChg>
      <pc:sldChg chg="addSp modSp add mod">
        <pc:chgData name="Xander Minch" userId="1c98880db425f785" providerId="LiveId" clId="{7B1AD8ED-40E6-4AC8-B1F3-780955476E63}" dt="2025-03-02T03:55:22.737" v="2312" actId="14100"/>
        <pc:sldMkLst>
          <pc:docMk/>
          <pc:sldMk cId="2484643586" sldId="302"/>
        </pc:sldMkLst>
        <pc:spChg chg="add mod">
          <ac:chgData name="Xander Minch" userId="1c98880db425f785" providerId="LiveId" clId="{7B1AD8ED-40E6-4AC8-B1F3-780955476E63}" dt="2025-03-02T03:55:22.737" v="2312" actId="14100"/>
          <ac:spMkLst>
            <pc:docMk/>
            <pc:sldMk cId="2484643586" sldId="302"/>
            <ac:spMk id="3" creationId="{36C9A877-EE70-19C6-A7A7-EC5183E612C1}"/>
          </ac:spMkLst>
        </pc:spChg>
        <pc:spChg chg="add mod">
          <ac:chgData name="Xander Minch" userId="1c98880db425f785" providerId="LiveId" clId="{7B1AD8ED-40E6-4AC8-B1F3-780955476E63}" dt="2025-03-02T03:32:58.926" v="1310" actId="1035"/>
          <ac:spMkLst>
            <pc:docMk/>
            <pc:sldMk cId="2484643586" sldId="302"/>
            <ac:spMk id="5" creationId="{9371E02F-CB79-FAF5-A7C1-68B626481059}"/>
          </ac:spMkLst>
        </pc:spChg>
        <pc:spChg chg="add mod">
          <ac:chgData name="Xander Minch" userId="1c98880db425f785" providerId="LiveId" clId="{7B1AD8ED-40E6-4AC8-B1F3-780955476E63}" dt="2025-03-02T03:51:07.088" v="1988" actId="1036"/>
          <ac:spMkLst>
            <pc:docMk/>
            <pc:sldMk cId="2484643586" sldId="302"/>
            <ac:spMk id="6" creationId="{5FAE97C8-18CC-6E92-CD68-B78179B1683A}"/>
          </ac:spMkLst>
        </pc:spChg>
        <pc:spChg chg="mod">
          <ac:chgData name="Xander Minch" userId="1c98880db425f785" providerId="LiveId" clId="{7B1AD8ED-40E6-4AC8-B1F3-780955476E63}" dt="2025-03-01T09:53:21.075" v="813" actId="20577"/>
          <ac:spMkLst>
            <pc:docMk/>
            <pc:sldMk cId="2484643586" sldId="302"/>
            <ac:spMk id="104" creationId="{AB46D4BD-3FEB-739F-8594-CF22EF6AAD66}"/>
          </ac:spMkLst>
        </pc:spChg>
        <pc:grpChg chg="mod">
          <ac:chgData name="Xander Minch" userId="1c98880db425f785" providerId="LiveId" clId="{7B1AD8ED-40E6-4AC8-B1F3-780955476E63}" dt="2025-03-01T21:09:52.103" v="988" actId="14100"/>
          <ac:grpSpMkLst>
            <pc:docMk/>
            <pc:sldMk cId="2484643586" sldId="302"/>
            <ac:grpSpMk id="101" creationId="{F57A0C7E-411B-E637-A429-9C6B5B29AE88}"/>
          </ac:grpSpMkLst>
        </pc:grpChg>
      </pc:sldChg>
      <pc:sldChg chg="addSp modSp add mod">
        <pc:chgData name="Xander Minch" userId="1c98880db425f785" providerId="LiveId" clId="{7B1AD8ED-40E6-4AC8-B1F3-780955476E63}" dt="2025-03-02T17:26:57.422" v="3565" actId="1076"/>
        <pc:sldMkLst>
          <pc:docMk/>
          <pc:sldMk cId="634931545" sldId="303"/>
        </pc:sldMkLst>
        <pc:spChg chg="add mod">
          <ac:chgData name="Xander Minch" userId="1c98880db425f785" providerId="LiveId" clId="{7B1AD8ED-40E6-4AC8-B1F3-780955476E63}" dt="2025-03-02T17:26:57.422" v="3565" actId="1076"/>
          <ac:spMkLst>
            <pc:docMk/>
            <pc:sldMk cId="634931545" sldId="303"/>
            <ac:spMk id="3" creationId="{CE9B80FC-EB28-D045-F4C1-1E670B9A2247}"/>
          </ac:spMkLst>
        </pc:spChg>
        <pc:spChg chg="mod">
          <ac:chgData name="Xander Minch" userId="1c98880db425f785" providerId="LiveId" clId="{7B1AD8ED-40E6-4AC8-B1F3-780955476E63}" dt="2025-03-02T16:47:51.883" v="2662" actId="20577"/>
          <ac:spMkLst>
            <pc:docMk/>
            <pc:sldMk cId="634931545" sldId="303"/>
            <ac:spMk id="104" creationId="{3686353C-8E11-8C5A-CCF2-6178AEC65D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Nominal</a:t>
            </a:r>
            <a:r>
              <a:rPr lang="en-US" baseline="0"/>
              <a:t> Spending Healthcare Industries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Sheet1!$A$23</c:f>
              <c:strCache>
                <c:ptCount val="1"/>
                <c:pt idx="0">
                  <c:v>Physician and Clinical Services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Sheet1!$B$22:$K$22</c:f>
              <c:numCache>
                <c:formatCode>General</c:formatCode>
                <c:ptCount val="10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Sheet1!$B$23:$K$23</c:f>
              <c:numCache>
                <c:formatCode>General</c:formatCode>
                <c:ptCount val="10"/>
                <c:pt idx="0">
                  <c:v>94279</c:v>
                </c:pt>
                <c:pt idx="1">
                  <c:v>107703</c:v>
                </c:pt>
                <c:pt idx="2">
                  <c:v>116757</c:v>
                </c:pt>
                <c:pt idx="3">
                  <c:v>137193</c:v>
                </c:pt>
                <c:pt idx="4">
                  <c:v>148375</c:v>
                </c:pt>
                <c:pt idx="5">
                  <c:v>167405</c:v>
                </c:pt>
                <c:pt idx="6">
                  <c:v>177493</c:v>
                </c:pt>
                <c:pt idx="7">
                  <c:v>201806</c:v>
                </c:pt>
                <c:pt idx="8">
                  <c:v>227724</c:v>
                </c:pt>
                <c:pt idx="9">
                  <c:v>269500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2-4A90-91C7-1B2903AA54E8}"/>
            </c:ext>
          </c:extLst>
        </c:ser>
        <c:ser>
          <c:idx val="1"/>
          <c:order val="1"/>
          <c:tx>
            <c:strRef>
              <c:f>Sheet1!$A$24</c:f>
              <c:strCache>
                <c:ptCount val="1"/>
                <c:pt idx="0">
                  <c:v>Prescription Drugs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Sheet1!$B$22:$K$22</c:f>
              <c:numCache>
                <c:formatCode>General</c:formatCode>
                <c:ptCount val="10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Sheet1!$B$24:$K$24</c:f>
              <c:numCache>
                <c:formatCode>General</c:formatCode>
                <c:ptCount val="10"/>
                <c:pt idx="0">
                  <c:v>40764</c:v>
                </c:pt>
                <c:pt idx="1">
                  <c:v>49392</c:v>
                </c:pt>
                <c:pt idx="2">
                  <c:v>58875</c:v>
                </c:pt>
                <c:pt idx="3">
                  <c:v>71366</c:v>
                </c:pt>
                <c:pt idx="4">
                  <c:v>76145</c:v>
                </c:pt>
                <c:pt idx="5">
                  <c:v>79316</c:v>
                </c:pt>
                <c:pt idx="6">
                  <c:v>91253</c:v>
                </c:pt>
                <c:pt idx="7">
                  <c:v>96767</c:v>
                </c:pt>
                <c:pt idx="8">
                  <c:v>106686</c:v>
                </c:pt>
                <c:pt idx="9">
                  <c:v>122625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882-4A90-91C7-1B2903AA54E8}"/>
            </c:ext>
          </c:extLst>
        </c:ser>
        <c:ser>
          <c:idx val="2"/>
          <c:order val="2"/>
          <c:tx>
            <c:strRef>
              <c:f>Sheet1!$A$25</c:f>
              <c:strCache>
                <c:ptCount val="1"/>
                <c:pt idx="0">
                  <c:v>Dental Services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Sheet1!$B$22:$K$22</c:f>
              <c:numCache>
                <c:formatCode>General</c:formatCode>
                <c:ptCount val="10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Sheet1!$B$25:$K$25</c:f>
              <c:numCache>
                <c:formatCode>General</c:formatCode>
                <c:ptCount val="10"/>
                <c:pt idx="0">
                  <c:v>9970</c:v>
                </c:pt>
                <c:pt idx="1">
                  <c:v>12143</c:v>
                </c:pt>
                <c:pt idx="2">
                  <c:v>14658</c:v>
                </c:pt>
                <c:pt idx="3">
                  <c:v>16956</c:v>
                </c:pt>
                <c:pt idx="4">
                  <c:v>19005</c:v>
                </c:pt>
                <c:pt idx="5">
                  <c:v>22185</c:v>
                </c:pt>
                <c:pt idx="6">
                  <c:v>24805</c:v>
                </c:pt>
                <c:pt idx="7">
                  <c:v>28347</c:v>
                </c:pt>
                <c:pt idx="8">
                  <c:v>33321</c:v>
                </c:pt>
                <c:pt idx="9">
                  <c:v>36204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882-4A90-91C7-1B2903AA54E8}"/>
            </c:ext>
          </c:extLst>
        </c:ser>
        <c:ser>
          <c:idx val="3"/>
          <c:order val="3"/>
          <c:tx>
            <c:strRef>
              <c:f>Sheet1!$A$26</c:f>
              <c:strCache>
                <c:ptCount val="1"/>
                <c:pt idx="0">
                  <c:v>Medical Equipment + Products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Sheet1!$B$22:$K$22</c:f>
              <c:numCache>
                <c:formatCode>General</c:formatCode>
                <c:ptCount val="10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Sheet1!$B$26:$K$26</c:f>
              <c:numCache>
                <c:formatCode>General</c:formatCode>
                <c:ptCount val="10"/>
                <c:pt idx="0">
                  <c:v>24858</c:v>
                </c:pt>
                <c:pt idx="1">
                  <c:v>28021</c:v>
                </c:pt>
                <c:pt idx="2">
                  <c:v>31679</c:v>
                </c:pt>
                <c:pt idx="3">
                  <c:v>36845</c:v>
                </c:pt>
                <c:pt idx="4">
                  <c:v>39129</c:v>
                </c:pt>
                <c:pt idx="5">
                  <c:v>45957</c:v>
                </c:pt>
                <c:pt idx="6">
                  <c:v>48640</c:v>
                </c:pt>
                <c:pt idx="7">
                  <c:v>53757</c:v>
                </c:pt>
                <c:pt idx="8">
                  <c:v>60682</c:v>
                </c:pt>
                <c:pt idx="9">
                  <c:v>68995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882-4A90-91C7-1B2903AA54E8}"/>
            </c:ext>
          </c:extLst>
        </c:ser>
        <c:ser>
          <c:idx val="4"/>
          <c:order val="4"/>
          <c:tx>
            <c:strRef>
              <c:f>Sheet1!$A$27</c:f>
              <c:strCache>
                <c:ptCount val="1"/>
                <c:pt idx="0">
                  <c:v>Residential/Personal Nursing Care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Sheet1!$B$22:$K$22</c:f>
              <c:numCache>
                <c:formatCode>General</c:formatCode>
                <c:ptCount val="10"/>
                <c:pt idx="0">
                  <c:v>2002</c:v>
                </c:pt>
                <c:pt idx="1">
                  <c:v>2004</c:v>
                </c:pt>
                <c:pt idx="2">
                  <c:v>2006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Sheet1!$B$27:$K$27</c:f>
              <c:numCache>
                <c:formatCode>General</c:formatCode>
                <c:ptCount val="10"/>
                <c:pt idx="0">
                  <c:v>96428</c:v>
                </c:pt>
                <c:pt idx="1">
                  <c:v>107627</c:v>
                </c:pt>
                <c:pt idx="2">
                  <c:v>118961</c:v>
                </c:pt>
                <c:pt idx="3">
                  <c:v>132373</c:v>
                </c:pt>
                <c:pt idx="4">
                  <c:v>144766</c:v>
                </c:pt>
                <c:pt idx="5">
                  <c:v>154177</c:v>
                </c:pt>
                <c:pt idx="6">
                  <c:v>155411</c:v>
                </c:pt>
                <c:pt idx="7">
                  <c:v>167519</c:v>
                </c:pt>
                <c:pt idx="8">
                  <c:v>174801</c:v>
                </c:pt>
                <c:pt idx="9">
                  <c:v>206050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882-4A90-91C7-1B2903AA5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1023968"/>
        <c:axId val="357528688"/>
      </c:lineChart>
      <c:catAx>
        <c:axId val="50102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28688"/>
        <c:crosses val="autoZero"/>
        <c:auto val="1"/>
        <c:lblAlgn val="ctr"/>
        <c:lblOffset val="100"/>
        <c:noMultiLvlLbl val="0"/>
      </c:catAx>
      <c:valAx>
        <c:axId val="3575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2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1582239720035004E-2"/>
          <c:y val="0.60996463983668703"/>
          <c:w val="0.9029464129483814"/>
          <c:h val="0.362257582385535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2B4079E-FF80-0073-94A8-B4CACADA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FDECBC0E-C557-CB8D-B587-AC8313EB8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Sell your investment to the club!</a:t>
            </a:r>
          </a:p>
          <a:p>
            <a:r>
              <a:rPr lang="en-US" b="1" dirty="0"/>
              <a:t>Convince</a:t>
            </a:r>
            <a:r>
              <a:rPr lang="en-US" dirty="0"/>
              <a:t> peers to invest</a:t>
            </a:r>
          </a:p>
          <a:p>
            <a:r>
              <a:rPr lang="en-US" dirty="0"/>
              <a:t>Salesman role (tell a story!)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r>
              <a:rPr lang="en-US"/>
              <a:t>-Background</a:t>
            </a:r>
          </a:p>
          <a:p>
            <a:r>
              <a:rPr lang="en-US"/>
              <a:t>-Strengths / weaknesses</a:t>
            </a:r>
          </a:p>
          <a:p>
            <a:r>
              <a:rPr lang="en-US"/>
              <a:t>-Financial analytics</a:t>
            </a:r>
          </a:p>
          <a:p>
            <a:r>
              <a:rPr lang="en-US" dirty="0"/>
              <a:t>-Unique success factors AND risks</a:t>
            </a:r>
          </a:p>
          <a:p>
            <a:r>
              <a:rPr lang="en-US" dirty="0"/>
              <a:t>-Executive leadership group</a:t>
            </a:r>
          </a:p>
          <a:p>
            <a:r>
              <a:rPr lang="en-US" dirty="0"/>
              <a:t>-Enter / exit strategy</a:t>
            </a:r>
          </a:p>
          <a:p>
            <a:pPr marL="0" indent="0"/>
            <a:endParaRPr lang="en-US"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ED02BF88-39D4-CC0E-6606-F631BD942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13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Sell your investment to the club!</a:t>
            </a:r>
          </a:p>
          <a:p>
            <a:r>
              <a:rPr lang="en-US" b="1" dirty="0"/>
              <a:t>Convince</a:t>
            </a:r>
            <a:r>
              <a:rPr lang="en-US" dirty="0"/>
              <a:t> peers to invest</a:t>
            </a:r>
          </a:p>
          <a:p>
            <a:r>
              <a:rPr lang="en-US" dirty="0"/>
              <a:t>Salesman role (tell a story!)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r>
              <a:rPr lang="en-US" dirty="0"/>
              <a:t>-Background</a:t>
            </a:r>
          </a:p>
          <a:p>
            <a:r>
              <a:rPr lang="en-US" dirty="0"/>
              <a:t>-Strengths / weaknesses</a:t>
            </a:r>
          </a:p>
          <a:p>
            <a:r>
              <a:rPr lang="en-US" dirty="0"/>
              <a:t>-Financial analytics</a:t>
            </a:r>
          </a:p>
          <a:p>
            <a:r>
              <a:rPr lang="en-US" dirty="0"/>
              <a:t>-Unique success factors AND risks</a:t>
            </a:r>
          </a:p>
          <a:p>
            <a:r>
              <a:rPr lang="en-US" dirty="0"/>
              <a:t>-Executive leadership group</a:t>
            </a:r>
          </a:p>
          <a:p>
            <a:r>
              <a:rPr lang="en-US" dirty="0"/>
              <a:t>-Enter / exit strategy</a:t>
            </a:r>
          </a:p>
          <a:p>
            <a:pPr marL="0" indent="0"/>
            <a:endParaRPr lang="en-US"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951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99106616-516B-9129-161E-38CD79C43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6EF40FB2-2E86-DBBF-7C8E-10CD2C24F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Sell your investment to the club!</a:t>
            </a:r>
          </a:p>
          <a:p>
            <a:r>
              <a:rPr lang="en-US" b="1" dirty="0"/>
              <a:t>Convince</a:t>
            </a:r>
            <a:r>
              <a:rPr lang="en-US" dirty="0"/>
              <a:t> peers to invest</a:t>
            </a:r>
          </a:p>
          <a:p>
            <a:r>
              <a:rPr lang="en-US" dirty="0"/>
              <a:t>Salesman role (tell a story!)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r>
              <a:rPr lang="en-US"/>
              <a:t>-Background</a:t>
            </a:r>
          </a:p>
          <a:p>
            <a:r>
              <a:rPr lang="en-US"/>
              <a:t>-Strengths / weaknesses</a:t>
            </a:r>
          </a:p>
          <a:p>
            <a:r>
              <a:rPr lang="en-US"/>
              <a:t>-Financial analytics</a:t>
            </a:r>
          </a:p>
          <a:p>
            <a:r>
              <a:rPr lang="en-US" dirty="0"/>
              <a:t>-Unique success factors AND risks</a:t>
            </a:r>
          </a:p>
          <a:p>
            <a:r>
              <a:rPr lang="en-US" dirty="0"/>
              <a:t>-Executive leadership group</a:t>
            </a:r>
          </a:p>
          <a:p>
            <a:r>
              <a:rPr lang="en-US" dirty="0"/>
              <a:t>-Enter / exit strategy</a:t>
            </a:r>
          </a:p>
          <a:p>
            <a:pPr marL="0" indent="0"/>
            <a:endParaRPr lang="en-US"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4A5F266F-C343-1BEB-1FFF-3CB944A5E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1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E88FAA5-E3D6-03FA-945F-E8F72FBC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09CF9C6F-7283-A490-F810-96A5EAB15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Sell your investment to the club!</a:t>
            </a:r>
          </a:p>
          <a:p>
            <a:r>
              <a:rPr lang="en-US" b="1" dirty="0"/>
              <a:t>Convince</a:t>
            </a:r>
            <a:r>
              <a:rPr lang="en-US" dirty="0"/>
              <a:t> peers to invest</a:t>
            </a:r>
          </a:p>
          <a:p>
            <a:r>
              <a:rPr lang="en-US" dirty="0"/>
              <a:t>Salesman role (tell a story!)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r>
              <a:rPr lang="en-US"/>
              <a:t>-Background</a:t>
            </a:r>
          </a:p>
          <a:p>
            <a:r>
              <a:rPr lang="en-US"/>
              <a:t>-Strengths / weaknesses</a:t>
            </a:r>
          </a:p>
          <a:p>
            <a:r>
              <a:rPr lang="en-US"/>
              <a:t>-Financial analytics</a:t>
            </a:r>
          </a:p>
          <a:p>
            <a:r>
              <a:rPr lang="en-US" dirty="0"/>
              <a:t>-Unique success factors AND risks</a:t>
            </a:r>
          </a:p>
          <a:p>
            <a:r>
              <a:rPr lang="en-US" dirty="0"/>
              <a:t>-Executive leadership group</a:t>
            </a:r>
          </a:p>
          <a:p>
            <a:r>
              <a:rPr lang="en-US" dirty="0"/>
              <a:t>-Enter / exit strategy</a:t>
            </a:r>
          </a:p>
          <a:p>
            <a:pPr marL="0" indent="0"/>
            <a:endParaRPr lang="en-US"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9F6683AF-C28C-439D-D36E-A2246D732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5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C11C274-EACD-6561-5C73-C1EE9292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8C6E223-D594-5B96-747F-85367C0BA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Sell your investment to the club!</a:t>
            </a:r>
          </a:p>
          <a:p>
            <a:r>
              <a:rPr lang="en-US" b="1" dirty="0"/>
              <a:t>Convince</a:t>
            </a:r>
            <a:r>
              <a:rPr lang="en-US" dirty="0"/>
              <a:t> peers to invest</a:t>
            </a:r>
          </a:p>
          <a:p>
            <a:r>
              <a:rPr lang="en-US" dirty="0"/>
              <a:t>Salesman role (tell a story!)</a:t>
            </a: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r>
              <a:rPr lang="en-US"/>
              <a:t>-Background</a:t>
            </a:r>
          </a:p>
          <a:p>
            <a:r>
              <a:rPr lang="en-US"/>
              <a:t>-Strengths / weaknesses</a:t>
            </a:r>
          </a:p>
          <a:p>
            <a:r>
              <a:rPr lang="en-US"/>
              <a:t>-Financial analytics</a:t>
            </a:r>
          </a:p>
          <a:p>
            <a:r>
              <a:rPr lang="en-US" dirty="0"/>
              <a:t>-Unique success factors AND risks</a:t>
            </a:r>
          </a:p>
          <a:p>
            <a:r>
              <a:rPr lang="en-US" dirty="0"/>
              <a:t>-Executive leadership group</a:t>
            </a:r>
          </a:p>
          <a:p>
            <a:r>
              <a:rPr lang="en-US" dirty="0"/>
              <a:t>-Enter / exit strategy</a:t>
            </a:r>
          </a:p>
          <a:p>
            <a:pPr marL="0" indent="0"/>
            <a:endParaRPr lang="en-US"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69F772E-6020-5785-5077-971174456F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365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601147" y="1968984"/>
            <a:ext cx="11175000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6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McKesson Corp</a:t>
            </a:r>
          </a:p>
          <a:p>
            <a:pPr>
              <a:buSzPts val="3200"/>
            </a:pPr>
            <a:r>
              <a:rPr lang="en-US" sz="4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NYSE - (MCK)</a:t>
            </a:r>
            <a:endParaRPr sz="4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80035"/>
            <a:ext cx="4590661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03/1/2025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601147" y="5809906"/>
            <a:ext cx="260396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Xander Minch</a:t>
            </a:r>
            <a:endParaRPr lang="en-US" dirty="0">
              <a:solidFill>
                <a:schemeClr val="lt1"/>
              </a:solidFill>
            </a:endParaRPr>
          </a:p>
          <a:p>
            <a:pPr>
              <a:buSzPts val="1000"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aledminc</a:t>
            </a: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@iu.edu</a:t>
            </a:r>
            <a:endParaRPr lang="en-US" dirty="0">
              <a:solidFill>
                <a:schemeClr val="lt1"/>
              </a:solidFill>
              <a:ea typeface="Calibri"/>
            </a:endParaRPr>
          </a:p>
          <a:p>
            <a:pPr>
              <a:buSzPts val="1400"/>
            </a:pPr>
            <a:endParaRPr lang="en-US" dirty="0"/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9ACDB18A-4D71-35FD-BA4C-CD68F44D7FEB}"/>
              </a:ext>
            </a:extLst>
          </p:cNvPr>
          <p:cNvSpPr txBox="1"/>
          <p:nvPr/>
        </p:nvSpPr>
        <p:spPr>
          <a:xfrm>
            <a:off x="3186257" y="5807078"/>
            <a:ext cx="2177593" cy="4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James Drew</a:t>
            </a:r>
            <a:endParaRPr lang="en-US" dirty="0">
              <a:solidFill>
                <a:schemeClr val="lt1"/>
              </a:solidFill>
              <a:ea typeface="Calibri"/>
            </a:endParaRPr>
          </a:p>
          <a:p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jwdrew@iu.edu</a:t>
            </a:r>
          </a:p>
        </p:txBody>
      </p:sp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4A11B2B6-152C-5C79-EFB8-3EA99082A9B8}"/>
              </a:ext>
            </a:extLst>
          </p:cNvPr>
          <p:cNvSpPr txBox="1"/>
          <p:nvPr/>
        </p:nvSpPr>
        <p:spPr>
          <a:xfrm>
            <a:off x="3186258" y="6296614"/>
            <a:ext cx="2177593" cy="4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 Sheth</a:t>
            </a:r>
            <a:endParaRPr lang="en-US" dirty="0">
              <a:solidFill>
                <a:schemeClr val="lt1"/>
              </a:solidFill>
              <a:ea typeface="Calibri"/>
            </a:endParaRPr>
          </a:p>
          <a:p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alsheth@iu.edu</a:t>
            </a:r>
          </a:p>
        </p:txBody>
      </p:sp>
      <p:sp>
        <p:nvSpPr>
          <p:cNvPr id="7" name="Google Shape;93;p13">
            <a:extLst>
              <a:ext uri="{FF2B5EF4-FFF2-40B4-BE49-F238E27FC236}">
                <a16:creationId xmlns:a16="http://schemas.microsoft.com/office/drawing/2014/main" id="{54EF7EEE-1635-4294-098F-39DF2ED4F7E8}"/>
              </a:ext>
            </a:extLst>
          </p:cNvPr>
          <p:cNvSpPr txBox="1"/>
          <p:nvPr/>
        </p:nvSpPr>
        <p:spPr>
          <a:xfrm>
            <a:off x="601147" y="6295026"/>
            <a:ext cx="2177593" cy="4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Aayush Iyer</a:t>
            </a:r>
            <a:endParaRPr lang="en-US" dirty="0">
              <a:solidFill>
                <a:schemeClr val="lt1"/>
              </a:solidFill>
              <a:ea typeface="Calibri"/>
            </a:endParaRPr>
          </a:p>
          <a:p>
            <a:r>
              <a:rPr lang="en-US" sz="1050" dirty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iyeraayu@iu.edu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096D84EC-8BFD-ABBF-599C-55B7DE0F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F57A0C7E-411B-E637-A429-9C6B5B29AE88}"/>
              </a:ext>
            </a:extLst>
          </p:cNvPr>
          <p:cNvGrpSpPr/>
          <p:nvPr/>
        </p:nvGrpSpPr>
        <p:grpSpPr>
          <a:xfrm>
            <a:off x="-48897" y="5282"/>
            <a:ext cx="12289106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4F813C93-1A3B-A4EB-14CC-0D9E1AD43839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8EDD3FC1-AC7B-4785-8AB3-771C294F946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AB46D4BD-3FEB-739F-8594-CF22EF6AA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Company Overview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1D0BE1DF-C0F2-6898-4F06-2CFA55C58064}"/>
              </a:ext>
            </a:extLst>
          </p:cNvPr>
          <p:cNvGrpSpPr/>
          <p:nvPr/>
        </p:nvGrpSpPr>
        <p:grpSpPr>
          <a:xfrm>
            <a:off x="0" y="6303248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DC38DFBB-7AC9-96E9-DAFE-C30F54B2E4A5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33357234-5B82-E962-F38A-9B2F489E29EC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71891F28-329C-CA69-AB27-181313EB4F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7ED64-9669-E9E9-3E96-6908CA389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365" y="5583530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FD57F-4BEE-DBFA-AF75-953178804BBB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9A877-EE70-19C6-A7A7-EC5183E612C1}"/>
              </a:ext>
            </a:extLst>
          </p:cNvPr>
          <p:cNvSpPr txBox="1"/>
          <p:nvPr/>
        </p:nvSpPr>
        <p:spPr>
          <a:xfrm>
            <a:off x="249381" y="1638704"/>
            <a:ext cx="56917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 Business Segments:</a:t>
            </a:r>
          </a:p>
          <a:p>
            <a:endParaRPr lang="en-US" sz="1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US Pharmaceutical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(Main Revenue)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GT America"/>
              </a:rPr>
              <a:t>D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GT America"/>
              </a:rPr>
              <a:t>istributes branded, generic, specialty, biosimilar and over-the-counter pharmaceutical drugs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with major pharmacy chains like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CVS, Walgreens, and independent pharmacies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Prescription Tech Solutions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RxTS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Connects patients, pharmacies, and providers to get medicine to people in need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price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transparency, benefit insight, and wholesale distribution support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Medical-Surgical Solutions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medical-surgical supply to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clinical offices, healthcare providers, nursing homes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International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(services to retail customers EU and Can)</a:t>
            </a:r>
          </a:p>
        </p:txBody>
      </p:sp>
      <p:sp>
        <p:nvSpPr>
          <p:cNvPr id="5" name="Google Shape;90;p13">
            <a:extLst>
              <a:ext uri="{FF2B5EF4-FFF2-40B4-BE49-F238E27FC236}">
                <a16:creationId xmlns:a16="http://schemas.microsoft.com/office/drawing/2014/main" id="{9371E02F-CB79-FAF5-A7C1-68B626481059}"/>
              </a:ext>
            </a:extLst>
          </p:cNvPr>
          <p:cNvSpPr txBox="1"/>
          <p:nvPr/>
        </p:nvSpPr>
        <p:spPr>
          <a:xfrm>
            <a:off x="249382" y="1000566"/>
            <a:ext cx="11175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000" b="1" i="0" u="sng" strike="noStrike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McKesson Corp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E97C8-18CC-6E92-CD68-B78179B1683A}"/>
              </a:ext>
            </a:extLst>
          </p:cNvPr>
          <p:cNvSpPr txBox="1"/>
          <p:nvPr/>
        </p:nvSpPr>
        <p:spPr>
          <a:xfrm>
            <a:off x="6094100" y="1633814"/>
            <a:ext cx="56037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Advantage:</a:t>
            </a:r>
          </a:p>
          <a:p>
            <a:endParaRPr lang="en-US" sz="1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#1 Pharma Distributor in NA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30% Market Share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Reach Outside US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Owns market share in Canada and Europe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Investing Heavily in AI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supply chain automation and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4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8209" y="5282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Investment Thesis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303248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365" y="5583530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8A97A-FF94-5690-70AE-DA773E79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3431" y="863252"/>
            <a:ext cx="3687011" cy="2852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6DA69A-492D-1A26-4F03-4FE3082A9B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970"/>
          <a:stretch/>
        </p:blipFill>
        <p:spPr>
          <a:xfrm>
            <a:off x="7133587" y="3712493"/>
            <a:ext cx="5056856" cy="25523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599519-A813-5D1E-5260-1D69DFDD68AA}"/>
              </a:ext>
            </a:extLst>
          </p:cNvPr>
          <p:cNvSpPr txBox="1"/>
          <p:nvPr/>
        </p:nvSpPr>
        <p:spPr>
          <a:xfrm>
            <a:off x="102637" y="1017087"/>
            <a:ext cx="8214980" cy="3124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US, and world in general, is aging rapidly</a:t>
            </a:r>
          </a:p>
          <a:p>
            <a:pPr>
              <a:lnSpc>
                <a:spcPct val="150000"/>
              </a:lnSpc>
            </a:pP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expectancy increasing (since 2000, up </a:t>
            </a:r>
            <a:r>
              <a:rPr lang="en-US" sz="1600" b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years nominally among developed nations)</a:t>
            </a: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date, 65+ population roughly </a:t>
            </a:r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17%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US, 10% globally (up 1.5% from just 10 years ago)</a:t>
            </a: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65+ demographic has grown </a:t>
            </a:r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64.8%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2000</a:t>
            </a: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65+ population makes up </a:t>
            </a:r>
            <a:r>
              <a:rPr lang="en-US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~40%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spending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as older population grows, spending will increase with it</a:t>
            </a:r>
          </a:p>
          <a:p>
            <a:pPr marL="285750" lvl="5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54BEDA-5159-29BF-5467-1DABF8BA183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98"/>
          <a:stretch/>
        </p:blipFill>
        <p:spPr>
          <a:xfrm>
            <a:off x="3174977" y="3712493"/>
            <a:ext cx="3958610" cy="2549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20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7230E3F-7BD7-8F26-1978-467D7125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78C46CB9-0D92-00E1-4205-8E60B3AA9534}"/>
              </a:ext>
            </a:extLst>
          </p:cNvPr>
          <p:cNvGrpSpPr/>
          <p:nvPr/>
        </p:nvGrpSpPr>
        <p:grpSpPr>
          <a:xfrm>
            <a:off x="-48209" y="5282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810CB45B-3686-1000-00F1-63EAB808D01B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6A02A6F0-D783-56B8-40FB-32600232B6AE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C24EA636-EEB9-2982-430C-C059B56684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Investment Thesis Cont.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12086089-49DB-8AA4-8549-3B495A9E575D}"/>
              </a:ext>
            </a:extLst>
          </p:cNvPr>
          <p:cNvGrpSpPr/>
          <p:nvPr/>
        </p:nvGrpSpPr>
        <p:grpSpPr>
          <a:xfrm>
            <a:off x="0" y="6303248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5999291D-24DF-A156-D953-5C269E04BA9F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12EF5F07-26C0-37C4-5493-F301E1DAD1A0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3A8C6AB7-8774-FA57-CB93-193DDF7FD9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AFEA1-2BA4-37CA-61B0-4E5755AE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365" y="5583530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065E0-926A-3240-5F6C-11B7B6FD5C7A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9CC9806-09AD-1E37-1985-9B10A10BEA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349852"/>
              </p:ext>
            </p:extLst>
          </p:nvPr>
        </p:nvGraphicFramePr>
        <p:xfrm>
          <a:off x="7618443" y="196752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46328B-1DC5-B393-77F6-9F75C1B3AF48}"/>
              </a:ext>
            </a:extLst>
          </p:cNvPr>
          <p:cNvSpPr txBox="1"/>
          <p:nvPr/>
        </p:nvSpPr>
        <p:spPr>
          <a:xfrm>
            <a:off x="249382" y="1323703"/>
            <a:ext cx="659555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 Health Expenditures rising, will only continue to rise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Rising Specialty Drug Demand: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Specialty pharmaceuticals, including biologics and personalized medicine, are a rapidly growing segment of the pharmaceutical market. 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ui-sans-serif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pecialty drugs now representing about 75% of the</a:t>
            </a:r>
          </a:p>
          <a:p>
            <a:r>
              <a:rPr lang="en-US" sz="2000" dirty="0">
                <a:latin typeface="ui-sans-serif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ui-sans-serif"/>
              </a:rPr>
              <a:t>approximate 7000 new drugs under development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McKesson is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largest specialty pharmaceutical distributor</a:t>
            </a:r>
          </a:p>
          <a:p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healthcare industry is experiencing consolidation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/>
              <a:t>McKesson's scale and distribution network provide a</a:t>
            </a:r>
          </a:p>
          <a:p>
            <a:r>
              <a:rPr lang="en-US" sz="1600" dirty="0"/>
              <a:t>	competitive advantage in this environment</a:t>
            </a:r>
          </a:p>
          <a:p>
            <a:endParaRPr lang="en-US" sz="1600" dirty="0"/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4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88AEEA4-4C6B-3525-69D7-8A507409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A1772557-F5D6-C152-67AC-815D9F3D037A}"/>
              </a:ext>
            </a:extLst>
          </p:cNvPr>
          <p:cNvGrpSpPr/>
          <p:nvPr/>
        </p:nvGrpSpPr>
        <p:grpSpPr>
          <a:xfrm>
            <a:off x="-48209" y="5282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7D6F6E19-087A-6707-763E-FF68B0A68AC2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09861CBE-BD30-BE66-66BC-3C704618C8CC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3686353C-8E11-8C5A-CCF2-6178AEC65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Valuation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B1C85F6E-4F8D-23B6-8EB8-778EE8DC95E1}"/>
              </a:ext>
            </a:extLst>
          </p:cNvPr>
          <p:cNvGrpSpPr/>
          <p:nvPr/>
        </p:nvGrpSpPr>
        <p:grpSpPr>
          <a:xfrm>
            <a:off x="0" y="6303248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0D1339D5-316C-AA16-1410-E43497F6582A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0FBBDC11-AA95-2391-4874-BE04CBF63454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5020E55-4705-59F1-5094-2D60E04AF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34A4CE-8826-E463-D295-26E80EE90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365" y="5583530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967159-7948-72CB-2072-5F599E404AC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B80FC-EB28-D045-F4C1-1E670B9A2247}"/>
              </a:ext>
            </a:extLst>
          </p:cNvPr>
          <p:cNvSpPr txBox="1"/>
          <p:nvPr/>
        </p:nvSpPr>
        <p:spPr>
          <a:xfrm>
            <a:off x="795591" y="1536174"/>
            <a:ext cx="106505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Revenue Growth: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McKesson reported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18% year-over-year revenue growth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its latest quarter, driven by strong pharmaceutical distribution performance and specialty drug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Profitability: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posted an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adjusted operating profit growth of 16%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continues to enhance operational efficiency.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Free Cash Flow: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While free cash flow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$2.2 billion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quarter due to working capital fluctuations, full-year guidance remains strong 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$4.8 billion to $5.2 billion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Valuation: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McKesson trades at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trailing P/E ratio of 27.39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P/E ratio of 16.39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thus future growth implied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EBITDA: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at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$5.16 billion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EBITDA margin is ~2.45%, which is within historical data for pharmaceutical distributors.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Compared to its peers, McKesson has superior revenue growth and margin expansion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3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DD41AE8-1C09-C00D-7134-DF919E2B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09FC651D-49EA-ED5F-B0B5-4060A1C45CBC}"/>
              </a:ext>
            </a:extLst>
          </p:cNvPr>
          <p:cNvGrpSpPr/>
          <p:nvPr/>
        </p:nvGrpSpPr>
        <p:grpSpPr>
          <a:xfrm>
            <a:off x="-126455" y="-46248"/>
            <a:ext cx="12466631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7D9C5866-098A-C28A-0BFF-2D10DC9B5136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80440003-F8F1-4AEE-DA0A-DBF96E4ED201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4A27A218-0C61-D08B-DEDD-A4249BBFF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75" y="5234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Target + Risks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AFE34DED-DB29-5611-2C46-E820A77A9203}"/>
              </a:ext>
            </a:extLst>
          </p:cNvPr>
          <p:cNvGrpSpPr/>
          <p:nvPr/>
        </p:nvGrpSpPr>
        <p:grpSpPr>
          <a:xfrm>
            <a:off x="0" y="6303248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7A5C4256-6DA2-755B-8FA1-1382FF12B63A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77EA12F5-3F10-4167-7BE0-0609B8C871BF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254A6987-4892-EEE7-63C1-5DB8165B63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CA0336-1E28-7659-1301-6753A8C98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9365" y="5583530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AA256-026B-47FF-4971-6873E98E88C1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pPr marL="342900" indent="-342900">
              <a:buAutoNum type="arabicPeriod"/>
            </a:pP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F7A5BB-7DB1-FD78-E9D3-A104D9A7F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39" y="1382286"/>
            <a:ext cx="54634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McKesson’s EV/EBITDA: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~11x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2025 EBITDA Projection: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~$5.5 billion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Enterprise Value (EV) = EBITDA × EV/EBITDA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$5.5B × 11 = $60.5B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equity value per share is ~$670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WACC/Discount Rate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Central estimate of 6.8%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Long Term Growth Rate: 2%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Resulting fair value of $737.61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$640, potential upside of </a:t>
            </a: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16.2%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Target Value = $710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A2CB3-C93D-68F7-C25B-D39DDFF26096}"/>
              </a:ext>
            </a:extLst>
          </p:cNvPr>
          <p:cNvSpPr txBox="1"/>
          <p:nvPr/>
        </p:nvSpPr>
        <p:spPr>
          <a:xfrm>
            <a:off x="6200508" y="1378890"/>
            <a:ext cx="56037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Risks:</a:t>
            </a:r>
          </a:p>
          <a:p>
            <a:endParaRPr lang="en-US" sz="10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Medicare and Medicaid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tied to these programs, if Trump cuts, could see downturn for MCK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Market Distrust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2024 was rough year for health sector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Investors prioritizing tech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YTD price return was down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21%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S&amp;P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General Policy Uncertainty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Trumps health policy is generally unclear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of regulation on specific pharmaceuticals yet to be seen </a:t>
            </a:r>
          </a:p>
        </p:txBody>
      </p:sp>
    </p:spTree>
    <p:extLst>
      <p:ext uri="{BB962C8B-B14F-4D97-AF65-F5344CB8AC3E}">
        <p14:creationId xmlns:p14="http://schemas.microsoft.com/office/powerpoint/2010/main" val="307027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86be8c1-e9a2-4995-a075-ec29cca29ef0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  <_activity xmlns="16a1869c-cdc1-4af6-b23b-64d5bbf8e56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2D0B2749C2CF44BF71946AEB65AAE3" ma:contentTypeVersion="16" ma:contentTypeDescription="Create a new document." ma:contentTypeScope="" ma:versionID="a6c7508e3921e3b94cb1277c6a8fcc89">
  <xsd:schema xmlns:xsd="http://www.w3.org/2001/XMLSchema" xmlns:xs="http://www.w3.org/2001/XMLSchema" xmlns:p="http://schemas.microsoft.com/office/2006/metadata/properties" xmlns:ns3="16a1869c-cdc1-4af6-b23b-64d5bbf8e56c" xmlns:ns4="086be8c1-e9a2-4995-a075-ec29cca29ef0" targetNamespace="http://schemas.microsoft.com/office/2006/metadata/properties" ma:root="true" ma:fieldsID="60a2de3d7e4f3061d3cdcd176eea86a3" ns3:_="" ns4:_="">
    <xsd:import namespace="16a1869c-cdc1-4af6-b23b-64d5bbf8e56c"/>
    <xsd:import namespace="086be8c1-e9a2-4995-a075-ec29cca29ef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1869c-cdc1-4af6-b23b-64d5bbf8e5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be8c1-e9a2-4995-a075-ec29cca29ef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181563-95D3-4A73-B30D-D1DAA85823E5}">
  <ds:schemaRefs>
    <ds:schemaRef ds:uri="http://purl.org/dc/dcmitype/"/>
    <ds:schemaRef ds:uri="16a1869c-cdc1-4af6-b23b-64d5bbf8e56c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086be8c1-e9a2-4995-a075-ec29cca29ef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FA6D02-EE5B-46F8-838D-342320D6D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a1869c-cdc1-4af6-b23b-64d5bbf8e56c"/>
    <ds:schemaRef ds:uri="086be8c1-e9a2-4995-a075-ec29cca29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864</Words>
  <Application>Microsoft Office PowerPoint</Application>
  <PresentationFormat>Widescreen</PresentationFormat>
  <Paragraphs>139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GT America</vt:lpstr>
      <vt:lpstr>Calibri</vt:lpstr>
      <vt:lpstr>ui-sans-serif</vt:lpstr>
      <vt:lpstr>Wingdings</vt:lpstr>
      <vt:lpstr>Arial</vt:lpstr>
      <vt:lpstr>Office Theme</vt:lpstr>
      <vt:lpstr>PowerPoint Presentation</vt:lpstr>
      <vt:lpstr>Company Overview</vt:lpstr>
      <vt:lpstr>Investment Thesis</vt:lpstr>
      <vt:lpstr>Investment Thesis Cont.</vt:lpstr>
      <vt:lpstr>Valuation</vt:lpstr>
      <vt:lpstr>Target + Risks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Demir</dc:creator>
  <cp:lastModifiedBy>Xander Minch</cp:lastModifiedBy>
  <cp:revision>103</cp:revision>
  <dcterms:modified xsi:type="dcterms:W3CDTF">2025-03-02T17:38:06Z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0x010100712D0B2749C2CF44BF71946AEB65AAE3</vt:lpwstr>
  </property>
  <property fmtid="{D5CDD505-2E9C-101B-9397-08002B2CF9AE}" pid="3" name="MediaServiceImageTags">
    <vt:lpwstr/>
  </property>
</Properties>
</file>