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2"/>
  </p:notesMasterIdLst>
  <p:handoutMasterIdLst>
    <p:handoutMasterId r:id="rId33"/>
  </p:handoutMasterIdLst>
  <p:sldIdLst>
    <p:sldId id="256" r:id="rId5"/>
    <p:sldId id="258" r:id="rId6"/>
    <p:sldId id="264" r:id="rId7"/>
    <p:sldId id="298" r:id="rId8"/>
    <p:sldId id="299" r:id="rId9"/>
    <p:sldId id="284" r:id="rId10"/>
    <p:sldId id="300" r:id="rId11"/>
    <p:sldId id="280" r:id="rId12"/>
    <p:sldId id="303" r:id="rId13"/>
    <p:sldId id="295" r:id="rId14"/>
    <p:sldId id="279" r:id="rId15"/>
    <p:sldId id="281" r:id="rId16"/>
    <p:sldId id="278" r:id="rId17"/>
    <p:sldId id="282" r:id="rId18"/>
    <p:sldId id="285" r:id="rId19"/>
    <p:sldId id="286" r:id="rId20"/>
    <p:sldId id="294" r:id="rId21"/>
    <p:sldId id="291" r:id="rId22"/>
    <p:sldId id="283" r:id="rId23"/>
    <p:sldId id="301" r:id="rId24"/>
    <p:sldId id="292" r:id="rId25"/>
    <p:sldId id="302" r:id="rId26"/>
    <p:sldId id="288" r:id="rId27"/>
    <p:sldId id="289" r:id="rId28"/>
    <p:sldId id="287" r:id="rId29"/>
    <p:sldId id="297" r:id="rId30"/>
    <p:sldId id="296" r:id="rId31"/>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9" autoAdjust="0"/>
    <p:restoredTop sz="94646" autoAdjust="0"/>
  </p:normalViewPr>
  <p:slideViewPr>
    <p:cSldViewPr snapToGrid="0">
      <p:cViewPr varScale="1">
        <p:scale>
          <a:sx n="111" d="100"/>
          <a:sy n="111" d="100"/>
        </p:scale>
        <p:origin x="138" y="456"/>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7/20/2021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7/20/2021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sz="800">
              <a:solidFill>
                <a:srgbClr val="7F7F7F"/>
              </a:solidFill>
              <a:latin typeface="Arial"/>
            </a:endParaRP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a:solidFill>
                  <a:srgbClr val="7F7F7F"/>
                </a:solidFill>
                <a:latin typeface="Arial"/>
              </a:rPr>
              <a:t>Synopsys Confidential Information - Internal Use Only</a:t>
            </a:r>
            <a:endParaRPr lang="en-US" sz="9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sz="800">
              <a:solidFill>
                <a:srgbClr val="7F7F7F"/>
              </a:solidFill>
              <a:latin typeface="Arial"/>
            </a:endParaRP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sz="800">
              <a:solidFill>
                <a:srgbClr val="7F7F7F"/>
              </a:solidFill>
              <a:latin typeface="Arial"/>
            </a:endParaRP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 - Internal Use Only</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7"/>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8"/>
            </p:custDataLst>
          </p:nvPr>
        </p:nvSpPr>
        <p:spPr>
          <a:xfrm>
            <a:off x="456555" y="1554480"/>
            <a:ext cx="11278244" cy="4846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TextBox 7"/>
          <p:cNvSpPr txBox="1"/>
          <p:nvPr>
            <p:custDataLst>
              <p:tags r:id="rId19"/>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0"/>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2"/>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3"/>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vici/releasePageConstruct/index/id/22250/page_id/185"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jira.internal.synopsys.com/browse/P10020416-25542"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108593D1-C8C0-4968-85DA-4EB9CD932AA7}"/>
              </a:ext>
            </a:extLst>
          </p:cNvPr>
          <p:cNvSpPr/>
          <p:nvPr>
            <p:custDataLst>
              <p:tags r:id="rId1"/>
            </p:custDataLst>
          </p:nvPr>
        </p:nvSpPr>
        <p:spPr>
          <a:xfrm>
            <a:off x="457200" y="410313"/>
            <a:ext cx="3921760" cy="59436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For Internal Use Only</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293326"/>
            <a:ext cx="7111194" cy="805151"/>
          </a:xfrm>
        </p:spPr>
        <p:txBody>
          <a:bodyPr vert="horz" lIns="91440" tIns="45720" rIns="91440" bIns="45720" rtlCol="0">
            <a:normAutofit fontScale="92500" lnSpcReduction="10000"/>
          </a:bodyPr>
          <a:lstStyle/>
          <a:p>
            <a:pPr marL="0" indent="0"/>
            <a:r>
              <a:rPr lang="en-US" sz="2800" dirty="0"/>
              <a:t>Patrick Juliano</a:t>
            </a:r>
          </a:p>
          <a:p>
            <a:pPr marL="0" indent="0"/>
            <a:r>
              <a:rPr lang="en-US" sz="2200" dirty="0"/>
              <a:t>Last updated : 07/2021</a:t>
            </a:r>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3368842"/>
            <a:ext cx="11278565" cy="604242"/>
          </a:xfrm>
        </p:spPr>
        <p:txBody>
          <a:bodyPr/>
          <a:lstStyle/>
          <a:p>
            <a:r>
              <a:rPr lang="en-US" b="1" dirty="0"/>
              <a:t>BOM Checker Flow … in a </a:t>
            </a:r>
            <a:r>
              <a:rPr lang="en-US" b="1" dirty="0" err="1"/>
              <a:t>NutShell</a:t>
            </a:r>
            <a:endParaRPr lang="en-US" b="1"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477108"/>
            <a:ext cx="11278567" cy="1087566"/>
          </a:xfrm>
        </p:spPr>
        <p:txBody>
          <a:bodyPr/>
          <a:lstStyle/>
          <a:p>
            <a:r>
              <a:rPr lang="en-US" dirty="0" err="1"/>
              <a:t>DesignWare</a:t>
            </a:r>
            <a:r>
              <a:rPr lang="en-US" dirty="0"/>
              <a:t> Cores</a:t>
            </a:r>
            <a:br>
              <a:rPr lang="en-US" dirty="0"/>
            </a:br>
            <a:r>
              <a:rPr lang="en-US" dirty="0"/>
              <a:t>SG IP Solutions</a:t>
            </a:r>
          </a:p>
        </p:txBody>
      </p:sp>
    </p:spTree>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313480"/>
            <a:ext cx="11455812" cy="5109029"/>
          </a:xfrm>
        </p:spPr>
        <p:txBody>
          <a:bodyPr>
            <a:normAutofit/>
          </a:bodyPr>
          <a:lstStyle/>
          <a:p>
            <a:r>
              <a:rPr lang="en-US" b="1" dirty="0"/>
              <a:t>Each </a:t>
            </a:r>
            <a:r>
              <a:rPr lang="en-US" b="1" dirty="0" err="1"/>
              <a:t>fileSPEC</a:t>
            </a:r>
            <a:r>
              <a:rPr lang="en-US" b="1" dirty="0"/>
              <a:t> can be designated according to these definitions and is cross-referenced with the cell/component and the release</a:t>
            </a:r>
          </a:p>
          <a:p>
            <a:pPr lvl="1">
              <a:buFont typeface="Wingdings" panose="05000000000000000000" pitchFamily="2" charset="2"/>
              <a:buChar char="§"/>
            </a:pPr>
            <a:r>
              <a:rPr lang="en-US" b="1" dirty="0"/>
              <a:t>‘x’ – mandatory / file expected in the REL</a:t>
            </a:r>
          </a:p>
          <a:p>
            <a:pPr lvl="2">
              <a:buFont typeface="Wingdings" panose="05000000000000000000" pitchFamily="2" charset="2"/>
              <a:buChar char="§"/>
            </a:pPr>
            <a:r>
              <a:rPr lang="en-US" dirty="0"/>
              <a:t>if an ‘x’ exists in the column for a given component AND an ‘x’ exists in the column for the selected release, then the </a:t>
            </a:r>
            <a:r>
              <a:rPr lang="en-US" dirty="0" err="1"/>
              <a:t>fileSPEC</a:t>
            </a:r>
            <a:r>
              <a:rPr lang="en-US" dirty="0"/>
              <a:t> will be used in MM to compute files in the BOM</a:t>
            </a:r>
          </a:p>
          <a:p>
            <a:pPr lvl="1">
              <a:buFont typeface="Wingdings" panose="05000000000000000000" pitchFamily="2" charset="2"/>
              <a:buChar char="§"/>
            </a:pPr>
            <a:r>
              <a:rPr lang="en-US" dirty="0"/>
              <a:t>‘</a:t>
            </a:r>
            <a:r>
              <a:rPr lang="en-US" b="1" dirty="0"/>
              <a:t>o’ – optional : not required in the REL</a:t>
            </a:r>
          </a:p>
          <a:p>
            <a:pPr lvl="2">
              <a:buFont typeface="Wingdings" panose="05000000000000000000" pitchFamily="2" charset="2"/>
              <a:buChar char="§"/>
            </a:pPr>
            <a:r>
              <a:rPr lang="en-US" dirty="0"/>
              <a:t>this </a:t>
            </a:r>
            <a:r>
              <a:rPr lang="en-US" dirty="0" err="1"/>
              <a:t>fileSPEC</a:t>
            </a:r>
            <a:r>
              <a:rPr lang="en-US" dirty="0"/>
              <a:t> will be used to compute files in the </a:t>
            </a:r>
            <a:r>
              <a:rPr lang="en-US" i="1" dirty="0"/>
              <a:t>optional BOM</a:t>
            </a:r>
          </a:p>
          <a:p>
            <a:pPr lvl="2">
              <a:buFont typeface="Wingdings" panose="05000000000000000000" pitchFamily="2" charset="2"/>
              <a:buChar char="§"/>
            </a:pPr>
            <a:r>
              <a:rPr lang="en-US" dirty="0"/>
              <a:t>if found in the REL, it will be counted as part of the BOM and REL (i.e. common)</a:t>
            </a:r>
          </a:p>
          <a:p>
            <a:pPr lvl="2">
              <a:buFont typeface="Wingdings" panose="05000000000000000000" pitchFamily="2" charset="2"/>
              <a:buChar char="§"/>
            </a:pPr>
            <a:r>
              <a:rPr lang="en-US" dirty="0"/>
              <a:t>if NOT found in the REL, it will be waived from the BOM</a:t>
            </a:r>
          </a:p>
          <a:p>
            <a:pPr lvl="1">
              <a:buFont typeface="Wingdings" panose="05000000000000000000" pitchFamily="2" charset="2"/>
              <a:buChar char="§"/>
            </a:pPr>
            <a:r>
              <a:rPr lang="en-US" b="1" dirty="0"/>
              <a:t>‘-’ or ‘s’ – skip : do nothing for this </a:t>
            </a:r>
            <a:r>
              <a:rPr lang="en-US" b="1" dirty="0" err="1"/>
              <a:t>fileSPEC</a:t>
            </a:r>
            <a:r>
              <a:rPr lang="en-US" b="1" dirty="0"/>
              <a:t> , don’t process it </a:t>
            </a:r>
          </a:p>
          <a:p>
            <a:pPr lvl="2">
              <a:buFont typeface="Wingdings" panose="05000000000000000000" pitchFamily="2" charset="2"/>
              <a:buChar char="§"/>
            </a:pPr>
            <a:r>
              <a:rPr lang="en-US" dirty="0"/>
              <a:t>any </a:t>
            </a:r>
            <a:r>
              <a:rPr lang="en-US" dirty="0" err="1"/>
              <a:t>fileSPEC</a:t>
            </a:r>
            <a:r>
              <a:rPr lang="en-US" dirty="0"/>
              <a:t> with this designation will be ignored entirely</a:t>
            </a:r>
          </a:p>
          <a:p>
            <a:pPr lvl="1">
              <a:buFont typeface="Wingdings" panose="05000000000000000000" pitchFamily="2" charset="2"/>
              <a:buChar char="§"/>
            </a:pPr>
            <a:r>
              <a:rPr lang="en-US" b="1" dirty="0"/>
              <a:t>‘c’ – conditional : only include </a:t>
            </a:r>
            <a:r>
              <a:rPr lang="en-US" b="1" dirty="0" err="1"/>
              <a:t>fileSPEC</a:t>
            </a:r>
            <a:r>
              <a:rPr lang="en-US" b="1" dirty="0"/>
              <a:t> when conditional is met</a:t>
            </a:r>
          </a:p>
          <a:p>
            <a:pPr lvl="2">
              <a:buFont typeface="Wingdings" panose="05000000000000000000" pitchFamily="2" charset="2"/>
              <a:buChar char="§"/>
            </a:pPr>
            <a:r>
              <a:rPr lang="en-US" i="1" dirty="0"/>
              <a:t>Warning : not tested … I anticipate this feature being needed … but not used as of today</a:t>
            </a:r>
          </a:p>
          <a:p>
            <a:pPr lvl="2">
              <a:buFont typeface="Wingdings" panose="05000000000000000000" pitchFamily="2" charset="2"/>
              <a:buChar char="§"/>
            </a:pPr>
            <a:r>
              <a:rPr lang="en-US" dirty="0"/>
              <a:t>check the conditional column designated ‘conditional’ for a string and compare to the variable ‘conditional’ in the dictionary;  if they match, include it</a:t>
            </a:r>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File SPEC Options</a:t>
            </a:r>
          </a:p>
        </p:txBody>
      </p:sp>
      <p:pic>
        <p:nvPicPr>
          <p:cNvPr id="8" name="Picture 7">
            <a:extLst>
              <a:ext uri="{FF2B5EF4-FFF2-40B4-BE49-F238E27FC236}">
                <a16:creationId xmlns:a16="http://schemas.microsoft.com/office/drawing/2014/main" id="{B40DDF81-F463-4540-83FA-1D5B0D864E1F}"/>
              </a:ext>
            </a:extLst>
          </p:cNvPr>
          <p:cNvPicPr>
            <a:picLocks noChangeAspect="1"/>
          </p:cNvPicPr>
          <p:nvPr/>
        </p:nvPicPr>
        <p:blipFill rotWithShape="1">
          <a:blip r:embed="rId2"/>
          <a:srcRect l="44529" t="9891" r="16762" b="25109"/>
          <a:stretch/>
        </p:blipFill>
        <p:spPr>
          <a:xfrm>
            <a:off x="9015046" y="3429000"/>
            <a:ext cx="2555630" cy="731112"/>
          </a:xfrm>
          <a:prstGeom prst="rect">
            <a:avLst/>
          </a:prstGeom>
        </p:spPr>
      </p:pic>
    </p:spTree>
    <p:extLst>
      <p:ext uri="{BB962C8B-B14F-4D97-AF65-F5344CB8AC3E}">
        <p14:creationId xmlns:p14="http://schemas.microsoft.com/office/powerpoint/2010/main" val="140011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130834"/>
            <a:ext cx="11455812" cy="5109029"/>
          </a:xfrm>
        </p:spPr>
        <p:txBody>
          <a:bodyPr>
            <a:normAutofit/>
          </a:bodyPr>
          <a:lstStyle/>
          <a:p>
            <a:r>
              <a:rPr lang="en-US" b="1" dirty="0"/>
              <a:t>The MM Dictionary contains all the known state variables that are allowed</a:t>
            </a:r>
          </a:p>
          <a:p>
            <a:pPr lvl="2"/>
            <a:r>
              <a:rPr lang="en-US" dirty="0"/>
              <a:t>Examples :  </a:t>
            </a:r>
            <a:r>
              <a:rPr lang="en-US" dirty="0" err="1"/>
              <a:t>phyPrefix</a:t>
            </a:r>
            <a:r>
              <a:rPr lang="en-US" dirty="0"/>
              <a:t>, process</a:t>
            </a:r>
          </a:p>
          <a:p>
            <a:pPr lvl="2"/>
            <a:r>
              <a:rPr lang="en-US" dirty="0"/>
              <a:t>Values can be defined by construct ‘</a:t>
            </a:r>
            <a:r>
              <a:rPr lang="en-US" dirty="0" err="1"/>
              <a:t>file_SPEC_variables</a:t>
            </a:r>
            <a:r>
              <a:rPr lang="en-US" dirty="0"/>
              <a:t>’ =&gt;</a:t>
            </a:r>
          </a:p>
          <a:p>
            <a:pPr lvl="1"/>
            <a:r>
              <a:rPr lang="en-US" dirty="0"/>
              <a:t>Some are </a:t>
            </a:r>
            <a:r>
              <a:rPr lang="en-US" dirty="0" err="1"/>
              <a:t>req’d</a:t>
            </a:r>
            <a:r>
              <a:rPr lang="en-US" dirty="0"/>
              <a:t> for info </a:t>
            </a:r>
            <a:r>
              <a:rPr lang="en-US"/>
              <a:t>extracted from ViCi</a:t>
            </a:r>
            <a:r>
              <a:rPr lang="en-US" dirty="0"/>
              <a:t> :   </a:t>
            </a:r>
            <a:r>
              <a:rPr lang="en-US" sz="1200" dirty="0"/>
              <a:t>version, orientation, </a:t>
            </a:r>
            <a:r>
              <a:rPr lang="en-US" sz="1200" dirty="0" err="1"/>
              <a:t>mstack</a:t>
            </a:r>
            <a:r>
              <a:rPr lang="en-US" sz="1200" dirty="0"/>
              <a:t>, </a:t>
            </a:r>
            <a:r>
              <a:rPr lang="en-US" sz="1200" dirty="0" err="1"/>
              <a:t>pvt_values</a:t>
            </a:r>
            <a:r>
              <a:rPr lang="en-US" sz="1200" dirty="0"/>
              <a:t> , </a:t>
            </a:r>
            <a:r>
              <a:rPr lang="en-US" sz="1200" dirty="0" err="1"/>
              <a:t>pvt_corners</a:t>
            </a:r>
            <a:r>
              <a:rPr lang="en-US" sz="1200" dirty="0"/>
              <a:t> , </a:t>
            </a:r>
            <a:r>
              <a:rPr lang="en-US" sz="1200" dirty="0" err="1"/>
              <a:t>pvt_combos</a:t>
            </a:r>
            <a:endParaRPr lang="en-US" dirty="0"/>
          </a:p>
          <a:p>
            <a:pPr lvl="2">
              <a:buFont typeface="Wingdings" panose="05000000000000000000" pitchFamily="2" charset="2"/>
              <a:buChar char="§"/>
            </a:pPr>
            <a:r>
              <a:rPr lang="en-US" dirty="0"/>
              <a:t>Examples : </a:t>
            </a:r>
          </a:p>
          <a:p>
            <a:pPr lvl="3">
              <a:buFont typeface="Wingdings" panose="05000000000000000000" pitchFamily="2" charset="2"/>
              <a:buChar char="§"/>
            </a:pPr>
            <a:r>
              <a:rPr lang="es-ES" dirty="0" err="1"/>
              <a:t>Only</a:t>
            </a:r>
            <a:r>
              <a:rPr lang="es-ES" dirty="0"/>
              <a:t> </a:t>
            </a:r>
            <a:r>
              <a:rPr lang="es-ES" dirty="0" err="1"/>
              <a:t>values</a:t>
            </a:r>
            <a:r>
              <a:rPr lang="es-ES" dirty="0"/>
              <a:t> </a:t>
            </a:r>
            <a:r>
              <a:rPr lang="es-ES" dirty="0" err="1"/>
              <a:t>extracted</a:t>
            </a:r>
            <a:r>
              <a:rPr lang="es-ES" dirty="0"/>
              <a:t> </a:t>
            </a:r>
            <a:r>
              <a:rPr lang="es-ES" dirty="0" err="1"/>
              <a:t>for</a:t>
            </a:r>
            <a:r>
              <a:rPr lang="es-ES" dirty="0"/>
              <a:t> </a:t>
            </a:r>
            <a:r>
              <a:rPr lang="es-ES" dirty="0" err="1"/>
              <a:t>orientation</a:t>
            </a:r>
            <a:r>
              <a:rPr lang="es-ES" dirty="0"/>
              <a:t> : ‘_</a:t>
            </a:r>
            <a:r>
              <a:rPr lang="es-ES" dirty="0" err="1"/>
              <a:t>ns</a:t>
            </a:r>
            <a:r>
              <a:rPr lang="es-ES" dirty="0"/>
              <a:t>’  ,  ‘_</a:t>
            </a:r>
            <a:r>
              <a:rPr lang="es-ES" dirty="0" err="1"/>
              <a:t>ew</a:t>
            </a:r>
            <a:r>
              <a:rPr lang="es-ES" dirty="0"/>
              <a:t>’  ,  ‘_</a:t>
            </a:r>
            <a:r>
              <a:rPr lang="es-ES" dirty="0" err="1"/>
              <a:t>ew</a:t>
            </a:r>
            <a:r>
              <a:rPr lang="es-ES" dirty="0"/>
              <a:t>+_</a:t>
            </a:r>
            <a:r>
              <a:rPr lang="es-ES" dirty="0" err="1"/>
              <a:t>ns</a:t>
            </a:r>
            <a:r>
              <a:rPr lang="es-ES" dirty="0"/>
              <a:t>’</a:t>
            </a:r>
          </a:p>
          <a:p>
            <a:pPr lvl="3">
              <a:buFont typeface="Wingdings" panose="05000000000000000000" pitchFamily="2" charset="2"/>
              <a:buChar char="§"/>
            </a:pPr>
            <a:r>
              <a:rPr lang="es-ES" dirty="0" err="1"/>
              <a:t>mstack</a:t>
            </a:r>
            <a:r>
              <a:rPr lang="es-ES" dirty="0"/>
              <a:t>        =&gt; 8M_1X_h_1Xa_v_1Ya_h_4Y_vhvh</a:t>
            </a:r>
          </a:p>
          <a:p>
            <a:pPr lvl="3">
              <a:buFont typeface="Wingdings" panose="05000000000000000000" pitchFamily="2" charset="2"/>
              <a:buChar char="§"/>
            </a:pPr>
            <a:r>
              <a:rPr lang="en-US" dirty="0" err="1"/>
              <a:t>pvt_values</a:t>
            </a:r>
            <a:r>
              <a:rPr lang="en-US" dirty="0"/>
              <a:t>  =&gt; </a:t>
            </a:r>
            <a:r>
              <a:rPr lang="en-US" dirty="0">
                <a:solidFill>
                  <a:schemeClr val="accent1">
                    <a:lumMod val="60000"/>
                    <a:lumOff val="40000"/>
                  </a:schemeClr>
                </a:solidFill>
              </a:rPr>
              <a:t>ff0p935vn40c</a:t>
            </a:r>
          </a:p>
          <a:p>
            <a:pPr lvl="3">
              <a:buFont typeface="Wingdings" panose="05000000000000000000" pitchFamily="2" charset="2"/>
              <a:buChar char="§"/>
            </a:pPr>
            <a:r>
              <a:rPr lang="en-US" dirty="0" err="1"/>
              <a:t>pvt_corners</a:t>
            </a:r>
            <a:r>
              <a:rPr lang="en-US" dirty="0"/>
              <a:t> =&gt; </a:t>
            </a:r>
            <a:r>
              <a:rPr lang="en-US" dirty="0" err="1">
                <a:solidFill>
                  <a:srgbClr val="C00000"/>
                </a:solidFill>
              </a:rPr>
              <a:t>cworst_CCworst</a:t>
            </a:r>
            <a:r>
              <a:rPr lang="en-US" dirty="0">
                <a:solidFill>
                  <a:srgbClr val="C00000"/>
                </a:solidFill>
              </a:rPr>
              <a:t> , </a:t>
            </a:r>
            <a:r>
              <a:rPr lang="en-US" dirty="0" err="1">
                <a:solidFill>
                  <a:srgbClr val="C00000"/>
                </a:solidFill>
              </a:rPr>
              <a:t>cbest_CCbest</a:t>
            </a:r>
            <a:endParaRPr lang="en-US" dirty="0">
              <a:solidFill>
                <a:srgbClr val="C00000"/>
              </a:solidFill>
            </a:endParaRPr>
          </a:p>
          <a:p>
            <a:pPr lvl="3">
              <a:buFont typeface="Wingdings" panose="05000000000000000000" pitchFamily="2" charset="2"/>
              <a:buChar char="§"/>
            </a:pPr>
            <a:r>
              <a:rPr lang="en-US" dirty="0" err="1"/>
              <a:t>pvt_combos</a:t>
            </a:r>
            <a:r>
              <a:rPr lang="en-US" dirty="0"/>
              <a:t> =&gt; </a:t>
            </a:r>
            <a:r>
              <a:rPr lang="en-US" dirty="0">
                <a:solidFill>
                  <a:schemeClr val="accent1">
                    <a:lumMod val="60000"/>
                    <a:lumOff val="40000"/>
                  </a:schemeClr>
                </a:solidFill>
              </a:rPr>
              <a:t>ff0p935vn40c</a:t>
            </a:r>
            <a:r>
              <a:rPr lang="en-US" dirty="0"/>
              <a:t>_</a:t>
            </a:r>
            <a:r>
              <a:rPr lang="en-US" dirty="0">
                <a:solidFill>
                  <a:srgbClr val="C00000"/>
                </a:solidFill>
              </a:rPr>
              <a:t> </a:t>
            </a:r>
            <a:r>
              <a:rPr lang="en-US" dirty="0" err="1">
                <a:solidFill>
                  <a:srgbClr val="C00000"/>
                </a:solidFill>
              </a:rPr>
              <a:t>cworst_CCworst</a:t>
            </a:r>
            <a:r>
              <a:rPr lang="en-US" dirty="0">
                <a:solidFill>
                  <a:srgbClr val="C00000"/>
                </a:solidFill>
              </a:rPr>
              <a:t> ,  </a:t>
            </a:r>
            <a:r>
              <a:rPr lang="en-US" dirty="0">
                <a:solidFill>
                  <a:schemeClr val="accent1">
                    <a:lumMod val="60000"/>
                    <a:lumOff val="40000"/>
                  </a:schemeClr>
                </a:solidFill>
              </a:rPr>
              <a:t>ff0p935vn40c</a:t>
            </a:r>
            <a:r>
              <a:rPr lang="en-US" dirty="0"/>
              <a:t>_</a:t>
            </a:r>
            <a:r>
              <a:rPr lang="en-US" dirty="0">
                <a:solidFill>
                  <a:srgbClr val="C00000"/>
                </a:solidFill>
              </a:rPr>
              <a:t>cbest_CCbest</a:t>
            </a:r>
          </a:p>
          <a:p>
            <a:pPr lvl="3">
              <a:buFont typeface="Wingdings" panose="05000000000000000000" pitchFamily="2" charset="2"/>
              <a:buChar char="§"/>
            </a:pPr>
            <a:endParaRPr lang="en-US" dirty="0">
              <a:solidFill>
                <a:srgbClr val="C00000"/>
              </a:solidFill>
            </a:endParaRPr>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What is the Manifest Dictionary?</a:t>
            </a:r>
          </a:p>
        </p:txBody>
      </p:sp>
      <p:pic>
        <p:nvPicPr>
          <p:cNvPr id="7" name="Picture 6">
            <a:extLst>
              <a:ext uri="{FF2B5EF4-FFF2-40B4-BE49-F238E27FC236}">
                <a16:creationId xmlns:a16="http://schemas.microsoft.com/office/drawing/2014/main" id="{3D217C79-5A83-4FDD-B568-5BB78982FBCE}"/>
              </a:ext>
            </a:extLst>
          </p:cNvPr>
          <p:cNvPicPr>
            <a:picLocks noChangeAspect="1"/>
          </p:cNvPicPr>
          <p:nvPr/>
        </p:nvPicPr>
        <p:blipFill>
          <a:blip r:embed="rId2"/>
          <a:stretch>
            <a:fillRect/>
          </a:stretch>
        </p:blipFill>
        <p:spPr>
          <a:xfrm>
            <a:off x="550984" y="4738602"/>
            <a:ext cx="10845686" cy="1711851"/>
          </a:xfrm>
          <a:prstGeom prst="rect">
            <a:avLst/>
          </a:prstGeom>
        </p:spPr>
      </p:pic>
      <p:pic>
        <p:nvPicPr>
          <p:cNvPr id="8" name="Picture 7">
            <a:extLst>
              <a:ext uri="{FF2B5EF4-FFF2-40B4-BE49-F238E27FC236}">
                <a16:creationId xmlns:a16="http://schemas.microsoft.com/office/drawing/2014/main" id="{B40DDF81-F463-4540-83FA-1D5B0D864E1F}"/>
              </a:ext>
            </a:extLst>
          </p:cNvPr>
          <p:cNvPicPr>
            <a:picLocks noChangeAspect="1"/>
          </p:cNvPicPr>
          <p:nvPr/>
        </p:nvPicPr>
        <p:blipFill rotWithShape="1">
          <a:blip r:embed="rId3"/>
          <a:srcRect l="44529" t="9891" r="16762" b="25109"/>
          <a:stretch/>
        </p:blipFill>
        <p:spPr>
          <a:xfrm>
            <a:off x="9015046" y="3429000"/>
            <a:ext cx="2555630" cy="731112"/>
          </a:xfrm>
          <a:prstGeom prst="rect">
            <a:avLst/>
          </a:prstGeom>
        </p:spPr>
      </p:pic>
      <p:pic>
        <p:nvPicPr>
          <p:cNvPr id="3" name="Picture 2">
            <a:extLst>
              <a:ext uri="{FF2B5EF4-FFF2-40B4-BE49-F238E27FC236}">
                <a16:creationId xmlns:a16="http://schemas.microsoft.com/office/drawing/2014/main" id="{94A1E9E1-E043-4BE5-AF2C-BD3A3A31DE44}"/>
              </a:ext>
            </a:extLst>
          </p:cNvPr>
          <p:cNvPicPr>
            <a:picLocks noChangeAspect="1"/>
          </p:cNvPicPr>
          <p:nvPr/>
        </p:nvPicPr>
        <p:blipFill rotWithShape="1">
          <a:blip r:embed="rId4"/>
          <a:srcRect b="9038"/>
          <a:stretch/>
        </p:blipFill>
        <p:spPr>
          <a:xfrm>
            <a:off x="6890340" y="1624541"/>
            <a:ext cx="2301439" cy="596146"/>
          </a:xfrm>
          <a:prstGeom prst="rect">
            <a:avLst/>
          </a:prstGeom>
        </p:spPr>
      </p:pic>
    </p:spTree>
    <p:extLst>
      <p:ext uri="{BB962C8B-B14F-4D97-AF65-F5344CB8AC3E}">
        <p14:creationId xmlns:p14="http://schemas.microsoft.com/office/powerpoint/2010/main" val="5245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6555" y="1767016"/>
            <a:ext cx="11455812" cy="4822470"/>
          </a:xfrm>
        </p:spPr>
        <p:txBody>
          <a:bodyPr>
            <a:normAutofit/>
          </a:bodyPr>
          <a:lstStyle/>
          <a:p>
            <a:r>
              <a:rPr lang="en-US" b="1" dirty="0"/>
              <a:t>Typical HBM/DDR BOM is 3,500 files  =&gt; huge maintenance load</a:t>
            </a:r>
          </a:p>
          <a:p>
            <a:r>
              <a:rPr lang="en-US" b="1" dirty="0"/>
              <a:t>Manifest can fully describe the BOM in just 350 lines =&gt; 10x compression</a:t>
            </a:r>
          </a:p>
          <a:p>
            <a:endParaRPr lang="en-US" b="1" dirty="0"/>
          </a:p>
          <a:p>
            <a:r>
              <a:rPr lang="en-US" b="1" dirty="0"/>
              <a:t>Structure of the release package (</a:t>
            </a:r>
            <a:r>
              <a:rPr lang="en-US" b="1" dirty="0" err="1"/>
              <a:t>rel</a:t>
            </a:r>
            <a:r>
              <a:rPr lang="en-US" b="1" dirty="0"/>
              <a:t>-pkg) is well-ordered</a:t>
            </a:r>
          </a:p>
          <a:p>
            <a:pPr lvl="1"/>
            <a:r>
              <a:rPr lang="en-US" b="1" dirty="0"/>
              <a:t>structure : </a:t>
            </a:r>
            <a:r>
              <a:rPr lang="en-US" dirty="0" err="1">
                <a:solidFill>
                  <a:srgbClr val="8446AD"/>
                </a:solidFill>
              </a:rPr>
              <a:t>base_path</a:t>
            </a:r>
            <a:r>
              <a:rPr lang="en-US" dirty="0"/>
              <a:t>/</a:t>
            </a:r>
            <a:r>
              <a:rPr lang="en-US" dirty="0" err="1">
                <a:solidFill>
                  <a:srgbClr val="C00000"/>
                </a:solidFill>
              </a:rPr>
              <a:t>component</a:t>
            </a:r>
            <a:r>
              <a:rPr lang="en-US" dirty="0" err="1">
                <a:solidFill>
                  <a:srgbClr val="00B050"/>
                </a:solidFill>
              </a:rPr>
              <a:t>orientation</a:t>
            </a:r>
            <a:r>
              <a:rPr lang="en-US" dirty="0"/>
              <a:t>/</a:t>
            </a:r>
            <a:r>
              <a:rPr lang="en-US" dirty="0">
                <a:solidFill>
                  <a:schemeClr val="accent6">
                    <a:lumMod val="60000"/>
                    <a:lumOff val="40000"/>
                  </a:schemeClr>
                </a:solidFill>
              </a:rPr>
              <a:t>version</a:t>
            </a:r>
            <a:r>
              <a:rPr lang="en-US" dirty="0"/>
              <a:t>/</a:t>
            </a:r>
            <a:r>
              <a:rPr lang="en-US" b="1" dirty="0" err="1">
                <a:solidFill>
                  <a:schemeClr val="accent2">
                    <a:lumMod val="75000"/>
                  </a:schemeClr>
                </a:solidFill>
              </a:rPr>
              <a:t>filespec</a:t>
            </a:r>
            <a:endParaRPr lang="en-US" b="1" dirty="0">
              <a:solidFill>
                <a:schemeClr val="accent2">
                  <a:lumMod val="75000"/>
                </a:schemeClr>
              </a:solidFill>
            </a:endParaRPr>
          </a:p>
          <a:p>
            <a:pPr marL="292608" lvl="1" indent="0">
              <a:buNone/>
            </a:pPr>
            <a:r>
              <a:rPr lang="en-US" sz="1600" b="1" dirty="0"/>
              <a:t>Examples : </a:t>
            </a:r>
            <a:r>
              <a:rPr lang="en-US" sz="1600" b="1" dirty="0" err="1">
                <a:solidFill>
                  <a:srgbClr val="7030A0"/>
                </a:solidFill>
                <a:latin typeface="Courier New" panose="02070309020205020404" pitchFamily="49" charset="0"/>
                <a:cs typeface="Courier New" panose="02070309020205020404" pitchFamily="49" charset="0"/>
              </a:rPr>
              <a:t>synopsys</a:t>
            </a:r>
            <a:r>
              <a:rPr lang="en-US" sz="1600" b="1" dirty="0">
                <a:solidFill>
                  <a:srgbClr val="7030A0"/>
                </a:solidFill>
                <a:latin typeface="Courier New" panose="02070309020205020404" pitchFamily="49" charset="0"/>
                <a:cs typeface="Courier New" panose="02070309020205020404" pitchFamily="49" charset="0"/>
              </a:rPr>
              <a:t>/dwc_lpddr54_phy_tsmc6ff18/2.00a</a:t>
            </a:r>
            <a:r>
              <a:rPr lang="en-US" sz="1600" b="1" dirty="0">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diff</a:t>
            </a:r>
            <a:r>
              <a:rPr lang="en-US" sz="1600" b="1" dirty="0" err="1">
                <a:solidFill>
                  <a:srgbClr val="00B050"/>
                </a:solidFill>
                <a:latin typeface="Courier New" panose="02070309020205020404" pitchFamily="49" charset="0"/>
                <a:cs typeface="Courier New" panose="02070309020205020404" pitchFamily="49" charset="0"/>
              </a:rPr>
              <a:t>_ew</a:t>
            </a:r>
            <a:r>
              <a:rPr lang="en-US" sz="1600" b="1" dirty="0">
                <a:latin typeface="Courier New" panose="02070309020205020404" pitchFamily="49" charset="0"/>
                <a:cs typeface="Courier New" panose="02070309020205020404" pitchFamily="49" charset="0"/>
              </a:rPr>
              <a:t>/</a:t>
            </a:r>
            <a:r>
              <a:rPr lang="en-US" sz="1600" b="1" dirty="0">
                <a:solidFill>
                  <a:schemeClr val="accent6">
                    <a:lumMod val="60000"/>
                    <a:lumOff val="40000"/>
                  </a:schemeClr>
                </a:solidFill>
                <a:latin typeface="Courier New" panose="02070309020205020404" pitchFamily="49" charset="0"/>
                <a:cs typeface="Courier New" panose="02070309020205020404" pitchFamily="49" charset="0"/>
              </a:rPr>
              <a:t>2.00a</a:t>
            </a:r>
            <a:r>
              <a:rPr lang="en-US" sz="1600" b="1" dirty="0">
                <a:latin typeface="Courier New" panose="02070309020205020404" pitchFamily="49" charset="0"/>
                <a:cs typeface="Courier New" panose="02070309020205020404" pitchFamily="49" charset="0"/>
              </a:rPr>
              <a:t>/</a:t>
            </a:r>
            <a:r>
              <a:rPr lang="en-US" sz="1600" b="1" dirty="0" err="1">
                <a:solidFill>
                  <a:schemeClr val="accent2">
                    <a:lumMod val="75000"/>
                  </a:schemeClr>
                </a:solidFill>
                <a:latin typeface="Courier New" panose="02070309020205020404" pitchFamily="49" charset="0"/>
                <a:cs typeface="Courier New" panose="02070309020205020404" pitchFamily="49" charset="0"/>
              </a:rPr>
              <a:t>rtl</a:t>
            </a:r>
            <a:r>
              <a:rPr lang="en-US" sz="1600" b="1" dirty="0">
                <a:solidFill>
                  <a:schemeClr val="accent2">
                    <a:lumMod val="75000"/>
                  </a:schemeClr>
                </a:solidFill>
                <a:latin typeface="Courier New" panose="02070309020205020404" pitchFamily="49" charset="0"/>
                <a:cs typeface="Courier New" panose="02070309020205020404" pitchFamily="49" charset="0"/>
              </a:rPr>
              <a:t>/</a:t>
            </a:r>
            <a:r>
              <a:rPr lang="en-US" sz="1600" b="1" dirty="0" err="1">
                <a:solidFill>
                  <a:schemeClr val="accent2">
                    <a:lumMod val="75000"/>
                  </a:schemeClr>
                </a:solidFill>
                <a:latin typeface="Courier New" panose="02070309020205020404" pitchFamily="49" charset="0"/>
                <a:cs typeface="Courier New" panose="02070309020205020404" pitchFamily="49" charset="0"/>
              </a:rPr>
              <a:t>dwc_ddrphydiff_ew.v</a:t>
            </a:r>
            <a:endParaRPr lang="en-US" sz="1600" b="1" dirty="0">
              <a:solidFill>
                <a:schemeClr val="accent2">
                  <a:lumMod val="75000"/>
                </a:schemeClr>
              </a:solidFill>
              <a:latin typeface="Courier New" panose="02070309020205020404" pitchFamily="49" charset="0"/>
              <a:cs typeface="Courier New" panose="02070309020205020404" pitchFamily="49" charset="0"/>
            </a:endParaRPr>
          </a:p>
          <a:p>
            <a:pPr marL="576072" lvl="2" indent="0">
              <a:buNone/>
            </a:pPr>
            <a:r>
              <a:rPr lang="en-US" b="1" dirty="0">
                <a:solidFill>
                  <a:srgbClr val="7030A0"/>
                </a:solidFill>
                <a:latin typeface="Courier New" panose="02070309020205020404" pitchFamily="49" charset="0"/>
                <a:cs typeface="Courier New" panose="02070309020205020404" pitchFamily="49" charset="0"/>
              </a:rPr>
              <a:t>       </a:t>
            </a:r>
            <a:r>
              <a:rPr lang="en-US" b="1" dirty="0" err="1">
                <a:solidFill>
                  <a:srgbClr val="7030A0"/>
                </a:solidFill>
                <a:latin typeface="Courier New" panose="02070309020205020404" pitchFamily="49" charset="0"/>
                <a:cs typeface="Courier New" panose="02070309020205020404" pitchFamily="49" charset="0"/>
              </a:rPr>
              <a:t>synopsys</a:t>
            </a:r>
            <a:r>
              <a:rPr lang="en-US" b="1" dirty="0">
                <a:solidFill>
                  <a:srgbClr val="7030A0"/>
                </a:solidFill>
                <a:latin typeface="Courier New" panose="02070309020205020404" pitchFamily="49" charset="0"/>
                <a:cs typeface="Courier New" panose="02070309020205020404" pitchFamily="49" charset="0"/>
              </a:rPr>
              <a:t>/dwc_lpddr54_phy_tsmc6ff18/2.00a</a:t>
            </a:r>
            <a:r>
              <a:rPr lang="en-US" b="1" dirty="0">
                <a:latin typeface="Courier New" panose="02070309020205020404" pitchFamily="49" charset="0"/>
                <a:cs typeface="Courier New" panose="02070309020205020404" pitchFamily="49" charset="0"/>
              </a:rPr>
              <a:t>/</a:t>
            </a:r>
            <a:r>
              <a:rPr lang="en-US" b="1" dirty="0" err="1">
                <a:solidFill>
                  <a:srgbClr val="C00000"/>
                </a:solidFill>
                <a:latin typeface="Courier New" panose="02070309020205020404" pitchFamily="49" charset="0"/>
                <a:cs typeface="Courier New" panose="02070309020205020404" pitchFamily="49" charset="0"/>
              </a:rPr>
              <a:t>diff</a:t>
            </a:r>
            <a:r>
              <a:rPr lang="en-US" b="1" dirty="0" err="1">
                <a:solidFill>
                  <a:srgbClr val="00B050"/>
                </a:solidFill>
                <a:latin typeface="Courier New" panose="02070309020205020404" pitchFamily="49" charset="0"/>
                <a:cs typeface="Courier New" panose="02070309020205020404" pitchFamily="49" charset="0"/>
              </a:rPr>
              <a:t>_ns</a:t>
            </a:r>
            <a:r>
              <a:rPr lang="en-US" b="1" dirty="0">
                <a:latin typeface="Courier New" panose="02070309020205020404" pitchFamily="49" charset="0"/>
                <a:cs typeface="Courier New" panose="02070309020205020404" pitchFamily="49" charset="0"/>
              </a:rPr>
              <a:t>/</a:t>
            </a:r>
            <a:r>
              <a:rPr lang="en-US" b="1" dirty="0">
                <a:solidFill>
                  <a:schemeClr val="accent6">
                    <a:lumMod val="60000"/>
                    <a:lumOff val="40000"/>
                  </a:schemeClr>
                </a:solidFill>
                <a:latin typeface="Courier New" panose="02070309020205020404" pitchFamily="49" charset="0"/>
                <a:cs typeface="Courier New" panose="02070309020205020404" pitchFamily="49" charset="0"/>
              </a:rPr>
              <a:t>2.00a</a:t>
            </a:r>
            <a:r>
              <a:rPr lang="en-US" b="1" dirty="0">
                <a:latin typeface="Courier New" panose="02070309020205020404" pitchFamily="49" charset="0"/>
                <a:cs typeface="Courier New" panose="02070309020205020404" pitchFamily="49" charset="0"/>
              </a:rPr>
              <a:t>/</a:t>
            </a:r>
            <a:r>
              <a:rPr lang="en-US" b="1" dirty="0" err="1">
                <a:solidFill>
                  <a:schemeClr val="accent2">
                    <a:lumMod val="75000"/>
                  </a:schemeClr>
                </a:solidFill>
                <a:latin typeface="Courier New" panose="02070309020205020404" pitchFamily="49" charset="0"/>
                <a:cs typeface="Courier New" panose="02070309020205020404" pitchFamily="49" charset="0"/>
              </a:rPr>
              <a:t>rtl</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err="1">
                <a:solidFill>
                  <a:schemeClr val="accent2">
                    <a:lumMod val="75000"/>
                  </a:schemeClr>
                </a:solidFill>
                <a:latin typeface="Courier New" panose="02070309020205020404" pitchFamily="49" charset="0"/>
                <a:cs typeface="Courier New" panose="02070309020205020404" pitchFamily="49" charset="0"/>
              </a:rPr>
              <a:t>dwc_ddrphydiff_ns.v</a:t>
            </a:r>
            <a:endParaRPr lang="en-US" b="1" dirty="0">
              <a:solidFill>
                <a:schemeClr val="accent2">
                  <a:lumMod val="75000"/>
                </a:schemeClr>
              </a:solidFill>
              <a:latin typeface="Courier New" panose="02070309020205020404" pitchFamily="49" charset="0"/>
              <a:cs typeface="Courier New" panose="02070309020205020404" pitchFamily="49" charset="0"/>
            </a:endParaRPr>
          </a:p>
          <a:p>
            <a:pPr lvl="2"/>
            <a:endParaRPr lang="en-US" b="1" dirty="0"/>
          </a:p>
          <a:p>
            <a:r>
              <a:rPr lang="en-US" b="1" dirty="0"/>
              <a:t>Path of a file in the </a:t>
            </a:r>
            <a:r>
              <a:rPr lang="en-US" b="1" dirty="0" err="1"/>
              <a:t>rel</a:t>
            </a:r>
            <a:r>
              <a:rPr lang="en-US" b="1" dirty="0"/>
              <a:t>-pkg is constructed using team’s pre-existing conventions</a:t>
            </a:r>
          </a:p>
          <a:p>
            <a:pPr lvl="1"/>
            <a:r>
              <a:rPr lang="en-US" b="1" dirty="0" err="1">
                <a:solidFill>
                  <a:srgbClr val="8446AD"/>
                </a:solidFill>
              </a:rPr>
              <a:t>base_path</a:t>
            </a:r>
            <a:r>
              <a:rPr lang="en-US" b="1" dirty="0">
                <a:solidFill>
                  <a:srgbClr val="8446AD"/>
                </a:solidFill>
              </a:rPr>
              <a:t> </a:t>
            </a:r>
            <a:r>
              <a:rPr lang="en-US" b="1" dirty="0"/>
              <a:t>=&gt; </a:t>
            </a:r>
            <a:r>
              <a:rPr lang="en-US" dirty="0"/>
              <a:t>recorded in CFG</a:t>
            </a:r>
          </a:p>
          <a:p>
            <a:pPr lvl="1"/>
            <a:r>
              <a:rPr lang="en-US" b="1" dirty="0"/>
              <a:t>component </a:t>
            </a:r>
            <a:r>
              <a:rPr lang="en-US" b="1" dirty="0">
                <a:solidFill>
                  <a:srgbClr val="C00000"/>
                </a:solidFill>
              </a:rPr>
              <a:t>name</a:t>
            </a:r>
            <a:r>
              <a:rPr lang="en-US" b="1" dirty="0"/>
              <a:t> / </a:t>
            </a:r>
            <a:r>
              <a:rPr lang="en-US" b="1" dirty="0">
                <a:solidFill>
                  <a:srgbClr val="00B050"/>
                </a:solidFill>
              </a:rPr>
              <a:t>orientation</a:t>
            </a:r>
            <a:r>
              <a:rPr lang="en-US" b="1" dirty="0"/>
              <a:t> / </a:t>
            </a:r>
            <a:r>
              <a:rPr lang="en-US" b="1" dirty="0">
                <a:solidFill>
                  <a:schemeClr val="accent6">
                    <a:lumMod val="60000"/>
                    <a:lumOff val="40000"/>
                  </a:schemeClr>
                </a:solidFill>
              </a:rPr>
              <a:t>version </a:t>
            </a:r>
            <a:r>
              <a:rPr lang="en-US" b="1" dirty="0"/>
              <a:t>=&gt; </a:t>
            </a:r>
            <a:r>
              <a:rPr lang="en-US" dirty="0"/>
              <a:t>recorded in </a:t>
            </a:r>
            <a:r>
              <a:rPr lang="en-US" dirty="0" err="1">
                <a:solidFill>
                  <a:srgbClr val="C00000"/>
                </a:solidFill>
              </a:rPr>
              <a:t>ViCi</a:t>
            </a:r>
            <a:r>
              <a:rPr lang="en-US" dirty="0"/>
              <a:t> , </a:t>
            </a:r>
            <a:r>
              <a:rPr lang="en-US" dirty="0" err="1">
                <a:solidFill>
                  <a:srgbClr val="00B050"/>
                </a:solidFill>
              </a:rPr>
              <a:t>ViCi</a:t>
            </a:r>
            <a:r>
              <a:rPr lang="en-US" dirty="0"/>
              <a:t>, </a:t>
            </a:r>
            <a:r>
              <a:rPr lang="en-US" dirty="0" err="1">
                <a:solidFill>
                  <a:schemeClr val="accent6">
                    <a:lumMod val="60000"/>
                    <a:lumOff val="40000"/>
                  </a:schemeClr>
                </a:solidFill>
              </a:rPr>
              <a:t>ViCi</a:t>
            </a:r>
            <a:endParaRPr lang="en-US" dirty="0">
              <a:solidFill>
                <a:schemeClr val="accent6">
                  <a:lumMod val="60000"/>
                  <a:lumOff val="40000"/>
                </a:schemeClr>
              </a:solidFill>
            </a:endParaRPr>
          </a:p>
          <a:p>
            <a:pPr lvl="2"/>
            <a:r>
              <a:rPr lang="en-US" sz="1800" dirty="0" err="1"/>
              <a:t>ViCi</a:t>
            </a:r>
            <a:r>
              <a:rPr lang="en-US" sz="1800" dirty="0"/>
              <a:t> page URL needs to be recorded in CFG</a:t>
            </a:r>
          </a:p>
          <a:p>
            <a:pPr lvl="1"/>
            <a:r>
              <a:rPr lang="en-US" b="1" dirty="0">
                <a:solidFill>
                  <a:schemeClr val="accent2">
                    <a:lumMod val="75000"/>
                  </a:schemeClr>
                </a:solidFill>
              </a:rPr>
              <a:t>file SPECs </a:t>
            </a:r>
            <a:r>
              <a:rPr lang="en-US" b="1" dirty="0"/>
              <a:t>=&gt; </a:t>
            </a:r>
            <a:r>
              <a:rPr lang="en-US" dirty="0"/>
              <a:t>derived from the MANIFEST</a:t>
            </a:r>
            <a:endParaRPr lang="en-US" dirty="0">
              <a:solidFill>
                <a:srgbClr val="C00000"/>
              </a:solidFill>
            </a:endParaRPr>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File SPEC : schema for expansion</a:t>
            </a:r>
          </a:p>
        </p:txBody>
      </p:sp>
    </p:spTree>
    <p:extLst>
      <p:ext uri="{BB962C8B-B14F-4D97-AF65-F5344CB8AC3E}">
        <p14:creationId xmlns:p14="http://schemas.microsoft.com/office/powerpoint/2010/main" val="345125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Flow &amp; Command Examples</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0" y="863460"/>
            <a:ext cx="11641015" cy="4081763"/>
          </a:xfrm>
        </p:spPr>
        <p:txBody>
          <a:bodyPr>
            <a:noAutofit/>
          </a:bodyPr>
          <a:lstStyle/>
          <a:p>
            <a:r>
              <a:rPr lang="en-US" sz="1800" b="1" dirty="0"/>
              <a:t>gen_bom.pl</a:t>
            </a:r>
            <a:r>
              <a:rPr lang="en-US" sz="1800" dirty="0"/>
              <a:t> : converts Manifest to fully-specified BOM </a:t>
            </a:r>
          </a:p>
          <a:p>
            <a:pPr lvl="1"/>
            <a:r>
              <a:rPr lang="en-US" sz="1400" dirty="0"/>
              <a:t>Inputs :  config file [</a:t>
            </a:r>
            <a:r>
              <a:rPr lang="en-US" sz="1100" dirty="0" err="1">
                <a:latin typeface="Courier New" panose="02070309020205020404" pitchFamily="49" charset="0"/>
                <a:cs typeface="Courier New" panose="02070309020205020404" pitchFamily="49" charset="0"/>
              </a:rPr>
              <a:t>cfg</a:t>
            </a:r>
            <a:r>
              <a:rPr lang="en-US" sz="1400" dirty="0"/>
              <a:t>] , Manifest [</a:t>
            </a:r>
            <a:r>
              <a:rPr lang="en-US" sz="1100" dirty="0">
                <a:latin typeface="Courier New" panose="02070309020205020404" pitchFamily="49" charset="0"/>
                <a:cs typeface="Courier New" panose="02070309020205020404" pitchFamily="49" charset="0"/>
              </a:rPr>
              <a:t>xlsx</a:t>
            </a:r>
            <a:r>
              <a:rPr lang="en-US" sz="1400" dirty="0"/>
              <a:t>]  , REL pkg [</a:t>
            </a:r>
            <a:r>
              <a:rPr lang="en-US" sz="1100" dirty="0" err="1">
                <a:latin typeface="Courier New" panose="02070309020205020404" pitchFamily="49" charset="0"/>
                <a:cs typeface="Courier New" panose="02070309020205020404" pitchFamily="49" charset="0"/>
              </a:rPr>
              <a:t>txt|tar|tgz</a:t>
            </a:r>
            <a:r>
              <a:rPr lang="en-US" sz="1400" dirty="0"/>
              <a:t>]</a:t>
            </a:r>
            <a:endParaRPr lang="en-US" sz="1600" dirty="0"/>
          </a:p>
          <a:p>
            <a:pPr lvl="1"/>
            <a:r>
              <a:rPr lang="en-US" sz="1400" dirty="0"/>
              <a:t>Outputs :  ascii file of BOM</a:t>
            </a:r>
          </a:p>
          <a:p>
            <a:r>
              <a:rPr lang="en-US" sz="1600" b="1" dirty="0"/>
              <a:t>ins</a:t>
            </a:r>
            <a:r>
              <a:rPr lang="en-US" sz="1800" b="1" dirty="0"/>
              <a:t>pect_release_pkg.pl  </a:t>
            </a:r>
            <a:r>
              <a:rPr lang="en-US" sz="1800" dirty="0"/>
              <a:t>: cross-checks the REL pkg and reports all deviations from BOM</a:t>
            </a:r>
          </a:p>
          <a:p>
            <a:pPr lvl="1"/>
            <a:r>
              <a:rPr lang="en-US" sz="1600" dirty="0"/>
              <a:t>Inputs :  config file [</a:t>
            </a:r>
            <a:r>
              <a:rPr lang="en-US" sz="1100" dirty="0" err="1">
                <a:latin typeface="Courier New" panose="02070309020205020404" pitchFamily="49" charset="0"/>
                <a:cs typeface="Courier New" panose="02070309020205020404" pitchFamily="49" charset="0"/>
              </a:rPr>
              <a:t>cfg</a:t>
            </a:r>
            <a:r>
              <a:rPr lang="en-US" sz="1600" dirty="0"/>
              <a:t>] , BOM [</a:t>
            </a:r>
            <a:r>
              <a:rPr lang="en-US" sz="1100" dirty="0">
                <a:latin typeface="Courier New" panose="02070309020205020404" pitchFamily="49" charset="0"/>
                <a:cs typeface="Courier New" panose="02070309020205020404" pitchFamily="49" charset="0"/>
              </a:rPr>
              <a:t>txt</a:t>
            </a:r>
            <a:r>
              <a:rPr lang="en-US" sz="1600" dirty="0"/>
              <a:t>]  , REL pkg [</a:t>
            </a:r>
            <a:r>
              <a:rPr lang="en-US" sz="1100" dirty="0" err="1">
                <a:latin typeface="Courier New" panose="02070309020205020404" pitchFamily="49" charset="0"/>
                <a:cs typeface="Courier New" panose="02070309020205020404" pitchFamily="49" charset="0"/>
              </a:rPr>
              <a:t>txt|tar|tgz</a:t>
            </a:r>
            <a:r>
              <a:rPr lang="en-US" sz="1600" dirty="0"/>
              <a:t>]</a:t>
            </a:r>
          </a:p>
          <a:p>
            <a:pPr lvl="1"/>
            <a:r>
              <a:rPr lang="en-US" sz="1400" dirty="0"/>
              <a:t>Outputs :  ascii report + log files</a:t>
            </a:r>
          </a:p>
          <a:p>
            <a:r>
              <a:rPr lang="en-US" sz="1800" b="1" dirty="0"/>
              <a:t>Accessing the flow </a:t>
            </a:r>
            <a:r>
              <a:rPr lang="en-US" sz="1800" dirty="0"/>
              <a:t>:   </a:t>
            </a:r>
          </a:p>
          <a:p>
            <a:pPr lvl="2"/>
            <a:r>
              <a:rPr lang="en-US" sz="1400" b="1" dirty="0">
                <a:solidFill>
                  <a:schemeClr val="accent4">
                    <a:lumMod val="75000"/>
                  </a:schemeClr>
                </a:solidFill>
                <a:latin typeface="Courier New" panose="02070309020205020404" pitchFamily="49" charset="0"/>
                <a:cs typeface="Courier New" panose="02070309020205020404" pitchFamily="49" charset="0"/>
              </a:rPr>
              <a:t>step 1 : module unload </a:t>
            </a:r>
            <a:r>
              <a:rPr lang="en-US" sz="1400" b="1" dirty="0" err="1">
                <a:solidFill>
                  <a:schemeClr val="accent4">
                    <a:lumMod val="75000"/>
                  </a:schemeClr>
                </a:solidFill>
                <a:latin typeface="Courier New" panose="02070309020205020404" pitchFamily="49" charset="0"/>
                <a:cs typeface="Courier New" panose="02070309020205020404" pitchFamily="49" charset="0"/>
              </a:rPr>
              <a:t>bom</a:t>
            </a:r>
            <a:r>
              <a:rPr lang="en-US" sz="1400" b="1" dirty="0">
                <a:solidFill>
                  <a:schemeClr val="accent4">
                    <a:lumMod val="75000"/>
                  </a:schemeClr>
                </a:solidFill>
                <a:latin typeface="Courier New" panose="02070309020205020404" pitchFamily="49" charset="0"/>
                <a:cs typeface="Courier New" panose="02070309020205020404" pitchFamily="49" charset="0"/>
              </a:rPr>
              <a:t>-checker</a:t>
            </a:r>
          </a:p>
          <a:p>
            <a:pPr lvl="2"/>
            <a:r>
              <a:rPr lang="en-US" sz="1400" b="1" dirty="0">
                <a:solidFill>
                  <a:schemeClr val="accent4">
                    <a:lumMod val="75000"/>
                  </a:schemeClr>
                </a:solidFill>
                <a:latin typeface="Courier New" panose="02070309020205020404" pitchFamily="49" charset="0"/>
                <a:cs typeface="Courier New" panose="02070309020205020404" pitchFamily="49" charset="0"/>
              </a:rPr>
              <a:t>step 2 : module load </a:t>
            </a:r>
            <a:r>
              <a:rPr lang="en-US" sz="1400" b="1" dirty="0" err="1">
                <a:solidFill>
                  <a:schemeClr val="accent4">
                    <a:lumMod val="75000"/>
                  </a:schemeClr>
                </a:solidFill>
                <a:latin typeface="Courier New" panose="02070309020205020404" pitchFamily="49" charset="0"/>
                <a:cs typeface="Courier New" panose="02070309020205020404" pitchFamily="49" charset="0"/>
              </a:rPr>
              <a:t>bom</a:t>
            </a:r>
            <a:r>
              <a:rPr lang="en-US" sz="1400" b="1" dirty="0">
                <a:solidFill>
                  <a:schemeClr val="accent4">
                    <a:lumMod val="75000"/>
                  </a:schemeClr>
                </a:solidFill>
                <a:latin typeface="Courier New" panose="02070309020205020404" pitchFamily="49" charset="0"/>
                <a:cs typeface="Courier New" panose="02070309020205020404" pitchFamily="49" charset="0"/>
              </a:rPr>
              <a:t>-checker</a:t>
            </a:r>
          </a:p>
          <a:p>
            <a:r>
              <a:rPr lang="en-US" sz="1800" b="1" dirty="0"/>
              <a:t>CMD Line Examples</a:t>
            </a:r>
          </a:p>
          <a:p>
            <a:pPr marL="292608" lvl="1" indent="0">
              <a:buNone/>
            </a:pPr>
            <a:r>
              <a:rPr lang="en-US" sz="1200" b="1" dirty="0">
                <a:solidFill>
                  <a:srgbClr val="0070C0"/>
                </a:solidFill>
                <a:latin typeface="Courier New" panose="02070309020205020404" pitchFamily="49" charset="0"/>
                <a:cs typeface="Courier New" panose="02070309020205020404" pitchFamily="49" charset="0"/>
              </a:rPr>
              <a:t>step 1: gen_bom.pl             -</a:t>
            </a:r>
            <a:r>
              <a:rPr lang="en-US" sz="1200" b="1" dirty="0" err="1">
                <a:solidFill>
                  <a:srgbClr val="0070C0"/>
                </a:solidFill>
                <a:latin typeface="Courier New" panose="02070309020205020404" pitchFamily="49" charset="0"/>
                <a:cs typeface="Courier New" panose="02070309020205020404" pitchFamily="49" charset="0"/>
              </a:rPr>
              <a:t>cfg</a:t>
            </a:r>
            <a:r>
              <a:rPr lang="en-US" sz="1200" b="1" dirty="0">
                <a:solidFill>
                  <a:srgbClr val="0070C0"/>
                </a:solidFill>
                <a:latin typeface="Courier New" panose="02070309020205020404" pitchFamily="49" charset="0"/>
                <a:cs typeface="Courier New" panose="02070309020205020404" pitchFamily="49" charset="0"/>
              </a:rPr>
              <a:t> lp54-v1.18.cfg</a:t>
            </a:r>
          </a:p>
          <a:p>
            <a:pPr marL="292608" lvl="1" indent="0">
              <a:buNone/>
            </a:pPr>
            <a:r>
              <a:rPr lang="en-US" sz="1200" b="1" dirty="0">
                <a:solidFill>
                  <a:schemeClr val="accent1">
                    <a:lumMod val="75000"/>
                  </a:schemeClr>
                </a:solidFill>
                <a:latin typeface="Courier New" panose="02070309020205020404" pitchFamily="49" charset="0"/>
                <a:cs typeface="Courier New" panose="02070309020205020404" pitchFamily="49" charset="0"/>
              </a:rPr>
              <a:t>step 2: inspect_release_pkg.pl -</a:t>
            </a:r>
            <a:r>
              <a:rPr lang="en-US" sz="1200" b="1" dirty="0" err="1">
                <a:solidFill>
                  <a:schemeClr val="accent1">
                    <a:lumMod val="75000"/>
                  </a:schemeClr>
                </a:solidFill>
                <a:latin typeface="Courier New" panose="02070309020205020404" pitchFamily="49" charset="0"/>
                <a:cs typeface="Courier New" panose="02070309020205020404" pitchFamily="49" charset="0"/>
              </a:rPr>
              <a:t>cfg</a:t>
            </a:r>
            <a:r>
              <a:rPr lang="en-US" sz="1200" b="1" dirty="0">
                <a:solidFill>
                  <a:schemeClr val="accent1">
                    <a:lumMod val="75000"/>
                  </a:schemeClr>
                </a:solidFill>
                <a:latin typeface="Courier New" panose="02070309020205020404" pitchFamily="49" charset="0"/>
                <a:cs typeface="Courier New" panose="02070309020205020404" pitchFamily="49" charset="0"/>
              </a:rPr>
              <a:t> lp54-v1.18.cfg -</a:t>
            </a:r>
            <a:r>
              <a:rPr lang="en-US" sz="1200" b="1" dirty="0" err="1">
                <a:solidFill>
                  <a:schemeClr val="accent1">
                    <a:lumMod val="75000"/>
                  </a:schemeClr>
                </a:solidFill>
                <a:latin typeface="Courier New" panose="02070309020205020404" pitchFamily="49" charset="0"/>
                <a:cs typeface="Courier New" panose="02070309020205020404" pitchFamily="49" charset="0"/>
              </a:rPr>
              <a:t>rel</a:t>
            </a:r>
            <a:r>
              <a:rPr lang="en-US" sz="1200" b="1" dirty="0">
                <a:solidFill>
                  <a:schemeClr val="accent1">
                    <a:lumMod val="75000"/>
                  </a:schemeClr>
                </a:solidFill>
                <a:latin typeface="Courier New" panose="02070309020205020404" pitchFamily="49" charset="0"/>
                <a:cs typeface="Courier New" panose="02070309020205020404" pitchFamily="49" charset="0"/>
              </a:rPr>
              <a:t> d862-1.00a.txt</a:t>
            </a:r>
          </a:p>
          <a:p>
            <a:pPr marL="292608" lvl="1" indent="0">
              <a:buNone/>
            </a:pPr>
            <a:r>
              <a:rPr lang="en-US" sz="1200" b="1" dirty="0">
                <a:solidFill>
                  <a:schemeClr val="accent1">
                    <a:lumMod val="75000"/>
                  </a:schemeClr>
                </a:solidFill>
                <a:latin typeface="Courier New" panose="02070309020205020404" pitchFamily="49" charset="0"/>
                <a:cs typeface="Courier New" panose="02070309020205020404" pitchFamily="49" charset="0"/>
              </a:rPr>
              <a:t>        inspect_release_pkg.pl -</a:t>
            </a:r>
            <a:r>
              <a:rPr lang="en-US" sz="1200" b="1" dirty="0" err="1">
                <a:solidFill>
                  <a:schemeClr val="accent1">
                    <a:lumMod val="75000"/>
                  </a:schemeClr>
                </a:solidFill>
                <a:latin typeface="Courier New" panose="02070309020205020404" pitchFamily="49" charset="0"/>
                <a:cs typeface="Courier New" panose="02070309020205020404" pitchFamily="49" charset="0"/>
              </a:rPr>
              <a:t>cfg</a:t>
            </a:r>
            <a:r>
              <a:rPr lang="en-US" sz="1200" b="1" dirty="0">
                <a:solidFill>
                  <a:schemeClr val="accent1">
                    <a:lumMod val="75000"/>
                  </a:schemeClr>
                </a:solidFill>
                <a:latin typeface="Courier New" panose="02070309020205020404" pitchFamily="49" charset="0"/>
                <a:cs typeface="Courier New" panose="02070309020205020404" pitchFamily="49" charset="0"/>
              </a:rPr>
              <a:t> lp54-v1.18.cfg -</a:t>
            </a:r>
            <a:r>
              <a:rPr lang="en-US" sz="1200" b="1" dirty="0" err="1">
                <a:solidFill>
                  <a:schemeClr val="accent1">
                    <a:lumMod val="75000"/>
                  </a:schemeClr>
                </a:solidFill>
                <a:latin typeface="Courier New" panose="02070309020205020404" pitchFamily="49" charset="0"/>
                <a:cs typeface="Courier New" panose="02070309020205020404" pitchFamily="49" charset="0"/>
              </a:rPr>
              <a:t>rel</a:t>
            </a:r>
            <a:r>
              <a:rPr lang="en-US" sz="1200" b="1" dirty="0">
                <a:solidFill>
                  <a:schemeClr val="accent1">
                    <a:lumMod val="75000"/>
                  </a:schemeClr>
                </a:solidFill>
                <a:latin typeface="Courier New" panose="02070309020205020404" pitchFamily="49" charset="0"/>
                <a:cs typeface="Courier New" panose="02070309020205020404" pitchFamily="49" charset="0"/>
              </a:rPr>
              <a:t> d862-1.00a.txt </a:t>
            </a:r>
            <a:r>
              <a:rPr lang="en-US" sz="1200" b="1" dirty="0">
                <a:solidFill>
                  <a:schemeClr val="accent1">
                    <a:lumMod val="60000"/>
                    <a:lumOff val="40000"/>
                  </a:schemeClr>
                </a:solidFill>
                <a:latin typeface="Courier New" panose="02070309020205020404" pitchFamily="49" charset="0"/>
                <a:cs typeface="Courier New" panose="02070309020205020404" pitchFamily="49" charset="0"/>
              </a:rPr>
              <a:t>–log inspect</a:t>
            </a:r>
          </a:p>
          <a:p>
            <a:pPr lvl="2"/>
            <a:r>
              <a:rPr lang="en-US" sz="1200" dirty="0"/>
              <a:t>alternatively, if the reference list filename is NOT defined in the CFG file, need the opt  ‘</a:t>
            </a:r>
            <a:r>
              <a:rPr lang="en-US" sz="1200" dirty="0">
                <a:latin typeface="Courier New" panose="02070309020205020404" pitchFamily="49" charset="0"/>
                <a:cs typeface="Courier New" panose="02070309020205020404" pitchFamily="49" charset="0"/>
              </a:rPr>
              <a:t>-ref </a:t>
            </a:r>
            <a:r>
              <a:rPr lang="en-US" sz="1200" i="1" dirty="0">
                <a:latin typeface="Courier New" panose="02070309020205020404" pitchFamily="49" charset="0"/>
                <a:cs typeface="Courier New" panose="02070309020205020404" pitchFamily="49" charset="0"/>
              </a:rPr>
              <a:t>filename</a:t>
            </a:r>
            <a:r>
              <a:rPr lang="en-US" sz="1200" dirty="0"/>
              <a:t>’ … </a:t>
            </a:r>
          </a:p>
          <a:p>
            <a:pPr marL="576072" lvl="2" indent="0">
              <a:buNone/>
            </a:pPr>
            <a:r>
              <a:rPr lang="en-US" sz="1200" b="1" dirty="0">
                <a:solidFill>
                  <a:schemeClr val="accent1">
                    <a:lumMod val="75000"/>
                  </a:schemeClr>
                </a:solidFill>
                <a:latin typeface="Courier New" panose="02070309020205020404" pitchFamily="49" charset="0"/>
                <a:cs typeface="Courier New" panose="02070309020205020404" pitchFamily="49" charset="0"/>
              </a:rPr>
              <a:t>  inspect_release_pkg.pl -</a:t>
            </a:r>
            <a:r>
              <a:rPr lang="en-US" sz="1200" b="1" dirty="0" err="1">
                <a:solidFill>
                  <a:schemeClr val="accent1">
                    <a:lumMod val="75000"/>
                  </a:schemeClr>
                </a:solidFill>
                <a:latin typeface="Courier New" panose="02070309020205020404" pitchFamily="49" charset="0"/>
                <a:cs typeface="Courier New" panose="02070309020205020404" pitchFamily="49" charset="0"/>
              </a:rPr>
              <a:t>cfg</a:t>
            </a:r>
            <a:r>
              <a:rPr lang="en-US" sz="1200" b="1" dirty="0">
                <a:solidFill>
                  <a:schemeClr val="accent1">
                    <a:lumMod val="75000"/>
                  </a:schemeClr>
                </a:solidFill>
                <a:latin typeface="Courier New" panose="02070309020205020404" pitchFamily="49" charset="0"/>
                <a:cs typeface="Courier New" panose="02070309020205020404" pitchFamily="49" charset="0"/>
              </a:rPr>
              <a:t> lp54-v1.18.cfg -</a:t>
            </a:r>
            <a:r>
              <a:rPr lang="en-US" sz="1200" b="1" dirty="0" err="1">
                <a:solidFill>
                  <a:schemeClr val="accent1">
                    <a:lumMod val="75000"/>
                  </a:schemeClr>
                </a:solidFill>
                <a:latin typeface="Courier New" panose="02070309020205020404" pitchFamily="49" charset="0"/>
                <a:cs typeface="Courier New" panose="02070309020205020404" pitchFamily="49" charset="0"/>
              </a:rPr>
              <a:t>rel</a:t>
            </a:r>
            <a:r>
              <a:rPr lang="en-US" sz="1200" b="1" dirty="0">
                <a:solidFill>
                  <a:schemeClr val="accent1">
                    <a:lumMod val="75000"/>
                  </a:schemeClr>
                </a:solidFill>
                <a:latin typeface="Courier New" panose="02070309020205020404" pitchFamily="49" charset="0"/>
                <a:cs typeface="Courier New" panose="02070309020205020404" pitchFamily="49" charset="0"/>
              </a:rPr>
              <a:t> d862-1.00a.txt -ref MM.filenames.txt –opt MM.filenames.optional.txt</a:t>
            </a:r>
          </a:p>
        </p:txBody>
      </p:sp>
      <p:pic>
        <p:nvPicPr>
          <p:cNvPr id="5" name="Picture 4">
            <a:extLst>
              <a:ext uri="{FF2B5EF4-FFF2-40B4-BE49-F238E27FC236}">
                <a16:creationId xmlns:a16="http://schemas.microsoft.com/office/drawing/2014/main" id="{B627B728-3844-496B-8F81-512C532A010F}"/>
              </a:ext>
            </a:extLst>
          </p:cNvPr>
          <p:cNvPicPr>
            <a:picLocks noChangeAspect="1"/>
          </p:cNvPicPr>
          <p:nvPr/>
        </p:nvPicPr>
        <p:blipFill>
          <a:blip r:embed="rId2"/>
          <a:stretch>
            <a:fillRect/>
          </a:stretch>
        </p:blipFill>
        <p:spPr>
          <a:xfrm>
            <a:off x="5728563" y="2377440"/>
            <a:ext cx="6463437" cy="2258913"/>
          </a:xfrm>
          <a:prstGeom prst="rect">
            <a:avLst/>
          </a:prstGeom>
        </p:spPr>
      </p:pic>
    </p:spTree>
    <p:extLst>
      <p:ext uri="{BB962C8B-B14F-4D97-AF65-F5344CB8AC3E}">
        <p14:creationId xmlns:p14="http://schemas.microsoft.com/office/powerpoint/2010/main" val="35112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Configuration File (CFG)</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902676" y="863460"/>
            <a:ext cx="10738339" cy="5475135"/>
          </a:xfrm>
        </p:spPr>
        <p:txBody>
          <a:bodyPr>
            <a:noAutofit/>
          </a:bodyPr>
          <a:lstStyle/>
          <a:p>
            <a:r>
              <a:rPr lang="en-US" sz="1800" b="1" dirty="0"/>
              <a:t>Key parameters are captured in the configuration file (.</a:t>
            </a:r>
            <a:r>
              <a:rPr lang="en-US" sz="1800" b="1" dirty="0" err="1"/>
              <a:t>cfg</a:t>
            </a:r>
            <a:r>
              <a:rPr lang="en-US" sz="1800" b="1" dirty="0"/>
              <a:t>) and supports tremendous flexibility for the user to adapt to the needs of the given IP title</a:t>
            </a:r>
          </a:p>
          <a:p>
            <a:pPr lvl="1"/>
            <a:r>
              <a:rPr lang="en-US" sz="1200" dirty="0"/>
              <a:t>the </a:t>
            </a:r>
            <a:r>
              <a:rPr lang="en-US" sz="1200" b="1" dirty="0"/>
              <a:t>CONFIG </a:t>
            </a:r>
            <a:r>
              <a:rPr lang="en-US" sz="1200" dirty="0"/>
              <a:t>file is the container for setting parameters that create fluid work-arounds for corner-cases</a:t>
            </a:r>
          </a:p>
          <a:p>
            <a:pPr lvl="1"/>
            <a:r>
              <a:rPr lang="en-US" sz="1200" dirty="0"/>
              <a:t>given the relatively unstructured content defined in </a:t>
            </a:r>
            <a:r>
              <a:rPr lang="en-US" sz="1200" dirty="0" err="1"/>
              <a:t>ViCi</a:t>
            </a:r>
            <a:r>
              <a:rPr lang="en-US" sz="1200" dirty="0"/>
              <a:t>, testing revealed several corner-cases (i.e. “in this case, we had to …”)</a:t>
            </a:r>
          </a:p>
          <a:p>
            <a:pPr lvl="1"/>
            <a:r>
              <a:rPr lang="en-US" sz="1200" dirty="0"/>
              <a:t>corner-cases create complexity and requires appropriate flexibility and minimum sophistication to match the deviations from conventions</a:t>
            </a:r>
          </a:p>
          <a:p>
            <a:pPr lvl="1"/>
            <a:endParaRPr lang="en-US" sz="1200" dirty="0"/>
          </a:p>
          <a:p>
            <a:r>
              <a:rPr lang="en-US" b="1" dirty="0"/>
              <a:t>CFG consists of content to drive the analysis … and is connected to the MANIFEST</a:t>
            </a:r>
            <a:endParaRPr lang="en-US" sz="1600" b="1" dirty="0"/>
          </a:p>
          <a:p>
            <a:pPr lvl="2"/>
            <a:r>
              <a:rPr lang="en-US" sz="1050" dirty="0"/>
              <a:t>records the MANIFEST XLSX workbook name, and the sheet name where the MM lives</a:t>
            </a:r>
          </a:p>
          <a:p>
            <a:pPr lvl="2"/>
            <a:r>
              <a:rPr lang="en-US" sz="1050" dirty="0"/>
              <a:t>captures the dictionary of variables used to build the file SPECs</a:t>
            </a:r>
          </a:p>
          <a:p>
            <a:pPr lvl="3"/>
            <a:r>
              <a:rPr lang="en-US" sz="850" dirty="0"/>
              <a:t>if a variable is defined in the dictionary, it should be used in the cell’s config file</a:t>
            </a:r>
          </a:p>
          <a:p>
            <a:pPr lvl="2"/>
            <a:r>
              <a:rPr lang="en-US" sz="1050" dirty="0"/>
              <a:t>specify row &amp; col where critical content is located … each team can decide how to arrange data for their IP title / problem set details</a:t>
            </a:r>
          </a:p>
          <a:p>
            <a:pPr lvl="3"/>
            <a:r>
              <a:rPr lang="en-US" sz="900" dirty="0"/>
              <a:t>release names are defined</a:t>
            </a:r>
          </a:p>
          <a:p>
            <a:pPr lvl="3"/>
            <a:r>
              <a:rPr lang="en-US" sz="900" dirty="0"/>
              <a:t>hard/soft components are declared</a:t>
            </a:r>
          </a:p>
          <a:p>
            <a:pPr lvl="3"/>
            <a:r>
              <a:rPr lang="en-US" sz="900" dirty="0"/>
              <a:t>file SPECs are recorded</a:t>
            </a:r>
          </a:p>
          <a:p>
            <a:pPr lvl="1"/>
            <a:r>
              <a:rPr lang="en-US" sz="1600" dirty="0"/>
              <a:t>USERs running the QA on the releases (i.e. customer REL  and/or </a:t>
            </a:r>
            <a:r>
              <a:rPr lang="en-US" sz="1600" dirty="0" err="1"/>
              <a:t>ck</a:t>
            </a:r>
            <a:r>
              <a:rPr lang="en-US" sz="1600" dirty="0" err="1">
                <a:latin typeface="Wingdings" panose="05000000000000000000" pitchFamily="2" charset="2"/>
              </a:rPr>
              <a:t>ó</a:t>
            </a:r>
            <a:r>
              <a:rPr lang="en-US" sz="1600" dirty="0" err="1"/>
              <a:t>DI</a:t>
            </a:r>
            <a:r>
              <a:rPr lang="en-US" sz="1600" dirty="0"/>
              <a:t> hand-offs)</a:t>
            </a:r>
          </a:p>
          <a:p>
            <a:pPr lvl="2"/>
            <a:r>
              <a:rPr lang="en-US" sz="1200" dirty="0"/>
              <a:t>base path prefix for the release content </a:t>
            </a:r>
          </a:p>
          <a:p>
            <a:pPr lvl="3"/>
            <a:r>
              <a:rPr lang="en-US" sz="1000" dirty="0"/>
              <a:t>Examples :	(1)</a:t>
            </a:r>
            <a:r>
              <a:rPr lang="en-US" sz="1000" dirty="0">
                <a:latin typeface="Courier New" panose="02070309020205020404" pitchFamily="49" charset="0"/>
                <a:cs typeface="Courier New" panose="02070309020205020404" pitchFamily="49" charset="0"/>
              </a:rPr>
              <a:t> //depot/products/ddr54/project/d809-ddr54-tsmc7ff18/</a:t>
            </a:r>
            <a:r>
              <a:rPr lang="en-US" sz="1000" dirty="0" err="1">
                <a:latin typeface="Courier New" panose="02070309020205020404" pitchFamily="49" charset="0"/>
                <a:cs typeface="Courier New" panose="02070309020205020404" pitchFamily="49" charset="0"/>
              </a:rPr>
              <a:t>ckt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rel</a:t>
            </a:r>
            <a:endParaRPr lang="en-US" sz="1000" dirty="0">
              <a:latin typeface="Courier New" panose="02070309020205020404" pitchFamily="49" charset="0"/>
              <a:cs typeface="Courier New" panose="02070309020205020404" pitchFamily="49" charset="0"/>
            </a:endParaRPr>
          </a:p>
          <a:p>
            <a:pPr marL="868680" lvl="5" indent="0">
              <a:buNone/>
            </a:pPr>
            <a:r>
              <a:rPr lang="en-US" sz="1000" dirty="0"/>
              <a:t>		(2)   </a:t>
            </a:r>
            <a:r>
              <a:rPr lang="en-US" sz="1000" dirty="0" err="1">
                <a:latin typeface="Courier New" panose="02070309020205020404" pitchFamily="49" charset="0"/>
                <a:cs typeface="Courier New" panose="02070309020205020404" pitchFamily="49" charset="0"/>
              </a:rPr>
              <a:t>synopsys</a:t>
            </a:r>
            <a:r>
              <a:rPr lang="en-US" sz="1000" dirty="0">
                <a:latin typeface="Courier New" panose="02070309020205020404" pitchFamily="49" charset="0"/>
                <a:cs typeface="Courier New" panose="02070309020205020404" pitchFamily="49" charset="0"/>
              </a:rPr>
              <a:t>/dwc_lpddr54_phy_cuamd_tsmc6ff18/2.00a/</a:t>
            </a:r>
          </a:p>
          <a:p>
            <a:pPr lvl="2"/>
            <a:r>
              <a:rPr lang="en-US" sz="1200" dirty="0"/>
              <a:t>declaration of all valid components and their local settings</a:t>
            </a:r>
          </a:p>
          <a:p>
            <a:pPr lvl="3"/>
            <a:r>
              <a:rPr lang="en-US" sz="1050" dirty="0"/>
              <a:t>and overrides necessary to deal with corner-cases</a:t>
            </a:r>
          </a:p>
          <a:p>
            <a:pPr lvl="2"/>
            <a:r>
              <a:rPr lang="en-US" sz="1400" dirty="0"/>
              <a:t>the list of components/macros user wishes to analyze (can be 1 or more of the declared components)</a:t>
            </a:r>
          </a:p>
          <a:p>
            <a:pPr lvl="2"/>
            <a:r>
              <a:rPr lang="en-US" sz="1400" dirty="0"/>
              <a:t>waivers : user can exclude content from the </a:t>
            </a:r>
            <a:r>
              <a:rPr lang="en-US" sz="1400" dirty="0" err="1"/>
              <a:t>REFerence</a:t>
            </a:r>
            <a:r>
              <a:rPr lang="en-US" sz="1400" dirty="0"/>
              <a:t> and/or the </a:t>
            </a:r>
            <a:r>
              <a:rPr lang="en-US" sz="1400" dirty="0" err="1"/>
              <a:t>RELease</a:t>
            </a:r>
            <a:r>
              <a:rPr lang="en-US" sz="1400" dirty="0"/>
              <a:t> independently</a:t>
            </a:r>
          </a:p>
          <a:p>
            <a:pPr lvl="2"/>
            <a:endParaRPr lang="en-US" sz="1250" dirty="0"/>
          </a:p>
          <a:p>
            <a:endParaRPr lang="en-US" sz="1300" dirty="0"/>
          </a:p>
        </p:txBody>
      </p:sp>
    </p:spTree>
    <p:extLst>
      <p:ext uri="{BB962C8B-B14F-4D97-AF65-F5344CB8AC3E}">
        <p14:creationId xmlns:p14="http://schemas.microsoft.com/office/powerpoint/2010/main" val="207739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Defaults</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726830" y="922075"/>
            <a:ext cx="10738339" cy="5475135"/>
          </a:xfrm>
        </p:spPr>
        <p:txBody>
          <a:bodyPr>
            <a:noAutofit/>
          </a:bodyPr>
          <a:lstStyle/>
          <a:p>
            <a:r>
              <a:rPr lang="en-US" sz="1800" b="1" dirty="0"/>
              <a:t>Default GLOBAL Variables– </a:t>
            </a:r>
          </a:p>
          <a:p>
            <a:pPr lvl="1"/>
            <a:r>
              <a:rPr lang="en-US" sz="1600" b="1" dirty="0"/>
              <a:t>user can override the default parameters using the CFG file</a:t>
            </a:r>
          </a:p>
          <a:p>
            <a:pPr lvl="1"/>
            <a:r>
              <a:rPr lang="en-US" sz="1600" b="1" dirty="0"/>
              <a:t>parameter names and default values are shown below</a:t>
            </a:r>
          </a:p>
          <a:p>
            <a:pPr lvl="2"/>
            <a:r>
              <a:rPr lang="en-US" dirty="0" err="1">
                <a:latin typeface="Courier New" panose="02070309020205020404" pitchFamily="49" charset="0"/>
                <a:cs typeface="Courier New" panose="02070309020205020404" pitchFamily="49" charset="0"/>
              </a:rPr>
              <a:t>XLSX_sheet_name</a:t>
            </a:r>
            <a:r>
              <a:rPr lang="en-US" dirty="0">
                <a:latin typeface="Courier New" panose="02070309020205020404" pitchFamily="49" charset="0"/>
                <a:cs typeface="Courier New" panose="02070309020205020404" pitchFamily="49" charset="0"/>
              </a:rPr>
              <a:t>		MM</a:t>
            </a:r>
          </a:p>
          <a:p>
            <a:pPr lvl="2"/>
            <a:r>
              <a:rPr lang="en-US" dirty="0" err="1">
                <a:latin typeface="Courier New" panose="02070309020205020404" pitchFamily="49" charset="0"/>
                <a:cs typeface="Courier New" panose="02070309020205020404" pitchFamily="49" charset="0"/>
              </a:rPr>
              <a:t>fname_BOM_TXT</a:t>
            </a:r>
            <a:r>
              <a:rPr lang="en-US" dirty="0">
                <a:latin typeface="Courier New" panose="02070309020205020404" pitchFamily="49" charset="0"/>
                <a:cs typeface="Courier New" panose="02070309020205020404" pitchFamily="49" charset="0"/>
              </a:rPr>
              <a:t> 		MM.filenames.txt</a:t>
            </a:r>
          </a:p>
          <a:p>
            <a:pPr lvl="3"/>
            <a:r>
              <a:rPr lang="en-US" dirty="0">
                <a:latin typeface="Courier New" panose="02070309020205020404" pitchFamily="49" charset="0"/>
                <a:cs typeface="Courier New" panose="02070309020205020404" pitchFamily="49" charset="0"/>
              </a:rPr>
              <a:t>contains the BOM derived from all the </a:t>
            </a:r>
            <a:r>
              <a:rPr lang="en-US" dirty="0" err="1">
                <a:latin typeface="Courier New" panose="02070309020205020404" pitchFamily="49" charset="0"/>
                <a:cs typeface="Courier New" panose="02070309020205020404" pitchFamily="49" charset="0"/>
              </a:rPr>
              <a:t>fileSPECs</a:t>
            </a:r>
            <a:r>
              <a:rPr lang="en-US" dirty="0">
                <a:latin typeface="Courier New" panose="02070309020205020404" pitchFamily="49" charset="0"/>
                <a:cs typeface="Courier New" panose="02070309020205020404" pitchFamily="49" charset="0"/>
              </a:rPr>
              <a:t> designated ‘x’ (mandatory)</a:t>
            </a:r>
          </a:p>
          <a:p>
            <a:pPr lvl="2"/>
            <a:r>
              <a:rPr lang="en-US" dirty="0" err="1">
                <a:latin typeface="Courier New" panose="02070309020205020404" pitchFamily="49" charset="0"/>
                <a:cs typeface="Courier New" panose="02070309020205020404" pitchFamily="49" charset="0"/>
              </a:rPr>
              <a:t>fname_BOM_TXT_optional</a:t>
            </a:r>
            <a:r>
              <a:rPr lang="en-US" dirty="0">
                <a:latin typeface="Courier New" panose="02070309020205020404" pitchFamily="49" charset="0"/>
                <a:cs typeface="Courier New" panose="02070309020205020404" pitchFamily="49" charset="0"/>
              </a:rPr>
              <a:t>	MM.filenames.optional.txt</a:t>
            </a:r>
          </a:p>
          <a:p>
            <a:pPr lvl="3"/>
            <a:r>
              <a:rPr lang="en-US" dirty="0">
                <a:latin typeface="Courier New" panose="02070309020205020404" pitchFamily="49" charset="0"/>
                <a:cs typeface="Courier New" panose="02070309020205020404" pitchFamily="49" charset="0"/>
              </a:rPr>
              <a:t>contains the BOM derived from all the </a:t>
            </a:r>
            <a:r>
              <a:rPr lang="en-US" dirty="0" err="1">
                <a:latin typeface="Courier New" panose="02070309020205020404" pitchFamily="49" charset="0"/>
                <a:cs typeface="Courier New" panose="02070309020205020404" pitchFamily="49" charset="0"/>
              </a:rPr>
              <a:t>fileSPECs</a:t>
            </a:r>
            <a:r>
              <a:rPr lang="en-US" dirty="0">
                <a:latin typeface="Courier New" panose="02070309020205020404" pitchFamily="49" charset="0"/>
                <a:cs typeface="Courier New" panose="02070309020205020404" pitchFamily="49" charset="0"/>
              </a:rPr>
              <a:t> designated ‘o’ (optional)</a:t>
            </a:r>
          </a:p>
          <a:p>
            <a:pPr lvl="2"/>
            <a:r>
              <a:rPr lang="en-US" dirty="0" err="1">
                <a:latin typeface="Courier New" panose="02070309020205020404" pitchFamily="49" charset="0"/>
                <a:cs typeface="Courier New" panose="02070309020205020404" pitchFamily="49" charset="0"/>
              </a:rPr>
              <a:t>ViCi_script</a:t>
            </a:r>
            <a:r>
              <a:rPr lang="en-US" dirty="0">
                <a:latin typeface="Courier New" panose="02070309020205020404" pitchFamily="49" charset="0"/>
                <a:cs typeface="Courier New" panose="02070309020205020404" pitchFamily="49" charset="0"/>
              </a:rPr>
              <a:t>		../../python/bin/get_vici_info.py</a:t>
            </a:r>
          </a:p>
          <a:p>
            <a:pPr lvl="2"/>
            <a:r>
              <a:rPr lang="en-US" dirty="0" err="1">
                <a:latin typeface="Courier New" panose="02070309020205020404" pitchFamily="49" charset="0"/>
                <a:cs typeface="Courier New" panose="02070309020205020404" pitchFamily="49" charset="0"/>
              </a:rPr>
              <a:t>CSV_index_FILES</a:t>
            </a:r>
            <a:r>
              <a:rPr lang="en-US" dirty="0">
                <a:latin typeface="Courier New" panose="02070309020205020404" pitchFamily="49" charset="0"/>
                <a:cs typeface="Courier New" panose="02070309020205020404" pitchFamily="49" charset="0"/>
              </a:rPr>
              <a:t>		20       # col index where </a:t>
            </a:r>
            <a:r>
              <a:rPr lang="en-US" dirty="0" err="1">
                <a:latin typeface="Courier New" panose="02070309020205020404" pitchFamily="49" charset="0"/>
                <a:cs typeface="Courier New" panose="02070309020205020404" pitchFamily="49" charset="0"/>
              </a:rPr>
              <a:t>fileSPECs</a:t>
            </a:r>
            <a:r>
              <a:rPr lang="en-US" dirty="0">
                <a:latin typeface="Courier New" panose="02070309020205020404" pitchFamily="49" charset="0"/>
                <a:cs typeface="Courier New" panose="02070309020205020404" pitchFamily="49" charset="0"/>
              </a:rPr>
              <a:t> are located</a:t>
            </a:r>
          </a:p>
          <a:p>
            <a:pPr lvl="2"/>
            <a:r>
              <a:rPr lang="en-US" dirty="0" err="1">
                <a:latin typeface="Courier New" panose="02070309020205020404" pitchFamily="49" charset="0"/>
                <a:cs typeface="Courier New" panose="02070309020205020404" pitchFamily="49" charset="0"/>
              </a:rPr>
              <a:t>CSV_index_VIEWS</a:t>
            </a:r>
            <a:r>
              <a:rPr lang="en-US" dirty="0">
                <a:latin typeface="Courier New" panose="02070309020205020404" pitchFamily="49" charset="0"/>
                <a:cs typeface="Courier New" panose="02070309020205020404" pitchFamily="49" charset="0"/>
              </a:rPr>
              <a:t>		19       # col index where VIEWs are located</a:t>
            </a:r>
          </a:p>
          <a:p>
            <a:pPr lvl="2"/>
            <a:r>
              <a:rPr lang="en-US" dirty="0" err="1">
                <a:latin typeface="Courier New" panose="02070309020205020404" pitchFamily="49" charset="0"/>
                <a:cs typeface="Courier New" panose="02070309020205020404" pitchFamily="49" charset="0"/>
              </a:rPr>
              <a:t>CSV_index_COND</a:t>
            </a:r>
            <a:r>
              <a:rPr lang="en-US" dirty="0">
                <a:latin typeface="Courier New" panose="02070309020205020404" pitchFamily="49" charset="0"/>
                <a:cs typeface="Courier New" panose="02070309020205020404" pitchFamily="49" charset="0"/>
              </a:rPr>
              <a:t>	 	 4</a:t>
            </a:r>
          </a:p>
          <a:p>
            <a:pPr lvl="2"/>
            <a:r>
              <a:rPr lang="en-US" dirty="0" err="1">
                <a:latin typeface="Courier New" panose="02070309020205020404" pitchFamily="49" charset="0"/>
                <a:cs typeface="Courier New" panose="02070309020205020404" pitchFamily="49" charset="0"/>
              </a:rPr>
              <a:t>manifest__name</a:t>
            </a:r>
            <a:r>
              <a:rPr lang="en-US" dirty="0">
                <a:latin typeface="Courier New" panose="02070309020205020404" pitchFamily="49" charset="0"/>
                <a:cs typeface="Courier New" panose="02070309020205020404" pitchFamily="49" charset="0"/>
              </a:rPr>
              <a:t>		BOM      # use the manifest named here</a:t>
            </a:r>
          </a:p>
          <a:p>
            <a:pPr lvl="2"/>
            <a:r>
              <a:rPr lang="en-US" dirty="0">
                <a:latin typeface="Courier New" panose="02070309020205020404" pitchFamily="49" charset="0"/>
                <a:cs typeface="Courier New" panose="02070309020205020404" pitchFamily="49" charset="0"/>
              </a:rPr>
              <a:t>row__</a:t>
            </a:r>
            <a:r>
              <a:rPr lang="en-US" dirty="0" err="1">
                <a:latin typeface="Courier New" panose="02070309020205020404" pitchFamily="49" charset="0"/>
                <a:cs typeface="Courier New" panose="02070309020205020404" pitchFamily="49" charset="0"/>
              </a:rPr>
              <a:t>manifest_names</a:t>
            </a:r>
            <a:r>
              <a:rPr lang="en-US" dirty="0">
                <a:latin typeface="Courier New" panose="02070309020205020404" pitchFamily="49" charset="0"/>
                <a:cs typeface="Courier New" panose="02070309020205020404" pitchFamily="49" charset="0"/>
              </a:rPr>
              <a:t>	 7       # multiple manifest names can co-exist in sheet</a:t>
            </a:r>
          </a:p>
          <a:p>
            <a:pPr lvl="2"/>
            <a:r>
              <a:rPr lang="en-US" dirty="0">
                <a:latin typeface="Courier New" panose="02070309020205020404" pitchFamily="49" charset="0"/>
                <a:cs typeface="Courier New" panose="02070309020205020404" pitchFamily="49" charset="0"/>
              </a:rPr>
              <a:t>row__</a:t>
            </a:r>
            <a:r>
              <a:rPr lang="en-US" dirty="0" err="1">
                <a:latin typeface="Courier New" panose="02070309020205020404" pitchFamily="49" charset="0"/>
                <a:cs typeface="Courier New" panose="02070309020205020404" pitchFamily="49" charset="0"/>
              </a:rPr>
              <a:t>cell_names</a:t>
            </a:r>
            <a:r>
              <a:rPr lang="en-US" dirty="0">
                <a:latin typeface="Courier New" panose="02070309020205020404" pitchFamily="49" charset="0"/>
                <a:cs typeface="Courier New" panose="02070309020205020404" pitchFamily="49" charset="0"/>
              </a:rPr>
              <a:t>		 8</a:t>
            </a:r>
          </a:p>
          <a:p>
            <a:pPr lvl="2"/>
            <a:r>
              <a:rPr lang="en-US" dirty="0">
                <a:latin typeface="Courier New" panose="02070309020205020404" pitchFamily="49" charset="0"/>
                <a:cs typeface="Courier New" panose="02070309020205020404" pitchFamily="49" charset="0"/>
              </a:rPr>
              <a:t>row__</a:t>
            </a:r>
            <a:r>
              <a:rPr lang="en-US" dirty="0" err="1">
                <a:latin typeface="Courier New" panose="02070309020205020404" pitchFamily="49" charset="0"/>
                <a:cs typeface="Courier New" panose="02070309020205020404" pitchFamily="49" charset="0"/>
              </a:rPr>
              <a:t>bom_start</a:t>
            </a:r>
            <a:r>
              <a:rPr lang="en-US" dirty="0">
                <a:latin typeface="Courier New" panose="02070309020205020404" pitchFamily="49" charset="0"/>
                <a:cs typeface="Courier New" panose="02070309020205020404" pitchFamily="49" charset="0"/>
              </a:rPr>
              <a:t>		10</a:t>
            </a:r>
          </a:p>
          <a:p>
            <a:endParaRPr lang="en-US" sz="1400" dirty="0"/>
          </a:p>
        </p:txBody>
      </p:sp>
    </p:spTree>
    <p:extLst>
      <p:ext uri="{BB962C8B-B14F-4D97-AF65-F5344CB8AC3E}">
        <p14:creationId xmlns:p14="http://schemas.microsoft.com/office/powerpoint/2010/main" val="366961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File - $</a:t>
            </a:r>
            <a:r>
              <a:rPr lang="en-US" b="1" dirty="0" err="1"/>
              <a:t>misc</a:t>
            </a:r>
            <a:endParaRPr lang="en-US" b="1" dirty="0"/>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726830" y="746210"/>
            <a:ext cx="10738339" cy="5806990"/>
          </a:xfrm>
        </p:spPr>
        <p:txBody>
          <a:bodyPr>
            <a:noAutofit/>
          </a:bodyPr>
          <a:lstStyle/>
          <a:p>
            <a:r>
              <a:rPr lang="en-US" sz="1800" b="1" dirty="0"/>
              <a:t>Use $</a:t>
            </a:r>
            <a:r>
              <a:rPr lang="en-US" sz="1800" b="1" dirty="0" err="1"/>
              <a:t>misc</a:t>
            </a:r>
            <a:r>
              <a:rPr lang="en-US" sz="1800" b="1" dirty="0"/>
              <a:t> to setup default values used for all cells/components </a:t>
            </a:r>
          </a:p>
          <a:p>
            <a:pPr lvl="1"/>
            <a:r>
              <a:rPr lang="en-US" sz="1400" dirty="0"/>
              <a:t>this avoids specifying the value in each component </a:t>
            </a:r>
          </a:p>
          <a:p>
            <a:pPr lvl="1"/>
            <a:r>
              <a:rPr lang="en-US" sz="1600" dirty="0"/>
              <a:t>decide which vars should be inherited across all cells using line similar to example below</a:t>
            </a:r>
          </a:p>
          <a:p>
            <a:pPr lvl="3"/>
            <a:r>
              <a:rPr lang="en-US" sz="1050" dirty="0"/>
              <a:t>Example : </a:t>
            </a:r>
            <a:r>
              <a:rPr lang="en-US" sz="1050" dirty="0" err="1"/>
              <a:t>vars_that_get_inherited_by_cells</a:t>
            </a:r>
            <a:r>
              <a:rPr lang="en-US" sz="1050" dirty="0"/>
              <a:t>' =&gt; [ '</a:t>
            </a:r>
            <a:r>
              <a:rPr lang="en-US" sz="1050" dirty="0" err="1"/>
              <a:t>vici_url</a:t>
            </a:r>
            <a:r>
              <a:rPr lang="en-US" sz="1050" dirty="0"/>
              <a:t>', '</a:t>
            </a:r>
            <a:r>
              <a:rPr lang="en-US" sz="1050" dirty="0" err="1"/>
              <a:t>mstack_regex</a:t>
            </a:r>
            <a:r>
              <a:rPr lang="en-US" sz="1050" dirty="0"/>
              <a:t>', '</a:t>
            </a:r>
            <a:r>
              <a:rPr lang="en-US" sz="1050" dirty="0" err="1"/>
              <a:t>PVT_regex</a:t>
            </a:r>
            <a:r>
              <a:rPr lang="en-US" sz="1050" dirty="0"/>
              <a:t>', '</a:t>
            </a:r>
            <a:r>
              <a:rPr lang="en-US" sz="1050" dirty="0" err="1"/>
              <a:t>pdvs</a:t>
            </a:r>
            <a:r>
              <a:rPr lang="en-US" sz="1050" dirty="0"/>
              <a:t>' ]</a:t>
            </a:r>
          </a:p>
          <a:p>
            <a:pPr lvl="2"/>
            <a:r>
              <a:rPr lang="en-US" sz="1200" dirty="0"/>
              <a:t>Defaults are set automatically for the following, but user can override if necessary (see back-up slides for details):</a:t>
            </a:r>
          </a:p>
          <a:p>
            <a:pPr lvl="3"/>
            <a:r>
              <a:rPr lang="en-US" sz="1000" dirty="0" err="1">
                <a:latin typeface="Courier New" panose="02070309020205020404" pitchFamily="49" charset="0"/>
                <a:cs typeface="Courier New" panose="02070309020205020404" pitchFamily="49" charset="0"/>
              </a:rPr>
              <a:t>version_regex</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orientation_regex</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mstack_regex</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PVT_regex</a:t>
            </a:r>
            <a:r>
              <a:rPr lang="en-US" sz="1000" dirty="0">
                <a:latin typeface="Courier New" panose="02070309020205020404" pitchFamily="49" charset="0"/>
                <a:cs typeface="Courier New" panose="02070309020205020404" pitchFamily="49" charset="0"/>
              </a:rPr>
              <a:t>	</a:t>
            </a:r>
          </a:p>
          <a:p>
            <a:pPr lvl="2"/>
            <a:r>
              <a:rPr lang="en-US" sz="1200" dirty="0"/>
              <a:t>User should specify defaults in the CFG for as they are almost always needed: </a:t>
            </a:r>
          </a:p>
          <a:p>
            <a:pPr lvl="3"/>
            <a:r>
              <a:rPr lang="en-US" sz="1000" dirty="0" err="1">
                <a:latin typeface="Courier New" panose="02070309020205020404" pitchFamily="49" charset="0"/>
                <a:cs typeface="Courier New" panose="02070309020205020404" pitchFamily="49" charset="0"/>
              </a:rPr>
              <a:t>base_path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vici_url</a:t>
            </a:r>
            <a:r>
              <a:rPr lang="en-US" sz="1000" dirty="0">
                <a:latin typeface="Courier New" panose="02070309020205020404" pitchFamily="49" charset="0"/>
                <a:cs typeface="Courier New" panose="02070309020205020404" pitchFamily="49" charset="0"/>
              </a:rPr>
              <a:t>, </a:t>
            </a:r>
          </a:p>
          <a:p>
            <a:pPr lvl="3"/>
            <a:endParaRPr lang="en-US" sz="1200" dirty="0">
              <a:latin typeface="Courier New" panose="02070309020205020404" pitchFamily="49" charset="0"/>
              <a:cs typeface="Courier New" panose="02070309020205020404" pitchFamily="49" charset="0"/>
            </a:endParaRPr>
          </a:p>
          <a:p>
            <a:pPr lvl="3"/>
            <a:r>
              <a:rPr lang="en-US" sz="1200" dirty="0" err="1">
                <a:latin typeface="Courier New" panose="02070309020205020404" pitchFamily="49" charset="0"/>
                <a:cs typeface="Courier New" panose="02070309020205020404" pitchFamily="49" charset="0"/>
              </a:rPr>
              <a:t>base</a:t>
            </a:r>
            <a:r>
              <a:rPr lang="en-US" sz="1200" dirty="0" err="1"/>
              <a:t>_</a:t>
            </a:r>
            <a:r>
              <a:rPr lang="en-US" sz="1200" dirty="0" err="1">
                <a:latin typeface="Courier New" panose="02070309020205020404" pitchFamily="49" charset="0"/>
                <a:cs typeface="Courier New" panose="02070309020205020404" pitchFamily="49" charset="0"/>
              </a:rPr>
              <a:t>path</a:t>
            </a:r>
            <a:r>
              <a:rPr lang="en-US" sz="1200" dirty="0"/>
              <a:t>	</a:t>
            </a:r>
            <a:r>
              <a:rPr lang="en-US" sz="1200" dirty="0">
                <a:latin typeface="Courier New" panose="02070309020205020404" pitchFamily="49" charset="0"/>
                <a:cs typeface="Courier New" panose="02070309020205020404" pitchFamily="49" charset="0"/>
              </a:rPr>
              <a:t>use this for any directory names that are used before the level of directory where the component names start  </a:t>
            </a:r>
          </a:p>
          <a:p>
            <a:pPr marL="576072" lvl="2" indent="0">
              <a:buNone/>
            </a:pPr>
            <a:r>
              <a:rPr lang="en-US" sz="1400" dirty="0"/>
              <a:t>		Example: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base_path</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synopsys</a:t>
            </a:r>
            <a:r>
              <a:rPr lang="en-US" dirty="0">
                <a:latin typeface="Courier New" panose="02070309020205020404" pitchFamily="49" charset="0"/>
                <a:cs typeface="Courier New" panose="02070309020205020404" pitchFamily="49" charset="0"/>
              </a:rPr>
              <a:t>/dwc_lpddr54_amd_tsmc6ff18/2.00a/’</a:t>
            </a:r>
          </a:p>
          <a:p>
            <a:pPr lvl="1"/>
            <a:endParaRPr lang="en-US" sz="1600" dirty="0"/>
          </a:p>
          <a:p>
            <a:pPr lvl="1"/>
            <a:r>
              <a:rPr lang="en-US" sz="1600" dirty="0"/>
              <a:t>Note : the default values setup can be overridden for a single cell/component in its local declaration</a:t>
            </a:r>
          </a:p>
          <a:p>
            <a:pPr lvl="2"/>
            <a:r>
              <a:rPr lang="en-US" sz="1400" dirty="0"/>
              <a:t>Ex :  details for 1 component is in different </a:t>
            </a:r>
            <a:r>
              <a:rPr lang="en-US" sz="1400" dirty="0" err="1"/>
              <a:t>ViCi</a:t>
            </a:r>
            <a:r>
              <a:rPr lang="en-US" sz="1400" dirty="0"/>
              <a:t> page than all the others in HBM</a:t>
            </a:r>
          </a:p>
          <a:p>
            <a:pPr lvl="1"/>
            <a:endParaRPr lang="en-US" sz="1600" dirty="0">
              <a:latin typeface="Courier New" panose="02070309020205020404" pitchFamily="49" charset="0"/>
              <a:cs typeface="Courier New" panose="02070309020205020404" pitchFamily="49" charset="0"/>
            </a:endParaRPr>
          </a:p>
          <a:p>
            <a:pPr marL="0" indent="0">
              <a:buNone/>
            </a:pPr>
            <a:r>
              <a:rPr lang="en-US" sz="1200" dirty="0"/>
              <a:t>Note – ‘</a:t>
            </a:r>
            <a:r>
              <a:rPr lang="en-US" sz="1200" dirty="0" err="1"/>
              <a:t>base_path</a:t>
            </a:r>
            <a:r>
              <a:rPr lang="en-US" sz="1200" dirty="0"/>
              <a:t>’ can also be used under overrides for cells/components</a:t>
            </a:r>
          </a:p>
        </p:txBody>
      </p:sp>
    </p:spTree>
    <p:extLst>
      <p:ext uri="{BB962C8B-B14F-4D97-AF65-F5344CB8AC3E}">
        <p14:creationId xmlns:p14="http://schemas.microsoft.com/office/powerpoint/2010/main" val="38023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 local variables</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726830" y="725715"/>
            <a:ext cx="10738339" cy="5671495"/>
          </a:xfrm>
        </p:spPr>
        <p:txBody>
          <a:bodyPr>
            <a:noAutofit/>
          </a:bodyPr>
          <a:lstStyle/>
          <a:p>
            <a:r>
              <a:rPr lang="en-US" sz="1800" b="1" dirty="0"/>
              <a:t>LOCAL Variables – </a:t>
            </a:r>
            <a:r>
              <a:rPr lang="en-US" sz="1800" dirty="0"/>
              <a:t>valid in scope of the given component</a:t>
            </a:r>
          </a:p>
          <a:p>
            <a:pPr lvl="1"/>
            <a:r>
              <a:rPr lang="en-US" sz="1000" dirty="0">
                <a:latin typeface="Courier New" panose="02070309020205020404" pitchFamily="49" charset="0"/>
                <a:cs typeface="Courier New" panose="02070309020205020404" pitchFamily="49" charset="0"/>
              </a:rPr>
              <a:t>	</a:t>
            </a:r>
          </a:p>
          <a:p>
            <a:pPr lvl="1"/>
            <a:r>
              <a:rPr lang="en-US" sz="1600" b="1" dirty="0"/>
              <a:t>user can set the value of each variable in the CFG file</a:t>
            </a:r>
          </a:p>
          <a:p>
            <a:pPr lvl="2"/>
            <a:r>
              <a:rPr lang="en-US" sz="1200" dirty="0">
                <a:latin typeface="Courier New" panose="02070309020205020404" pitchFamily="49" charset="0"/>
                <a:cs typeface="Courier New" panose="02070309020205020404" pitchFamily="49" charset="0"/>
              </a:rPr>
              <a:t>name 	default is name of component used in the CFG and MM XLSX</a:t>
            </a:r>
          </a:p>
          <a:p>
            <a:pPr lvl="2"/>
            <a:r>
              <a:rPr lang="en-US" sz="1200" dirty="0" err="1">
                <a:latin typeface="Courier New" panose="02070309020205020404" pitchFamily="49" charset="0"/>
                <a:cs typeface="Courier New" panose="02070309020205020404" pitchFamily="49" charset="0"/>
              </a:rPr>
              <a:t>cell_name</a:t>
            </a:r>
            <a:r>
              <a:rPr lang="en-US" sz="1200" dirty="0">
                <a:latin typeface="Courier New" panose="02070309020205020404" pitchFamily="49" charset="0"/>
                <a:cs typeface="Courier New" panose="02070309020205020404" pitchFamily="49" charset="0"/>
              </a:rPr>
              <a:t>	default is name of component used in the CFG and MM XLSX</a:t>
            </a:r>
          </a:p>
          <a:p>
            <a:pPr lvl="2"/>
            <a:r>
              <a:rPr lang="en-US" sz="1200" dirty="0" err="1">
                <a:latin typeface="Courier New" panose="02070309020205020404" pitchFamily="49" charset="0"/>
                <a:cs typeface="Courier New" panose="02070309020205020404" pitchFamily="49" charset="0"/>
              </a:rPr>
              <a:t>dirname</a:t>
            </a:r>
            <a:r>
              <a:rPr lang="en-US" sz="1200" dirty="0">
                <a:latin typeface="Courier New" panose="02070309020205020404" pitchFamily="49" charset="0"/>
                <a:cs typeface="Courier New" panose="02070309020205020404" pitchFamily="49" charset="0"/>
              </a:rPr>
              <a:t>	default is name of component used in the CFG and MM XLSX</a:t>
            </a:r>
          </a:p>
          <a:p>
            <a:pPr lvl="3"/>
            <a:r>
              <a:rPr lang="en-US" sz="1200" dirty="0">
                <a:latin typeface="Courier New" panose="02070309020205020404" pitchFamily="49" charset="0"/>
                <a:cs typeface="Courier New" panose="02070309020205020404" pitchFamily="49" charset="0"/>
              </a:rPr>
              <a:t>if necessary, specify the value required to match the official BOM</a:t>
            </a:r>
          </a:p>
          <a:p>
            <a:pPr lvl="3"/>
            <a:r>
              <a:rPr lang="en-US" sz="1200" dirty="0">
                <a:latin typeface="Courier New" panose="02070309020205020404" pitchFamily="49" charset="0"/>
                <a:cs typeface="Courier New" panose="02070309020205020404" pitchFamily="49" charset="0"/>
              </a:rPr>
              <a:t>Note: the value ${orientation} is automatically appended as a suffix, unless the value is ‘N/A’</a:t>
            </a:r>
          </a:p>
          <a:p>
            <a:pPr lvl="2"/>
            <a:r>
              <a:rPr lang="en-US" sz="1200" dirty="0" err="1">
                <a:latin typeface="Courier New" panose="02070309020205020404" pitchFamily="49" charset="0"/>
                <a:cs typeface="Courier New" panose="02070309020205020404" pitchFamily="49" charset="0"/>
              </a:rPr>
              <a:t>viciname</a:t>
            </a:r>
            <a:r>
              <a:rPr lang="en-US" sz="1200" dirty="0">
                <a:latin typeface="Courier New" panose="02070309020205020404" pitchFamily="49" charset="0"/>
                <a:cs typeface="Courier New" panose="02070309020205020404" pitchFamily="49" charset="0"/>
              </a:rPr>
              <a:t>	default is name of component used in the CFG and MM XLSX</a:t>
            </a:r>
          </a:p>
          <a:p>
            <a:pPr lvl="3"/>
            <a:r>
              <a:rPr lang="en-US" sz="1200" dirty="0">
                <a:latin typeface="Courier New" panose="02070309020205020404" pitchFamily="49" charset="0"/>
                <a:cs typeface="Courier New" panose="02070309020205020404" pitchFamily="49" charset="0"/>
              </a:rPr>
              <a:t>if necessary, specify the value to match what PEM recorded in </a:t>
            </a:r>
            <a:r>
              <a:rPr lang="en-US" sz="1200" dirty="0" err="1">
                <a:latin typeface="Courier New" panose="02070309020205020404" pitchFamily="49" charset="0"/>
                <a:cs typeface="Courier New" panose="02070309020205020404" pitchFamily="49" charset="0"/>
              </a:rPr>
              <a:t>ViCi</a:t>
            </a:r>
            <a:endParaRPr lang="en-US" sz="1200" dirty="0">
              <a:latin typeface="Courier New" panose="02070309020205020404" pitchFamily="49" charset="0"/>
              <a:cs typeface="Courier New" panose="02070309020205020404" pitchFamily="49" charset="0"/>
            </a:endParaRPr>
          </a:p>
          <a:p>
            <a:pPr lvl="1"/>
            <a:r>
              <a:rPr lang="en-US" sz="1400" b="1" dirty="0"/>
              <a:t>user can set the value of each variable in the CFG file using the ‘overrides’ block in each component’s scope</a:t>
            </a:r>
            <a:endParaRPr lang="en-US" sz="1400" dirty="0">
              <a:latin typeface="Courier New" panose="02070309020205020404" pitchFamily="49" charset="0"/>
              <a:cs typeface="Courier New" panose="02070309020205020404" pitchFamily="49" charset="0"/>
            </a:endParaRPr>
          </a:p>
          <a:p>
            <a:pPr lvl="2"/>
            <a:r>
              <a:rPr lang="en-US" sz="1200" dirty="0" err="1">
                <a:latin typeface="Courier New" panose="02070309020205020404" pitchFamily="49" charset="0"/>
                <a:cs typeface="Courier New" panose="02070309020205020404" pitchFamily="49" charset="0"/>
              </a:rPr>
              <a:t>ViCi</a:t>
            </a:r>
            <a:r>
              <a:rPr lang="en-US" sz="1200" dirty="0">
                <a:latin typeface="Courier New" panose="02070309020205020404" pitchFamily="49" charset="0"/>
                <a:cs typeface="Courier New" panose="02070309020205020404" pitchFamily="49" charset="0"/>
              </a:rPr>
              <a:t> Attributes for each cell</a:t>
            </a:r>
          </a:p>
          <a:p>
            <a:pPr lvl="3"/>
            <a:r>
              <a:rPr lang="en-US" sz="1000" dirty="0">
                <a:latin typeface="Courier New" panose="02070309020205020404" pitchFamily="49" charset="0"/>
                <a:cs typeface="Courier New" panose="02070309020205020404" pitchFamily="49" charset="0"/>
              </a:rPr>
              <a:t>version		value (e.g. 1.00a) from </a:t>
            </a:r>
            <a:r>
              <a:rPr lang="en-US" sz="1000" dirty="0" err="1">
                <a:latin typeface="Courier New" panose="02070309020205020404" pitchFamily="49" charset="0"/>
                <a:cs typeface="Courier New" panose="02070309020205020404" pitchFamily="49" charset="0"/>
              </a:rPr>
              <a:t>ViCi</a:t>
            </a:r>
            <a:r>
              <a:rPr lang="en-US" sz="1000" dirty="0">
                <a:latin typeface="Courier New" panose="02070309020205020404" pitchFamily="49" charset="0"/>
                <a:cs typeface="Courier New" panose="02070309020205020404" pitchFamily="49" charset="0"/>
              </a:rPr>
              <a:t> using ‘</a:t>
            </a:r>
            <a:r>
              <a:rPr lang="en-US" sz="1000" dirty="0" err="1">
                <a:latin typeface="Courier New" panose="02070309020205020404" pitchFamily="49" charset="0"/>
                <a:cs typeface="Courier New" panose="02070309020205020404" pitchFamily="49" charset="0"/>
              </a:rPr>
              <a:t>version_regex</a:t>
            </a:r>
            <a:r>
              <a:rPr lang="en-US" sz="1000" dirty="0">
                <a:latin typeface="Courier New" panose="02070309020205020404" pitchFamily="49" charset="0"/>
                <a:cs typeface="Courier New" panose="02070309020205020404" pitchFamily="49" charset="0"/>
              </a:rPr>
              <a:t>’ … can specify exact value to use in </a:t>
            </a:r>
            <a:r>
              <a:rPr lang="en-US" sz="1000" i="1" dirty="0">
                <a:latin typeface="Courier New" panose="02070309020205020404" pitchFamily="49" charset="0"/>
                <a:cs typeface="Courier New" panose="02070309020205020404" pitchFamily="49" charset="0"/>
              </a:rPr>
              <a:t>overrides</a:t>
            </a:r>
          </a:p>
          <a:p>
            <a:pPr lvl="3"/>
            <a:r>
              <a:rPr lang="en-US" sz="1000" dirty="0">
                <a:latin typeface="Courier New" panose="02070309020205020404" pitchFamily="49" charset="0"/>
                <a:cs typeface="Courier New" panose="02070309020205020404" pitchFamily="49" charset="0"/>
              </a:rPr>
              <a:t>orientation 	list from </a:t>
            </a:r>
            <a:r>
              <a:rPr lang="en-US" sz="1000" dirty="0" err="1">
                <a:latin typeface="Courier New" panose="02070309020205020404" pitchFamily="49" charset="0"/>
                <a:cs typeface="Courier New" panose="02070309020205020404" pitchFamily="49" charset="0"/>
              </a:rPr>
              <a:t>ViCi</a:t>
            </a:r>
            <a:r>
              <a:rPr lang="en-US" sz="1000" dirty="0">
                <a:latin typeface="Courier New" panose="02070309020205020404" pitchFamily="49" charset="0"/>
                <a:cs typeface="Courier New" panose="02070309020205020404" pitchFamily="49" charset="0"/>
              </a:rPr>
              <a:t> using ‘</a:t>
            </a:r>
            <a:r>
              <a:rPr lang="en-US" sz="1000" dirty="0" err="1">
                <a:latin typeface="Courier New" panose="02070309020205020404" pitchFamily="49" charset="0"/>
                <a:cs typeface="Courier New" panose="02070309020205020404" pitchFamily="49" charset="0"/>
              </a:rPr>
              <a:t>orientation_regex</a:t>
            </a:r>
            <a:r>
              <a:rPr lang="en-US" sz="1000" dirty="0">
                <a:latin typeface="Courier New" panose="02070309020205020404" pitchFamily="49" charset="0"/>
                <a:cs typeface="Courier New" panose="02070309020205020404" pitchFamily="49" charset="0"/>
              </a:rPr>
              <a:t>’ … can hard-code value in </a:t>
            </a:r>
            <a:r>
              <a:rPr lang="en-US" sz="1000" i="1" dirty="0">
                <a:latin typeface="Courier New" panose="02070309020205020404" pitchFamily="49" charset="0"/>
                <a:cs typeface="Courier New" panose="02070309020205020404" pitchFamily="49" charset="0"/>
              </a:rPr>
              <a:t>overrides</a:t>
            </a:r>
          </a:p>
          <a:p>
            <a:pPr lvl="3"/>
            <a:r>
              <a:rPr lang="en-US" sz="1000" dirty="0" err="1">
                <a:latin typeface="Courier New" panose="02070309020205020404" pitchFamily="49" charset="0"/>
                <a:cs typeface="Courier New" panose="02070309020205020404" pitchFamily="49" charset="0"/>
              </a:rPr>
              <a:t>mstack</a:t>
            </a:r>
            <a:r>
              <a:rPr lang="en-US" sz="1000" dirty="0">
                <a:latin typeface="Courier New" panose="02070309020205020404" pitchFamily="49" charset="0"/>
                <a:cs typeface="Courier New" panose="02070309020205020404" pitchFamily="49" charset="0"/>
              </a:rPr>
              <a:t>		list from </a:t>
            </a:r>
            <a:r>
              <a:rPr lang="en-US" sz="1000" dirty="0" err="1">
                <a:latin typeface="Courier New" panose="02070309020205020404" pitchFamily="49" charset="0"/>
                <a:cs typeface="Courier New" panose="02070309020205020404" pitchFamily="49" charset="0"/>
              </a:rPr>
              <a:t>ViCi</a:t>
            </a:r>
            <a:r>
              <a:rPr lang="en-US" sz="1000" dirty="0">
                <a:latin typeface="Courier New" panose="02070309020205020404" pitchFamily="49" charset="0"/>
                <a:cs typeface="Courier New" panose="02070309020205020404" pitchFamily="49" charset="0"/>
              </a:rPr>
              <a:t> using ‘</a:t>
            </a:r>
            <a:r>
              <a:rPr lang="en-US" sz="1000" dirty="0" err="1">
                <a:latin typeface="Courier New" panose="02070309020205020404" pitchFamily="49" charset="0"/>
                <a:cs typeface="Courier New" panose="02070309020205020404" pitchFamily="49" charset="0"/>
              </a:rPr>
              <a:t>mstack_regex</a:t>
            </a:r>
            <a:r>
              <a:rPr lang="en-US" sz="1000" dirty="0">
                <a:latin typeface="Courier New" panose="02070309020205020404" pitchFamily="49" charset="0"/>
                <a:cs typeface="Courier New" panose="02070309020205020404" pitchFamily="49" charset="0"/>
              </a:rPr>
              <a:t>’ … can hard-code value in </a:t>
            </a:r>
            <a:r>
              <a:rPr lang="en-US" sz="1000" i="1" dirty="0">
                <a:latin typeface="Courier New" panose="02070309020205020404" pitchFamily="49" charset="0"/>
                <a:cs typeface="Courier New" panose="02070309020205020404" pitchFamily="49" charset="0"/>
              </a:rPr>
              <a:t>overrides</a:t>
            </a:r>
          </a:p>
          <a:p>
            <a:pPr lvl="3"/>
            <a:r>
              <a:rPr lang="en-US" sz="1000" dirty="0" err="1">
                <a:latin typeface="Courier New" panose="02070309020205020404" pitchFamily="49" charset="0"/>
                <a:cs typeface="Courier New" panose="02070309020205020404" pitchFamily="49" charset="0"/>
              </a:rPr>
              <a:t>pvt_combos</a:t>
            </a:r>
            <a:r>
              <a:rPr lang="en-US" sz="1000" dirty="0">
                <a:latin typeface="Courier New" panose="02070309020205020404" pitchFamily="49" charset="0"/>
                <a:cs typeface="Courier New" panose="02070309020205020404" pitchFamily="49" charset="0"/>
              </a:rPr>
              <a:t>	list from </a:t>
            </a:r>
            <a:r>
              <a:rPr lang="en-US" sz="1000" dirty="0" err="1">
                <a:latin typeface="Courier New" panose="02070309020205020404" pitchFamily="49" charset="0"/>
                <a:cs typeface="Courier New" panose="02070309020205020404" pitchFamily="49" charset="0"/>
              </a:rPr>
              <a:t>ViCi</a:t>
            </a:r>
            <a:r>
              <a:rPr lang="en-US" sz="1000" dirty="0">
                <a:latin typeface="Courier New" panose="02070309020205020404" pitchFamily="49" charset="0"/>
                <a:cs typeface="Courier New" panose="02070309020205020404" pitchFamily="49" charset="0"/>
              </a:rPr>
              <a:t> using ‘</a:t>
            </a:r>
            <a:r>
              <a:rPr lang="en-US" sz="1000" dirty="0" err="1">
                <a:latin typeface="Courier New" panose="02070309020205020404" pitchFamily="49" charset="0"/>
                <a:cs typeface="Courier New" panose="02070309020205020404" pitchFamily="49" charset="0"/>
              </a:rPr>
              <a:t>PVT_regex</a:t>
            </a:r>
            <a:r>
              <a:rPr lang="en-US" sz="1000" dirty="0">
                <a:latin typeface="Courier New" panose="02070309020205020404" pitchFamily="49" charset="0"/>
                <a:cs typeface="Courier New" panose="02070309020205020404" pitchFamily="49" charset="0"/>
              </a:rPr>
              <a:t>’ … can hard-code value in </a:t>
            </a:r>
            <a:r>
              <a:rPr lang="en-US" sz="1000" i="1" dirty="0">
                <a:latin typeface="Courier New" panose="02070309020205020404" pitchFamily="49" charset="0"/>
                <a:cs typeface="Courier New" panose="02070309020205020404" pitchFamily="49" charset="0"/>
              </a:rPr>
              <a:t>overrides</a:t>
            </a:r>
            <a:endParaRPr lang="en-US" sz="1000" dirty="0">
              <a:latin typeface="Courier New" panose="02070309020205020404" pitchFamily="49" charset="0"/>
              <a:cs typeface="Courier New" panose="02070309020205020404" pitchFamily="49" charset="0"/>
            </a:endParaRPr>
          </a:p>
          <a:p>
            <a:pPr lvl="3"/>
            <a:r>
              <a:rPr lang="en-US" sz="1000" dirty="0" err="1">
                <a:latin typeface="Courier New" panose="02070309020205020404" pitchFamily="49" charset="0"/>
                <a:cs typeface="Courier New" panose="02070309020205020404" pitchFamily="49" charset="0"/>
              </a:rPr>
              <a:t>pvt_corners</a:t>
            </a:r>
            <a:r>
              <a:rPr lang="en-US" sz="1000" dirty="0">
                <a:latin typeface="Courier New" panose="02070309020205020404" pitchFamily="49" charset="0"/>
                <a:cs typeface="Courier New" panose="02070309020205020404" pitchFamily="49" charset="0"/>
              </a:rPr>
              <a:t>	list derived from </a:t>
            </a:r>
            <a:r>
              <a:rPr lang="en-US" sz="1000" dirty="0" err="1">
                <a:latin typeface="Courier New" panose="02070309020205020404" pitchFamily="49" charset="0"/>
                <a:cs typeface="Courier New" panose="02070309020205020404" pitchFamily="49" charset="0"/>
              </a:rPr>
              <a:t>pvt_combos</a:t>
            </a:r>
            <a:r>
              <a:rPr lang="en-US" sz="1000" dirty="0">
                <a:latin typeface="Courier New" panose="02070309020205020404" pitchFamily="49" charset="0"/>
                <a:cs typeface="Courier New" panose="02070309020205020404" pitchFamily="49" charset="0"/>
              </a:rPr>
              <a:t> … can hard-code value in </a:t>
            </a:r>
            <a:r>
              <a:rPr lang="en-US" sz="1000" i="1" dirty="0">
                <a:latin typeface="Courier New" panose="02070309020205020404" pitchFamily="49" charset="0"/>
                <a:cs typeface="Courier New" panose="02070309020205020404" pitchFamily="49" charset="0"/>
              </a:rPr>
              <a:t>overrides</a:t>
            </a:r>
            <a:endParaRPr lang="en-US" sz="1000" dirty="0">
              <a:latin typeface="Courier New" panose="02070309020205020404" pitchFamily="49" charset="0"/>
              <a:cs typeface="Courier New" panose="02070309020205020404" pitchFamily="49" charset="0"/>
            </a:endParaRPr>
          </a:p>
          <a:p>
            <a:pPr lvl="3"/>
            <a:r>
              <a:rPr lang="en-US" sz="1000" dirty="0" err="1">
                <a:latin typeface="Courier New" panose="02070309020205020404" pitchFamily="49" charset="0"/>
                <a:cs typeface="Courier New" panose="02070309020205020404" pitchFamily="49" charset="0"/>
              </a:rPr>
              <a:t>pvt_values</a:t>
            </a:r>
            <a:r>
              <a:rPr lang="en-US" sz="1000" dirty="0">
                <a:latin typeface="Courier New" panose="02070309020205020404" pitchFamily="49" charset="0"/>
                <a:cs typeface="Courier New" panose="02070309020205020404" pitchFamily="49" charset="0"/>
              </a:rPr>
              <a:t>	list derived from </a:t>
            </a:r>
            <a:r>
              <a:rPr lang="en-US" sz="1000" dirty="0" err="1">
                <a:latin typeface="Courier New" panose="02070309020205020404" pitchFamily="49" charset="0"/>
                <a:cs typeface="Courier New" panose="02070309020205020404" pitchFamily="49" charset="0"/>
              </a:rPr>
              <a:t>pvt_combos</a:t>
            </a:r>
            <a:r>
              <a:rPr lang="en-US" sz="1000" dirty="0">
                <a:latin typeface="Courier New" panose="02070309020205020404" pitchFamily="49" charset="0"/>
                <a:cs typeface="Courier New" panose="02070309020205020404" pitchFamily="49" charset="0"/>
              </a:rPr>
              <a:t> … can hard-code value in </a:t>
            </a:r>
            <a:r>
              <a:rPr lang="en-US" sz="1000" i="1" dirty="0">
                <a:latin typeface="Courier New" panose="02070309020205020404" pitchFamily="49" charset="0"/>
                <a:cs typeface="Courier New" panose="02070309020205020404" pitchFamily="49" charset="0"/>
              </a:rPr>
              <a:t>overrides</a:t>
            </a:r>
            <a:endParaRPr lang="en-US" sz="1000" dirty="0">
              <a:latin typeface="Courier New" panose="02070309020205020404" pitchFamily="49" charset="0"/>
              <a:cs typeface="Courier New" panose="02070309020205020404" pitchFamily="49" charset="0"/>
            </a:endParaRPr>
          </a:p>
          <a:p>
            <a:pPr lvl="2"/>
            <a:r>
              <a:rPr lang="en-US" sz="1200" dirty="0">
                <a:latin typeface="Courier New" panose="02070309020205020404" pitchFamily="49" charset="0"/>
                <a:cs typeface="Courier New" panose="02070309020205020404" pitchFamily="49" charset="0"/>
              </a:rPr>
              <a:t>And, any variable specified in the Main Manifest (MM)</a:t>
            </a:r>
          </a:p>
          <a:p>
            <a:pPr lvl="3"/>
            <a:r>
              <a:rPr lang="en-US" sz="1000" dirty="0">
                <a:latin typeface="Courier New" panose="02070309020205020404" pitchFamily="49" charset="0"/>
                <a:cs typeface="Courier New" panose="02070309020205020404" pitchFamily="49" charset="0"/>
              </a:rPr>
              <a:t>Examples: </a:t>
            </a:r>
            <a:r>
              <a:rPr lang="en-US" sz="1000" dirty="0" err="1">
                <a:latin typeface="Courier New" panose="02070309020205020404" pitchFamily="49" charset="0"/>
                <a:cs typeface="Courier New" panose="02070309020205020404" pitchFamily="49" charset="0"/>
              </a:rPr>
              <a:t>phyPrefix</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timing_cases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mstack</a:t>
            </a:r>
            <a:r>
              <a:rPr lang="en-US" sz="1000" dirty="0">
                <a:latin typeface="Courier New" panose="02070309020205020404" pitchFamily="49" charset="0"/>
                <a:cs typeface="Courier New" panose="02070309020205020404" pitchFamily="49" charset="0"/>
              </a:rPr>
              <a:t>  orientation  version </a:t>
            </a:r>
          </a:p>
        </p:txBody>
      </p:sp>
    </p:spTree>
    <p:extLst>
      <p:ext uri="{BB962C8B-B14F-4D97-AF65-F5344CB8AC3E}">
        <p14:creationId xmlns:p14="http://schemas.microsoft.com/office/powerpoint/2010/main" val="132467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File – how to add a new variable to MM + CFG</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902676" y="879231"/>
            <a:ext cx="10738339" cy="5662246"/>
          </a:xfrm>
        </p:spPr>
        <p:txBody>
          <a:bodyPr>
            <a:noAutofit/>
          </a:bodyPr>
          <a:lstStyle/>
          <a:p>
            <a:r>
              <a:rPr lang="en-US" sz="1800" b="1" dirty="0"/>
              <a:t>Davit H to add</a:t>
            </a:r>
            <a:endParaRPr lang="en-US" sz="1800" dirty="0"/>
          </a:p>
          <a:p>
            <a:endParaRPr lang="en-US" sz="1400" dirty="0"/>
          </a:p>
        </p:txBody>
      </p:sp>
    </p:spTree>
    <p:extLst>
      <p:ext uri="{BB962C8B-B14F-4D97-AF65-F5344CB8AC3E}">
        <p14:creationId xmlns:p14="http://schemas.microsoft.com/office/powerpoint/2010/main" val="328050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Inspection Report</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457200" y="863460"/>
            <a:ext cx="11183815" cy="4156409"/>
          </a:xfrm>
        </p:spPr>
        <p:txBody>
          <a:bodyPr>
            <a:noAutofit/>
          </a:bodyPr>
          <a:lstStyle/>
          <a:p>
            <a:r>
              <a:rPr lang="en-US" sz="1800" b="1" dirty="0"/>
              <a:t>The CONFIG file (.</a:t>
            </a:r>
            <a:r>
              <a:rPr lang="en-US" sz="1800" b="1" dirty="0" err="1"/>
              <a:t>cfg</a:t>
            </a:r>
            <a:r>
              <a:rPr lang="en-US" sz="1800" b="1" dirty="0"/>
              <a:t>) captures the settings necessary to deal with the release management system</a:t>
            </a:r>
          </a:p>
          <a:p>
            <a:pPr lvl="1"/>
            <a:r>
              <a:rPr lang="en-US" sz="1200" dirty="0"/>
              <a:t>corner-cases create complexity and requires appropriate flexibility and minimum sophistication to match the deviations from conventions</a:t>
            </a:r>
          </a:p>
          <a:p>
            <a:pPr lvl="1"/>
            <a:r>
              <a:rPr lang="en-US" sz="1200" dirty="0"/>
              <a:t>the </a:t>
            </a:r>
            <a:r>
              <a:rPr lang="en-US" sz="1200" b="1" dirty="0"/>
              <a:t>CONFIG </a:t>
            </a:r>
            <a:r>
              <a:rPr lang="en-US" sz="1200" dirty="0"/>
              <a:t>file allows fluid work-arounds for corner-cases</a:t>
            </a:r>
          </a:p>
          <a:p>
            <a:r>
              <a:rPr lang="en-US" b="1" dirty="0"/>
              <a:t>Output Logs Files</a:t>
            </a:r>
          </a:p>
          <a:p>
            <a:pPr marL="635508" lvl="1" indent="-342900">
              <a:buFont typeface="+mj-lt"/>
              <a:buAutoNum type="arabicPeriod"/>
            </a:pPr>
            <a:r>
              <a:rPr lang="en-US" sz="1400" dirty="0"/>
              <a:t>reference.log : captures list of files derived from MM + structs in {waivers + find-n-replace}</a:t>
            </a:r>
          </a:p>
          <a:p>
            <a:pPr marL="635508" lvl="1" indent="-342900">
              <a:buFont typeface="+mj-lt"/>
              <a:buAutoNum type="arabicPeriod"/>
            </a:pPr>
            <a:r>
              <a:rPr lang="en-US" sz="1400" dirty="0"/>
              <a:t>release.log : captures list of files derived from MM + structs in {waivers + find-n-replace}</a:t>
            </a:r>
          </a:p>
          <a:p>
            <a:pPr marL="635508" lvl="1" indent="-342900">
              <a:buFont typeface="+mj-lt"/>
              <a:buAutoNum type="arabicPeriod"/>
            </a:pPr>
            <a:r>
              <a:rPr lang="en-US" sz="1400" dirty="0"/>
              <a:t>ref_only.log : captures all the files that were defined in the </a:t>
            </a:r>
            <a:r>
              <a:rPr lang="en-US" sz="1400" dirty="0" err="1"/>
              <a:t>REFeference</a:t>
            </a:r>
            <a:r>
              <a:rPr lang="en-US" sz="1400" dirty="0"/>
              <a:t> &amp; not found in the REL pkg</a:t>
            </a:r>
          </a:p>
          <a:p>
            <a:pPr marL="635508" lvl="1" indent="-342900">
              <a:buFont typeface="+mj-lt"/>
              <a:buAutoNum type="arabicPeriod"/>
            </a:pPr>
            <a:r>
              <a:rPr lang="en-US" sz="1400" dirty="0"/>
              <a:t>rel_only.log : captures all the files that were defined in the </a:t>
            </a:r>
            <a:r>
              <a:rPr lang="en-US" sz="1400" dirty="0" err="1"/>
              <a:t>RELease</a:t>
            </a:r>
            <a:r>
              <a:rPr lang="en-US" sz="1400" dirty="0"/>
              <a:t> &amp; not found in the REF</a:t>
            </a:r>
          </a:p>
          <a:p>
            <a:pPr marL="635508" lvl="1" indent="-342900">
              <a:buFont typeface="+mj-lt"/>
              <a:buAutoNum type="arabicPeriod"/>
            </a:pPr>
            <a:r>
              <a:rPr lang="en-US" sz="1400" dirty="0"/>
              <a:t>common.log : captures list of files that were found in both the REF and the REL</a:t>
            </a:r>
          </a:p>
          <a:p>
            <a:pPr marL="635508" lvl="1" indent="-342900">
              <a:buFont typeface="+mj-lt"/>
              <a:buAutoNum type="arabicPeriod"/>
            </a:pPr>
            <a:r>
              <a:rPr lang="en-US" sz="1400" dirty="0"/>
              <a:t>waivered_files.ref.log :  pairs of (</a:t>
            </a:r>
            <a:r>
              <a:rPr lang="en-US" sz="1400" dirty="0" err="1"/>
              <a:t>waiver</a:t>
            </a:r>
            <a:r>
              <a:rPr lang="en-US" sz="1400" dirty="0" err="1">
                <a:latin typeface="Wingdings" panose="05000000000000000000" pitchFamily="2" charset="2"/>
              </a:rPr>
              <a:t>ó</a:t>
            </a:r>
            <a:r>
              <a:rPr lang="en-US" sz="1400" dirty="0" err="1"/>
              <a:t>file</a:t>
            </a:r>
            <a:r>
              <a:rPr lang="en-US" sz="1400" dirty="0"/>
              <a:t>) that were removed from the REF list</a:t>
            </a:r>
          </a:p>
          <a:p>
            <a:pPr marL="635508" lvl="1" indent="-342900">
              <a:buFont typeface="+mj-lt"/>
              <a:buAutoNum type="arabicPeriod"/>
            </a:pPr>
            <a:r>
              <a:rPr lang="en-US" sz="1400" dirty="0"/>
              <a:t>waivered_files.rel.log :  pairs of (</a:t>
            </a:r>
            <a:r>
              <a:rPr lang="en-US" sz="1400" dirty="0" err="1"/>
              <a:t>waiver</a:t>
            </a:r>
            <a:r>
              <a:rPr lang="en-US" sz="1400" dirty="0" err="1">
                <a:latin typeface="Wingdings" panose="05000000000000000000" pitchFamily="2" charset="2"/>
              </a:rPr>
              <a:t>ó</a:t>
            </a:r>
            <a:r>
              <a:rPr lang="en-US" sz="1400" dirty="0" err="1"/>
              <a:t>file</a:t>
            </a:r>
            <a:r>
              <a:rPr lang="en-US" sz="1400" dirty="0"/>
              <a:t>) that were removed from the REL list</a:t>
            </a:r>
          </a:p>
          <a:p>
            <a:pPr marL="635508" lvl="1" indent="-342900">
              <a:buFont typeface="+mj-lt"/>
              <a:buAutoNum type="arabicPeriod"/>
            </a:pPr>
            <a:r>
              <a:rPr lang="en-US" sz="1600" dirty="0"/>
              <a:t>Excel report with each log file</a:t>
            </a:r>
          </a:p>
          <a:p>
            <a:pPr marL="868680" lvl="3" indent="0">
              <a:buNone/>
            </a:pPr>
            <a:r>
              <a:rPr lang="en-US" dirty="0"/>
              <a:t>+  Smart diff command to view </a:t>
            </a:r>
          </a:p>
          <a:p>
            <a:pPr marL="868680" lvl="3" indent="0">
              <a:buNone/>
            </a:pPr>
            <a:r>
              <a:rPr lang="en-US" dirty="0"/>
              <a:t>    interactive differences using p4diff</a:t>
            </a:r>
          </a:p>
          <a:p>
            <a:pPr marL="292608" lvl="1" indent="0">
              <a:buNone/>
            </a:pPr>
            <a:r>
              <a:rPr lang="en-US" sz="1400" dirty="0"/>
              <a:t>9.    stdout.log: captures STDOUT for the run</a:t>
            </a:r>
          </a:p>
          <a:p>
            <a:pPr lvl="1"/>
            <a:endParaRPr lang="en-US" b="1" dirty="0"/>
          </a:p>
          <a:p>
            <a:pPr lvl="1"/>
            <a:endParaRPr lang="en-US" b="1" dirty="0"/>
          </a:p>
        </p:txBody>
      </p:sp>
      <p:sp>
        <p:nvSpPr>
          <p:cNvPr id="5" name="Content Placeholder 1">
            <a:extLst>
              <a:ext uri="{FF2B5EF4-FFF2-40B4-BE49-F238E27FC236}">
                <a16:creationId xmlns:a16="http://schemas.microsoft.com/office/drawing/2014/main" id="{81CE4885-0300-458B-A12C-3FE2C92DC648}"/>
              </a:ext>
            </a:extLst>
          </p:cNvPr>
          <p:cNvSpPr txBox="1">
            <a:spLocks/>
          </p:cNvSpPr>
          <p:nvPr/>
        </p:nvSpPr>
        <p:spPr>
          <a:xfrm>
            <a:off x="358346" y="5395784"/>
            <a:ext cx="6413157" cy="922638"/>
          </a:xfrm>
          <a:prstGeom prst="rect">
            <a:avLst/>
          </a:prstGeom>
        </p:spPr>
        <p:txBody>
          <a:bodyPr vert="horz" lIns="91440" tIns="45720" rIns="91440" bIns="45720" rtlCol="0">
            <a:no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An example of invoking the flow</a:t>
            </a:r>
            <a:r>
              <a:rPr lang="en-US" sz="1800" dirty="0"/>
              <a:t> is shown in the graphic to the right</a:t>
            </a:r>
            <a:endParaRPr lang="en-US" sz="1200" dirty="0"/>
          </a:p>
        </p:txBody>
      </p:sp>
      <p:pic>
        <p:nvPicPr>
          <p:cNvPr id="6" name="Picture 5">
            <a:extLst>
              <a:ext uri="{FF2B5EF4-FFF2-40B4-BE49-F238E27FC236}">
                <a16:creationId xmlns:a16="http://schemas.microsoft.com/office/drawing/2014/main" id="{6092173C-B778-4F91-8658-74A360DA649F}"/>
              </a:ext>
            </a:extLst>
          </p:cNvPr>
          <p:cNvPicPr>
            <a:picLocks noChangeAspect="1"/>
          </p:cNvPicPr>
          <p:nvPr/>
        </p:nvPicPr>
        <p:blipFill rotWithShape="1">
          <a:blip r:embed="rId2"/>
          <a:srcRect t="1" r="24792" b="-3131"/>
          <a:stretch/>
        </p:blipFill>
        <p:spPr>
          <a:xfrm>
            <a:off x="8058066" y="3283055"/>
            <a:ext cx="3867028" cy="3473627"/>
          </a:xfrm>
          <a:prstGeom prst="rect">
            <a:avLst/>
          </a:prstGeom>
        </p:spPr>
      </p:pic>
    </p:spTree>
    <p:extLst>
      <p:ext uri="{BB962C8B-B14F-4D97-AF65-F5344CB8AC3E}">
        <p14:creationId xmlns:p14="http://schemas.microsoft.com/office/powerpoint/2010/main" val="207198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5B48A-7D02-4409-B267-6ADA8587A285}"/>
              </a:ext>
            </a:extLst>
          </p:cNvPr>
          <p:cNvSpPr>
            <a:spLocks noGrp="1"/>
          </p:cNvSpPr>
          <p:nvPr>
            <p:ph idx="1"/>
          </p:nvPr>
        </p:nvSpPr>
        <p:spPr/>
        <p:txBody>
          <a:bodyPr/>
          <a:lstStyle/>
          <a:p>
            <a:r>
              <a:rPr lang="en-US" dirty="0"/>
              <a:t>Status report contains (%REF found in REL) and (%REL found in REF)</a:t>
            </a:r>
          </a:p>
          <a:p>
            <a:r>
              <a:rPr lang="en-US" dirty="0"/>
              <a:t>Only when both are 100%, the Status is PASS</a:t>
            </a:r>
          </a:p>
        </p:txBody>
      </p:sp>
      <p:sp>
        <p:nvSpPr>
          <p:cNvPr id="3" name="Text Placeholder 2">
            <a:extLst>
              <a:ext uri="{FF2B5EF4-FFF2-40B4-BE49-F238E27FC236}">
                <a16:creationId xmlns:a16="http://schemas.microsoft.com/office/drawing/2014/main" id="{44197A17-687E-4E73-8B22-FFC2A8813EDF}"/>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F3D92F9F-0921-4D4B-9EBA-1101EE037E12}"/>
              </a:ext>
            </a:extLst>
          </p:cNvPr>
          <p:cNvSpPr>
            <a:spLocks noGrp="1"/>
          </p:cNvSpPr>
          <p:nvPr>
            <p:ph type="title"/>
          </p:nvPr>
        </p:nvSpPr>
        <p:spPr/>
        <p:txBody>
          <a:bodyPr/>
          <a:lstStyle/>
          <a:p>
            <a:r>
              <a:rPr lang="en-US" dirty="0"/>
              <a:t>Report Status</a:t>
            </a:r>
          </a:p>
        </p:txBody>
      </p:sp>
      <p:pic>
        <p:nvPicPr>
          <p:cNvPr id="6" name="Picture 5">
            <a:extLst>
              <a:ext uri="{FF2B5EF4-FFF2-40B4-BE49-F238E27FC236}">
                <a16:creationId xmlns:a16="http://schemas.microsoft.com/office/drawing/2014/main" id="{6C9CD596-0F90-4AC3-A815-711729C2ABB9}"/>
              </a:ext>
            </a:extLst>
          </p:cNvPr>
          <p:cNvPicPr>
            <a:picLocks noChangeAspect="1"/>
          </p:cNvPicPr>
          <p:nvPr/>
        </p:nvPicPr>
        <p:blipFill rotWithShape="1">
          <a:blip r:embed="rId2"/>
          <a:srcRect l="373"/>
          <a:stretch/>
        </p:blipFill>
        <p:spPr>
          <a:xfrm>
            <a:off x="673100" y="2667000"/>
            <a:ext cx="10530840" cy="1041400"/>
          </a:xfrm>
          <a:prstGeom prst="rect">
            <a:avLst/>
          </a:prstGeom>
        </p:spPr>
      </p:pic>
    </p:spTree>
    <p:extLst>
      <p:ext uri="{BB962C8B-B14F-4D97-AF65-F5344CB8AC3E}">
        <p14:creationId xmlns:p14="http://schemas.microsoft.com/office/powerpoint/2010/main" val="41865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340F7-025B-4686-BB5F-FBFC93897C8F}"/>
              </a:ext>
            </a:extLst>
          </p:cNvPr>
          <p:cNvSpPr>
            <a:spLocks noGrp="1"/>
          </p:cNvSpPr>
          <p:nvPr>
            <p:ph idx="1"/>
          </p:nvPr>
        </p:nvSpPr>
        <p:spPr/>
        <p:txBody>
          <a:bodyPr/>
          <a:lstStyle/>
          <a:p>
            <a:r>
              <a:rPr lang="en-US" dirty="0"/>
              <a:t>Inspect script generates inspect_release_pkg.pl--report.xlsx</a:t>
            </a:r>
          </a:p>
          <a:p>
            <a:r>
              <a:rPr lang="en-US" dirty="0"/>
              <a:t>To open the excel in </a:t>
            </a:r>
            <a:r>
              <a:rPr lang="en-US" dirty="0" err="1"/>
              <a:t>unix</a:t>
            </a:r>
            <a:r>
              <a:rPr lang="en-US" dirty="0"/>
              <a:t>, set alias to </a:t>
            </a:r>
            <a:r>
              <a:rPr lang="en-US" b="1" dirty="0" err="1"/>
              <a:t>soffice</a:t>
            </a:r>
            <a:endParaRPr lang="en-US" b="1" dirty="0"/>
          </a:p>
          <a:p>
            <a:pPr marL="292608" lvl="1" indent="0">
              <a:buNone/>
            </a:pPr>
            <a:r>
              <a:rPr lang="en-US" b="1" dirty="0"/>
              <a:t>alias </a:t>
            </a:r>
            <a:r>
              <a:rPr lang="en-US" b="1" dirty="0" err="1"/>
              <a:t>soffice</a:t>
            </a:r>
            <a:r>
              <a:rPr lang="en-US" b="1" dirty="0"/>
              <a:t> /depot/openoffice-4.1.2/openoffice4/program/</a:t>
            </a:r>
            <a:r>
              <a:rPr lang="en-US" b="1" dirty="0" err="1"/>
              <a:t>soffice</a:t>
            </a:r>
            <a:endParaRPr lang="en-US" b="1" dirty="0"/>
          </a:p>
          <a:p>
            <a:r>
              <a:rPr lang="en-US" dirty="0"/>
              <a:t>Open report using </a:t>
            </a:r>
          </a:p>
          <a:p>
            <a:pPr marL="292608" lvl="1" indent="0">
              <a:buNone/>
            </a:pPr>
            <a:r>
              <a:rPr lang="en-US" b="1" dirty="0" err="1"/>
              <a:t>soffice</a:t>
            </a:r>
            <a:r>
              <a:rPr lang="en-US" b="1" dirty="0"/>
              <a:t> inspect_release_pkg.pl--report.xlsx</a:t>
            </a:r>
          </a:p>
          <a:p>
            <a:pPr marL="292608" lvl="1" indent="0">
              <a:buNone/>
            </a:pPr>
            <a:endParaRPr lang="en-US" dirty="0"/>
          </a:p>
          <a:p>
            <a:endParaRPr lang="en-US" b="1" dirty="0"/>
          </a:p>
        </p:txBody>
      </p:sp>
      <p:sp>
        <p:nvSpPr>
          <p:cNvPr id="3" name="Text Placeholder 2">
            <a:extLst>
              <a:ext uri="{FF2B5EF4-FFF2-40B4-BE49-F238E27FC236}">
                <a16:creationId xmlns:a16="http://schemas.microsoft.com/office/drawing/2014/main" id="{8E54AE29-991C-4871-9DD7-A56A0722E379}"/>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F39A1E1-90F9-4FFC-8B6F-90482DEE0245}"/>
              </a:ext>
            </a:extLst>
          </p:cNvPr>
          <p:cNvSpPr>
            <a:spLocks noGrp="1"/>
          </p:cNvSpPr>
          <p:nvPr>
            <p:ph type="title"/>
          </p:nvPr>
        </p:nvSpPr>
        <p:spPr/>
        <p:txBody>
          <a:bodyPr/>
          <a:lstStyle/>
          <a:p>
            <a:r>
              <a:rPr lang="en-US" b="1" dirty="0"/>
              <a:t>How to open inspect report in Unix</a:t>
            </a:r>
          </a:p>
        </p:txBody>
      </p:sp>
    </p:spTree>
    <p:extLst>
      <p:ext uri="{BB962C8B-B14F-4D97-AF65-F5344CB8AC3E}">
        <p14:creationId xmlns:p14="http://schemas.microsoft.com/office/powerpoint/2010/main" val="316442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B7987-054A-4FAD-8234-8B2FC74E19EF}"/>
              </a:ext>
            </a:extLst>
          </p:cNvPr>
          <p:cNvSpPr>
            <a:spLocks noGrp="1"/>
          </p:cNvSpPr>
          <p:nvPr>
            <p:ph idx="1"/>
          </p:nvPr>
        </p:nvSpPr>
        <p:spPr/>
        <p:txBody>
          <a:bodyPr/>
          <a:lstStyle/>
          <a:p>
            <a:r>
              <a:rPr lang="en-US" dirty="0"/>
              <a:t>Single script to run both gen_bom.pl and inspect_release_pkg.pl</a:t>
            </a:r>
          </a:p>
          <a:p>
            <a:r>
              <a:rPr lang="en-US" dirty="0"/>
              <a:t>Inputs:</a:t>
            </a:r>
          </a:p>
          <a:p>
            <a:pPr lvl="1"/>
            <a:r>
              <a:rPr lang="en-US" dirty="0" err="1"/>
              <a:t>cfg</a:t>
            </a:r>
            <a:r>
              <a:rPr lang="en-US" dirty="0"/>
              <a:t> (config file)</a:t>
            </a:r>
          </a:p>
          <a:p>
            <a:pPr lvl="1"/>
            <a:r>
              <a:rPr lang="en-US" dirty="0" err="1"/>
              <a:t>rel</a:t>
            </a:r>
            <a:r>
              <a:rPr lang="en-US" dirty="0"/>
              <a:t>  (release file)</a:t>
            </a:r>
          </a:p>
        </p:txBody>
      </p:sp>
      <p:sp>
        <p:nvSpPr>
          <p:cNvPr id="3" name="Text Placeholder 2">
            <a:extLst>
              <a:ext uri="{FF2B5EF4-FFF2-40B4-BE49-F238E27FC236}">
                <a16:creationId xmlns:a16="http://schemas.microsoft.com/office/drawing/2014/main" id="{294DA716-8BA3-4970-B9DB-E93334E1DD5E}"/>
              </a:ext>
            </a:extLst>
          </p:cNvPr>
          <p:cNvSpPr>
            <a:spLocks noGrp="1"/>
          </p:cNvSpPr>
          <p:nvPr>
            <p:ph type="body" sz="quarter" idx="12"/>
          </p:nvPr>
        </p:nvSpPr>
        <p:spPr/>
        <p:txBody>
          <a:bodyPr/>
          <a:lstStyle/>
          <a:p>
            <a:r>
              <a:rPr lang="en-US" dirty="0"/>
              <a:t>For CKT to DI releases only</a:t>
            </a:r>
          </a:p>
        </p:txBody>
      </p:sp>
      <p:sp>
        <p:nvSpPr>
          <p:cNvPr id="4" name="Title 3">
            <a:extLst>
              <a:ext uri="{FF2B5EF4-FFF2-40B4-BE49-F238E27FC236}">
                <a16:creationId xmlns:a16="http://schemas.microsoft.com/office/drawing/2014/main" id="{70066B98-35C0-4913-BFA1-5ECCDC882E03}"/>
              </a:ext>
            </a:extLst>
          </p:cNvPr>
          <p:cNvSpPr>
            <a:spLocks noGrp="1"/>
          </p:cNvSpPr>
          <p:nvPr>
            <p:ph type="title"/>
          </p:nvPr>
        </p:nvSpPr>
        <p:spPr/>
        <p:txBody>
          <a:bodyPr/>
          <a:lstStyle/>
          <a:p>
            <a:r>
              <a:rPr lang="en-US" dirty="0"/>
              <a:t>alphaDepotRelChecker.pl</a:t>
            </a:r>
          </a:p>
        </p:txBody>
      </p:sp>
    </p:spTree>
    <p:extLst>
      <p:ext uri="{BB962C8B-B14F-4D97-AF65-F5344CB8AC3E}">
        <p14:creationId xmlns:p14="http://schemas.microsoft.com/office/powerpoint/2010/main" val="530765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29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6912D-3806-4563-B2BE-E9DD658CF40B}"/>
              </a:ext>
            </a:extLst>
          </p:cNvPr>
          <p:cNvSpPr>
            <a:spLocks noGrp="1"/>
          </p:cNvSpPr>
          <p:nvPr>
            <p:ph idx="1"/>
          </p:nvPr>
        </p:nvSpPr>
        <p:spPr>
          <a:xfrm>
            <a:off x="354227" y="1371598"/>
            <a:ext cx="11380572" cy="5119818"/>
          </a:xfrm>
        </p:spPr>
        <p:txBody>
          <a:bodyPr>
            <a:normAutofit fontScale="92500" lnSpcReduction="10000"/>
          </a:bodyPr>
          <a:lstStyle/>
          <a:p>
            <a:pPr lvl="0"/>
            <a:r>
              <a:rPr lang="en-US" b="1" dirty="0"/>
              <a:t>Main Manifest</a:t>
            </a:r>
          </a:p>
          <a:p>
            <a:pPr lvl="1"/>
            <a:r>
              <a:rPr lang="en-US" dirty="0"/>
              <a:t>Created and maintained by me for all DDR products – included as tab in all BOM releases</a:t>
            </a:r>
          </a:p>
          <a:p>
            <a:pPr lvl="1"/>
            <a:r>
              <a:rPr lang="en-US" dirty="0"/>
              <a:t>Tom/Mike are looking after HBM BOMs now – I’ll talk to them about how they want to handle the MM</a:t>
            </a:r>
          </a:p>
          <a:p>
            <a:pPr marL="0" indent="0">
              <a:buNone/>
            </a:pPr>
            <a:r>
              <a:rPr lang="en-US" dirty="0"/>
              <a:t> </a:t>
            </a:r>
          </a:p>
          <a:p>
            <a:pPr lvl="0"/>
            <a:r>
              <a:rPr lang="en-US" b="1" dirty="0"/>
              <a:t>Project Specific Manifest</a:t>
            </a:r>
          </a:p>
          <a:p>
            <a:pPr lvl="1"/>
            <a:r>
              <a:rPr lang="en-US" dirty="0"/>
              <a:t>Where necessary, the PEM is responsible for creating project specific manifests (with guidance from me)</a:t>
            </a:r>
          </a:p>
          <a:p>
            <a:pPr lvl="2"/>
            <a:r>
              <a:rPr lang="en-US" dirty="0"/>
              <a:t>stored in P4 =&gt; </a:t>
            </a:r>
            <a:r>
              <a:rPr lang="en-US" sz="1200" dirty="0">
                <a:latin typeface="Courier New" panose="02070309020205020404" pitchFamily="49" charset="0"/>
                <a:cs typeface="Courier New" panose="02070309020205020404" pitchFamily="49" charset="0"/>
              </a:rPr>
              <a:t>p4:1999//depot/products/&lt;</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&gt;/project/&lt;</a:t>
            </a:r>
            <a:r>
              <a:rPr lang="en-US" sz="1200" dirty="0" err="1">
                <a:latin typeface="Courier New" panose="02070309020205020404" pitchFamily="49" charset="0"/>
                <a:cs typeface="Courier New" panose="02070309020205020404" pitchFamily="49" charset="0"/>
              </a:rPr>
              <a:t>project_d</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&gt;/manifest/&lt;</a:t>
            </a:r>
            <a:r>
              <a:rPr lang="en-US" sz="1200" dirty="0" err="1">
                <a:latin typeface="Courier New" panose="02070309020205020404" pitchFamily="49" charset="0"/>
                <a:cs typeface="Courier New" panose="02070309020205020404" pitchFamily="49" charset="0"/>
              </a:rPr>
              <a:t>project_d</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&gt;.</a:t>
            </a:r>
            <a:r>
              <a:rPr lang="en-US" sz="1200" dirty="0" err="1">
                <a:latin typeface="Courier New" panose="02070309020205020404" pitchFamily="49" charset="0"/>
                <a:cs typeface="Courier New" panose="02070309020205020404" pitchFamily="49" charset="0"/>
              </a:rPr>
              <a:t>xlxs</a:t>
            </a:r>
            <a:endParaRPr lang="en-US" sz="1200" dirty="0">
              <a:latin typeface="Courier New" panose="02070309020205020404" pitchFamily="49" charset="0"/>
              <a:cs typeface="Courier New" panose="02070309020205020404" pitchFamily="49" charset="0"/>
            </a:endParaRPr>
          </a:p>
          <a:p>
            <a:pPr marL="0" indent="0">
              <a:buNone/>
            </a:pPr>
            <a:r>
              <a:rPr lang="en-US" dirty="0"/>
              <a:t> </a:t>
            </a:r>
          </a:p>
          <a:p>
            <a:pPr lvl="0"/>
            <a:r>
              <a:rPr lang="en-US" b="1" dirty="0"/>
              <a:t>CFG file</a:t>
            </a:r>
          </a:p>
          <a:p>
            <a:pPr lvl="1"/>
            <a:r>
              <a:rPr lang="en-US" dirty="0"/>
              <a:t>There will be 3 </a:t>
            </a:r>
            <a:r>
              <a:rPr lang="en-US" b="1" dirty="0" err="1"/>
              <a:t>cfg</a:t>
            </a:r>
            <a:r>
              <a:rPr lang="en-US" dirty="0"/>
              <a:t> files for each release:-</a:t>
            </a:r>
          </a:p>
          <a:p>
            <a:pPr lvl="2"/>
            <a:r>
              <a:rPr lang="en-US" dirty="0"/>
              <a:t>Hard component </a:t>
            </a:r>
            <a:r>
              <a:rPr lang="en-US" b="1" dirty="0" err="1"/>
              <a:t>cfg</a:t>
            </a:r>
            <a:r>
              <a:rPr lang="en-US" dirty="0"/>
              <a:t> file -- created by hard component build </a:t>
            </a:r>
            <a:r>
              <a:rPr lang="en-US" dirty="0" err="1"/>
              <a:t>engr</a:t>
            </a:r>
            <a:r>
              <a:rPr lang="en-US" dirty="0"/>
              <a:t> </a:t>
            </a:r>
          </a:p>
          <a:p>
            <a:pPr lvl="3"/>
            <a:r>
              <a:rPr lang="en-US" dirty="0"/>
              <a:t>stored in P4 =&gt; </a:t>
            </a:r>
            <a:r>
              <a:rPr lang="en-US" sz="1200" dirty="0">
                <a:latin typeface="Courier New" panose="02070309020205020404" pitchFamily="49" charset="0"/>
                <a:cs typeface="Courier New" panose="02070309020205020404" pitchFamily="49" charset="0"/>
              </a:rPr>
              <a:t>p4:1999//</a:t>
            </a:r>
            <a:r>
              <a:rPr lang="en-US" sz="1200" dirty="0" err="1">
                <a:latin typeface="Courier New" panose="02070309020205020404" pitchFamily="49" charset="0"/>
                <a:cs typeface="Courier New" panose="02070309020205020404" pitchFamily="49" charset="0"/>
              </a:rPr>
              <a:t>msipott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ip</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foundary</a:t>
            </a:r>
            <a:r>
              <a:rPr lang="en-US" sz="1200" dirty="0">
                <a:latin typeface="Courier New" panose="02070309020205020404" pitchFamily="49" charset="0"/>
                <a:cs typeface="Courier New" panose="02070309020205020404" pitchFamily="49" charset="0"/>
              </a:rPr>
              <a:t>&gt;/&lt;node&gt;/&lt;process&gt;_&lt;d#&gt;/</a:t>
            </a:r>
            <a:r>
              <a:rPr lang="en-US" sz="1200" dirty="0" err="1">
                <a:latin typeface="Courier New" panose="02070309020205020404" pitchFamily="49" charset="0"/>
                <a:cs typeface="Courier New" panose="02070309020205020404" pitchFamily="49" charset="0"/>
              </a:rPr>
              <a:t>hard_cfg</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phy_version_number</a:t>
            </a:r>
            <a:r>
              <a:rPr lang="en-US" sz="1200" dirty="0">
                <a:latin typeface="Courier New" panose="02070309020205020404" pitchFamily="49" charset="0"/>
                <a:cs typeface="Courier New" panose="02070309020205020404" pitchFamily="49" charset="0"/>
              </a:rPr>
              <a:t>&gt;/</a:t>
            </a:r>
            <a:r>
              <a:rPr lang="en-US" sz="1200" dirty="0" err="1">
                <a:latin typeface="Courier New" panose="02070309020205020404" pitchFamily="49" charset="0"/>
                <a:cs typeface="Courier New" panose="02070309020205020404" pitchFamily="49" charset="0"/>
              </a:rPr>
              <a:t>hard.cfg</a:t>
            </a:r>
            <a:endParaRPr lang="en-US" sz="1200" dirty="0">
              <a:latin typeface="Courier New" panose="02070309020205020404" pitchFamily="49" charset="0"/>
              <a:cs typeface="Courier New" panose="02070309020205020404" pitchFamily="49" charset="0"/>
            </a:endParaRPr>
          </a:p>
          <a:p>
            <a:pPr lvl="2"/>
            <a:r>
              <a:rPr lang="en-US" dirty="0"/>
              <a:t>Soft component </a:t>
            </a:r>
            <a:r>
              <a:rPr lang="en-US" b="1" dirty="0" err="1"/>
              <a:t>cfg</a:t>
            </a:r>
            <a:r>
              <a:rPr lang="en-US" dirty="0"/>
              <a:t> file – created by soft component build </a:t>
            </a:r>
            <a:r>
              <a:rPr lang="en-US" dirty="0" err="1"/>
              <a:t>engr</a:t>
            </a:r>
            <a:r>
              <a:rPr lang="en-US" dirty="0"/>
              <a:t> </a:t>
            </a:r>
          </a:p>
          <a:p>
            <a:pPr lvl="3"/>
            <a:r>
              <a:rPr lang="en-US" dirty="0"/>
              <a:t>stored in P4 =&gt; </a:t>
            </a:r>
            <a:r>
              <a:rPr lang="en-US" sz="1200" dirty="0">
                <a:latin typeface="Courier New" panose="02070309020205020404" pitchFamily="49" charset="0"/>
                <a:cs typeface="Courier New" panose="02070309020205020404" pitchFamily="49" charset="0"/>
              </a:rPr>
              <a:t>p4:1999//</a:t>
            </a:r>
            <a:r>
              <a:rPr lang="en-US" sz="1200" dirty="0" err="1">
                <a:latin typeface="Courier New" panose="02070309020205020404" pitchFamily="49" charset="0"/>
                <a:cs typeface="Courier New" panose="02070309020205020404" pitchFamily="49" charset="0"/>
              </a:rPr>
              <a:t>msipott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ip</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&gt;/common/</a:t>
            </a:r>
            <a:r>
              <a:rPr lang="en-US" sz="1200" dirty="0" err="1">
                <a:latin typeface="Courier New" panose="02070309020205020404" pitchFamily="49" charset="0"/>
                <a:cs typeface="Courier New" panose="02070309020205020404" pitchFamily="49" charset="0"/>
              </a:rPr>
              <a:t>soft_cfg</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release_train</a:t>
            </a:r>
            <a:r>
              <a:rPr lang="en-US" sz="1200" dirty="0">
                <a:latin typeface="Courier New" panose="02070309020205020404" pitchFamily="49" charset="0"/>
                <a:cs typeface="Courier New" panose="02070309020205020404" pitchFamily="49" charset="0"/>
              </a:rPr>
              <a:t>&gt;/</a:t>
            </a:r>
            <a:r>
              <a:rPr lang="en-US" sz="1200" dirty="0" err="1">
                <a:latin typeface="Courier New" panose="02070309020205020404" pitchFamily="49" charset="0"/>
                <a:cs typeface="Courier New" panose="02070309020205020404" pitchFamily="49" charset="0"/>
              </a:rPr>
              <a:t>soft.cfg</a:t>
            </a:r>
            <a:endParaRPr lang="en-US" sz="1200" dirty="0">
              <a:latin typeface="Courier New" panose="02070309020205020404" pitchFamily="49" charset="0"/>
              <a:cs typeface="Courier New" panose="02070309020205020404" pitchFamily="49" charset="0"/>
            </a:endParaRPr>
          </a:p>
          <a:p>
            <a:pPr lvl="2"/>
            <a:r>
              <a:rPr lang="en-US" dirty="0"/>
              <a:t>PHY </a:t>
            </a:r>
            <a:r>
              <a:rPr lang="en-US" b="1" dirty="0" err="1"/>
              <a:t>cfg</a:t>
            </a:r>
            <a:r>
              <a:rPr lang="en-US" dirty="0"/>
              <a:t> file – created by PHY build </a:t>
            </a:r>
            <a:r>
              <a:rPr lang="en-US" dirty="0" err="1"/>
              <a:t>engr</a:t>
            </a:r>
            <a:r>
              <a:rPr lang="en-US" dirty="0"/>
              <a:t> by merging </a:t>
            </a:r>
            <a:r>
              <a:rPr lang="en-US" dirty="0" err="1"/>
              <a:t>hard+soft</a:t>
            </a:r>
            <a:r>
              <a:rPr lang="en-US" dirty="0"/>
              <a:t> component </a:t>
            </a:r>
            <a:r>
              <a:rPr lang="en-US" dirty="0" err="1"/>
              <a:t>cfg</a:t>
            </a:r>
            <a:r>
              <a:rPr lang="en-US" dirty="0"/>
              <a:t> files </a:t>
            </a:r>
          </a:p>
          <a:p>
            <a:pPr lvl="3"/>
            <a:r>
              <a:rPr lang="en-US" dirty="0"/>
              <a:t>stored in P4 =&gt; </a:t>
            </a:r>
            <a:r>
              <a:rPr lang="en-US" sz="1200" dirty="0">
                <a:latin typeface="Courier New" panose="02070309020205020404" pitchFamily="49" charset="0"/>
                <a:cs typeface="Courier New" panose="02070309020205020404" pitchFamily="49" charset="0"/>
              </a:rPr>
              <a:t>p4:1999//</a:t>
            </a:r>
            <a:r>
              <a:rPr lang="en-US" sz="1200" dirty="0" err="1">
                <a:latin typeface="Courier New" panose="02070309020205020404" pitchFamily="49" charset="0"/>
                <a:cs typeface="Courier New" panose="02070309020205020404" pitchFamily="49" charset="0"/>
              </a:rPr>
              <a:t>msipott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ip</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foundary</a:t>
            </a:r>
            <a:r>
              <a:rPr lang="en-US" sz="1200" dirty="0">
                <a:latin typeface="Courier New" panose="02070309020205020404" pitchFamily="49" charset="0"/>
                <a:cs typeface="Courier New" panose="02070309020205020404" pitchFamily="49" charset="0"/>
              </a:rPr>
              <a:t>&gt;/&lt;node&gt;/&lt;process&gt;_&lt;d#&gt;/</a:t>
            </a:r>
            <a:r>
              <a:rPr lang="en-US" sz="1200" dirty="0" err="1">
                <a:latin typeface="Courier New" panose="02070309020205020404" pitchFamily="49" charset="0"/>
                <a:cs typeface="Courier New" panose="02070309020205020404" pitchFamily="49" charset="0"/>
              </a:rPr>
              <a:t>hard_cfg</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phy_version_number</a:t>
            </a:r>
            <a:r>
              <a:rPr lang="en-US" sz="1200" dirty="0">
                <a:latin typeface="Courier New" panose="02070309020205020404" pitchFamily="49" charset="0"/>
                <a:cs typeface="Courier New" panose="02070309020205020404" pitchFamily="49" charset="0"/>
              </a:rPr>
              <a:t>&gt;/</a:t>
            </a:r>
            <a:r>
              <a:rPr lang="en-US" sz="1200" dirty="0" err="1">
                <a:latin typeface="Courier New" panose="02070309020205020404" pitchFamily="49" charset="0"/>
                <a:cs typeface="Courier New" panose="02070309020205020404" pitchFamily="49" charset="0"/>
              </a:rPr>
              <a:t>phy.cfg</a:t>
            </a:r>
            <a:endParaRPr lang="en-US" sz="1200" dirty="0">
              <a:latin typeface="Courier New" panose="02070309020205020404" pitchFamily="49" charset="0"/>
              <a:cs typeface="Courier New" panose="02070309020205020404" pitchFamily="49" charset="0"/>
            </a:endParaRPr>
          </a:p>
          <a:p>
            <a:endParaRPr lang="en-US" dirty="0"/>
          </a:p>
        </p:txBody>
      </p:sp>
      <p:sp>
        <p:nvSpPr>
          <p:cNvPr id="3" name="Text Placeholder 2">
            <a:extLst>
              <a:ext uri="{FF2B5EF4-FFF2-40B4-BE49-F238E27FC236}">
                <a16:creationId xmlns:a16="http://schemas.microsoft.com/office/drawing/2014/main" id="{F745C698-E11F-4775-A577-BE864F114533}"/>
              </a:ext>
            </a:extLst>
          </p:cNvPr>
          <p:cNvSpPr>
            <a:spLocks noGrp="1"/>
          </p:cNvSpPr>
          <p:nvPr>
            <p:ph type="body" sz="quarter" idx="12"/>
          </p:nvPr>
        </p:nvSpPr>
        <p:spPr>
          <a:xfrm>
            <a:off x="456555" y="869503"/>
            <a:ext cx="11278244" cy="365760"/>
          </a:xfrm>
        </p:spPr>
        <p:txBody>
          <a:bodyPr/>
          <a:lstStyle/>
          <a:p>
            <a:r>
              <a:rPr lang="en-US" b="1" dirty="0"/>
              <a:t>General Flow</a:t>
            </a:r>
          </a:p>
        </p:txBody>
      </p:sp>
      <p:sp>
        <p:nvSpPr>
          <p:cNvPr id="4" name="Title 3">
            <a:extLst>
              <a:ext uri="{FF2B5EF4-FFF2-40B4-BE49-F238E27FC236}">
                <a16:creationId xmlns:a16="http://schemas.microsoft.com/office/drawing/2014/main" id="{263A6843-1BDD-49CE-9C0A-E637D295A1EF}"/>
              </a:ext>
            </a:extLst>
          </p:cNvPr>
          <p:cNvSpPr>
            <a:spLocks noGrp="1"/>
          </p:cNvSpPr>
          <p:nvPr>
            <p:ph type="title"/>
          </p:nvPr>
        </p:nvSpPr>
        <p:spPr>
          <a:xfrm>
            <a:off x="457200" y="0"/>
            <a:ext cx="11277922" cy="733168"/>
          </a:xfrm>
        </p:spPr>
        <p:txBody>
          <a:bodyPr/>
          <a:lstStyle/>
          <a:p>
            <a:r>
              <a:rPr lang="en-US" b="1" dirty="0"/>
              <a:t>Process Defined for DDR &amp; HBM Team</a:t>
            </a:r>
          </a:p>
        </p:txBody>
      </p:sp>
    </p:spTree>
    <p:extLst>
      <p:ext uri="{BB962C8B-B14F-4D97-AF65-F5344CB8AC3E}">
        <p14:creationId xmlns:p14="http://schemas.microsoft.com/office/powerpoint/2010/main" val="97857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File - </a:t>
            </a:r>
            <a:r>
              <a:rPr lang="en-US" b="1" dirty="0" err="1"/>
              <a:t>ViCi</a:t>
            </a:r>
            <a:r>
              <a:rPr lang="en-US" b="1" dirty="0"/>
              <a:t> Related </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188792" y="1085911"/>
            <a:ext cx="10951838" cy="5302049"/>
          </a:xfrm>
        </p:spPr>
        <p:txBody>
          <a:bodyPr>
            <a:noAutofit/>
          </a:bodyPr>
          <a:lstStyle/>
          <a:p>
            <a:r>
              <a:rPr lang="en-US" sz="1800" b="1" dirty="0"/>
              <a:t>In order to gather critical attributes of the release, data is extracted from </a:t>
            </a:r>
            <a:r>
              <a:rPr lang="en-US" sz="1800" b="1" dirty="0" err="1"/>
              <a:t>ViCI</a:t>
            </a:r>
            <a:endParaRPr lang="en-US" sz="1800" b="1" dirty="0"/>
          </a:p>
          <a:p>
            <a:pPr lvl="1"/>
            <a:r>
              <a:rPr lang="en-US" sz="1600" dirty="0"/>
              <a:t>CMD Syntax :  get_vici_info.py &lt;URL&gt;</a:t>
            </a:r>
          </a:p>
          <a:p>
            <a:pPr marL="292608" lvl="1" indent="0">
              <a:buNone/>
            </a:pPr>
            <a:r>
              <a:rPr lang="en-US" sz="1400" dirty="0"/>
              <a:t>	Ex:</a:t>
            </a:r>
            <a:r>
              <a:rPr lang="en-US" sz="1000" b="1"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get_vici_info.py  </a:t>
            </a:r>
            <a:r>
              <a:rPr lang="en-US" sz="1200" b="1" dirty="0">
                <a:latin typeface="Courier New" panose="02070309020205020404" pitchFamily="49" charset="0"/>
                <a:cs typeface="Courier New" panose="02070309020205020404" pitchFamily="49" charset="0"/>
                <a:hlinkClick r:id="rId2"/>
              </a:rPr>
              <a:t>http://vici/releasePageConstruct/index/id/22250/page_id/185</a:t>
            </a:r>
            <a:endParaRPr lang="en-US" sz="1200" b="1" dirty="0">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'-I- Opening the \'http://vici/releasePageConstruct/index/id/22250/page_id/185\' </a:t>
            </a:r>
            <a:r>
              <a:rPr lang="en-US" sz="800" dirty="0" err="1">
                <a:latin typeface="Courier New" panose="02070309020205020404" pitchFamily="49" charset="0"/>
                <a:cs typeface="Courier New" panose="02070309020205020404" pitchFamily="49" charset="0"/>
              </a:rPr>
              <a:t>url</a:t>
            </a:r>
            <a:r>
              <a:rPr lang="en-US" sz="800" dirty="0">
                <a:latin typeface="Courier New" panose="02070309020205020404" pitchFamily="49" charset="0"/>
                <a:cs typeface="Courier New" panose="02070309020205020404" pitchFamily="49" charset="0"/>
              </a:rPr>
              <a:t> for checking content’,</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'acx4 : _</a:t>
            </a:r>
            <a:r>
              <a:rPr lang="en-US" sz="800" dirty="0" err="1">
                <a:latin typeface="Courier New" panose="02070309020205020404" pitchFamily="49" charset="0"/>
                <a:cs typeface="Courier New" panose="02070309020205020404" pitchFamily="49" charset="0"/>
              </a:rPr>
              <a:t>ew</a:t>
            </a:r>
            <a:r>
              <a:rPr lang="en-US" sz="800" dirty="0">
                <a:latin typeface="Courier New" panose="02070309020205020404" pitchFamily="49" charset="0"/>
                <a:cs typeface="Courier New" panose="02070309020205020404" pitchFamily="49" charset="0"/>
              </a:rPr>
              <a:t> : 0.95a',</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dbyte</a:t>
            </a:r>
            <a:r>
              <a:rPr lang="en-US" sz="800" dirty="0">
                <a:latin typeface="Courier New" panose="02070309020205020404" pitchFamily="49" charset="0"/>
                <a:cs typeface="Courier New" panose="02070309020205020404" pitchFamily="49" charset="0"/>
              </a:rPr>
              <a:t> : _</a:t>
            </a:r>
            <a:r>
              <a:rPr lang="en-US" sz="800" dirty="0" err="1">
                <a:latin typeface="Courier New" panose="02070309020205020404" pitchFamily="49" charset="0"/>
                <a:cs typeface="Courier New" panose="02070309020205020404" pitchFamily="49" charset="0"/>
              </a:rPr>
              <a:t>ew</a:t>
            </a:r>
            <a:r>
              <a:rPr lang="en-US" sz="800" dirty="0">
                <a:latin typeface="Courier New" panose="02070309020205020404" pitchFamily="49" charset="0"/>
                <a:cs typeface="Courier New" panose="02070309020205020404" pitchFamily="49" charset="0"/>
              </a:rPr>
              <a:t> : 0.95a',</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decapvddq</a:t>
            </a:r>
            <a:r>
              <a:rPr lang="en-US" sz="800" dirty="0">
                <a:latin typeface="Courier New" panose="02070309020205020404" pitchFamily="49" charset="0"/>
                <a:cs typeface="Courier New" panose="02070309020205020404" pitchFamily="49" charset="0"/>
              </a:rPr>
              <a:t> :  : ‘,</a:t>
            </a:r>
          </a:p>
          <a:p>
            <a:pPr marL="0" indent="0">
              <a:spcBef>
                <a:spcPts val="0"/>
              </a:spcBef>
              <a:buNone/>
            </a:pPr>
            <a:r>
              <a:rPr lang="en-US" sz="800" dirty="0">
                <a:latin typeface="Courier New" panose="02070309020205020404" pitchFamily="49" charset="0"/>
                <a:cs typeface="Courier New" panose="02070309020205020404" pitchFamily="49" charset="0"/>
              </a:rPr>
              <a:t>          'master :  : 0.95a’,</a:t>
            </a:r>
          </a:p>
          <a:p>
            <a:pPr marL="0" indent="0">
              <a:spcBef>
                <a:spcPts val="0"/>
              </a:spcBef>
              <a:buNone/>
            </a:pPr>
            <a:r>
              <a:rPr lang="en-US" sz="800" dirty="0">
                <a:latin typeface="Courier New" panose="02070309020205020404" pitchFamily="49" charset="0"/>
                <a:cs typeface="Courier New" panose="02070309020205020404" pitchFamily="49" charset="0"/>
              </a:rPr>
              <a:t>          'utility cells library :  : 1.00a',</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ctb</a:t>
            </a:r>
            <a:r>
              <a:rPr lang="en-US" sz="800" dirty="0">
                <a:latin typeface="Courier New" panose="02070309020205020404" pitchFamily="49" charset="0"/>
                <a:cs typeface="Courier New" panose="02070309020205020404" pitchFamily="49" charset="0"/>
              </a:rPr>
              <a:t> :  : ‘,</a:t>
            </a:r>
          </a:p>
          <a:p>
            <a:pPr marL="0" indent="0">
              <a:spcBef>
                <a:spcPts val="0"/>
              </a:spcBef>
              <a:buNone/>
            </a:pPr>
            <a:r>
              <a:rPr lang="en-US" sz="800" dirty="0">
                <a:latin typeface="Courier New" panose="02070309020205020404" pitchFamily="49" charset="0"/>
                <a:cs typeface="Courier New" panose="02070309020205020404" pitchFamily="49" charset="0"/>
              </a:rPr>
              <a:t>          'firmware :  : ‘,</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installed_corekit</a:t>
            </a:r>
            <a:r>
              <a:rPr lang="en-US" sz="800" dirty="0">
                <a:latin typeface="Courier New" panose="02070309020205020404" pitchFamily="49" charset="0"/>
                <a:cs typeface="Courier New" panose="02070309020205020404" pitchFamily="49" charset="0"/>
              </a:rPr>
              <a:t> :  : ',</a:t>
            </a:r>
          </a:p>
          <a:p>
            <a:pPr marL="0" indent="0">
              <a:spcBef>
                <a:spcPts val="0"/>
              </a:spcBef>
              <a:buNone/>
            </a:pPr>
            <a:r>
              <a:rPr lang="en-US" sz="800" dirty="0">
                <a:latin typeface="Courier New" panose="02070309020205020404" pitchFamily="49" charset="0"/>
                <a:cs typeface="Courier New" panose="02070309020205020404" pitchFamily="49" charset="0"/>
              </a:rPr>
              <a:t>          'macro :  : ',</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phyinit</a:t>
            </a:r>
            <a:r>
              <a:rPr lang="en-US" sz="800" dirty="0">
                <a:latin typeface="Courier New" panose="02070309020205020404" pitchFamily="49" charset="0"/>
                <a:cs typeface="Courier New" panose="02070309020205020404" pitchFamily="49" charset="0"/>
              </a:rPr>
              <a:t> :  : ',</a:t>
            </a:r>
          </a:p>
          <a:p>
            <a:pPr marL="0" indent="0">
              <a:spcBef>
                <a:spcPts val="0"/>
              </a:spcBef>
              <a:buNone/>
            </a:pPr>
            <a:r>
              <a:rPr lang="en-US" sz="800" dirty="0">
                <a:latin typeface="Courier New" panose="02070309020205020404" pitchFamily="49" charset="0"/>
                <a:cs typeface="Courier New" panose="02070309020205020404" pitchFamily="49" charset="0"/>
              </a:rPr>
              <a:t>          'pub :  : 0.95a',</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'-I- Done grabbing </a:t>
            </a:r>
            <a:r>
              <a:rPr lang="en-US" sz="800" dirty="0" err="1">
                <a:latin typeface="Courier New" panose="02070309020205020404" pitchFamily="49" charset="0"/>
                <a:cs typeface="Courier New" panose="02070309020205020404" pitchFamily="49" charset="0"/>
              </a:rPr>
              <a:t>cell_names</a:t>
            </a:r>
            <a:r>
              <a:rPr lang="en-US" sz="800" dirty="0">
                <a:latin typeface="Courier New" panose="02070309020205020404" pitchFamily="49" charset="0"/>
                <a:cs typeface="Courier New" panose="02070309020205020404" pitchFamily="49" charset="0"/>
              </a:rPr>
              <a:t> and version from </a:t>
            </a:r>
            <a:r>
              <a:rPr lang="en-US" sz="800" dirty="0" err="1">
                <a:latin typeface="Courier New" panose="02070309020205020404" pitchFamily="49" charset="0"/>
                <a:cs typeface="Courier New" panose="02070309020205020404" pitchFamily="49" charset="0"/>
              </a:rPr>
              <a:t>ViCi</a:t>
            </a:r>
            <a:r>
              <a:rPr lang="en-US" sz="800" dirty="0">
                <a:latin typeface="Courier New" panose="02070309020205020404" pitchFamily="49" charset="0"/>
                <a:cs typeface="Courier New" panose="02070309020205020404" pitchFamily="49" charset="0"/>
              </a:rPr>
              <a:t>',</a:t>
            </a:r>
          </a:p>
          <a:p>
            <a:pPr marL="0" indent="0">
              <a:spcBef>
                <a:spcPts val="0"/>
              </a:spcBef>
              <a:buNone/>
            </a:pPr>
            <a:r>
              <a:rPr lang="en-US" sz="800" dirty="0">
                <a:latin typeface="Courier New" panose="02070309020205020404" pitchFamily="49" charset="0"/>
                <a:cs typeface="Courier New" panose="02070309020205020404" pitchFamily="49" charset="0"/>
              </a:rPr>
              <a:t>          '-I- Get </a:t>
            </a:r>
            <a:r>
              <a:rPr lang="en-US" sz="800" dirty="0" err="1">
                <a:latin typeface="Courier New" panose="02070309020205020404" pitchFamily="49" charset="0"/>
                <a:cs typeface="Courier New" panose="02070309020205020404" pitchFamily="49" charset="0"/>
              </a:rPr>
              <a:t>pvt_corners</a:t>
            </a:r>
            <a:r>
              <a:rPr lang="en-US" sz="800" dirty="0">
                <a:latin typeface="Courier New" panose="02070309020205020404" pitchFamily="49" charset="0"/>
                <a:cs typeface="Courier New" panose="02070309020205020404" pitchFamily="49" charset="0"/>
              </a:rPr>
              <a:t> from vici',</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'Standard Product : PVT options : ff0p935vn40c_cworst_CCworst ff0p935v0c_cworst_CCworst ff0p935v125c_cworst_CCworst ff0p935vn40c_rcworst_CCworst ff0p935v0c_rcworst_CCworst ff0p935v125c_rcworst_CCworst ff0p935vn40c_cbest_CCbest ff0p935v0c_cbest_CCbest ff0p935v125c_cbest_CCbest ff0p935vn40c_rcbest_CCbest ff0p935v0c_rcbest_CCbest ff0p935v125c_rcbest_CCbest ss0p675vn40c_cworst_CCworst ss0p675v0c_cworst_CCworst ss0p675v125c_cworst_CCworst ss0p675vn40c_rcworst_CCworst ss0p675v0c_rcworst_CCworst ss0p675v125c_rcworst_CCworst ss0p675vn40c_cbest_CCbest ss0p675v0c_cbest_CCbest ss0p675v125c_cbest_CCbest ss0p675vn40c_rcbest_CCbest ss0p675v0c_rcbest_CCbest ss0p675v125c_rcbest_CCbest tt0p85v25c_RCtypical tt0p75v25c_RCtypical',</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'-I- Get metal stacks from vici',</a:t>
            </a:r>
          </a:p>
          <a:p>
            <a:pPr marL="0" indent="0">
              <a:spcBef>
                <a:spcPts val="0"/>
              </a:spcBef>
              <a:buNone/>
            </a:pPr>
            <a:r>
              <a:rPr lang="en-US" sz="800" dirty="0">
                <a:latin typeface="Courier New" panose="02070309020205020404" pitchFamily="49" charset="0"/>
                <a:cs typeface="Courier New" panose="02070309020205020404" pitchFamily="49" charset="0"/>
              </a:rPr>
              <a:t>          'Foundry Metal Option: 13M_1Xs_h_1Xa_v_1Ya_h_5Y_vhvhv_2Yy2Z 15M_1Xs_h_1Xa_v_1Ya_h_5Y_vhvhv_2Yy2Yx2R',</a:t>
            </a:r>
          </a:p>
          <a:p>
            <a:pPr marL="0" indent="0">
              <a:spcBef>
                <a:spcPts val="0"/>
              </a:spcBef>
              <a:buNone/>
            </a:pPr>
            <a:r>
              <a:rPr lang="en-US" sz="800" dirty="0">
                <a:latin typeface="Courier New" panose="02070309020205020404" pitchFamily="49" charset="0"/>
                <a:cs typeface="Courier New" panose="02070309020205020404" pitchFamily="49" charset="0"/>
              </a:rPr>
              <a:t>          'PHY Metal Option: 8M_1Xs_h_1Xa_v_1Ya_h_4Y_vhvh </a:t>
            </a:r>
            <a:r>
              <a:rPr lang="en-US" sz="800" dirty="0" err="1">
                <a:latin typeface="Courier New" panose="02070309020205020404" pitchFamily="49" charset="0"/>
                <a:cs typeface="Courier New" panose="02070309020205020404" pitchFamily="49" charset="0"/>
              </a:rPr>
              <a:t>8M_1Xs_h_1Xa_v_1Ya_h_4Y_vhvh</a:t>
            </a:r>
            <a:r>
              <a:rPr lang="en-US" sz="800" dirty="0">
                <a:latin typeface="Courier New" panose="02070309020205020404" pitchFamily="49" charset="0"/>
                <a:cs typeface="Courier New" panose="02070309020205020404" pitchFamily="49" charset="0"/>
              </a:rPr>
              <a:t>',</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endParaRPr lang="en-US" sz="800" dirty="0">
              <a:latin typeface="Courier New" panose="02070309020205020404" pitchFamily="49" charset="0"/>
              <a:cs typeface="Courier New" panose="02070309020205020404" pitchFamily="49" charset="0"/>
            </a:endParaRPr>
          </a:p>
          <a:p>
            <a:pPr>
              <a:spcBef>
                <a:spcPts val="0"/>
              </a:spcBef>
            </a:pPr>
            <a:r>
              <a:rPr lang="en-US" sz="1800" b="1" dirty="0"/>
              <a:t>Regex are used to extract the (1) component’s orientation (2) version (3) metal stack (4) </a:t>
            </a:r>
            <a:r>
              <a:rPr lang="en-US" sz="1800" b="1" dirty="0" err="1"/>
              <a:t>PVTe</a:t>
            </a:r>
            <a:r>
              <a:rPr lang="en-US" sz="1800" b="1" dirty="0"/>
              <a:t> details. Defaults to extract the above text block can be overridden in the CFG file.</a:t>
            </a:r>
          </a:p>
        </p:txBody>
      </p:sp>
    </p:spTree>
    <p:extLst>
      <p:ext uri="{BB962C8B-B14F-4D97-AF65-F5344CB8AC3E}">
        <p14:creationId xmlns:p14="http://schemas.microsoft.com/office/powerpoint/2010/main" val="127060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File - </a:t>
            </a:r>
            <a:r>
              <a:rPr lang="en-US" b="1" dirty="0" err="1"/>
              <a:t>ViCi</a:t>
            </a:r>
            <a:r>
              <a:rPr lang="en-US" b="1" dirty="0"/>
              <a:t> Related </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188792" y="1085911"/>
            <a:ext cx="10951838" cy="5302049"/>
          </a:xfrm>
        </p:spPr>
        <p:txBody>
          <a:bodyPr>
            <a:noAutofit/>
          </a:bodyPr>
          <a:lstStyle/>
          <a:p>
            <a:r>
              <a:rPr lang="en-US" sz="1800" b="1" dirty="0"/>
              <a:t>Local Variables – </a:t>
            </a:r>
            <a:r>
              <a:rPr lang="en-US" sz="1800" dirty="0"/>
              <a:t>in the context of a given component</a:t>
            </a:r>
          </a:p>
          <a:p>
            <a:pPr lvl="1"/>
            <a:r>
              <a:rPr lang="en-US" sz="1200" b="1" dirty="0" err="1">
                <a:latin typeface="Courier New" panose="02070309020205020404" pitchFamily="49" charset="0"/>
                <a:cs typeface="Courier New" panose="02070309020205020404" pitchFamily="49" charset="0"/>
              </a:rPr>
              <a:t>version_regex</a:t>
            </a:r>
            <a:r>
              <a:rPr lang="en-US" sz="1200" dirty="0">
                <a:latin typeface="Courier New" panose="02070309020205020404" pitchFamily="49" charset="0"/>
                <a:cs typeface="Courier New" panose="02070309020205020404" pitchFamily="49" charset="0"/>
              </a:rPr>
              <a:t> PERL REGEX used to parse version info from </a:t>
            </a:r>
            <a:r>
              <a:rPr lang="en-US" sz="1200" dirty="0" err="1">
                <a:latin typeface="Courier New" panose="02070309020205020404" pitchFamily="49" charset="0"/>
                <a:cs typeface="Courier New" panose="02070309020205020404" pitchFamily="49" charset="0"/>
              </a:rPr>
              <a:t>ViCi</a:t>
            </a:r>
            <a:endParaRPr lang="en-US" sz="1200" dirty="0">
              <a:latin typeface="Courier New" panose="02070309020205020404" pitchFamily="49" charset="0"/>
              <a:cs typeface="Courier New" panose="02070309020205020404" pitchFamily="49" charset="0"/>
            </a:endParaRPr>
          </a:p>
          <a:p>
            <a:pPr lvl="2"/>
            <a:r>
              <a:rPr lang="en-US" sz="1000" dirty="0">
                <a:latin typeface="Courier New" panose="02070309020205020404" pitchFamily="49" charset="0"/>
                <a:cs typeface="Courier New" panose="02070309020205020404" pitchFamily="49" charset="0"/>
              </a:rPr>
              <a:t>Components are found using default PERL REGEX: </a:t>
            </a:r>
          </a:p>
          <a:p>
            <a:pPr lvl="2"/>
            <a:r>
              <a:rPr lang="en-US" sz="1000" b="1" dirty="0">
                <a:latin typeface="Courier New" panose="02070309020205020404" pitchFamily="49" charset="0"/>
                <a:cs typeface="Courier New" panose="02070309020205020404" pitchFamily="49" charset="0"/>
              </a:rPr>
              <a:t>HARD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viciname</a:t>
            </a:r>
            <a:r>
              <a:rPr lang="en-US" sz="1000" dirty="0">
                <a:latin typeface="Courier New" panose="02070309020205020404" pitchFamily="49" charset="0"/>
                <a:cs typeface="Courier New" panose="02070309020205020404" pitchFamily="49" charset="0"/>
              </a:rPr>
              <a:t>.*: “.‘\s+(\d\.\d+\w+)$’   </a:t>
            </a:r>
            <a:r>
              <a:rPr lang="en-US" sz="1000" b="1" dirty="0">
                <a:latin typeface="Courier New" panose="02070309020205020404" pitchFamily="49" charset="0"/>
                <a:cs typeface="Courier New" panose="02070309020205020404" pitchFamily="49" charset="0"/>
              </a:rPr>
              <a:t>SOFT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viciname</a:t>
            </a:r>
            <a:r>
              <a:rPr lang="en-US" sz="1000" dirty="0">
                <a:latin typeface="Courier New" panose="02070309020205020404" pitchFamily="49" charset="0"/>
                <a:cs typeface="Courier New" panose="02070309020205020404" pitchFamily="49" charset="0"/>
              </a:rPr>
              <a:t>\\w+ : “ .‘(\S+-\S+-\S+)$’;</a:t>
            </a:r>
          </a:p>
          <a:p>
            <a:pPr lvl="2"/>
            <a:r>
              <a:rPr lang="en-US" sz="1000" dirty="0">
                <a:latin typeface="Courier New" panose="02070309020205020404" pitchFamily="49" charset="0"/>
                <a:cs typeface="Courier New" panose="02070309020205020404" pitchFamily="49" charset="0"/>
              </a:rPr>
              <a:t>these can be overridden by specifying custom REGEX in the cell’s config</a:t>
            </a:r>
          </a:p>
          <a:p>
            <a:pPr lvl="3"/>
            <a:r>
              <a:rPr lang="en-US" sz="800" dirty="0">
                <a:latin typeface="Courier New" panose="02070309020205020404" pitchFamily="49" charset="0"/>
                <a:cs typeface="Courier New" panose="02070309020205020404" pitchFamily="49" charset="0"/>
              </a:rPr>
              <a:t>Example: '</a:t>
            </a:r>
            <a:r>
              <a:rPr lang="en-US" sz="800" dirty="0" err="1">
                <a:latin typeface="Courier New" panose="02070309020205020404" pitchFamily="49" charset="0"/>
                <a:cs typeface="Courier New" panose="02070309020205020404" pitchFamily="49" charset="0"/>
              </a:rPr>
              <a:t>version_regex</a:t>
            </a:r>
            <a:r>
              <a:rPr lang="en-US" sz="800" dirty="0">
                <a:latin typeface="Courier New" panose="02070309020205020404" pitchFamily="49" charset="0"/>
                <a:cs typeface="Courier New" panose="02070309020205020404" pitchFamily="49" charset="0"/>
              </a:rPr>
              <a:t>’  =&gt; “:\s+(\d\.\d+\w+)$’</a:t>
            </a:r>
          </a:p>
          <a:p>
            <a:pPr lvl="3"/>
            <a:r>
              <a:rPr lang="en-US" sz="800" dirty="0">
                <a:latin typeface="Courier New" panose="02070309020205020404" pitchFamily="49" charset="0"/>
                <a:cs typeface="Courier New" panose="02070309020205020404" pitchFamily="49" charset="0"/>
              </a:rPr>
              <a:t>The final regex used becomes =&gt;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viciname</a:t>
            </a:r>
            <a:r>
              <a:rPr lang="en-US" sz="800" dirty="0">
                <a:latin typeface="Courier New" panose="02070309020205020404" pitchFamily="49" charset="0"/>
                <a:cs typeface="Courier New" panose="02070309020205020404" pitchFamily="49" charset="0"/>
              </a:rPr>
              <a:t>” . ‘:\s+(\d\.\d+\w+)$’</a:t>
            </a:r>
          </a:p>
          <a:p>
            <a:pPr lvl="1"/>
            <a:endParaRPr lang="en-US" sz="1200" b="1" dirty="0">
              <a:latin typeface="Courier New" panose="02070309020205020404" pitchFamily="49" charset="0"/>
              <a:cs typeface="Courier New" panose="02070309020205020404" pitchFamily="49" charset="0"/>
            </a:endParaRPr>
          </a:p>
          <a:p>
            <a:pPr lvl="1"/>
            <a:r>
              <a:rPr lang="en-US" sz="1200" b="1" dirty="0">
                <a:latin typeface="Courier New" panose="02070309020205020404" pitchFamily="49" charset="0"/>
                <a:cs typeface="Courier New" panose="02070309020205020404" pitchFamily="49" charset="0"/>
              </a:rPr>
              <a:t>orientation</a:t>
            </a:r>
            <a:r>
              <a:rPr lang="en-US" sz="1200" dirty="0">
                <a:latin typeface="Courier New" panose="02070309020205020404" pitchFamily="49" charset="0"/>
                <a:cs typeface="Courier New" panose="02070309020205020404" pitchFamily="49" charset="0"/>
              </a:rPr>
              <a:t>	default is derived from the field ‘Version Note’ in the </a:t>
            </a:r>
            <a:r>
              <a:rPr lang="en-US" sz="1200" dirty="0" err="1">
                <a:latin typeface="Courier New" panose="02070309020205020404" pitchFamily="49" charset="0"/>
                <a:cs typeface="Courier New" panose="02070309020205020404" pitchFamily="49" charset="0"/>
              </a:rPr>
              <a:t>ViCi</a:t>
            </a:r>
            <a:r>
              <a:rPr lang="en-US" sz="1200" dirty="0">
                <a:latin typeface="Courier New" panose="02070309020205020404" pitchFamily="49" charset="0"/>
                <a:cs typeface="Courier New" panose="02070309020205020404" pitchFamily="49" charset="0"/>
              </a:rPr>
              <a:t> database </a:t>
            </a:r>
          </a:p>
          <a:p>
            <a:pPr lvl="2"/>
            <a:r>
              <a:rPr lang="en-US" sz="1100" dirty="0">
                <a:latin typeface="Courier New" panose="02070309020205020404" pitchFamily="49" charset="0"/>
                <a:cs typeface="Courier New" panose="02070309020205020404" pitchFamily="49" charset="0"/>
              </a:rPr>
              <a:t>if necessary, user can override the value extracted from </a:t>
            </a:r>
            <a:r>
              <a:rPr lang="en-US" sz="1100" dirty="0" err="1">
                <a:latin typeface="Courier New" panose="02070309020205020404" pitchFamily="49" charset="0"/>
                <a:cs typeface="Courier New" panose="02070309020205020404" pitchFamily="49" charset="0"/>
              </a:rPr>
              <a:t>ViCi</a:t>
            </a:r>
            <a:r>
              <a:rPr lang="en-US" sz="1100" dirty="0">
                <a:latin typeface="Courier New" panose="02070309020205020404" pitchFamily="49" charset="0"/>
                <a:cs typeface="Courier New" panose="02070309020205020404" pitchFamily="49" charset="0"/>
              </a:rPr>
              <a:t> in the CFG file</a:t>
            </a:r>
          </a:p>
          <a:p>
            <a:pPr lvl="2"/>
            <a:r>
              <a:rPr lang="en-US" sz="1100" dirty="0">
                <a:solidFill>
                  <a:srgbClr val="FF0000"/>
                </a:solidFill>
                <a:latin typeface="Courier New" panose="02070309020205020404" pitchFamily="49" charset="0"/>
                <a:cs typeface="Courier New" panose="02070309020205020404" pitchFamily="49" charset="0"/>
              </a:rPr>
              <a:t>Note: this is always a list, and multiple values causes multiple components to be named</a:t>
            </a:r>
          </a:p>
          <a:p>
            <a:pPr lvl="1"/>
            <a:endParaRPr lang="en-US" sz="1200" b="1" dirty="0">
              <a:latin typeface="Courier New" panose="02070309020205020404" pitchFamily="49" charset="0"/>
              <a:cs typeface="Courier New" panose="02070309020205020404" pitchFamily="49" charset="0"/>
            </a:endParaRPr>
          </a:p>
          <a:p>
            <a:pPr lvl="1"/>
            <a:r>
              <a:rPr lang="en-US" sz="1200" b="1" dirty="0" err="1">
                <a:latin typeface="Courier New" panose="02070309020205020404" pitchFamily="49" charset="0"/>
                <a:cs typeface="Courier New" panose="02070309020205020404" pitchFamily="49" charset="0"/>
              </a:rPr>
              <a:t>orientation_regex</a:t>
            </a:r>
            <a:r>
              <a:rPr lang="en-US" sz="1200" b="1" dirty="0">
                <a:latin typeface="Courier New" panose="02070309020205020404" pitchFamily="49" charset="0"/>
                <a:cs typeface="Courier New" panose="02070309020205020404" pitchFamily="49" charset="0"/>
              </a:rPr>
              <a:t> - </a:t>
            </a:r>
            <a:r>
              <a:rPr lang="en-US" sz="1000" dirty="0">
                <a:latin typeface="Courier New" panose="02070309020205020404" pitchFamily="49" charset="0"/>
                <a:cs typeface="Courier New" panose="02070309020205020404" pitchFamily="49" charset="0"/>
              </a:rPr>
              <a:t>PERL REGEX used to parse output from the tool used to gather information from </a:t>
            </a:r>
            <a:r>
              <a:rPr lang="en-US" sz="1000" dirty="0" err="1">
                <a:latin typeface="Courier New" panose="02070309020205020404" pitchFamily="49" charset="0"/>
                <a:cs typeface="Courier New" panose="02070309020205020404" pitchFamily="49" charset="0"/>
              </a:rPr>
              <a:t>ViCi</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db</a:t>
            </a:r>
            <a:endParaRPr lang="en-US" sz="1000" dirty="0">
              <a:latin typeface="Courier New" panose="02070309020205020404" pitchFamily="49" charset="0"/>
              <a:cs typeface="Courier New" panose="02070309020205020404" pitchFamily="49" charset="0"/>
            </a:endParaRPr>
          </a:p>
          <a:p>
            <a:pPr lvl="2"/>
            <a:r>
              <a:rPr lang="en-US" sz="1000" dirty="0">
                <a:latin typeface="Courier New" panose="02070309020205020404" pitchFamily="49" charset="0"/>
                <a:cs typeface="Courier New" panose="02070309020205020404" pitchFamily="49" charset="0"/>
              </a:rPr>
              <a:t>The format of the output is always (1) _ns or (2) _</a:t>
            </a:r>
            <a:r>
              <a:rPr lang="en-US" sz="1000" dirty="0" err="1">
                <a:latin typeface="Courier New" panose="02070309020205020404" pitchFamily="49" charset="0"/>
                <a:cs typeface="Courier New" panose="02070309020205020404" pitchFamily="49" charset="0"/>
              </a:rPr>
              <a:t>ew</a:t>
            </a:r>
            <a:r>
              <a:rPr lang="en-US" sz="1000" dirty="0">
                <a:latin typeface="Courier New" panose="02070309020205020404" pitchFamily="49" charset="0"/>
                <a:cs typeface="Courier New" panose="02070309020205020404" pitchFamily="49" charset="0"/>
              </a:rPr>
              <a:t> or (3) _</a:t>
            </a:r>
            <a:r>
              <a:rPr lang="en-US" sz="1000" dirty="0" err="1">
                <a:latin typeface="Courier New" panose="02070309020205020404" pitchFamily="49" charset="0"/>
                <a:cs typeface="Courier New" panose="02070309020205020404" pitchFamily="49" charset="0"/>
              </a:rPr>
              <a:t>ew</a:t>
            </a:r>
            <a:r>
              <a:rPr lang="en-US" sz="1000" dirty="0">
                <a:latin typeface="Courier New" panose="02070309020205020404" pitchFamily="49" charset="0"/>
                <a:cs typeface="Courier New" panose="02070309020205020404" pitchFamily="49" charset="0"/>
              </a:rPr>
              <a:t>+_ns or (4) ‘’</a:t>
            </a:r>
          </a:p>
          <a:p>
            <a:pPr lvl="2"/>
            <a:r>
              <a:rPr lang="en-US" sz="1000" dirty="0">
                <a:latin typeface="Courier New" panose="02070309020205020404" pitchFamily="49" charset="0"/>
                <a:cs typeface="Courier New" panose="02070309020205020404" pitchFamily="49" charset="0"/>
              </a:rPr>
              <a:t>default: “$</a:t>
            </a:r>
            <a:r>
              <a:rPr lang="en-US" sz="1000" dirty="0" err="1">
                <a:latin typeface="Courier New" panose="02070309020205020404" pitchFamily="49" charset="0"/>
                <a:cs typeface="Courier New" panose="02070309020205020404" pitchFamily="49" charset="0"/>
              </a:rPr>
              <a:t>viciname</a:t>
            </a:r>
            <a:r>
              <a:rPr lang="en-US" sz="1000" dirty="0">
                <a:latin typeface="Courier New" panose="02070309020205020404" pitchFamily="49" charset="0"/>
                <a:cs typeface="Courier New" panose="02070309020205020404" pitchFamily="49" charset="0"/>
              </a:rPr>
              <a:t> : (_\w+)\+*(\w* ) :”;</a:t>
            </a:r>
          </a:p>
          <a:p>
            <a:pPr lvl="2"/>
            <a:r>
              <a:rPr lang="en-US" sz="1000" dirty="0">
                <a:latin typeface="Courier New" panose="02070309020205020404" pitchFamily="49" charset="0"/>
                <a:cs typeface="Courier New" panose="02070309020205020404" pitchFamily="49" charset="0"/>
              </a:rPr>
              <a:t>the regex can be specified by the user, but is always pre-pended with “^$</a:t>
            </a:r>
            <a:r>
              <a:rPr lang="en-US" sz="1000" dirty="0" err="1">
                <a:latin typeface="Courier New" panose="02070309020205020404" pitchFamily="49" charset="0"/>
                <a:cs typeface="Courier New" panose="02070309020205020404" pitchFamily="49" charset="0"/>
              </a:rPr>
              <a:t>viciname</a:t>
            </a:r>
            <a:r>
              <a:rPr lang="en-US" sz="1000" dirty="0">
                <a:latin typeface="Courier New" panose="02070309020205020404" pitchFamily="49" charset="0"/>
                <a:cs typeface="Courier New" panose="02070309020205020404" pitchFamily="49" charset="0"/>
              </a:rPr>
              <a:t>”</a:t>
            </a:r>
          </a:p>
          <a:p>
            <a:pPr lvl="2"/>
            <a:r>
              <a:rPr lang="en-US" sz="1000" dirty="0">
                <a:latin typeface="Courier New" panose="02070309020205020404" pitchFamily="49" charset="0"/>
                <a:cs typeface="Courier New" panose="02070309020205020404" pitchFamily="49" charset="0"/>
              </a:rPr>
              <a:t>specify the custom REGEX in the cell’s config like this :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orientation_regex</a:t>
            </a:r>
            <a:r>
              <a:rPr lang="en-US" sz="800" dirty="0">
                <a:latin typeface="Courier New" panose="02070309020205020404" pitchFamily="49" charset="0"/>
                <a:cs typeface="Courier New" panose="02070309020205020404" pitchFamily="49" charset="0"/>
              </a:rPr>
              <a:t>’  =&gt; ‘.*:\s+(\d\.\d+\w+)$’</a:t>
            </a:r>
          </a:p>
          <a:p>
            <a:pPr lvl="2"/>
            <a:r>
              <a:rPr lang="en-US" sz="800" dirty="0">
                <a:latin typeface="Courier New" panose="02070309020205020404" pitchFamily="49" charset="0"/>
                <a:cs typeface="Courier New" panose="02070309020205020404" pitchFamily="49" charset="0"/>
              </a:rPr>
              <a:t>The final regex used becomes =&gt;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viciname</a:t>
            </a:r>
            <a:r>
              <a:rPr lang="en-US" sz="1000" dirty="0">
                <a:latin typeface="Courier New" panose="02070309020205020404" pitchFamily="49" charset="0"/>
                <a:cs typeface="Courier New" panose="02070309020205020404" pitchFamily="49" charset="0"/>
              </a:rPr>
              <a:t>” .‘.*:\s+(\d\.\d+\w+)$’ </a:t>
            </a:r>
          </a:p>
          <a:p>
            <a:pPr lvl="1"/>
            <a:endParaRPr lang="en-US" sz="1200" b="1" dirty="0" err="1">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8856E9D7-767C-48B8-A529-EC7BF909C972}"/>
              </a:ext>
            </a:extLst>
          </p:cNvPr>
          <p:cNvPicPr>
            <a:picLocks noChangeAspect="1"/>
          </p:cNvPicPr>
          <p:nvPr/>
        </p:nvPicPr>
        <p:blipFill rotWithShape="1">
          <a:blip r:embed="rId2"/>
          <a:srcRect r="4717" b="12187"/>
          <a:stretch/>
        </p:blipFill>
        <p:spPr>
          <a:xfrm>
            <a:off x="8468515" y="345440"/>
            <a:ext cx="3410447" cy="1114106"/>
          </a:xfrm>
          <a:prstGeom prst="rect">
            <a:avLst/>
          </a:prstGeom>
        </p:spPr>
      </p:pic>
      <p:pic>
        <p:nvPicPr>
          <p:cNvPr id="6" name="Picture 5">
            <a:extLst>
              <a:ext uri="{FF2B5EF4-FFF2-40B4-BE49-F238E27FC236}">
                <a16:creationId xmlns:a16="http://schemas.microsoft.com/office/drawing/2014/main" id="{C0858DC7-E03C-4517-BAE6-232057C34E1E}"/>
              </a:ext>
            </a:extLst>
          </p:cNvPr>
          <p:cNvPicPr>
            <a:picLocks noChangeAspect="1"/>
          </p:cNvPicPr>
          <p:nvPr/>
        </p:nvPicPr>
        <p:blipFill rotWithShape="1">
          <a:blip r:embed="rId3"/>
          <a:srcRect t="57121" r="5196" b="21811"/>
          <a:stretch/>
        </p:blipFill>
        <p:spPr>
          <a:xfrm>
            <a:off x="8479114" y="1617894"/>
            <a:ext cx="3568994" cy="245345"/>
          </a:xfrm>
          <a:prstGeom prst="rect">
            <a:avLst/>
          </a:prstGeom>
        </p:spPr>
      </p:pic>
      <p:pic>
        <p:nvPicPr>
          <p:cNvPr id="9" name="Picture 8">
            <a:extLst>
              <a:ext uri="{FF2B5EF4-FFF2-40B4-BE49-F238E27FC236}">
                <a16:creationId xmlns:a16="http://schemas.microsoft.com/office/drawing/2014/main" id="{D6AFACE4-A551-4BFF-A985-DDC6C384EE9B}"/>
              </a:ext>
            </a:extLst>
          </p:cNvPr>
          <p:cNvPicPr>
            <a:picLocks noChangeAspect="1"/>
          </p:cNvPicPr>
          <p:nvPr/>
        </p:nvPicPr>
        <p:blipFill>
          <a:blip r:embed="rId4"/>
          <a:stretch>
            <a:fillRect/>
          </a:stretch>
        </p:blipFill>
        <p:spPr>
          <a:xfrm>
            <a:off x="8468515" y="2071135"/>
            <a:ext cx="3723485" cy="245345"/>
          </a:xfrm>
          <a:prstGeom prst="rect">
            <a:avLst/>
          </a:prstGeom>
        </p:spPr>
      </p:pic>
    </p:spTree>
    <p:extLst>
      <p:ext uri="{BB962C8B-B14F-4D97-AF65-F5344CB8AC3E}">
        <p14:creationId xmlns:p14="http://schemas.microsoft.com/office/powerpoint/2010/main" val="3233790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25715"/>
          </a:xfrm>
        </p:spPr>
        <p:txBody>
          <a:bodyPr/>
          <a:lstStyle/>
          <a:p>
            <a:r>
              <a:rPr lang="en-US" b="1" dirty="0"/>
              <a:t>CFG File - </a:t>
            </a:r>
            <a:r>
              <a:rPr lang="en-US" b="1" dirty="0" err="1"/>
              <a:t>ViCi</a:t>
            </a:r>
            <a:r>
              <a:rPr lang="en-US" b="1" dirty="0"/>
              <a:t> Related </a:t>
            </a:r>
          </a:p>
        </p:txBody>
      </p:sp>
      <p:sp>
        <p:nvSpPr>
          <p:cNvPr id="8" name="Content Placeholder 1">
            <a:extLst>
              <a:ext uri="{FF2B5EF4-FFF2-40B4-BE49-F238E27FC236}">
                <a16:creationId xmlns:a16="http://schemas.microsoft.com/office/drawing/2014/main" id="{FDF3FA9B-8C73-4DC8-BD21-CAE09C46CC68}"/>
              </a:ext>
            </a:extLst>
          </p:cNvPr>
          <p:cNvSpPr>
            <a:spLocks noGrp="1"/>
          </p:cNvSpPr>
          <p:nvPr>
            <p:ph idx="1"/>
          </p:nvPr>
        </p:nvSpPr>
        <p:spPr>
          <a:xfrm>
            <a:off x="188792" y="725715"/>
            <a:ext cx="10951838" cy="5662246"/>
          </a:xfrm>
        </p:spPr>
        <p:txBody>
          <a:bodyPr>
            <a:noAutofit/>
          </a:bodyPr>
          <a:lstStyle/>
          <a:p>
            <a:r>
              <a:rPr lang="en-US" sz="1800" b="1" dirty="0"/>
              <a:t>LOCAL Variables – </a:t>
            </a:r>
            <a:r>
              <a:rPr lang="en-US" sz="1800" dirty="0"/>
              <a:t>in the context of a given component</a:t>
            </a:r>
          </a:p>
          <a:p>
            <a:pPr lvl="1"/>
            <a:r>
              <a:rPr lang="en-US" sz="1200" b="1" dirty="0" err="1">
                <a:latin typeface="Courier New" panose="02070309020205020404" pitchFamily="49" charset="0"/>
                <a:cs typeface="Courier New" panose="02070309020205020404" pitchFamily="49" charset="0"/>
              </a:rPr>
              <a:t>mstack</a:t>
            </a:r>
            <a:r>
              <a:rPr lang="en-US" sz="1200" b="1" dirty="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default is derived from </a:t>
            </a:r>
            <a:r>
              <a:rPr lang="en-US" sz="1200" dirty="0" err="1">
                <a:latin typeface="Courier New" panose="02070309020205020404" pitchFamily="49" charset="0"/>
                <a:cs typeface="Courier New" panose="02070309020205020404" pitchFamily="49" charset="0"/>
              </a:rPr>
              <a:t>ViCi</a:t>
            </a:r>
            <a:r>
              <a:rPr lang="en-US" sz="1200" dirty="0">
                <a:latin typeface="Courier New" panose="02070309020205020404" pitchFamily="49" charset="0"/>
                <a:cs typeface="Courier New" panose="02070309020205020404" pitchFamily="49" charset="0"/>
              </a:rPr>
              <a:t> database</a:t>
            </a:r>
          </a:p>
          <a:p>
            <a:pPr lvl="2"/>
            <a:r>
              <a:rPr lang="en-US" sz="1100" dirty="0">
                <a:latin typeface="Courier New" panose="02070309020205020404" pitchFamily="49" charset="0"/>
                <a:cs typeface="Courier New" panose="02070309020205020404" pitchFamily="49" charset="0"/>
              </a:rPr>
              <a:t>if necessary, user can override the value extracted from </a:t>
            </a:r>
            <a:r>
              <a:rPr lang="en-US" sz="1100" dirty="0" err="1">
                <a:latin typeface="Courier New" panose="02070309020205020404" pitchFamily="49" charset="0"/>
                <a:cs typeface="Courier New" panose="02070309020205020404" pitchFamily="49" charset="0"/>
              </a:rPr>
              <a:t>ViCi</a:t>
            </a:r>
            <a:r>
              <a:rPr lang="en-US" sz="1100" dirty="0">
                <a:latin typeface="Courier New" panose="02070309020205020404" pitchFamily="49" charset="0"/>
                <a:cs typeface="Courier New" panose="02070309020205020404" pitchFamily="49" charset="0"/>
              </a:rPr>
              <a:t> in the CFG file</a:t>
            </a:r>
          </a:p>
          <a:p>
            <a:pPr lvl="2"/>
            <a:r>
              <a:rPr lang="en-US" sz="1100" b="1" dirty="0" err="1">
                <a:latin typeface="Courier New" panose="02070309020205020404" pitchFamily="49" charset="0"/>
                <a:cs typeface="Courier New" panose="02070309020205020404" pitchFamily="49" charset="0"/>
              </a:rPr>
              <a:t>mstack_regex</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PERL REGEX used to parse metal stack info dumped from </a:t>
            </a:r>
            <a:r>
              <a:rPr lang="en-US" sz="1100" dirty="0" err="1">
                <a:latin typeface="Courier New" panose="02070309020205020404" pitchFamily="49" charset="0"/>
                <a:cs typeface="Courier New" panose="02070309020205020404" pitchFamily="49" charset="0"/>
              </a:rPr>
              <a:t>ViCi</a:t>
            </a:r>
            <a:endParaRPr lang="en-US" sz="1100" dirty="0">
              <a:latin typeface="Courier New" panose="02070309020205020404" pitchFamily="49" charset="0"/>
              <a:cs typeface="Courier New" panose="02070309020205020404" pitchFamily="49" charset="0"/>
            </a:endParaRPr>
          </a:p>
          <a:p>
            <a:pPr lvl="3"/>
            <a:r>
              <a:rPr lang="en-US" sz="900" dirty="0">
                <a:latin typeface="Courier New" panose="02070309020205020404" pitchFamily="49" charset="0"/>
                <a:cs typeface="Courier New" panose="02070309020205020404" pitchFamily="49" charset="0"/>
              </a:rPr>
              <a:t>specify default in the parameters hash ‘$</a:t>
            </a:r>
            <a:r>
              <a:rPr lang="en-US" sz="900" dirty="0" err="1">
                <a:latin typeface="Courier New" panose="02070309020205020404" pitchFamily="49" charset="0"/>
                <a:cs typeface="Courier New" panose="02070309020205020404" pitchFamily="49" charset="0"/>
              </a:rPr>
              <a:t>misc</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mstack_regex</a:t>
            </a:r>
            <a:r>
              <a:rPr lang="en-US" sz="900" dirty="0">
                <a:latin typeface="Courier New" panose="02070309020205020404" pitchFamily="49" charset="0"/>
                <a:cs typeface="Courier New" panose="02070309020205020404" pitchFamily="49" charset="0"/>
              </a:rPr>
              <a:t> =&gt; '^PHY Metal Option: (.*)$’,</a:t>
            </a:r>
          </a:p>
          <a:p>
            <a:pPr lvl="3"/>
            <a:r>
              <a:rPr lang="en-US" sz="900" dirty="0">
                <a:latin typeface="Courier New" panose="02070309020205020404" pitchFamily="49" charset="0"/>
                <a:cs typeface="Courier New" panose="02070309020205020404" pitchFamily="49" charset="0"/>
              </a:rPr>
              <a:t>useful when and/if the fields are not following the standards</a:t>
            </a:r>
          </a:p>
          <a:p>
            <a:pPr lvl="3"/>
            <a:endParaRPr lang="en-US" sz="1200" b="1" dirty="0">
              <a:latin typeface="Courier New" panose="02070309020205020404" pitchFamily="49" charset="0"/>
              <a:cs typeface="Courier New" panose="02070309020205020404" pitchFamily="49" charset="0"/>
            </a:endParaRPr>
          </a:p>
          <a:p>
            <a:pPr lvl="1"/>
            <a:r>
              <a:rPr lang="en-US" sz="1200" b="1" dirty="0" err="1">
                <a:latin typeface="Courier New" panose="02070309020205020404" pitchFamily="49" charset="0"/>
                <a:cs typeface="Courier New" panose="02070309020205020404" pitchFamily="49" charset="0"/>
              </a:rPr>
              <a:t>pvt_values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pvt_corners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pvt_combos</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variables are </a:t>
            </a:r>
            <a:r>
              <a:rPr lang="en-US" sz="1200" dirty="0" err="1">
                <a:latin typeface="Courier New" panose="02070309020205020404" pitchFamily="49" charset="0"/>
                <a:cs typeface="Courier New" panose="02070309020205020404" pitchFamily="49" charset="0"/>
              </a:rPr>
              <a:t>req’d</a:t>
            </a:r>
            <a:r>
              <a:rPr lang="en-US" sz="1200" dirty="0">
                <a:latin typeface="Courier New" panose="02070309020205020404" pitchFamily="49" charset="0"/>
                <a:cs typeface="Courier New" panose="02070309020205020404" pitchFamily="49" charset="0"/>
              </a:rPr>
              <a:t> and used to capture the PVT information recorded in </a:t>
            </a:r>
            <a:r>
              <a:rPr lang="en-US" sz="1200" dirty="0" err="1">
                <a:latin typeface="Courier New" panose="02070309020205020404" pitchFamily="49" charset="0"/>
                <a:cs typeface="Courier New" panose="02070309020205020404" pitchFamily="49" charset="0"/>
              </a:rPr>
              <a:t>ViCi</a:t>
            </a:r>
            <a:r>
              <a:rPr lang="en-US" sz="1200" dirty="0">
                <a:latin typeface="Courier New" panose="02070309020205020404" pitchFamily="49" charset="0"/>
                <a:cs typeface="Courier New" panose="02070309020205020404" pitchFamily="49" charset="0"/>
              </a:rPr>
              <a:t> … cannot be discarded or renamed</a:t>
            </a:r>
          </a:p>
          <a:p>
            <a:pPr lvl="2"/>
            <a:r>
              <a:rPr lang="en-US" sz="1100" b="1" dirty="0" err="1">
                <a:latin typeface="Courier New" panose="02070309020205020404" pitchFamily="49" charset="0"/>
                <a:cs typeface="Courier New" panose="02070309020205020404" pitchFamily="49" charset="0"/>
              </a:rPr>
              <a:t>PVT_regex</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PERL REGEX used to parse the </a:t>
            </a:r>
            <a:r>
              <a:rPr lang="en-US" sz="1100" dirty="0" err="1">
                <a:latin typeface="Courier New" panose="02070309020205020404" pitchFamily="49" charset="0"/>
                <a:cs typeface="Courier New" panose="02070309020205020404" pitchFamily="49" charset="0"/>
              </a:rPr>
              <a:t>ViCi</a:t>
            </a:r>
            <a:r>
              <a:rPr lang="en-US" sz="1100" dirty="0">
                <a:latin typeface="Courier New" panose="02070309020205020404" pitchFamily="49" charset="0"/>
                <a:cs typeface="Courier New" panose="02070309020205020404" pitchFamily="49" charset="0"/>
              </a:rPr>
              <a:t> database entry</a:t>
            </a:r>
          </a:p>
          <a:p>
            <a:pPr lvl="3"/>
            <a:r>
              <a:rPr lang="en-US" sz="1000" dirty="0">
                <a:latin typeface="Courier New" panose="02070309020205020404" pitchFamily="49" charset="0"/>
                <a:cs typeface="Courier New" panose="02070309020205020404" pitchFamily="49" charset="0"/>
              </a:rPr>
              <a:t>specify default in the parameters hash ‘$</a:t>
            </a:r>
            <a:r>
              <a:rPr lang="en-US" sz="1000" dirty="0" err="1">
                <a:latin typeface="Courier New" panose="02070309020205020404" pitchFamily="49" charset="0"/>
                <a:cs typeface="Courier New" panose="02070309020205020404" pitchFamily="49" charset="0"/>
              </a:rPr>
              <a:t>misc</a:t>
            </a:r>
            <a:r>
              <a:rPr lang="en-US" sz="1000" dirty="0">
                <a:latin typeface="Courier New" panose="02070309020205020404" pitchFamily="49" charset="0"/>
                <a:cs typeface="Courier New" panose="02070309020205020404" pitchFamily="49" charset="0"/>
              </a:rPr>
              <a:t>’ : PVT options : (.*)$ </a:t>
            </a:r>
          </a:p>
          <a:p>
            <a:pPr lvl="3"/>
            <a:r>
              <a:rPr lang="en-US" sz="1000" dirty="0">
                <a:latin typeface="Courier New" panose="02070309020205020404" pitchFamily="49" charset="0"/>
                <a:cs typeface="Courier New" panose="02070309020205020404" pitchFamily="49" charset="0"/>
              </a:rPr>
              <a:t>If a specific corner type is required, use ‘</a:t>
            </a:r>
            <a:r>
              <a:rPr lang="en-US" sz="1000" dirty="0" err="1">
                <a:latin typeface="Courier New" panose="02070309020205020404" pitchFamily="49" charset="0"/>
                <a:cs typeface="Courier New" panose="02070309020205020404" pitchFamily="49" charset="0"/>
              </a:rPr>
              <a:t>PVT_regex</a:t>
            </a:r>
            <a:r>
              <a:rPr lang="en-US" sz="1000" dirty="0">
                <a:latin typeface="Courier New" panose="02070309020205020404" pitchFamily="49" charset="0"/>
                <a:cs typeface="Courier New" panose="02070309020205020404" pitchFamily="49" charset="0"/>
              </a:rPr>
              <a:t>’ =&gt; ‘&lt;corner Type&gt; : PVT options : (.*)$’,</a:t>
            </a:r>
          </a:p>
          <a:p>
            <a:pPr lvl="3"/>
            <a:r>
              <a:rPr lang="en-US" sz="1000" dirty="0">
                <a:latin typeface="Courier New" panose="02070309020205020404" pitchFamily="49" charset="0"/>
                <a:cs typeface="Courier New" panose="02070309020205020404" pitchFamily="49" charset="0"/>
              </a:rPr>
              <a:t>Example: ‘</a:t>
            </a:r>
            <a:r>
              <a:rPr lang="en-US" sz="1000" dirty="0" err="1">
                <a:latin typeface="Courier New" panose="02070309020205020404" pitchFamily="49" charset="0"/>
                <a:cs typeface="Courier New" panose="02070309020205020404" pitchFamily="49" charset="0"/>
              </a:rPr>
              <a:t>PVT_regex</a:t>
            </a:r>
            <a:r>
              <a:rPr lang="en-US" sz="1000" dirty="0">
                <a:latin typeface="Courier New" panose="02070309020205020404" pitchFamily="49" charset="0"/>
                <a:cs typeface="Courier New" panose="02070309020205020404" pitchFamily="49" charset="0"/>
              </a:rPr>
              <a:t>’ =&gt; ‘Standard Product Release : PVT options : (.*)$’, </a:t>
            </a:r>
          </a:p>
          <a:p>
            <a:pPr lvl="3"/>
            <a:r>
              <a:rPr lang="en-US" sz="1050" dirty="0">
                <a:latin typeface="Courier New" panose="02070309020205020404" pitchFamily="49" charset="0"/>
                <a:cs typeface="Courier New" panose="02070309020205020404" pitchFamily="49" charset="0"/>
              </a:rPr>
              <a:t>If corner type not specified, all corners are taken into consideration</a:t>
            </a:r>
          </a:p>
          <a:p>
            <a:pPr lvl="3"/>
            <a:r>
              <a:rPr lang="en-US" sz="1050" dirty="0">
                <a:latin typeface="Courier New" panose="02070309020205020404" pitchFamily="49" charset="0"/>
                <a:cs typeface="Courier New" panose="02070309020205020404" pitchFamily="49" charset="0"/>
              </a:rPr>
              <a:t>used once when PEM missed value in PVT table column causing automatic parsing to fail.</a:t>
            </a:r>
            <a:endParaRPr lang="en-US" sz="1600" dirty="0"/>
          </a:p>
        </p:txBody>
      </p:sp>
      <p:pic>
        <p:nvPicPr>
          <p:cNvPr id="3" name="Picture 2">
            <a:extLst>
              <a:ext uri="{FF2B5EF4-FFF2-40B4-BE49-F238E27FC236}">
                <a16:creationId xmlns:a16="http://schemas.microsoft.com/office/drawing/2014/main" id="{BC5E8A26-ED64-40BE-9FB0-A47C2ED0A888}"/>
              </a:ext>
            </a:extLst>
          </p:cNvPr>
          <p:cNvPicPr>
            <a:picLocks noChangeAspect="1"/>
          </p:cNvPicPr>
          <p:nvPr/>
        </p:nvPicPr>
        <p:blipFill>
          <a:blip r:embed="rId2"/>
          <a:stretch>
            <a:fillRect/>
          </a:stretch>
        </p:blipFill>
        <p:spPr>
          <a:xfrm>
            <a:off x="7850134" y="4125256"/>
            <a:ext cx="3816181" cy="523671"/>
          </a:xfrm>
          <a:prstGeom prst="rect">
            <a:avLst/>
          </a:prstGeom>
        </p:spPr>
      </p:pic>
      <p:pic>
        <p:nvPicPr>
          <p:cNvPr id="5" name="Picture 4">
            <a:extLst>
              <a:ext uri="{FF2B5EF4-FFF2-40B4-BE49-F238E27FC236}">
                <a16:creationId xmlns:a16="http://schemas.microsoft.com/office/drawing/2014/main" id="{B85F97A1-511D-4064-B3C8-704D45A7B62D}"/>
              </a:ext>
            </a:extLst>
          </p:cNvPr>
          <p:cNvPicPr>
            <a:picLocks noChangeAspect="1"/>
          </p:cNvPicPr>
          <p:nvPr/>
        </p:nvPicPr>
        <p:blipFill>
          <a:blip r:embed="rId3"/>
          <a:stretch>
            <a:fillRect/>
          </a:stretch>
        </p:blipFill>
        <p:spPr>
          <a:xfrm>
            <a:off x="858933" y="4765040"/>
            <a:ext cx="11020029" cy="1622921"/>
          </a:xfrm>
          <a:prstGeom prst="rect">
            <a:avLst/>
          </a:prstGeom>
        </p:spPr>
      </p:pic>
      <p:cxnSp>
        <p:nvCxnSpPr>
          <p:cNvPr id="10" name="Straight Arrow Connector 9">
            <a:extLst>
              <a:ext uri="{FF2B5EF4-FFF2-40B4-BE49-F238E27FC236}">
                <a16:creationId xmlns:a16="http://schemas.microsoft.com/office/drawing/2014/main" id="{EFDC0B16-CF79-4DB9-B5FD-7D9039281954}"/>
              </a:ext>
            </a:extLst>
          </p:cNvPr>
          <p:cNvCxnSpPr>
            <a:cxnSpLocks/>
          </p:cNvCxnSpPr>
          <p:nvPr/>
        </p:nvCxnSpPr>
        <p:spPr>
          <a:xfrm flipV="1">
            <a:off x="8554821" y="5994400"/>
            <a:ext cx="1006245" cy="3935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Star: 5 Points 11">
            <a:extLst>
              <a:ext uri="{FF2B5EF4-FFF2-40B4-BE49-F238E27FC236}">
                <a16:creationId xmlns:a16="http://schemas.microsoft.com/office/drawing/2014/main" id="{009B2BC6-2100-4527-B27C-F700780E5741}"/>
              </a:ext>
            </a:extLst>
          </p:cNvPr>
          <p:cNvSpPr/>
          <p:nvPr/>
        </p:nvSpPr>
        <p:spPr>
          <a:xfrm>
            <a:off x="8128000" y="6387961"/>
            <a:ext cx="314960" cy="317639"/>
          </a:xfrm>
          <a:prstGeom prst="star5">
            <a:avLst/>
          </a:prstGeom>
          <a:solidFill>
            <a:srgbClr val="FAF020"/>
          </a:solidFill>
          <a:ln w="19050">
            <a:solidFill>
              <a:srgbClr val="8446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14" name="TextBox 13">
            <a:extLst>
              <a:ext uri="{FF2B5EF4-FFF2-40B4-BE49-F238E27FC236}">
                <a16:creationId xmlns:a16="http://schemas.microsoft.com/office/drawing/2014/main" id="{790E23D0-95C8-46EC-B293-DF6B9356909F}"/>
              </a:ext>
            </a:extLst>
          </p:cNvPr>
          <p:cNvSpPr txBox="1"/>
          <p:nvPr/>
        </p:nvSpPr>
        <p:spPr>
          <a:xfrm>
            <a:off x="8554821" y="6471920"/>
            <a:ext cx="2346859" cy="276999"/>
          </a:xfrm>
          <a:prstGeom prst="rect">
            <a:avLst/>
          </a:prstGeom>
          <a:noFill/>
        </p:spPr>
        <p:txBody>
          <a:bodyPr wrap="square" rtlCol="0">
            <a:spAutoFit/>
          </a:bodyPr>
          <a:lstStyle/>
          <a:p>
            <a:r>
              <a:rPr lang="en-US" sz="1200" dirty="0"/>
              <a:t>CSV list expected here</a:t>
            </a:r>
          </a:p>
        </p:txBody>
      </p:sp>
    </p:spTree>
    <p:extLst>
      <p:ext uri="{BB962C8B-B14F-4D97-AF65-F5344CB8AC3E}">
        <p14:creationId xmlns:p14="http://schemas.microsoft.com/office/powerpoint/2010/main" val="116604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319819"/>
            <a:ext cx="11455812" cy="5109029"/>
          </a:xfrm>
        </p:spPr>
        <p:txBody>
          <a:bodyPr>
            <a:normAutofit/>
          </a:bodyPr>
          <a:lstStyle/>
          <a:p>
            <a:r>
              <a:rPr lang="en-US" dirty="0"/>
              <a:t>IP releases to customers continue to have quality issues</a:t>
            </a:r>
          </a:p>
          <a:p>
            <a:r>
              <a:rPr lang="en-US" dirty="0"/>
              <a:t>Spending too much time spent cross-checking releases manually by AEs, PEMs, release teams</a:t>
            </a:r>
          </a:p>
          <a:p>
            <a:r>
              <a:rPr lang="en-US" dirty="0"/>
              <a:t>For internal teams, TAT is burdened by bad releases (e.g. </a:t>
            </a:r>
            <a:r>
              <a:rPr lang="en-US" dirty="0" err="1"/>
              <a:t>ckt</a:t>
            </a:r>
            <a:r>
              <a:rPr lang="en-US" dirty="0"/>
              <a:t>–to–DI)</a:t>
            </a:r>
          </a:p>
          <a:p>
            <a:r>
              <a:rPr lang="en-US" dirty="0"/>
              <a:t>Goal : </a:t>
            </a:r>
          </a:p>
          <a:p>
            <a:pPr lvl="1"/>
            <a:r>
              <a:rPr lang="en-US" sz="1600" dirty="0"/>
              <a:t>eliminate missing content/files in customer releases</a:t>
            </a:r>
          </a:p>
          <a:p>
            <a:pPr lvl="1"/>
            <a:r>
              <a:rPr lang="en-US" sz="1600" dirty="0"/>
              <a:t>eliminate missing content/files releases between internal teams</a:t>
            </a:r>
          </a:p>
          <a:p>
            <a:pPr lvl="1"/>
            <a:r>
              <a:rPr lang="en-US" sz="1600" dirty="0"/>
              <a:t>improve quality, reduce TAT</a:t>
            </a:r>
          </a:p>
          <a:p>
            <a:pPr lvl="1"/>
            <a:r>
              <a:rPr lang="en-US" sz="1600" dirty="0"/>
              <a:t>reduce releases triggered by quality issues</a:t>
            </a:r>
          </a:p>
          <a:p>
            <a:pPr lvl="1"/>
            <a:endParaRPr lang="en-US" dirty="0"/>
          </a:p>
          <a:p>
            <a:r>
              <a:rPr lang="en-US" dirty="0"/>
              <a:t>This flow ensures every release is well structure</a:t>
            </a:r>
          </a:p>
          <a:p>
            <a:pPr lvl="1"/>
            <a:r>
              <a:rPr lang="en-US" sz="1400" dirty="0"/>
              <a:t>BOM defines the standard used to measure all releases</a:t>
            </a:r>
          </a:p>
          <a:p>
            <a:pPr lvl="1"/>
            <a:r>
              <a:rPr lang="en-US" sz="1400" dirty="0"/>
              <a:t>deviations are flagged and reported to user</a:t>
            </a:r>
          </a:p>
          <a:p>
            <a:pPr lvl="1"/>
            <a:r>
              <a:rPr lang="en-US" sz="1400" dirty="0"/>
              <a:t>used for </a:t>
            </a:r>
            <a:r>
              <a:rPr lang="en-US" sz="1400" b="1" dirty="0"/>
              <a:t>external </a:t>
            </a:r>
            <a:r>
              <a:rPr lang="en-US" sz="1400" dirty="0"/>
              <a:t>releases to customers</a:t>
            </a:r>
          </a:p>
          <a:p>
            <a:pPr lvl="1"/>
            <a:r>
              <a:rPr lang="en-US" sz="1400" dirty="0"/>
              <a:t>WIP : used for </a:t>
            </a:r>
            <a:r>
              <a:rPr lang="en-US" sz="1400" b="1" dirty="0"/>
              <a:t>internal </a:t>
            </a:r>
            <a:r>
              <a:rPr lang="en-US" sz="1400" dirty="0"/>
              <a:t>hand-offs/release between teams </a:t>
            </a:r>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Patrick’s Motivation to Author the flow</a:t>
            </a:r>
          </a:p>
        </p:txBody>
      </p:sp>
    </p:spTree>
    <p:extLst>
      <p:ext uri="{BB962C8B-B14F-4D97-AF65-F5344CB8AC3E}">
        <p14:creationId xmlns:p14="http://schemas.microsoft.com/office/powerpoint/2010/main" val="383099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217099"/>
            <a:ext cx="11455812" cy="5108028"/>
          </a:xfrm>
        </p:spPr>
        <p:txBody>
          <a:bodyPr>
            <a:normAutofit fontScale="62500" lnSpcReduction="20000"/>
          </a:bodyPr>
          <a:lstStyle/>
          <a:p>
            <a:r>
              <a:rPr lang="en-US" sz="2200" dirty="0"/>
              <a:t>Mandate is coming directly from Warren/Ashfaq to have a more rigorous hand-off between CKT and DI.</a:t>
            </a:r>
          </a:p>
          <a:p>
            <a:r>
              <a:rPr lang="en-US" sz="2200" dirty="0"/>
              <a:t>Why do we need a more rigorous hand-off?</a:t>
            </a:r>
          </a:p>
          <a:p>
            <a:pPr lvl="1"/>
            <a:r>
              <a:rPr lang="en-US" sz="1900" dirty="0"/>
              <a:t>Currently the quality is very high and there are very few mistakes.  However, mistakes create waste for both teams (i.e. developer &amp; consumer), killing the TAT speeds. Automation ensure uniformity across providers. Automation proves hand-off is clean for all stakeholders.</a:t>
            </a:r>
          </a:p>
          <a:p>
            <a:pPr lvl="1"/>
            <a:r>
              <a:rPr lang="en-US" sz="1900" dirty="0"/>
              <a:t>We need to be able to scale up to support more customers, more products, in more tech nodes.  Must have rigorous, scalable, well-defined flows and automation achieves this.</a:t>
            </a:r>
          </a:p>
          <a:p>
            <a:pPr lvl="1"/>
            <a:r>
              <a:rPr lang="en-US" sz="1900" dirty="0"/>
              <a:t>The more standardized the flow is, the easier it is to share work and cover for each other.</a:t>
            </a:r>
          </a:p>
          <a:p>
            <a:pPr lvl="1"/>
            <a:r>
              <a:rPr lang="en-US" sz="1900" dirty="0"/>
              <a:t>People tracking a project at a higher level than CKT-DI can have a report proving CKT-DI hand off is clean. Eliminates FUD and misunderstandings.</a:t>
            </a:r>
          </a:p>
          <a:p>
            <a:pPr lvl="1"/>
            <a:r>
              <a:rPr lang="en-US" sz="1900" dirty="0"/>
              <a:t>There is also value in aligning with the rest of the company.  The new proposed flow is already used by product release teams, and it is intended to roll out to DI and RTL/front-end teams too.  Having a flow that is widely used allows for more CAD support for that flow.</a:t>
            </a:r>
          </a:p>
          <a:p>
            <a:r>
              <a:rPr lang="en-US" sz="2200" dirty="0"/>
              <a:t>Aren’t the current flows rigorous enough?</a:t>
            </a:r>
          </a:p>
          <a:p>
            <a:pPr lvl="1"/>
            <a:r>
              <a:rPr lang="en-US" sz="1900" dirty="0"/>
              <a:t>Yes and no.  The current flow (from seeding scripts right through to release scripts):</a:t>
            </a:r>
          </a:p>
          <a:p>
            <a:pPr lvl="2"/>
            <a:r>
              <a:rPr lang="en-US" sz="1800" dirty="0"/>
              <a:t>does capture intent – it knows the macros and views needed for a given release of a given product</a:t>
            </a:r>
          </a:p>
          <a:p>
            <a:pPr lvl="2"/>
            <a:r>
              <a:rPr lang="en-US" sz="1800" dirty="0"/>
              <a:t>does guarantee that the intended macro views are released – it will flag any views that are missing.  It is “correct by construction” and guides the whole engineering process.</a:t>
            </a:r>
          </a:p>
          <a:p>
            <a:pPr lvl="1"/>
            <a:r>
              <a:rPr lang="en-US" sz="1900" dirty="0"/>
              <a:t>So what’s missing?</a:t>
            </a:r>
          </a:p>
          <a:p>
            <a:pPr lvl="2"/>
            <a:r>
              <a:rPr lang="en-US" sz="1800" dirty="0"/>
              <a:t>It is not easy to “see” and audit the intent.  The required views can be controlled with configuration files like </a:t>
            </a:r>
            <a:r>
              <a:rPr lang="en-US" sz="1800" dirty="0" err="1"/>
              <a:t>topCells</a:t>
            </a:r>
            <a:r>
              <a:rPr lang="en-US" sz="1800" dirty="0"/>
              <a:t> and </a:t>
            </a:r>
            <a:r>
              <a:rPr lang="en-US" sz="1800" dirty="0" err="1"/>
              <a:t>legalRelease</a:t>
            </a:r>
            <a:r>
              <a:rPr lang="en-US" sz="1800" dirty="0"/>
              <a:t>, but the main content requirement is hard-coded inside the scripts.</a:t>
            </a:r>
          </a:p>
          <a:p>
            <a:pPr lvl="2"/>
            <a:r>
              <a:rPr lang="en-US" sz="1800" dirty="0"/>
              <a:t>It is not possible to run an independent review of the release.  The flow will report missing views, and the </a:t>
            </a:r>
            <a:r>
              <a:rPr lang="en-US" sz="1800" dirty="0" err="1"/>
              <a:t>crr</a:t>
            </a:r>
            <a:r>
              <a:rPr lang="en-US" sz="1800" dirty="0"/>
              <a:t> file represents the full release.  But there is no way to run an independent check on the release that generates a report that could independently confirm release (regardless of how it was created), and could be distributed to concerned parties.</a:t>
            </a:r>
          </a:p>
          <a:p>
            <a:pPr lvl="2"/>
            <a:r>
              <a:rPr lang="en-US" sz="1800" dirty="0"/>
              <a:t>It is also hard to add new macro/view types or expand/improve the flow.  Since it already has a lot of “smarts” built in (to know which views are needed for each macros for example), it is hard to update requirements, and augment the flows (</a:t>
            </a:r>
            <a:r>
              <a:rPr lang="en-US" sz="1800" dirty="0" err="1"/>
              <a:t>eg</a:t>
            </a:r>
            <a:r>
              <a:rPr lang="en-US" sz="1800" dirty="0"/>
              <a:t> add new checks).  Adding </a:t>
            </a:r>
            <a:r>
              <a:rPr lang="en-US" sz="1800" dirty="0" err="1"/>
              <a:t>covercells</a:t>
            </a:r>
            <a:r>
              <a:rPr lang="en-US" sz="1800" dirty="0"/>
              <a:t> to the flow was brought up as a recent example.</a:t>
            </a:r>
          </a:p>
          <a:p>
            <a:pPr lvl="2"/>
            <a:r>
              <a:rPr lang="en-US" sz="1800" dirty="0"/>
              <a:t>Non standard views (</a:t>
            </a:r>
            <a:r>
              <a:rPr lang="en-US" sz="1800" dirty="0" err="1"/>
              <a:t>eg</a:t>
            </a:r>
            <a:r>
              <a:rPr lang="en-US" sz="1800" dirty="0"/>
              <a:t> </a:t>
            </a:r>
            <a:r>
              <a:rPr lang="en-US" sz="1800" dirty="0" err="1"/>
              <a:t>HSpice</a:t>
            </a:r>
            <a:r>
              <a:rPr lang="en-US" sz="1800" dirty="0"/>
              <a:t>, IBIS, </a:t>
            </a:r>
            <a:r>
              <a:rPr lang="en-US" sz="1800" dirty="0" err="1"/>
              <a:t>etc</a:t>
            </a:r>
            <a:r>
              <a:rPr lang="en-US" sz="1800" dirty="0"/>
              <a:t>) may be entered manually, but this allows the delivery to diverge among teams.</a:t>
            </a:r>
          </a:p>
          <a:p>
            <a:pPr lvl="2"/>
            <a:r>
              <a:rPr lang="en-US" sz="1800" dirty="0"/>
              <a:t>There are currently no definitions for initial and preliminary type releases.</a:t>
            </a:r>
          </a:p>
          <a:p>
            <a:pPr lvl="2"/>
            <a:r>
              <a:rPr lang="en-US" sz="1800" dirty="0"/>
              <a:t>Not all teams are using the current scripts.  Having a way to independently check a release (regardless of how it was created) adds value here.</a:t>
            </a:r>
          </a:p>
          <a:p>
            <a:pPr marL="576072" lvl="2" indent="0">
              <a:buNone/>
            </a:pPr>
            <a:endParaRPr lang="en-US" sz="1800" dirty="0">
              <a:highlight>
                <a:srgbClr val="FFFF00"/>
              </a:highlight>
            </a:endParaRPr>
          </a:p>
          <a:p>
            <a:pPr marL="0" indent="0">
              <a:buNone/>
            </a:pPr>
            <a:endParaRPr lang="en-US" dirty="0"/>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Pete’s Deeper Dive into the Motivation</a:t>
            </a:r>
          </a:p>
        </p:txBody>
      </p:sp>
    </p:spTree>
    <p:extLst>
      <p:ext uri="{BB962C8B-B14F-4D97-AF65-F5344CB8AC3E}">
        <p14:creationId xmlns:p14="http://schemas.microsoft.com/office/powerpoint/2010/main" val="1277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2664369"/>
            <a:ext cx="11455812" cy="507653"/>
          </a:xfrm>
        </p:spPr>
        <p:txBody>
          <a:bodyPr>
            <a:normAutofit fontScale="92500" lnSpcReduction="20000"/>
          </a:bodyPr>
          <a:lstStyle/>
          <a:p>
            <a:r>
              <a:rPr lang="en-US" sz="1400" dirty="0"/>
              <a:t>PMs and CKT managers are heavily loaded and don’t have extra resource allocated to learn/develop new flows</a:t>
            </a:r>
          </a:p>
          <a:p>
            <a:r>
              <a:rPr lang="en-US" sz="1400" dirty="0"/>
              <a:t>It is proposed we break down stage 1 as follows to reduce impact to current engineering work:</a:t>
            </a:r>
          </a:p>
          <a:p>
            <a:endParaRPr lang="en-US" dirty="0"/>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Proposed Roll Out</a:t>
            </a:r>
          </a:p>
        </p:txBody>
      </p:sp>
      <p:graphicFrame>
        <p:nvGraphicFramePr>
          <p:cNvPr id="3" name="Table 4">
            <a:extLst>
              <a:ext uri="{FF2B5EF4-FFF2-40B4-BE49-F238E27FC236}">
                <a16:creationId xmlns:a16="http://schemas.microsoft.com/office/drawing/2014/main" id="{35DA4F50-7F5B-4ED9-8193-26DD7D856BDA}"/>
              </a:ext>
            </a:extLst>
          </p:cNvPr>
          <p:cNvGraphicFramePr>
            <a:graphicFrameLocks noGrp="1"/>
          </p:cNvGraphicFramePr>
          <p:nvPr>
            <p:extLst>
              <p:ext uri="{D42A27DB-BD31-4B8C-83A1-F6EECF244321}">
                <p14:modId xmlns:p14="http://schemas.microsoft.com/office/powerpoint/2010/main" val="3585777472"/>
              </p:ext>
            </p:extLst>
          </p:nvPr>
        </p:nvGraphicFramePr>
        <p:xfrm>
          <a:off x="922107" y="1094124"/>
          <a:ext cx="9445294" cy="1440746"/>
        </p:xfrm>
        <a:graphic>
          <a:graphicData uri="http://schemas.openxmlformats.org/drawingml/2006/table">
            <a:tbl>
              <a:tblPr firstRow="1" bandRow="1">
                <a:tableStyleId>{5C22544A-7EE6-4342-B048-85BDC9FD1C3A}</a:tableStyleId>
              </a:tblPr>
              <a:tblGrid>
                <a:gridCol w="1858929">
                  <a:extLst>
                    <a:ext uri="{9D8B030D-6E8A-4147-A177-3AD203B41FA5}">
                      <a16:colId xmlns:a16="http://schemas.microsoft.com/office/drawing/2014/main" val="871045087"/>
                    </a:ext>
                  </a:extLst>
                </a:gridCol>
                <a:gridCol w="6621517">
                  <a:extLst>
                    <a:ext uri="{9D8B030D-6E8A-4147-A177-3AD203B41FA5}">
                      <a16:colId xmlns:a16="http://schemas.microsoft.com/office/drawing/2014/main" val="1096277835"/>
                    </a:ext>
                  </a:extLst>
                </a:gridCol>
                <a:gridCol w="964848">
                  <a:extLst>
                    <a:ext uri="{9D8B030D-6E8A-4147-A177-3AD203B41FA5}">
                      <a16:colId xmlns:a16="http://schemas.microsoft.com/office/drawing/2014/main" val="2514950861"/>
                    </a:ext>
                  </a:extLst>
                </a:gridCol>
              </a:tblGrid>
              <a:tr h="188233">
                <a:tc>
                  <a:txBody>
                    <a:bodyPr/>
                    <a:lstStyle/>
                    <a:p>
                      <a:r>
                        <a:rPr lang="en-US" sz="1000" dirty="0"/>
                        <a:t>Stage</a:t>
                      </a:r>
                    </a:p>
                  </a:txBody>
                  <a:tcPr/>
                </a:tc>
                <a:tc>
                  <a:txBody>
                    <a:bodyPr/>
                    <a:lstStyle/>
                    <a:p>
                      <a:r>
                        <a:rPr lang="en-US" sz="1000" dirty="0"/>
                        <a:t>Description</a:t>
                      </a:r>
                    </a:p>
                  </a:txBody>
                  <a:tcPr/>
                </a:tc>
                <a:tc>
                  <a:txBody>
                    <a:bodyPr/>
                    <a:lstStyle/>
                    <a:p>
                      <a:r>
                        <a:rPr lang="en-US" sz="1000" dirty="0"/>
                        <a:t>Timeframe</a:t>
                      </a:r>
                    </a:p>
                  </a:txBody>
                  <a:tcPr/>
                </a:tc>
                <a:extLst>
                  <a:ext uri="{0D108BD9-81ED-4DB2-BD59-A6C34878D82A}">
                    <a16:rowId xmlns:a16="http://schemas.microsoft.com/office/drawing/2014/main" val="2436079923"/>
                  </a:ext>
                </a:extLst>
              </a:tr>
              <a:tr h="188233">
                <a:tc>
                  <a:txBody>
                    <a:bodyPr/>
                    <a:lstStyle/>
                    <a:p>
                      <a:r>
                        <a:rPr lang="en-US" sz="1000" dirty="0"/>
                        <a:t>1 – Content List</a:t>
                      </a:r>
                    </a:p>
                  </a:txBody>
                  <a:tcPr/>
                </a:tc>
                <a:tc>
                  <a:txBody>
                    <a:bodyPr/>
                    <a:lstStyle/>
                    <a:p>
                      <a:pPr marL="171450" indent="-171450">
                        <a:buFont typeface="Arial" panose="020B0604020202020204" pitchFamily="34" charset="0"/>
                        <a:buChar char="•"/>
                      </a:pPr>
                      <a:r>
                        <a:rPr lang="en-US" sz="1000" dirty="0"/>
                        <a:t>Capture list of all intended views (in MM and .</a:t>
                      </a:r>
                      <a:r>
                        <a:rPr lang="en-US" sz="1000" dirty="0" err="1"/>
                        <a:t>cfg</a:t>
                      </a:r>
                      <a:r>
                        <a:rPr lang="en-US" sz="1000" dirty="0"/>
                        <a:t> files) and check for existence in release</a:t>
                      </a:r>
                    </a:p>
                  </a:txBody>
                  <a:tcPr/>
                </a:tc>
                <a:tc>
                  <a:txBody>
                    <a:bodyPr/>
                    <a:lstStyle/>
                    <a:p>
                      <a:r>
                        <a:rPr lang="en-US" sz="1000" dirty="0"/>
                        <a:t>?</a:t>
                      </a:r>
                    </a:p>
                  </a:txBody>
                  <a:tcPr/>
                </a:tc>
                <a:extLst>
                  <a:ext uri="{0D108BD9-81ED-4DB2-BD59-A6C34878D82A}">
                    <a16:rowId xmlns:a16="http://schemas.microsoft.com/office/drawing/2014/main" val="170880073"/>
                  </a:ext>
                </a:extLst>
              </a:tr>
              <a:tr h="305878">
                <a:tc>
                  <a:txBody>
                    <a:bodyPr/>
                    <a:lstStyle/>
                    <a:p>
                      <a:r>
                        <a:rPr lang="en-US" sz="1000" dirty="0"/>
                        <a:t>2 – Content Checks</a:t>
                      </a:r>
                    </a:p>
                  </a:txBody>
                  <a:tcPr/>
                </a:tc>
                <a:tc>
                  <a:txBody>
                    <a:bodyPr/>
                    <a:lstStyle/>
                    <a:p>
                      <a:pPr marL="171450" indent="-171450">
                        <a:buFont typeface="Arial" panose="020B0604020202020204" pitchFamily="34" charset="0"/>
                        <a:buChar char="•"/>
                      </a:pPr>
                      <a:r>
                        <a:rPr lang="en-US" sz="1000" dirty="0"/>
                        <a:t>Simple/sanity type checks (correct name, formatting, headers exist, </a:t>
                      </a:r>
                      <a:r>
                        <a:rPr lang="en-US" sz="1000" dirty="0" err="1"/>
                        <a:t>etc</a:t>
                      </a:r>
                      <a:r>
                        <a:rPr lang="en-US" sz="1000" dirty="0"/>
                        <a:t>).</a:t>
                      </a:r>
                    </a:p>
                    <a:p>
                      <a:pPr marL="171450" indent="-171450">
                        <a:buFont typeface="Arial" panose="020B0604020202020204" pitchFamily="34" charset="0"/>
                        <a:buChar char="•"/>
                      </a:pPr>
                      <a:r>
                        <a:rPr lang="en-US" sz="1000" dirty="0"/>
                        <a:t>As escapes are found, new checks are added</a:t>
                      </a:r>
                    </a:p>
                  </a:txBody>
                  <a:tcPr/>
                </a:tc>
                <a:tc>
                  <a:txBody>
                    <a:bodyPr/>
                    <a:lstStyle/>
                    <a:p>
                      <a:r>
                        <a:rPr lang="en-US" sz="1000" dirty="0"/>
                        <a:t>?</a:t>
                      </a:r>
                    </a:p>
                  </a:txBody>
                  <a:tcPr/>
                </a:tc>
                <a:extLst>
                  <a:ext uri="{0D108BD9-81ED-4DB2-BD59-A6C34878D82A}">
                    <a16:rowId xmlns:a16="http://schemas.microsoft.com/office/drawing/2014/main" val="760135622"/>
                  </a:ext>
                </a:extLst>
              </a:tr>
              <a:tr h="556826">
                <a:tc>
                  <a:txBody>
                    <a:bodyPr/>
                    <a:lstStyle/>
                    <a:p>
                      <a:r>
                        <a:rPr lang="en-US" sz="1000" dirty="0"/>
                        <a:t>3 – Cross Domain Analysis</a:t>
                      </a:r>
                    </a:p>
                  </a:txBody>
                  <a:tcPr/>
                </a:tc>
                <a:tc>
                  <a:txBody>
                    <a:bodyPr/>
                    <a:lstStyle/>
                    <a:p>
                      <a:pPr marL="171450" indent="-171450">
                        <a:buFont typeface="Arial" panose="020B0604020202020204" pitchFamily="34" charset="0"/>
                        <a:buChar char="•"/>
                      </a:pPr>
                      <a:r>
                        <a:rPr lang="en-US" sz="1000" dirty="0"/>
                        <a:t>I think this is actually checking content, for example that all tests are run and results are either pass or waived.</a:t>
                      </a:r>
                    </a:p>
                    <a:p>
                      <a:pPr marL="171450" indent="-171450">
                        <a:buFont typeface="Arial" panose="020B0604020202020204" pitchFamily="34" charset="0"/>
                        <a:buChar char="•"/>
                      </a:pPr>
                      <a:r>
                        <a:rPr lang="en-US" sz="1000" dirty="0"/>
                        <a:t>We could consider adding flow-tracing type tools that know which analysis needs to be run and kicks it off whenever a related view is touched.</a:t>
                      </a:r>
                    </a:p>
                  </a:txBody>
                  <a:tcPr/>
                </a:tc>
                <a:tc>
                  <a:txBody>
                    <a:bodyPr/>
                    <a:lstStyle/>
                    <a:p>
                      <a:r>
                        <a:rPr lang="en-US" sz="1000" dirty="0"/>
                        <a:t>?</a:t>
                      </a:r>
                    </a:p>
                  </a:txBody>
                  <a:tcPr/>
                </a:tc>
                <a:extLst>
                  <a:ext uri="{0D108BD9-81ED-4DB2-BD59-A6C34878D82A}">
                    <a16:rowId xmlns:a16="http://schemas.microsoft.com/office/drawing/2014/main" val="716091441"/>
                  </a:ext>
                </a:extLst>
              </a:tr>
            </a:tbl>
          </a:graphicData>
        </a:graphic>
      </p:graphicFrame>
      <p:graphicFrame>
        <p:nvGraphicFramePr>
          <p:cNvPr id="6" name="Table 6">
            <a:extLst>
              <a:ext uri="{FF2B5EF4-FFF2-40B4-BE49-F238E27FC236}">
                <a16:creationId xmlns:a16="http://schemas.microsoft.com/office/drawing/2014/main" id="{F0344BDF-3AE2-480E-873E-BD9B31C340C9}"/>
              </a:ext>
            </a:extLst>
          </p:cNvPr>
          <p:cNvGraphicFramePr>
            <a:graphicFrameLocks noGrp="1"/>
          </p:cNvGraphicFramePr>
          <p:nvPr>
            <p:extLst>
              <p:ext uri="{D42A27DB-BD31-4B8C-83A1-F6EECF244321}">
                <p14:modId xmlns:p14="http://schemas.microsoft.com/office/powerpoint/2010/main" val="1880546809"/>
              </p:ext>
            </p:extLst>
          </p:nvPr>
        </p:nvGraphicFramePr>
        <p:xfrm>
          <a:off x="922107" y="3226849"/>
          <a:ext cx="9445296" cy="3108960"/>
        </p:xfrm>
        <a:graphic>
          <a:graphicData uri="http://schemas.openxmlformats.org/drawingml/2006/table">
            <a:tbl>
              <a:tblPr firstRow="1" bandRow="1">
                <a:tableStyleId>{5C22544A-7EE6-4342-B048-85BDC9FD1C3A}</a:tableStyleId>
              </a:tblPr>
              <a:tblGrid>
                <a:gridCol w="1606683">
                  <a:extLst>
                    <a:ext uri="{9D8B030D-6E8A-4147-A177-3AD203B41FA5}">
                      <a16:colId xmlns:a16="http://schemas.microsoft.com/office/drawing/2014/main" val="1702149587"/>
                    </a:ext>
                  </a:extLst>
                </a:gridCol>
                <a:gridCol w="4250383">
                  <a:extLst>
                    <a:ext uri="{9D8B030D-6E8A-4147-A177-3AD203B41FA5}">
                      <a16:colId xmlns:a16="http://schemas.microsoft.com/office/drawing/2014/main" val="1291924265"/>
                    </a:ext>
                  </a:extLst>
                </a:gridCol>
                <a:gridCol w="2610769">
                  <a:extLst>
                    <a:ext uri="{9D8B030D-6E8A-4147-A177-3AD203B41FA5}">
                      <a16:colId xmlns:a16="http://schemas.microsoft.com/office/drawing/2014/main" val="2006370728"/>
                    </a:ext>
                  </a:extLst>
                </a:gridCol>
                <a:gridCol w="977461">
                  <a:extLst>
                    <a:ext uri="{9D8B030D-6E8A-4147-A177-3AD203B41FA5}">
                      <a16:colId xmlns:a16="http://schemas.microsoft.com/office/drawing/2014/main" val="95842482"/>
                    </a:ext>
                  </a:extLst>
                </a:gridCol>
              </a:tblGrid>
              <a:tr h="156228">
                <a:tc>
                  <a:txBody>
                    <a:bodyPr/>
                    <a:lstStyle/>
                    <a:p>
                      <a:r>
                        <a:rPr lang="en-US" sz="1000" dirty="0"/>
                        <a:t>Stage</a:t>
                      </a:r>
                    </a:p>
                  </a:txBody>
                  <a:tcPr/>
                </a:tc>
                <a:tc>
                  <a:txBody>
                    <a:bodyPr/>
                    <a:lstStyle/>
                    <a:p>
                      <a:r>
                        <a:rPr lang="en-US" sz="1000" dirty="0"/>
                        <a:t>Description</a:t>
                      </a:r>
                    </a:p>
                  </a:txBody>
                  <a:tcPr/>
                </a:tc>
                <a:tc>
                  <a:txBody>
                    <a:bodyPr/>
                    <a:lstStyle/>
                    <a:p>
                      <a:r>
                        <a:rPr lang="en-US" sz="1000" dirty="0"/>
                        <a:t>Impact</a:t>
                      </a:r>
                    </a:p>
                  </a:txBody>
                  <a:tcPr/>
                </a:tc>
                <a:tc>
                  <a:txBody>
                    <a:bodyPr/>
                    <a:lstStyle/>
                    <a:p>
                      <a:r>
                        <a:rPr lang="en-US" sz="1000" dirty="0"/>
                        <a:t>Timeframe</a:t>
                      </a:r>
                    </a:p>
                  </a:txBody>
                  <a:tcPr/>
                </a:tc>
                <a:extLst>
                  <a:ext uri="{0D108BD9-81ED-4DB2-BD59-A6C34878D82A}">
                    <a16:rowId xmlns:a16="http://schemas.microsoft.com/office/drawing/2014/main" val="1560561905"/>
                  </a:ext>
                </a:extLst>
              </a:tr>
              <a:tr h="700720">
                <a:tc>
                  <a:txBody>
                    <a:bodyPr/>
                    <a:lstStyle/>
                    <a:p>
                      <a:r>
                        <a:rPr lang="en-US" sz="1000" dirty="0"/>
                        <a:t>1a – Develop MM</a:t>
                      </a:r>
                    </a:p>
                  </a:txBody>
                  <a:tcPr/>
                </a:tc>
                <a:tc>
                  <a:txBody>
                    <a:bodyPr/>
                    <a:lstStyle/>
                    <a:p>
                      <a:pPr marL="171450" indent="-171450">
                        <a:buFont typeface="Arial" panose="020B0604020202020204" pitchFamily="34" charset="0"/>
                        <a:buChar char="•"/>
                      </a:pPr>
                      <a:r>
                        <a:rPr lang="en-US" sz="1000" dirty="0"/>
                        <a:t>Actual release to DI and all engineering work will continue to rely on existing flow.</a:t>
                      </a:r>
                    </a:p>
                    <a:p>
                      <a:pPr marL="171450" indent="-171450">
                        <a:buFont typeface="Arial" panose="020B0604020202020204" pitchFamily="34" charset="0"/>
                        <a:buChar char="•"/>
                      </a:pPr>
                      <a:r>
                        <a:rPr lang="en-US" sz="1000" dirty="0"/>
                        <a:t>In addition, the new checking tool will be run on each release.</a:t>
                      </a:r>
                    </a:p>
                    <a:p>
                      <a:pPr marL="171450" indent="-171450">
                        <a:buFont typeface="Arial" panose="020B0604020202020204" pitchFamily="34" charset="0"/>
                        <a:buChar char="•"/>
                      </a:pPr>
                      <a:r>
                        <a:rPr lang="en-US" sz="1000" dirty="0"/>
                        <a:t>Will require creating the MM and .</a:t>
                      </a:r>
                      <a:r>
                        <a:rPr lang="en-US" sz="1000" dirty="0" err="1"/>
                        <a:t>cfg</a:t>
                      </a:r>
                      <a:r>
                        <a:rPr lang="en-US" sz="1000" dirty="0"/>
                        <a:t> for each release, and running the check after release (but won’t gate release)</a:t>
                      </a:r>
                    </a:p>
                  </a:txBody>
                  <a:tcPr/>
                </a:tc>
                <a:tc>
                  <a:txBody>
                    <a:bodyPr/>
                    <a:lstStyle/>
                    <a:p>
                      <a:pPr marL="171450" indent="-171450">
                        <a:buFont typeface="Arial" panose="020B0604020202020204" pitchFamily="34" charset="0"/>
                        <a:buChar char="•"/>
                      </a:pPr>
                      <a:r>
                        <a:rPr lang="en-US" sz="1000" dirty="0"/>
                        <a:t>PMs will need to generate MM and .</a:t>
                      </a:r>
                      <a:r>
                        <a:rPr lang="en-US" sz="1000" dirty="0" err="1"/>
                        <a:t>cfg</a:t>
                      </a:r>
                      <a:r>
                        <a:rPr lang="en-US" sz="1000" dirty="0"/>
                        <a:t> for each release – hopefully this is minimal as Bhuvan, Patrick, Pete have already created templates for DDR, LPDDR, and HBM.</a:t>
                      </a:r>
                    </a:p>
                  </a:txBody>
                  <a:tcPr/>
                </a:tc>
                <a:tc>
                  <a:txBody>
                    <a:bodyPr/>
                    <a:lstStyle/>
                    <a:p>
                      <a:r>
                        <a:rPr lang="en-US" sz="1000" dirty="0"/>
                        <a:t>?</a:t>
                      </a:r>
                    </a:p>
                  </a:txBody>
                  <a:tcPr/>
                </a:tc>
                <a:extLst>
                  <a:ext uri="{0D108BD9-81ED-4DB2-BD59-A6C34878D82A}">
                    <a16:rowId xmlns:a16="http://schemas.microsoft.com/office/drawing/2014/main" val="1780251352"/>
                  </a:ext>
                </a:extLst>
              </a:tr>
              <a:tr h="644440">
                <a:tc>
                  <a:txBody>
                    <a:bodyPr/>
                    <a:lstStyle/>
                    <a:p>
                      <a:r>
                        <a:rPr lang="en-US" sz="1000" dirty="0"/>
                        <a:t>1b – Incorporate existing config with new flow</a:t>
                      </a:r>
                    </a:p>
                  </a:txBody>
                  <a:tcPr/>
                </a:tc>
                <a:tc>
                  <a:txBody>
                    <a:bodyPr/>
                    <a:lstStyle/>
                    <a:p>
                      <a:pPr marL="171450" indent="-171450">
                        <a:buFont typeface="Arial" panose="020B0604020202020204" pitchFamily="34" charset="0"/>
                        <a:buChar char="•"/>
                      </a:pPr>
                      <a:r>
                        <a:rPr lang="en-US" sz="1000" dirty="0"/>
                        <a:t>For example, </a:t>
                      </a:r>
                      <a:r>
                        <a:rPr lang="en-US" sz="1000" dirty="0" err="1"/>
                        <a:t>topCells</a:t>
                      </a:r>
                      <a:r>
                        <a:rPr lang="en-US" sz="1000" dirty="0"/>
                        <a:t>, </a:t>
                      </a:r>
                      <a:r>
                        <a:rPr lang="en-US" sz="1000" dirty="0" err="1"/>
                        <a:t>legalRelease</a:t>
                      </a:r>
                      <a:r>
                        <a:rPr lang="en-US" sz="1000" dirty="0"/>
                        <a:t>, </a:t>
                      </a:r>
                      <a:r>
                        <a:rPr lang="en-US" sz="1000" dirty="0" err="1"/>
                        <a:t>etc</a:t>
                      </a:r>
                      <a:r>
                        <a:rPr lang="en-US" sz="1000" dirty="0"/>
                        <a:t> could become sheets in the MM excel file.</a:t>
                      </a:r>
                    </a:p>
                    <a:p>
                      <a:pPr marL="171450" indent="-171450">
                        <a:buFont typeface="Arial" panose="020B0604020202020204" pitchFamily="34" charset="0"/>
                        <a:buChar char="•"/>
                      </a:pPr>
                      <a:r>
                        <a:rPr lang="en-US" sz="1000" dirty="0"/>
                        <a:t>The flows would have to be updated to accept the new format.</a:t>
                      </a:r>
                    </a:p>
                    <a:p>
                      <a:pPr marL="171450" indent="-171450">
                        <a:buFont typeface="Arial" panose="020B0604020202020204" pitchFamily="34" charset="0"/>
                        <a:buChar char="•"/>
                      </a:pPr>
                      <a:r>
                        <a:rPr lang="en-US" sz="1000" dirty="0"/>
                        <a:t>Allows entire configuration for a project to be stored together under revision control, and allows CAD to start updating the flows with hopefully no impact to user</a:t>
                      </a:r>
                    </a:p>
                  </a:txBody>
                  <a:tcPr/>
                </a:tc>
                <a:tc>
                  <a:txBody>
                    <a:bodyPr/>
                    <a:lstStyle/>
                    <a:p>
                      <a:pPr marL="171450" indent="-171450">
                        <a:buFont typeface="Arial" panose="020B0604020202020204" pitchFamily="34" charset="0"/>
                        <a:buChar char="•"/>
                      </a:pPr>
                      <a:r>
                        <a:rPr lang="en-US" sz="1000" dirty="0"/>
                        <a:t>Bhuvan would have to update flows to understand new file formats.</a:t>
                      </a:r>
                    </a:p>
                    <a:p>
                      <a:pPr marL="171450" indent="-171450">
                        <a:buFont typeface="Arial" panose="020B0604020202020204" pitchFamily="34" charset="0"/>
                        <a:buChar char="•"/>
                      </a:pPr>
                      <a:r>
                        <a:rPr lang="en-US" sz="1000" dirty="0"/>
                        <a:t>Hopefully minimal impact to PMs as content would be the same, just slightly different format.</a:t>
                      </a:r>
                    </a:p>
                  </a:txBody>
                  <a:tcPr/>
                </a:tc>
                <a:tc>
                  <a:txBody>
                    <a:bodyPr/>
                    <a:lstStyle/>
                    <a:p>
                      <a:r>
                        <a:rPr lang="en-US" sz="1000" dirty="0"/>
                        <a:t>?</a:t>
                      </a:r>
                    </a:p>
                  </a:txBody>
                  <a:tcPr/>
                </a:tc>
                <a:extLst>
                  <a:ext uri="{0D108BD9-81ED-4DB2-BD59-A6C34878D82A}">
                    <a16:rowId xmlns:a16="http://schemas.microsoft.com/office/drawing/2014/main" val="1297056041"/>
                  </a:ext>
                </a:extLst>
              </a:tr>
              <a:tr h="449155">
                <a:tc>
                  <a:txBody>
                    <a:bodyPr/>
                    <a:lstStyle/>
                    <a:p>
                      <a:r>
                        <a:rPr lang="en-US" sz="1000" dirty="0"/>
                        <a:t>1c – Clean up and automate flow</a:t>
                      </a:r>
                    </a:p>
                  </a:txBody>
                  <a:tcPr/>
                </a:tc>
                <a:tc>
                  <a:txBody>
                    <a:bodyPr/>
                    <a:lstStyle/>
                    <a:p>
                      <a:pPr marL="171450" indent="-171450">
                        <a:buFont typeface="Arial" panose="020B0604020202020204" pitchFamily="34" charset="0"/>
                        <a:buChar char="•"/>
                      </a:pPr>
                      <a:r>
                        <a:rPr lang="en-US" sz="1000" dirty="0"/>
                        <a:t>Once the existing and </a:t>
                      </a:r>
                      <a:r>
                        <a:rPr lang="en-US" sz="1000"/>
                        <a:t>new configuration files </a:t>
                      </a:r>
                      <a:r>
                        <a:rPr lang="en-US" sz="1000" dirty="0"/>
                        <a:t>are consolidated in one place (but basically still runs as the existing flow does today) redundancies can be eliminated, and scripts “under the hood” can be simplified and improved, preparing the way for stage 2.</a:t>
                      </a:r>
                    </a:p>
                  </a:txBody>
                  <a:tcPr/>
                </a:tc>
                <a:tc>
                  <a:txBody>
                    <a:bodyPr/>
                    <a:lstStyle/>
                    <a:p>
                      <a:pPr marL="171450" indent="-171450">
                        <a:buFont typeface="Arial" panose="020B0604020202020204" pitchFamily="34" charset="0"/>
                        <a:buChar char="•"/>
                      </a:pPr>
                      <a:r>
                        <a:rPr lang="en-US" sz="1000" dirty="0"/>
                        <a:t>Main impact is to Bhuvan</a:t>
                      </a:r>
                    </a:p>
                    <a:p>
                      <a:pPr marL="171450" indent="-171450">
                        <a:buFont typeface="Arial" panose="020B0604020202020204" pitchFamily="34" charset="0"/>
                        <a:buChar char="•"/>
                      </a:pPr>
                      <a:r>
                        <a:rPr lang="en-US" sz="1000" dirty="0"/>
                        <a:t>Hopefully very minimal impact to PMs as new versions of the flow are rolled out.  -- although cleaning up redundancies in MM may cause slight workflow change to PMs</a:t>
                      </a:r>
                    </a:p>
                  </a:txBody>
                  <a:tcPr/>
                </a:tc>
                <a:tc>
                  <a:txBody>
                    <a:bodyPr/>
                    <a:lstStyle/>
                    <a:p>
                      <a:r>
                        <a:rPr lang="en-US" sz="1000" dirty="0"/>
                        <a:t>?</a:t>
                      </a:r>
                    </a:p>
                  </a:txBody>
                  <a:tcPr/>
                </a:tc>
                <a:extLst>
                  <a:ext uri="{0D108BD9-81ED-4DB2-BD59-A6C34878D82A}">
                    <a16:rowId xmlns:a16="http://schemas.microsoft.com/office/drawing/2014/main" val="2936977100"/>
                  </a:ext>
                </a:extLst>
              </a:tr>
            </a:tbl>
          </a:graphicData>
        </a:graphic>
      </p:graphicFrame>
    </p:spTree>
    <p:extLst>
      <p:ext uri="{BB962C8B-B14F-4D97-AF65-F5344CB8AC3E}">
        <p14:creationId xmlns:p14="http://schemas.microsoft.com/office/powerpoint/2010/main" val="75868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319819"/>
            <a:ext cx="11455812" cy="5109029"/>
          </a:xfrm>
        </p:spPr>
        <p:txBody>
          <a:bodyPr>
            <a:normAutofit/>
          </a:bodyPr>
          <a:lstStyle/>
          <a:p>
            <a:r>
              <a:rPr lang="en-US" dirty="0"/>
              <a:t>The Main Manifest (</a:t>
            </a:r>
            <a:r>
              <a:rPr lang="en-US" b="1" dirty="0"/>
              <a:t>MM)</a:t>
            </a:r>
            <a:r>
              <a:rPr lang="en-US" dirty="0"/>
              <a:t> is used to record all details of the BOM in a compact format</a:t>
            </a:r>
          </a:p>
          <a:p>
            <a:endParaRPr lang="en-US" dirty="0"/>
          </a:p>
          <a:p>
            <a:r>
              <a:rPr lang="en-US" dirty="0"/>
              <a:t>MM consists of a few major sections and these are required</a:t>
            </a:r>
          </a:p>
          <a:p>
            <a:pPr marL="635508" lvl="1" indent="-342900">
              <a:buFont typeface="+mj-lt"/>
              <a:buAutoNum type="arabicPeriod"/>
            </a:pPr>
            <a:r>
              <a:rPr lang="en-US" dirty="0"/>
              <a:t>Release Names</a:t>
            </a:r>
          </a:p>
          <a:p>
            <a:pPr marL="635508" lvl="1" indent="-342900">
              <a:buFont typeface="+mj-lt"/>
              <a:buAutoNum type="arabicPeriod"/>
            </a:pPr>
            <a:r>
              <a:rPr lang="en-US" dirty="0"/>
              <a:t>Component Names </a:t>
            </a:r>
          </a:p>
          <a:p>
            <a:pPr marL="635508" lvl="1" indent="-342900">
              <a:buFont typeface="+mj-lt"/>
              <a:buAutoNum type="arabicPeriod"/>
            </a:pPr>
            <a:r>
              <a:rPr lang="en-US" dirty="0"/>
              <a:t>File SPECs</a:t>
            </a:r>
          </a:p>
          <a:p>
            <a:pPr marL="635508" lvl="1" indent="-342900">
              <a:buFont typeface="+mj-lt"/>
              <a:buAutoNum type="arabicPeriod"/>
            </a:pPr>
            <a:r>
              <a:rPr lang="en-US" dirty="0"/>
              <a:t>View Names</a:t>
            </a:r>
          </a:p>
          <a:p>
            <a:endParaRPr lang="en-US" dirty="0"/>
          </a:p>
          <a:p>
            <a:r>
              <a:rPr lang="en-US" dirty="0"/>
              <a:t>The </a:t>
            </a:r>
            <a:r>
              <a:rPr lang="en-US" b="1" dirty="0"/>
              <a:t>MM</a:t>
            </a:r>
            <a:r>
              <a:rPr lang="en-US" dirty="0"/>
              <a:t> is used to cross-check the release (REL) to ensure all the expected files are present before releasing to customers</a:t>
            </a:r>
          </a:p>
          <a:p>
            <a:endParaRPr lang="en-US" dirty="0"/>
          </a:p>
          <a:p>
            <a:r>
              <a:rPr lang="en-US" dirty="0"/>
              <a:t>The BOM is currently owned by Gordon Buchanan</a:t>
            </a:r>
          </a:p>
          <a:p>
            <a:pPr lvl="1"/>
            <a:r>
              <a:rPr lang="en-US" dirty="0"/>
              <a:t>going forward, the MM for each Product Line will also be owned by Gordon</a:t>
            </a:r>
          </a:p>
          <a:p>
            <a:endParaRPr lang="en-US" dirty="0"/>
          </a:p>
          <a:p>
            <a:endParaRPr lang="en-US" dirty="0"/>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What is the Main Manifest?</a:t>
            </a:r>
          </a:p>
        </p:txBody>
      </p:sp>
    </p:spTree>
    <p:extLst>
      <p:ext uri="{BB962C8B-B14F-4D97-AF65-F5344CB8AC3E}">
        <p14:creationId xmlns:p14="http://schemas.microsoft.com/office/powerpoint/2010/main" val="207929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319819"/>
            <a:ext cx="11455812" cy="5109029"/>
          </a:xfrm>
        </p:spPr>
        <p:txBody>
          <a:bodyPr>
            <a:normAutofit/>
          </a:bodyPr>
          <a:lstStyle/>
          <a:p>
            <a:r>
              <a:rPr lang="en-US" dirty="0"/>
              <a:t>A reference ticket has been created to make bug reporting uber-easy</a:t>
            </a:r>
          </a:p>
          <a:p>
            <a:endParaRPr lang="en-US" dirty="0"/>
          </a:p>
          <a:p>
            <a:r>
              <a:rPr lang="en-US" dirty="0"/>
              <a:t>Simply ‘</a:t>
            </a:r>
            <a:r>
              <a:rPr lang="en-US" dirty="0">
                <a:highlight>
                  <a:srgbClr val="FFFF00"/>
                </a:highlight>
              </a:rPr>
              <a:t>clone</a:t>
            </a:r>
            <a:r>
              <a:rPr lang="en-US" dirty="0"/>
              <a:t>’ this </a:t>
            </a:r>
            <a:r>
              <a:rPr lang="en-US" b="1" dirty="0">
                <a:solidFill>
                  <a:srgbClr val="8446AD"/>
                </a:solidFill>
              </a:rPr>
              <a:t>JIRA</a:t>
            </a:r>
            <a:r>
              <a:rPr lang="en-US" dirty="0"/>
              <a:t> (</a:t>
            </a:r>
            <a:r>
              <a:rPr lang="en-US" dirty="0">
                <a:hlinkClick r:id="rId2"/>
              </a:rPr>
              <a:t>P10020416-25542</a:t>
            </a:r>
            <a:r>
              <a:rPr lang="en-US" dirty="0"/>
              <a:t>) and assign to Patrick Juliano</a:t>
            </a:r>
          </a:p>
          <a:p>
            <a:pPr lvl="1"/>
            <a:r>
              <a:rPr lang="en-US" dirty="0"/>
              <a:t>The following settings will be default</a:t>
            </a:r>
          </a:p>
          <a:p>
            <a:pPr lvl="2"/>
            <a:r>
              <a:rPr lang="en-US" dirty="0">
                <a:solidFill>
                  <a:srgbClr val="8446AD"/>
                </a:solidFill>
              </a:rPr>
              <a:t>Product L1 </a:t>
            </a:r>
            <a:r>
              <a:rPr lang="en-US" dirty="0"/>
              <a:t>: SG MSIP Internal tools</a:t>
            </a:r>
          </a:p>
          <a:p>
            <a:pPr lvl="2"/>
            <a:r>
              <a:rPr lang="en-US" dirty="0">
                <a:solidFill>
                  <a:srgbClr val="8446AD"/>
                </a:solidFill>
              </a:rPr>
              <a:t>Product</a:t>
            </a:r>
            <a:r>
              <a:rPr lang="en-US" dirty="0"/>
              <a:t> </a:t>
            </a:r>
            <a:r>
              <a:rPr lang="en-US" dirty="0">
                <a:solidFill>
                  <a:srgbClr val="8446AD"/>
                </a:solidFill>
              </a:rPr>
              <a:t>L2</a:t>
            </a:r>
            <a:r>
              <a:rPr lang="en-US" dirty="0"/>
              <a:t> : </a:t>
            </a:r>
            <a:r>
              <a:rPr lang="en-US" dirty="0" err="1"/>
              <a:t>Shelltools</a:t>
            </a:r>
            <a:endParaRPr lang="en-US" dirty="0"/>
          </a:p>
          <a:p>
            <a:pPr lvl="2"/>
            <a:r>
              <a:rPr lang="en-US" dirty="0">
                <a:solidFill>
                  <a:srgbClr val="8446AD"/>
                </a:solidFill>
              </a:rPr>
              <a:t>Product</a:t>
            </a:r>
            <a:r>
              <a:rPr lang="en-US" dirty="0"/>
              <a:t> </a:t>
            </a:r>
            <a:r>
              <a:rPr lang="en-US" dirty="0">
                <a:solidFill>
                  <a:srgbClr val="8446AD"/>
                </a:solidFill>
              </a:rPr>
              <a:t>L3</a:t>
            </a:r>
            <a:r>
              <a:rPr lang="en-US" dirty="0"/>
              <a:t> : </a:t>
            </a:r>
            <a:r>
              <a:rPr lang="en-US" dirty="0" err="1"/>
              <a:t>bom</a:t>
            </a:r>
            <a:r>
              <a:rPr lang="en-US" dirty="0"/>
              <a:t>-checker</a:t>
            </a:r>
          </a:p>
          <a:p>
            <a:pPr lvl="2"/>
            <a:r>
              <a:rPr lang="en-US" dirty="0">
                <a:solidFill>
                  <a:srgbClr val="8446AD"/>
                </a:solidFill>
              </a:rPr>
              <a:t>Project</a:t>
            </a:r>
            <a:r>
              <a:rPr lang="en-US" dirty="0"/>
              <a:t> </a:t>
            </a:r>
            <a:r>
              <a:rPr lang="en-US" dirty="0">
                <a:solidFill>
                  <a:srgbClr val="8446AD"/>
                </a:solidFill>
              </a:rPr>
              <a:t>Theme</a:t>
            </a:r>
            <a:r>
              <a:rPr lang="en-US" dirty="0"/>
              <a:t> : Quality</a:t>
            </a:r>
          </a:p>
          <a:p>
            <a:pPr lvl="2"/>
            <a:r>
              <a:rPr lang="en-US" dirty="0">
                <a:solidFill>
                  <a:srgbClr val="8446AD"/>
                </a:solidFill>
              </a:rPr>
              <a:t>Priority</a:t>
            </a:r>
            <a:r>
              <a:rPr lang="en-US" dirty="0"/>
              <a:t> : 2-Medium</a:t>
            </a:r>
          </a:p>
          <a:p>
            <a:pPr lvl="2"/>
            <a:endParaRPr lang="en-US" dirty="0"/>
          </a:p>
          <a:p>
            <a:r>
              <a:rPr lang="en-US" dirty="0"/>
              <a:t>Patrick will acknowledge and engage user to resolve the issues.</a:t>
            </a:r>
          </a:p>
          <a:p>
            <a:pPr lvl="2"/>
            <a:endParaRPr lang="en-US" dirty="0"/>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Bug Reporting in JIRA</a:t>
            </a:r>
          </a:p>
        </p:txBody>
      </p:sp>
    </p:spTree>
    <p:extLst>
      <p:ext uri="{BB962C8B-B14F-4D97-AF65-F5344CB8AC3E}">
        <p14:creationId xmlns:p14="http://schemas.microsoft.com/office/powerpoint/2010/main" val="243209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a:xfrm>
            <a:off x="457200" y="0"/>
            <a:ext cx="11277922" cy="788872"/>
          </a:xfrm>
        </p:spPr>
        <p:txBody>
          <a:bodyPr/>
          <a:lstStyle/>
          <a:p>
            <a:r>
              <a:rPr lang="en-US" b="1" dirty="0"/>
              <a:t>MM Example</a:t>
            </a:r>
          </a:p>
        </p:txBody>
      </p:sp>
      <p:grpSp>
        <p:nvGrpSpPr>
          <p:cNvPr id="20" name="Group 19">
            <a:extLst>
              <a:ext uri="{FF2B5EF4-FFF2-40B4-BE49-F238E27FC236}">
                <a16:creationId xmlns:a16="http://schemas.microsoft.com/office/drawing/2014/main" id="{B510E6F0-1CA2-4223-B42E-EAAF78E071E2}"/>
              </a:ext>
            </a:extLst>
          </p:cNvPr>
          <p:cNvGrpSpPr/>
          <p:nvPr/>
        </p:nvGrpSpPr>
        <p:grpSpPr>
          <a:xfrm>
            <a:off x="9285111" y="65134"/>
            <a:ext cx="3087511" cy="1001666"/>
            <a:chOff x="6893168" y="554557"/>
            <a:chExt cx="3455211" cy="1103835"/>
          </a:xfrm>
        </p:grpSpPr>
        <p:sp>
          <p:nvSpPr>
            <p:cNvPr id="10" name="TextBox 9">
              <a:extLst>
                <a:ext uri="{FF2B5EF4-FFF2-40B4-BE49-F238E27FC236}">
                  <a16:creationId xmlns:a16="http://schemas.microsoft.com/office/drawing/2014/main" id="{ED3826E6-7437-4D15-8D79-AA243834ED32}"/>
                </a:ext>
              </a:extLst>
            </p:cNvPr>
            <p:cNvSpPr txBox="1"/>
            <p:nvPr/>
          </p:nvSpPr>
          <p:spPr>
            <a:xfrm>
              <a:off x="7171102" y="554557"/>
              <a:ext cx="3177277" cy="1077218"/>
            </a:xfrm>
            <a:prstGeom prst="rect">
              <a:avLst/>
            </a:prstGeom>
            <a:noFill/>
          </p:spPr>
          <p:txBody>
            <a:bodyPr wrap="square" rtlCol="0">
              <a:spAutoFit/>
            </a:bodyPr>
            <a:lstStyle/>
            <a:p>
              <a:pPr algn="l"/>
              <a:r>
                <a:rPr lang="en-US" sz="1600" dirty="0"/>
                <a:t>Release Name</a:t>
              </a:r>
            </a:p>
            <a:p>
              <a:pPr algn="l"/>
              <a:r>
                <a:rPr lang="en-US" sz="1600" dirty="0"/>
                <a:t>Soft Component Names </a:t>
              </a:r>
            </a:p>
            <a:p>
              <a:r>
                <a:rPr lang="en-US" sz="1600" dirty="0"/>
                <a:t>Hard Component Names </a:t>
              </a:r>
            </a:p>
            <a:p>
              <a:pPr algn="l"/>
              <a:r>
                <a:rPr lang="en-US" sz="1600" dirty="0"/>
                <a:t>File SPEC details</a:t>
              </a:r>
            </a:p>
          </p:txBody>
        </p:sp>
        <p:sp>
          <p:nvSpPr>
            <p:cNvPr id="12" name="Rectangle: Rounded Corners 11">
              <a:extLst>
                <a:ext uri="{FF2B5EF4-FFF2-40B4-BE49-F238E27FC236}">
                  <a16:creationId xmlns:a16="http://schemas.microsoft.com/office/drawing/2014/main" id="{FD2E93FF-7CCC-47DA-AA19-9D638BEF6024}"/>
                </a:ext>
              </a:extLst>
            </p:cNvPr>
            <p:cNvSpPr/>
            <p:nvPr/>
          </p:nvSpPr>
          <p:spPr>
            <a:xfrm>
              <a:off x="6893168" y="1211225"/>
              <a:ext cx="277611" cy="1795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a:p>
          </p:txBody>
        </p:sp>
        <p:sp>
          <p:nvSpPr>
            <p:cNvPr id="13" name="Rectangle: Rounded Corners 12">
              <a:extLst>
                <a:ext uri="{FF2B5EF4-FFF2-40B4-BE49-F238E27FC236}">
                  <a16:creationId xmlns:a16="http://schemas.microsoft.com/office/drawing/2014/main" id="{D8E5FB14-0AA4-417F-8E9B-8E4DCF3D2978}"/>
                </a:ext>
              </a:extLst>
            </p:cNvPr>
            <p:cNvSpPr/>
            <p:nvPr/>
          </p:nvSpPr>
          <p:spPr>
            <a:xfrm>
              <a:off x="6893168" y="652272"/>
              <a:ext cx="277611" cy="179595"/>
            </a:xfrm>
            <a:prstGeom prst="roundRect">
              <a:avLst/>
            </a:prstGeom>
            <a:solidFill>
              <a:srgbClr val="EC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a:p>
          </p:txBody>
        </p:sp>
        <p:sp>
          <p:nvSpPr>
            <p:cNvPr id="14" name="Rectangle: Rounded Corners 13">
              <a:extLst>
                <a:ext uri="{FF2B5EF4-FFF2-40B4-BE49-F238E27FC236}">
                  <a16:creationId xmlns:a16="http://schemas.microsoft.com/office/drawing/2014/main" id="{A2280532-76E7-47E6-B4AE-EF4D9CCF293D}"/>
                </a:ext>
              </a:extLst>
            </p:cNvPr>
            <p:cNvSpPr/>
            <p:nvPr/>
          </p:nvSpPr>
          <p:spPr>
            <a:xfrm>
              <a:off x="6893168" y="929367"/>
              <a:ext cx="277611" cy="179595"/>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a:p>
          </p:txBody>
        </p:sp>
        <p:sp>
          <p:nvSpPr>
            <p:cNvPr id="15" name="Rectangle: Rounded Corners 14">
              <a:extLst>
                <a:ext uri="{FF2B5EF4-FFF2-40B4-BE49-F238E27FC236}">
                  <a16:creationId xmlns:a16="http://schemas.microsoft.com/office/drawing/2014/main" id="{D82EFDDA-8E96-4B5A-A550-5C0306B8D3AE}"/>
                </a:ext>
              </a:extLst>
            </p:cNvPr>
            <p:cNvSpPr/>
            <p:nvPr/>
          </p:nvSpPr>
          <p:spPr>
            <a:xfrm>
              <a:off x="6893168" y="1478797"/>
              <a:ext cx="277611" cy="179595"/>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a:p>
          </p:txBody>
        </p:sp>
      </p:grpSp>
      <p:pic>
        <p:nvPicPr>
          <p:cNvPr id="3" name="Picture 2">
            <a:extLst>
              <a:ext uri="{FF2B5EF4-FFF2-40B4-BE49-F238E27FC236}">
                <a16:creationId xmlns:a16="http://schemas.microsoft.com/office/drawing/2014/main" id="{9BC32538-E3C4-480E-ABA3-BF27F30F93B9}"/>
              </a:ext>
            </a:extLst>
          </p:cNvPr>
          <p:cNvPicPr>
            <a:picLocks noChangeAspect="1"/>
          </p:cNvPicPr>
          <p:nvPr/>
        </p:nvPicPr>
        <p:blipFill>
          <a:blip r:embed="rId2"/>
          <a:stretch>
            <a:fillRect/>
          </a:stretch>
        </p:blipFill>
        <p:spPr>
          <a:xfrm>
            <a:off x="1004711" y="1196452"/>
            <a:ext cx="9093200" cy="5269238"/>
          </a:xfrm>
          <a:prstGeom prst="rect">
            <a:avLst/>
          </a:prstGeom>
        </p:spPr>
      </p:pic>
    </p:spTree>
    <p:extLst>
      <p:ext uri="{BB962C8B-B14F-4D97-AF65-F5344CB8AC3E}">
        <p14:creationId xmlns:p14="http://schemas.microsoft.com/office/powerpoint/2010/main" val="69508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111A-78EC-43C3-91FD-0387E7181E04}"/>
              </a:ext>
            </a:extLst>
          </p:cNvPr>
          <p:cNvSpPr>
            <a:spLocks noGrp="1"/>
          </p:cNvSpPr>
          <p:nvPr>
            <p:ph idx="1"/>
          </p:nvPr>
        </p:nvSpPr>
        <p:spPr>
          <a:xfrm>
            <a:off x="457200" y="1313480"/>
            <a:ext cx="11455812" cy="5109029"/>
          </a:xfrm>
        </p:spPr>
        <p:txBody>
          <a:bodyPr>
            <a:normAutofit/>
          </a:bodyPr>
          <a:lstStyle/>
          <a:p>
            <a:r>
              <a:rPr lang="en-US" b="1" dirty="0"/>
              <a:t>Each </a:t>
            </a:r>
            <a:r>
              <a:rPr lang="en-US" b="1" dirty="0" err="1"/>
              <a:t>fileSPEC</a:t>
            </a:r>
            <a:r>
              <a:rPr lang="en-US" b="1" dirty="0"/>
              <a:t> can be designated to be part of a specific named phase/release. To include the </a:t>
            </a:r>
            <a:r>
              <a:rPr lang="en-US" b="1" dirty="0" err="1"/>
              <a:t>fileSPEC</a:t>
            </a:r>
            <a:r>
              <a:rPr lang="en-US" b="1" dirty="0"/>
              <a:t> designation in the release, mark it using an ‘x’.  </a:t>
            </a:r>
          </a:p>
          <a:p>
            <a:pPr lvl="1"/>
            <a:r>
              <a:rPr lang="en-US" dirty="0"/>
              <a:t>all other designations will result in dropping (removing) the </a:t>
            </a:r>
            <a:r>
              <a:rPr lang="en-US" dirty="0" err="1"/>
              <a:t>fileSPEC</a:t>
            </a:r>
            <a:r>
              <a:rPr lang="en-US" dirty="0"/>
              <a:t> from the release</a:t>
            </a:r>
          </a:p>
          <a:p>
            <a:pPr lvl="1"/>
            <a:r>
              <a:rPr lang="en-US" dirty="0"/>
              <a:t>example:  for the release named ‘Pre-Final’, any row with ‘x’ in column ‘C’ (labeled ‘2’ in cell C6) with result in the </a:t>
            </a:r>
            <a:r>
              <a:rPr lang="en-US" dirty="0" err="1"/>
              <a:t>fileSPEC</a:t>
            </a:r>
            <a:r>
              <a:rPr lang="en-US" dirty="0"/>
              <a:t> details being processed. All other rows are ignored completely, regardless of what is designated for the </a:t>
            </a:r>
            <a:r>
              <a:rPr lang="en-US" dirty="0" err="1"/>
              <a:t>fileSPEC</a:t>
            </a:r>
            <a:r>
              <a:rPr lang="en-US" dirty="0"/>
              <a:t> in columns H’ thru ‘U’ </a:t>
            </a:r>
          </a:p>
        </p:txBody>
      </p:sp>
      <p:sp>
        <p:nvSpPr>
          <p:cNvPr id="4" name="Title 3">
            <a:extLst>
              <a:ext uri="{FF2B5EF4-FFF2-40B4-BE49-F238E27FC236}">
                <a16:creationId xmlns:a16="http://schemas.microsoft.com/office/drawing/2014/main" id="{590D340E-EA10-4CBC-A52A-0A5A92F65BBB}"/>
              </a:ext>
            </a:extLst>
          </p:cNvPr>
          <p:cNvSpPr>
            <a:spLocks noGrp="1"/>
          </p:cNvSpPr>
          <p:nvPr>
            <p:ph type="title"/>
          </p:nvPr>
        </p:nvSpPr>
        <p:spPr/>
        <p:txBody>
          <a:bodyPr/>
          <a:lstStyle/>
          <a:p>
            <a:r>
              <a:rPr lang="en-US" b="1" dirty="0"/>
              <a:t>Phase/Release SPEC Designations</a:t>
            </a:r>
          </a:p>
        </p:txBody>
      </p:sp>
      <p:grpSp>
        <p:nvGrpSpPr>
          <p:cNvPr id="10" name="Group 9">
            <a:extLst>
              <a:ext uri="{FF2B5EF4-FFF2-40B4-BE49-F238E27FC236}">
                <a16:creationId xmlns:a16="http://schemas.microsoft.com/office/drawing/2014/main" id="{06E3EB57-ECA4-4391-A329-431C498CC50E}"/>
              </a:ext>
            </a:extLst>
          </p:cNvPr>
          <p:cNvGrpSpPr/>
          <p:nvPr/>
        </p:nvGrpSpPr>
        <p:grpSpPr>
          <a:xfrm>
            <a:off x="632815" y="3280410"/>
            <a:ext cx="5463184" cy="3330346"/>
            <a:chOff x="3157576" y="3280410"/>
            <a:chExt cx="5463184" cy="3330346"/>
          </a:xfrm>
        </p:grpSpPr>
        <p:pic>
          <p:nvPicPr>
            <p:cNvPr id="5" name="Picture 4">
              <a:extLst>
                <a:ext uri="{FF2B5EF4-FFF2-40B4-BE49-F238E27FC236}">
                  <a16:creationId xmlns:a16="http://schemas.microsoft.com/office/drawing/2014/main" id="{ACA3F39C-5E20-431A-95BC-8E63324AC546}"/>
                </a:ext>
              </a:extLst>
            </p:cNvPr>
            <p:cNvPicPr>
              <a:picLocks noChangeAspect="1"/>
            </p:cNvPicPr>
            <p:nvPr/>
          </p:nvPicPr>
          <p:blipFill>
            <a:blip r:embed="rId2"/>
            <a:stretch>
              <a:fillRect/>
            </a:stretch>
          </p:blipFill>
          <p:spPr>
            <a:xfrm>
              <a:off x="3157576" y="3280410"/>
              <a:ext cx="5463184" cy="3330346"/>
            </a:xfrm>
            <a:prstGeom prst="rect">
              <a:avLst/>
            </a:prstGeom>
          </p:spPr>
        </p:pic>
        <p:sp>
          <p:nvSpPr>
            <p:cNvPr id="3" name="Rectangle 2">
              <a:extLst>
                <a:ext uri="{FF2B5EF4-FFF2-40B4-BE49-F238E27FC236}">
                  <a16:creationId xmlns:a16="http://schemas.microsoft.com/office/drawing/2014/main" id="{F92E3C29-3AAB-4056-B298-8CCDBFCE5A2C}"/>
                </a:ext>
              </a:extLst>
            </p:cNvPr>
            <p:cNvSpPr/>
            <p:nvPr/>
          </p:nvSpPr>
          <p:spPr>
            <a:xfrm>
              <a:off x="3249163" y="3963268"/>
              <a:ext cx="618828" cy="25786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grpSp>
      <p:pic>
        <p:nvPicPr>
          <p:cNvPr id="9" name="Picture 8">
            <a:extLst>
              <a:ext uri="{FF2B5EF4-FFF2-40B4-BE49-F238E27FC236}">
                <a16:creationId xmlns:a16="http://schemas.microsoft.com/office/drawing/2014/main" id="{ECF8E5D0-2A3E-4AFF-BC01-9C3AFD88A8A7}"/>
              </a:ext>
            </a:extLst>
          </p:cNvPr>
          <p:cNvPicPr>
            <a:picLocks noChangeAspect="1"/>
          </p:cNvPicPr>
          <p:nvPr/>
        </p:nvPicPr>
        <p:blipFill>
          <a:blip r:embed="rId3"/>
          <a:stretch>
            <a:fillRect/>
          </a:stretch>
        </p:blipFill>
        <p:spPr>
          <a:xfrm>
            <a:off x="6543439" y="3280410"/>
            <a:ext cx="5191361" cy="3347325"/>
          </a:xfrm>
          <a:prstGeom prst="rect">
            <a:avLst/>
          </a:prstGeom>
        </p:spPr>
      </p:pic>
    </p:spTree>
    <p:extLst>
      <p:ext uri="{BB962C8B-B14F-4D97-AF65-F5344CB8AC3E}">
        <p14:creationId xmlns:p14="http://schemas.microsoft.com/office/powerpoint/2010/main" val="24828149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2"/>
  <p:tag name="SYNOPSYS:CONSTMT" val="2"/>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_INTERNAL"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2143140212E24F8FBC8DAD9A6D4120" ma:contentTypeVersion="" ma:contentTypeDescription="Create a new document." ma:contentTypeScope="" ma:versionID="6324c143637cc187b8acdacf42a80c14">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1FA15B-397C-43E0-A301-A1C57A7AEF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AB8A9D4-B020-4A80-A2D7-77CBBBFB5B0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0396470-24A5-4714-948A-3D728DAA1A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21025</TotalTime>
  <Words>4749</Words>
  <Application>Microsoft Office PowerPoint</Application>
  <PresentationFormat>Widescreen</PresentationFormat>
  <Paragraphs>360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Courier New</vt:lpstr>
      <vt:lpstr>Wingdings</vt:lpstr>
      <vt:lpstr>Synopsys_2019</vt:lpstr>
      <vt:lpstr>DesignWare Cores SG IP Solutions</vt:lpstr>
      <vt:lpstr>PowerPoint Presentation</vt:lpstr>
      <vt:lpstr>Patrick’s Motivation to Author the flow</vt:lpstr>
      <vt:lpstr>Pete’s Deeper Dive into the Motivation</vt:lpstr>
      <vt:lpstr>Proposed Roll Out</vt:lpstr>
      <vt:lpstr>What is the Main Manifest?</vt:lpstr>
      <vt:lpstr>Bug Reporting in JIRA</vt:lpstr>
      <vt:lpstr>MM Example</vt:lpstr>
      <vt:lpstr>Phase/Release SPEC Designations</vt:lpstr>
      <vt:lpstr>File SPEC Options</vt:lpstr>
      <vt:lpstr>What is the Manifest Dictionary?</vt:lpstr>
      <vt:lpstr>File SPEC : schema for expansion</vt:lpstr>
      <vt:lpstr>Flow &amp; Command Examples</vt:lpstr>
      <vt:lpstr>Configuration File (CFG)</vt:lpstr>
      <vt:lpstr>CFG Defaults</vt:lpstr>
      <vt:lpstr>CFG File - $misc</vt:lpstr>
      <vt:lpstr>CFG : local variables</vt:lpstr>
      <vt:lpstr>CFG File – how to add a new variable to MM + CFG</vt:lpstr>
      <vt:lpstr>Inspection Report</vt:lpstr>
      <vt:lpstr>Report Status</vt:lpstr>
      <vt:lpstr>How to open inspect report in Unix</vt:lpstr>
      <vt:lpstr>alphaDepotRelChecker.pl</vt:lpstr>
      <vt:lpstr>PowerPoint Presentation</vt:lpstr>
      <vt:lpstr>Process Defined for DDR &amp; HBM Team</vt:lpstr>
      <vt:lpstr>CFG File - ViCi Related </vt:lpstr>
      <vt:lpstr>CFG File - ViCi Related </vt:lpstr>
      <vt:lpstr>CFG File - ViCi Related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DesignWare Cores IP Solutions</dc:title>
  <dc:creator>Vishal Thareja</dc:creator>
  <cp:lastModifiedBy>Bhuvan Challa</cp:lastModifiedBy>
  <cp:revision>186</cp:revision>
  <dcterms:created xsi:type="dcterms:W3CDTF">2020-01-07T19:09:10Z</dcterms:created>
  <dcterms:modified xsi:type="dcterms:W3CDTF">2021-07-20T04:49:52Z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0x010100DA2143140212E24F8FBC8DAD9A6D4120</vt:lpwstr>
  </property>
</Properties>
</file>