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258" r:id="rId3"/>
    <p:sldId id="259" r:id="rId4"/>
    <p:sldId id="261" r:id="rId5"/>
    <p:sldId id="277" r:id="rId6"/>
    <p:sldId id="278" r:id="rId7"/>
    <p:sldId id="285" r:id="rId8"/>
    <p:sldId id="279" r:id="rId9"/>
    <p:sldId id="298" r:id="rId10"/>
    <p:sldId id="286" r:id="rId11"/>
    <p:sldId id="291" r:id="rId12"/>
    <p:sldId id="299" r:id="rId13"/>
    <p:sldId id="280" r:id="rId14"/>
    <p:sldId id="281" r:id="rId15"/>
    <p:sldId id="282" r:id="rId16"/>
    <p:sldId id="262" r:id="rId17"/>
    <p:sldId id="265" r:id="rId18"/>
    <p:sldId id="266" r:id="rId19"/>
    <p:sldId id="292" r:id="rId20"/>
    <p:sldId id="263" r:id="rId21"/>
    <p:sldId id="271" r:id="rId22"/>
    <p:sldId id="304" r:id="rId23"/>
    <p:sldId id="267" r:id="rId24"/>
    <p:sldId id="284" r:id="rId25"/>
    <p:sldId id="272" r:id="rId26"/>
    <p:sldId id="300" r:id="rId27"/>
    <p:sldId id="273" r:id="rId28"/>
    <p:sldId id="274" r:id="rId29"/>
    <p:sldId id="301" r:id="rId30"/>
    <p:sldId id="275" r:id="rId31"/>
    <p:sldId id="302" r:id="rId32"/>
    <p:sldId id="276" r:id="rId33"/>
    <p:sldId id="288" r:id="rId34"/>
    <p:sldId id="306" r:id="rId35"/>
    <p:sldId id="296" r:id="rId36"/>
    <p:sldId id="295" r:id="rId37"/>
    <p:sldId id="290" r:id="rId38"/>
    <p:sldId id="260" r:id="rId39"/>
    <p:sldId id="268" r:id="rId40"/>
    <p:sldId id="269" r:id="rId41"/>
    <p:sldId id="270" r:id="rId42"/>
    <p:sldId id="283" r:id="rId43"/>
    <p:sldId id="287" r:id="rId44"/>
    <p:sldId id="293" r:id="rId45"/>
    <p:sldId id="297" r:id="rId46"/>
    <p:sldId id="303" r:id="rId47"/>
    <p:sldId id="305" r:id="rId48"/>
  </p:sldIdLst>
  <p:sldSz cx="12192000" cy="6858000"/>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0D23D5-B78D-4869-AA99-26A6615836BD}">
          <p14:sldIdLst>
            <p14:sldId id="256"/>
            <p14:sldId id="258"/>
            <p14:sldId id="259"/>
            <p14:sldId id="261"/>
            <p14:sldId id="277"/>
            <p14:sldId id="278"/>
            <p14:sldId id="285"/>
            <p14:sldId id="279"/>
            <p14:sldId id="298"/>
            <p14:sldId id="286"/>
            <p14:sldId id="291"/>
            <p14:sldId id="299"/>
            <p14:sldId id="280"/>
            <p14:sldId id="281"/>
            <p14:sldId id="282"/>
            <p14:sldId id="262"/>
            <p14:sldId id="265"/>
            <p14:sldId id="266"/>
            <p14:sldId id="292"/>
            <p14:sldId id="263"/>
            <p14:sldId id="271"/>
            <p14:sldId id="304"/>
            <p14:sldId id="267"/>
            <p14:sldId id="284"/>
            <p14:sldId id="272"/>
            <p14:sldId id="300"/>
            <p14:sldId id="273"/>
            <p14:sldId id="274"/>
            <p14:sldId id="301"/>
            <p14:sldId id="275"/>
            <p14:sldId id="302"/>
            <p14:sldId id="276"/>
            <p14:sldId id="288"/>
            <p14:sldId id="306"/>
            <p14:sldId id="296"/>
            <p14:sldId id="295"/>
            <p14:sldId id="290"/>
            <p14:sldId id="260"/>
            <p14:sldId id="268"/>
            <p14:sldId id="269"/>
            <p14:sldId id="270"/>
            <p14:sldId id="283"/>
            <p14:sldId id="287"/>
            <p14:sldId id="293"/>
            <p14:sldId id="297"/>
            <p14:sldId id="303"/>
            <p14:sldId id="3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46" autoAdjust="0"/>
  </p:normalViewPr>
  <p:slideViewPr>
    <p:cSldViewPr snapToGrid="0">
      <p:cViewPr>
        <p:scale>
          <a:sx n="100" d="100"/>
          <a:sy n="100" d="100"/>
        </p:scale>
        <p:origin x="452" y="36"/>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8/8/2022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Master" Target="../slideMasters/slideMaster1.xml"/><Relationship Id="rId5" Type="http://schemas.openxmlformats.org/officeDocument/2006/relationships/tags" Target="../tags/tag44.xml"/><Relationship Id="rId4"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76077B-EDE3-4E16-A788-1305C2FB8CBA}"/>
              </a:ext>
            </a:extLst>
          </p:cNvPr>
          <p:cNvSpPr/>
          <p:nvPr>
            <p:custDataLst>
              <p:tags r:id="rId1"/>
            </p:custDataLst>
          </p:nvPr>
        </p:nvSpPr>
        <p:spPr>
          <a:xfrm>
            <a:off x="0" y="921262"/>
            <a:ext cx="12192000" cy="3200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hasCustomPrompt="1"/>
            <p:custDataLst>
              <p:tags r:id="rId2"/>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3"/>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pic>
        <p:nvPicPr>
          <p:cNvPr id="7" name="Picture 6">
            <a:extLst>
              <a:ext uri="{FF2B5EF4-FFF2-40B4-BE49-F238E27FC236}">
                <a16:creationId xmlns:a16="http://schemas.microsoft.com/office/drawing/2014/main" id="{641161AF-79AD-478F-9172-4E43B7541C27}"/>
              </a:ext>
            </a:extLst>
          </p:cNvPr>
          <p:cNvPicPr>
            <a:picLocks noChangeAspect="1"/>
          </p:cNvPicPr>
          <p:nvPr>
            <p:custDataLst>
              <p:tags r:id="rId4"/>
            </p:custDataLst>
          </p:nvPr>
        </p:nvPicPr>
        <p:blipFill>
          <a:blip r:embed="rId7"/>
          <a:stretch>
            <a:fillRect/>
          </a:stretch>
        </p:blipFill>
        <p:spPr>
          <a:xfrm>
            <a:off x="10856088" y="921262"/>
            <a:ext cx="1339461" cy="3206774"/>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6"/>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17"/>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18"/>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1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0"/>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1"/>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7" r:id="rId5"/>
    <p:sldLayoutId id="2147483663" r:id="rId6"/>
    <p:sldLayoutId id="2147483669" r:id="rId7"/>
    <p:sldLayoutId id="2147483655" r:id="rId8"/>
    <p:sldLayoutId id="2147483662" r:id="rId9"/>
    <p:sldLayoutId id="2147483651" r:id="rId10"/>
    <p:sldLayoutId id="2147483671" r:id="rId11"/>
    <p:sldLayoutId id="2147483672" r:id="rId12"/>
    <p:sldLayoutId id="2147483659" r:id="rId13"/>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10.xml"/><Relationship Id="rId7"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slide" Target="slide13.xml"/><Relationship Id="rId4" Type="http://schemas.openxmlformats.org/officeDocument/2006/relationships/slide" Target="slide7.xml"/><Relationship Id="rId9" Type="http://schemas.openxmlformats.org/officeDocument/2006/relationships/slide" Target="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slide" Target="slide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p:txBody>
          <a:bodyPr/>
          <a:lstStyle/>
          <a:p>
            <a:r>
              <a:rPr lang="en-US" dirty="0"/>
              <a:t>Manmit Muker (mmuker)</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p:txBody>
          <a:bodyPr/>
          <a:lstStyle/>
          <a:p>
            <a:r>
              <a:rPr lang="en-US" dirty="0"/>
              <a:t>August 8, 2022</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p:txBody>
          <a:bodyPr/>
          <a:lstStyle/>
          <a:p>
            <a:r>
              <a:rPr lang="en-US" dirty="0"/>
              <a:t>Version 2022.08-1</a:t>
            </a:r>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p:txBody>
          <a:bodyPr/>
          <a:lstStyle/>
          <a:p>
            <a:r>
              <a:rPr lang="en-US" dirty="0"/>
              <a:t>CRD Abutment Verification Script</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66A0DF-BCF4-43B7-9959-CDD7D0883759}"/>
              </a:ext>
            </a:extLst>
          </p:cNvPr>
          <p:cNvSpPr>
            <a:spLocks noGrp="1"/>
          </p:cNvSpPr>
          <p:nvPr>
            <p:ph idx="1"/>
          </p:nvPr>
        </p:nvSpPr>
        <p:spPr>
          <a:xfrm>
            <a:off x="456555" y="1554480"/>
            <a:ext cx="11278244" cy="2757390"/>
          </a:xfrm>
        </p:spPr>
        <p:txBody>
          <a:bodyPr>
            <a:normAutofit fontScale="92500" lnSpcReduction="20000"/>
          </a:bodyPr>
          <a:lstStyle/>
          <a:p>
            <a:r>
              <a:rPr lang="en-US" dirty="0"/>
              <a:t>Similar to </a:t>
            </a:r>
            <a:r>
              <a:rPr lang="en-US" dirty="0">
                <a:hlinkClick r:id="rId2" action="ppaction://hlinksldjump"/>
              </a:rPr>
              <a:t>Standard Cell Boundary testcases</a:t>
            </a:r>
            <a:r>
              <a:rPr lang="en-US" dirty="0"/>
              <a:t>, but will abut macros as per the specified testcase prior to standard cell ring insertion</a:t>
            </a:r>
          </a:p>
          <a:p>
            <a:r>
              <a:rPr lang="en-US" dirty="0"/>
              <a:t>Testcases named boundary_&lt;testcase&gt;_</a:t>
            </a:r>
            <a:r>
              <a:rPr lang="en-US" dirty="0" err="1"/>
              <a:t>stdcell</a:t>
            </a:r>
            <a:r>
              <a:rPr lang="en-US" dirty="0"/>
              <a:t> are generated for each &lt;testcase&gt; listed in the </a:t>
            </a:r>
            <a:r>
              <a:rPr lang="en-US" dirty="0" err="1"/>
              <a:t>testcases_abutment_stdcell</a:t>
            </a:r>
            <a:r>
              <a:rPr lang="en-US" dirty="0"/>
              <a:t> parameter</a:t>
            </a:r>
          </a:p>
          <a:p>
            <a:r>
              <a:rPr lang="en-US" dirty="0" err="1"/>
              <a:t>Stdcell</a:t>
            </a:r>
            <a:r>
              <a:rPr lang="en-US" dirty="0"/>
              <a:t> </a:t>
            </a:r>
            <a:r>
              <a:rPr lang="en-US" dirty="0" err="1"/>
              <a:t>keepout</a:t>
            </a:r>
            <a:r>
              <a:rPr lang="en-US" dirty="0"/>
              <a:t> regions can be specified using the </a:t>
            </a:r>
            <a:r>
              <a:rPr lang="en-US" sz="2000" dirty="0" err="1"/>
              <a:t>stdcell_kpt</a:t>
            </a:r>
            <a:r>
              <a:rPr lang="en-US" sz="2000" dirty="0"/>
              <a:t>_* and </a:t>
            </a:r>
            <a:r>
              <a:rPr lang="en-US" sz="2000" dirty="0" err="1"/>
              <a:t>stdcell_manual_kpt</a:t>
            </a:r>
            <a:r>
              <a:rPr lang="en-US" sz="2000" dirty="0"/>
              <a:t>_&lt;macro/testcase&gt; parameters</a:t>
            </a:r>
          </a:p>
          <a:p>
            <a:r>
              <a:rPr lang="en-US" dirty="0" err="1"/>
              <a:t>Stdcell</a:t>
            </a:r>
            <a:r>
              <a:rPr lang="en-US" dirty="0"/>
              <a:t> ring of ~20um is added around testcase</a:t>
            </a:r>
          </a:p>
          <a:p>
            <a:r>
              <a:rPr lang="en-US" dirty="0"/>
              <a:t>Typical use case is for LPDDR54</a:t>
            </a:r>
          </a:p>
          <a:p>
            <a:r>
              <a:rPr lang="en-US" dirty="0"/>
              <a:t>Example: </a:t>
            </a:r>
            <a:r>
              <a:rPr lang="en-US" dirty="0" err="1"/>
              <a:t>testcases_abutment_stdcell,boundary_master_decap_stdcell_ew</a:t>
            </a:r>
            <a:endParaRPr lang="en-US" dirty="0"/>
          </a:p>
        </p:txBody>
      </p:sp>
      <p:sp>
        <p:nvSpPr>
          <p:cNvPr id="3" name="Text Placeholder 2">
            <a:extLst>
              <a:ext uri="{FF2B5EF4-FFF2-40B4-BE49-F238E27FC236}">
                <a16:creationId xmlns:a16="http://schemas.microsoft.com/office/drawing/2014/main" id="{14EA58B7-5032-4A68-9A49-49FDA26AE4A6}"/>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BEAADD81-E0D3-4BCA-A5B1-0DA7B5ED33F3}"/>
              </a:ext>
            </a:extLst>
          </p:cNvPr>
          <p:cNvSpPr>
            <a:spLocks noGrp="1"/>
          </p:cNvSpPr>
          <p:nvPr>
            <p:ph type="title"/>
          </p:nvPr>
        </p:nvSpPr>
        <p:spPr/>
        <p:txBody>
          <a:bodyPr/>
          <a:lstStyle/>
          <a:p>
            <a:r>
              <a:rPr lang="en-US" dirty="0"/>
              <a:t>Abutment Standard Cell Boundary testcases</a:t>
            </a:r>
          </a:p>
        </p:txBody>
      </p:sp>
      <p:pic>
        <p:nvPicPr>
          <p:cNvPr id="8" name="Picture 7">
            <a:extLst>
              <a:ext uri="{FF2B5EF4-FFF2-40B4-BE49-F238E27FC236}">
                <a16:creationId xmlns:a16="http://schemas.microsoft.com/office/drawing/2014/main" id="{8062DED2-B2A8-4D68-A8CF-0431AA97B5B4}"/>
              </a:ext>
            </a:extLst>
          </p:cNvPr>
          <p:cNvPicPr>
            <a:picLocks noChangeAspect="1"/>
          </p:cNvPicPr>
          <p:nvPr/>
        </p:nvPicPr>
        <p:blipFill>
          <a:blip r:embed="rId3"/>
          <a:stretch>
            <a:fillRect/>
          </a:stretch>
        </p:blipFill>
        <p:spPr>
          <a:xfrm>
            <a:off x="126411" y="4218301"/>
            <a:ext cx="3398601" cy="2285017"/>
          </a:xfrm>
          <a:prstGeom prst="rect">
            <a:avLst/>
          </a:prstGeom>
        </p:spPr>
      </p:pic>
      <p:sp>
        <p:nvSpPr>
          <p:cNvPr id="9" name="Arrow: Right 8">
            <a:extLst>
              <a:ext uri="{FF2B5EF4-FFF2-40B4-BE49-F238E27FC236}">
                <a16:creationId xmlns:a16="http://schemas.microsoft.com/office/drawing/2014/main" id="{28C483FE-1760-43C7-BCBE-2BDCFB8B6269}"/>
              </a:ext>
            </a:extLst>
          </p:cNvPr>
          <p:cNvSpPr/>
          <p:nvPr/>
        </p:nvSpPr>
        <p:spPr>
          <a:xfrm>
            <a:off x="3546691" y="5125319"/>
            <a:ext cx="944456" cy="49876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pic>
        <p:nvPicPr>
          <p:cNvPr id="13" name="Picture 12">
            <a:extLst>
              <a:ext uri="{FF2B5EF4-FFF2-40B4-BE49-F238E27FC236}">
                <a16:creationId xmlns:a16="http://schemas.microsoft.com/office/drawing/2014/main" id="{EB17FD4C-B8B3-449A-A6E8-24EEAFDFCF72}"/>
              </a:ext>
            </a:extLst>
          </p:cNvPr>
          <p:cNvPicPr>
            <a:picLocks noChangeAspect="1"/>
          </p:cNvPicPr>
          <p:nvPr/>
        </p:nvPicPr>
        <p:blipFill>
          <a:blip r:embed="rId4"/>
          <a:stretch>
            <a:fillRect/>
          </a:stretch>
        </p:blipFill>
        <p:spPr>
          <a:xfrm>
            <a:off x="4535985" y="4300780"/>
            <a:ext cx="4377886" cy="2202539"/>
          </a:xfrm>
          <a:prstGeom prst="rect">
            <a:avLst/>
          </a:prstGeom>
        </p:spPr>
      </p:pic>
      <p:pic>
        <p:nvPicPr>
          <p:cNvPr id="16" name="Picture 15">
            <a:extLst>
              <a:ext uri="{FF2B5EF4-FFF2-40B4-BE49-F238E27FC236}">
                <a16:creationId xmlns:a16="http://schemas.microsoft.com/office/drawing/2014/main" id="{1A5DCF92-3FA6-472F-A9DB-4CF4114A2E48}"/>
              </a:ext>
            </a:extLst>
          </p:cNvPr>
          <p:cNvPicPr>
            <a:picLocks noChangeAspect="1"/>
          </p:cNvPicPr>
          <p:nvPr/>
        </p:nvPicPr>
        <p:blipFill>
          <a:blip r:embed="rId5"/>
          <a:stretch>
            <a:fillRect/>
          </a:stretch>
        </p:blipFill>
        <p:spPr>
          <a:xfrm>
            <a:off x="9552198" y="4677629"/>
            <a:ext cx="2338273" cy="1448840"/>
          </a:xfrm>
          <a:prstGeom prst="rect">
            <a:avLst/>
          </a:prstGeom>
          <a:ln w="38100">
            <a:solidFill>
              <a:schemeClr val="accent2"/>
            </a:solidFill>
          </a:ln>
        </p:spPr>
      </p:pic>
      <p:sp>
        <p:nvSpPr>
          <p:cNvPr id="17" name="Rectangle 16">
            <a:extLst>
              <a:ext uri="{FF2B5EF4-FFF2-40B4-BE49-F238E27FC236}">
                <a16:creationId xmlns:a16="http://schemas.microsoft.com/office/drawing/2014/main" id="{269E33A4-5207-4E6A-9910-ADD61CE6C8D5}"/>
              </a:ext>
            </a:extLst>
          </p:cNvPr>
          <p:cNvSpPr/>
          <p:nvPr/>
        </p:nvSpPr>
        <p:spPr>
          <a:xfrm>
            <a:off x="8464420" y="5303520"/>
            <a:ext cx="219446" cy="1751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cxnSp>
        <p:nvCxnSpPr>
          <p:cNvPr id="18" name="Straight Arrow Connector 17">
            <a:extLst>
              <a:ext uri="{FF2B5EF4-FFF2-40B4-BE49-F238E27FC236}">
                <a16:creationId xmlns:a16="http://schemas.microsoft.com/office/drawing/2014/main" id="{AE035A22-8FA3-41DA-99B0-E7E438D70379}"/>
              </a:ext>
            </a:extLst>
          </p:cNvPr>
          <p:cNvCxnSpPr>
            <a:cxnSpLocks/>
            <a:stCxn id="17" idx="3"/>
            <a:endCxn id="16" idx="1"/>
          </p:cNvCxnSpPr>
          <p:nvPr/>
        </p:nvCxnSpPr>
        <p:spPr>
          <a:xfrm>
            <a:off x="8683866" y="5391086"/>
            <a:ext cx="868332" cy="1096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52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72DA92-13CF-4F9E-AA98-68F12F7C1A06}"/>
              </a:ext>
            </a:extLst>
          </p:cNvPr>
          <p:cNvSpPr>
            <a:spLocks noGrp="1"/>
          </p:cNvSpPr>
          <p:nvPr>
            <p:ph idx="1"/>
          </p:nvPr>
        </p:nvSpPr>
        <p:spPr>
          <a:xfrm>
            <a:off x="456554" y="1554480"/>
            <a:ext cx="6581749" cy="4846320"/>
          </a:xfrm>
        </p:spPr>
        <p:txBody>
          <a:bodyPr>
            <a:normAutofit fontScale="85000" lnSpcReduction="20000"/>
          </a:bodyPr>
          <a:lstStyle/>
          <a:p>
            <a:r>
              <a:rPr lang="en-US" dirty="0"/>
              <a:t>Fill macro with standard cells and produce GDS</a:t>
            </a:r>
          </a:p>
          <a:p>
            <a:pPr lvl="1"/>
            <a:r>
              <a:rPr lang="en-US" dirty="0"/>
              <a:t>Physical Verification can be run on this GDS by enabling the relevant Physical Verification parameters</a:t>
            </a:r>
          </a:p>
          <a:p>
            <a:pPr lvl="1"/>
            <a:r>
              <a:rPr lang="en-US" dirty="0"/>
              <a:t>GDS can also be imported into Custom Compiler with reference libraries to have OA view of filled macro</a:t>
            </a:r>
          </a:p>
          <a:p>
            <a:r>
              <a:rPr lang="en-US" dirty="0"/>
              <a:t>Inputs</a:t>
            </a:r>
          </a:p>
          <a:p>
            <a:pPr lvl="1"/>
            <a:r>
              <a:rPr lang="en-US" dirty="0"/>
              <a:t>List macros to be filled in the </a:t>
            </a:r>
            <a:r>
              <a:rPr lang="en-US" dirty="0" err="1"/>
              <a:t>testcases_stdcell_fill</a:t>
            </a:r>
            <a:r>
              <a:rPr lang="en-US" dirty="0"/>
              <a:t> parameter</a:t>
            </a:r>
          </a:p>
          <a:p>
            <a:pPr lvl="1"/>
            <a:r>
              <a:rPr lang="en-US" dirty="0"/>
              <a:t>Provide placement DEF (COMPONENTS section) for macros – example file shown in figure</a:t>
            </a:r>
          </a:p>
          <a:p>
            <a:pPr lvl="1"/>
            <a:r>
              <a:rPr lang="en-US" dirty="0"/>
              <a:t>Provide LEF and GDS files for COMPONENTS</a:t>
            </a:r>
          </a:p>
          <a:p>
            <a:pPr lvl="1"/>
            <a:r>
              <a:rPr lang="en-US" dirty="0"/>
              <a:t>Provide process </a:t>
            </a:r>
            <a:r>
              <a:rPr lang="en-US"/>
              <a:t>and standard </a:t>
            </a:r>
            <a:r>
              <a:rPr lang="en-US" dirty="0"/>
              <a:t>cell parameters</a:t>
            </a:r>
          </a:p>
          <a:p>
            <a:r>
              <a:rPr lang="en-US" dirty="0"/>
              <a:t>Example for dwc_lpddr5xmphyacx2_top_ew:</a:t>
            </a:r>
          </a:p>
          <a:p>
            <a:pPr lvl="1"/>
            <a:r>
              <a:rPr lang="en-US" dirty="0"/>
              <a:t>def_ dwc_lpddr5xmphyacx2_top_ew,&lt;absolute path to DEF&gt;</a:t>
            </a:r>
          </a:p>
          <a:p>
            <a:pPr lvl="1"/>
            <a:r>
              <a:rPr lang="en-US" dirty="0"/>
              <a:t>lef_dwc_lpddr5xmphy_lcdl,&lt;absolute path to LEF&gt;</a:t>
            </a:r>
          </a:p>
          <a:p>
            <a:pPr lvl="1"/>
            <a:r>
              <a:rPr lang="en-US" dirty="0"/>
              <a:t>&lt;LEF parameters for remaining COMPONENTS&gt;</a:t>
            </a:r>
          </a:p>
          <a:p>
            <a:pPr lvl="1"/>
            <a:r>
              <a:rPr lang="en-US" dirty="0"/>
              <a:t>gds_dwc_lpddr5xmphy_lcdl,&lt;absolute path to GDS&gt;</a:t>
            </a:r>
          </a:p>
          <a:p>
            <a:pPr lvl="1"/>
            <a:r>
              <a:rPr lang="en-US" dirty="0"/>
              <a:t>&lt;GDS parameters for remaining COMPONENTS&gt;</a:t>
            </a:r>
          </a:p>
          <a:p>
            <a:pPr lvl="1"/>
            <a:r>
              <a:rPr lang="en-US" dirty="0"/>
              <a:t>testcases_stdcell_fill,dwc_lpddr5xmphyacx2_top_ew</a:t>
            </a:r>
          </a:p>
          <a:p>
            <a:pPr marL="0" indent="0">
              <a:buNone/>
            </a:pPr>
            <a:endParaRPr lang="en-US" dirty="0"/>
          </a:p>
        </p:txBody>
      </p:sp>
      <p:sp>
        <p:nvSpPr>
          <p:cNvPr id="3" name="Text Placeholder 2">
            <a:extLst>
              <a:ext uri="{FF2B5EF4-FFF2-40B4-BE49-F238E27FC236}">
                <a16:creationId xmlns:a16="http://schemas.microsoft.com/office/drawing/2014/main" id="{505897D3-07E0-47A1-823E-FF1ECB8E7219}"/>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7C9AD16-B48A-4E56-9A99-8FD9350A7DC6}"/>
              </a:ext>
            </a:extLst>
          </p:cNvPr>
          <p:cNvSpPr>
            <a:spLocks noGrp="1"/>
          </p:cNvSpPr>
          <p:nvPr>
            <p:ph type="title"/>
          </p:nvPr>
        </p:nvSpPr>
        <p:spPr/>
        <p:txBody>
          <a:bodyPr/>
          <a:lstStyle/>
          <a:p>
            <a:r>
              <a:rPr lang="en-US" dirty="0"/>
              <a:t>Standard Cell Fill Testcases</a:t>
            </a:r>
          </a:p>
        </p:txBody>
      </p:sp>
      <p:pic>
        <p:nvPicPr>
          <p:cNvPr id="6" name="Picture 5">
            <a:extLst>
              <a:ext uri="{FF2B5EF4-FFF2-40B4-BE49-F238E27FC236}">
                <a16:creationId xmlns:a16="http://schemas.microsoft.com/office/drawing/2014/main" id="{5AF99540-7EFE-45CE-9D93-A06475B67CA8}"/>
              </a:ext>
            </a:extLst>
          </p:cNvPr>
          <p:cNvPicPr>
            <a:picLocks noChangeAspect="1"/>
          </p:cNvPicPr>
          <p:nvPr/>
        </p:nvPicPr>
        <p:blipFill>
          <a:blip r:embed="rId2"/>
          <a:stretch>
            <a:fillRect/>
          </a:stretch>
        </p:blipFill>
        <p:spPr>
          <a:xfrm>
            <a:off x="7274819" y="1802841"/>
            <a:ext cx="4171950" cy="3857625"/>
          </a:xfrm>
          <a:prstGeom prst="rect">
            <a:avLst/>
          </a:prstGeom>
        </p:spPr>
      </p:pic>
      <p:sp>
        <p:nvSpPr>
          <p:cNvPr id="7" name="TextBox 6">
            <a:extLst>
              <a:ext uri="{FF2B5EF4-FFF2-40B4-BE49-F238E27FC236}">
                <a16:creationId xmlns:a16="http://schemas.microsoft.com/office/drawing/2014/main" id="{21A11D62-AA18-4D39-80E4-1AA725BB2CF2}"/>
              </a:ext>
            </a:extLst>
          </p:cNvPr>
          <p:cNvSpPr txBox="1"/>
          <p:nvPr/>
        </p:nvSpPr>
        <p:spPr>
          <a:xfrm>
            <a:off x="7913923" y="5822852"/>
            <a:ext cx="2893741" cy="400110"/>
          </a:xfrm>
          <a:prstGeom prst="rect">
            <a:avLst/>
          </a:prstGeom>
          <a:noFill/>
        </p:spPr>
        <p:txBody>
          <a:bodyPr wrap="none" rtlCol="0">
            <a:spAutoFit/>
          </a:bodyPr>
          <a:lstStyle/>
          <a:p>
            <a:pPr algn="l"/>
            <a:r>
              <a:rPr lang="en-US" sz="2000" dirty="0"/>
              <a:t>Sample placement DEF</a:t>
            </a:r>
          </a:p>
        </p:txBody>
      </p:sp>
    </p:spTree>
    <p:extLst>
      <p:ext uri="{BB962C8B-B14F-4D97-AF65-F5344CB8AC3E}">
        <p14:creationId xmlns:p14="http://schemas.microsoft.com/office/powerpoint/2010/main" val="325626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7F4DC4-AA46-4900-A6F6-5666E518EC24}"/>
              </a:ext>
            </a:extLst>
          </p:cNvPr>
          <p:cNvSpPr/>
          <p:nvPr/>
        </p:nvSpPr>
        <p:spPr>
          <a:xfrm>
            <a:off x="704995" y="2704887"/>
            <a:ext cx="6143675" cy="3398695"/>
          </a:xfrm>
          <a:prstGeom prst="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p>
        </p:txBody>
      </p:sp>
      <p:sp>
        <p:nvSpPr>
          <p:cNvPr id="20" name="Rectangle 19">
            <a:extLst>
              <a:ext uri="{FF2B5EF4-FFF2-40B4-BE49-F238E27FC236}">
                <a16:creationId xmlns:a16="http://schemas.microsoft.com/office/drawing/2014/main" id="{5EDF79F9-B417-4793-BCC2-5A3FB1B0D0C1}"/>
              </a:ext>
            </a:extLst>
          </p:cNvPr>
          <p:cNvSpPr/>
          <p:nvPr/>
        </p:nvSpPr>
        <p:spPr>
          <a:xfrm>
            <a:off x="1773382" y="3429000"/>
            <a:ext cx="1662545" cy="896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 name="Content Placeholder 1">
            <a:extLst>
              <a:ext uri="{FF2B5EF4-FFF2-40B4-BE49-F238E27FC236}">
                <a16:creationId xmlns:a16="http://schemas.microsoft.com/office/drawing/2014/main" id="{80F4B97B-D45B-4B91-B2FC-14D75015B2B5}"/>
              </a:ext>
            </a:extLst>
          </p:cNvPr>
          <p:cNvSpPr>
            <a:spLocks noGrp="1"/>
          </p:cNvSpPr>
          <p:nvPr>
            <p:ph idx="1"/>
          </p:nvPr>
        </p:nvSpPr>
        <p:spPr/>
        <p:txBody>
          <a:bodyPr/>
          <a:lstStyle/>
          <a:p>
            <a:r>
              <a:rPr lang="en-US" dirty="0" err="1"/>
              <a:t>Stdcell</a:t>
            </a:r>
            <a:r>
              <a:rPr lang="en-US" dirty="0"/>
              <a:t> </a:t>
            </a:r>
            <a:r>
              <a:rPr lang="en-US" dirty="0" err="1"/>
              <a:t>keepout</a:t>
            </a:r>
            <a:r>
              <a:rPr lang="en-US" dirty="0"/>
              <a:t> regions can be specified using the </a:t>
            </a:r>
            <a:r>
              <a:rPr lang="en-US" dirty="0" err="1"/>
              <a:t>stdcell_inner_kpt</a:t>
            </a:r>
            <a:r>
              <a:rPr lang="en-US" dirty="0"/>
              <a:t>_[</a:t>
            </a:r>
            <a:r>
              <a:rPr lang="en-US" dirty="0" err="1"/>
              <a:t>b|l|r|t</a:t>
            </a:r>
            <a:r>
              <a:rPr lang="en-US" dirty="0"/>
              <a:t>], </a:t>
            </a:r>
            <a:r>
              <a:rPr lang="en-US" sz="2000" dirty="0" err="1"/>
              <a:t>stdcell_kpt</a:t>
            </a:r>
            <a:r>
              <a:rPr lang="en-US" sz="2000" dirty="0"/>
              <a:t>_[</a:t>
            </a:r>
            <a:r>
              <a:rPr lang="en-US" sz="2000" dirty="0" err="1"/>
              <a:t>b|l|r|t</a:t>
            </a:r>
            <a:r>
              <a:rPr lang="en-US" sz="2000" dirty="0"/>
              <a:t>] and </a:t>
            </a:r>
            <a:r>
              <a:rPr lang="en-US" sz="2000" dirty="0" err="1"/>
              <a:t>stdcell_manual_kpt</a:t>
            </a:r>
            <a:r>
              <a:rPr lang="en-US" sz="2000" dirty="0"/>
              <a:t>_&lt;testcase&gt; parameters</a:t>
            </a:r>
          </a:p>
          <a:p>
            <a:endParaRPr lang="en-US" dirty="0"/>
          </a:p>
        </p:txBody>
      </p:sp>
      <p:sp>
        <p:nvSpPr>
          <p:cNvPr id="3" name="Text Placeholder 2">
            <a:extLst>
              <a:ext uri="{FF2B5EF4-FFF2-40B4-BE49-F238E27FC236}">
                <a16:creationId xmlns:a16="http://schemas.microsoft.com/office/drawing/2014/main" id="{0336E260-7243-4821-8E86-9E8368205CFA}"/>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9063F057-1348-420D-951E-81A3342F7A41}"/>
              </a:ext>
            </a:extLst>
          </p:cNvPr>
          <p:cNvSpPr>
            <a:spLocks noGrp="1"/>
          </p:cNvSpPr>
          <p:nvPr>
            <p:ph type="title"/>
          </p:nvPr>
        </p:nvSpPr>
        <p:spPr/>
        <p:txBody>
          <a:bodyPr/>
          <a:lstStyle/>
          <a:p>
            <a:r>
              <a:rPr lang="en-US" dirty="0"/>
              <a:t>Standard Cell Fill Testcases</a:t>
            </a:r>
          </a:p>
        </p:txBody>
      </p:sp>
      <p:sp>
        <p:nvSpPr>
          <p:cNvPr id="7" name="Rectangle 6">
            <a:extLst>
              <a:ext uri="{FF2B5EF4-FFF2-40B4-BE49-F238E27FC236}">
                <a16:creationId xmlns:a16="http://schemas.microsoft.com/office/drawing/2014/main" id="{78C25B7A-38FF-4F7E-9E5A-31F218955ADD}"/>
              </a:ext>
            </a:extLst>
          </p:cNvPr>
          <p:cNvSpPr/>
          <p:nvPr/>
        </p:nvSpPr>
        <p:spPr>
          <a:xfrm>
            <a:off x="2078182" y="3056402"/>
            <a:ext cx="841685" cy="3717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8" name="Rectangle 7">
            <a:extLst>
              <a:ext uri="{FF2B5EF4-FFF2-40B4-BE49-F238E27FC236}">
                <a16:creationId xmlns:a16="http://schemas.microsoft.com/office/drawing/2014/main" id="{E66B89C6-ED13-400B-86D7-3E6EA8A8F1E2}"/>
              </a:ext>
            </a:extLst>
          </p:cNvPr>
          <p:cNvSpPr/>
          <p:nvPr/>
        </p:nvSpPr>
        <p:spPr>
          <a:xfrm>
            <a:off x="3537527" y="5670402"/>
            <a:ext cx="942109" cy="3027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9" name="Rectangle 8">
            <a:extLst>
              <a:ext uri="{FF2B5EF4-FFF2-40B4-BE49-F238E27FC236}">
                <a16:creationId xmlns:a16="http://schemas.microsoft.com/office/drawing/2014/main" id="{1351538A-D836-4373-A15E-40E2D9F8A557}"/>
              </a:ext>
            </a:extLst>
          </p:cNvPr>
          <p:cNvSpPr/>
          <p:nvPr/>
        </p:nvSpPr>
        <p:spPr>
          <a:xfrm>
            <a:off x="7915568" y="3204667"/>
            <a:ext cx="249382" cy="2586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0" name="TextBox 9">
            <a:extLst>
              <a:ext uri="{FF2B5EF4-FFF2-40B4-BE49-F238E27FC236}">
                <a16:creationId xmlns:a16="http://schemas.microsoft.com/office/drawing/2014/main" id="{CF82E621-EAEF-4216-A4F0-8F7BBAD09AEC}"/>
              </a:ext>
            </a:extLst>
          </p:cNvPr>
          <p:cNvSpPr txBox="1"/>
          <p:nvPr/>
        </p:nvSpPr>
        <p:spPr>
          <a:xfrm>
            <a:off x="8307505" y="3133919"/>
            <a:ext cx="2036135" cy="400110"/>
          </a:xfrm>
          <a:prstGeom prst="rect">
            <a:avLst/>
          </a:prstGeom>
          <a:noFill/>
        </p:spPr>
        <p:txBody>
          <a:bodyPr wrap="none" rtlCol="0">
            <a:spAutoFit/>
          </a:bodyPr>
          <a:lstStyle/>
          <a:p>
            <a:pPr algn="l"/>
            <a:r>
              <a:rPr lang="en-US" sz="2000" dirty="0"/>
              <a:t>Macro boundary</a:t>
            </a:r>
          </a:p>
        </p:txBody>
      </p:sp>
      <p:sp>
        <p:nvSpPr>
          <p:cNvPr id="11" name="Rectangle 10">
            <a:extLst>
              <a:ext uri="{FF2B5EF4-FFF2-40B4-BE49-F238E27FC236}">
                <a16:creationId xmlns:a16="http://schemas.microsoft.com/office/drawing/2014/main" id="{F37ADC02-4DA3-40B4-BCE1-B0FA6659E6A5}"/>
              </a:ext>
            </a:extLst>
          </p:cNvPr>
          <p:cNvSpPr/>
          <p:nvPr/>
        </p:nvSpPr>
        <p:spPr>
          <a:xfrm>
            <a:off x="7915568" y="3925594"/>
            <a:ext cx="249382" cy="2586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2" name="TextBox 11">
            <a:extLst>
              <a:ext uri="{FF2B5EF4-FFF2-40B4-BE49-F238E27FC236}">
                <a16:creationId xmlns:a16="http://schemas.microsoft.com/office/drawing/2014/main" id="{D9DFA345-ED60-44C0-B0E5-2F2EA9B60025}"/>
              </a:ext>
            </a:extLst>
          </p:cNvPr>
          <p:cNvSpPr txBox="1"/>
          <p:nvPr/>
        </p:nvSpPr>
        <p:spPr>
          <a:xfrm>
            <a:off x="8307505" y="3854846"/>
            <a:ext cx="2238113" cy="400110"/>
          </a:xfrm>
          <a:prstGeom prst="rect">
            <a:avLst/>
          </a:prstGeom>
          <a:noFill/>
        </p:spPr>
        <p:txBody>
          <a:bodyPr wrap="none" rtlCol="0">
            <a:spAutoFit/>
          </a:bodyPr>
          <a:lstStyle/>
          <a:p>
            <a:pPr algn="l"/>
            <a:r>
              <a:rPr lang="en-US" sz="2000" dirty="0" err="1"/>
              <a:t>stdcell_kpt</a:t>
            </a:r>
            <a:r>
              <a:rPr lang="en-US" sz="2000" dirty="0"/>
              <a:t>_[</a:t>
            </a:r>
            <a:r>
              <a:rPr lang="en-US" sz="2000" dirty="0" err="1"/>
              <a:t>b|l|r|t</a:t>
            </a:r>
            <a:r>
              <a:rPr lang="en-US" sz="2000" dirty="0"/>
              <a:t>]</a:t>
            </a:r>
          </a:p>
        </p:txBody>
      </p:sp>
      <p:sp>
        <p:nvSpPr>
          <p:cNvPr id="13" name="Rectangle 12">
            <a:extLst>
              <a:ext uri="{FF2B5EF4-FFF2-40B4-BE49-F238E27FC236}">
                <a16:creationId xmlns:a16="http://schemas.microsoft.com/office/drawing/2014/main" id="{3349D0D6-1FD6-4C7A-AA40-0BF92EF226C0}"/>
              </a:ext>
            </a:extLst>
          </p:cNvPr>
          <p:cNvSpPr/>
          <p:nvPr/>
        </p:nvSpPr>
        <p:spPr>
          <a:xfrm>
            <a:off x="7915568" y="4325704"/>
            <a:ext cx="249382" cy="2586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4" name="TextBox 13">
            <a:extLst>
              <a:ext uri="{FF2B5EF4-FFF2-40B4-BE49-F238E27FC236}">
                <a16:creationId xmlns:a16="http://schemas.microsoft.com/office/drawing/2014/main" id="{28205BDC-4441-4418-BAC9-616C6C2AE729}"/>
              </a:ext>
            </a:extLst>
          </p:cNvPr>
          <p:cNvSpPr txBox="1"/>
          <p:nvPr/>
        </p:nvSpPr>
        <p:spPr>
          <a:xfrm>
            <a:off x="8307505" y="4254956"/>
            <a:ext cx="3775393" cy="400110"/>
          </a:xfrm>
          <a:prstGeom prst="rect">
            <a:avLst/>
          </a:prstGeom>
          <a:noFill/>
        </p:spPr>
        <p:txBody>
          <a:bodyPr wrap="none" rtlCol="0">
            <a:spAutoFit/>
          </a:bodyPr>
          <a:lstStyle/>
          <a:p>
            <a:pPr algn="l"/>
            <a:r>
              <a:rPr lang="en-US" sz="2000" dirty="0" err="1"/>
              <a:t>stdcell_manual_kpt</a:t>
            </a:r>
            <a:r>
              <a:rPr lang="en-US" sz="2000" dirty="0"/>
              <a:t>_&lt;testcase&gt;</a:t>
            </a:r>
          </a:p>
        </p:txBody>
      </p:sp>
      <p:sp>
        <p:nvSpPr>
          <p:cNvPr id="15" name="Rectangle 14">
            <a:extLst>
              <a:ext uri="{FF2B5EF4-FFF2-40B4-BE49-F238E27FC236}">
                <a16:creationId xmlns:a16="http://schemas.microsoft.com/office/drawing/2014/main" id="{7866C716-10D6-4480-9AA5-7D71364269E0}"/>
              </a:ext>
            </a:extLst>
          </p:cNvPr>
          <p:cNvSpPr/>
          <p:nvPr/>
        </p:nvSpPr>
        <p:spPr>
          <a:xfrm>
            <a:off x="7915568" y="3565603"/>
            <a:ext cx="249382" cy="258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6" name="TextBox 15">
            <a:extLst>
              <a:ext uri="{FF2B5EF4-FFF2-40B4-BE49-F238E27FC236}">
                <a16:creationId xmlns:a16="http://schemas.microsoft.com/office/drawing/2014/main" id="{1B32AD17-F879-43E3-A821-4C36512F30D7}"/>
              </a:ext>
            </a:extLst>
          </p:cNvPr>
          <p:cNvSpPr txBox="1"/>
          <p:nvPr/>
        </p:nvSpPr>
        <p:spPr>
          <a:xfrm>
            <a:off x="8307505" y="3494855"/>
            <a:ext cx="2951449" cy="400110"/>
          </a:xfrm>
          <a:prstGeom prst="rect">
            <a:avLst/>
          </a:prstGeom>
          <a:noFill/>
        </p:spPr>
        <p:txBody>
          <a:bodyPr wrap="none" rtlCol="0">
            <a:spAutoFit/>
          </a:bodyPr>
          <a:lstStyle/>
          <a:p>
            <a:pPr algn="l"/>
            <a:r>
              <a:rPr lang="en-US" sz="2000" dirty="0" err="1"/>
              <a:t>stdcell_inner_kpt</a:t>
            </a:r>
            <a:r>
              <a:rPr lang="en-US" sz="2000" dirty="0"/>
              <a:t>_[</a:t>
            </a:r>
            <a:r>
              <a:rPr lang="en-US" sz="2000" dirty="0" err="1"/>
              <a:t>b|l|r|t</a:t>
            </a:r>
            <a:r>
              <a:rPr lang="en-US" sz="2000" dirty="0"/>
              <a:t>]</a:t>
            </a:r>
          </a:p>
        </p:txBody>
      </p:sp>
      <p:sp>
        <p:nvSpPr>
          <p:cNvPr id="17" name="Rectangle 16">
            <a:extLst>
              <a:ext uri="{FF2B5EF4-FFF2-40B4-BE49-F238E27FC236}">
                <a16:creationId xmlns:a16="http://schemas.microsoft.com/office/drawing/2014/main" id="{57047D53-B953-4DE7-A6D0-59B3CD9A5280}"/>
              </a:ext>
            </a:extLst>
          </p:cNvPr>
          <p:cNvSpPr/>
          <p:nvPr/>
        </p:nvSpPr>
        <p:spPr>
          <a:xfrm>
            <a:off x="1848360" y="3494855"/>
            <a:ext cx="1486490" cy="7443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CKT macro</a:t>
            </a:r>
          </a:p>
        </p:txBody>
      </p:sp>
      <p:sp>
        <p:nvSpPr>
          <p:cNvPr id="21" name="Rectangle 20">
            <a:extLst>
              <a:ext uri="{FF2B5EF4-FFF2-40B4-BE49-F238E27FC236}">
                <a16:creationId xmlns:a16="http://schemas.microsoft.com/office/drawing/2014/main" id="{CB4E4A63-E4D5-4767-824D-03091E5F0616}"/>
              </a:ext>
            </a:extLst>
          </p:cNvPr>
          <p:cNvSpPr/>
          <p:nvPr/>
        </p:nvSpPr>
        <p:spPr>
          <a:xfrm>
            <a:off x="4311026" y="3201659"/>
            <a:ext cx="1662545" cy="896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2" name="Rectangle 21">
            <a:extLst>
              <a:ext uri="{FF2B5EF4-FFF2-40B4-BE49-F238E27FC236}">
                <a16:creationId xmlns:a16="http://schemas.microsoft.com/office/drawing/2014/main" id="{1F665002-DD1D-4E6D-96D3-005B84ED64D6}"/>
              </a:ext>
            </a:extLst>
          </p:cNvPr>
          <p:cNvSpPr/>
          <p:nvPr/>
        </p:nvSpPr>
        <p:spPr>
          <a:xfrm>
            <a:off x="4386004" y="3267514"/>
            <a:ext cx="1486490" cy="7443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CKT macro</a:t>
            </a:r>
          </a:p>
        </p:txBody>
      </p:sp>
      <p:sp>
        <p:nvSpPr>
          <p:cNvPr id="23" name="Rectangle 22">
            <a:extLst>
              <a:ext uri="{FF2B5EF4-FFF2-40B4-BE49-F238E27FC236}">
                <a16:creationId xmlns:a16="http://schemas.microsoft.com/office/drawing/2014/main" id="{9F28C31C-843E-4DBD-94AB-9A200E1C61CB}"/>
              </a:ext>
            </a:extLst>
          </p:cNvPr>
          <p:cNvSpPr/>
          <p:nvPr/>
        </p:nvSpPr>
        <p:spPr>
          <a:xfrm>
            <a:off x="3126510" y="4793474"/>
            <a:ext cx="1662545" cy="896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4" name="Rectangle 23">
            <a:extLst>
              <a:ext uri="{FF2B5EF4-FFF2-40B4-BE49-F238E27FC236}">
                <a16:creationId xmlns:a16="http://schemas.microsoft.com/office/drawing/2014/main" id="{97F0CD73-1E7B-4783-A9C8-81E80A747679}"/>
              </a:ext>
            </a:extLst>
          </p:cNvPr>
          <p:cNvSpPr/>
          <p:nvPr/>
        </p:nvSpPr>
        <p:spPr>
          <a:xfrm>
            <a:off x="3201488" y="4859329"/>
            <a:ext cx="1486490" cy="7443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CKT macro</a:t>
            </a:r>
          </a:p>
        </p:txBody>
      </p:sp>
      <p:sp>
        <p:nvSpPr>
          <p:cNvPr id="25" name="Rectangle 24">
            <a:extLst>
              <a:ext uri="{FF2B5EF4-FFF2-40B4-BE49-F238E27FC236}">
                <a16:creationId xmlns:a16="http://schemas.microsoft.com/office/drawing/2014/main" id="{2DB305AF-2510-480A-B452-1B114395E3DC}"/>
              </a:ext>
            </a:extLst>
          </p:cNvPr>
          <p:cNvSpPr/>
          <p:nvPr/>
        </p:nvSpPr>
        <p:spPr>
          <a:xfrm>
            <a:off x="775856" y="2780144"/>
            <a:ext cx="6001462" cy="3250115"/>
          </a:xfrm>
          <a:prstGeom prst="rect">
            <a:avLst/>
          </a:prstGeom>
          <a:noFill/>
          <a:ln w="1016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Tree>
    <p:extLst>
      <p:ext uri="{BB962C8B-B14F-4D97-AF65-F5344CB8AC3E}">
        <p14:creationId xmlns:p14="http://schemas.microsoft.com/office/powerpoint/2010/main" val="236453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E69EA3-C7F2-4B6A-83D0-AE85A9A8D54A}"/>
              </a:ext>
            </a:extLst>
          </p:cNvPr>
          <p:cNvSpPr>
            <a:spLocks noGrp="1"/>
          </p:cNvSpPr>
          <p:nvPr>
            <p:ph idx="1"/>
          </p:nvPr>
        </p:nvSpPr>
        <p:spPr/>
        <p:txBody>
          <a:bodyPr/>
          <a:lstStyle/>
          <a:p>
            <a:r>
              <a:rPr lang="en-US" dirty="0"/>
              <a:t>Run physical verification on macros listed for the </a:t>
            </a:r>
            <a:r>
              <a:rPr lang="en-US" dirty="0" err="1"/>
              <a:t>testcases_pv_only</a:t>
            </a:r>
            <a:r>
              <a:rPr lang="en-US" dirty="0"/>
              <a:t> parameter</a:t>
            </a:r>
          </a:p>
          <a:p>
            <a:r>
              <a:rPr lang="en-US" dirty="0"/>
              <a:t>Example: testcases_pv_only,dwc_ddrphyacx4_top_ns </a:t>
            </a:r>
            <a:r>
              <a:rPr lang="en-US" dirty="0" err="1"/>
              <a:t>dwc_ddrphydbyte_top_ew</a:t>
            </a:r>
            <a:endParaRPr lang="en-US" dirty="0"/>
          </a:p>
          <a:p>
            <a:r>
              <a:rPr lang="en-US" dirty="0"/>
              <a:t>GDS and CDL for macros must be provided</a:t>
            </a:r>
          </a:p>
          <a:p>
            <a:pPr lvl="1"/>
            <a:r>
              <a:rPr lang="en-US" dirty="0" err="1"/>
              <a:t>gds</a:t>
            </a:r>
            <a:r>
              <a:rPr lang="en-US" dirty="0"/>
              <a:t>_&lt;macro&gt;,&lt;path to GDS&gt;</a:t>
            </a:r>
          </a:p>
          <a:p>
            <a:pPr lvl="1"/>
            <a:r>
              <a:rPr lang="en-US" dirty="0"/>
              <a:t>cdl_&lt;macro&gt;,&lt;path to CDL&gt;</a:t>
            </a:r>
          </a:p>
          <a:p>
            <a:pPr lvl="1"/>
            <a:endParaRPr lang="en-US" dirty="0"/>
          </a:p>
        </p:txBody>
      </p:sp>
      <p:sp>
        <p:nvSpPr>
          <p:cNvPr id="3" name="Text Placeholder 2">
            <a:extLst>
              <a:ext uri="{FF2B5EF4-FFF2-40B4-BE49-F238E27FC236}">
                <a16:creationId xmlns:a16="http://schemas.microsoft.com/office/drawing/2014/main" id="{28ADC259-A005-47A5-8555-9B3BDAF2CB71}"/>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B7FFA84E-C5EA-47E7-8935-1C3C1A5EA74F}"/>
              </a:ext>
            </a:extLst>
          </p:cNvPr>
          <p:cNvSpPr>
            <a:spLocks noGrp="1"/>
          </p:cNvSpPr>
          <p:nvPr>
            <p:ph type="title"/>
          </p:nvPr>
        </p:nvSpPr>
        <p:spPr/>
        <p:txBody>
          <a:bodyPr/>
          <a:lstStyle/>
          <a:p>
            <a:r>
              <a:rPr lang="en-US" dirty="0"/>
              <a:t>Physical Verification Only testcases</a:t>
            </a:r>
          </a:p>
        </p:txBody>
      </p:sp>
    </p:spTree>
    <p:extLst>
      <p:ext uri="{BB962C8B-B14F-4D97-AF65-F5344CB8AC3E}">
        <p14:creationId xmlns:p14="http://schemas.microsoft.com/office/powerpoint/2010/main" val="165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594276-C1F2-4E32-A783-5249BB37B216}"/>
              </a:ext>
            </a:extLst>
          </p:cNvPr>
          <p:cNvSpPr>
            <a:spLocks noGrp="1"/>
          </p:cNvSpPr>
          <p:nvPr>
            <p:ph idx="1"/>
          </p:nvPr>
        </p:nvSpPr>
        <p:spPr>
          <a:xfrm>
            <a:off x="456555" y="1554480"/>
            <a:ext cx="11278244" cy="822961"/>
          </a:xfrm>
        </p:spPr>
        <p:txBody>
          <a:bodyPr/>
          <a:lstStyle/>
          <a:p>
            <a:r>
              <a:rPr lang="en-US" dirty="0"/>
              <a:t>Testcases are specified as separate parameters with the name </a:t>
            </a:r>
            <a:r>
              <a:rPr lang="en-US" dirty="0" err="1"/>
              <a:t>testcases_utility</a:t>
            </a:r>
            <a:r>
              <a:rPr lang="en-US" dirty="0"/>
              <a:t>_*</a:t>
            </a:r>
          </a:p>
          <a:p>
            <a:r>
              <a:rPr lang="en-US" dirty="0"/>
              <a:t>The format for the parameter is &lt;mode&gt;:&lt;cell1&gt; &lt;cell2&gt; &lt;…&gt;:[&lt;</a:t>
            </a:r>
            <a:r>
              <a:rPr lang="en-US" dirty="0" err="1"/>
              <a:t>cella</a:t>
            </a:r>
            <a:r>
              <a:rPr lang="en-US" dirty="0"/>
              <a:t>&gt; &lt;</a:t>
            </a:r>
            <a:r>
              <a:rPr lang="en-US" dirty="0" err="1"/>
              <a:t>cellb</a:t>
            </a:r>
            <a:r>
              <a:rPr lang="en-US" dirty="0"/>
              <a:t>&gt; &lt;…&gt;]</a:t>
            </a:r>
          </a:p>
          <a:p>
            <a:endParaRPr lang="en-US" dirty="0"/>
          </a:p>
        </p:txBody>
      </p:sp>
      <p:sp>
        <p:nvSpPr>
          <p:cNvPr id="3" name="Text Placeholder 2">
            <a:extLst>
              <a:ext uri="{FF2B5EF4-FFF2-40B4-BE49-F238E27FC236}">
                <a16:creationId xmlns:a16="http://schemas.microsoft.com/office/drawing/2014/main" id="{949BA047-8FBD-4E39-B0AB-D2782AC76C15}"/>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2917A20E-73E9-4B56-B4A7-8E448F624B08}"/>
              </a:ext>
            </a:extLst>
          </p:cNvPr>
          <p:cNvSpPr>
            <a:spLocks noGrp="1"/>
          </p:cNvSpPr>
          <p:nvPr>
            <p:ph type="title"/>
          </p:nvPr>
        </p:nvSpPr>
        <p:spPr/>
        <p:txBody>
          <a:bodyPr/>
          <a:lstStyle/>
          <a:p>
            <a:r>
              <a:rPr lang="en-US" dirty="0"/>
              <a:t>Utility Cell/Block Abutment testcases</a:t>
            </a:r>
          </a:p>
        </p:txBody>
      </p:sp>
      <p:pic>
        <p:nvPicPr>
          <p:cNvPr id="5" name="Picture 4">
            <a:extLst>
              <a:ext uri="{FF2B5EF4-FFF2-40B4-BE49-F238E27FC236}">
                <a16:creationId xmlns:a16="http://schemas.microsoft.com/office/drawing/2014/main" id="{00000000-0008-0000-0000-000002000000}"/>
              </a:ext>
            </a:extLst>
          </p:cNvPr>
          <p:cNvPicPr>
            <a:picLocks noChangeAspect="1"/>
          </p:cNvPicPr>
          <p:nvPr/>
        </p:nvPicPr>
        <p:blipFill>
          <a:blip r:embed="rId2"/>
          <a:stretch>
            <a:fillRect/>
          </a:stretch>
        </p:blipFill>
        <p:spPr>
          <a:xfrm>
            <a:off x="6450514" y="2743200"/>
            <a:ext cx="5484383" cy="3352800"/>
          </a:xfrm>
          <a:prstGeom prst="rect">
            <a:avLst/>
          </a:prstGeom>
        </p:spPr>
      </p:pic>
      <p:sp>
        <p:nvSpPr>
          <p:cNvPr id="9" name="Content Placeholder 1">
            <a:extLst>
              <a:ext uri="{FF2B5EF4-FFF2-40B4-BE49-F238E27FC236}">
                <a16:creationId xmlns:a16="http://schemas.microsoft.com/office/drawing/2014/main" id="{2B0AA3B4-5B5C-4D4E-8FC1-1DE49A5BA4FD}"/>
              </a:ext>
            </a:extLst>
          </p:cNvPr>
          <p:cNvSpPr txBox="1">
            <a:spLocks/>
          </p:cNvSpPr>
          <p:nvPr/>
        </p:nvSpPr>
        <p:spPr>
          <a:xfrm>
            <a:off x="456555" y="2733842"/>
            <a:ext cx="5851881" cy="3352799"/>
          </a:xfrm>
          <a:prstGeom prst="rect">
            <a:avLst/>
          </a:prstGeom>
        </p:spPr>
        <p:txBody>
          <a:bodyPr vert="horz" lIns="91440" tIns="45720" rIns="91440" bIns="45720" rtlCol="0">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“full” mode – script builds testcase shown on right for every combination of two cells to check all edge and corner cases</a:t>
            </a:r>
          </a:p>
          <a:p>
            <a:r>
              <a:rPr lang="en-US" dirty="0"/>
              <a:t>All cells should be the same size</a:t>
            </a:r>
          </a:p>
          <a:p>
            <a:r>
              <a:rPr lang="en-US" dirty="0"/>
              <a:t>Example: testcases_utility_full_example,full:dwc_lpddr5xmphy_decapvdd2h_ew dwc_lpddr5xmphy_decapvdd2h_ld_ew dwc_lpddr5xmphy_decapvddq_ew dwc_lpddr5xmphy_decapvddq_ld_ew</a:t>
            </a:r>
          </a:p>
          <a:p>
            <a:endParaRPr lang="en-US" dirty="0"/>
          </a:p>
        </p:txBody>
      </p:sp>
    </p:spTree>
    <p:extLst>
      <p:ext uri="{BB962C8B-B14F-4D97-AF65-F5344CB8AC3E}">
        <p14:creationId xmlns:p14="http://schemas.microsoft.com/office/powerpoint/2010/main" val="300416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9BA047-8FBD-4E39-B0AB-D2782AC76C1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2917A20E-73E9-4B56-B4A7-8E448F624B08}"/>
              </a:ext>
            </a:extLst>
          </p:cNvPr>
          <p:cNvSpPr>
            <a:spLocks noGrp="1"/>
          </p:cNvSpPr>
          <p:nvPr>
            <p:ph type="title"/>
          </p:nvPr>
        </p:nvSpPr>
        <p:spPr/>
        <p:txBody>
          <a:bodyPr/>
          <a:lstStyle/>
          <a:p>
            <a:r>
              <a:rPr lang="en-US" dirty="0"/>
              <a:t>Utility Cell/Block Abutment testcases</a:t>
            </a:r>
          </a:p>
        </p:txBody>
      </p:sp>
      <p:sp>
        <p:nvSpPr>
          <p:cNvPr id="9" name="Content Placeholder 1">
            <a:extLst>
              <a:ext uri="{FF2B5EF4-FFF2-40B4-BE49-F238E27FC236}">
                <a16:creationId xmlns:a16="http://schemas.microsoft.com/office/drawing/2014/main" id="{2B0AA3B4-5B5C-4D4E-8FC1-1DE49A5BA4FD}"/>
              </a:ext>
            </a:extLst>
          </p:cNvPr>
          <p:cNvSpPr txBox="1">
            <a:spLocks/>
          </p:cNvSpPr>
          <p:nvPr/>
        </p:nvSpPr>
        <p:spPr>
          <a:xfrm>
            <a:off x="456555" y="1470434"/>
            <a:ext cx="6600027" cy="5050439"/>
          </a:xfrm>
          <a:prstGeom prst="rect">
            <a:avLst/>
          </a:prstGeom>
        </p:spPr>
        <p:txBody>
          <a:bodyPr vert="horz" lIns="91440" tIns="45720" rIns="91440" bIns="45720" rtlCol="0">
            <a:normAutofit fontScale="85000" lnSpcReduction="10000"/>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a:t>
            </a:r>
            <a:r>
              <a:rPr lang="en-US" dirty="0" err="1"/>
              <a:t>block_ew</a:t>
            </a:r>
            <a:r>
              <a:rPr lang="en-US" dirty="0"/>
              <a:t>” mode</a:t>
            </a:r>
          </a:p>
          <a:p>
            <a:r>
              <a:rPr lang="en-US" dirty="0"/>
              <a:t>Script builds testcase (1) for every combination of two utility blocks for the same hard macro</a:t>
            </a:r>
          </a:p>
          <a:p>
            <a:pPr lvl="1"/>
            <a:r>
              <a:rPr lang="en-US" dirty="0"/>
              <a:t>Blocks should be the same size</a:t>
            </a:r>
          </a:p>
          <a:p>
            <a:r>
              <a:rPr lang="en-US" dirty="0"/>
              <a:t>Script builds testcase (2) for every combination of two utility blocks for different hard macros</a:t>
            </a:r>
          </a:p>
          <a:p>
            <a:pPr lvl="1"/>
            <a:r>
              <a:rPr lang="en-US" dirty="0"/>
              <a:t>Blocks should be the same width</a:t>
            </a:r>
          </a:p>
          <a:p>
            <a:r>
              <a:rPr lang="en-US" dirty="0"/>
              <a:t>Example: </a:t>
            </a:r>
            <a:r>
              <a:rPr lang="en-US" dirty="0" err="1"/>
              <a:t>testcases_utility_block_example</a:t>
            </a:r>
            <a:r>
              <a:rPr lang="en-US"/>
              <a:t>, block_ew:dwc_lpddr5xmphy_decapvsh_zcal_ew dwc_lpddr5xmphy_decapvsh_ld_zcal_ew dwc_lpddr5xmphy_decapvddq_zcal_ew dwc_lpddr5xmphy_decapvddq_ld_zcal_ew:dwc_lpddr5xmphy_decapvsh_ld_dx5_ew dwc_lpddr5xmphy_decapvsh_dx5_ew dwc_lpddr5xmphy_decapvddq_ld_dx5_ew dwc_lpddr5xmphy_decapvddq_dx5_ew:dwc_lpddr5xmphy_decapvsh_ld_dx4_ew dwc_lpddr5xmphy_decapvsh_dx4_ew dwc_lpddr5xmphy_decapvddq_ld_dx4_ew dwc_lpddr5xmphy_decapvddq_dx4_ew</a:t>
            </a:r>
            <a:endParaRPr lang="en-US" dirty="0"/>
          </a:p>
        </p:txBody>
      </p:sp>
      <p:pic>
        <p:nvPicPr>
          <p:cNvPr id="10" name="Picture 9">
            <a:extLst>
              <a:ext uri="{FF2B5EF4-FFF2-40B4-BE49-F238E27FC236}">
                <a16:creationId xmlns:a16="http://schemas.microsoft.com/office/drawing/2014/main" id="{00000000-0008-0000-0000-000003000000}"/>
              </a:ext>
            </a:extLst>
          </p:cNvPr>
          <p:cNvPicPr>
            <a:picLocks noChangeAspect="1"/>
          </p:cNvPicPr>
          <p:nvPr/>
        </p:nvPicPr>
        <p:blipFill>
          <a:blip r:embed="rId2"/>
          <a:stretch>
            <a:fillRect/>
          </a:stretch>
        </p:blipFill>
        <p:spPr>
          <a:xfrm>
            <a:off x="7225823" y="1188719"/>
            <a:ext cx="3006092" cy="4635091"/>
          </a:xfrm>
          <a:prstGeom prst="rect">
            <a:avLst/>
          </a:prstGeom>
        </p:spPr>
      </p:pic>
      <p:pic>
        <p:nvPicPr>
          <p:cNvPr id="11" name="Picture 10">
            <a:extLst>
              <a:ext uri="{FF2B5EF4-FFF2-40B4-BE49-F238E27FC236}">
                <a16:creationId xmlns:a16="http://schemas.microsoft.com/office/drawing/2014/main" id="{00000000-0008-0000-0000-000004000000}"/>
              </a:ext>
            </a:extLst>
          </p:cNvPr>
          <p:cNvPicPr>
            <a:picLocks noChangeAspect="1"/>
          </p:cNvPicPr>
          <p:nvPr/>
        </p:nvPicPr>
        <p:blipFill>
          <a:blip r:embed="rId3"/>
          <a:stretch>
            <a:fillRect/>
          </a:stretch>
        </p:blipFill>
        <p:spPr>
          <a:xfrm>
            <a:off x="10510096" y="765174"/>
            <a:ext cx="1463640" cy="5327650"/>
          </a:xfrm>
          <a:prstGeom prst="rect">
            <a:avLst/>
          </a:prstGeom>
        </p:spPr>
      </p:pic>
      <p:sp>
        <p:nvSpPr>
          <p:cNvPr id="8" name="TextBox 7">
            <a:extLst>
              <a:ext uri="{FF2B5EF4-FFF2-40B4-BE49-F238E27FC236}">
                <a16:creationId xmlns:a16="http://schemas.microsoft.com/office/drawing/2014/main" id="{E696CB93-4407-4FDF-97AB-65EC3002A0CA}"/>
              </a:ext>
            </a:extLst>
          </p:cNvPr>
          <p:cNvSpPr txBox="1"/>
          <p:nvPr/>
        </p:nvSpPr>
        <p:spPr>
          <a:xfrm>
            <a:off x="10231915" y="6191395"/>
            <a:ext cx="2001061" cy="400110"/>
          </a:xfrm>
          <a:prstGeom prst="rect">
            <a:avLst/>
          </a:prstGeom>
          <a:noFill/>
        </p:spPr>
        <p:txBody>
          <a:bodyPr wrap="none" rtlCol="0">
            <a:spAutoFit/>
          </a:bodyPr>
          <a:lstStyle/>
          <a:p>
            <a:pPr algn="l"/>
            <a:r>
              <a:rPr lang="en-US" sz="2000" dirty="0"/>
              <a:t>(2) Different HM</a:t>
            </a:r>
          </a:p>
        </p:txBody>
      </p:sp>
      <p:sp>
        <p:nvSpPr>
          <p:cNvPr id="12" name="TextBox 11">
            <a:extLst>
              <a:ext uri="{FF2B5EF4-FFF2-40B4-BE49-F238E27FC236}">
                <a16:creationId xmlns:a16="http://schemas.microsoft.com/office/drawing/2014/main" id="{F500AF27-550D-4F09-8D25-6BF27B0D8CB7}"/>
              </a:ext>
            </a:extLst>
          </p:cNvPr>
          <p:cNvSpPr txBox="1"/>
          <p:nvPr/>
        </p:nvSpPr>
        <p:spPr>
          <a:xfrm>
            <a:off x="7992274" y="5892769"/>
            <a:ext cx="1707519" cy="400110"/>
          </a:xfrm>
          <a:prstGeom prst="rect">
            <a:avLst/>
          </a:prstGeom>
          <a:noFill/>
        </p:spPr>
        <p:txBody>
          <a:bodyPr wrap="none" rtlCol="0">
            <a:spAutoFit/>
          </a:bodyPr>
          <a:lstStyle/>
          <a:p>
            <a:pPr algn="l"/>
            <a:r>
              <a:rPr lang="en-US" sz="2000" dirty="0"/>
              <a:t>(1) Same HM</a:t>
            </a:r>
          </a:p>
        </p:txBody>
      </p:sp>
    </p:spTree>
    <p:extLst>
      <p:ext uri="{BB962C8B-B14F-4D97-AF65-F5344CB8AC3E}">
        <p14:creationId xmlns:p14="http://schemas.microsoft.com/office/powerpoint/2010/main" val="962487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UDE parameters – required for running physical verification through </a:t>
            </a:r>
            <a:r>
              <a:rPr lang="en-US" dirty="0" err="1"/>
              <a:t>pvbatch</a:t>
            </a:r>
            <a:endParaRPr lang="en-US" dirty="0"/>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609722647"/>
              </p:ext>
            </p:extLst>
          </p:nvPr>
        </p:nvGraphicFramePr>
        <p:xfrm>
          <a:off x="456555" y="2138027"/>
          <a:ext cx="11277921" cy="2239553"/>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0">
                <a:tc>
                  <a:txBody>
                    <a:bodyPr/>
                    <a:lstStyle/>
                    <a:p>
                      <a:r>
                        <a:rPr lang="en-US" sz="1200" b="0" dirty="0" err="1"/>
                        <a:t>project_type</a:t>
                      </a:r>
                      <a:endParaRPr lang="en-US" sz="1200" b="0" dirty="0"/>
                    </a:p>
                  </a:txBody>
                  <a:tcPr/>
                </a:tc>
                <a:tc>
                  <a:txBody>
                    <a:bodyPr/>
                    <a:lstStyle/>
                    <a:p>
                      <a:r>
                        <a:rPr lang="en-US" sz="1200" dirty="0"/>
                        <a:t>Project type.</a:t>
                      </a:r>
                    </a:p>
                    <a:p>
                      <a:r>
                        <a:rPr lang="en-US" sz="1200" dirty="0"/>
                        <a:t>Example: ddr54</a:t>
                      </a:r>
                    </a:p>
                  </a:txBody>
                  <a:tcPr/>
                </a:tc>
                <a:extLst>
                  <a:ext uri="{0D108BD9-81ED-4DB2-BD59-A6C34878D82A}">
                    <a16:rowId xmlns:a16="http://schemas.microsoft.com/office/drawing/2014/main" val="209901559"/>
                  </a:ext>
                </a:extLst>
              </a:tr>
              <a:tr h="0">
                <a:tc>
                  <a:txBody>
                    <a:bodyPr/>
                    <a:lstStyle/>
                    <a:p>
                      <a:r>
                        <a:rPr lang="en-US" sz="1200" b="0" dirty="0" err="1"/>
                        <a:t>project_name</a:t>
                      </a:r>
                      <a:endParaRPr lang="en-US" sz="1200" b="0" dirty="0"/>
                    </a:p>
                  </a:txBody>
                  <a:tcPr/>
                </a:tc>
                <a:tc>
                  <a:txBody>
                    <a:bodyPr/>
                    <a:lstStyle/>
                    <a:p>
                      <a:r>
                        <a:rPr lang="en-US" sz="1200" dirty="0"/>
                        <a:t>Project name.</a:t>
                      </a:r>
                    </a:p>
                    <a:p>
                      <a:r>
                        <a:rPr lang="en-US" sz="1200" dirty="0"/>
                        <a:t>Example:d809-ddr54-tsmc7ff18</a:t>
                      </a:r>
                    </a:p>
                  </a:txBody>
                  <a:tcPr/>
                </a:tc>
                <a:extLst>
                  <a:ext uri="{0D108BD9-81ED-4DB2-BD59-A6C34878D82A}">
                    <a16:rowId xmlns:a16="http://schemas.microsoft.com/office/drawing/2014/main" val="1842858630"/>
                  </a:ext>
                </a:extLst>
              </a:tr>
              <a:tr h="0">
                <a:tc>
                  <a:txBody>
                    <a:bodyPr/>
                    <a:lstStyle/>
                    <a:p>
                      <a:r>
                        <a:rPr lang="en-US" sz="1200" b="0" dirty="0" err="1"/>
                        <a:t>release_name</a:t>
                      </a:r>
                      <a:endParaRPr lang="en-US" sz="1200" b="0" dirty="0"/>
                    </a:p>
                  </a:txBody>
                  <a:tcPr/>
                </a:tc>
                <a:tc>
                  <a:txBody>
                    <a:bodyPr/>
                    <a:lstStyle/>
                    <a:p>
                      <a:r>
                        <a:rPr lang="en-US" sz="1200" dirty="0"/>
                        <a:t>Release name.</a:t>
                      </a:r>
                    </a:p>
                    <a:p>
                      <a:r>
                        <a:rPr lang="en-US" sz="1200" dirty="0"/>
                        <a:t>Example: rel1.00_cktpcs</a:t>
                      </a:r>
                    </a:p>
                  </a:txBody>
                  <a:tcPr/>
                </a:tc>
                <a:extLst>
                  <a:ext uri="{0D108BD9-81ED-4DB2-BD59-A6C34878D82A}">
                    <a16:rowId xmlns:a16="http://schemas.microsoft.com/office/drawing/2014/main" val="2596126120"/>
                  </a:ext>
                </a:extLst>
              </a:tr>
              <a:tr h="275474">
                <a:tc>
                  <a:txBody>
                    <a:bodyPr/>
                    <a:lstStyle/>
                    <a:p>
                      <a:r>
                        <a:rPr lang="en-US" sz="1200" b="0" dirty="0" err="1"/>
                        <a:t>metal_stack</a:t>
                      </a:r>
                      <a:endParaRPr lang="en-US" sz="1200" b="0" dirty="0"/>
                    </a:p>
                  </a:txBody>
                  <a:tcPr/>
                </a:tc>
                <a:tc>
                  <a:txBody>
                    <a:bodyPr/>
                    <a:lstStyle/>
                    <a:p>
                      <a:r>
                        <a:rPr lang="en-US" sz="1200" dirty="0"/>
                        <a:t>Metal stack.</a:t>
                      </a:r>
                    </a:p>
                    <a:p>
                      <a:r>
                        <a:rPr lang="en-US" sz="1200" dirty="0"/>
                        <a:t>Example: 15M_1X_h_1Xa_v_1Ya_h_5Y_vhvhv_2Yy2Yx2R</a:t>
                      </a:r>
                    </a:p>
                  </a:txBody>
                  <a:tcPr/>
                </a:tc>
                <a:extLst>
                  <a:ext uri="{0D108BD9-81ED-4DB2-BD59-A6C34878D82A}">
                    <a16:rowId xmlns:a16="http://schemas.microsoft.com/office/drawing/2014/main" val="2079656605"/>
                  </a:ext>
                </a:extLst>
              </a:tr>
            </a:tbl>
          </a:graphicData>
        </a:graphic>
      </p:graphicFrame>
    </p:spTree>
    <p:extLst>
      <p:ext uri="{BB962C8B-B14F-4D97-AF65-F5344CB8AC3E}">
        <p14:creationId xmlns:p14="http://schemas.microsoft.com/office/powerpoint/2010/main" val="169521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Process parameters – required for testcase GDS generation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55764562"/>
              </p:ext>
            </p:extLst>
          </p:nvPr>
        </p:nvGraphicFramePr>
        <p:xfrm>
          <a:off x="456555" y="2138027"/>
          <a:ext cx="11277921" cy="3794033"/>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r>
                        <a:rPr lang="en-US" sz="1200" dirty="0" err="1"/>
                        <a:t>boundary_layer</a:t>
                      </a:r>
                      <a:endParaRPr lang="en-US" sz="1200" dirty="0"/>
                    </a:p>
                  </a:txBody>
                  <a:tcPr/>
                </a:tc>
                <a:tc>
                  <a:txBody>
                    <a:bodyPr/>
                    <a:lstStyle/>
                    <a:p>
                      <a:r>
                        <a:rPr lang="en-US" sz="1200" dirty="0"/>
                        <a:t>Cell boundary layer.</a:t>
                      </a:r>
                    </a:p>
                    <a:p>
                      <a:r>
                        <a:rPr lang="en-US" sz="1200" dirty="0"/>
                        <a:t>Example: 108:0</a:t>
                      </a:r>
                    </a:p>
                  </a:txBody>
                  <a:tcPr/>
                </a:tc>
                <a:extLst>
                  <a:ext uri="{0D108BD9-81ED-4DB2-BD59-A6C34878D82A}">
                    <a16:rowId xmlns:a16="http://schemas.microsoft.com/office/drawing/2014/main" val="3735792618"/>
                  </a:ext>
                </a:extLst>
              </a:tr>
              <a:tr h="275474">
                <a:tc>
                  <a:txBody>
                    <a:bodyPr/>
                    <a:lstStyle/>
                    <a:p>
                      <a:r>
                        <a:rPr lang="en-US" sz="1200" b="0" dirty="0" err="1"/>
                        <a:t>dbu</a:t>
                      </a:r>
                      <a:endParaRPr lang="en-US" sz="1200" b="0" dirty="0"/>
                    </a:p>
                  </a:txBody>
                  <a:tcPr/>
                </a:tc>
                <a:tc>
                  <a:txBody>
                    <a:bodyPr/>
                    <a:lstStyle/>
                    <a:p>
                      <a:r>
                        <a:rPr lang="en-US" sz="1200" dirty="0"/>
                        <a:t>Process DBU in </a:t>
                      </a:r>
                      <a:r>
                        <a:rPr lang="en-US" sz="1200" dirty="0" err="1"/>
                        <a:t>metres</a:t>
                      </a:r>
                      <a:r>
                        <a:rPr lang="en-US" sz="1200" dirty="0"/>
                        <a:t>.</a:t>
                      </a:r>
                    </a:p>
                    <a:p>
                      <a:r>
                        <a:rPr lang="en-US" sz="1200" dirty="0"/>
                        <a:t>Example: 1e-9</a:t>
                      </a:r>
                    </a:p>
                  </a:txBody>
                  <a:tcPr/>
                </a:tc>
                <a:extLst>
                  <a:ext uri="{0D108BD9-81ED-4DB2-BD59-A6C34878D82A}">
                    <a16:rowId xmlns:a16="http://schemas.microsoft.com/office/drawing/2014/main" val="2634491891"/>
                  </a:ext>
                </a:extLst>
              </a:tr>
              <a:tr h="275474">
                <a:tc>
                  <a:txBody>
                    <a:bodyPr/>
                    <a:lstStyle/>
                    <a:p>
                      <a:r>
                        <a:rPr lang="en-US" sz="1200" b="0" dirty="0"/>
                        <a:t>icc2_gds_layer_map </a:t>
                      </a:r>
                    </a:p>
                  </a:txBody>
                  <a:tcPr/>
                </a:tc>
                <a:tc>
                  <a:txBody>
                    <a:bodyPr/>
                    <a:lstStyle/>
                    <a:p>
                      <a:r>
                        <a:rPr lang="en-US" sz="1200" dirty="0"/>
                        <a:t>IC Compiler II GDS layer map path. (For Standard Cell Boundary testcases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/remote/cad-rep/fab/f101-tsmc/5nm/logic/FF/common/</a:t>
                      </a:r>
                      <a:r>
                        <a:rPr lang="en-US" sz="1200" dirty="0" err="1"/>
                        <a:t>tech_le</a:t>
                      </a:r>
                      <a:r>
                        <a:rPr lang="en-US" sz="1200" dirty="0"/>
                        <a:t>/icc2/ver1.1_2a/</a:t>
                      </a:r>
                      <a:r>
                        <a:rPr lang="en-US" sz="1200" dirty="0" err="1"/>
                        <a:t>orig</a:t>
                      </a:r>
                      <a:r>
                        <a:rPr lang="en-US" sz="1200" dirty="0"/>
                        <a:t>/</a:t>
                      </a:r>
                      <a:r>
                        <a:rPr lang="en-US" sz="1200" dirty="0" err="1"/>
                        <a:t>PR_tech</a:t>
                      </a:r>
                      <a:r>
                        <a:rPr lang="en-US" sz="1200" dirty="0"/>
                        <a:t>/Synopsys/GdsOutMap_ICC2/PRTF_ICC2_N5_gdsout_15M_1X_h_1Xb_v_1Xe_h_1Ya_v_1Yb_h_5Y_vhvhv_2Yy2R_SHDMIM.11_2a.map</a:t>
                      </a:r>
                    </a:p>
                  </a:txBody>
                  <a:tcPr/>
                </a:tc>
                <a:extLst>
                  <a:ext uri="{0D108BD9-81ED-4DB2-BD59-A6C34878D82A}">
                    <a16:rowId xmlns:a16="http://schemas.microsoft.com/office/drawing/2014/main" val="1749725135"/>
                  </a:ext>
                </a:extLst>
              </a:tr>
              <a:tr h="275474">
                <a:tc>
                  <a:txBody>
                    <a:bodyPr/>
                    <a:lstStyle/>
                    <a:p>
                      <a:r>
                        <a:rPr lang="en-US" sz="1200" b="0" dirty="0"/>
                        <a:t>icc2_techfile</a:t>
                      </a:r>
                    </a:p>
                  </a:txBody>
                  <a:tcPr/>
                </a:tc>
                <a:tc>
                  <a:txBody>
                    <a:bodyPr/>
                    <a:lstStyle/>
                    <a:p>
                      <a:r>
                        <a:rPr lang="en-US" sz="1200" dirty="0"/>
                        <a:t>IC Compiler II </a:t>
                      </a:r>
                      <a:r>
                        <a:rPr lang="en-US" sz="1200" dirty="0" err="1"/>
                        <a:t>techfile</a:t>
                      </a:r>
                      <a:r>
                        <a:rPr lang="en-US" sz="1200" dirty="0"/>
                        <a:t> path. (For Standard Cell Boundary testcases only.)</a:t>
                      </a:r>
                    </a:p>
                    <a:p>
                      <a:r>
                        <a:rPr lang="en-US" sz="1200" dirty="0"/>
                        <a:t>Example: /remote/cad-rep/fab/f101-tsmc/5nm/logic/FF/common/tech_le/icc2/ver1.1_2a/orig/PR_tech/Synopsys/TechFile/Standard/VHV/PRTF_ICC2_N5_15M_1X1Xb1Xe1Ya1Yb5Y2Yy2R_UTRDL_M1P34_M2P35_M3P42_M4P42_M5P76_M6P76_M7P76_M8P76_M9P76_M10P76_M11P76_H210_SHDMIM.11_2a.tf</a:t>
                      </a:r>
                    </a:p>
                  </a:txBody>
                  <a:tcPr/>
                </a:tc>
                <a:extLst>
                  <a:ext uri="{0D108BD9-81ED-4DB2-BD59-A6C34878D82A}">
                    <a16:rowId xmlns:a16="http://schemas.microsoft.com/office/drawing/2014/main" val="2335986555"/>
                  </a:ext>
                </a:extLst>
              </a:tr>
              <a:tr h="275474">
                <a:tc>
                  <a:txBody>
                    <a:bodyPr/>
                    <a:lstStyle/>
                    <a:p>
                      <a:r>
                        <a:rPr lang="en-US" sz="1200" b="0" dirty="0" err="1"/>
                        <a:t>tap_distance</a:t>
                      </a:r>
                      <a:endParaRPr lang="en-US" sz="1200" b="0" dirty="0"/>
                    </a:p>
                  </a:txBody>
                  <a:tcPr/>
                </a:tc>
                <a:tc>
                  <a:txBody>
                    <a:bodyPr/>
                    <a:lstStyle/>
                    <a:p>
                      <a:r>
                        <a:rPr lang="en-US" sz="1200" dirty="0"/>
                        <a:t>Tap distance in microns. As a staggered tap placement is used, this value is typically four times the required device to tap distance. (For Standard Cell Boundary testcases only.)</a:t>
                      </a:r>
                    </a:p>
                    <a:p>
                      <a:r>
                        <a:rPr lang="en-US" sz="1200" dirty="0"/>
                        <a:t>Example: 20</a:t>
                      </a:r>
                    </a:p>
                  </a:txBody>
                  <a:tcPr/>
                </a:tc>
                <a:extLst>
                  <a:ext uri="{0D108BD9-81ED-4DB2-BD59-A6C34878D82A}">
                    <a16:rowId xmlns:a16="http://schemas.microsoft.com/office/drawing/2014/main" val="595156136"/>
                  </a:ext>
                </a:extLst>
              </a:tr>
            </a:tbl>
          </a:graphicData>
        </a:graphic>
      </p:graphicFrame>
    </p:spTree>
    <p:extLst>
      <p:ext uri="{BB962C8B-B14F-4D97-AF65-F5344CB8AC3E}">
        <p14:creationId xmlns:p14="http://schemas.microsoft.com/office/powerpoint/2010/main" val="199885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a:xfrm>
            <a:off x="456555" y="1772268"/>
            <a:ext cx="11278244" cy="4628532"/>
          </a:xfrm>
        </p:spPr>
        <p:txBody>
          <a:bodyPr/>
          <a:lstStyle/>
          <a:p>
            <a:r>
              <a:rPr lang="en-US" dirty="0"/>
              <a:t>Abutment parameters – used in testcase GDS generation. </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520880244"/>
              </p:ext>
            </p:extLst>
          </p:nvPr>
        </p:nvGraphicFramePr>
        <p:xfrm>
          <a:off x="456555" y="2595227"/>
          <a:ext cx="11277921" cy="961701"/>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r>
                        <a:rPr lang="en-US" sz="1200" dirty="0" err="1"/>
                        <a:t>generate_boundary</a:t>
                      </a:r>
                      <a:endParaRPr lang="en-US" sz="1200" dirty="0"/>
                    </a:p>
                  </a:txBody>
                  <a:tcPr/>
                </a:tc>
                <a:tc>
                  <a:txBody>
                    <a:bodyPr/>
                    <a:lstStyle/>
                    <a:p>
                      <a:r>
                        <a:rPr lang="en-US" sz="1200" dirty="0"/>
                        <a:t>Set to 1 to generate top level boundary in GDS.</a:t>
                      </a:r>
                    </a:p>
                  </a:txBody>
                  <a:tcPr/>
                </a:tc>
                <a:extLst>
                  <a:ext uri="{0D108BD9-81ED-4DB2-BD59-A6C34878D82A}">
                    <a16:rowId xmlns:a16="http://schemas.microsoft.com/office/drawing/2014/main" val="685643724"/>
                  </a:ext>
                </a:extLst>
              </a:tr>
              <a:tr h="275474">
                <a:tc>
                  <a:txBody>
                    <a:bodyPr/>
                    <a:lstStyle/>
                    <a:p>
                      <a:r>
                        <a:rPr lang="en-US" sz="1200" dirty="0" err="1"/>
                        <a:t>generated_boundary_upsize</a:t>
                      </a:r>
                      <a:r>
                        <a:rPr lang="en-US" sz="1200" dirty="0"/>
                        <a:t>_*</a:t>
                      </a:r>
                    </a:p>
                  </a:txBody>
                  <a:tcPr/>
                </a:tc>
                <a:tc>
                  <a:txBody>
                    <a:bodyPr/>
                    <a:lstStyle/>
                    <a:p>
                      <a:r>
                        <a:rPr lang="en-US" sz="1200" dirty="0"/>
                        <a:t>Specify top level boundary upsizing in microns. There are parameters for left, right, top and bottom.</a:t>
                      </a:r>
                    </a:p>
                  </a:txBody>
                  <a:tcPr/>
                </a:tc>
                <a:extLst>
                  <a:ext uri="{0D108BD9-81ED-4DB2-BD59-A6C34878D82A}">
                    <a16:rowId xmlns:a16="http://schemas.microsoft.com/office/drawing/2014/main" val="3429041418"/>
                  </a:ext>
                </a:extLst>
              </a:tr>
            </a:tbl>
          </a:graphicData>
        </a:graphic>
      </p:graphicFrame>
    </p:spTree>
    <p:extLst>
      <p:ext uri="{BB962C8B-B14F-4D97-AF65-F5344CB8AC3E}">
        <p14:creationId xmlns:p14="http://schemas.microsoft.com/office/powerpoint/2010/main" val="385483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a:xfrm>
            <a:off x="456555" y="1772268"/>
            <a:ext cx="11278244" cy="4628532"/>
          </a:xfrm>
        </p:spPr>
        <p:txBody>
          <a:bodyPr/>
          <a:lstStyle/>
          <a:p>
            <a:r>
              <a:rPr lang="en-US" dirty="0"/>
              <a:t>Text parameters – required for testcase GDS generation. Specified as </a:t>
            </a:r>
            <a:r>
              <a:rPr lang="en-US" dirty="0" err="1"/>
              <a:t>layer:datatype</a:t>
            </a:r>
            <a:r>
              <a:rPr lang="en-US" dirty="0"/>
              <a:t>. Multiple layers can be specified.</a:t>
            </a:r>
          </a:p>
          <a:p>
            <a:endParaRPr lang="en-US" dirty="0"/>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nvGraphicFramePr>
        <p:xfrm>
          <a:off x="456555" y="2595227"/>
          <a:ext cx="11277921" cy="1325153"/>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r>
                        <a:rPr lang="en-US" sz="1200" dirty="0" err="1"/>
                        <a:t>covercell_text_layers</a:t>
                      </a:r>
                      <a:endParaRPr lang="en-US" sz="1200" dirty="0"/>
                    </a:p>
                  </a:txBody>
                  <a:tcPr/>
                </a:tc>
                <a:tc>
                  <a:txBody>
                    <a:bodyPr/>
                    <a:lstStyle/>
                    <a:p>
                      <a:r>
                        <a:rPr lang="en-US" sz="1200" dirty="0"/>
                        <a:t>Texts from </a:t>
                      </a:r>
                      <a:r>
                        <a:rPr lang="en-US" sz="1200" dirty="0" err="1"/>
                        <a:t>covercells</a:t>
                      </a:r>
                      <a:r>
                        <a:rPr lang="en-US" sz="1200" dirty="0"/>
                        <a:t> on specified layers will be promoted to testcase top level.</a:t>
                      </a:r>
                    </a:p>
                    <a:p>
                      <a:r>
                        <a:rPr lang="en-US" sz="1200" dirty="0"/>
                        <a:t>Example: 202:44 202:45</a:t>
                      </a:r>
                    </a:p>
                  </a:txBody>
                  <a:tcPr/>
                </a:tc>
                <a:extLst>
                  <a:ext uri="{0D108BD9-81ED-4DB2-BD59-A6C34878D82A}">
                    <a16:rowId xmlns:a16="http://schemas.microsoft.com/office/drawing/2014/main" val="685643724"/>
                  </a:ext>
                </a:extLst>
              </a:tr>
              <a:tr h="275474">
                <a:tc>
                  <a:txBody>
                    <a:bodyPr/>
                    <a:lstStyle/>
                    <a:p>
                      <a:r>
                        <a:rPr lang="en-US" sz="1200" dirty="0" err="1"/>
                        <a:t>macro_text_layers</a:t>
                      </a:r>
                      <a:endParaRPr lang="en-US" sz="1200" dirty="0"/>
                    </a:p>
                  </a:txBody>
                  <a:tcPr/>
                </a:tc>
                <a:tc>
                  <a:txBody>
                    <a:bodyPr/>
                    <a:lstStyle/>
                    <a:p>
                      <a:r>
                        <a:rPr lang="en-US" sz="1200" dirty="0"/>
                        <a:t>Texts from macro cells on specified layers will be promoted to testcase top level.</a:t>
                      </a:r>
                    </a:p>
                    <a:p>
                      <a:r>
                        <a:rPr lang="en-US" sz="1200" dirty="0"/>
                        <a:t>Example: 202:38</a:t>
                      </a:r>
                    </a:p>
                  </a:txBody>
                  <a:tcPr/>
                </a:tc>
                <a:extLst>
                  <a:ext uri="{0D108BD9-81ED-4DB2-BD59-A6C34878D82A}">
                    <a16:rowId xmlns:a16="http://schemas.microsoft.com/office/drawing/2014/main" val="3429041418"/>
                  </a:ext>
                </a:extLst>
              </a:tr>
            </a:tbl>
          </a:graphicData>
        </a:graphic>
      </p:graphicFrame>
    </p:spTree>
    <p:extLst>
      <p:ext uri="{BB962C8B-B14F-4D97-AF65-F5344CB8AC3E}">
        <p14:creationId xmlns:p14="http://schemas.microsoft.com/office/powerpoint/2010/main" val="325850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Macro and </a:t>
            </a:r>
            <a:r>
              <a:rPr lang="en-US" dirty="0" err="1"/>
              <a:t>covercell</a:t>
            </a:r>
            <a:r>
              <a:rPr lang="en-US" dirty="0"/>
              <a:t> collateral – paths to macro and </a:t>
            </a:r>
            <a:r>
              <a:rPr lang="en-US" dirty="0" err="1"/>
              <a:t>covercell</a:t>
            </a:r>
            <a:r>
              <a:rPr lang="en-US" dirty="0"/>
              <a:t> views used for testcase generation.</a:t>
            </a:r>
          </a:p>
          <a:p>
            <a:pPr lvl="1"/>
            <a:r>
              <a:rPr lang="en-US" dirty="0"/>
              <a:t>Perforce depot paths, including revision #, can be specified.</a:t>
            </a:r>
          </a:p>
          <a:p>
            <a:pPr lvl="1"/>
            <a:r>
              <a:rPr lang="en-US" sz="1400" dirty="0"/>
              <a:t>Example: gds_dwc_lpddr5xphydx4_top_ew,//depot/products/lpddr5x_ddr5_phy/lp5x/project/d930-lpddr5x-tsmc5ff12/di/</a:t>
            </a:r>
            <a:r>
              <a:rPr lang="en-US" sz="1400" dirty="0" err="1"/>
              <a:t>rel</a:t>
            </a:r>
            <a:r>
              <a:rPr lang="en-US" sz="1400" dirty="0"/>
              <a:t>/0.75a/dwc_lpddr5xphydx4_top_ew/views/</a:t>
            </a:r>
            <a:r>
              <a:rPr lang="en-US" sz="1400" dirty="0" err="1"/>
              <a:t>gds</a:t>
            </a:r>
            <a:r>
              <a:rPr lang="en-US" sz="1400" dirty="0"/>
              <a:t>/15M_1X_h_1Xb_v_1Xe_h_1Ya_v_1Yb_h_5Y_vhvhv_2Yy2Z/dwc_lpddr5xphydx4_top_ew.gds.gz#7</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2787383757"/>
              </p:ext>
            </p:extLst>
          </p:nvPr>
        </p:nvGraphicFramePr>
        <p:xfrm>
          <a:off x="456555" y="3632179"/>
          <a:ext cx="11277921" cy="2151575"/>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r>
                        <a:rPr lang="en-US" sz="1200" dirty="0"/>
                        <a:t>cdl_&lt;macro&gt;</a:t>
                      </a:r>
                    </a:p>
                  </a:txBody>
                  <a:tcPr/>
                </a:tc>
                <a:tc>
                  <a:txBody>
                    <a:bodyPr/>
                    <a:lstStyle/>
                    <a:p>
                      <a:r>
                        <a:rPr lang="en-US" sz="1200" dirty="0"/>
                        <a:t>Absolute or Perforce path to macro CDL. (For Physical Verification Only testcases. For </a:t>
                      </a:r>
                      <a:r>
                        <a:rPr lang="en-US" sz="1200"/>
                        <a:t>Wrapper testcases, </a:t>
                      </a:r>
                      <a:r>
                        <a:rPr lang="en-US" sz="1200" dirty="0"/>
                        <a:t>optionally.)</a:t>
                      </a:r>
                    </a:p>
                  </a:txBody>
                  <a:tcPr/>
                </a:tc>
                <a:extLst>
                  <a:ext uri="{0D108BD9-81ED-4DB2-BD59-A6C34878D82A}">
                    <a16:rowId xmlns:a16="http://schemas.microsoft.com/office/drawing/2014/main" val="417720799"/>
                  </a:ext>
                </a:extLst>
              </a:tr>
              <a:tr h="275474">
                <a:tc>
                  <a:txBody>
                    <a:bodyPr/>
                    <a:lstStyle/>
                    <a:p>
                      <a:r>
                        <a:rPr lang="en-US" sz="1200" dirty="0"/>
                        <a:t>def_&lt;macro&gt;</a:t>
                      </a:r>
                    </a:p>
                  </a:txBody>
                  <a:tcPr/>
                </a:tc>
                <a:tc>
                  <a:txBody>
                    <a:bodyPr/>
                    <a:lstStyle/>
                    <a:p>
                      <a:r>
                        <a:rPr lang="en-US" sz="1200" dirty="0"/>
                        <a:t>Absolute or Perforce path to macro DEF. (For Standard Cell Fill testcases only.)</a:t>
                      </a:r>
                    </a:p>
                  </a:txBody>
                  <a:tcPr/>
                </a:tc>
                <a:extLst>
                  <a:ext uri="{0D108BD9-81ED-4DB2-BD59-A6C34878D82A}">
                    <a16:rowId xmlns:a16="http://schemas.microsoft.com/office/drawing/2014/main" val="4187574086"/>
                  </a:ext>
                </a:extLst>
              </a:tr>
              <a:tr h="275474">
                <a:tc>
                  <a:txBody>
                    <a:bodyPr/>
                    <a:lstStyle/>
                    <a:p>
                      <a:r>
                        <a:rPr lang="en-US" sz="1200" dirty="0" err="1"/>
                        <a:t>gds</a:t>
                      </a:r>
                      <a:r>
                        <a:rPr lang="en-US" sz="1200" dirty="0"/>
                        <a:t>_&lt;macro&gt;</a:t>
                      </a:r>
                    </a:p>
                  </a:txBody>
                  <a:tcPr/>
                </a:tc>
                <a:tc>
                  <a:txBody>
                    <a:bodyPr/>
                    <a:lstStyle/>
                    <a:p>
                      <a:r>
                        <a:rPr lang="en-US" sz="1200" dirty="0"/>
                        <a:t>Absolute or Perforce path to macro GDS.</a:t>
                      </a:r>
                    </a:p>
                  </a:txBody>
                  <a:tcPr/>
                </a:tc>
                <a:extLst>
                  <a:ext uri="{0D108BD9-81ED-4DB2-BD59-A6C34878D82A}">
                    <a16:rowId xmlns:a16="http://schemas.microsoft.com/office/drawing/2014/main" val="2552427901"/>
                  </a:ext>
                </a:extLst>
              </a:tr>
              <a:tr h="275474">
                <a:tc>
                  <a:txBody>
                    <a:bodyPr/>
                    <a:lstStyle/>
                    <a:p>
                      <a:r>
                        <a:rPr lang="en-US" sz="1200" dirty="0" err="1"/>
                        <a:t>lef</a:t>
                      </a:r>
                      <a:r>
                        <a:rPr lang="en-US" sz="1200" dirty="0"/>
                        <a:t>_&lt;macro&gt;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Absolute or Perforce path to macro LEF. (For Standard Cell Boundary testcases only.)</a:t>
                      </a:r>
                    </a:p>
                  </a:txBody>
                  <a:tcPr/>
                </a:tc>
                <a:extLst>
                  <a:ext uri="{0D108BD9-81ED-4DB2-BD59-A6C34878D82A}">
                    <a16:rowId xmlns:a16="http://schemas.microsoft.com/office/drawing/2014/main" val="3500531117"/>
                  </a:ext>
                </a:extLst>
              </a:tr>
              <a:tr h="275474">
                <a:tc>
                  <a:txBody>
                    <a:bodyPr/>
                    <a:lstStyle/>
                    <a:p>
                      <a:r>
                        <a:rPr lang="en-US" sz="1200" dirty="0" err="1"/>
                        <a:t>gds_dwc_ddrphycover</a:t>
                      </a:r>
                      <a:r>
                        <a:rPr lang="en-US" sz="1200" dirty="0"/>
                        <a:t>_&lt;macro&gt;</a:t>
                      </a:r>
                    </a:p>
                  </a:txBody>
                  <a:tcPr/>
                </a:tc>
                <a:tc>
                  <a:txBody>
                    <a:bodyPr/>
                    <a:lstStyle/>
                    <a:p>
                      <a:r>
                        <a:rPr lang="en-US" sz="1200" dirty="0"/>
                        <a:t>Absolute or Perforce path to </a:t>
                      </a:r>
                      <a:r>
                        <a:rPr lang="en-US" sz="1200" dirty="0" err="1"/>
                        <a:t>covercell</a:t>
                      </a:r>
                      <a:r>
                        <a:rPr lang="en-US" sz="1200" dirty="0"/>
                        <a:t> GDS. (For Abutment and Utility Cell/Block Boundary testcases only, optionally.)</a:t>
                      </a:r>
                    </a:p>
                  </a:txBody>
                  <a:tcPr/>
                </a:tc>
                <a:extLst>
                  <a:ext uri="{0D108BD9-81ED-4DB2-BD59-A6C34878D82A}">
                    <a16:rowId xmlns:a16="http://schemas.microsoft.com/office/drawing/2014/main" val="4242219093"/>
                  </a:ext>
                </a:extLst>
              </a:tr>
            </a:tbl>
          </a:graphicData>
        </a:graphic>
      </p:graphicFrame>
    </p:spTree>
    <p:extLst>
      <p:ext uri="{BB962C8B-B14F-4D97-AF65-F5344CB8AC3E}">
        <p14:creationId xmlns:p14="http://schemas.microsoft.com/office/powerpoint/2010/main" val="4347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Standard cell parameters – paths to standard cell views used for [Abutment] Standard Cell Boundary and Standard Cell Fill testcase generation, along with boundary cell details.</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960435875"/>
              </p:ext>
            </p:extLst>
          </p:nvPr>
        </p:nvGraphicFramePr>
        <p:xfrm>
          <a:off x="456555" y="2627630"/>
          <a:ext cx="11277921" cy="3888935"/>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r>
                        <a:rPr lang="en-US" sz="1200" dirty="0"/>
                        <a:t>boundary_*</a:t>
                      </a:r>
                    </a:p>
                  </a:txBody>
                  <a:tcPr/>
                </a:tc>
                <a:tc>
                  <a:txBody>
                    <a:bodyPr/>
                    <a:lstStyle/>
                    <a:p>
                      <a:r>
                        <a:rPr lang="en-US" sz="1200" dirty="0"/>
                        <a:t>Specify standard cell boundary cell names.</a:t>
                      </a:r>
                    </a:p>
                  </a:txBody>
                  <a:tcPr/>
                </a:tc>
                <a:extLst>
                  <a:ext uri="{0D108BD9-81ED-4DB2-BD59-A6C34878D82A}">
                    <a16:rowId xmlns:a16="http://schemas.microsoft.com/office/drawing/2014/main" val="2422834153"/>
                  </a:ext>
                </a:extLst>
              </a:tr>
              <a:tr h="275474">
                <a:tc>
                  <a:txBody>
                    <a:bodyPr/>
                    <a:lstStyle/>
                    <a:p>
                      <a:r>
                        <a:rPr lang="en-US" sz="1200" dirty="0" err="1"/>
                        <a:t>stdcell_drive_strength</a:t>
                      </a:r>
                      <a:endParaRPr lang="en-US" sz="1200" dirty="0"/>
                    </a:p>
                  </a:txBody>
                  <a:tcPr/>
                </a:tc>
                <a:tc>
                  <a:txBody>
                    <a:bodyPr/>
                    <a:lstStyle/>
                    <a:p>
                      <a:r>
                        <a:rPr lang="en-US" sz="1200" dirty="0"/>
                        <a:t>Specify version of INV/BUF/ND2/NR2 cells to add.</a:t>
                      </a:r>
                    </a:p>
                    <a:p>
                      <a:r>
                        <a:rPr lang="en-US" sz="1200" dirty="0"/>
                        <a:t>Example: 4</a:t>
                      </a:r>
                    </a:p>
                  </a:txBody>
                  <a:tcPr/>
                </a:tc>
                <a:extLst>
                  <a:ext uri="{0D108BD9-81ED-4DB2-BD59-A6C34878D82A}">
                    <a16:rowId xmlns:a16="http://schemas.microsoft.com/office/drawing/2014/main" val="1845648857"/>
                  </a:ext>
                </a:extLst>
              </a:tr>
              <a:tr h="275474">
                <a:tc>
                  <a:txBody>
                    <a:bodyPr/>
                    <a:lstStyle/>
                    <a:p>
                      <a:r>
                        <a:rPr lang="en-US" sz="1200" dirty="0" err="1"/>
                        <a:t>stdcell_gds</a:t>
                      </a:r>
                      <a:endParaRPr lang="en-US" sz="1200" dirty="0"/>
                    </a:p>
                  </a:txBody>
                  <a:tcPr/>
                </a:tc>
                <a:tc>
                  <a:txBody>
                    <a:bodyPr/>
                    <a:lstStyle/>
                    <a:p>
                      <a:r>
                        <a:rPr lang="en-US" sz="1200" dirty="0"/>
                        <a:t>Absolute path to standard cell GDS.</a:t>
                      </a:r>
                    </a:p>
                  </a:txBody>
                  <a:tcPr/>
                </a:tc>
                <a:extLst>
                  <a:ext uri="{0D108BD9-81ED-4DB2-BD59-A6C34878D82A}">
                    <a16:rowId xmlns:a16="http://schemas.microsoft.com/office/drawing/2014/main" val="1906244266"/>
                  </a:ext>
                </a:extLst>
              </a:tr>
              <a:tr h="275474">
                <a:tc>
                  <a:txBody>
                    <a:bodyPr/>
                    <a:lstStyle/>
                    <a:p>
                      <a:r>
                        <a:rPr lang="en-US" sz="1200" dirty="0" err="1"/>
                        <a:t>stdcell_inner_kpt</a:t>
                      </a:r>
                      <a:r>
                        <a:rPr lang="en-US" sz="1200" dirty="0"/>
                        <a:t>_[</a:t>
                      </a:r>
                      <a:r>
                        <a:rPr lang="en-US" sz="1200" dirty="0" err="1"/>
                        <a:t>b|l|r|t</a:t>
                      </a:r>
                      <a:r>
                        <a:rPr lang="en-US" sz="1200" dirty="0"/>
                        <a:t>]</a:t>
                      </a:r>
                    </a:p>
                  </a:txBody>
                  <a:tcPr/>
                </a:tc>
                <a:tc>
                  <a:txBody>
                    <a:bodyPr/>
                    <a:lstStyle/>
                    <a:p>
                      <a:r>
                        <a:rPr lang="en-US" sz="1200" dirty="0"/>
                        <a:t>Specify standard cell </a:t>
                      </a:r>
                      <a:r>
                        <a:rPr lang="en-US" sz="1200" dirty="0" err="1"/>
                        <a:t>keepout</a:t>
                      </a:r>
                      <a:r>
                        <a:rPr lang="en-US" sz="1200" dirty="0"/>
                        <a:t> from top level boundary in microns. There are parameters for left, right, top and bottom. (For Standard Cell Fill </a:t>
                      </a:r>
                      <a:r>
                        <a:rPr lang="en-US" sz="1200"/>
                        <a:t>testcases only.)</a:t>
                      </a:r>
                      <a:endParaRPr lang="en-US" sz="1200" dirty="0"/>
                    </a:p>
                  </a:txBody>
                  <a:tcPr/>
                </a:tc>
                <a:extLst>
                  <a:ext uri="{0D108BD9-81ED-4DB2-BD59-A6C34878D82A}">
                    <a16:rowId xmlns:a16="http://schemas.microsoft.com/office/drawing/2014/main" val="2961986406"/>
                  </a:ext>
                </a:extLst>
              </a:tr>
              <a:tr h="275474">
                <a:tc>
                  <a:txBody>
                    <a:bodyPr/>
                    <a:lstStyle/>
                    <a:p>
                      <a:r>
                        <a:rPr lang="en-US" sz="1200" dirty="0" err="1"/>
                        <a:t>stdcell_kpt</a:t>
                      </a:r>
                      <a:r>
                        <a:rPr lang="en-US" sz="1200" dirty="0"/>
                        <a:t>_[</a:t>
                      </a:r>
                      <a:r>
                        <a:rPr lang="en-US" sz="1200" dirty="0" err="1"/>
                        <a:t>b|l|r|t</a:t>
                      </a:r>
                      <a:r>
                        <a:rPr lang="en-US" sz="1200" dirty="0"/>
                        <a:t>]</a:t>
                      </a:r>
                    </a:p>
                  </a:txBody>
                  <a:tcPr/>
                </a:tc>
                <a:tc>
                  <a:txBody>
                    <a:bodyPr/>
                    <a:lstStyle/>
                    <a:p>
                      <a:r>
                        <a:rPr lang="en-US" sz="1200" dirty="0"/>
                        <a:t>Specify standard cell </a:t>
                      </a:r>
                      <a:r>
                        <a:rPr lang="en-US" sz="1200" dirty="0" err="1"/>
                        <a:t>keepout</a:t>
                      </a:r>
                      <a:r>
                        <a:rPr lang="en-US" sz="1200" dirty="0"/>
                        <a:t> from macro in microns. There are parameters for left, right, top and bottom.</a:t>
                      </a:r>
                    </a:p>
                  </a:txBody>
                  <a:tcPr/>
                </a:tc>
                <a:extLst>
                  <a:ext uri="{0D108BD9-81ED-4DB2-BD59-A6C34878D82A}">
                    <a16:rowId xmlns:a16="http://schemas.microsoft.com/office/drawing/2014/main" val="2200091539"/>
                  </a:ext>
                </a:extLst>
              </a:tr>
              <a:tr h="275474">
                <a:tc>
                  <a:txBody>
                    <a:bodyPr/>
                    <a:lstStyle/>
                    <a:p>
                      <a:r>
                        <a:rPr lang="en-US" sz="1200" dirty="0" err="1"/>
                        <a:t>stdcell_manual_kpt</a:t>
                      </a:r>
                      <a:r>
                        <a:rPr lang="en-US" sz="1200" dirty="0"/>
                        <a:t>_&lt;macro/testcase&gt;</a:t>
                      </a:r>
                    </a:p>
                  </a:txBody>
                  <a:tcPr/>
                </a:tc>
                <a:tc>
                  <a:txBody>
                    <a:bodyPr/>
                    <a:lstStyle/>
                    <a:p>
                      <a:r>
                        <a:rPr lang="en-US" sz="1200" dirty="0"/>
                        <a:t>Specify manual standard cell </a:t>
                      </a:r>
                      <a:r>
                        <a:rPr lang="en-US" sz="1200" dirty="0" err="1"/>
                        <a:t>keepouts</a:t>
                      </a:r>
                      <a:r>
                        <a:rPr lang="en-US" sz="1200" dirty="0"/>
                        <a:t> in microns. Values are given as sets of four numbers representing rectangular </a:t>
                      </a:r>
                      <a:r>
                        <a:rPr lang="en-US" sz="1200" dirty="0" err="1"/>
                        <a:t>bbox</a:t>
                      </a:r>
                      <a:r>
                        <a:rPr lang="en-US" sz="1200" dirty="0"/>
                        <a:t> (</a:t>
                      </a:r>
                      <a:r>
                        <a:rPr lang="en-US" sz="1200" dirty="0" err="1"/>
                        <a:t>llx</a:t>
                      </a:r>
                      <a:r>
                        <a:rPr lang="en-US" sz="1200" dirty="0"/>
                        <a:t> </a:t>
                      </a:r>
                      <a:r>
                        <a:rPr lang="en-US" sz="1200" dirty="0" err="1"/>
                        <a:t>lly</a:t>
                      </a:r>
                      <a:r>
                        <a:rPr lang="en-US" sz="1200" dirty="0"/>
                        <a:t> </a:t>
                      </a:r>
                      <a:r>
                        <a:rPr lang="en-US" sz="1200" dirty="0" err="1"/>
                        <a:t>urx</a:t>
                      </a:r>
                      <a:r>
                        <a:rPr lang="en-US" sz="1200" dirty="0"/>
                        <a:t> </a:t>
                      </a:r>
                      <a:r>
                        <a:rPr lang="en-US" sz="1200" dirty="0" err="1"/>
                        <a:t>ury</a:t>
                      </a:r>
                      <a:r>
                        <a:rPr lang="en-US" sz="1200" dirty="0"/>
                        <a:t>) of </a:t>
                      </a:r>
                      <a:r>
                        <a:rPr lang="en-US" sz="1200" dirty="0" err="1"/>
                        <a:t>keepout</a:t>
                      </a:r>
                      <a:r>
                        <a:rPr lang="en-US" sz="1200" dirty="0"/>
                        <a:t>, where </a:t>
                      </a:r>
                      <a:r>
                        <a:rPr lang="en-US" sz="1200" dirty="0" err="1"/>
                        <a:t>ll</a:t>
                      </a:r>
                      <a:r>
                        <a:rPr lang="en-US" sz="1200" dirty="0"/>
                        <a:t> is lower left and </a:t>
                      </a:r>
                      <a:r>
                        <a:rPr lang="en-US" sz="1200" dirty="0" err="1"/>
                        <a:t>ur</a:t>
                      </a:r>
                      <a:r>
                        <a:rPr lang="en-US" sz="1200" dirty="0"/>
                        <a:t> is upper right.</a:t>
                      </a:r>
                    </a:p>
                    <a:p>
                      <a:r>
                        <a:rPr lang="en-US" sz="1200" dirty="0"/>
                        <a:t>Example with two </a:t>
                      </a:r>
                      <a:r>
                        <a:rPr lang="en-US" sz="1200" dirty="0" err="1"/>
                        <a:t>keepouts</a:t>
                      </a:r>
                      <a:r>
                        <a:rPr lang="en-US" sz="1200" dirty="0"/>
                        <a:t>: 160.5 20 180.5 30 120 -5 140 10</a:t>
                      </a:r>
                    </a:p>
                    <a:p>
                      <a:endParaRPr lang="en-US" sz="1200" dirty="0"/>
                    </a:p>
                    <a:p>
                      <a:endParaRPr lang="en-US" sz="1200" dirty="0"/>
                    </a:p>
                    <a:p>
                      <a:endParaRPr lang="en-US" sz="1200" dirty="0"/>
                    </a:p>
                    <a:p>
                      <a:endParaRPr lang="en-US" sz="1200" dirty="0"/>
                    </a:p>
                    <a:p>
                      <a:endParaRPr lang="en-US" sz="1200" dirty="0"/>
                    </a:p>
                    <a:p>
                      <a:endParaRPr lang="en-US" sz="1200" dirty="0"/>
                    </a:p>
                  </a:txBody>
                  <a:tcPr/>
                </a:tc>
                <a:extLst>
                  <a:ext uri="{0D108BD9-81ED-4DB2-BD59-A6C34878D82A}">
                    <a16:rowId xmlns:a16="http://schemas.microsoft.com/office/drawing/2014/main" val="3667572981"/>
                  </a:ext>
                </a:extLst>
              </a:tr>
            </a:tbl>
          </a:graphicData>
        </a:graphic>
      </p:graphicFrame>
      <p:sp>
        <p:nvSpPr>
          <p:cNvPr id="6" name="Rectangle 5">
            <a:extLst>
              <a:ext uri="{FF2B5EF4-FFF2-40B4-BE49-F238E27FC236}">
                <a16:creationId xmlns:a16="http://schemas.microsoft.com/office/drawing/2014/main" id="{B0BF0683-8D3D-4CFC-9E5D-9BFC95D57468}"/>
              </a:ext>
            </a:extLst>
          </p:cNvPr>
          <p:cNvSpPr/>
          <p:nvPr/>
        </p:nvSpPr>
        <p:spPr>
          <a:xfrm>
            <a:off x="6405481" y="5968397"/>
            <a:ext cx="639265" cy="49028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7" name="Rectangle 6">
            <a:extLst>
              <a:ext uri="{FF2B5EF4-FFF2-40B4-BE49-F238E27FC236}">
                <a16:creationId xmlns:a16="http://schemas.microsoft.com/office/drawing/2014/main" id="{5188F603-2A25-4DB1-A51F-09E038FD30A4}"/>
              </a:ext>
            </a:extLst>
          </p:cNvPr>
          <p:cNvSpPr/>
          <p:nvPr/>
        </p:nvSpPr>
        <p:spPr>
          <a:xfrm>
            <a:off x="7618748" y="5447654"/>
            <a:ext cx="639265" cy="30376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8" name="TextBox 7">
            <a:extLst>
              <a:ext uri="{FF2B5EF4-FFF2-40B4-BE49-F238E27FC236}">
                <a16:creationId xmlns:a16="http://schemas.microsoft.com/office/drawing/2014/main" id="{97EEEA3B-502C-4DD3-B3F9-C15C3941728E}"/>
              </a:ext>
            </a:extLst>
          </p:cNvPr>
          <p:cNvSpPr txBox="1"/>
          <p:nvPr/>
        </p:nvSpPr>
        <p:spPr>
          <a:xfrm>
            <a:off x="5713038" y="6306682"/>
            <a:ext cx="764953" cy="276999"/>
          </a:xfrm>
          <a:prstGeom prst="rect">
            <a:avLst/>
          </a:prstGeom>
          <a:noFill/>
        </p:spPr>
        <p:txBody>
          <a:bodyPr wrap="none" rtlCol="0">
            <a:spAutoFit/>
          </a:bodyPr>
          <a:lstStyle/>
          <a:p>
            <a:pPr algn="l"/>
            <a:r>
              <a:rPr lang="en-US" sz="1200" dirty="0"/>
              <a:t>(120, -5)</a:t>
            </a:r>
          </a:p>
        </p:txBody>
      </p:sp>
      <p:sp>
        <p:nvSpPr>
          <p:cNvPr id="9" name="TextBox 8">
            <a:extLst>
              <a:ext uri="{FF2B5EF4-FFF2-40B4-BE49-F238E27FC236}">
                <a16:creationId xmlns:a16="http://schemas.microsoft.com/office/drawing/2014/main" id="{266C7B0D-D2C1-42E9-8D5D-A5A8908D4ACB}"/>
              </a:ext>
            </a:extLst>
          </p:cNvPr>
          <p:cNvSpPr txBox="1"/>
          <p:nvPr/>
        </p:nvSpPr>
        <p:spPr>
          <a:xfrm>
            <a:off x="6938572" y="5829897"/>
            <a:ext cx="798617" cy="276999"/>
          </a:xfrm>
          <a:prstGeom prst="rect">
            <a:avLst/>
          </a:prstGeom>
          <a:noFill/>
        </p:spPr>
        <p:txBody>
          <a:bodyPr wrap="none" rtlCol="0">
            <a:spAutoFit/>
          </a:bodyPr>
          <a:lstStyle/>
          <a:p>
            <a:pPr algn="l"/>
            <a:r>
              <a:rPr lang="en-US" sz="1200" dirty="0"/>
              <a:t>(140, 10)</a:t>
            </a:r>
          </a:p>
        </p:txBody>
      </p:sp>
      <p:sp>
        <p:nvSpPr>
          <p:cNvPr id="10" name="TextBox 9">
            <a:extLst>
              <a:ext uri="{FF2B5EF4-FFF2-40B4-BE49-F238E27FC236}">
                <a16:creationId xmlns:a16="http://schemas.microsoft.com/office/drawing/2014/main" id="{E6EE997C-2DD4-4D69-9885-B0F01A517172}"/>
              </a:ext>
            </a:extLst>
          </p:cNvPr>
          <p:cNvSpPr txBox="1"/>
          <p:nvPr/>
        </p:nvSpPr>
        <p:spPr>
          <a:xfrm>
            <a:off x="6810332" y="5599537"/>
            <a:ext cx="926857" cy="276999"/>
          </a:xfrm>
          <a:prstGeom prst="rect">
            <a:avLst/>
          </a:prstGeom>
          <a:noFill/>
        </p:spPr>
        <p:txBody>
          <a:bodyPr wrap="none" rtlCol="0">
            <a:spAutoFit/>
          </a:bodyPr>
          <a:lstStyle/>
          <a:p>
            <a:pPr algn="l"/>
            <a:r>
              <a:rPr lang="en-US" sz="1200" dirty="0"/>
              <a:t>(160.5, 20)</a:t>
            </a:r>
          </a:p>
        </p:txBody>
      </p:sp>
      <p:sp>
        <p:nvSpPr>
          <p:cNvPr id="11" name="TextBox 10">
            <a:extLst>
              <a:ext uri="{FF2B5EF4-FFF2-40B4-BE49-F238E27FC236}">
                <a16:creationId xmlns:a16="http://schemas.microsoft.com/office/drawing/2014/main" id="{B21349A6-6292-4368-A1F0-9F14EE381FAD}"/>
              </a:ext>
            </a:extLst>
          </p:cNvPr>
          <p:cNvSpPr txBox="1"/>
          <p:nvPr/>
        </p:nvSpPr>
        <p:spPr>
          <a:xfrm>
            <a:off x="8139572" y="5309154"/>
            <a:ext cx="926857" cy="276999"/>
          </a:xfrm>
          <a:prstGeom prst="rect">
            <a:avLst/>
          </a:prstGeom>
          <a:noFill/>
        </p:spPr>
        <p:txBody>
          <a:bodyPr wrap="none" rtlCol="0">
            <a:spAutoFit/>
          </a:bodyPr>
          <a:lstStyle/>
          <a:p>
            <a:pPr algn="l"/>
            <a:r>
              <a:rPr lang="en-US" sz="1200" dirty="0"/>
              <a:t>(180.5, 30)</a:t>
            </a:r>
          </a:p>
        </p:txBody>
      </p:sp>
    </p:spTree>
    <p:extLst>
      <p:ext uri="{BB962C8B-B14F-4D97-AF65-F5344CB8AC3E}">
        <p14:creationId xmlns:p14="http://schemas.microsoft.com/office/powerpoint/2010/main" val="1488519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Standard cell parameters – paths to standard cell views used for [Abutment] Standard Cell Boundary and Standard Cell Fill testcase generation, along with boundary cell details.</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2120660909"/>
              </p:ext>
            </p:extLst>
          </p:nvPr>
        </p:nvGraphicFramePr>
        <p:xfrm>
          <a:off x="456555" y="2627630"/>
          <a:ext cx="11277921" cy="1237175"/>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410753">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75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stdcell_ndm</a:t>
                      </a:r>
                      <a:endParaRPr lang="en-US" sz="1200" dirty="0"/>
                    </a:p>
                  </a:txBody>
                  <a:tcPr/>
                </a:tc>
                <a:tc>
                  <a:txBody>
                    <a:bodyPr/>
                    <a:lstStyle/>
                    <a:p>
                      <a:r>
                        <a:rPr lang="en-US" sz="1200" dirty="0"/>
                        <a:t>Absolute path to standard cell NDM.</a:t>
                      </a:r>
                    </a:p>
                  </a:txBody>
                  <a:tcPr/>
                </a:tc>
                <a:extLst>
                  <a:ext uri="{0D108BD9-81ED-4DB2-BD59-A6C34878D82A}">
                    <a16:rowId xmlns:a16="http://schemas.microsoft.com/office/drawing/2014/main" val="832536549"/>
                  </a:ext>
                </a:extLst>
              </a:tr>
              <a:tr h="275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stdcell_tap</a:t>
                      </a:r>
                      <a:endParaRPr lang="en-US" sz="1200" dirty="0"/>
                    </a:p>
                  </a:txBody>
                  <a:tcPr/>
                </a:tc>
                <a:tc>
                  <a:txBody>
                    <a:bodyPr/>
                    <a:lstStyle/>
                    <a:p>
                      <a:r>
                        <a:rPr lang="en-US" sz="1200" dirty="0"/>
                        <a:t>Specify tap cell name.</a:t>
                      </a:r>
                    </a:p>
                  </a:txBody>
                  <a:tcPr/>
                </a:tc>
                <a:extLst>
                  <a:ext uri="{0D108BD9-81ED-4DB2-BD59-A6C34878D82A}">
                    <a16:rowId xmlns:a16="http://schemas.microsoft.com/office/drawing/2014/main" val="768115697"/>
                  </a:ext>
                </a:extLst>
              </a:tr>
              <a:tr h="275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stdcell_tap_boundary_wall_cell</a:t>
                      </a:r>
                      <a:r>
                        <a:rPr lang="en-US" sz="1200" dirty="0"/>
                        <a:t>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Specify standard cell tap, boundary and wall cell names.</a:t>
                      </a:r>
                    </a:p>
                  </a:txBody>
                  <a:tcPr/>
                </a:tc>
                <a:extLst>
                  <a:ext uri="{0D108BD9-81ED-4DB2-BD59-A6C34878D82A}">
                    <a16:rowId xmlns:a16="http://schemas.microsoft.com/office/drawing/2014/main" val="1149872329"/>
                  </a:ext>
                </a:extLst>
              </a:tr>
            </a:tbl>
          </a:graphicData>
        </a:graphic>
      </p:graphicFrame>
    </p:spTree>
    <p:extLst>
      <p:ext uri="{BB962C8B-B14F-4D97-AF65-F5344CB8AC3E}">
        <p14:creationId xmlns:p14="http://schemas.microsoft.com/office/powerpoint/2010/main" val="114106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Testcase and testing control parameters – control what is being tested and how</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398851359"/>
              </p:ext>
            </p:extLst>
          </p:nvPr>
        </p:nvGraphicFramePr>
        <p:xfrm>
          <a:off x="456555" y="2128825"/>
          <a:ext cx="11277921" cy="35451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347020">
                <a:tc>
                  <a:txBody>
                    <a:bodyPr/>
                    <a:lstStyle/>
                    <a:p>
                      <a:r>
                        <a:rPr lang="en-US" sz="1200" dirty="0" err="1"/>
                        <a:t>testcases_abutment</a:t>
                      </a:r>
                      <a:endParaRPr lang="en-US" sz="1200" dirty="0"/>
                    </a:p>
                  </a:txBody>
                  <a:tcPr/>
                </a:tc>
                <a:tc>
                  <a:txBody>
                    <a:bodyPr/>
                    <a:lstStyle/>
                    <a:p>
                      <a:r>
                        <a:rPr lang="en-US" sz="1200" dirty="0"/>
                        <a:t>List of </a:t>
                      </a:r>
                      <a:r>
                        <a:rPr lang="en-US" sz="1200" dirty="0">
                          <a:hlinkClick r:id="rId2" action="ppaction://hlinksldjump"/>
                        </a:rPr>
                        <a:t>Abutment and Utility Cell/Block Boundary testcases</a:t>
                      </a:r>
                      <a:r>
                        <a:rPr lang="en-US" sz="1200" dirty="0"/>
                        <a:t> to run. These are as specified in CRD.</a:t>
                      </a:r>
                    </a:p>
                    <a:p>
                      <a:r>
                        <a:rPr lang="en-US" sz="1200" dirty="0"/>
                        <a:t>Example: abutment_acx4_a0_aM_aM_a0_ew abutment_acx4_d0_a0_d0_ew </a:t>
                      </a:r>
                      <a:r>
                        <a:rPr lang="en-US" sz="1200" dirty="0" err="1"/>
                        <a:t>boundary_dbyte_decapvddq_ew</a:t>
                      </a:r>
                      <a:endParaRPr lang="en-US" sz="1200" dirty="0"/>
                    </a:p>
                  </a:txBody>
                  <a:tcPr/>
                </a:tc>
                <a:extLst>
                  <a:ext uri="{0D108BD9-81ED-4DB2-BD59-A6C34878D82A}">
                    <a16:rowId xmlns:a16="http://schemas.microsoft.com/office/drawing/2014/main" val="2486478616"/>
                  </a:ext>
                </a:extLst>
              </a:tr>
              <a:tr h="347020">
                <a:tc>
                  <a:txBody>
                    <a:bodyPr/>
                    <a:lstStyle/>
                    <a:p>
                      <a:r>
                        <a:rPr lang="en-US" sz="1200" dirty="0" err="1"/>
                        <a:t>testcases_abutment_stdcell</a:t>
                      </a:r>
                      <a:endParaRPr lang="en-US" sz="1200" dirty="0"/>
                    </a:p>
                  </a:txBody>
                  <a:tcPr/>
                </a:tc>
                <a:tc>
                  <a:txBody>
                    <a:bodyPr/>
                    <a:lstStyle/>
                    <a:p>
                      <a:r>
                        <a:rPr lang="en-US" sz="1200" dirty="0"/>
                        <a:t>List of </a:t>
                      </a:r>
                      <a:r>
                        <a:rPr lang="en-US" sz="1200" dirty="0">
                          <a:hlinkClick r:id="rId3" action="ppaction://hlinksldjump"/>
                        </a:rPr>
                        <a:t>Abutment Standard Cell Boundary testcases</a:t>
                      </a:r>
                      <a:r>
                        <a:rPr lang="en-US" sz="1200" dirty="0"/>
                        <a:t> to run.</a:t>
                      </a:r>
                    </a:p>
                  </a:txBody>
                  <a:tcPr/>
                </a:tc>
                <a:extLst>
                  <a:ext uri="{0D108BD9-81ED-4DB2-BD59-A6C34878D82A}">
                    <a16:rowId xmlns:a16="http://schemas.microsoft.com/office/drawing/2014/main" val="2184150328"/>
                  </a:ext>
                </a:extLst>
              </a:tr>
              <a:tr h="347020">
                <a:tc>
                  <a:txBody>
                    <a:bodyPr/>
                    <a:lstStyle/>
                    <a:p>
                      <a:r>
                        <a:rPr lang="en-US" sz="1200" dirty="0" err="1"/>
                        <a:t>testcases_abutment_wrapper</a:t>
                      </a:r>
                      <a:endParaRPr lang="en-US" sz="1200" dirty="0"/>
                    </a:p>
                  </a:txBody>
                  <a:tcPr/>
                </a:tc>
                <a:tc>
                  <a:txBody>
                    <a:bodyPr/>
                    <a:lstStyle/>
                    <a:p>
                      <a:r>
                        <a:rPr lang="en-US" sz="1200" dirty="0"/>
                        <a:t>List of </a:t>
                      </a:r>
                      <a:r>
                        <a:rPr lang="en-US" sz="1200" dirty="0">
                          <a:hlinkClick r:id="rId4" action="ppaction://hlinksldjump"/>
                        </a:rPr>
                        <a:t>Abutment Wrapper testcases</a:t>
                      </a:r>
                      <a:r>
                        <a:rPr lang="en-US" sz="1200" dirty="0"/>
                        <a:t> to run.</a:t>
                      </a:r>
                    </a:p>
                  </a:txBody>
                  <a:tcPr/>
                </a:tc>
                <a:extLst>
                  <a:ext uri="{0D108BD9-81ED-4DB2-BD59-A6C34878D82A}">
                    <a16:rowId xmlns:a16="http://schemas.microsoft.com/office/drawing/2014/main" val="2870038219"/>
                  </a:ext>
                </a:extLst>
              </a:tr>
              <a:tr h="347020">
                <a:tc>
                  <a:txBody>
                    <a:bodyPr/>
                    <a:lstStyle/>
                    <a:p>
                      <a:r>
                        <a:rPr lang="en-US" sz="1200" dirty="0" err="1"/>
                        <a:t>testcases_pv_only</a:t>
                      </a:r>
                      <a:endParaRPr lang="en-US" sz="1200" dirty="0"/>
                    </a:p>
                  </a:txBody>
                  <a:tcPr/>
                </a:tc>
                <a:tc>
                  <a:txBody>
                    <a:bodyPr/>
                    <a:lstStyle/>
                    <a:p>
                      <a:r>
                        <a:rPr lang="en-US" sz="1200" dirty="0"/>
                        <a:t>List of macros for </a:t>
                      </a:r>
                      <a:r>
                        <a:rPr lang="en-US" sz="1200" dirty="0">
                          <a:hlinkClick r:id="rId5" action="ppaction://hlinksldjump"/>
                        </a:rPr>
                        <a:t>Physical Verification Only testcases</a:t>
                      </a:r>
                      <a:r>
                        <a:rPr lang="en-US" sz="1200" dirty="0"/>
                        <a:t>.</a:t>
                      </a:r>
                    </a:p>
                  </a:txBody>
                  <a:tcPr/>
                </a:tc>
                <a:extLst>
                  <a:ext uri="{0D108BD9-81ED-4DB2-BD59-A6C34878D82A}">
                    <a16:rowId xmlns:a16="http://schemas.microsoft.com/office/drawing/2014/main" val="2671816751"/>
                  </a:ext>
                </a:extLst>
              </a:tr>
              <a:tr h="347020">
                <a:tc>
                  <a:txBody>
                    <a:bodyPr/>
                    <a:lstStyle/>
                    <a:p>
                      <a:r>
                        <a:rPr lang="en-US" sz="1200" dirty="0" err="1"/>
                        <a:t>testcases_stdcell</a:t>
                      </a:r>
                      <a:endParaRPr lang="en-US" sz="1200" dirty="0"/>
                    </a:p>
                  </a:txBody>
                  <a:tcPr/>
                </a:tc>
                <a:tc>
                  <a:txBody>
                    <a:bodyPr/>
                    <a:lstStyle/>
                    <a:p>
                      <a:r>
                        <a:rPr lang="en-US" sz="1200" dirty="0"/>
                        <a:t>List of macros for </a:t>
                      </a:r>
                      <a:r>
                        <a:rPr lang="en-US" sz="1200" dirty="0">
                          <a:hlinkClick r:id="rId6" action="ppaction://hlinksldjump"/>
                        </a:rPr>
                        <a:t>Standard Cell Boundary testcases</a:t>
                      </a:r>
                      <a:r>
                        <a:rPr lang="en-US" sz="1200" dirty="0"/>
                        <a:t>.</a:t>
                      </a:r>
                    </a:p>
                  </a:txBody>
                  <a:tcPr/>
                </a:tc>
                <a:extLst>
                  <a:ext uri="{0D108BD9-81ED-4DB2-BD59-A6C34878D82A}">
                    <a16:rowId xmlns:a16="http://schemas.microsoft.com/office/drawing/2014/main" val="985333963"/>
                  </a:ext>
                </a:extLst>
              </a:tr>
              <a:tr h="347020">
                <a:tc>
                  <a:txBody>
                    <a:bodyPr/>
                    <a:lstStyle/>
                    <a:p>
                      <a:r>
                        <a:rPr lang="en-US" sz="1200" dirty="0" err="1"/>
                        <a:t>testcases_stdcell_fill</a:t>
                      </a:r>
                      <a:endParaRPr lang="en-US" sz="1200" dirty="0"/>
                    </a:p>
                  </a:txBody>
                  <a:tcPr/>
                </a:tc>
                <a:tc>
                  <a:txBody>
                    <a:bodyPr/>
                    <a:lstStyle/>
                    <a:p>
                      <a:r>
                        <a:rPr lang="en-US" sz="1200" dirty="0"/>
                        <a:t>List of macros for </a:t>
                      </a:r>
                      <a:r>
                        <a:rPr lang="en-US" sz="1200" dirty="0">
                          <a:hlinkClick r:id="rId7" action="ppaction://hlinksldjump"/>
                        </a:rPr>
                        <a:t>Standard Cell Fill testcases</a:t>
                      </a:r>
                      <a:r>
                        <a:rPr lang="en-US" sz="1200" dirty="0"/>
                        <a:t>.</a:t>
                      </a:r>
                    </a:p>
                  </a:txBody>
                  <a:tcPr/>
                </a:tc>
                <a:extLst>
                  <a:ext uri="{0D108BD9-81ED-4DB2-BD59-A6C34878D82A}">
                    <a16:rowId xmlns:a16="http://schemas.microsoft.com/office/drawing/2014/main" val="1797147400"/>
                  </a:ext>
                </a:extLst>
              </a:tr>
              <a:tr h="347020">
                <a:tc>
                  <a:txBody>
                    <a:bodyPr/>
                    <a:lstStyle/>
                    <a:p>
                      <a:r>
                        <a:rPr lang="en-US" sz="1200" dirty="0" err="1"/>
                        <a:t>testcases_utility</a:t>
                      </a:r>
                      <a:r>
                        <a:rPr lang="en-US" sz="1200" dirty="0"/>
                        <a:t>_*</a:t>
                      </a:r>
                    </a:p>
                  </a:txBody>
                  <a:tcPr/>
                </a:tc>
                <a:tc>
                  <a:txBody>
                    <a:bodyPr/>
                    <a:lstStyle/>
                    <a:p>
                      <a:r>
                        <a:rPr lang="en-US" sz="1200" dirty="0"/>
                        <a:t>Parameter to define details of Utility Cell/Block Abutment testcase. See </a:t>
                      </a:r>
                      <a:r>
                        <a:rPr lang="en-US" sz="1200" dirty="0">
                          <a:hlinkClick r:id="rId8" action="ppaction://hlinksldjump"/>
                        </a:rPr>
                        <a:t>Utility Cell/Block Abutment testcases</a:t>
                      </a:r>
                      <a:r>
                        <a:rPr lang="en-US" sz="1200" dirty="0"/>
                        <a:t> section for details on how to use. Multiple parameters can be specified.</a:t>
                      </a:r>
                    </a:p>
                  </a:txBody>
                  <a:tcPr/>
                </a:tc>
                <a:extLst>
                  <a:ext uri="{0D108BD9-81ED-4DB2-BD59-A6C34878D82A}">
                    <a16:rowId xmlns:a16="http://schemas.microsoft.com/office/drawing/2014/main" val="3877622516"/>
                  </a:ext>
                </a:extLst>
              </a:tr>
              <a:tr h="347020">
                <a:tc>
                  <a:txBody>
                    <a:bodyPr/>
                    <a:lstStyle/>
                    <a:p>
                      <a:r>
                        <a:rPr lang="en-US" sz="1200" dirty="0"/>
                        <a:t>testcases_wrapper</a:t>
                      </a:r>
                    </a:p>
                  </a:txBody>
                  <a:tcPr/>
                </a:tc>
                <a:tc>
                  <a:txBody>
                    <a:bodyPr/>
                    <a:lstStyle/>
                    <a:p>
                      <a:r>
                        <a:rPr lang="en-US" sz="1200" dirty="0"/>
                        <a:t>List of </a:t>
                      </a:r>
                      <a:r>
                        <a:rPr lang="en-US" sz="1200" dirty="0">
                          <a:hlinkClick r:id="rId9" action="ppaction://hlinksldjump"/>
                        </a:rPr>
                        <a:t>Wrapper testcases</a:t>
                      </a:r>
                      <a:r>
                        <a:rPr lang="en-US" sz="1200" dirty="0"/>
                        <a:t> to run. Testcases are specified as *wrapper_&lt;macro&gt;.</a:t>
                      </a:r>
                    </a:p>
                  </a:txBody>
                  <a:tcPr/>
                </a:tc>
                <a:extLst>
                  <a:ext uri="{0D108BD9-81ED-4DB2-BD59-A6C34878D82A}">
                    <a16:rowId xmlns:a16="http://schemas.microsoft.com/office/drawing/2014/main" val="2344388617"/>
                  </a:ext>
                </a:extLst>
              </a:tr>
            </a:tbl>
          </a:graphicData>
        </a:graphic>
      </p:graphicFrame>
    </p:spTree>
    <p:extLst>
      <p:ext uri="{BB962C8B-B14F-4D97-AF65-F5344CB8AC3E}">
        <p14:creationId xmlns:p14="http://schemas.microsoft.com/office/powerpoint/2010/main" val="379763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Testing parameters – control what is being tested and how</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290497355"/>
              </p:ext>
            </p:extLst>
          </p:nvPr>
        </p:nvGraphicFramePr>
        <p:xfrm>
          <a:off x="456555" y="2128825"/>
          <a:ext cx="11277921" cy="374904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r>
                        <a:rPr lang="en-US" sz="1200" dirty="0"/>
                        <a:t>generate_cdl</a:t>
                      </a:r>
                    </a:p>
                  </a:txBody>
                  <a:tcPr/>
                </a:tc>
                <a:tc>
                  <a:txBody>
                    <a:bodyPr/>
                    <a:lstStyle/>
                    <a:p>
                      <a:r>
                        <a:rPr lang="en-US" sz="1200" dirty="0"/>
                        <a:t>If set to 1, script will generate CDL for Wrapper testcases instead of using an empty CDL.</a:t>
                      </a:r>
                    </a:p>
                  </a:txBody>
                  <a:tcPr/>
                </a:tc>
                <a:extLst>
                  <a:ext uri="{0D108BD9-81ED-4DB2-BD59-A6C34878D82A}">
                    <a16:rowId xmlns:a16="http://schemas.microsoft.com/office/drawing/2014/main" val="2432571463"/>
                  </a:ext>
                </a:extLst>
              </a:tr>
              <a:tr h="209088">
                <a:tc>
                  <a:txBody>
                    <a:bodyPr/>
                    <a:lstStyle/>
                    <a:p>
                      <a:r>
                        <a:rPr lang="en-US" sz="1200" dirty="0" err="1"/>
                        <a:t>generate_lef</a:t>
                      </a:r>
                      <a:endParaRPr lang="en-US" sz="1200" dirty="0"/>
                    </a:p>
                  </a:txBody>
                  <a:tcPr/>
                </a:tc>
                <a:tc>
                  <a:txBody>
                    <a:bodyPr/>
                    <a:lstStyle/>
                    <a:p>
                      <a:r>
                        <a:rPr lang="en-US" sz="1200" dirty="0"/>
                        <a:t>If set to 1, script will generate size-only LEF (no pins) for macro for Standard Cell Boundary testcases instead of using user provided LEF. </a:t>
                      </a:r>
                    </a:p>
                  </a:txBody>
                  <a:tcPr/>
                </a:tc>
                <a:extLst>
                  <a:ext uri="{0D108BD9-81ED-4DB2-BD59-A6C34878D82A}">
                    <a16:rowId xmlns:a16="http://schemas.microsoft.com/office/drawing/2014/main" val="3857982636"/>
                  </a:ext>
                </a:extLst>
              </a:tr>
              <a:tr h="209088">
                <a:tc>
                  <a:txBody>
                    <a:bodyPr/>
                    <a:lstStyle/>
                    <a:p>
                      <a:r>
                        <a:rPr lang="en-US" sz="1200" dirty="0" err="1"/>
                        <a:t>output_layout_format</a:t>
                      </a:r>
                      <a:endParaRPr lang="en-US" sz="1200" dirty="0"/>
                    </a:p>
                  </a:txBody>
                  <a:tcPr/>
                </a:tc>
                <a:tc>
                  <a:txBody>
                    <a:bodyPr/>
                    <a:lstStyle/>
                    <a:p>
                      <a:r>
                        <a:rPr lang="en-US" sz="1200" dirty="0"/>
                        <a:t>Choose between GDS or OASIS for output layout format.</a:t>
                      </a:r>
                    </a:p>
                  </a:txBody>
                  <a:tcPr/>
                </a:tc>
                <a:extLst>
                  <a:ext uri="{0D108BD9-81ED-4DB2-BD59-A6C34878D82A}">
                    <a16:rowId xmlns:a16="http://schemas.microsoft.com/office/drawing/2014/main" val="250190600"/>
                  </a:ext>
                </a:extLst>
              </a:tr>
              <a:tr h="209088">
                <a:tc>
                  <a:txBody>
                    <a:bodyPr/>
                    <a:lstStyle/>
                    <a:p>
                      <a:r>
                        <a:rPr lang="en-US" sz="1200" dirty="0" err="1"/>
                        <a:t>test_covercells</a:t>
                      </a:r>
                      <a:endParaRPr lang="en-US" sz="1200" dirty="0"/>
                    </a:p>
                  </a:txBody>
                  <a:tcPr/>
                </a:tc>
                <a:tc>
                  <a:txBody>
                    <a:bodyPr/>
                    <a:lstStyle/>
                    <a:p>
                      <a:r>
                        <a:rPr lang="en-US" sz="1200" dirty="0"/>
                        <a:t>Set to 1 to include hard macro </a:t>
                      </a:r>
                      <a:r>
                        <a:rPr lang="en-US" sz="1200" dirty="0" err="1"/>
                        <a:t>covercells</a:t>
                      </a:r>
                      <a:r>
                        <a:rPr lang="en-US" sz="1200" dirty="0"/>
                        <a:t> in Abutment and Utility Cell/Block Boundary testcases.</a:t>
                      </a:r>
                    </a:p>
                  </a:txBody>
                  <a:tcPr/>
                </a:tc>
                <a:extLst>
                  <a:ext uri="{0D108BD9-81ED-4DB2-BD59-A6C34878D82A}">
                    <a16:rowId xmlns:a16="http://schemas.microsoft.com/office/drawing/2014/main" val="3323541677"/>
                  </a:ext>
                </a:extLst>
              </a:tr>
              <a:tr h="209088">
                <a:tc>
                  <a:txBody>
                    <a:bodyPr/>
                    <a:lstStyle/>
                    <a:p>
                      <a:r>
                        <a:rPr lang="en-US" sz="1200" dirty="0" err="1"/>
                        <a:t>test_macros</a:t>
                      </a:r>
                      <a:endParaRPr lang="en-US" sz="1200" dirty="0"/>
                    </a:p>
                  </a:txBody>
                  <a:tcPr/>
                </a:tc>
                <a:tc>
                  <a:txBody>
                    <a:bodyPr/>
                    <a:lstStyle/>
                    <a:p>
                      <a:r>
                        <a:rPr lang="en-US" sz="1200" dirty="0"/>
                        <a:t>Set to 1 to include macros in Abutment and Utility Cell/Block Boundary testcases.</a:t>
                      </a:r>
                    </a:p>
                  </a:txBody>
                  <a:tcPr/>
                </a:tc>
                <a:extLst>
                  <a:ext uri="{0D108BD9-81ED-4DB2-BD59-A6C34878D82A}">
                    <a16:rowId xmlns:a16="http://schemas.microsoft.com/office/drawing/2014/main" val="3040732658"/>
                  </a:ext>
                </a:extLst>
              </a:tr>
              <a:tr h="209088">
                <a:tc>
                  <a:txBody>
                    <a:bodyPr/>
                    <a:lstStyle/>
                    <a:p>
                      <a:r>
                        <a:rPr lang="en-US" sz="1200" dirty="0" err="1"/>
                        <a:t>uniquify_input_cdl</a:t>
                      </a:r>
                      <a:endParaRPr lang="en-US" sz="1200" dirty="0"/>
                    </a:p>
                  </a:txBody>
                  <a:tcPr/>
                </a:tc>
                <a:tc>
                  <a:txBody>
                    <a:bodyPr/>
                    <a:lstStyle/>
                    <a:p>
                      <a:r>
                        <a:rPr lang="en-US" sz="1200" dirty="0"/>
                        <a:t>Set to 1 to uniquify input CDL files prior to testcase generation. Recommended to avoid cell conflicts if using non-uniquified collateral. (Applies to Physical Verification Only and Wrapper testcases only.)</a:t>
                      </a:r>
                    </a:p>
                  </a:txBody>
                  <a:tcPr/>
                </a:tc>
                <a:extLst>
                  <a:ext uri="{0D108BD9-81ED-4DB2-BD59-A6C34878D82A}">
                    <a16:rowId xmlns:a16="http://schemas.microsoft.com/office/drawing/2014/main" val="953460821"/>
                  </a:ext>
                </a:extLst>
              </a:tr>
              <a:tr h="209088">
                <a:tc>
                  <a:txBody>
                    <a:bodyPr/>
                    <a:lstStyle/>
                    <a:p>
                      <a:r>
                        <a:rPr lang="en-US" sz="1200" dirty="0" err="1"/>
                        <a:t>uniquify_input_cdl_filter_file</a:t>
                      </a:r>
                      <a:endParaRPr lang="en-US" sz="1200" dirty="0"/>
                    </a:p>
                  </a:txBody>
                  <a:tcPr/>
                </a:tc>
                <a:tc>
                  <a:txBody>
                    <a:bodyPr/>
                    <a:lstStyle/>
                    <a:p>
                      <a:r>
                        <a:rPr lang="en-US" sz="1200" dirty="0"/>
                        <a:t>Absolute path to CDL </a:t>
                      </a:r>
                      <a:r>
                        <a:rPr lang="en-US" sz="1200" dirty="0" err="1"/>
                        <a:t>uniquification</a:t>
                      </a:r>
                      <a:r>
                        <a:rPr lang="en-US" sz="1200"/>
                        <a:t> filter file.</a:t>
                      </a:r>
                      <a:endParaRPr lang="en-US" sz="1200" dirty="0"/>
                    </a:p>
                  </a:txBody>
                  <a:tcPr/>
                </a:tc>
                <a:extLst>
                  <a:ext uri="{0D108BD9-81ED-4DB2-BD59-A6C34878D82A}">
                    <a16:rowId xmlns:a16="http://schemas.microsoft.com/office/drawing/2014/main" val="1580238510"/>
                  </a:ext>
                </a:extLst>
              </a:tr>
              <a:tr h="209088">
                <a:tc>
                  <a:txBody>
                    <a:bodyPr/>
                    <a:lstStyle/>
                    <a:p>
                      <a:r>
                        <a:rPr lang="en-US" sz="1200" dirty="0" err="1"/>
                        <a:t>uniquify_input_gds</a:t>
                      </a:r>
                      <a:endParaRPr lang="en-US" sz="1200" dirty="0"/>
                    </a:p>
                  </a:txBody>
                  <a:tcPr/>
                </a:tc>
                <a:tc>
                  <a:txBody>
                    <a:bodyPr/>
                    <a:lstStyle/>
                    <a:p>
                      <a:r>
                        <a:rPr lang="en-US" sz="1200" dirty="0"/>
                        <a:t>Set to 1 to uniquify input GDS files prior to testcase generation. Recommended to avoid cell conflicts if using non-uniquified collateral.</a:t>
                      </a:r>
                    </a:p>
                  </a:txBody>
                  <a:tcPr/>
                </a:tc>
                <a:extLst>
                  <a:ext uri="{0D108BD9-81ED-4DB2-BD59-A6C34878D82A}">
                    <a16:rowId xmlns:a16="http://schemas.microsoft.com/office/drawing/2014/main" val="3518287325"/>
                  </a:ext>
                </a:extLst>
              </a:tr>
              <a:tr h="209088">
                <a:tc>
                  <a:txBody>
                    <a:bodyPr/>
                    <a:lstStyle/>
                    <a:p>
                      <a:r>
                        <a:rPr lang="en-US" sz="1200" dirty="0" err="1"/>
                        <a:t>uniquify_signal_pins</a:t>
                      </a:r>
                      <a:endParaRPr lang="en-US" sz="1200" dirty="0"/>
                    </a:p>
                  </a:txBody>
                  <a:tcPr/>
                </a:tc>
                <a:tc>
                  <a:txBody>
                    <a:bodyPr/>
                    <a:lstStyle/>
                    <a:p>
                      <a:r>
                        <a:rPr lang="en-US" sz="1200" dirty="0"/>
                        <a:t>Set to 1 to uniquify signal pin names for each macro in testcase to filter opens. Not recommended as uniquified signal pin names may not match pins listed in PV </a:t>
                      </a:r>
                      <a:r>
                        <a:rPr lang="en-US" sz="1200" dirty="0" err="1"/>
                        <a:t>runset</a:t>
                      </a:r>
                      <a:r>
                        <a:rPr lang="en-US" sz="1200" dirty="0"/>
                        <a:t>. (Applies to Abutment and Utility Cell/Block Boundary testcases only.)</a:t>
                      </a:r>
                    </a:p>
                  </a:txBody>
                  <a:tcPr/>
                </a:tc>
                <a:extLst>
                  <a:ext uri="{0D108BD9-81ED-4DB2-BD59-A6C34878D82A}">
                    <a16:rowId xmlns:a16="http://schemas.microsoft.com/office/drawing/2014/main" val="584036820"/>
                  </a:ext>
                </a:extLst>
              </a:tr>
            </a:tbl>
          </a:graphicData>
        </a:graphic>
      </p:graphicFrame>
    </p:spTree>
    <p:extLst>
      <p:ext uri="{BB962C8B-B14F-4D97-AF65-F5344CB8AC3E}">
        <p14:creationId xmlns:p14="http://schemas.microsoft.com/office/powerpoint/2010/main" val="409541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175763929"/>
              </p:ext>
            </p:extLst>
          </p:nvPr>
        </p:nvGraphicFramePr>
        <p:xfrm>
          <a:off x="456555" y="2128825"/>
          <a:ext cx="11277921" cy="182880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r>
                        <a:rPr lang="en-US" sz="1200" dirty="0" err="1"/>
                        <a:t>msip_cd_pv_version</a:t>
                      </a:r>
                      <a:endParaRPr lang="en-US" sz="1200" dirty="0"/>
                    </a:p>
                  </a:txBody>
                  <a:tcPr/>
                </a:tc>
                <a:tc>
                  <a:txBody>
                    <a:bodyPr/>
                    <a:lstStyle/>
                    <a:p>
                      <a:r>
                        <a:rPr lang="en-US" sz="1200" dirty="0"/>
                        <a:t>Set to override default </a:t>
                      </a:r>
                      <a:r>
                        <a:rPr lang="en-US" sz="1200" dirty="0" err="1"/>
                        <a:t>msip_cd_pv</a:t>
                      </a:r>
                      <a:r>
                        <a:rPr lang="en-US" sz="1200" dirty="0"/>
                        <a:t> module version. (optional)</a:t>
                      </a:r>
                    </a:p>
                    <a:p>
                      <a:r>
                        <a:rPr lang="en-US" sz="1200" dirty="0"/>
                        <a:t>Example: 2019.07-5</a:t>
                      </a:r>
                    </a:p>
                  </a:txBody>
                  <a:tcPr/>
                </a:tc>
                <a:extLst>
                  <a:ext uri="{0D108BD9-81ED-4DB2-BD59-A6C34878D82A}">
                    <a16:rowId xmlns:a16="http://schemas.microsoft.com/office/drawing/2014/main" val="3973988431"/>
                  </a:ext>
                </a:extLst>
              </a:tr>
              <a:tr h="209088">
                <a:tc>
                  <a:txBody>
                    <a:bodyPr/>
                    <a:lstStyle/>
                    <a:p>
                      <a:r>
                        <a:rPr lang="en-US" sz="1200" dirty="0"/>
                        <a:t>grid </a:t>
                      </a:r>
                    </a:p>
                  </a:txBody>
                  <a:tcPr/>
                </a:tc>
                <a:tc>
                  <a:txBody>
                    <a:bodyPr/>
                    <a:lstStyle/>
                    <a:p>
                      <a:r>
                        <a:rPr lang="en-US" sz="1200" dirty="0"/>
                        <a:t>Set to 1 to run ICV on the grid; 0 to run locally.</a:t>
                      </a:r>
                    </a:p>
                  </a:txBody>
                  <a:tcPr/>
                </a:tc>
                <a:extLst>
                  <a:ext uri="{0D108BD9-81ED-4DB2-BD59-A6C34878D82A}">
                    <a16:rowId xmlns:a16="http://schemas.microsoft.com/office/drawing/2014/main" val="371373563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virtual_connect_icv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Control how virtual connect is handled for ICV. Valid values are ON, OFF and FOUNDRY_DEFAULT. (optional)</a:t>
                      </a:r>
                    </a:p>
                  </a:txBody>
                  <a:tcPr/>
                </a:tc>
                <a:extLst>
                  <a:ext uri="{0D108BD9-81ED-4DB2-BD59-A6C34878D82A}">
                    <a16:rowId xmlns:a16="http://schemas.microsoft.com/office/drawing/2014/main" val="283409638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virtual_connect_calibre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Control how virtual connect is handled for </a:t>
                      </a:r>
                      <a:r>
                        <a:rPr lang="en-US" sz="1200" dirty="0" err="1"/>
                        <a:t>Calibre</a:t>
                      </a:r>
                      <a:r>
                        <a:rPr lang="en-US" sz="1200" dirty="0"/>
                        <a:t>. Valid values are ALL and OFF. (optional)</a:t>
                      </a:r>
                    </a:p>
                  </a:txBody>
                  <a:tcPr/>
                </a:tc>
                <a:extLst>
                  <a:ext uri="{0D108BD9-81ED-4DB2-BD59-A6C34878D82A}">
                    <a16:rowId xmlns:a16="http://schemas.microsoft.com/office/drawing/2014/main" val="3722505933"/>
                  </a:ext>
                </a:extLst>
              </a:tr>
            </a:tbl>
          </a:graphicData>
        </a:graphic>
      </p:graphicFrame>
    </p:spTree>
    <p:extLst>
      <p:ext uri="{BB962C8B-B14F-4D97-AF65-F5344CB8AC3E}">
        <p14:creationId xmlns:p14="http://schemas.microsoft.com/office/powerpoint/2010/main" val="4052481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446455155"/>
              </p:ext>
            </p:extLst>
          </p:nvPr>
        </p:nvGraphicFramePr>
        <p:xfrm>
          <a:off x="456555" y="2128825"/>
          <a:ext cx="11277921" cy="40233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DRC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63056693"/>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DRC.</a:t>
                      </a:r>
                    </a:p>
                  </a:txBody>
                  <a:tcPr/>
                </a:tc>
                <a:extLst>
                  <a:ext uri="{0D108BD9-81ED-4DB2-BD59-A6C34878D82A}">
                    <a16:rowId xmlns:a16="http://schemas.microsoft.com/office/drawing/2014/main" val="311167997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DRC.</a:t>
                      </a:r>
                    </a:p>
                  </a:txBody>
                  <a:tcPr/>
                </a:tc>
                <a:extLst>
                  <a:ext uri="{0D108BD9-81ED-4DB2-BD59-A6C34878D82A}">
                    <a16:rowId xmlns:a16="http://schemas.microsoft.com/office/drawing/2014/main" val="68560629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202767087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drc_icv_options_file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path of ICV options file to override default. (optional)</a:t>
                      </a:r>
                    </a:p>
                  </a:txBody>
                  <a:tcPr/>
                </a:tc>
                <a:extLst>
                  <a:ext uri="{0D108BD9-81ED-4DB2-BD59-A6C34878D82A}">
                    <a16:rowId xmlns:a16="http://schemas.microsoft.com/office/drawing/2014/main" val="4042859050"/>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drc_icv_runset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path of ICV </a:t>
                      </a:r>
                      <a:r>
                        <a:rPr lang="en-US" sz="1200" dirty="0" err="1"/>
                        <a:t>runset</a:t>
                      </a:r>
                      <a:r>
                        <a:rPr lang="en-US" sz="1200" dirty="0"/>
                        <a:t> file to override default. (optional)</a:t>
                      </a:r>
                    </a:p>
                  </a:txBody>
                  <a:tcPr/>
                </a:tc>
                <a:extLst>
                  <a:ext uri="{0D108BD9-81ED-4DB2-BD59-A6C34878D82A}">
                    <a16:rowId xmlns:a16="http://schemas.microsoft.com/office/drawing/2014/main" val="102923552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drc_icv_unselect_rule_names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List of ICV DRC rules to not run.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*_DN_*</a:t>
                      </a:r>
                    </a:p>
                  </a:txBody>
                  <a:tcPr/>
                </a:tc>
                <a:extLst>
                  <a:ext uri="{0D108BD9-81ED-4DB2-BD59-A6C34878D82A}">
                    <a16:rowId xmlns:a16="http://schemas.microsoft.com/office/drawing/2014/main" val="1494483872"/>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63443943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DRC.</a:t>
                      </a:r>
                    </a:p>
                  </a:txBody>
                  <a:tcPr/>
                </a:tc>
                <a:extLst>
                  <a:ext uri="{0D108BD9-81ED-4DB2-BD59-A6C34878D82A}">
                    <a16:rowId xmlns:a16="http://schemas.microsoft.com/office/drawing/2014/main" val="45808989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drc_feol_fill</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FEOL fill prior to DRC.</a:t>
                      </a:r>
                    </a:p>
                  </a:txBody>
                  <a:tcPr/>
                </a:tc>
                <a:extLst>
                  <a:ext uri="{0D108BD9-81ED-4DB2-BD59-A6C34878D82A}">
                    <a16:rowId xmlns:a16="http://schemas.microsoft.com/office/drawing/2014/main" val="342120791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drc_beol_fill</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BEOL fill prior to DRC.</a:t>
                      </a:r>
                    </a:p>
                  </a:txBody>
                  <a:tcPr/>
                </a:tc>
                <a:extLst>
                  <a:ext uri="{0D108BD9-81ED-4DB2-BD59-A6C34878D82A}">
                    <a16:rowId xmlns:a16="http://schemas.microsoft.com/office/drawing/2014/main" val="3705612327"/>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drc_error_limit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error limit to override CCS/PCS setting. (optional)</a:t>
                      </a:r>
                    </a:p>
                  </a:txBody>
                  <a:tcPr/>
                </a:tc>
                <a:extLst>
                  <a:ext uri="{0D108BD9-81ED-4DB2-BD59-A6C34878D82A}">
                    <a16:rowId xmlns:a16="http://schemas.microsoft.com/office/drawing/2014/main" val="243147248"/>
                  </a:ext>
                </a:extLst>
              </a:tr>
            </a:tbl>
          </a:graphicData>
        </a:graphic>
      </p:graphicFrame>
    </p:spTree>
    <p:extLst>
      <p:ext uri="{BB962C8B-B14F-4D97-AF65-F5344CB8AC3E}">
        <p14:creationId xmlns:p14="http://schemas.microsoft.com/office/powerpoint/2010/main" val="302003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2072696518"/>
              </p:ext>
            </p:extLst>
          </p:nvPr>
        </p:nvGraphicFramePr>
        <p:xfrm>
          <a:off x="456555" y="2128825"/>
          <a:ext cx="11277921" cy="40233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LVS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63056693"/>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lvs_icv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LVS.</a:t>
                      </a:r>
                    </a:p>
                  </a:txBody>
                  <a:tcPr/>
                </a:tc>
                <a:extLst>
                  <a:ext uri="{0D108BD9-81ED-4DB2-BD59-A6C34878D82A}">
                    <a16:rowId xmlns:a16="http://schemas.microsoft.com/office/drawing/2014/main" val="311167997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lvs_calibre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LVS.</a:t>
                      </a:r>
                    </a:p>
                  </a:txBody>
                  <a:tcPr/>
                </a:tc>
                <a:extLst>
                  <a:ext uri="{0D108BD9-81ED-4DB2-BD59-A6C34878D82A}">
                    <a16:rowId xmlns:a16="http://schemas.microsoft.com/office/drawing/2014/main" val="68560629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lvs_icv_grid_processes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202767087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lvs_calex_extra_arguments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63443943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lvs_prefix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LVS.</a:t>
                      </a:r>
                    </a:p>
                  </a:txBody>
                  <a:tcPr/>
                </a:tc>
                <a:extLst>
                  <a:ext uri="{0D108BD9-81ED-4DB2-BD59-A6C34878D82A}">
                    <a16:rowId xmlns:a16="http://schemas.microsoft.com/office/drawing/2014/main" val="356143379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PERCCNOD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50406245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perccnod_icv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PERCCNOD.</a:t>
                      </a:r>
                    </a:p>
                  </a:txBody>
                  <a:tcPr/>
                </a:tc>
                <a:extLst>
                  <a:ext uri="{0D108BD9-81ED-4DB2-BD59-A6C34878D82A}">
                    <a16:rowId xmlns:a16="http://schemas.microsoft.com/office/drawing/2014/main" val="409068785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perccnod_calibre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PERCCNOD.</a:t>
                      </a:r>
                    </a:p>
                  </a:txBody>
                  <a:tcPr/>
                </a:tc>
                <a:extLst>
                  <a:ext uri="{0D108BD9-81ED-4DB2-BD59-A6C34878D82A}">
                    <a16:rowId xmlns:a16="http://schemas.microsoft.com/office/drawing/2014/main" val="410731515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perccnod_icv_grid_processes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898358692"/>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perccnod_calex_extra_arguments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2816168170"/>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perccnod_prefix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PERCCNOD.</a:t>
                      </a:r>
                    </a:p>
                  </a:txBody>
                  <a:tcPr/>
                </a:tc>
                <a:extLst>
                  <a:ext uri="{0D108BD9-81ED-4DB2-BD59-A6C34878D82A}">
                    <a16:rowId xmlns:a16="http://schemas.microsoft.com/office/drawing/2014/main" val="671253683"/>
                  </a:ext>
                </a:extLst>
              </a:tr>
            </a:tbl>
          </a:graphicData>
        </a:graphic>
      </p:graphicFrame>
    </p:spTree>
    <p:extLst>
      <p:ext uri="{BB962C8B-B14F-4D97-AF65-F5344CB8AC3E}">
        <p14:creationId xmlns:p14="http://schemas.microsoft.com/office/powerpoint/2010/main" val="3824309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209317722"/>
              </p:ext>
            </p:extLst>
          </p:nvPr>
        </p:nvGraphicFramePr>
        <p:xfrm>
          <a:off x="456555" y="2128825"/>
          <a:ext cx="11277921" cy="292608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PERCCD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63056693"/>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PERCCD. Note: ICV PERCLDL must be run as well.</a:t>
                      </a:r>
                    </a:p>
                  </a:txBody>
                  <a:tcPr/>
                </a:tc>
                <a:extLst>
                  <a:ext uri="{0D108BD9-81ED-4DB2-BD59-A6C34878D82A}">
                    <a16:rowId xmlns:a16="http://schemas.microsoft.com/office/drawing/2014/main" val="311167997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PERCCD. Note: </a:t>
                      </a:r>
                      <a:r>
                        <a:rPr lang="en-US" sz="1200" dirty="0" err="1"/>
                        <a:t>Calibre</a:t>
                      </a:r>
                      <a:r>
                        <a:rPr lang="en-US" sz="1200" dirty="0"/>
                        <a:t> PERCLDL must be run as well.</a:t>
                      </a:r>
                    </a:p>
                  </a:txBody>
                  <a:tcPr/>
                </a:tc>
                <a:extLst>
                  <a:ext uri="{0D108BD9-81ED-4DB2-BD59-A6C34878D82A}">
                    <a16:rowId xmlns:a16="http://schemas.microsoft.com/office/drawing/2014/main" val="68560629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perccd_icv_grid_hosts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hosts for ICV grid job.</a:t>
                      </a:r>
                    </a:p>
                  </a:txBody>
                  <a:tcPr/>
                </a:tc>
                <a:extLst>
                  <a:ext uri="{0D108BD9-81ED-4DB2-BD59-A6C34878D82A}">
                    <a16:rowId xmlns:a16="http://schemas.microsoft.com/office/drawing/2014/main" val="202767087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perccd_icv_grid_cores_per_host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per host for ICV grid job.</a:t>
                      </a:r>
                    </a:p>
                  </a:txBody>
                  <a:tcPr/>
                </a:tc>
                <a:extLst>
                  <a:ext uri="{0D108BD9-81ED-4DB2-BD59-A6C34878D82A}">
                    <a16:rowId xmlns:a16="http://schemas.microsoft.com/office/drawing/2014/main" val="248989799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perccd_icv_grid_h_vmem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a:t>
                      </a:r>
                      <a:r>
                        <a:rPr lang="en-US" sz="1200" dirty="0" err="1"/>
                        <a:t>h_vmem</a:t>
                      </a:r>
                      <a:r>
                        <a:rPr lang="en-US" sz="1200" dirty="0"/>
                        <a:t> for ICV grid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1000G</a:t>
                      </a:r>
                    </a:p>
                  </a:txBody>
                  <a:tcPr/>
                </a:tc>
                <a:extLst>
                  <a:ext uri="{0D108BD9-81ED-4DB2-BD59-A6C34878D82A}">
                    <a16:rowId xmlns:a16="http://schemas.microsoft.com/office/drawing/2014/main" val="197988736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63443943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perccd_prefix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PERCCD.</a:t>
                      </a:r>
                    </a:p>
                  </a:txBody>
                  <a:tcPr/>
                </a:tc>
                <a:extLst>
                  <a:ext uri="{0D108BD9-81ED-4DB2-BD59-A6C34878D82A}">
                    <a16:rowId xmlns:a16="http://schemas.microsoft.com/office/drawing/2014/main" val="2034218184"/>
                  </a:ext>
                </a:extLst>
              </a:tr>
            </a:tbl>
          </a:graphicData>
        </a:graphic>
      </p:graphicFrame>
    </p:spTree>
    <p:extLst>
      <p:ext uri="{BB962C8B-B14F-4D97-AF65-F5344CB8AC3E}">
        <p14:creationId xmlns:p14="http://schemas.microsoft.com/office/powerpoint/2010/main" val="4039685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1232329552"/>
              </p:ext>
            </p:extLst>
          </p:nvPr>
        </p:nvGraphicFramePr>
        <p:xfrm>
          <a:off x="456555" y="2128825"/>
          <a:ext cx="11277921" cy="21945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PERCLDL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50406245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percldl_icv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PERCLDL.</a:t>
                      </a:r>
                    </a:p>
                  </a:txBody>
                  <a:tcPr/>
                </a:tc>
                <a:extLst>
                  <a:ext uri="{0D108BD9-81ED-4DB2-BD59-A6C34878D82A}">
                    <a16:rowId xmlns:a16="http://schemas.microsoft.com/office/drawing/2014/main" val="409068785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percldl_calibre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PERCLDL.</a:t>
                      </a:r>
                    </a:p>
                  </a:txBody>
                  <a:tcPr/>
                </a:tc>
                <a:extLst>
                  <a:ext uri="{0D108BD9-81ED-4DB2-BD59-A6C34878D82A}">
                    <a16:rowId xmlns:a16="http://schemas.microsoft.com/office/drawing/2014/main" val="410731515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percldl_icv_grid_processes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898358692"/>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percldl_calex_extra_arguments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2816168170"/>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percldl_prefix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PERCLDL.</a:t>
                      </a:r>
                    </a:p>
                  </a:txBody>
                  <a:tcPr/>
                </a:tc>
                <a:extLst>
                  <a:ext uri="{0D108BD9-81ED-4DB2-BD59-A6C34878D82A}">
                    <a16:rowId xmlns:a16="http://schemas.microsoft.com/office/drawing/2014/main" val="2266094462"/>
                  </a:ext>
                </a:extLst>
              </a:tr>
            </a:tbl>
          </a:graphicData>
        </a:graphic>
      </p:graphicFrame>
    </p:spTree>
    <p:extLst>
      <p:ext uri="{BB962C8B-B14F-4D97-AF65-F5344CB8AC3E}">
        <p14:creationId xmlns:p14="http://schemas.microsoft.com/office/powerpoint/2010/main" val="38015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ECD82C-9145-4BE6-9A02-26D3650F54CF}"/>
              </a:ext>
            </a:extLst>
          </p:cNvPr>
          <p:cNvSpPr>
            <a:spLocks noGrp="1"/>
          </p:cNvSpPr>
          <p:nvPr>
            <p:ph idx="1"/>
          </p:nvPr>
        </p:nvSpPr>
        <p:spPr/>
        <p:txBody>
          <a:bodyPr>
            <a:normAutofit/>
          </a:bodyPr>
          <a:lstStyle/>
          <a:p>
            <a:r>
              <a:rPr lang="en-US" dirty="0"/>
              <a:t>The script can be used to build then execute physical verification on the following testcase types</a:t>
            </a:r>
          </a:p>
          <a:p>
            <a:pPr lvl="1"/>
            <a:r>
              <a:rPr lang="en-US" dirty="0">
                <a:hlinkClick r:id="rId2" action="ppaction://hlinksldjump"/>
              </a:rPr>
              <a:t>A</a:t>
            </a:r>
            <a:r>
              <a:rPr lang="en-US" sz="1800" dirty="0">
                <a:hlinkClick r:id="rId2" action="ppaction://hlinksldjump"/>
              </a:rPr>
              <a:t>butment and Utility </a:t>
            </a:r>
            <a:r>
              <a:rPr lang="en-US" dirty="0">
                <a:hlinkClick r:id="rId2" action="ppaction://hlinksldjump"/>
              </a:rPr>
              <a:t>C</a:t>
            </a:r>
            <a:r>
              <a:rPr lang="en-US" sz="1800" dirty="0">
                <a:hlinkClick r:id="rId2" action="ppaction://hlinksldjump"/>
              </a:rPr>
              <a:t>ell/Block </a:t>
            </a:r>
            <a:r>
              <a:rPr lang="en-US" dirty="0">
                <a:hlinkClick r:id="rId2" action="ppaction://hlinksldjump"/>
              </a:rPr>
              <a:t>B</a:t>
            </a:r>
            <a:r>
              <a:rPr lang="en-US" sz="1800" dirty="0">
                <a:hlinkClick r:id="rId2" action="ppaction://hlinksldjump"/>
              </a:rPr>
              <a:t>oundary testcases</a:t>
            </a:r>
            <a:r>
              <a:rPr lang="en-US" sz="1800" dirty="0"/>
              <a:t>: testcases as defined in the CRD. For projects without integrated </a:t>
            </a:r>
            <a:r>
              <a:rPr lang="en-US" sz="1800" dirty="0" err="1"/>
              <a:t>covercells</a:t>
            </a:r>
            <a:r>
              <a:rPr lang="en-US" sz="1800" dirty="0"/>
              <a:t>, both macros and </a:t>
            </a:r>
            <a:r>
              <a:rPr lang="en-US" sz="1800" dirty="0" err="1"/>
              <a:t>covercells</a:t>
            </a:r>
            <a:r>
              <a:rPr lang="en-US" sz="1800" dirty="0"/>
              <a:t> can be added to the testcase.</a:t>
            </a:r>
          </a:p>
          <a:p>
            <a:pPr lvl="1"/>
            <a:r>
              <a:rPr lang="en-US" dirty="0">
                <a:hlinkClick r:id="rId3" action="ppaction://hlinksldjump"/>
              </a:rPr>
              <a:t>Wrapper testcases</a:t>
            </a:r>
            <a:r>
              <a:rPr lang="en-US" dirty="0"/>
              <a:t>: macro is instantiated into a wrapper cell, particularly useful for PERC.</a:t>
            </a:r>
          </a:p>
          <a:p>
            <a:pPr lvl="1"/>
            <a:r>
              <a:rPr lang="en-US" dirty="0">
                <a:hlinkClick r:id="rId4" action="ppaction://hlinksldjump"/>
              </a:rPr>
              <a:t>Abutment Wrapper testcases</a:t>
            </a:r>
            <a:r>
              <a:rPr lang="en-US" dirty="0"/>
              <a:t>: macros are abutted prior to being instantiated into a wrapper cell.</a:t>
            </a:r>
          </a:p>
          <a:p>
            <a:pPr lvl="1"/>
            <a:r>
              <a:rPr lang="en-US" dirty="0">
                <a:hlinkClick r:id="rId5" action="ppaction://hlinksldjump"/>
              </a:rPr>
              <a:t>Standard Cell Boundary testcases</a:t>
            </a:r>
            <a:r>
              <a:rPr lang="en-US" dirty="0"/>
              <a:t>: an ~20um standard cell ring is created around the macro.</a:t>
            </a:r>
          </a:p>
          <a:p>
            <a:pPr lvl="1"/>
            <a:r>
              <a:rPr lang="en-US" dirty="0">
                <a:hlinkClick r:id="rId6" action="ppaction://hlinksldjump"/>
              </a:rPr>
              <a:t>Abutment Standard Cell Boundary testcases</a:t>
            </a:r>
            <a:r>
              <a:rPr lang="en-US" dirty="0"/>
              <a:t>: macros are abutted prior to standard cell ring creation.</a:t>
            </a:r>
          </a:p>
          <a:p>
            <a:pPr lvl="1"/>
            <a:r>
              <a:rPr lang="en-US" dirty="0">
                <a:hlinkClick r:id="rId7" action="ppaction://hlinksldjump"/>
              </a:rPr>
              <a:t>Standard Cell Fill testcases</a:t>
            </a:r>
            <a:r>
              <a:rPr lang="en-US" dirty="0"/>
              <a:t>: macros are filled with standard cells.</a:t>
            </a:r>
          </a:p>
          <a:p>
            <a:pPr lvl="1"/>
            <a:r>
              <a:rPr lang="en-US" dirty="0">
                <a:hlinkClick r:id="rId8" action="ppaction://hlinksldjump"/>
              </a:rPr>
              <a:t>Physical Verification Only testcases</a:t>
            </a:r>
            <a:r>
              <a:rPr lang="en-US" dirty="0"/>
              <a:t>: physical verification is run on the macro as is.</a:t>
            </a:r>
          </a:p>
          <a:p>
            <a:pPr lvl="1"/>
            <a:r>
              <a:rPr lang="en-US" dirty="0">
                <a:hlinkClick r:id="rId9" action="ppaction://hlinksldjump"/>
              </a:rPr>
              <a:t>Utility Cell/Block Abutment testcases</a:t>
            </a:r>
            <a:r>
              <a:rPr lang="en-US" dirty="0"/>
              <a:t>: special abutment testcases designed for utility cell/block checking.</a:t>
            </a:r>
          </a:p>
          <a:p>
            <a:pPr lvl="1"/>
            <a:endParaRPr lang="en-US" dirty="0"/>
          </a:p>
          <a:p>
            <a:pPr lvl="1"/>
            <a:endParaRPr lang="en-US" dirty="0"/>
          </a:p>
          <a:p>
            <a:pPr lvl="1"/>
            <a:endParaRPr lang="en-US" sz="1800" dirty="0"/>
          </a:p>
          <a:p>
            <a:pPr lvl="1"/>
            <a:endParaRPr lang="en-US" dirty="0"/>
          </a:p>
          <a:p>
            <a:endParaRPr lang="en-US" dirty="0"/>
          </a:p>
          <a:p>
            <a:pPr marL="576072" lvl="2" indent="0">
              <a:buNone/>
            </a:pPr>
            <a:endParaRPr lang="en-US" dirty="0"/>
          </a:p>
        </p:txBody>
      </p:sp>
      <p:sp>
        <p:nvSpPr>
          <p:cNvPr id="3" name="Text Placeholder 2">
            <a:extLst>
              <a:ext uri="{FF2B5EF4-FFF2-40B4-BE49-F238E27FC236}">
                <a16:creationId xmlns:a16="http://schemas.microsoft.com/office/drawing/2014/main" id="{DF94336B-BCE2-4F10-B956-8534B99AA064}"/>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9BC833F4-AF64-4138-95B9-E7F59B84520D}"/>
              </a:ext>
            </a:extLst>
          </p:cNvPr>
          <p:cNvSpPr>
            <a:spLocks noGrp="1"/>
          </p:cNvSpPr>
          <p:nvPr>
            <p:ph type="title"/>
          </p:nvPr>
        </p:nvSpPr>
        <p:spPr/>
        <p:txBody>
          <a:bodyPr/>
          <a:lstStyle/>
          <a:p>
            <a:r>
              <a:rPr lang="en-US" dirty="0"/>
              <a:t>Description</a:t>
            </a:r>
          </a:p>
        </p:txBody>
      </p:sp>
    </p:spTree>
    <p:extLst>
      <p:ext uri="{BB962C8B-B14F-4D97-AF65-F5344CB8AC3E}">
        <p14:creationId xmlns:p14="http://schemas.microsoft.com/office/powerpoint/2010/main" val="199160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234342196"/>
              </p:ext>
            </p:extLst>
          </p:nvPr>
        </p:nvGraphicFramePr>
        <p:xfrm>
          <a:off x="456555" y="2128825"/>
          <a:ext cx="11277921" cy="292608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PERCP2P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3763056693"/>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percp2p_icv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PERCP2P. Note: ICV PERCLDL must be run as well.</a:t>
                      </a:r>
                    </a:p>
                  </a:txBody>
                  <a:tcPr/>
                </a:tc>
                <a:extLst>
                  <a:ext uri="{0D108BD9-81ED-4DB2-BD59-A6C34878D82A}">
                    <a16:rowId xmlns:a16="http://schemas.microsoft.com/office/drawing/2014/main" val="3111679975"/>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percp2p_calibre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PERCP2P. Note: </a:t>
                      </a:r>
                      <a:r>
                        <a:rPr lang="en-US" sz="1200" dirty="0" err="1"/>
                        <a:t>Calibre</a:t>
                      </a:r>
                      <a:r>
                        <a:rPr lang="en-US" sz="1200" dirty="0"/>
                        <a:t> PERCLDL must be run as well.</a:t>
                      </a:r>
                    </a:p>
                  </a:txBody>
                  <a:tcPr/>
                </a:tc>
                <a:extLst>
                  <a:ext uri="{0D108BD9-81ED-4DB2-BD59-A6C34878D82A}">
                    <a16:rowId xmlns:a16="http://schemas.microsoft.com/office/drawing/2014/main" val="68560629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percp2p_icv_grid_hosts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hosts for ICV grid job.</a:t>
                      </a:r>
                    </a:p>
                  </a:txBody>
                  <a:tcPr/>
                </a:tc>
                <a:extLst>
                  <a:ext uri="{0D108BD9-81ED-4DB2-BD59-A6C34878D82A}">
                    <a16:rowId xmlns:a16="http://schemas.microsoft.com/office/drawing/2014/main" val="202767087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percp2p_icv_grid_cores_per_host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per host for ICV grid job.</a:t>
                      </a:r>
                    </a:p>
                  </a:txBody>
                  <a:tcPr/>
                </a:tc>
                <a:extLst>
                  <a:ext uri="{0D108BD9-81ED-4DB2-BD59-A6C34878D82A}">
                    <a16:rowId xmlns:a16="http://schemas.microsoft.com/office/drawing/2014/main" val="248989799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percp2p_icv_grid_h_vmem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a:t>
                      </a:r>
                      <a:r>
                        <a:rPr lang="en-US" sz="1200" dirty="0" err="1"/>
                        <a:t>h_vmem</a:t>
                      </a:r>
                      <a:r>
                        <a:rPr lang="en-US" sz="1200" dirty="0"/>
                        <a:t> for ICV grid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1000G</a:t>
                      </a:r>
                    </a:p>
                  </a:txBody>
                  <a:tcPr/>
                </a:tc>
                <a:extLst>
                  <a:ext uri="{0D108BD9-81ED-4DB2-BD59-A6C34878D82A}">
                    <a16:rowId xmlns:a16="http://schemas.microsoft.com/office/drawing/2014/main" val="1979887361"/>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percp2p_calex_extra_arguments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63443943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percp2p_prefix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PERCP2P.</a:t>
                      </a:r>
                    </a:p>
                  </a:txBody>
                  <a:tcPr/>
                </a:tc>
                <a:extLst>
                  <a:ext uri="{0D108BD9-81ED-4DB2-BD59-A6C34878D82A}">
                    <a16:rowId xmlns:a16="http://schemas.microsoft.com/office/drawing/2014/main" val="1361114995"/>
                  </a:ext>
                </a:extLst>
              </a:tr>
            </a:tbl>
          </a:graphicData>
        </a:graphic>
      </p:graphicFrame>
    </p:spTree>
    <p:extLst>
      <p:ext uri="{BB962C8B-B14F-4D97-AF65-F5344CB8AC3E}">
        <p14:creationId xmlns:p14="http://schemas.microsoft.com/office/powerpoint/2010/main" val="239546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2694199245"/>
              </p:ext>
            </p:extLst>
          </p:nvPr>
        </p:nvGraphicFramePr>
        <p:xfrm>
          <a:off x="456555" y="2128825"/>
          <a:ext cx="11277921" cy="21945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PERCTOPO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50406245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PERCTOPO.</a:t>
                      </a:r>
                    </a:p>
                  </a:txBody>
                  <a:tcPr/>
                </a:tc>
                <a:extLst>
                  <a:ext uri="{0D108BD9-81ED-4DB2-BD59-A6C34878D82A}">
                    <a16:rowId xmlns:a16="http://schemas.microsoft.com/office/drawing/2014/main" val="409068785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PERCTOPO.</a:t>
                      </a:r>
                    </a:p>
                  </a:txBody>
                  <a:tcPr/>
                </a:tc>
                <a:extLst>
                  <a:ext uri="{0D108BD9-81ED-4DB2-BD59-A6C34878D82A}">
                    <a16:rowId xmlns:a16="http://schemas.microsoft.com/office/drawing/2014/main" val="410731515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898358692"/>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2816168170"/>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PERCTOPO.</a:t>
                      </a:r>
                    </a:p>
                  </a:txBody>
                  <a:tcPr/>
                </a:tc>
                <a:extLst>
                  <a:ext uri="{0D108BD9-81ED-4DB2-BD59-A6C34878D82A}">
                    <a16:rowId xmlns:a16="http://schemas.microsoft.com/office/drawing/2014/main" val="2819497434"/>
                  </a:ext>
                </a:extLst>
              </a:tr>
            </a:tbl>
          </a:graphicData>
        </a:graphic>
      </p:graphicFrame>
    </p:spTree>
    <p:extLst>
      <p:ext uri="{BB962C8B-B14F-4D97-AF65-F5344CB8AC3E}">
        <p14:creationId xmlns:p14="http://schemas.microsoft.com/office/powerpoint/2010/main" val="3651977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3F549-5268-47F1-91E7-72FF8EF3A2E9}"/>
              </a:ext>
            </a:extLst>
          </p:cNvPr>
          <p:cNvSpPr>
            <a:spLocks noGrp="1"/>
          </p:cNvSpPr>
          <p:nvPr>
            <p:ph idx="1"/>
          </p:nvPr>
        </p:nvSpPr>
        <p:spPr/>
        <p:txBody>
          <a:bodyPr/>
          <a:lstStyle/>
          <a:p>
            <a:r>
              <a:rPr lang="en-US" dirty="0"/>
              <a:t>Physical Verification parameters – select PV checks to run</a:t>
            </a:r>
          </a:p>
        </p:txBody>
      </p:sp>
      <p:sp>
        <p:nvSpPr>
          <p:cNvPr id="3" name="Text Placeholder 2">
            <a:extLst>
              <a:ext uri="{FF2B5EF4-FFF2-40B4-BE49-F238E27FC236}">
                <a16:creationId xmlns:a16="http://schemas.microsoft.com/office/drawing/2014/main" id="{08D39AB1-5781-44F8-AA75-BA55C663DB55}"/>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5D8D0E83-4BF6-4613-B864-839550A61BD3}"/>
              </a:ext>
            </a:extLst>
          </p:cNvPr>
          <p:cNvSpPr>
            <a:spLocks noGrp="1"/>
          </p:cNvSpPr>
          <p:nvPr>
            <p:ph type="title"/>
          </p:nvPr>
        </p:nvSpPr>
        <p:spPr/>
        <p:txBody>
          <a:bodyPr/>
          <a:lstStyle/>
          <a:p>
            <a:r>
              <a:rPr lang="en-US" dirty="0"/>
              <a:t>Configuring crd_abutment_parameters.csv</a:t>
            </a:r>
          </a:p>
        </p:txBody>
      </p:sp>
      <p:graphicFrame>
        <p:nvGraphicFramePr>
          <p:cNvPr id="5" name="Table 4">
            <a:extLst>
              <a:ext uri="{FF2B5EF4-FFF2-40B4-BE49-F238E27FC236}">
                <a16:creationId xmlns:a16="http://schemas.microsoft.com/office/drawing/2014/main" id="{54B3FDD3-CC90-4E19-B059-E4922FDD89A2}"/>
              </a:ext>
            </a:extLst>
          </p:cNvPr>
          <p:cNvGraphicFramePr>
            <a:graphicFrameLocks noGrp="1"/>
          </p:cNvGraphicFramePr>
          <p:nvPr>
            <p:extLst>
              <p:ext uri="{D42A27DB-BD31-4B8C-83A1-F6EECF244321}">
                <p14:modId xmlns:p14="http://schemas.microsoft.com/office/powerpoint/2010/main" val="3457773573"/>
              </p:ext>
            </p:extLst>
          </p:nvPr>
        </p:nvGraphicFramePr>
        <p:xfrm>
          <a:off x="456555" y="2128825"/>
          <a:ext cx="11277921" cy="2194560"/>
        </p:xfrm>
        <a:graphic>
          <a:graphicData uri="http://schemas.openxmlformats.org/drawingml/2006/table">
            <a:tbl>
              <a:tblPr firstRow="1" bandRow="1">
                <a:tableStyleId>{5C22544A-7EE6-4342-B048-85BDC9FD1C3A}</a:tableStyleId>
              </a:tblPr>
              <a:tblGrid>
                <a:gridCol w="3675373">
                  <a:extLst>
                    <a:ext uri="{9D8B030D-6E8A-4147-A177-3AD203B41FA5}">
                      <a16:colId xmlns:a16="http://schemas.microsoft.com/office/drawing/2014/main" val="113938589"/>
                    </a:ext>
                  </a:extLst>
                </a:gridCol>
                <a:gridCol w="7602548">
                  <a:extLst>
                    <a:ext uri="{9D8B030D-6E8A-4147-A177-3AD203B41FA5}">
                      <a16:colId xmlns:a16="http://schemas.microsoft.com/office/drawing/2014/main" val="2527975511"/>
                    </a:ext>
                  </a:extLst>
                </a:gridCol>
              </a:tblGrid>
              <a:tr h="311766">
                <a:tc>
                  <a:txBody>
                    <a:bodyPr/>
                    <a:lstStyle/>
                    <a:p>
                      <a:r>
                        <a:rPr lang="en-US" dirty="0"/>
                        <a:t>Parameter name</a:t>
                      </a:r>
                    </a:p>
                  </a:txBody>
                  <a:tcPr/>
                </a:tc>
                <a:tc>
                  <a:txBody>
                    <a:bodyPr/>
                    <a:lstStyle/>
                    <a:p>
                      <a:r>
                        <a:rPr lang="en-US" dirty="0"/>
                        <a:t>Description</a:t>
                      </a:r>
                    </a:p>
                  </a:txBody>
                  <a:tcPr/>
                </a:tc>
                <a:extLst>
                  <a:ext uri="{0D108BD9-81ED-4DB2-BD59-A6C34878D82A}">
                    <a16:rowId xmlns:a16="http://schemas.microsoft.com/office/drawing/2014/main" val="72198319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PERCTOPOLA 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2504062454"/>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perctopola_icv</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ICV PERCTOPOLA.</a:t>
                      </a:r>
                    </a:p>
                  </a:txBody>
                  <a:tcPr/>
                </a:tc>
                <a:extLst>
                  <a:ext uri="{0D108BD9-81ED-4DB2-BD59-A6C34878D82A}">
                    <a16:rowId xmlns:a16="http://schemas.microsoft.com/office/drawing/2014/main" val="4090687856"/>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perctopola_calibre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to 1 to run </a:t>
                      </a:r>
                      <a:r>
                        <a:rPr lang="en-US" sz="1200" dirty="0" err="1"/>
                        <a:t>Calibre</a:t>
                      </a:r>
                      <a:r>
                        <a:rPr lang="en-US" sz="1200" dirty="0"/>
                        <a:t> PERCTOPOLA.</a:t>
                      </a:r>
                    </a:p>
                  </a:txBody>
                  <a:tcPr/>
                </a:tc>
                <a:extLst>
                  <a:ext uri="{0D108BD9-81ED-4DB2-BD59-A6C34878D82A}">
                    <a16:rowId xmlns:a16="http://schemas.microsoft.com/office/drawing/2014/main" val="4107315158"/>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perctopola_icv_grid_processes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number of cores for ICV grid job.</a:t>
                      </a:r>
                    </a:p>
                  </a:txBody>
                  <a:tcPr/>
                </a:tc>
                <a:extLst>
                  <a:ext uri="{0D108BD9-81ED-4DB2-BD59-A6C34878D82A}">
                    <a16:rowId xmlns:a16="http://schemas.microsoft.com/office/drawing/2014/main" val="898358692"/>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perctopola_calex_extra_arguments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Calex extra arguments for </a:t>
                      </a:r>
                      <a:r>
                        <a:rPr lang="en-US" sz="1200" dirty="0" err="1"/>
                        <a:t>Calibre</a:t>
                      </a:r>
                      <a:r>
                        <a:rPr lang="en-US" sz="1200" dirty="0"/>
                        <a:t>.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--long</a:t>
                      </a:r>
                    </a:p>
                  </a:txBody>
                  <a:tcPr/>
                </a:tc>
                <a:extLst>
                  <a:ext uri="{0D108BD9-81ED-4DB2-BD59-A6C34878D82A}">
                    <a16:rowId xmlns:a16="http://schemas.microsoft.com/office/drawing/2014/main" val="2816168170"/>
                  </a:ext>
                </a:extLst>
              </a:tr>
              <a:tr h="209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perctopola_prefix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 verification to run. Default is PERCTOPOLA.</a:t>
                      </a:r>
                    </a:p>
                  </a:txBody>
                  <a:tcPr/>
                </a:tc>
                <a:extLst>
                  <a:ext uri="{0D108BD9-81ED-4DB2-BD59-A6C34878D82A}">
                    <a16:rowId xmlns:a16="http://schemas.microsoft.com/office/drawing/2014/main" val="2328349245"/>
                  </a:ext>
                </a:extLst>
              </a:tr>
            </a:tbl>
          </a:graphicData>
        </a:graphic>
      </p:graphicFrame>
    </p:spTree>
    <p:extLst>
      <p:ext uri="{BB962C8B-B14F-4D97-AF65-F5344CB8AC3E}">
        <p14:creationId xmlns:p14="http://schemas.microsoft.com/office/powerpoint/2010/main" val="365439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80A530-776C-4F8D-88C6-62781865AB6B}"/>
              </a:ext>
            </a:extLst>
          </p:cNvPr>
          <p:cNvSpPr>
            <a:spLocks noGrp="1"/>
          </p:cNvSpPr>
          <p:nvPr>
            <p:ph idx="1"/>
          </p:nvPr>
        </p:nvSpPr>
        <p:spPr/>
        <p:txBody>
          <a:bodyPr>
            <a:normAutofit fontScale="47500" lnSpcReduction="20000"/>
          </a:bodyPr>
          <a:lstStyle/>
          <a:p>
            <a:r>
              <a:rPr lang="en-US" dirty="0"/>
              <a:t>gf12lpp18 IRL95157 gf12ncpllogl14hdd078f</a:t>
            </a:r>
          </a:p>
          <a:p>
            <a:pPr marL="0" indent="0">
              <a:buNone/>
            </a:pPr>
            <a:r>
              <a:rPr lang="en-US" dirty="0"/>
              <a:t># Process parameters</a:t>
            </a:r>
          </a:p>
          <a:p>
            <a:pPr marL="0" indent="0">
              <a:buNone/>
            </a:pPr>
            <a:r>
              <a:rPr lang="en-US" dirty="0"/>
              <a:t>boundary_layer,62:21</a:t>
            </a:r>
          </a:p>
          <a:p>
            <a:pPr marL="0" indent="0">
              <a:buNone/>
            </a:pPr>
            <a:r>
              <a:rPr lang="en-US" dirty="0"/>
              <a:t>dbu,1e-09</a:t>
            </a:r>
          </a:p>
          <a:p>
            <a:pPr marL="0" indent="0">
              <a:buNone/>
            </a:pPr>
            <a:r>
              <a:rPr lang="en-US" dirty="0"/>
              <a:t>icc2_gds_layer_map,/remote/cad-rep/fab/f123-GF/12nm/LPPLUS/</a:t>
            </a:r>
            <a:r>
              <a:rPr lang="en-US" dirty="0" err="1"/>
              <a:t>techfiles</a:t>
            </a:r>
            <a:r>
              <a:rPr lang="en-US" dirty="0"/>
              <a:t>/icc2/ver1.0_2.0/</a:t>
            </a:r>
            <a:r>
              <a:rPr lang="en-US" dirty="0" err="1"/>
              <a:t>orig</a:t>
            </a:r>
            <a:r>
              <a:rPr lang="en-US" dirty="0"/>
              <a:t>/11M_3Mx_4Cx_2Kx_2Gx_LB/12LPPLUS_11M_3Mx_4Cx_2Kx_2Gx_LB_ndm2gds.layermap</a:t>
            </a:r>
          </a:p>
          <a:p>
            <a:pPr marL="0" indent="0">
              <a:buNone/>
            </a:pPr>
            <a:r>
              <a:rPr lang="en-US" dirty="0"/>
              <a:t>icc2_techfile,/remote/cad-rep/fab/f123-GF/12nm/LPPLUS/techfiles/icc2/ver1.0_2.0/orig/11M_3Mx_4Cx_2Kx_2Gx_LB/12LPPLUS_11M_3Mx_4Cx_2Kx_2Gx_LB_78cpp_ndm.tf</a:t>
            </a:r>
          </a:p>
          <a:p>
            <a:pPr marL="0" indent="0">
              <a:buNone/>
            </a:pPr>
            <a:r>
              <a:rPr lang="en-US" dirty="0"/>
              <a:t># Standard cell parameters</a:t>
            </a:r>
          </a:p>
          <a:p>
            <a:pPr marL="0" indent="0">
              <a:buNone/>
            </a:pPr>
            <a:r>
              <a:rPr lang="en-US" dirty="0"/>
              <a:t>boundary_bottom,HDBLVT14_CAPB3 HDBLVT14_CAPB2</a:t>
            </a:r>
          </a:p>
          <a:p>
            <a:pPr marL="0" indent="0">
              <a:buNone/>
            </a:pPr>
            <a:r>
              <a:rPr lang="en-US" dirty="0"/>
              <a:t>boundary_bottom_left_inside_corner,HDBLVT14_CAPTINC13</a:t>
            </a:r>
          </a:p>
          <a:p>
            <a:pPr marL="0" indent="0">
              <a:buNone/>
            </a:pPr>
            <a:r>
              <a:rPr lang="en-US" dirty="0"/>
              <a:t>boundary_bottom_left_outside_corner,HDBLVT14_CAPBC8</a:t>
            </a:r>
          </a:p>
          <a:p>
            <a:pPr marL="0" indent="0">
              <a:buNone/>
            </a:pPr>
            <a:r>
              <a:rPr lang="en-US" dirty="0"/>
              <a:t>boundary_bottom_right_inside_corner,HDBLVT14_CAPTINC13</a:t>
            </a:r>
          </a:p>
          <a:p>
            <a:pPr marL="0" indent="0">
              <a:buNone/>
            </a:pPr>
            <a:r>
              <a:rPr lang="en-US" dirty="0"/>
              <a:t>boundary_bottom_right_outside_corner,HDBLVT14_CAPBC8</a:t>
            </a:r>
          </a:p>
          <a:p>
            <a:pPr marL="0" indent="0">
              <a:buNone/>
            </a:pPr>
            <a:r>
              <a:rPr lang="en-US" dirty="0"/>
              <a:t>boundary_left,HDBLVT14_CAPLR8</a:t>
            </a:r>
          </a:p>
          <a:p>
            <a:pPr marL="0" indent="0">
              <a:buNone/>
            </a:pPr>
            <a:r>
              <a:rPr lang="en-US" dirty="0"/>
              <a:t>boundary_right,HDBLVT14_CAPLR8</a:t>
            </a:r>
          </a:p>
          <a:p>
            <a:pPr marL="0" indent="0">
              <a:buNone/>
            </a:pPr>
            <a:r>
              <a:rPr lang="en-US" dirty="0"/>
              <a:t>boundary_top,HDBLVT14_CAPT3 HDBLVT14_CAPT2</a:t>
            </a:r>
          </a:p>
          <a:p>
            <a:pPr marL="0" indent="0">
              <a:buNone/>
            </a:pPr>
            <a:r>
              <a:rPr lang="en-US" dirty="0"/>
              <a:t>boundary_top_left_inside_corner,HDBLVT14_CAPBINC13</a:t>
            </a:r>
          </a:p>
          <a:p>
            <a:pPr marL="0" indent="0">
              <a:buNone/>
            </a:pPr>
            <a:r>
              <a:rPr lang="en-US" dirty="0"/>
              <a:t>boundary_top_left_outside_corner,HDBLVT14_CAPTC8</a:t>
            </a:r>
          </a:p>
          <a:p>
            <a:pPr marL="0" indent="0">
              <a:buNone/>
            </a:pPr>
            <a:r>
              <a:rPr lang="en-US" dirty="0"/>
              <a:t>boundary_top_right_inside_corner,HDBLVT14_CAPBINC13</a:t>
            </a:r>
          </a:p>
          <a:p>
            <a:pPr marL="0" indent="0">
              <a:buNone/>
            </a:pPr>
            <a:r>
              <a:rPr lang="en-US" dirty="0"/>
              <a:t>boundary_top_right_outside_corner,HDBLVT14_CAPTC8</a:t>
            </a:r>
          </a:p>
          <a:p>
            <a:pPr marL="0" indent="0">
              <a:buNone/>
            </a:pPr>
            <a:r>
              <a:rPr lang="en-US" dirty="0"/>
              <a:t>stdcell_drive_strength,4</a:t>
            </a:r>
          </a:p>
          <a:p>
            <a:pPr marL="0" indent="0">
              <a:buNone/>
            </a:pPr>
            <a:r>
              <a:rPr lang="en-US" dirty="0" err="1"/>
              <a:t>stdcell_gds</a:t>
            </a:r>
            <a:r>
              <a:rPr lang="en-US" dirty="0"/>
              <a:t>,&lt;path to&gt;/gf12ncpllogl14hdd078f.gds</a:t>
            </a:r>
          </a:p>
          <a:p>
            <a:pPr marL="0" indent="0">
              <a:buNone/>
            </a:pPr>
            <a:r>
              <a:rPr lang="en-US" dirty="0" err="1"/>
              <a:t>stdcell_ndm</a:t>
            </a:r>
            <a:r>
              <a:rPr lang="en-US" dirty="0"/>
              <a:t>,&lt;path to&gt;/gf12ncpllogl14hdd078f_frame_only.ndm</a:t>
            </a:r>
          </a:p>
          <a:p>
            <a:pPr marL="0" indent="0">
              <a:buNone/>
            </a:pPr>
            <a:r>
              <a:rPr lang="en-US" dirty="0"/>
              <a:t>stdcell_tap,HDBLVT14_TAPDS</a:t>
            </a:r>
          </a:p>
        </p:txBody>
      </p:sp>
      <p:sp>
        <p:nvSpPr>
          <p:cNvPr id="3" name="Text Placeholder 2">
            <a:extLst>
              <a:ext uri="{FF2B5EF4-FFF2-40B4-BE49-F238E27FC236}">
                <a16:creationId xmlns:a16="http://schemas.microsoft.com/office/drawing/2014/main" id="{8B802CFF-EF4A-409E-912D-D484F1B6CEFE}"/>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3E1727A9-81AD-4F4A-983D-1A1D1209AEDD}"/>
              </a:ext>
            </a:extLst>
          </p:cNvPr>
          <p:cNvSpPr>
            <a:spLocks noGrp="1"/>
          </p:cNvSpPr>
          <p:nvPr>
            <p:ph type="title"/>
          </p:nvPr>
        </p:nvSpPr>
        <p:spPr/>
        <p:txBody>
          <a:bodyPr/>
          <a:lstStyle/>
          <a:p>
            <a:r>
              <a:rPr lang="en-US" dirty="0"/>
              <a:t>Appendix A – Sample </a:t>
            </a:r>
            <a:r>
              <a:rPr lang="en-US" sz="3200" dirty="0"/>
              <a:t>standard cell boundary configurations</a:t>
            </a:r>
            <a:endParaRPr lang="en-US" dirty="0"/>
          </a:p>
        </p:txBody>
      </p:sp>
    </p:spTree>
    <p:extLst>
      <p:ext uri="{BB962C8B-B14F-4D97-AF65-F5344CB8AC3E}">
        <p14:creationId xmlns:p14="http://schemas.microsoft.com/office/powerpoint/2010/main" val="2472715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F3167B-C685-4DB9-9791-5C3E74838FD1}"/>
              </a:ext>
            </a:extLst>
          </p:cNvPr>
          <p:cNvSpPr>
            <a:spLocks noGrp="1"/>
          </p:cNvSpPr>
          <p:nvPr>
            <p:ph idx="1"/>
          </p:nvPr>
        </p:nvSpPr>
        <p:spPr/>
        <p:txBody>
          <a:bodyPr>
            <a:normAutofit fontScale="25000" lnSpcReduction="20000"/>
          </a:bodyPr>
          <a:lstStyle/>
          <a:p>
            <a:pPr>
              <a:lnSpc>
                <a:spcPct val="120000"/>
              </a:lnSpc>
              <a:spcBef>
                <a:spcPts val="0"/>
              </a:spcBef>
            </a:pPr>
            <a:r>
              <a:rPr lang="en-US" dirty="0"/>
              <a:t>tsmc3eff IRL4259299 ts03nxpllogl03hdd048f</a:t>
            </a:r>
          </a:p>
          <a:p>
            <a:pPr marL="0" indent="0">
              <a:lnSpc>
                <a:spcPct val="120000"/>
              </a:lnSpc>
              <a:spcBef>
                <a:spcPts val="0"/>
              </a:spcBef>
              <a:buNone/>
            </a:pPr>
            <a:r>
              <a:rPr lang="en-US" dirty="0"/>
              <a:t># Process parameters</a:t>
            </a:r>
          </a:p>
          <a:p>
            <a:pPr marL="0" indent="0">
              <a:lnSpc>
                <a:spcPct val="120000"/>
              </a:lnSpc>
              <a:spcBef>
                <a:spcPts val="0"/>
              </a:spcBef>
              <a:buNone/>
            </a:pPr>
            <a:r>
              <a:rPr lang="en-US" dirty="0"/>
              <a:t>boundary_layer,108:0</a:t>
            </a:r>
          </a:p>
          <a:p>
            <a:pPr marL="0" indent="0">
              <a:lnSpc>
                <a:spcPct val="120000"/>
              </a:lnSpc>
              <a:spcBef>
                <a:spcPts val="0"/>
              </a:spcBef>
              <a:buNone/>
            </a:pPr>
            <a:r>
              <a:rPr lang="en-US" dirty="0"/>
              <a:t>dbu,5e-10</a:t>
            </a:r>
          </a:p>
          <a:p>
            <a:pPr marL="0" indent="0">
              <a:lnSpc>
                <a:spcPct val="120000"/>
              </a:lnSpc>
              <a:spcBef>
                <a:spcPts val="0"/>
              </a:spcBef>
              <a:buNone/>
            </a:pPr>
            <a:r>
              <a:rPr lang="en-US" dirty="0"/>
              <a:t>icc2_gds_layer_map,/remote/cad-rep/fab/f101-tsmc/3nm/N3E/logic/FF/common/</a:t>
            </a:r>
            <a:r>
              <a:rPr lang="en-US" dirty="0" err="1"/>
              <a:t>tech_le</a:t>
            </a:r>
            <a:r>
              <a:rPr lang="en-US" dirty="0"/>
              <a:t>/</a:t>
            </a:r>
            <a:r>
              <a:rPr lang="en-US" dirty="0" err="1"/>
              <a:t>fusion_compiler</a:t>
            </a:r>
            <a:r>
              <a:rPr lang="en-US" dirty="0"/>
              <a:t>/ver0.9_1a_eval062422/</a:t>
            </a:r>
            <a:r>
              <a:rPr lang="en-US" dirty="0" err="1"/>
              <a:t>orig</a:t>
            </a:r>
            <a:r>
              <a:rPr lang="en-US" dirty="0"/>
              <a:t>/</a:t>
            </a:r>
            <a:r>
              <a:rPr lang="en-US" dirty="0" err="1"/>
              <a:t>PR_tech</a:t>
            </a:r>
            <a:r>
              <a:rPr lang="en-US" dirty="0"/>
              <a:t>/Synopsys/</a:t>
            </a:r>
            <a:r>
              <a:rPr lang="en-US" dirty="0" err="1"/>
              <a:t>GdsOutMap</a:t>
            </a:r>
            <a:r>
              <a:rPr lang="en-US" dirty="0"/>
              <a:t>/PRTF_ICC2_N3E_gdsout_15M_1Xa_h_1Xb_v_1Xc_h_1Xd_v_1Ya_h_1Yb_v_4Y_hvhv_2Yy2Z_SHDMIM.09_1a_eval062422.map</a:t>
            </a:r>
          </a:p>
          <a:p>
            <a:pPr marL="0" indent="0">
              <a:lnSpc>
                <a:spcPct val="120000"/>
              </a:lnSpc>
              <a:spcBef>
                <a:spcPts val="0"/>
              </a:spcBef>
              <a:buNone/>
            </a:pPr>
            <a:r>
              <a:rPr lang="en-US" dirty="0"/>
              <a:t>icc2_techfile,/remote/cad-rep/fab/f101-tsmc/3nm/N3E/logic/FF/common/tech_le/fusion_compiler/ver0.9_1a_eval062422/orig/PR_tech/Synopsys/TechFile/Standard/VHV/PRTF_ICC2_N3E_15M_1Xa1Xb1Xc1Xd1Ya1Yb4Y2Yy2Z_UTRDL_M1P48_M2P26_M3P35_M4P35_M5P42_M6P76_M7P76_M8P76_M9P76_M10P76_M11P76_H169_SHDMIM.09_1a_eval062422.tf</a:t>
            </a:r>
          </a:p>
          <a:p>
            <a:pPr marL="0" indent="0">
              <a:lnSpc>
                <a:spcPct val="120000"/>
              </a:lnSpc>
              <a:spcBef>
                <a:spcPts val="0"/>
              </a:spcBef>
              <a:buNone/>
            </a:pPr>
            <a:r>
              <a:rPr lang="en-US" dirty="0"/>
              <a:t>tap_distance,16.13</a:t>
            </a:r>
          </a:p>
          <a:p>
            <a:pPr marL="0" indent="0">
              <a:lnSpc>
                <a:spcPct val="120000"/>
              </a:lnSpc>
              <a:spcBef>
                <a:spcPts val="0"/>
              </a:spcBef>
              <a:buNone/>
            </a:pPr>
            <a:r>
              <a:rPr lang="en-US" dirty="0"/>
              <a:t># Standard cell parameters</a:t>
            </a:r>
          </a:p>
          <a:p>
            <a:pPr marL="0" indent="0">
              <a:lnSpc>
                <a:spcPct val="120000"/>
              </a:lnSpc>
              <a:spcBef>
                <a:spcPts val="0"/>
              </a:spcBef>
              <a:buNone/>
            </a:pPr>
            <a:r>
              <a:rPr lang="en-US" dirty="0" err="1"/>
              <a:t>boundary_bottom</a:t>
            </a:r>
            <a:r>
              <a:rPr lang="en-US" dirty="0"/>
              <a:t>,</a:t>
            </a:r>
          </a:p>
          <a:p>
            <a:pPr marL="0" indent="0">
              <a:lnSpc>
                <a:spcPct val="120000"/>
              </a:lnSpc>
              <a:spcBef>
                <a:spcPts val="0"/>
              </a:spcBef>
              <a:buNone/>
            </a:pPr>
            <a:r>
              <a:rPr lang="en-US" dirty="0" err="1"/>
              <a:t>boundary_bottom_left_inside_corner</a:t>
            </a:r>
            <a:r>
              <a:rPr lang="en-US" dirty="0"/>
              <a:t>,</a:t>
            </a:r>
          </a:p>
          <a:p>
            <a:pPr marL="0" indent="0">
              <a:lnSpc>
                <a:spcPct val="120000"/>
              </a:lnSpc>
              <a:spcBef>
                <a:spcPts val="0"/>
              </a:spcBef>
              <a:buNone/>
            </a:pPr>
            <a:r>
              <a:rPr lang="en-US" dirty="0" err="1"/>
              <a:t>boundary_bottom_left_inside_horizontal_abutment</a:t>
            </a:r>
            <a:r>
              <a:rPr lang="en-US" dirty="0"/>
              <a:t>,</a:t>
            </a:r>
          </a:p>
          <a:p>
            <a:pPr marL="0" indent="0">
              <a:lnSpc>
                <a:spcPct val="120000"/>
              </a:lnSpc>
              <a:spcBef>
                <a:spcPts val="0"/>
              </a:spcBef>
              <a:buNone/>
            </a:pPr>
            <a:r>
              <a:rPr lang="en-US" dirty="0" err="1"/>
              <a:t>boundary_bottom_left_outside_corner</a:t>
            </a:r>
            <a:r>
              <a:rPr lang="en-US" dirty="0"/>
              <a:t>,</a:t>
            </a:r>
          </a:p>
          <a:p>
            <a:pPr marL="0" indent="0">
              <a:lnSpc>
                <a:spcPct val="120000"/>
              </a:lnSpc>
              <a:spcBef>
                <a:spcPts val="0"/>
              </a:spcBef>
              <a:buNone/>
            </a:pPr>
            <a:r>
              <a:rPr lang="en-US" dirty="0" err="1"/>
              <a:t>boundary_bottom_right_inside_corner</a:t>
            </a:r>
            <a:r>
              <a:rPr lang="en-US" dirty="0"/>
              <a:t>,</a:t>
            </a:r>
          </a:p>
          <a:p>
            <a:pPr marL="0" indent="0">
              <a:lnSpc>
                <a:spcPct val="120000"/>
              </a:lnSpc>
              <a:spcBef>
                <a:spcPts val="0"/>
              </a:spcBef>
              <a:buNone/>
            </a:pPr>
            <a:r>
              <a:rPr lang="en-US" dirty="0" err="1"/>
              <a:t>boundary_bottom_right_inside_horizontal_abutment</a:t>
            </a:r>
            <a:r>
              <a:rPr lang="en-US" dirty="0"/>
              <a:t>,</a:t>
            </a:r>
          </a:p>
          <a:p>
            <a:pPr marL="0" indent="0">
              <a:lnSpc>
                <a:spcPct val="120000"/>
              </a:lnSpc>
              <a:spcBef>
                <a:spcPts val="0"/>
              </a:spcBef>
              <a:buNone/>
            </a:pPr>
            <a:r>
              <a:rPr lang="en-US" dirty="0" err="1"/>
              <a:t>boundary_bottom_right_outside_corner</a:t>
            </a:r>
            <a:r>
              <a:rPr lang="en-US" dirty="0"/>
              <a:t>,</a:t>
            </a:r>
          </a:p>
          <a:p>
            <a:pPr marL="0" indent="0">
              <a:lnSpc>
                <a:spcPct val="120000"/>
              </a:lnSpc>
              <a:spcBef>
                <a:spcPts val="0"/>
              </a:spcBef>
              <a:buNone/>
            </a:pPr>
            <a:r>
              <a:rPr lang="en-US" dirty="0"/>
              <a:t>boundary_left,HDBLVT03_CAPL_9</a:t>
            </a:r>
          </a:p>
          <a:p>
            <a:pPr marL="0" indent="0">
              <a:lnSpc>
                <a:spcPct val="120000"/>
              </a:lnSpc>
              <a:spcBef>
                <a:spcPts val="0"/>
              </a:spcBef>
              <a:buNone/>
            </a:pPr>
            <a:r>
              <a:rPr lang="en-US" dirty="0"/>
              <a:t>boundary_right,HDBLVT03_CAPR_9</a:t>
            </a:r>
          </a:p>
          <a:p>
            <a:pPr marL="0" indent="0">
              <a:lnSpc>
                <a:spcPct val="120000"/>
              </a:lnSpc>
              <a:spcBef>
                <a:spcPts val="0"/>
              </a:spcBef>
              <a:buNone/>
            </a:pPr>
            <a:r>
              <a:rPr lang="en-US" dirty="0" err="1"/>
              <a:t>boundary_top</a:t>
            </a:r>
            <a:r>
              <a:rPr lang="en-US" dirty="0"/>
              <a:t>,</a:t>
            </a:r>
          </a:p>
          <a:p>
            <a:pPr marL="0" indent="0">
              <a:lnSpc>
                <a:spcPct val="120000"/>
              </a:lnSpc>
              <a:spcBef>
                <a:spcPts val="0"/>
              </a:spcBef>
              <a:buNone/>
            </a:pPr>
            <a:r>
              <a:rPr lang="en-US" dirty="0" err="1"/>
              <a:t>boundary_top_left_inside_corner</a:t>
            </a:r>
            <a:r>
              <a:rPr lang="en-US" dirty="0"/>
              <a:t>,</a:t>
            </a:r>
          </a:p>
          <a:p>
            <a:pPr marL="0" indent="0">
              <a:lnSpc>
                <a:spcPct val="120000"/>
              </a:lnSpc>
              <a:spcBef>
                <a:spcPts val="0"/>
              </a:spcBef>
              <a:buNone/>
            </a:pPr>
            <a:r>
              <a:rPr lang="en-US" dirty="0" err="1"/>
              <a:t>boundary_top_left_outside_corner</a:t>
            </a:r>
            <a:r>
              <a:rPr lang="en-US" dirty="0"/>
              <a:t>,</a:t>
            </a:r>
          </a:p>
          <a:p>
            <a:pPr marL="0" indent="0">
              <a:lnSpc>
                <a:spcPct val="120000"/>
              </a:lnSpc>
              <a:spcBef>
                <a:spcPts val="0"/>
              </a:spcBef>
              <a:buNone/>
            </a:pPr>
            <a:r>
              <a:rPr lang="en-US" dirty="0" err="1"/>
              <a:t>boundary_top_right_inside_corner</a:t>
            </a:r>
            <a:r>
              <a:rPr lang="en-US" dirty="0"/>
              <a:t>,</a:t>
            </a:r>
          </a:p>
          <a:p>
            <a:pPr marL="0" indent="0">
              <a:lnSpc>
                <a:spcPct val="120000"/>
              </a:lnSpc>
              <a:spcBef>
                <a:spcPts val="0"/>
              </a:spcBef>
              <a:buNone/>
            </a:pPr>
            <a:r>
              <a:rPr lang="en-US" dirty="0" err="1"/>
              <a:t>boundary_top_right_outside_corner</a:t>
            </a:r>
            <a:r>
              <a:rPr lang="en-US" dirty="0"/>
              <a:t>,</a:t>
            </a:r>
          </a:p>
          <a:p>
            <a:pPr marL="0" indent="0">
              <a:lnSpc>
                <a:spcPct val="120000"/>
              </a:lnSpc>
              <a:spcBef>
                <a:spcPts val="0"/>
              </a:spcBef>
              <a:buNone/>
            </a:pPr>
            <a:r>
              <a:rPr lang="en-US" dirty="0"/>
              <a:t>stdcell_drive_strength,8</a:t>
            </a:r>
          </a:p>
          <a:p>
            <a:pPr marL="0" indent="0">
              <a:lnSpc>
                <a:spcPct val="120000"/>
              </a:lnSpc>
              <a:spcBef>
                <a:spcPts val="0"/>
              </a:spcBef>
              <a:buNone/>
            </a:pPr>
            <a:r>
              <a:rPr lang="en-US" dirty="0" err="1"/>
              <a:t>stdcell_gds</a:t>
            </a:r>
            <a:r>
              <a:rPr lang="en-US" dirty="0"/>
              <a:t>,/remote/us01sgnfs00502/</a:t>
            </a:r>
            <a:r>
              <a:rPr lang="en-US" dirty="0" err="1"/>
              <a:t>stdcells</a:t>
            </a:r>
            <a:r>
              <a:rPr lang="en-US" dirty="0"/>
              <a:t>/IRL4259299_TSMCN3e_DDR_PHY_H169_Libraries_Release_CQv1p1/ts03nxpllogl03hdd048f/</a:t>
            </a:r>
            <a:r>
              <a:rPr lang="en-US" dirty="0" err="1"/>
              <a:t>gds</a:t>
            </a:r>
            <a:r>
              <a:rPr lang="en-US" dirty="0"/>
              <a:t>/ts03nxpllogl03hdd048f.gds</a:t>
            </a:r>
          </a:p>
          <a:p>
            <a:pPr marL="0" indent="0">
              <a:lnSpc>
                <a:spcPct val="120000"/>
              </a:lnSpc>
              <a:spcBef>
                <a:spcPts val="0"/>
              </a:spcBef>
              <a:buNone/>
            </a:pPr>
            <a:r>
              <a:rPr lang="en-US" dirty="0" err="1"/>
              <a:t>stdcell_inner_kpt_b</a:t>
            </a:r>
            <a:r>
              <a:rPr lang="en-US" dirty="0"/>
              <a:t>,</a:t>
            </a:r>
          </a:p>
          <a:p>
            <a:pPr marL="0" indent="0">
              <a:lnSpc>
                <a:spcPct val="120000"/>
              </a:lnSpc>
              <a:spcBef>
                <a:spcPts val="0"/>
              </a:spcBef>
              <a:buNone/>
            </a:pPr>
            <a:r>
              <a:rPr lang="en-US" dirty="0" err="1"/>
              <a:t>stdcell_inner_kpt_l</a:t>
            </a:r>
            <a:r>
              <a:rPr lang="en-US" dirty="0"/>
              <a:t>,</a:t>
            </a:r>
          </a:p>
          <a:p>
            <a:pPr marL="0" indent="0">
              <a:lnSpc>
                <a:spcPct val="120000"/>
              </a:lnSpc>
              <a:spcBef>
                <a:spcPts val="0"/>
              </a:spcBef>
              <a:buNone/>
            </a:pPr>
            <a:r>
              <a:rPr lang="en-US" dirty="0" err="1"/>
              <a:t>stdcell_inner_kpt_r</a:t>
            </a:r>
            <a:r>
              <a:rPr lang="en-US" dirty="0"/>
              <a:t>,</a:t>
            </a:r>
          </a:p>
          <a:p>
            <a:pPr marL="0" indent="0">
              <a:lnSpc>
                <a:spcPct val="120000"/>
              </a:lnSpc>
              <a:spcBef>
                <a:spcPts val="0"/>
              </a:spcBef>
              <a:buNone/>
            </a:pPr>
            <a:r>
              <a:rPr lang="en-US" dirty="0" err="1"/>
              <a:t>stdcell_inner_kpt_t</a:t>
            </a:r>
            <a:r>
              <a:rPr lang="en-US" dirty="0"/>
              <a:t>,</a:t>
            </a:r>
          </a:p>
          <a:p>
            <a:pPr marL="0" indent="0">
              <a:lnSpc>
                <a:spcPct val="120000"/>
              </a:lnSpc>
              <a:spcBef>
                <a:spcPts val="0"/>
              </a:spcBef>
              <a:buNone/>
            </a:pPr>
            <a:r>
              <a:rPr lang="en-US" dirty="0"/>
              <a:t>stdcell_kpt_b,0.338</a:t>
            </a:r>
          </a:p>
          <a:p>
            <a:pPr marL="0" indent="0">
              <a:lnSpc>
                <a:spcPct val="120000"/>
              </a:lnSpc>
              <a:spcBef>
                <a:spcPts val="0"/>
              </a:spcBef>
              <a:buNone/>
            </a:pPr>
            <a:r>
              <a:rPr lang="en-US" dirty="0"/>
              <a:t>stdcell_kpt_l,0.144</a:t>
            </a:r>
          </a:p>
          <a:p>
            <a:pPr marL="0" indent="0">
              <a:lnSpc>
                <a:spcPct val="120000"/>
              </a:lnSpc>
              <a:spcBef>
                <a:spcPts val="0"/>
              </a:spcBef>
              <a:buNone/>
            </a:pPr>
            <a:r>
              <a:rPr lang="en-US" dirty="0"/>
              <a:t>stdcell_kpt_r,0.144</a:t>
            </a:r>
          </a:p>
          <a:p>
            <a:pPr marL="0" indent="0">
              <a:lnSpc>
                <a:spcPct val="120000"/>
              </a:lnSpc>
              <a:spcBef>
                <a:spcPts val="0"/>
              </a:spcBef>
              <a:buNone/>
            </a:pPr>
            <a:r>
              <a:rPr lang="en-US" dirty="0"/>
              <a:t>stdcell_kpt_t,0.338</a:t>
            </a:r>
          </a:p>
          <a:p>
            <a:pPr marL="0" indent="0">
              <a:lnSpc>
                <a:spcPct val="120000"/>
              </a:lnSpc>
              <a:spcBef>
                <a:spcPts val="0"/>
              </a:spcBef>
              <a:buNone/>
            </a:pPr>
            <a:r>
              <a:rPr lang="en-US" dirty="0" err="1"/>
              <a:t>stdcell_manual_kpt</a:t>
            </a:r>
            <a:r>
              <a:rPr lang="en-US" dirty="0"/>
              <a:t>_&lt;macro/testcase&gt;,</a:t>
            </a:r>
          </a:p>
          <a:p>
            <a:pPr marL="0" indent="0">
              <a:lnSpc>
                <a:spcPct val="120000"/>
              </a:lnSpc>
              <a:spcBef>
                <a:spcPts val="0"/>
              </a:spcBef>
              <a:buNone/>
            </a:pPr>
            <a:r>
              <a:rPr lang="en-US" dirty="0" err="1"/>
              <a:t>stdcell_ndm</a:t>
            </a:r>
            <a:r>
              <a:rPr lang="en-US" dirty="0"/>
              <a:t>,/remote/us01sgnfs00502/</a:t>
            </a:r>
            <a:r>
              <a:rPr lang="en-US" dirty="0" err="1"/>
              <a:t>stdcells</a:t>
            </a:r>
            <a:r>
              <a:rPr lang="en-US" dirty="0"/>
              <a:t>/IRL4259299_TSMCN3e_DDR_PHY_H169_Libraries_Release_CQv1p1/ts03nxpllogl03hdd048f/</a:t>
            </a:r>
            <a:r>
              <a:rPr lang="en-US" dirty="0" err="1"/>
              <a:t>ndm</a:t>
            </a:r>
            <a:r>
              <a:rPr lang="en-US" dirty="0"/>
              <a:t>/ts03nxpllogl03hdd048f_frame_only.ndm</a:t>
            </a:r>
          </a:p>
          <a:p>
            <a:pPr marL="0" indent="0">
              <a:lnSpc>
                <a:spcPct val="120000"/>
              </a:lnSpc>
              <a:spcBef>
                <a:spcPts val="0"/>
              </a:spcBef>
              <a:buNone/>
            </a:pPr>
            <a:r>
              <a:rPr lang="en-US" dirty="0" err="1"/>
              <a:t>stdcell_tap</a:t>
            </a:r>
            <a:r>
              <a:rPr lang="en-US" dirty="0"/>
              <a:t>,</a:t>
            </a:r>
          </a:p>
          <a:p>
            <a:pPr marL="0" indent="0">
              <a:lnSpc>
                <a:spcPct val="120000"/>
              </a:lnSpc>
              <a:spcBef>
                <a:spcPts val="0"/>
              </a:spcBef>
              <a:buNone/>
            </a:pPr>
            <a:r>
              <a:rPr lang="en-US" dirty="0"/>
              <a:t>stdcell_tap_boundary_wall_cell_n_fill_wall,HDBLVT03_FILL_NWALLY2_15</a:t>
            </a:r>
          </a:p>
          <a:p>
            <a:pPr marL="0" indent="0">
              <a:lnSpc>
                <a:spcPct val="120000"/>
              </a:lnSpc>
              <a:spcBef>
                <a:spcPts val="0"/>
              </a:spcBef>
              <a:buNone/>
            </a:pPr>
            <a:r>
              <a:rPr lang="en-US" dirty="0"/>
              <a:t>stdcell_tap_boundary_wall_cell_n_fill_wall_replacement,HDBLVT03_FILL_NWALLCPY2_17</a:t>
            </a:r>
          </a:p>
          <a:p>
            <a:pPr marL="0" indent="0">
              <a:lnSpc>
                <a:spcPct val="120000"/>
              </a:lnSpc>
              <a:spcBef>
                <a:spcPts val="0"/>
              </a:spcBef>
              <a:buNone/>
            </a:pPr>
            <a:r>
              <a:rPr lang="en-US" dirty="0"/>
              <a:t>stdcell_tap_boundary_wall_cell_n_inner_corner_boundary,HDBLVT03_CAPNTBINCY2_9</a:t>
            </a:r>
          </a:p>
          <a:p>
            <a:pPr marL="0" indent="0">
              <a:lnSpc>
                <a:spcPct val="120000"/>
              </a:lnSpc>
              <a:spcBef>
                <a:spcPts val="0"/>
              </a:spcBef>
              <a:buNone/>
            </a:pPr>
            <a:r>
              <a:rPr lang="en-US" dirty="0"/>
              <a:t>stdcell_tap_boundary_wall_cell_n_left_tap,HDBLVT03_CAPTAPDS_NWLY2_17</a:t>
            </a:r>
          </a:p>
          <a:p>
            <a:pPr marL="0" indent="0">
              <a:lnSpc>
                <a:spcPct val="120000"/>
              </a:lnSpc>
              <a:spcBef>
                <a:spcPts val="0"/>
              </a:spcBef>
              <a:buNone/>
            </a:pPr>
            <a:r>
              <a:rPr lang="en-US" dirty="0"/>
              <a:t>stdcell_tap_boundary_wall_cell_n_right_tap,HDBLVT03_CAPTAPDS_NWRY2_17</a:t>
            </a:r>
          </a:p>
          <a:p>
            <a:pPr marL="0" indent="0">
              <a:lnSpc>
                <a:spcPct val="120000"/>
              </a:lnSpc>
              <a:spcBef>
                <a:spcPts val="0"/>
              </a:spcBef>
              <a:buNone/>
            </a:pPr>
            <a:r>
              <a:rPr lang="en-US" dirty="0"/>
              <a:t>stdcell_tap_boundary_wall_cell_n_ntap_inner_corner_boundary,HDBLVT03_CAPTAPDS_NWTBINCY3_17</a:t>
            </a:r>
          </a:p>
          <a:p>
            <a:pPr marL="0" indent="0">
              <a:lnSpc>
                <a:spcPct val="120000"/>
              </a:lnSpc>
              <a:spcBef>
                <a:spcPts val="0"/>
              </a:spcBef>
              <a:buNone/>
            </a:pPr>
            <a:r>
              <a:rPr lang="en-US" dirty="0"/>
              <a:t>stdcell_tap_boundary_wall_cell_n_ptap_inner_corner_boundary,HDBLVT03_CAPTAPDS_PWTBINCY2_15</a:t>
            </a:r>
          </a:p>
          <a:p>
            <a:pPr marL="0" indent="0">
              <a:lnSpc>
                <a:spcPct val="120000"/>
              </a:lnSpc>
              <a:spcBef>
                <a:spcPts val="0"/>
              </a:spcBef>
              <a:buNone/>
            </a:pPr>
            <a:r>
              <a:rPr lang="en-US" dirty="0"/>
              <a:t>stdcell_tap_boundary_wall_cell_n_tap,HDBLVT03_TAPDS_NWY2_10</a:t>
            </a:r>
          </a:p>
          <a:p>
            <a:pPr marL="0" indent="0">
              <a:lnSpc>
                <a:spcPct val="120000"/>
              </a:lnSpc>
              <a:spcBef>
                <a:spcPts val="0"/>
              </a:spcBef>
              <a:buNone/>
            </a:pPr>
            <a:r>
              <a:rPr lang="en-US" dirty="0"/>
              <a:t>stdcell_tap_boundary_wall_cell_n_tap_wall,HDBLVT03_TAPDS_NWWALLY2_15</a:t>
            </a:r>
          </a:p>
          <a:p>
            <a:pPr marL="0" indent="0">
              <a:lnSpc>
                <a:spcPct val="120000"/>
              </a:lnSpc>
              <a:spcBef>
                <a:spcPts val="0"/>
              </a:spcBef>
              <a:buNone/>
            </a:pPr>
            <a:r>
              <a:rPr lang="en-US" dirty="0"/>
              <a:t>stdcell_tap_boundary_wall_cell_n_tb_boundary,HDBLVT03_CAPNTB_1</a:t>
            </a:r>
          </a:p>
          <a:p>
            <a:pPr marL="0" indent="0">
              <a:lnSpc>
                <a:spcPct val="120000"/>
              </a:lnSpc>
              <a:spcBef>
                <a:spcPts val="0"/>
              </a:spcBef>
              <a:buNone/>
            </a:pPr>
            <a:r>
              <a:rPr lang="en-US" dirty="0"/>
              <a:t>stdcell_tap_boundary_wall_cell_n_tb_corner_boundary,HDBLVT03_CAPNTBC_9</a:t>
            </a:r>
          </a:p>
          <a:p>
            <a:pPr marL="0" indent="0">
              <a:lnSpc>
                <a:spcPct val="120000"/>
              </a:lnSpc>
              <a:spcBef>
                <a:spcPts val="0"/>
              </a:spcBef>
              <a:buNone/>
            </a:pPr>
            <a:r>
              <a:rPr lang="en-US" dirty="0"/>
              <a:t>stdcell_tap_boundary_wall_cell_n_tb_corner_tap,HDBLVT03_CAPTAPDS_NWTBCY2_19</a:t>
            </a:r>
          </a:p>
          <a:p>
            <a:pPr marL="0" indent="0">
              <a:lnSpc>
                <a:spcPct val="120000"/>
              </a:lnSpc>
              <a:spcBef>
                <a:spcPts val="0"/>
              </a:spcBef>
              <a:buNone/>
            </a:pPr>
            <a:r>
              <a:rPr lang="en-US" dirty="0"/>
              <a:t>stdcell_tap_boundary_wall_cell_n_tb_tap,HDBLVT03_CAPTAPDS_NWTBY2_14</a:t>
            </a:r>
          </a:p>
          <a:p>
            <a:pPr marL="0" indent="0">
              <a:lnSpc>
                <a:spcPct val="120000"/>
              </a:lnSpc>
              <a:spcBef>
                <a:spcPts val="0"/>
              </a:spcBef>
              <a:buNone/>
            </a:pPr>
            <a:r>
              <a:rPr lang="en-US" dirty="0"/>
              <a:t>stdcell_tap_boundary_wall_cell_n_tb_tap_wall,HDBLVT03_CAPTAPDS_NWWALLTBY2_17</a:t>
            </a:r>
          </a:p>
          <a:p>
            <a:pPr marL="0" indent="0">
              <a:lnSpc>
                <a:spcPct val="120000"/>
              </a:lnSpc>
              <a:spcBef>
                <a:spcPts val="0"/>
              </a:spcBef>
              <a:buNone/>
            </a:pPr>
            <a:r>
              <a:rPr lang="en-US" dirty="0"/>
              <a:t>stdcell_tap_boundary_wall_cell_n_tb_wall,HDBLVT03_CAP_NWALLTB_15</a:t>
            </a:r>
          </a:p>
          <a:p>
            <a:pPr marL="0" indent="0">
              <a:lnSpc>
                <a:spcPct val="120000"/>
              </a:lnSpc>
              <a:spcBef>
                <a:spcPts val="0"/>
              </a:spcBef>
              <a:buNone/>
            </a:pPr>
            <a:r>
              <a:rPr lang="en-US" dirty="0"/>
              <a:t>stdcell_tap_boundary_wall_cell_p_fill_wall,HDBLVT03_FILL_PWALLY2_15</a:t>
            </a:r>
          </a:p>
          <a:p>
            <a:pPr marL="0" indent="0">
              <a:lnSpc>
                <a:spcPct val="120000"/>
              </a:lnSpc>
              <a:spcBef>
                <a:spcPts val="0"/>
              </a:spcBef>
              <a:buNone/>
            </a:pPr>
            <a:r>
              <a:rPr lang="en-US" dirty="0"/>
              <a:t>stdcell_tap_boundary_wall_cell_p_fill_wall_replacement,HDBLVT03_FILL_PWALLCPY2_17</a:t>
            </a:r>
          </a:p>
          <a:p>
            <a:pPr marL="0" indent="0">
              <a:lnSpc>
                <a:spcPct val="120000"/>
              </a:lnSpc>
              <a:spcBef>
                <a:spcPts val="0"/>
              </a:spcBef>
              <a:buNone/>
            </a:pPr>
            <a:r>
              <a:rPr lang="en-US" dirty="0"/>
              <a:t>stdcell_tap_boundary_wall_cell_p_inner_corner_boundary,HDBLVT03_CAPPTBINCY2_9</a:t>
            </a:r>
          </a:p>
          <a:p>
            <a:pPr marL="0" indent="0">
              <a:lnSpc>
                <a:spcPct val="120000"/>
              </a:lnSpc>
              <a:spcBef>
                <a:spcPts val="0"/>
              </a:spcBef>
              <a:buNone/>
            </a:pPr>
            <a:r>
              <a:rPr lang="en-US" dirty="0"/>
              <a:t>stdcell_tap_boundary_wall_cell_p_left_tap,HDBLVT03_CAPTAPDS_PWLY2_17</a:t>
            </a:r>
          </a:p>
          <a:p>
            <a:pPr marL="0" indent="0">
              <a:lnSpc>
                <a:spcPct val="120000"/>
              </a:lnSpc>
              <a:spcBef>
                <a:spcPts val="0"/>
              </a:spcBef>
              <a:buNone/>
            </a:pPr>
            <a:r>
              <a:rPr lang="en-US" dirty="0"/>
              <a:t>stdcell_tap_boundary_wall_cell_p_right_tap,HDBLVT03_CAPTAPDS_PWRY2_17</a:t>
            </a:r>
          </a:p>
          <a:p>
            <a:pPr marL="0" indent="0">
              <a:lnSpc>
                <a:spcPct val="120000"/>
              </a:lnSpc>
              <a:spcBef>
                <a:spcPts val="0"/>
              </a:spcBef>
              <a:buNone/>
            </a:pPr>
            <a:r>
              <a:rPr lang="en-US" dirty="0"/>
              <a:t>stdcell_tap_boundary_wall_cell_p_ntap_inner_corner_boundary,HDBLVT03_CAPTAPDS_NWTBINCY2_15</a:t>
            </a:r>
          </a:p>
          <a:p>
            <a:pPr marL="0" indent="0">
              <a:lnSpc>
                <a:spcPct val="120000"/>
              </a:lnSpc>
              <a:spcBef>
                <a:spcPts val="0"/>
              </a:spcBef>
              <a:buNone/>
            </a:pPr>
            <a:r>
              <a:rPr lang="en-US" dirty="0"/>
              <a:t>stdcell_tap_boundary_wall_cell_p_ptap_inner_corner_boundary,HDBLVT03_CAPTAPDS_PWTBINCY3_17</a:t>
            </a:r>
          </a:p>
          <a:p>
            <a:pPr marL="0" indent="0">
              <a:lnSpc>
                <a:spcPct val="120000"/>
              </a:lnSpc>
              <a:spcBef>
                <a:spcPts val="0"/>
              </a:spcBef>
              <a:buNone/>
            </a:pPr>
            <a:r>
              <a:rPr lang="en-US" dirty="0"/>
              <a:t>stdcell_tap_boundary_wall_cell_p_tap,HDBLVT03_TAPDS_PWY2_10</a:t>
            </a:r>
          </a:p>
          <a:p>
            <a:pPr marL="0" indent="0">
              <a:lnSpc>
                <a:spcPct val="120000"/>
              </a:lnSpc>
              <a:spcBef>
                <a:spcPts val="0"/>
              </a:spcBef>
              <a:buNone/>
            </a:pPr>
            <a:r>
              <a:rPr lang="en-US" dirty="0"/>
              <a:t>stdcell_tap_boundary_wall_cell_p_tap_wall,HDBLVT03_TAPDS_PWWALLY2_15</a:t>
            </a:r>
          </a:p>
          <a:p>
            <a:pPr marL="0" indent="0">
              <a:lnSpc>
                <a:spcPct val="120000"/>
              </a:lnSpc>
              <a:spcBef>
                <a:spcPts val="0"/>
              </a:spcBef>
              <a:buNone/>
            </a:pPr>
            <a:r>
              <a:rPr lang="en-US" dirty="0"/>
              <a:t>stdcell_tap_boundary_wall_cell_p_tb_boundary,HDBLVT03_CAPPTB_1</a:t>
            </a:r>
          </a:p>
          <a:p>
            <a:pPr marL="0" indent="0">
              <a:lnSpc>
                <a:spcPct val="120000"/>
              </a:lnSpc>
              <a:spcBef>
                <a:spcPts val="0"/>
              </a:spcBef>
              <a:buNone/>
            </a:pPr>
            <a:r>
              <a:rPr lang="en-US" dirty="0"/>
              <a:t>stdcell_tap_boundary_wall_cell_p_tb_corner_boundary,HDBLVT03_CAPPTBC_9</a:t>
            </a:r>
          </a:p>
          <a:p>
            <a:pPr marL="0" indent="0">
              <a:lnSpc>
                <a:spcPct val="120000"/>
              </a:lnSpc>
              <a:spcBef>
                <a:spcPts val="0"/>
              </a:spcBef>
              <a:buNone/>
            </a:pPr>
            <a:r>
              <a:rPr lang="en-US" dirty="0"/>
              <a:t>stdcell_tap_boundary_wall_cell_p_tb_corner_tap,HDBLVT03_CAPTAPDS_PWTBCY2_21</a:t>
            </a:r>
          </a:p>
          <a:p>
            <a:pPr marL="0" indent="0">
              <a:lnSpc>
                <a:spcPct val="120000"/>
              </a:lnSpc>
              <a:spcBef>
                <a:spcPts val="0"/>
              </a:spcBef>
              <a:buNone/>
            </a:pPr>
            <a:r>
              <a:rPr lang="en-US" dirty="0"/>
              <a:t>stdcell_tap_boundary_wall_cell_p_tb_tap,HDBLVT03_CAPTAPDS_PWTBY2_14</a:t>
            </a:r>
          </a:p>
          <a:p>
            <a:pPr marL="0" indent="0">
              <a:lnSpc>
                <a:spcPct val="120000"/>
              </a:lnSpc>
              <a:spcBef>
                <a:spcPts val="0"/>
              </a:spcBef>
              <a:buNone/>
            </a:pPr>
            <a:r>
              <a:rPr lang="en-US" dirty="0"/>
              <a:t>stdcell_tap_boundary_wall_cell_p_tb_tap_wall,HDBLVT03_CAPTAPDS_PWWALLTBY2_15</a:t>
            </a:r>
          </a:p>
          <a:p>
            <a:pPr marL="0" indent="0">
              <a:lnSpc>
                <a:spcPct val="120000"/>
              </a:lnSpc>
              <a:spcBef>
                <a:spcPts val="0"/>
              </a:spcBef>
              <a:buNone/>
            </a:pPr>
            <a:r>
              <a:rPr lang="en-US" dirty="0"/>
              <a:t>stdcell_tap_boundary_wall_cell_p_tb_wall,HDBLVT03_CAP_PWALLTB_15 </a:t>
            </a:r>
          </a:p>
        </p:txBody>
      </p:sp>
      <p:sp>
        <p:nvSpPr>
          <p:cNvPr id="3" name="Text Placeholder 2">
            <a:extLst>
              <a:ext uri="{FF2B5EF4-FFF2-40B4-BE49-F238E27FC236}">
                <a16:creationId xmlns:a16="http://schemas.microsoft.com/office/drawing/2014/main" id="{602183D9-00D9-46AD-A93E-AD7570E57A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003FD0AB-859C-4CB4-A5CC-AEC6DED9D00F}"/>
              </a:ext>
            </a:extLst>
          </p:cNvPr>
          <p:cNvSpPr>
            <a:spLocks noGrp="1"/>
          </p:cNvSpPr>
          <p:nvPr>
            <p:ph type="title"/>
          </p:nvPr>
        </p:nvSpPr>
        <p:spPr/>
        <p:txBody>
          <a:bodyPr/>
          <a:lstStyle/>
          <a:p>
            <a:r>
              <a:rPr lang="en-US" dirty="0"/>
              <a:t>Appendix A – Sample standard cell boundary configurations</a:t>
            </a:r>
          </a:p>
        </p:txBody>
      </p:sp>
    </p:spTree>
    <p:extLst>
      <p:ext uri="{BB962C8B-B14F-4D97-AF65-F5344CB8AC3E}">
        <p14:creationId xmlns:p14="http://schemas.microsoft.com/office/powerpoint/2010/main" val="346395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2CF9BC-AD26-4C39-A5A8-B68D058CB372}"/>
              </a:ext>
            </a:extLst>
          </p:cNvPr>
          <p:cNvSpPr>
            <a:spLocks noGrp="1"/>
          </p:cNvSpPr>
          <p:nvPr>
            <p:ph idx="1"/>
          </p:nvPr>
        </p:nvSpPr>
        <p:spPr/>
        <p:txBody>
          <a:bodyPr>
            <a:normAutofit fontScale="40000" lnSpcReduction="20000"/>
          </a:bodyPr>
          <a:lstStyle/>
          <a:p>
            <a:r>
              <a:rPr lang="en-US" dirty="0"/>
              <a:t>tsmc5ff12 IRL100162 ts05ncpllogl06hdl051f</a:t>
            </a:r>
          </a:p>
          <a:p>
            <a:pPr marL="0" indent="0">
              <a:buNone/>
            </a:pPr>
            <a:r>
              <a:rPr lang="en-US" dirty="0"/>
              <a:t># Process parameters</a:t>
            </a:r>
          </a:p>
          <a:p>
            <a:pPr marL="0" indent="0">
              <a:buNone/>
            </a:pPr>
            <a:r>
              <a:rPr lang="en-US" dirty="0"/>
              <a:t>boundary_layer,108:0</a:t>
            </a:r>
          </a:p>
          <a:p>
            <a:pPr marL="0" indent="0">
              <a:buNone/>
            </a:pPr>
            <a:r>
              <a:rPr lang="en-US" dirty="0"/>
              <a:t>dbu,5e-10</a:t>
            </a:r>
          </a:p>
          <a:p>
            <a:pPr marL="0" indent="0">
              <a:buNone/>
            </a:pPr>
            <a:r>
              <a:rPr lang="en-US" dirty="0"/>
              <a:t>icc2_gds_layer_map,/remote/cad-rep/fab/f101-tsmc/5nm/logic/FF/common/</a:t>
            </a:r>
            <a:r>
              <a:rPr lang="en-US" dirty="0" err="1"/>
              <a:t>tech_le</a:t>
            </a:r>
            <a:r>
              <a:rPr lang="en-US" dirty="0"/>
              <a:t>/icc2/ver1.2b/</a:t>
            </a:r>
            <a:r>
              <a:rPr lang="en-US" dirty="0" err="1"/>
              <a:t>orig</a:t>
            </a:r>
            <a:r>
              <a:rPr lang="en-US" dirty="0"/>
              <a:t>/</a:t>
            </a:r>
            <a:r>
              <a:rPr lang="en-US" dirty="0" err="1"/>
              <a:t>PR_tech</a:t>
            </a:r>
            <a:r>
              <a:rPr lang="en-US" dirty="0"/>
              <a:t>/Synopsys/GdsOutMap_ICC2/PRTF_ICC2_N5_gdsout_16M_1X_h_1Xb_v_1Xe_h_1Ya_v_1Yb_h_4Y_vhvh_2Yy2Yx2R.12b.map</a:t>
            </a:r>
          </a:p>
          <a:p>
            <a:pPr marL="0" indent="0">
              <a:buNone/>
            </a:pPr>
            <a:r>
              <a:rPr lang="en-US" dirty="0"/>
              <a:t>icc2_techfile,/remote/cad-rep/fab/f101-tsmc/5nm/logic/FF/common/tech_le/icc2/ver1.2b/orig/PR_tech/Synopsys/TechFile/Standard/VHV/PRTF_ICC2_N5_16M_1X1Xb1Xe1Ya1Yb4Y2Yy2Yx2R_UTRDL_M1P34_M2P35_M3P42_M4P42_M5P76_M6P76_M7P76_M8P76_M9P76_M10P76_H210.12b.tf</a:t>
            </a:r>
          </a:p>
          <a:p>
            <a:pPr marL="0" indent="0">
              <a:buNone/>
            </a:pPr>
            <a:r>
              <a:rPr lang="en-US" dirty="0"/>
              <a:t>tap_distance,56</a:t>
            </a:r>
          </a:p>
          <a:p>
            <a:pPr marL="0" indent="0">
              <a:buNone/>
            </a:pPr>
            <a:r>
              <a:rPr lang="en-US" dirty="0"/>
              <a:t># Standard cell parameters</a:t>
            </a:r>
          </a:p>
          <a:p>
            <a:pPr marL="0" indent="0">
              <a:buNone/>
            </a:pPr>
            <a:r>
              <a:rPr lang="en-US" dirty="0"/>
              <a:t>boundary_bottom,HDBLVT06_CAPB1</a:t>
            </a:r>
          </a:p>
          <a:p>
            <a:pPr marL="0" indent="0">
              <a:buNone/>
            </a:pPr>
            <a:r>
              <a:rPr lang="en-US" dirty="0"/>
              <a:t>boundary_bottom_left_inside_corner,HDBLVT06_CAPBLINC14</a:t>
            </a:r>
          </a:p>
          <a:p>
            <a:pPr marL="0" indent="0">
              <a:buNone/>
            </a:pPr>
            <a:r>
              <a:rPr lang="en-US" dirty="0"/>
              <a:t>boundary_bottom_left_inside_horizontal_abutment,HDBLVT06_CAPBLINCGAP3</a:t>
            </a:r>
          </a:p>
          <a:p>
            <a:pPr marL="0" indent="0">
              <a:buNone/>
            </a:pPr>
            <a:r>
              <a:rPr lang="en-US" dirty="0"/>
              <a:t>boundary_bottom_left_outside_corner,HDBLVT06_CAPBLC14</a:t>
            </a:r>
          </a:p>
          <a:p>
            <a:pPr marL="0" indent="0">
              <a:buNone/>
            </a:pPr>
            <a:r>
              <a:rPr lang="en-US" dirty="0"/>
              <a:t>boundary_bottom_right_inside_corner,HDBLVT06_CAPBRINC14</a:t>
            </a:r>
          </a:p>
          <a:p>
            <a:pPr marL="0" indent="0">
              <a:buNone/>
            </a:pPr>
            <a:r>
              <a:rPr lang="en-US" dirty="0"/>
              <a:t>boundary_bottom_right_inside_horizontal_abutment,HDBLVT06_CAPBRINCGAP3</a:t>
            </a:r>
          </a:p>
          <a:p>
            <a:pPr marL="0" indent="0">
              <a:buNone/>
            </a:pPr>
            <a:r>
              <a:rPr lang="en-US" dirty="0"/>
              <a:t>boundary_bottom_right_outside_corner,HDBLVT06_CAPBRC14</a:t>
            </a:r>
          </a:p>
          <a:p>
            <a:pPr marL="0" indent="0">
              <a:buNone/>
            </a:pPr>
            <a:r>
              <a:rPr lang="en-US" dirty="0"/>
              <a:t>boundary_left,HDBLVT06_CAPL14</a:t>
            </a:r>
          </a:p>
          <a:p>
            <a:pPr marL="0" indent="0">
              <a:buNone/>
            </a:pPr>
            <a:r>
              <a:rPr lang="en-US" dirty="0"/>
              <a:t>boundary_right,HDBLVT06_CAPR14</a:t>
            </a:r>
          </a:p>
          <a:p>
            <a:pPr marL="0" indent="0">
              <a:buNone/>
            </a:pPr>
            <a:r>
              <a:rPr lang="en-US" dirty="0" err="1"/>
              <a:t>boundary_top</a:t>
            </a:r>
            <a:r>
              <a:rPr lang="en-US" dirty="0"/>
              <a:t>,</a:t>
            </a:r>
          </a:p>
          <a:p>
            <a:pPr marL="0" indent="0">
              <a:buNone/>
            </a:pPr>
            <a:r>
              <a:rPr lang="en-US" dirty="0" err="1"/>
              <a:t>boundary_top_left_inside_corner</a:t>
            </a:r>
            <a:r>
              <a:rPr lang="en-US" dirty="0"/>
              <a:t>,</a:t>
            </a:r>
          </a:p>
          <a:p>
            <a:pPr marL="0" indent="0">
              <a:buNone/>
            </a:pPr>
            <a:r>
              <a:rPr lang="en-US" dirty="0" err="1"/>
              <a:t>boundary_top_left_outside_corner</a:t>
            </a:r>
            <a:r>
              <a:rPr lang="en-US" dirty="0"/>
              <a:t>,</a:t>
            </a:r>
          </a:p>
          <a:p>
            <a:pPr marL="0" indent="0">
              <a:buNone/>
            </a:pPr>
            <a:r>
              <a:rPr lang="en-US" dirty="0" err="1"/>
              <a:t>boundary_top_right_inside_corner</a:t>
            </a:r>
            <a:r>
              <a:rPr lang="en-US" dirty="0"/>
              <a:t>,</a:t>
            </a:r>
          </a:p>
          <a:p>
            <a:pPr marL="0" indent="0">
              <a:buNone/>
            </a:pPr>
            <a:r>
              <a:rPr lang="en-US" dirty="0" err="1"/>
              <a:t>boundary_top_right_outside_corner</a:t>
            </a:r>
            <a:r>
              <a:rPr lang="en-US" dirty="0"/>
              <a:t>,</a:t>
            </a:r>
          </a:p>
          <a:p>
            <a:pPr marL="0" indent="0">
              <a:buNone/>
            </a:pPr>
            <a:r>
              <a:rPr lang="en-US" dirty="0"/>
              <a:t>stdcell_drive_strength,4</a:t>
            </a:r>
          </a:p>
          <a:p>
            <a:pPr marL="0" indent="0">
              <a:buNone/>
            </a:pPr>
            <a:r>
              <a:rPr lang="en-US" dirty="0" err="1"/>
              <a:t>stdcell_gds</a:t>
            </a:r>
            <a:r>
              <a:rPr lang="en-US" dirty="0"/>
              <a:t>,&lt;path/to&gt;/ts05ncpllogl06hdl051f.gds</a:t>
            </a:r>
          </a:p>
          <a:p>
            <a:pPr marL="0" indent="0">
              <a:buNone/>
            </a:pPr>
            <a:r>
              <a:rPr lang="en-US" dirty="0" err="1"/>
              <a:t>stdcell_ndm</a:t>
            </a:r>
            <a:r>
              <a:rPr lang="en-US" dirty="0"/>
              <a:t>,&lt;path/to&gt;/ts05ncpllogl06hdl051f_frame_only.ndm</a:t>
            </a:r>
          </a:p>
          <a:p>
            <a:pPr marL="0" indent="0">
              <a:buNone/>
            </a:pPr>
            <a:r>
              <a:rPr lang="en-US" dirty="0"/>
              <a:t>stdcell_tap,HDBLVT06_TAPDS_30</a:t>
            </a:r>
          </a:p>
        </p:txBody>
      </p:sp>
      <p:sp>
        <p:nvSpPr>
          <p:cNvPr id="3" name="Text Placeholder 2">
            <a:extLst>
              <a:ext uri="{FF2B5EF4-FFF2-40B4-BE49-F238E27FC236}">
                <a16:creationId xmlns:a16="http://schemas.microsoft.com/office/drawing/2014/main" id="{236EA0E8-74F3-46D4-A688-A319D0276B1C}"/>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2D0BEB17-62A0-4995-A323-6F791201CF62}"/>
              </a:ext>
            </a:extLst>
          </p:cNvPr>
          <p:cNvSpPr>
            <a:spLocks noGrp="1"/>
          </p:cNvSpPr>
          <p:nvPr>
            <p:ph type="title"/>
          </p:nvPr>
        </p:nvSpPr>
        <p:spPr/>
        <p:txBody>
          <a:bodyPr/>
          <a:lstStyle/>
          <a:p>
            <a:r>
              <a:rPr lang="en-US" dirty="0"/>
              <a:t>Appendix A – Sample standard cell boundary configurations</a:t>
            </a:r>
          </a:p>
        </p:txBody>
      </p:sp>
    </p:spTree>
    <p:extLst>
      <p:ext uri="{BB962C8B-B14F-4D97-AF65-F5344CB8AC3E}">
        <p14:creationId xmlns:p14="http://schemas.microsoft.com/office/powerpoint/2010/main" val="2961746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28822-FE16-46D7-8B0D-44BC17D5A15B}"/>
              </a:ext>
            </a:extLst>
          </p:cNvPr>
          <p:cNvSpPr>
            <a:spLocks noGrp="1"/>
          </p:cNvSpPr>
          <p:nvPr>
            <p:ph idx="1"/>
          </p:nvPr>
        </p:nvSpPr>
        <p:spPr/>
        <p:txBody>
          <a:bodyPr>
            <a:normAutofit fontScale="40000" lnSpcReduction="20000"/>
          </a:bodyPr>
          <a:lstStyle/>
          <a:p>
            <a:r>
              <a:rPr lang="en-US" dirty="0"/>
              <a:t>tsmc12ffc18 IRL86969 ts12ncfllogl16hdd090f</a:t>
            </a:r>
          </a:p>
          <a:p>
            <a:pPr marL="0" indent="0">
              <a:buNone/>
            </a:pPr>
            <a:r>
              <a:rPr lang="en-US" dirty="0"/>
              <a:t># Process parameters</a:t>
            </a:r>
          </a:p>
          <a:p>
            <a:pPr marL="0" indent="0">
              <a:buNone/>
            </a:pPr>
            <a:r>
              <a:rPr lang="en-US" dirty="0"/>
              <a:t>boundary_layer,108:0</a:t>
            </a:r>
          </a:p>
          <a:p>
            <a:pPr marL="0" indent="0">
              <a:buNone/>
            </a:pPr>
            <a:r>
              <a:rPr lang="en-US" dirty="0"/>
              <a:t>dbu,1e-09</a:t>
            </a:r>
          </a:p>
          <a:p>
            <a:pPr marL="0" indent="0">
              <a:buNone/>
            </a:pPr>
            <a:r>
              <a:rPr lang="en-US" dirty="0"/>
              <a:t>icc2_gds_layer_map,/remote/cad-rep/fab/f101-tsmc/12nm/logic/FFC/</a:t>
            </a:r>
            <a:r>
              <a:rPr lang="en-US" dirty="0" err="1"/>
              <a:t>tech_le</a:t>
            </a:r>
            <a:r>
              <a:rPr lang="en-US" dirty="0"/>
              <a:t>/icc2/ver1.2a/</a:t>
            </a:r>
            <a:r>
              <a:rPr lang="en-US" dirty="0" err="1"/>
              <a:t>orig</a:t>
            </a:r>
            <a:r>
              <a:rPr lang="en-US" dirty="0"/>
              <a:t>/</a:t>
            </a:r>
            <a:r>
              <a:rPr lang="en-US" dirty="0" err="1"/>
              <a:t>PR_tech</a:t>
            </a:r>
            <a:r>
              <a:rPr lang="en-US" dirty="0"/>
              <a:t>/Synopsys/</a:t>
            </a:r>
            <a:r>
              <a:rPr lang="en-US" dirty="0" err="1"/>
              <a:t>GdsOutMap</a:t>
            </a:r>
            <a:r>
              <a:rPr lang="en-US" dirty="0"/>
              <a:t>/ICC2_N12_gdsout_2Xa1Xd_h_3Xe_vhv_2Y2R.12a.map</a:t>
            </a:r>
          </a:p>
          <a:p>
            <a:pPr marL="0" indent="0">
              <a:buNone/>
            </a:pPr>
            <a:r>
              <a:rPr lang="en-US" dirty="0"/>
              <a:t>icc2_techfile,/remote/cad-rep/fab/f101-tsmc/12nm/logic/FFC/tech_le/icc2/ver1.2a/orig/PR_tech/Synopsys/TechFile/Standard/VHV/PRTF_ICC2_N12_11M_2Xa1Xd3Xe2Y2R_UTRDL_H576_CPODE.12a.tf</a:t>
            </a:r>
          </a:p>
          <a:p>
            <a:pPr marL="0" indent="0">
              <a:buNone/>
            </a:pPr>
            <a:r>
              <a:rPr lang="en-US" dirty="0"/>
              <a:t># Standard cell parameters</a:t>
            </a:r>
          </a:p>
          <a:p>
            <a:pPr marL="0" indent="0">
              <a:buNone/>
            </a:pPr>
            <a:r>
              <a:rPr lang="en-US" dirty="0"/>
              <a:t>boundary_bottom,HDBLVT16_CAPB3 HDBLVT16_CAPB2</a:t>
            </a:r>
          </a:p>
          <a:p>
            <a:pPr marL="0" indent="0">
              <a:buNone/>
            </a:pPr>
            <a:r>
              <a:rPr lang="en-US" dirty="0"/>
              <a:t>boundary_bottom_left_inside_corner,HDBLVT16_CAPBLIN4</a:t>
            </a:r>
          </a:p>
          <a:p>
            <a:pPr marL="0" indent="0">
              <a:buNone/>
            </a:pPr>
            <a:r>
              <a:rPr lang="en-US" dirty="0" err="1"/>
              <a:t>boundary_bottom_left_inside_horizontal_abutment</a:t>
            </a:r>
            <a:r>
              <a:rPr lang="en-US" dirty="0"/>
              <a:t>,</a:t>
            </a:r>
          </a:p>
          <a:p>
            <a:pPr marL="0" indent="0">
              <a:buNone/>
            </a:pPr>
            <a:r>
              <a:rPr lang="en-US" dirty="0"/>
              <a:t>boundary_bottom_left_outside_corner,HDBLVT16_CAPBC4</a:t>
            </a:r>
          </a:p>
          <a:p>
            <a:pPr marL="0" indent="0">
              <a:buNone/>
            </a:pPr>
            <a:r>
              <a:rPr lang="en-US" dirty="0"/>
              <a:t>boundary_bottom_right_inside_corner,HDBLVT16_CAPBRIN4</a:t>
            </a:r>
          </a:p>
          <a:p>
            <a:pPr marL="0" indent="0">
              <a:buNone/>
            </a:pPr>
            <a:r>
              <a:rPr lang="en-US" dirty="0" err="1"/>
              <a:t>boundary_bottom_right_inside_horizontal_abutment</a:t>
            </a:r>
            <a:r>
              <a:rPr lang="en-US" dirty="0"/>
              <a:t>,</a:t>
            </a:r>
          </a:p>
          <a:p>
            <a:pPr marL="0" indent="0">
              <a:buNone/>
            </a:pPr>
            <a:r>
              <a:rPr lang="en-US" dirty="0"/>
              <a:t>boundary_bottom_right_outside_corner,HDBLVT16_CAPBC4</a:t>
            </a:r>
          </a:p>
          <a:p>
            <a:pPr marL="0" indent="0">
              <a:buNone/>
            </a:pPr>
            <a:r>
              <a:rPr lang="en-US" dirty="0"/>
              <a:t>boundary_left,HDBLVT16_CAPL4</a:t>
            </a:r>
          </a:p>
          <a:p>
            <a:pPr marL="0" indent="0">
              <a:buNone/>
            </a:pPr>
            <a:r>
              <a:rPr lang="en-US" dirty="0"/>
              <a:t>boundary_right,HDBLVT16_CAPR4</a:t>
            </a:r>
          </a:p>
          <a:p>
            <a:pPr marL="0" indent="0">
              <a:buNone/>
            </a:pPr>
            <a:r>
              <a:rPr lang="en-US" dirty="0"/>
              <a:t>boundary_top,HDBLVT16_CAPT3 HDBLVT16_CAPT2</a:t>
            </a:r>
          </a:p>
          <a:p>
            <a:pPr marL="0" indent="0">
              <a:buNone/>
            </a:pPr>
            <a:r>
              <a:rPr lang="en-US" dirty="0"/>
              <a:t>boundary_top_left_inside_corner,HDBLVT16_CAPTLIN4</a:t>
            </a:r>
          </a:p>
          <a:p>
            <a:pPr marL="0" indent="0">
              <a:buNone/>
            </a:pPr>
            <a:r>
              <a:rPr lang="en-US" dirty="0"/>
              <a:t>boundary_top_left_outside_corner,HDBLVT16_CAPTC4</a:t>
            </a:r>
          </a:p>
          <a:p>
            <a:pPr marL="0" indent="0">
              <a:buNone/>
            </a:pPr>
            <a:r>
              <a:rPr lang="en-US" dirty="0"/>
              <a:t>boundary_top_right_inside_corner,HDBLVT16_CAPTRIN4</a:t>
            </a:r>
          </a:p>
          <a:p>
            <a:pPr marL="0" indent="0">
              <a:buNone/>
            </a:pPr>
            <a:r>
              <a:rPr lang="en-US" dirty="0"/>
              <a:t>boundary_top_right_outside_corner,HDBLVT16_CAPTC4</a:t>
            </a:r>
          </a:p>
          <a:p>
            <a:pPr marL="0" indent="0">
              <a:buNone/>
            </a:pPr>
            <a:r>
              <a:rPr lang="en-US" dirty="0"/>
              <a:t>stdcell_drive_strength,8</a:t>
            </a:r>
          </a:p>
          <a:p>
            <a:pPr marL="0" indent="0">
              <a:buNone/>
            </a:pPr>
            <a:r>
              <a:rPr lang="en-US" dirty="0" err="1"/>
              <a:t>stdcell_gds</a:t>
            </a:r>
            <a:r>
              <a:rPr lang="en-US" dirty="0"/>
              <a:t>,&lt;path/to&gt;/ts12ncfllogl16hdd090f.gds</a:t>
            </a:r>
          </a:p>
          <a:p>
            <a:pPr marL="0" indent="0">
              <a:buNone/>
            </a:pPr>
            <a:r>
              <a:rPr lang="en-US" dirty="0" err="1"/>
              <a:t>stdcell_ndm</a:t>
            </a:r>
            <a:r>
              <a:rPr lang="en-US" dirty="0"/>
              <a:t>,&lt;path/to&gt;/ts12ncfllogl16hdd090f_frame_only.ndm</a:t>
            </a:r>
          </a:p>
          <a:p>
            <a:pPr marL="0" indent="0">
              <a:buNone/>
            </a:pPr>
            <a:r>
              <a:rPr lang="en-US" dirty="0"/>
              <a:t>stdcell_tap,HDBLVT16_TAPDS</a:t>
            </a:r>
          </a:p>
        </p:txBody>
      </p:sp>
      <p:sp>
        <p:nvSpPr>
          <p:cNvPr id="3" name="Text Placeholder 2">
            <a:extLst>
              <a:ext uri="{FF2B5EF4-FFF2-40B4-BE49-F238E27FC236}">
                <a16:creationId xmlns:a16="http://schemas.microsoft.com/office/drawing/2014/main" id="{77CFE9C3-4055-4B66-A9F8-6E36D387DA1E}"/>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7C784738-0386-4D8E-8EFC-FA87FD60ABAB}"/>
              </a:ext>
            </a:extLst>
          </p:cNvPr>
          <p:cNvSpPr>
            <a:spLocks noGrp="1"/>
          </p:cNvSpPr>
          <p:nvPr>
            <p:ph type="title"/>
          </p:nvPr>
        </p:nvSpPr>
        <p:spPr/>
        <p:txBody>
          <a:bodyPr/>
          <a:lstStyle/>
          <a:p>
            <a:r>
              <a:rPr lang="en-US" dirty="0"/>
              <a:t>Appendix A – Sample </a:t>
            </a:r>
            <a:r>
              <a:rPr lang="en-US" sz="3200" dirty="0"/>
              <a:t>standard cell boundary configurations</a:t>
            </a:r>
            <a:endParaRPr lang="en-US" dirty="0"/>
          </a:p>
        </p:txBody>
      </p:sp>
    </p:spTree>
    <p:extLst>
      <p:ext uri="{BB962C8B-B14F-4D97-AF65-F5344CB8AC3E}">
        <p14:creationId xmlns:p14="http://schemas.microsoft.com/office/powerpoint/2010/main" val="2164899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80A530-776C-4F8D-88C6-62781865AB6B}"/>
              </a:ext>
            </a:extLst>
          </p:cNvPr>
          <p:cNvSpPr>
            <a:spLocks noGrp="1"/>
          </p:cNvSpPr>
          <p:nvPr>
            <p:ph idx="1"/>
          </p:nvPr>
        </p:nvSpPr>
        <p:spPr/>
        <p:txBody>
          <a:bodyPr>
            <a:normAutofit fontScale="40000" lnSpcReduction="20000"/>
          </a:bodyPr>
          <a:lstStyle/>
          <a:p>
            <a:r>
              <a:rPr lang="en-US" dirty="0"/>
              <a:t>tsmc16ffc18 IRL95691 ts16ncfllogl16hdd090f</a:t>
            </a:r>
          </a:p>
          <a:p>
            <a:pPr marL="0" indent="0">
              <a:buNone/>
            </a:pPr>
            <a:r>
              <a:rPr lang="en-US" dirty="0"/>
              <a:t># Process parameters</a:t>
            </a:r>
          </a:p>
          <a:p>
            <a:pPr marL="0" indent="0">
              <a:buNone/>
            </a:pPr>
            <a:r>
              <a:rPr lang="en-US" dirty="0"/>
              <a:t>boundary_layer,108:0</a:t>
            </a:r>
          </a:p>
          <a:p>
            <a:pPr marL="0" indent="0">
              <a:buNone/>
            </a:pPr>
            <a:r>
              <a:rPr lang="en-US" dirty="0"/>
              <a:t>dbu,1e-9</a:t>
            </a:r>
          </a:p>
          <a:p>
            <a:pPr marL="0" indent="0">
              <a:buNone/>
            </a:pPr>
            <a:r>
              <a:rPr lang="en-US" dirty="0"/>
              <a:t>icc2_gds_layer_map,/remote/cad-rep/fab/f101-tsmc/16nm/logic/FFC/common/</a:t>
            </a:r>
            <a:r>
              <a:rPr lang="en-US" dirty="0" err="1"/>
              <a:t>tech_le</a:t>
            </a:r>
            <a:r>
              <a:rPr lang="en-US" dirty="0"/>
              <a:t>/</a:t>
            </a:r>
            <a:r>
              <a:rPr lang="en-US" dirty="0" err="1"/>
              <a:t>icc</a:t>
            </a:r>
            <a:r>
              <a:rPr lang="en-US" dirty="0"/>
              <a:t>/ver1.4a/</a:t>
            </a:r>
            <a:r>
              <a:rPr lang="en-US" dirty="0" err="1"/>
              <a:t>orig</a:t>
            </a:r>
            <a:r>
              <a:rPr lang="en-US" dirty="0"/>
              <a:t>/</a:t>
            </a:r>
            <a:r>
              <a:rPr lang="en-US" dirty="0" err="1"/>
              <a:t>PR_tech</a:t>
            </a:r>
            <a:r>
              <a:rPr lang="en-US" dirty="0"/>
              <a:t>/Synopsys/</a:t>
            </a:r>
            <a:r>
              <a:rPr lang="en-US" dirty="0" err="1"/>
              <a:t>GdsOutMap</a:t>
            </a:r>
            <a:r>
              <a:rPr lang="en-US" dirty="0"/>
              <a:t>/ICC_N16_gdsout_2Xa1Xd_h_3Xe_vhv_2Y2R.14a.map</a:t>
            </a:r>
          </a:p>
          <a:p>
            <a:pPr marL="0" indent="0">
              <a:buNone/>
            </a:pPr>
            <a:r>
              <a:rPr lang="en-US" dirty="0"/>
              <a:t>icc2_techfile,/remote/cad-rep/fab/f101-tsmc/16nm/logic/FFC/common/tech_le/icc/ver1.4a/orig/PR_tech/Synopsys/TechFile/Standard/VHV/PRTF_ICC_N16_11M_2Xa1Xd3Xe2Y2R_UTRDL_9T_PODE.14a.tf</a:t>
            </a:r>
          </a:p>
          <a:p>
            <a:pPr marL="0" indent="0">
              <a:buNone/>
            </a:pPr>
            <a:r>
              <a:rPr lang="en-US" dirty="0"/>
              <a:t># Standard cell parameters</a:t>
            </a:r>
          </a:p>
          <a:p>
            <a:pPr marL="0" indent="0">
              <a:buNone/>
            </a:pPr>
            <a:r>
              <a:rPr lang="en-US" dirty="0"/>
              <a:t>boundary_bottom,HDBLVT16_CAPB3 HDBLVT16_CAPB2</a:t>
            </a:r>
          </a:p>
          <a:p>
            <a:pPr marL="0" indent="0">
              <a:buNone/>
            </a:pPr>
            <a:r>
              <a:rPr lang="en-US" dirty="0"/>
              <a:t>boundary_bottom_left_inside_corner,HDBLVT16_CAPBLIN4</a:t>
            </a:r>
          </a:p>
          <a:p>
            <a:pPr marL="0" indent="0">
              <a:buNone/>
            </a:pPr>
            <a:r>
              <a:rPr lang="en-US" dirty="0" err="1"/>
              <a:t>boundary_bottom_left_inside_horizontal_abutment</a:t>
            </a:r>
            <a:r>
              <a:rPr lang="en-US" dirty="0"/>
              <a:t>,</a:t>
            </a:r>
          </a:p>
          <a:p>
            <a:pPr marL="0" indent="0">
              <a:buNone/>
            </a:pPr>
            <a:r>
              <a:rPr lang="en-US" dirty="0"/>
              <a:t>boundary_bottom_left_outside_corner,HDBLVT16_CAPBC4</a:t>
            </a:r>
          </a:p>
          <a:p>
            <a:pPr marL="0" indent="0">
              <a:buNone/>
            </a:pPr>
            <a:r>
              <a:rPr lang="en-US" dirty="0"/>
              <a:t>boundary_bottom_right_inside_corner,HDBLVT16_CAPBRIN4</a:t>
            </a:r>
          </a:p>
          <a:p>
            <a:pPr marL="0" indent="0">
              <a:buNone/>
            </a:pPr>
            <a:r>
              <a:rPr lang="en-US" dirty="0" err="1"/>
              <a:t>boundary_bottom_right_inside_horizontal_abutment</a:t>
            </a:r>
            <a:r>
              <a:rPr lang="en-US" dirty="0"/>
              <a:t>,</a:t>
            </a:r>
          </a:p>
          <a:p>
            <a:pPr marL="0" indent="0">
              <a:buNone/>
            </a:pPr>
            <a:r>
              <a:rPr lang="en-US" dirty="0"/>
              <a:t>boundary_bottom_right_outside_corner,HDBLVT16_CAPBC4</a:t>
            </a:r>
          </a:p>
          <a:p>
            <a:pPr marL="0" indent="0">
              <a:buNone/>
            </a:pPr>
            <a:r>
              <a:rPr lang="en-US" dirty="0"/>
              <a:t>boundary_left,HDBLVT16_CAPL4</a:t>
            </a:r>
          </a:p>
          <a:p>
            <a:pPr marL="0" indent="0">
              <a:buNone/>
            </a:pPr>
            <a:r>
              <a:rPr lang="en-US" dirty="0"/>
              <a:t>boundary_right,HDBLVT16_CAPR4</a:t>
            </a:r>
          </a:p>
          <a:p>
            <a:pPr marL="0" indent="0">
              <a:buNone/>
            </a:pPr>
            <a:r>
              <a:rPr lang="en-US" dirty="0"/>
              <a:t>boundary_top,HDBLVT16_CAPT3 HDBLVT16_CAPT2</a:t>
            </a:r>
          </a:p>
          <a:p>
            <a:pPr marL="0" indent="0">
              <a:buNone/>
            </a:pPr>
            <a:r>
              <a:rPr lang="en-US" dirty="0"/>
              <a:t>boundary_top_left_inside_corner,HDBLVT16_CAPTLIN4</a:t>
            </a:r>
          </a:p>
          <a:p>
            <a:pPr marL="0" indent="0">
              <a:buNone/>
            </a:pPr>
            <a:r>
              <a:rPr lang="en-US" dirty="0"/>
              <a:t>boundary_top_left_outside_corner,HDBLVT16_CAPTC4</a:t>
            </a:r>
          </a:p>
          <a:p>
            <a:pPr marL="0" indent="0">
              <a:buNone/>
            </a:pPr>
            <a:r>
              <a:rPr lang="en-US" dirty="0"/>
              <a:t>boundary_top_right_inside_corner,HDBLVT16_CAPTRIN4</a:t>
            </a:r>
          </a:p>
          <a:p>
            <a:pPr marL="0" indent="0">
              <a:buNone/>
            </a:pPr>
            <a:r>
              <a:rPr lang="en-US" dirty="0"/>
              <a:t>boundary_top_right_outside_corner,HDBLVT16_CAPTC4</a:t>
            </a:r>
          </a:p>
          <a:p>
            <a:pPr marL="0" indent="0">
              <a:buNone/>
            </a:pPr>
            <a:r>
              <a:rPr lang="en-US" dirty="0"/>
              <a:t>stdcell_drive_strength,4</a:t>
            </a:r>
          </a:p>
          <a:p>
            <a:pPr marL="0" indent="0">
              <a:buNone/>
            </a:pPr>
            <a:r>
              <a:rPr lang="en-US" dirty="0" err="1"/>
              <a:t>stdcell_gds</a:t>
            </a:r>
            <a:r>
              <a:rPr lang="en-US" dirty="0"/>
              <a:t>,/remote/us01sgnfs00502/</a:t>
            </a:r>
            <a:r>
              <a:rPr lang="en-US" dirty="0" err="1"/>
              <a:t>stdcells</a:t>
            </a:r>
            <a:r>
              <a:rPr lang="en-US" dirty="0"/>
              <a:t>/IRL95691_TSMC16FFC_DDR_PHY/ts16ncfllogl16hdd090f/</a:t>
            </a:r>
            <a:r>
              <a:rPr lang="en-US" dirty="0" err="1"/>
              <a:t>gds</a:t>
            </a:r>
            <a:r>
              <a:rPr lang="en-US" dirty="0"/>
              <a:t>/ts16ncfllogl16hdd090f.gds</a:t>
            </a:r>
          </a:p>
          <a:p>
            <a:pPr marL="0" indent="0">
              <a:buNone/>
            </a:pPr>
            <a:r>
              <a:rPr lang="en-US" dirty="0" err="1"/>
              <a:t>stdcell_ndm</a:t>
            </a:r>
            <a:r>
              <a:rPr lang="en-US" dirty="0"/>
              <a:t>,/remote/us01sgnfs00502/</a:t>
            </a:r>
            <a:r>
              <a:rPr lang="en-US" dirty="0" err="1"/>
              <a:t>stdcells</a:t>
            </a:r>
            <a:r>
              <a:rPr lang="en-US" dirty="0"/>
              <a:t>/IRL95691_TSMC16FFC_DDR_PHY/ts16ncfllogl16hdd090f/</a:t>
            </a:r>
            <a:r>
              <a:rPr lang="en-US" dirty="0" err="1"/>
              <a:t>ndm</a:t>
            </a:r>
            <a:r>
              <a:rPr lang="en-US" dirty="0"/>
              <a:t>/ts16ncfllogl16hdd090f_frame_only.ndm</a:t>
            </a:r>
          </a:p>
          <a:p>
            <a:pPr marL="0" indent="0">
              <a:buNone/>
            </a:pPr>
            <a:r>
              <a:rPr lang="en-US" dirty="0"/>
              <a:t>stdcell_tap,HDBLVT16_TAPDS</a:t>
            </a:r>
          </a:p>
        </p:txBody>
      </p:sp>
      <p:sp>
        <p:nvSpPr>
          <p:cNvPr id="3" name="Text Placeholder 2">
            <a:extLst>
              <a:ext uri="{FF2B5EF4-FFF2-40B4-BE49-F238E27FC236}">
                <a16:creationId xmlns:a16="http://schemas.microsoft.com/office/drawing/2014/main" id="{8B802CFF-EF4A-409E-912D-D484F1B6CEFE}"/>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3E1727A9-81AD-4F4A-983D-1A1D1209AEDD}"/>
              </a:ext>
            </a:extLst>
          </p:cNvPr>
          <p:cNvSpPr>
            <a:spLocks noGrp="1"/>
          </p:cNvSpPr>
          <p:nvPr>
            <p:ph type="title"/>
          </p:nvPr>
        </p:nvSpPr>
        <p:spPr/>
        <p:txBody>
          <a:bodyPr/>
          <a:lstStyle/>
          <a:p>
            <a:r>
              <a:rPr lang="en-US" dirty="0"/>
              <a:t>Appendix A – Sample </a:t>
            </a:r>
            <a:r>
              <a:rPr lang="en-US" sz="3200" dirty="0"/>
              <a:t>standard cell boundary configurations</a:t>
            </a:r>
            <a:endParaRPr lang="en-US" dirty="0"/>
          </a:p>
        </p:txBody>
      </p:sp>
    </p:spTree>
    <p:extLst>
      <p:ext uri="{BB962C8B-B14F-4D97-AF65-F5344CB8AC3E}">
        <p14:creationId xmlns:p14="http://schemas.microsoft.com/office/powerpoint/2010/main" val="64442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1117189468"/>
              </p:ext>
            </p:extLst>
          </p:nvPr>
        </p:nvGraphicFramePr>
        <p:xfrm>
          <a:off x="457200" y="1554163"/>
          <a:ext cx="11277600" cy="505968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2019.08</a:t>
                      </a:r>
                    </a:p>
                  </a:txBody>
                  <a:tcPr/>
                </a:tc>
                <a:tc>
                  <a:txBody>
                    <a:bodyPr/>
                    <a:lstStyle/>
                    <a:p>
                      <a:r>
                        <a:rPr lang="en-US" dirty="0"/>
                        <a:t>Initial release.</a:t>
                      </a:r>
                    </a:p>
                  </a:txBody>
                  <a:tcPr/>
                </a:tc>
                <a:extLst>
                  <a:ext uri="{0D108BD9-81ED-4DB2-BD59-A6C34878D82A}">
                    <a16:rowId xmlns:a16="http://schemas.microsoft.com/office/drawing/2014/main" val="335046733"/>
                  </a:ext>
                </a:extLst>
              </a:tr>
              <a:tr h="370840">
                <a:tc>
                  <a:txBody>
                    <a:bodyPr/>
                    <a:lstStyle/>
                    <a:p>
                      <a:r>
                        <a:rPr lang="en-US" dirty="0"/>
                        <a:t>2019.09</a:t>
                      </a:r>
                    </a:p>
                  </a:txBody>
                  <a:tcPr/>
                </a:tc>
                <a:tc>
                  <a:txBody>
                    <a:bodyPr/>
                    <a:lstStyle/>
                    <a:p>
                      <a:r>
                        <a:rPr lang="en-US" dirty="0"/>
                        <a:t>Added support for no pin text layers defined.</a:t>
                      </a:r>
                    </a:p>
                  </a:txBody>
                  <a:tcPr/>
                </a:tc>
                <a:extLst>
                  <a:ext uri="{0D108BD9-81ED-4DB2-BD59-A6C34878D82A}">
                    <a16:rowId xmlns:a16="http://schemas.microsoft.com/office/drawing/2014/main" val="3134283747"/>
                  </a:ext>
                </a:extLst>
              </a:tr>
              <a:tr h="370840">
                <a:tc>
                  <a:txBody>
                    <a:bodyPr/>
                    <a:lstStyle/>
                    <a:p>
                      <a:r>
                        <a:rPr lang="en-US" dirty="0"/>
                        <a:t>2019.09-1</a:t>
                      </a:r>
                    </a:p>
                  </a:txBody>
                  <a:tcPr/>
                </a:tc>
                <a:tc>
                  <a:txBody>
                    <a:bodyPr/>
                    <a:lstStyle/>
                    <a:p>
                      <a:r>
                        <a:rPr lang="en-US" dirty="0"/>
                        <a:t>Script now determines cell sizes through </a:t>
                      </a:r>
                      <a:r>
                        <a:rPr lang="en-US" dirty="0" err="1"/>
                        <a:t>boundary_layer</a:t>
                      </a:r>
                      <a:r>
                        <a:rPr lang="en-US" dirty="0"/>
                        <a:t> parameter, eliminating need for size parameters. Added parameters for running DRC, LVS and PERC_LDL (not currently enabled). Parameter added for signal pin </a:t>
                      </a:r>
                      <a:r>
                        <a:rPr lang="en-US" dirty="0" err="1"/>
                        <a:t>uniquification</a:t>
                      </a:r>
                      <a:r>
                        <a:rPr lang="en-US" dirty="0"/>
                        <a:t>.</a:t>
                      </a:r>
                    </a:p>
                  </a:txBody>
                  <a:tcPr/>
                </a:tc>
                <a:extLst>
                  <a:ext uri="{0D108BD9-81ED-4DB2-BD59-A6C34878D82A}">
                    <a16:rowId xmlns:a16="http://schemas.microsoft.com/office/drawing/2014/main" val="2596530089"/>
                  </a:ext>
                </a:extLst>
              </a:tr>
              <a:tr h="370840">
                <a:tc>
                  <a:txBody>
                    <a:bodyPr/>
                    <a:lstStyle/>
                    <a:p>
                      <a:r>
                        <a:rPr lang="en-US" dirty="0"/>
                        <a:t>2019.10</a:t>
                      </a:r>
                    </a:p>
                  </a:txBody>
                  <a:tcPr/>
                </a:tc>
                <a:tc>
                  <a:txBody>
                    <a:bodyPr/>
                    <a:lstStyle/>
                    <a:p>
                      <a:r>
                        <a:rPr lang="en-US" dirty="0"/>
                        <a:t>PERC_LDL now enabled. </a:t>
                      </a:r>
                      <a:r>
                        <a:rPr lang="en-US" dirty="0" err="1"/>
                        <a:t>msip_cd_pv</a:t>
                      </a:r>
                      <a:r>
                        <a:rPr lang="en-US" dirty="0"/>
                        <a:t> module can be set to a specific version.</a:t>
                      </a:r>
                    </a:p>
                  </a:txBody>
                  <a:tcPr/>
                </a:tc>
                <a:extLst>
                  <a:ext uri="{0D108BD9-81ED-4DB2-BD59-A6C34878D82A}">
                    <a16:rowId xmlns:a16="http://schemas.microsoft.com/office/drawing/2014/main" val="1299652394"/>
                  </a:ext>
                </a:extLst>
              </a:tr>
              <a:tr h="370840">
                <a:tc>
                  <a:txBody>
                    <a:bodyPr/>
                    <a:lstStyle/>
                    <a:p>
                      <a:r>
                        <a:rPr lang="en-US" dirty="0"/>
                        <a:t>2019.10-1</a:t>
                      </a:r>
                    </a:p>
                  </a:txBody>
                  <a:tcPr/>
                </a:tc>
                <a:tc>
                  <a:txBody>
                    <a:bodyPr/>
                    <a:lstStyle/>
                    <a:p>
                      <a:r>
                        <a:rPr lang="en-US" dirty="0"/>
                        <a:t>Added support for hard macro specific utility cell testcases. </a:t>
                      </a:r>
                      <a:r>
                        <a:rPr lang="en-US" dirty="0" err="1"/>
                        <a:t>Covercell</a:t>
                      </a:r>
                      <a:r>
                        <a:rPr lang="en-US" dirty="0"/>
                        <a:t> insertion is now only enabled for hard macros, not utility cells.</a:t>
                      </a:r>
                    </a:p>
                  </a:txBody>
                  <a:tcPr/>
                </a:tc>
                <a:extLst>
                  <a:ext uri="{0D108BD9-81ED-4DB2-BD59-A6C34878D82A}">
                    <a16:rowId xmlns:a16="http://schemas.microsoft.com/office/drawing/2014/main" val="185327988"/>
                  </a:ext>
                </a:extLst>
              </a:tr>
              <a:tr h="370840">
                <a:tc>
                  <a:txBody>
                    <a:bodyPr/>
                    <a:lstStyle/>
                    <a:p>
                      <a:r>
                        <a:rPr lang="en-US" dirty="0"/>
                        <a:t>2019.11</a:t>
                      </a:r>
                    </a:p>
                  </a:txBody>
                  <a:tcPr/>
                </a:tc>
                <a:tc>
                  <a:txBody>
                    <a:bodyPr/>
                    <a:lstStyle/>
                    <a:p>
                      <a:r>
                        <a:rPr lang="en-US" dirty="0"/>
                        <a:t>Floorplan bug fixes.</a:t>
                      </a:r>
                    </a:p>
                  </a:txBody>
                  <a:tcPr/>
                </a:tc>
                <a:extLst>
                  <a:ext uri="{0D108BD9-81ED-4DB2-BD59-A6C34878D82A}">
                    <a16:rowId xmlns:a16="http://schemas.microsoft.com/office/drawing/2014/main" val="2594694400"/>
                  </a:ext>
                </a:extLst>
              </a:tr>
              <a:tr h="370840">
                <a:tc>
                  <a:txBody>
                    <a:bodyPr/>
                    <a:lstStyle/>
                    <a:p>
                      <a:r>
                        <a:rPr lang="en-US" dirty="0"/>
                        <a:t>2019.12</a:t>
                      </a:r>
                    </a:p>
                  </a:txBody>
                  <a:tcPr/>
                </a:tc>
                <a:tc>
                  <a:txBody>
                    <a:bodyPr/>
                    <a:lstStyle/>
                    <a:p>
                      <a:r>
                        <a:rPr lang="en-US" dirty="0"/>
                        <a:t>Added LPDDR54 support. Added </a:t>
                      </a:r>
                      <a:r>
                        <a:rPr lang="en-US" dirty="0" err="1"/>
                        <a:t>uu_per_dbu</a:t>
                      </a:r>
                      <a:r>
                        <a:rPr lang="en-US" dirty="0"/>
                        <a:t> parameter for correct testcase GDS creation.</a:t>
                      </a:r>
                    </a:p>
                  </a:txBody>
                  <a:tcPr/>
                </a:tc>
                <a:extLst>
                  <a:ext uri="{0D108BD9-81ED-4DB2-BD59-A6C34878D82A}">
                    <a16:rowId xmlns:a16="http://schemas.microsoft.com/office/drawing/2014/main" val="2211203912"/>
                  </a:ext>
                </a:extLst>
              </a:tr>
              <a:tr h="370840">
                <a:tc>
                  <a:txBody>
                    <a:bodyPr/>
                    <a:lstStyle/>
                    <a:p>
                      <a:r>
                        <a:rPr lang="en-US" dirty="0"/>
                        <a:t>2020.01</a:t>
                      </a:r>
                    </a:p>
                  </a:txBody>
                  <a:tcPr/>
                </a:tc>
                <a:tc>
                  <a:txBody>
                    <a:bodyPr/>
                    <a:lstStyle/>
                    <a:p>
                      <a:r>
                        <a:rPr lang="en-US" dirty="0"/>
                        <a:t>Added support for Calex extra arguments.</a:t>
                      </a:r>
                    </a:p>
                  </a:txBody>
                  <a:tcPr/>
                </a:tc>
                <a:extLst>
                  <a:ext uri="{0D108BD9-81ED-4DB2-BD59-A6C34878D82A}">
                    <a16:rowId xmlns:a16="http://schemas.microsoft.com/office/drawing/2014/main" val="3487063393"/>
                  </a:ext>
                </a:extLst>
              </a:tr>
              <a:tr h="370840">
                <a:tc>
                  <a:txBody>
                    <a:bodyPr/>
                    <a:lstStyle/>
                    <a:p>
                      <a:r>
                        <a:rPr lang="en-US" dirty="0"/>
                        <a:t>2020.01-1</a:t>
                      </a:r>
                    </a:p>
                  </a:txBody>
                  <a:tcPr/>
                </a:tc>
                <a:tc>
                  <a:txBody>
                    <a:bodyPr/>
                    <a:lstStyle/>
                    <a:p>
                      <a:r>
                        <a:rPr lang="en-US" dirty="0"/>
                        <a:t>Added support for standard cell boundary testcases. Added support for specifying virtual connect value for LVS.</a:t>
                      </a:r>
                    </a:p>
                  </a:txBody>
                  <a:tcPr/>
                </a:tc>
                <a:extLst>
                  <a:ext uri="{0D108BD9-81ED-4DB2-BD59-A6C34878D82A}">
                    <a16:rowId xmlns:a16="http://schemas.microsoft.com/office/drawing/2014/main" val="31768305"/>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3301004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892367307"/>
              </p:ext>
            </p:extLst>
          </p:nvPr>
        </p:nvGraphicFramePr>
        <p:xfrm>
          <a:off x="457200" y="1554163"/>
          <a:ext cx="11277600" cy="503936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2020.08</a:t>
                      </a:r>
                    </a:p>
                  </a:txBody>
                  <a:tcPr/>
                </a:tc>
                <a:tc>
                  <a:txBody>
                    <a:bodyPr/>
                    <a:lstStyle/>
                    <a:p>
                      <a:r>
                        <a:rPr lang="en-US" dirty="0"/>
                        <a:t>Fixed </a:t>
                      </a:r>
                      <a:r>
                        <a:rPr lang="en-US" dirty="0" err="1"/>
                        <a:t>boundary_master_stdcell_ew</a:t>
                      </a:r>
                      <a:r>
                        <a:rPr lang="en-US" dirty="0"/>
                        <a:t>/ns testcase macros references. Added support for existing </a:t>
                      </a:r>
                      <a:r>
                        <a:rPr lang="en-US" dirty="0" err="1"/>
                        <a:t>stdcell</a:t>
                      </a:r>
                      <a:r>
                        <a:rPr lang="en-US" dirty="0"/>
                        <a:t> NDM to bypass </a:t>
                      </a:r>
                      <a:r>
                        <a:rPr lang="en-US" dirty="0" err="1"/>
                        <a:t>stdcell</a:t>
                      </a:r>
                      <a:r>
                        <a:rPr lang="en-US" dirty="0"/>
                        <a:t> library creation.</a:t>
                      </a:r>
                    </a:p>
                  </a:txBody>
                  <a:tcPr/>
                </a:tc>
                <a:extLst>
                  <a:ext uri="{0D108BD9-81ED-4DB2-BD59-A6C34878D82A}">
                    <a16:rowId xmlns:a16="http://schemas.microsoft.com/office/drawing/2014/main" val="2615189556"/>
                  </a:ext>
                </a:extLst>
              </a:tr>
              <a:tr h="370840">
                <a:tc>
                  <a:txBody>
                    <a:bodyPr/>
                    <a:lstStyle/>
                    <a:p>
                      <a:r>
                        <a:rPr lang="en-US" dirty="0"/>
                        <a:t>2020.08-1</a:t>
                      </a:r>
                    </a:p>
                  </a:txBody>
                  <a:tcPr/>
                </a:tc>
                <a:tc>
                  <a:txBody>
                    <a:bodyPr/>
                    <a:lstStyle/>
                    <a:p>
                      <a:r>
                        <a:rPr lang="en-US" dirty="0"/>
                        <a:t>Modified to use </a:t>
                      </a:r>
                      <a:r>
                        <a:rPr lang="en-US" dirty="0" err="1"/>
                        <a:t>techlib</a:t>
                      </a:r>
                      <a:r>
                        <a:rPr lang="en-US" dirty="0"/>
                        <a:t> from </a:t>
                      </a:r>
                      <a:r>
                        <a:rPr lang="en-US" dirty="0" err="1"/>
                        <a:t>stdcell</a:t>
                      </a:r>
                      <a:r>
                        <a:rPr lang="en-US" dirty="0"/>
                        <a:t> NDM if given. Added int22ffl18 pin text support.</a:t>
                      </a:r>
                    </a:p>
                  </a:txBody>
                  <a:tcPr/>
                </a:tc>
                <a:extLst>
                  <a:ext uri="{0D108BD9-81ED-4DB2-BD59-A6C34878D82A}">
                    <a16:rowId xmlns:a16="http://schemas.microsoft.com/office/drawing/2014/main" val="2037567174"/>
                  </a:ext>
                </a:extLst>
              </a:tr>
              <a:tr h="370840">
                <a:tc>
                  <a:txBody>
                    <a:bodyPr/>
                    <a:lstStyle/>
                    <a:p>
                      <a:r>
                        <a:rPr lang="en-US" dirty="0"/>
                        <a:t>2021.08</a:t>
                      </a:r>
                    </a:p>
                  </a:txBody>
                  <a:tcPr/>
                </a:tc>
                <a:tc>
                  <a:txBody>
                    <a:bodyPr/>
                    <a:lstStyle/>
                    <a:p>
                      <a:pPr marL="0" indent="0">
                        <a:buFontTx/>
                        <a:buNone/>
                      </a:pPr>
                      <a:r>
                        <a:rPr lang="en-US" dirty="0"/>
                        <a:t>-Updated UDE3/CC log file structure for compatibility with new UDE3.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Stdcell</a:t>
                      </a:r>
                      <a:r>
                        <a:rPr lang="en-US" dirty="0"/>
                        <a:t> NDM and macro LEFs are now required for </a:t>
                      </a:r>
                      <a:r>
                        <a:rPr lang="en-US" dirty="0" err="1"/>
                        <a:t>stdcell</a:t>
                      </a:r>
                      <a:r>
                        <a:rPr lang="en-US" dirty="0"/>
                        <a:t> boundary testcases.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Stdcell</a:t>
                      </a:r>
                      <a:r>
                        <a:rPr lang="en-US" dirty="0"/>
                        <a:t> boundary testcases are now generated with the name "</a:t>
                      </a:r>
                      <a:r>
                        <a:rPr lang="en-US" dirty="0" err="1"/>
                        <a:t>boundary_stdcell</a:t>
                      </a:r>
                      <a:r>
                        <a:rPr lang="en-US" dirty="0"/>
                        <a:t>_&lt;macro&gt;" for macros listed in the </a:t>
                      </a:r>
                      <a:r>
                        <a:rPr lang="en-US" dirty="0" err="1"/>
                        <a:t>testcases_stdcell</a:t>
                      </a:r>
                      <a:r>
                        <a:rPr lang="en-US" dirty="0"/>
                        <a:t>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-TSMC5-specific fixes for </a:t>
                      </a:r>
                      <a:r>
                        <a:rPr lang="en-US" dirty="0" err="1"/>
                        <a:t>stdcell</a:t>
                      </a:r>
                      <a:r>
                        <a:rPr lang="en-US" dirty="0"/>
                        <a:t> boundary testcases.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a:t>
                      </a:r>
                      <a:r>
                        <a:rPr lang="en-US" dirty="0" err="1"/>
                        <a:t>testcases_wrapper</a:t>
                      </a:r>
                      <a:r>
                        <a:rPr lang="en-US" dirty="0"/>
                        <a:t> parameter for *wrapper_&lt;macro&gt; testcases where script will add &lt;macro&gt; as </a:t>
                      </a:r>
                      <a:r>
                        <a:rPr lang="en-US" dirty="0" err="1"/>
                        <a:t>subcell</a:t>
                      </a:r>
                      <a:r>
                        <a:rPr lang="en-US" dirty="0"/>
                        <a:t> to *wrapper_&lt;macro&gt;, then run PV.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a:t>
                      </a:r>
                      <a:r>
                        <a:rPr lang="en-US" dirty="0" err="1"/>
                        <a:t>generate_cdl</a:t>
                      </a:r>
                      <a:r>
                        <a:rPr lang="en-US" dirty="0"/>
                        <a:t> parameter to enable CDL generation for *wrapper_&lt;macro&gt; testcases.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a:t>
                      </a:r>
                      <a:r>
                        <a:rPr lang="en-US" dirty="0" err="1"/>
                        <a:t>testcases_pv_only</a:t>
                      </a:r>
                      <a:r>
                        <a:rPr lang="en-US" dirty="0"/>
                        <a:t> parameter. Cells listed here will have PV run on them with the provided GDS and CDL.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-Added support for </a:t>
                      </a:r>
                      <a:r>
                        <a:rPr lang="en-US" dirty="0" err="1"/>
                        <a:t>testcases_utility</a:t>
                      </a:r>
                      <a:r>
                        <a:rPr lang="en-US" dirty="0"/>
                        <a:t>_* parameters for utility cell/block abutment checking. See documentation for details on how to use.</a:t>
                      </a:r>
                    </a:p>
                  </a:txBody>
                  <a:tcPr/>
                </a:tc>
                <a:extLst>
                  <a:ext uri="{0D108BD9-81ED-4DB2-BD59-A6C34878D82A}">
                    <a16:rowId xmlns:a16="http://schemas.microsoft.com/office/drawing/2014/main" val="77867520"/>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314796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5F9D8E-2943-4168-9798-9E4ADECAC00E}"/>
              </a:ext>
            </a:extLst>
          </p:cNvPr>
          <p:cNvSpPr>
            <a:spLocks noGrp="1"/>
          </p:cNvSpPr>
          <p:nvPr>
            <p:ph idx="1"/>
          </p:nvPr>
        </p:nvSpPr>
        <p:spPr/>
        <p:txBody>
          <a:bodyPr>
            <a:normAutofit fontScale="77500" lnSpcReduction="20000"/>
          </a:bodyPr>
          <a:lstStyle/>
          <a:p>
            <a:r>
              <a:rPr lang="en-US" dirty="0"/>
              <a:t>Location</a:t>
            </a:r>
          </a:p>
          <a:p>
            <a:pPr lvl="1"/>
            <a:r>
              <a:rPr lang="en-US" dirty="0"/>
              <a:t>CAD-REP: /remote/cad-rep/projects/alpha/</a:t>
            </a:r>
            <a:r>
              <a:rPr lang="en-US" dirty="0" err="1"/>
              <a:t>alpha_common</a:t>
            </a:r>
            <a:r>
              <a:rPr lang="en-US" dirty="0"/>
              <a:t>/bin/</a:t>
            </a:r>
            <a:r>
              <a:rPr lang="en-US" dirty="0" err="1"/>
              <a:t>crd_abutment</a:t>
            </a:r>
            <a:r>
              <a:rPr lang="en-US" dirty="0"/>
              <a:t>/</a:t>
            </a:r>
          </a:p>
          <a:p>
            <a:pPr lvl="1"/>
            <a:r>
              <a:rPr lang="en-US" dirty="0"/>
              <a:t>P4 1999: //</a:t>
            </a:r>
            <a:r>
              <a:rPr lang="en-US" dirty="0" err="1"/>
              <a:t>wwcad</a:t>
            </a:r>
            <a:r>
              <a:rPr lang="en-US" dirty="0"/>
              <a:t>/</a:t>
            </a:r>
            <a:r>
              <a:rPr lang="en-US" dirty="0" err="1"/>
              <a:t>msip</a:t>
            </a:r>
            <a:r>
              <a:rPr lang="en-US" dirty="0"/>
              <a:t>/projects/alpha/</a:t>
            </a:r>
            <a:r>
              <a:rPr lang="en-US" dirty="0" err="1"/>
              <a:t>alpha_common</a:t>
            </a:r>
            <a:r>
              <a:rPr lang="en-US" dirty="0"/>
              <a:t>/bin/</a:t>
            </a:r>
            <a:r>
              <a:rPr lang="en-US" dirty="0" err="1"/>
              <a:t>crd_abutment</a:t>
            </a:r>
            <a:r>
              <a:rPr lang="en-US" dirty="0"/>
              <a:t>/</a:t>
            </a:r>
          </a:p>
          <a:p>
            <a:pPr lvl="1"/>
            <a:endParaRPr lang="en-US" dirty="0"/>
          </a:p>
          <a:p>
            <a:r>
              <a:rPr lang="en-US" dirty="0"/>
              <a:t>Instructions</a:t>
            </a:r>
          </a:p>
          <a:p>
            <a:pPr lvl="1"/>
            <a:r>
              <a:rPr lang="en-US" dirty="0"/>
              <a:t>Create working directory and change to it</a:t>
            </a:r>
          </a:p>
          <a:p>
            <a:pPr lvl="1"/>
            <a:r>
              <a:rPr lang="en-US" dirty="0"/>
              <a:t>Copy crd_abutment_parameters.csv to working directory and modify as per </a:t>
            </a:r>
            <a:r>
              <a:rPr lang="en-US" dirty="0">
                <a:hlinkClick r:id="rId2" action="ppaction://hlinksldjump"/>
              </a:rPr>
              <a:t>Configuring crd_abutment_parameters.csv</a:t>
            </a:r>
            <a:r>
              <a:rPr lang="en-US" dirty="0"/>
              <a:t>. The parameters in the CSV file must be configured prior to running the script for correct operation</a:t>
            </a:r>
          </a:p>
          <a:p>
            <a:pPr lvl="1"/>
            <a:r>
              <a:rPr lang="en-US" dirty="0"/>
              <a:t>Execute</a:t>
            </a:r>
          </a:p>
          <a:p>
            <a:pPr marL="576072" lvl="2" indent="0">
              <a:buNone/>
            </a:pPr>
            <a:r>
              <a:rPr lang="en-US" dirty="0"/>
              <a:t>&gt; /remote/cad-rep/projects/alpha/</a:t>
            </a:r>
            <a:r>
              <a:rPr lang="en-US" dirty="0" err="1"/>
              <a:t>alpha_common</a:t>
            </a:r>
            <a:r>
              <a:rPr lang="en-US" dirty="0"/>
              <a:t>/bin/</a:t>
            </a:r>
            <a:r>
              <a:rPr lang="en-US" dirty="0" err="1"/>
              <a:t>crd_abutment</a:t>
            </a:r>
            <a:r>
              <a:rPr lang="en-US" dirty="0"/>
              <a:t>/</a:t>
            </a:r>
            <a:r>
              <a:rPr lang="en-US" dirty="0" err="1"/>
              <a:t>crd_abutment.tcl</a:t>
            </a:r>
            <a:endParaRPr lang="en-US" dirty="0"/>
          </a:p>
          <a:p>
            <a:endParaRPr lang="en-US" dirty="0"/>
          </a:p>
          <a:p>
            <a:r>
              <a:rPr lang="en-US" dirty="0"/>
              <a:t>Output</a:t>
            </a:r>
          </a:p>
          <a:p>
            <a:pPr lvl="1"/>
            <a:r>
              <a:rPr lang="en-US" dirty="0"/>
              <a:t>Script log file called crd_abutment.log</a:t>
            </a:r>
          </a:p>
          <a:p>
            <a:pPr lvl="1"/>
            <a:r>
              <a:rPr lang="en-US" dirty="0"/>
              <a:t>Testcase log files called &lt;testcase&gt;.log</a:t>
            </a:r>
          </a:p>
          <a:p>
            <a:pPr lvl="1"/>
            <a:r>
              <a:rPr lang="en-US" dirty="0"/>
              <a:t>Subdirectories for each testcase will be created</a:t>
            </a:r>
          </a:p>
          <a:p>
            <a:pPr lvl="1"/>
            <a:r>
              <a:rPr lang="en-US" dirty="0"/>
              <a:t>A </a:t>
            </a:r>
            <a:r>
              <a:rPr lang="en-US" dirty="0" err="1"/>
              <a:t>uniquified_input_CDL</a:t>
            </a:r>
            <a:r>
              <a:rPr lang="en-US" dirty="0"/>
              <a:t> subdirectory with the uniquified CDL files, if </a:t>
            </a:r>
            <a:r>
              <a:rPr lang="en-US" dirty="0" err="1"/>
              <a:t>uniquify_input_cdl</a:t>
            </a:r>
            <a:r>
              <a:rPr lang="en-US" dirty="0"/>
              <a:t> parameter is set to 1</a:t>
            </a:r>
          </a:p>
          <a:p>
            <a:pPr lvl="1"/>
            <a:r>
              <a:rPr lang="en-US" dirty="0"/>
              <a:t>A </a:t>
            </a:r>
            <a:r>
              <a:rPr lang="en-US" dirty="0" err="1"/>
              <a:t>uniquified_input_GDS</a:t>
            </a:r>
            <a:r>
              <a:rPr lang="en-US" dirty="0"/>
              <a:t> subdirectory with the uniquified GDS files, if </a:t>
            </a:r>
            <a:r>
              <a:rPr lang="en-US" dirty="0" err="1"/>
              <a:t>uniquify_input_gds</a:t>
            </a:r>
            <a:r>
              <a:rPr lang="en-US" dirty="0"/>
              <a:t> parameter is set to 1</a:t>
            </a:r>
          </a:p>
          <a:p>
            <a:pPr lvl="1"/>
            <a:r>
              <a:rPr lang="en-US" dirty="0"/>
              <a:t>A results subdirectory containing links to PV and testcase log files</a:t>
            </a:r>
          </a:p>
          <a:p>
            <a:pPr lvl="1"/>
            <a:r>
              <a:rPr lang="en-US" dirty="0"/>
              <a:t>PV run directories can be found in &lt;testcase&gt;/</a:t>
            </a:r>
            <a:r>
              <a:rPr lang="en-US" dirty="0" err="1"/>
              <a:t>pv</a:t>
            </a:r>
            <a:r>
              <a:rPr lang="en-US" dirty="0"/>
              <a:t>/ subdirectory, useful for loading results in VUE</a:t>
            </a:r>
          </a:p>
        </p:txBody>
      </p:sp>
      <p:sp>
        <p:nvSpPr>
          <p:cNvPr id="3" name="Text Placeholder 2">
            <a:extLst>
              <a:ext uri="{FF2B5EF4-FFF2-40B4-BE49-F238E27FC236}">
                <a16:creationId xmlns:a16="http://schemas.microsoft.com/office/drawing/2014/main" id="{9D47AD99-7F74-4C98-A18C-6EC7F48F84E6}"/>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93C9C49C-1C73-4BBC-9EA8-DFA2FF83688F}"/>
              </a:ext>
            </a:extLst>
          </p:cNvPr>
          <p:cNvSpPr>
            <a:spLocks noGrp="1"/>
          </p:cNvSpPr>
          <p:nvPr>
            <p:ph type="title"/>
          </p:nvPr>
        </p:nvSpPr>
        <p:spPr/>
        <p:txBody>
          <a:bodyPr/>
          <a:lstStyle/>
          <a:p>
            <a:r>
              <a:rPr lang="en-US" dirty="0"/>
              <a:t>Usage</a:t>
            </a:r>
          </a:p>
        </p:txBody>
      </p:sp>
    </p:spTree>
    <p:extLst>
      <p:ext uri="{BB962C8B-B14F-4D97-AF65-F5344CB8AC3E}">
        <p14:creationId xmlns:p14="http://schemas.microsoft.com/office/powerpoint/2010/main" val="1370435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4225462249"/>
              </p:ext>
            </p:extLst>
          </p:nvPr>
        </p:nvGraphicFramePr>
        <p:xfrm>
          <a:off x="457200" y="1554163"/>
          <a:ext cx="11277600" cy="485140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2021.08</a:t>
                      </a:r>
                    </a:p>
                  </a:txBody>
                  <a:tcPr/>
                </a:tc>
                <a:tc>
                  <a:txBody>
                    <a:bodyPr/>
                    <a:lstStyle/>
                    <a:p>
                      <a:r>
                        <a:rPr lang="en-US" dirty="0"/>
                        <a:t>(cont’d) </a:t>
                      </a:r>
                    </a:p>
                    <a:p>
                      <a:r>
                        <a:rPr lang="en-US" dirty="0"/>
                        <a:t>-Added support for FEOL and BEOL fill during DRC with </a:t>
                      </a:r>
                      <a:r>
                        <a:rPr lang="en-US" dirty="0" err="1"/>
                        <a:t>drc_feol_fill</a:t>
                      </a:r>
                      <a:r>
                        <a:rPr lang="en-US" dirty="0"/>
                        <a:t> and </a:t>
                      </a:r>
                      <a:r>
                        <a:rPr lang="en-US" dirty="0" err="1"/>
                        <a:t>drc_beol_fill</a:t>
                      </a:r>
                      <a:r>
                        <a:rPr lang="en-US" dirty="0"/>
                        <a:t> parameters.</a:t>
                      </a:r>
                    </a:p>
                    <a:p>
                      <a:r>
                        <a:rPr lang="en-US" dirty="0"/>
                        <a:t>-PV result files are now copied to the work directory rather than within each testcase directory.</a:t>
                      </a:r>
                    </a:p>
                    <a:p>
                      <a:r>
                        <a:rPr lang="en-US" dirty="0"/>
                        <a:t>-Added "-</a:t>
                      </a:r>
                      <a:r>
                        <a:rPr lang="en-US" dirty="0" err="1"/>
                        <a:t>runnohalt</a:t>
                      </a:r>
                      <a:r>
                        <a:rPr lang="en-US" dirty="0"/>
                        <a:t>" to ICWB execution to bypass errors that occur when the same GDS is referenced again through "layout reference add".</a:t>
                      </a:r>
                    </a:p>
                    <a:p>
                      <a:r>
                        <a:rPr lang="en-US" dirty="0"/>
                        <a:t>-Added additional power supplies to avoid uniquifying pin names.</a:t>
                      </a:r>
                    </a:p>
                    <a:p>
                      <a:r>
                        <a:rPr lang="en-US" dirty="0"/>
                        <a:t>-Added support for LPDDR5xm testcases with applicable parameters.</a:t>
                      </a:r>
                    </a:p>
                    <a:p>
                      <a:r>
                        <a:rPr lang="en-US" dirty="0"/>
                        <a:t>-Added support for HM+VDD clamp testcases for PERC, with applicable parameters.</a:t>
                      </a:r>
                    </a:p>
                    <a:p>
                      <a:r>
                        <a:rPr lang="en-US" dirty="0"/>
                        <a:t>-ICC2 flows now use </a:t>
                      </a:r>
                      <a:r>
                        <a:rPr lang="en-US" dirty="0" err="1"/>
                        <a:t>scale_factor</a:t>
                      </a:r>
                      <a:r>
                        <a:rPr lang="en-US" dirty="0"/>
                        <a:t>.</a:t>
                      </a:r>
                    </a:p>
                    <a:p>
                      <a:r>
                        <a:rPr lang="en-US" dirty="0"/>
                        <a:t>-Script now continues to next testcase while PV jobs are executing. PV jobs are run in parallel.</a:t>
                      </a:r>
                    </a:p>
                    <a:p>
                      <a:r>
                        <a:rPr lang="en-US" dirty="0"/>
                        <a:t>-PV parameters modified for specifying ICV or </a:t>
                      </a:r>
                      <a:r>
                        <a:rPr lang="en-US" dirty="0" err="1"/>
                        <a:t>Calibre</a:t>
                      </a:r>
                      <a:r>
                        <a:rPr lang="en-US" dirty="0"/>
                        <a:t> for DRC/LVS jobs.</a:t>
                      </a:r>
                    </a:p>
                    <a:p>
                      <a:r>
                        <a:rPr lang="en-US" dirty="0"/>
                        <a:t>-Added </a:t>
                      </a:r>
                      <a:r>
                        <a:rPr lang="en-US" dirty="0" err="1"/>
                        <a:t>stdcell_drive_strength</a:t>
                      </a:r>
                      <a:r>
                        <a:rPr lang="en-US" dirty="0"/>
                        <a:t> parameter to specify version of INV/BUF/ND2/NR2 cells to add.</a:t>
                      </a:r>
                    </a:p>
                  </a:txBody>
                  <a:tcPr/>
                </a:tc>
                <a:extLst>
                  <a:ext uri="{0D108BD9-81ED-4DB2-BD59-A6C34878D82A}">
                    <a16:rowId xmlns:a16="http://schemas.microsoft.com/office/drawing/2014/main" val="2615189556"/>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1641093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1845213679"/>
              </p:ext>
            </p:extLst>
          </p:nvPr>
        </p:nvGraphicFramePr>
        <p:xfrm>
          <a:off x="457200" y="1554163"/>
          <a:ext cx="11277600" cy="384556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2021.08</a:t>
                      </a:r>
                    </a:p>
                  </a:txBody>
                  <a:tcPr/>
                </a:tc>
                <a:tc>
                  <a:txBody>
                    <a:bodyPr/>
                    <a:lstStyle/>
                    <a:p>
                      <a:r>
                        <a:rPr lang="en-US" dirty="0"/>
                        <a:t>(cont’d)</a:t>
                      </a:r>
                    </a:p>
                    <a:p>
                      <a:r>
                        <a:rPr lang="en-US" dirty="0"/>
                        <a:t>-Added </a:t>
                      </a:r>
                      <a:r>
                        <a:rPr lang="en-US" dirty="0" err="1"/>
                        <a:t>stdcell_tap</a:t>
                      </a:r>
                      <a:r>
                        <a:rPr lang="en-US" dirty="0"/>
                        <a:t> parameter to specify tap cell to use. Required as some </a:t>
                      </a:r>
                      <a:r>
                        <a:rPr lang="en-US" dirty="0" err="1"/>
                        <a:t>stdcell</a:t>
                      </a:r>
                      <a:r>
                        <a:rPr lang="en-US" dirty="0"/>
                        <a:t> libraries include several tap options.</a:t>
                      </a:r>
                    </a:p>
                    <a:p>
                      <a:r>
                        <a:rPr lang="en-US" dirty="0"/>
                        <a:t>-Added </a:t>
                      </a:r>
                      <a:r>
                        <a:rPr lang="en-US" dirty="0" err="1"/>
                        <a:t>stdcell_kpt</a:t>
                      </a:r>
                      <a:r>
                        <a:rPr lang="en-US" dirty="0"/>
                        <a:t>_* parameters to specify </a:t>
                      </a:r>
                      <a:r>
                        <a:rPr lang="en-US" dirty="0" err="1"/>
                        <a:t>stdcell</a:t>
                      </a:r>
                      <a:r>
                        <a:rPr lang="en-US" dirty="0"/>
                        <a:t> </a:t>
                      </a:r>
                      <a:r>
                        <a:rPr lang="en-US" dirty="0" err="1"/>
                        <a:t>keepout</a:t>
                      </a:r>
                      <a:r>
                        <a:rPr lang="en-US" dirty="0"/>
                        <a:t> region around macro.</a:t>
                      </a:r>
                    </a:p>
                    <a:p>
                      <a:r>
                        <a:rPr lang="en-US" dirty="0"/>
                        <a:t>-Removed following parameters:</a:t>
                      </a:r>
                    </a:p>
                    <a:p>
                      <a:pPr marL="285750" indent="-285750">
                        <a:buFont typeface="Arial" panose="020B0604020202020204" pitchFamily="34" charset="0"/>
                        <a:buChar char="•"/>
                      </a:pPr>
                      <a:r>
                        <a:rPr lang="en-US" dirty="0" err="1"/>
                        <a:t>boundary_top</a:t>
                      </a:r>
                      <a:r>
                        <a:rPr lang="en-US" dirty="0"/>
                        <a:t>* - These boundary cells not required due to even number of </a:t>
                      </a:r>
                      <a:r>
                        <a:rPr lang="en-US" dirty="0" err="1"/>
                        <a:t>stdcell</a:t>
                      </a:r>
                      <a:r>
                        <a:rPr lang="en-US" dirty="0"/>
                        <a:t> rows and non-flipped first row.</a:t>
                      </a:r>
                    </a:p>
                    <a:p>
                      <a:pPr marL="285750" indent="-285750">
                        <a:buFont typeface="Arial" panose="020B0604020202020204" pitchFamily="34" charset="0"/>
                        <a:buChar char="•"/>
                      </a:pPr>
                      <a:r>
                        <a:rPr lang="en-US" dirty="0" err="1"/>
                        <a:t>calex_site</a:t>
                      </a:r>
                      <a:r>
                        <a:rPr lang="en-US" dirty="0"/>
                        <a:t> - only site 3 exists now.</a:t>
                      </a:r>
                    </a:p>
                    <a:p>
                      <a:pPr marL="285750" indent="-285750">
                        <a:buFont typeface="Arial" panose="020B0604020202020204" pitchFamily="34" charset="0"/>
                        <a:buChar char="•"/>
                      </a:pPr>
                      <a:r>
                        <a:rPr lang="en-US" dirty="0" err="1"/>
                        <a:t>stdcell_lef</a:t>
                      </a:r>
                      <a:r>
                        <a:rPr lang="en-US" dirty="0"/>
                        <a:t> - no longer used in </a:t>
                      </a:r>
                      <a:r>
                        <a:rPr lang="en-US" dirty="0" err="1"/>
                        <a:t>stdcell</a:t>
                      </a:r>
                      <a:r>
                        <a:rPr lang="en-US" dirty="0"/>
                        <a:t> boundary testcases.</a:t>
                      </a:r>
                    </a:p>
                    <a:p>
                      <a:pPr marL="285750" indent="-285750">
                        <a:buFont typeface="Arial" panose="020B0604020202020204" pitchFamily="34" charset="0"/>
                        <a:buChar char="•"/>
                      </a:pPr>
                      <a:r>
                        <a:rPr lang="en-US" dirty="0" err="1"/>
                        <a:t>uu_per_dbu</a:t>
                      </a:r>
                      <a:r>
                        <a:rPr lang="en-US" dirty="0"/>
                        <a:t> - it is now calculated by the script.</a:t>
                      </a:r>
                    </a:p>
                  </a:txBody>
                  <a:tcPr/>
                </a:tc>
                <a:extLst>
                  <a:ext uri="{0D108BD9-81ED-4DB2-BD59-A6C34878D82A}">
                    <a16:rowId xmlns:a16="http://schemas.microsoft.com/office/drawing/2014/main" val="2615189556"/>
                  </a:ext>
                </a:extLst>
              </a:tr>
              <a:tr h="370840">
                <a:tc>
                  <a:txBody>
                    <a:bodyPr/>
                    <a:lstStyle/>
                    <a:p>
                      <a:r>
                        <a:rPr lang="en-US" dirty="0"/>
                        <a:t>2021.08-1</a:t>
                      </a:r>
                    </a:p>
                  </a:txBody>
                  <a:tcPr/>
                </a:tc>
                <a:tc>
                  <a:txBody>
                    <a:bodyPr/>
                    <a:lstStyle/>
                    <a:p>
                      <a:pPr marL="0" indent="0">
                        <a:buFont typeface="Arial" panose="020B0604020202020204" pitchFamily="34" charset="0"/>
                        <a:buNone/>
                      </a:pPr>
                      <a:r>
                        <a:rPr lang="en-US" dirty="0"/>
                        <a:t>Links to the physical verification report files are now created in the script's work directory instead of copies of the files.</a:t>
                      </a:r>
                    </a:p>
                  </a:txBody>
                  <a:tcPr/>
                </a:tc>
                <a:extLst>
                  <a:ext uri="{0D108BD9-81ED-4DB2-BD59-A6C34878D82A}">
                    <a16:rowId xmlns:a16="http://schemas.microsoft.com/office/drawing/2014/main" val="1424180736"/>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72253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290146306"/>
              </p:ext>
            </p:extLst>
          </p:nvPr>
        </p:nvGraphicFramePr>
        <p:xfrm>
          <a:off x="457200" y="1554163"/>
          <a:ext cx="11277600" cy="485140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2021.09</a:t>
                      </a:r>
                    </a:p>
                  </a:txBody>
                  <a:tcPr/>
                </a:tc>
                <a:tc>
                  <a:txBody>
                    <a:bodyPr/>
                    <a:lstStyle/>
                    <a:p>
                      <a:r>
                        <a:rPr lang="en-US" dirty="0"/>
                        <a:t>-Renamed testcases parameter to </a:t>
                      </a:r>
                      <a:r>
                        <a:rPr lang="en-US" dirty="0" err="1"/>
                        <a:t>testcases_abutment</a:t>
                      </a:r>
                      <a:r>
                        <a:rPr lang="en-US" dirty="0"/>
                        <a:t> for clarity.</a:t>
                      </a:r>
                    </a:p>
                    <a:p>
                      <a:r>
                        <a:rPr lang="en-US" dirty="0"/>
                        <a:t>-Added support for abutment standard cell boundary testcases, where macros are first abutted prior to standard cell ring insertion. Specified with </a:t>
                      </a:r>
                      <a:r>
                        <a:rPr lang="en-US" dirty="0" err="1"/>
                        <a:t>testcases_abutment_stdcell</a:t>
                      </a:r>
                      <a:r>
                        <a:rPr lang="en-US" dirty="0"/>
                        <a:t> parameter. Testcases are generated with the name </a:t>
                      </a:r>
                      <a:r>
                        <a:rPr lang="en-US" dirty="0" err="1"/>
                        <a:t>stdcell_ring</a:t>
                      </a:r>
                      <a:r>
                        <a:rPr lang="en-US" dirty="0"/>
                        <a:t>_&lt;testcase&gt;.</a:t>
                      </a:r>
                    </a:p>
                    <a:p>
                      <a:r>
                        <a:rPr lang="en-US" dirty="0"/>
                        <a:t>-Added support for rectilinear boundaries in standard cell boundary testcases. Changed generated testcase name to </a:t>
                      </a:r>
                      <a:r>
                        <a:rPr lang="en-US" dirty="0" err="1"/>
                        <a:t>stdcell_ring</a:t>
                      </a:r>
                      <a:r>
                        <a:rPr lang="en-US" dirty="0"/>
                        <a:t>_&lt;macro&gt;.</a:t>
                      </a:r>
                    </a:p>
                    <a:p>
                      <a:r>
                        <a:rPr lang="en-US" dirty="0"/>
                        <a:t>-Script can now generate LEF for standard cell boundary testcases by setting the </a:t>
                      </a:r>
                      <a:r>
                        <a:rPr lang="en-US" dirty="0" err="1"/>
                        <a:t>generate_lef</a:t>
                      </a:r>
                      <a:r>
                        <a:rPr lang="en-US" dirty="0"/>
                        <a:t> parameter to 1. Note that size-only LEFs are generated - no pin information is generated.</a:t>
                      </a:r>
                    </a:p>
                    <a:p>
                      <a:r>
                        <a:rPr lang="en-US" dirty="0"/>
                        <a:t>-Re-introduced </a:t>
                      </a:r>
                      <a:r>
                        <a:rPr lang="en-US" dirty="0" err="1"/>
                        <a:t>boundary_top</a:t>
                      </a:r>
                      <a:r>
                        <a:rPr lang="en-US" dirty="0"/>
                        <a:t>* parameters for rectilinear boundaries where double </a:t>
                      </a:r>
                      <a:r>
                        <a:rPr lang="en-US" dirty="0" err="1"/>
                        <a:t>stdcell</a:t>
                      </a:r>
                      <a:r>
                        <a:rPr lang="en-US" dirty="0"/>
                        <a:t> row heights are not followed for each boundary segment.</a:t>
                      </a:r>
                    </a:p>
                    <a:p>
                      <a:r>
                        <a:rPr lang="en-US" dirty="0"/>
                        <a:t>-Added support for abutment wrapper testcases where macros are first abutted prior to insertion as a </a:t>
                      </a:r>
                      <a:r>
                        <a:rPr lang="en-US" dirty="0" err="1"/>
                        <a:t>subcell</a:t>
                      </a:r>
                      <a:r>
                        <a:rPr lang="en-US" dirty="0"/>
                        <a:t> into wrapper. Wrapper cells should be named as *wrapper</a:t>
                      </a:r>
                      <a:r>
                        <a:rPr lang="en-US"/>
                        <a:t>_&lt;testcase&gt; </a:t>
                      </a:r>
                      <a:r>
                        <a:rPr lang="en-US" dirty="0"/>
                        <a:t>and supplied to the new </a:t>
                      </a:r>
                      <a:r>
                        <a:rPr lang="en-US" dirty="0" err="1"/>
                        <a:t>testcases_abutment_wrapper</a:t>
                      </a:r>
                      <a:r>
                        <a:rPr lang="en-US" dirty="0"/>
                        <a:t> parameter.</a:t>
                      </a:r>
                    </a:p>
                    <a:p>
                      <a:r>
                        <a:rPr lang="en-US" dirty="0"/>
                        <a:t>-Updated to use ICVWB instead of ICWBEV.</a:t>
                      </a:r>
                    </a:p>
                    <a:p>
                      <a:r>
                        <a:rPr lang="en-US" dirty="0"/>
                        <a:t>-Added LPDDR54 standard cell boundary and PERC testcases.</a:t>
                      </a:r>
                    </a:p>
                  </a:txBody>
                  <a:tcPr/>
                </a:tc>
                <a:extLst>
                  <a:ext uri="{0D108BD9-81ED-4DB2-BD59-A6C34878D82A}">
                    <a16:rowId xmlns:a16="http://schemas.microsoft.com/office/drawing/2014/main" val="2615189556"/>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3899082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563778310"/>
              </p:ext>
            </p:extLst>
          </p:nvPr>
        </p:nvGraphicFramePr>
        <p:xfrm>
          <a:off x="457200" y="1554163"/>
          <a:ext cx="11277600" cy="504444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2021.11</a:t>
                      </a:r>
                    </a:p>
                  </a:txBody>
                  <a:tcPr/>
                </a:tc>
                <a:tc>
                  <a:txBody>
                    <a:bodyPr/>
                    <a:lstStyle/>
                    <a:p>
                      <a:r>
                        <a:rPr lang="en-US" dirty="0"/>
                        <a:t>-Complete set of LPDDR54 CRD abutment and boundary testcases added or updated.</a:t>
                      </a:r>
                    </a:p>
                    <a:p>
                      <a:r>
                        <a:rPr lang="en-US" dirty="0"/>
                        <a:t>-Fix to </a:t>
                      </a:r>
                      <a:r>
                        <a:rPr lang="en-US" dirty="0" err="1"/>
                        <a:t>Generate_Stdcell_Ring</a:t>
                      </a:r>
                      <a:r>
                        <a:rPr lang="en-US" dirty="0"/>
                        <a:t> proc to use terminal boundary for text origin coordinate instead of </a:t>
                      </a:r>
                      <a:r>
                        <a:rPr lang="en-US" dirty="0" err="1"/>
                        <a:t>bbox</a:t>
                      </a:r>
                      <a:r>
                        <a:rPr lang="en-US" dirty="0"/>
                        <a:t> as </a:t>
                      </a:r>
                      <a:r>
                        <a:rPr lang="en-US" dirty="0" err="1"/>
                        <a:t>bbox</a:t>
                      </a:r>
                      <a:r>
                        <a:rPr lang="en-US" dirty="0"/>
                        <a:t> coordinate may not fall within non-rectangular pin shape.</a:t>
                      </a:r>
                    </a:p>
                  </a:txBody>
                  <a:tcPr/>
                </a:tc>
                <a:extLst>
                  <a:ext uri="{0D108BD9-81ED-4DB2-BD59-A6C34878D82A}">
                    <a16:rowId xmlns:a16="http://schemas.microsoft.com/office/drawing/2014/main" val="2615189556"/>
                  </a:ext>
                </a:extLst>
              </a:tr>
              <a:tr h="370840">
                <a:tc>
                  <a:txBody>
                    <a:bodyPr/>
                    <a:lstStyle/>
                    <a:p>
                      <a:r>
                        <a:rPr lang="en-US" dirty="0"/>
                        <a:t>2021.12</a:t>
                      </a:r>
                    </a:p>
                  </a:txBody>
                  <a:tcPr/>
                </a:tc>
                <a:tc>
                  <a:txBody>
                    <a:bodyPr/>
                    <a:lstStyle/>
                    <a:p>
                      <a:r>
                        <a:rPr lang="en-US" dirty="0"/>
                        <a:t>-Added CDL </a:t>
                      </a:r>
                      <a:r>
                        <a:rPr lang="en-US" dirty="0" err="1"/>
                        <a:t>uniquification</a:t>
                      </a:r>
                      <a:r>
                        <a:rPr lang="en-US" dirty="0"/>
                        <a:t> with </a:t>
                      </a:r>
                      <a:r>
                        <a:rPr lang="en-US" dirty="0" err="1"/>
                        <a:t>uniquify_input_cdl</a:t>
                      </a:r>
                      <a:r>
                        <a:rPr lang="en-US" dirty="0"/>
                        <a:t> and </a:t>
                      </a:r>
                      <a:r>
                        <a:rPr lang="en-US" dirty="0" err="1"/>
                        <a:t>uniquify_input_cdl_filter_file</a:t>
                      </a:r>
                      <a:r>
                        <a:rPr lang="en-US" dirty="0"/>
                        <a:t> parameters. Only applies to Physical Verification Only and Wrapper testcases.</a:t>
                      </a:r>
                    </a:p>
                  </a:txBody>
                  <a:tcPr/>
                </a:tc>
                <a:extLst>
                  <a:ext uri="{0D108BD9-81ED-4DB2-BD59-A6C34878D82A}">
                    <a16:rowId xmlns:a16="http://schemas.microsoft.com/office/drawing/2014/main" val="3374316169"/>
                  </a:ext>
                </a:extLst>
              </a:tr>
              <a:tr h="370840">
                <a:tc>
                  <a:txBody>
                    <a:bodyPr/>
                    <a:lstStyle/>
                    <a:p>
                      <a:r>
                        <a:rPr lang="en-US" dirty="0"/>
                        <a:t>2021.12-1</a:t>
                      </a:r>
                    </a:p>
                  </a:txBody>
                  <a:tcPr/>
                </a:tc>
                <a:tc>
                  <a:txBody>
                    <a:bodyPr/>
                    <a:lstStyle/>
                    <a:p>
                      <a:r>
                        <a:rPr lang="en-US" dirty="0"/>
                        <a:t>-Added support for Standard Cell Fill testcases with the </a:t>
                      </a:r>
                      <a:r>
                        <a:rPr lang="en-US" dirty="0" err="1"/>
                        <a:t>testcases_stdcell_fill</a:t>
                      </a:r>
                      <a:r>
                        <a:rPr lang="en-US" dirty="0"/>
                        <a:t> parameter.</a:t>
                      </a:r>
                    </a:p>
                  </a:txBody>
                  <a:tcPr/>
                </a:tc>
                <a:extLst>
                  <a:ext uri="{0D108BD9-81ED-4DB2-BD59-A6C34878D82A}">
                    <a16:rowId xmlns:a16="http://schemas.microsoft.com/office/drawing/2014/main" val="134273743"/>
                  </a:ext>
                </a:extLst>
              </a:tr>
              <a:tr h="370840">
                <a:tc>
                  <a:txBody>
                    <a:bodyPr/>
                    <a:lstStyle/>
                    <a:p>
                      <a:r>
                        <a:rPr lang="en-US" dirty="0"/>
                        <a:t>2022.01</a:t>
                      </a:r>
                    </a:p>
                  </a:txBody>
                  <a:tcPr/>
                </a:tc>
                <a:tc>
                  <a:txBody>
                    <a:bodyPr/>
                    <a:lstStyle/>
                    <a:p>
                      <a:r>
                        <a:rPr lang="en-US" dirty="0"/>
                        <a:t>-Added </a:t>
                      </a:r>
                      <a:r>
                        <a:rPr lang="en-US" dirty="0" err="1"/>
                        <a:t>stdcell_inner_kpt</a:t>
                      </a:r>
                      <a:r>
                        <a:rPr lang="en-US" dirty="0"/>
                        <a:t>_* parameters to specify </a:t>
                      </a:r>
                      <a:r>
                        <a:rPr lang="en-US" dirty="0" err="1"/>
                        <a:t>keepout</a:t>
                      </a:r>
                      <a:r>
                        <a:rPr lang="en-US" dirty="0"/>
                        <a:t> from top level boundary in Standard Cell Fill testcases.</a:t>
                      </a:r>
                    </a:p>
                  </a:txBody>
                  <a:tcPr/>
                </a:tc>
                <a:extLst>
                  <a:ext uri="{0D108BD9-81ED-4DB2-BD59-A6C34878D82A}">
                    <a16:rowId xmlns:a16="http://schemas.microsoft.com/office/drawing/2014/main" val="356517580"/>
                  </a:ext>
                </a:extLst>
              </a:tr>
              <a:tr h="370840">
                <a:tc>
                  <a:txBody>
                    <a:bodyPr/>
                    <a:lstStyle/>
                    <a:p>
                      <a:r>
                        <a:rPr lang="en-US" dirty="0"/>
                        <a:t>2022.02</a:t>
                      </a:r>
                    </a:p>
                  </a:txBody>
                  <a:tcPr/>
                </a:tc>
                <a:tc>
                  <a:txBody>
                    <a:bodyPr/>
                    <a:lstStyle/>
                    <a:p>
                      <a:r>
                        <a:rPr lang="en-US" dirty="0"/>
                        <a:t>-Added LPDDR5X abutment testcases.</a:t>
                      </a:r>
                    </a:p>
                  </a:txBody>
                  <a:tcPr/>
                </a:tc>
                <a:extLst>
                  <a:ext uri="{0D108BD9-81ED-4DB2-BD59-A6C34878D82A}">
                    <a16:rowId xmlns:a16="http://schemas.microsoft.com/office/drawing/2014/main" val="1094648168"/>
                  </a:ext>
                </a:extLst>
              </a:tr>
              <a:tr h="370840">
                <a:tc>
                  <a:txBody>
                    <a:bodyPr/>
                    <a:lstStyle/>
                    <a:p>
                      <a:r>
                        <a:rPr lang="en-US"/>
                        <a:t>2022.03</a:t>
                      </a:r>
                      <a:endParaRPr lang="en-US" dirty="0"/>
                    </a:p>
                  </a:txBody>
                  <a:tcPr/>
                </a:tc>
                <a:tc>
                  <a:txBody>
                    <a:bodyPr/>
                    <a:lstStyle/>
                    <a:p>
                      <a:r>
                        <a:rPr lang="en-US" dirty="0"/>
                        <a:t>-Added abutment parameters to enable generation of boundary with upsizing.</a:t>
                      </a:r>
                    </a:p>
                    <a:p>
                      <a:r>
                        <a:rPr lang="en-US" dirty="0"/>
                        <a:t>-For [Abutment] Standard Cell Boundary testcases, signal pin names for spare cells are now uniquified in order to eliminate LVS opens.</a:t>
                      </a:r>
                    </a:p>
                    <a:p>
                      <a:r>
                        <a:rPr lang="en-US" dirty="0"/>
                        <a:t>-For [Abutment] Standard Cell Boundary testcases, macro is now placed at testbench origin.</a:t>
                      </a:r>
                    </a:p>
                    <a:p>
                      <a:r>
                        <a:rPr lang="en-US" dirty="0"/>
                        <a:t>-For Standard Cell Fill testcases, added pin labels at top level.</a:t>
                      </a:r>
                    </a:p>
                  </a:txBody>
                  <a:tcPr/>
                </a:tc>
                <a:extLst>
                  <a:ext uri="{0D108BD9-81ED-4DB2-BD59-A6C34878D82A}">
                    <a16:rowId xmlns:a16="http://schemas.microsoft.com/office/drawing/2014/main" val="3848920974"/>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688562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3723665674"/>
              </p:ext>
            </p:extLst>
          </p:nvPr>
        </p:nvGraphicFramePr>
        <p:xfrm>
          <a:off x="457200" y="1554163"/>
          <a:ext cx="11277600" cy="4673600"/>
        </p:xfrm>
        <a:graphic>
          <a:graphicData uri="http://schemas.openxmlformats.org/drawingml/2006/table">
            <a:tbl>
              <a:tblPr firstRow="1" bandRow="1">
                <a:tableStyleId>{5C22544A-7EE6-4342-B048-85BDC9FD1C3A}</a:tableStyleId>
              </a:tblPr>
              <a:tblGrid>
                <a:gridCol w="2041071">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2022.03-1</a:t>
                      </a:r>
                    </a:p>
                  </a:txBody>
                  <a:tcPr/>
                </a:tc>
                <a:tc>
                  <a:txBody>
                    <a:bodyPr/>
                    <a:lstStyle/>
                    <a:p>
                      <a:r>
                        <a:rPr lang="en-US" dirty="0"/>
                        <a:t>-Addition of </a:t>
                      </a:r>
                      <a:r>
                        <a:rPr lang="en-US" dirty="0" err="1"/>
                        <a:t>stdcell_manual_kpt</a:t>
                      </a:r>
                      <a:r>
                        <a:rPr lang="en-US" dirty="0"/>
                        <a:t>_&lt;macro/testcase&gt; parameters to add manual standard cell </a:t>
                      </a:r>
                      <a:r>
                        <a:rPr lang="en-US" dirty="0" err="1"/>
                        <a:t>keepouts</a:t>
                      </a:r>
                      <a:r>
                        <a:rPr lang="en-US" dirty="0"/>
                        <a:t> to [Abutment] Standard Cell Boundary and Standard Cell Fill testcases.</a:t>
                      </a:r>
                    </a:p>
                    <a:p>
                      <a:r>
                        <a:rPr lang="en-US" dirty="0"/>
                        <a:t>-Addition of script log, crd_abutment.log, generation.</a:t>
                      </a:r>
                    </a:p>
                  </a:txBody>
                  <a:tcPr/>
                </a:tc>
                <a:extLst>
                  <a:ext uri="{0D108BD9-81ED-4DB2-BD59-A6C34878D82A}">
                    <a16:rowId xmlns:a16="http://schemas.microsoft.com/office/drawing/2014/main" val="2615189556"/>
                  </a:ext>
                </a:extLst>
              </a:tr>
              <a:tr h="370840">
                <a:tc>
                  <a:txBody>
                    <a:bodyPr/>
                    <a:lstStyle/>
                    <a:p>
                      <a:r>
                        <a:rPr lang="en-US" dirty="0"/>
                        <a:t>2022.03-2</a:t>
                      </a:r>
                    </a:p>
                  </a:txBody>
                  <a:tcPr/>
                </a:tc>
                <a:tc>
                  <a:txBody>
                    <a:bodyPr/>
                    <a:lstStyle/>
                    <a:p>
                      <a:r>
                        <a:rPr lang="en-US" dirty="0"/>
                        <a:t>-Fixes to support gf12lpp18 standard cells.</a:t>
                      </a:r>
                    </a:p>
                    <a:p>
                      <a:r>
                        <a:rPr lang="en-US" dirty="0"/>
                        <a:t>-Removed FOUNDRY_DEFAULT value from </a:t>
                      </a:r>
                      <a:r>
                        <a:rPr lang="en-US" dirty="0" err="1"/>
                        <a:t>virtual_connect</a:t>
                      </a:r>
                      <a:r>
                        <a:rPr lang="en-US" dirty="0"/>
                        <a:t> parameter in parameters file template as some nodes don’t report text opens by foundry default.</a:t>
                      </a:r>
                    </a:p>
                  </a:txBody>
                  <a:tcPr/>
                </a:tc>
                <a:extLst>
                  <a:ext uri="{0D108BD9-81ED-4DB2-BD59-A6C34878D82A}">
                    <a16:rowId xmlns:a16="http://schemas.microsoft.com/office/drawing/2014/main" val="1027894187"/>
                  </a:ext>
                </a:extLst>
              </a:tr>
              <a:tr h="370840">
                <a:tc>
                  <a:txBody>
                    <a:bodyPr/>
                    <a:lstStyle/>
                    <a:p>
                      <a:r>
                        <a:rPr lang="en-US" dirty="0"/>
                        <a:t>2022.03-3</a:t>
                      </a:r>
                    </a:p>
                  </a:txBody>
                  <a:tcPr/>
                </a:tc>
                <a:tc>
                  <a:txBody>
                    <a:bodyPr/>
                    <a:lstStyle/>
                    <a:p>
                      <a:r>
                        <a:rPr lang="en-US" dirty="0"/>
                        <a:t>-Support for Perforce paths with revision # for CDL, DEF, GDS and LEF collaterals.</a:t>
                      </a:r>
                    </a:p>
                    <a:p>
                      <a:r>
                        <a:rPr lang="en-US" dirty="0"/>
                        <a:t>-Addition of log files for each testcase called &lt;testcase&gt;.log.</a:t>
                      </a:r>
                    </a:p>
                    <a:p>
                      <a:r>
                        <a:rPr lang="en-US" dirty="0"/>
                        <a:t>-Addition of parameter file contents to log files.</a:t>
                      </a:r>
                    </a:p>
                  </a:txBody>
                  <a:tcPr/>
                </a:tc>
                <a:extLst>
                  <a:ext uri="{0D108BD9-81ED-4DB2-BD59-A6C34878D82A}">
                    <a16:rowId xmlns:a16="http://schemas.microsoft.com/office/drawing/2014/main" val="547567266"/>
                  </a:ext>
                </a:extLst>
              </a:tr>
              <a:tr h="370840">
                <a:tc>
                  <a:txBody>
                    <a:bodyPr/>
                    <a:lstStyle/>
                    <a:p>
                      <a:r>
                        <a:rPr lang="en-US" dirty="0"/>
                        <a:t>2022.03-4</a:t>
                      </a:r>
                    </a:p>
                  </a:txBody>
                  <a:tcPr/>
                </a:tc>
                <a:tc>
                  <a:txBody>
                    <a:bodyPr/>
                    <a:lstStyle/>
                    <a:p>
                      <a:r>
                        <a:rPr lang="en-US" dirty="0"/>
                        <a:t>-Fixes to support tsmc12ffc18 standard cells.</a:t>
                      </a:r>
                    </a:p>
                  </a:txBody>
                  <a:tcPr/>
                </a:tc>
                <a:extLst>
                  <a:ext uri="{0D108BD9-81ED-4DB2-BD59-A6C34878D82A}">
                    <a16:rowId xmlns:a16="http://schemas.microsoft.com/office/drawing/2014/main" val="2027998703"/>
                  </a:ext>
                </a:extLst>
              </a:tr>
              <a:tr h="370840">
                <a:tc>
                  <a:txBody>
                    <a:bodyPr/>
                    <a:lstStyle/>
                    <a:p>
                      <a:r>
                        <a:rPr lang="en-US" dirty="0"/>
                        <a:t>2022.04</a:t>
                      </a:r>
                    </a:p>
                  </a:txBody>
                  <a:tcPr/>
                </a:tc>
                <a:tc>
                  <a:txBody>
                    <a:bodyPr/>
                    <a:lstStyle/>
                    <a:p>
                      <a:r>
                        <a:rPr lang="en-US" dirty="0"/>
                        <a:t>-Script modified to uniquify all GDS files specified in parameters file if </a:t>
                      </a:r>
                      <a:r>
                        <a:rPr lang="en-US" dirty="0" err="1"/>
                        <a:t>uniquify_input_gds</a:t>
                      </a:r>
                      <a:r>
                        <a:rPr lang="en-US" dirty="0"/>
                        <a:t> is enabled.</a:t>
                      </a:r>
                    </a:p>
                    <a:p>
                      <a:r>
                        <a:rPr lang="en-US" dirty="0"/>
                        <a:t>-Script modified to not use macros array variable.</a:t>
                      </a:r>
                    </a:p>
                    <a:p>
                      <a:r>
                        <a:rPr lang="en-US" dirty="0"/>
                        <a:t>-Fixes to tsmc5ff12 standard cell support.</a:t>
                      </a:r>
                    </a:p>
                  </a:txBody>
                  <a:tcPr/>
                </a:tc>
                <a:extLst>
                  <a:ext uri="{0D108BD9-81ED-4DB2-BD59-A6C34878D82A}">
                    <a16:rowId xmlns:a16="http://schemas.microsoft.com/office/drawing/2014/main" val="2619151500"/>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1197216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346288866"/>
              </p:ext>
            </p:extLst>
          </p:nvPr>
        </p:nvGraphicFramePr>
        <p:xfrm>
          <a:off x="457200" y="1554163"/>
          <a:ext cx="11277601" cy="3581400"/>
        </p:xfrm>
        <a:graphic>
          <a:graphicData uri="http://schemas.openxmlformats.org/drawingml/2006/table">
            <a:tbl>
              <a:tblPr firstRow="1" bandRow="1">
                <a:tableStyleId>{5C22544A-7EE6-4342-B048-85BDC9FD1C3A}</a:tableStyleId>
              </a:tblPr>
              <a:tblGrid>
                <a:gridCol w="2041072">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2022.04-1</a:t>
                      </a:r>
                    </a:p>
                  </a:txBody>
                  <a:tcPr/>
                </a:tc>
                <a:tc>
                  <a:txBody>
                    <a:bodyPr/>
                    <a:lstStyle/>
                    <a:p>
                      <a:r>
                        <a:rPr lang="en-US" dirty="0"/>
                        <a:t>-Fixes to tsmc5ff12 standard cell support.</a:t>
                      </a:r>
                    </a:p>
                    <a:p>
                      <a:r>
                        <a:rPr lang="en-US" dirty="0"/>
                        <a:t>-Setting version of ICC2, ICVWB and </a:t>
                      </a:r>
                      <a:r>
                        <a:rPr lang="en-US" dirty="0" err="1"/>
                        <a:t>msip_cd_pv</a:t>
                      </a:r>
                      <a:r>
                        <a:rPr lang="en-US" dirty="0"/>
                        <a:t> tools to support result reproducibility. These will get updated with future script versions.</a:t>
                      </a:r>
                    </a:p>
                  </a:txBody>
                  <a:tcPr/>
                </a:tc>
                <a:extLst>
                  <a:ext uri="{0D108BD9-81ED-4DB2-BD59-A6C34878D82A}">
                    <a16:rowId xmlns:a16="http://schemas.microsoft.com/office/drawing/2014/main" val="2615189556"/>
                  </a:ext>
                </a:extLst>
              </a:tr>
              <a:tr h="370840">
                <a:tc>
                  <a:txBody>
                    <a:bodyPr/>
                    <a:lstStyle/>
                    <a:p>
                      <a:r>
                        <a:rPr lang="en-US" dirty="0"/>
                        <a:t>2022.04-2</a:t>
                      </a:r>
                    </a:p>
                  </a:txBody>
                  <a:tcPr/>
                </a:tc>
                <a:tc>
                  <a:txBody>
                    <a:bodyPr/>
                    <a:lstStyle/>
                    <a:p>
                      <a:r>
                        <a:rPr lang="en-US" dirty="0"/>
                        <a:t>-Fixes to tsmc12ffc18 standard cell support related to layer map.</a:t>
                      </a:r>
                    </a:p>
                  </a:txBody>
                  <a:tcPr/>
                </a:tc>
                <a:extLst>
                  <a:ext uri="{0D108BD9-81ED-4DB2-BD59-A6C34878D82A}">
                    <a16:rowId xmlns:a16="http://schemas.microsoft.com/office/drawing/2014/main" val="2314353655"/>
                  </a:ext>
                </a:extLst>
              </a:tr>
              <a:tr h="370840">
                <a:tc>
                  <a:txBody>
                    <a:bodyPr/>
                    <a:lstStyle/>
                    <a:p>
                      <a:r>
                        <a:rPr lang="en-US" dirty="0"/>
                        <a:t>2022.05</a:t>
                      </a:r>
                    </a:p>
                  </a:txBody>
                  <a:tcPr/>
                </a:tc>
                <a:tc>
                  <a:txBody>
                    <a:bodyPr/>
                    <a:lstStyle/>
                    <a:p>
                      <a:r>
                        <a:rPr lang="en-US" dirty="0"/>
                        <a:t>-Updated LPDDR5X testcases for CRD ver0.7.</a:t>
                      </a:r>
                    </a:p>
                    <a:p>
                      <a:r>
                        <a:rPr lang="en-US" dirty="0"/>
                        <a:t>-Changed ICVWB to now stop on errors.</a:t>
                      </a:r>
                    </a:p>
                  </a:txBody>
                  <a:tcPr/>
                </a:tc>
                <a:extLst>
                  <a:ext uri="{0D108BD9-81ED-4DB2-BD59-A6C34878D82A}">
                    <a16:rowId xmlns:a16="http://schemas.microsoft.com/office/drawing/2014/main" val="436435130"/>
                  </a:ext>
                </a:extLst>
              </a:tr>
              <a:tr h="370840">
                <a:tc>
                  <a:txBody>
                    <a:bodyPr/>
                    <a:lstStyle/>
                    <a:p>
                      <a:r>
                        <a:rPr lang="en-US" dirty="0"/>
                        <a:t>2022.05-1</a:t>
                      </a:r>
                    </a:p>
                  </a:txBody>
                  <a:tcPr/>
                </a:tc>
                <a:tc>
                  <a:txBody>
                    <a:bodyPr/>
                    <a:lstStyle/>
                    <a:p>
                      <a:r>
                        <a:rPr lang="en-US" dirty="0"/>
                        <a:t>-Added DDR5 testcases for CRD ver0.7.</a:t>
                      </a:r>
                    </a:p>
                    <a:p>
                      <a:r>
                        <a:rPr lang="en-US" dirty="0"/>
                        <a:t>-Added CDL to </a:t>
                      </a:r>
                      <a:r>
                        <a:rPr lang="en-US" dirty="0" err="1"/>
                        <a:t>pvbatch</a:t>
                      </a:r>
                      <a:r>
                        <a:rPr lang="en-US" dirty="0"/>
                        <a:t> call for PERCCNOD_ICV due to new PERCCNOD flow requiring CDL.</a:t>
                      </a:r>
                    </a:p>
                  </a:txBody>
                  <a:tcPr/>
                </a:tc>
                <a:extLst>
                  <a:ext uri="{0D108BD9-81ED-4DB2-BD59-A6C34878D82A}">
                    <a16:rowId xmlns:a16="http://schemas.microsoft.com/office/drawing/2014/main" val="3053210710"/>
                  </a:ext>
                </a:extLst>
              </a:tr>
              <a:tr h="370840">
                <a:tc>
                  <a:txBody>
                    <a:bodyPr/>
                    <a:lstStyle/>
                    <a:p>
                      <a:r>
                        <a:rPr lang="en-US" dirty="0"/>
                        <a:t>2022.05-2</a:t>
                      </a:r>
                    </a:p>
                  </a:txBody>
                  <a:tcPr/>
                </a:tc>
                <a:tc>
                  <a:txBody>
                    <a:bodyPr/>
                    <a:lstStyle/>
                    <a:p>
                      <a:r>
                        <a:rPr lang="en-US" dirty="0"/>
                        <a:t>-Adding usage statistics monitor. (</a:t>
                      </a:r>
                      <a:r>
                        <a:rPr lang="en-US" dirty="0" err="1"/>
                        <a:t>wadhawan</a:t>
                      </a:r>
                      <a:r>
                        <a:rPr lang="en-US" dirty="0"/>
                        <a:t>)</a:t>
                      </a:r>
                    </a:p>
                  </a:txBody>
                  <a:tcPr/>
                </a:tc>
                <a:extLst>
                  <a:ext uri="{0D108BD9-81ED-4DB2-BD59-A6C34878D82A}">
                    <a16:rowId xmlns:a16="http://schemas.microsoft.com/office/drawing/2014/main" val="396830344"/>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4200866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4258205915"/>
              </p:ext>
            </p:extLst>
          </p:nvPr>
        </p:nvGraphicFramePr>
        <p:xfrm>
          <a:off x="457200" y="1554163"/>
          <a:ext cx="11277601" cy="4399280"/>
        </p:xfrm>
        <a:graphic>
          <a:graphicData uri="http://schemas.openxmlformats.org/drawingml/2006/table">
            <a:tbl>
              <a:tblPr firstRow="1" bandRow="1">
                <a:tableStyleId>{5C22544A-7EE6-4342-B048-85BDC9FD1C3A}</a:tableStyleId>
              </a:tblPr>
              <a:tblGrid>
                <a:gridCol w="2041072">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2022.07</a:t>
                      </a:r>
                    </a:p>
                  </a:txBody>
                  <a:tcPr/>
                </a:tc>
                <a:tc>
                  <a:txBody>
                    <a:bodyPr/>
                    <a:lstStyle/>
                    <a:p>
                      <a:r>
                        <a:rPr lang="en-US" dirty="0"/>
                        <a:t>-Removed testcase floorplans to a separate </a:t>
                      </a:r>
                      <a:r>
                        <a:rPr lang="en-US" dirty="0" err="1"/>
                        <a:t>crd_abutment_floorplans.tcl</a:t>
                      </a:r>
                      <a:r>
                        <a:rPr lang="en-US" dirty="0"/>
                        <a:t> file. This file must be in the same directory as the </a:t>
                      </a:r>
                      <a:r>
                        <a:rPr lang="en-US" dirty="0" err="1"/>
                        <a:t>crd_abutment.tcl</a:t>
                      </a:r>
                      <a:r>
                        <a:rPr lang="en-US" dirty="0"/>
                        <a:t> script file. Note that </a:t>
                      </a:r>
                      <a:r>
                        <a:rPr lang="en-US" dirty="0" err="1"/>
                        <a:t>crd_abutment.tcl</a:t>
                      </a:r>
                      <a:r>
                        <a:rPr lang="en-US" dirty="0"/>
                        <a:t> no longer needs to be copied to working directory - it can be run from its published location. </a:t>
                      </a:r>
                      <a:r>
                        <a:rPr lang="en-US" dirty="0" err="1"/>
                        <a:t>crd_abutment_parameters</a:t>
                      </a:r>
                      <a:r>
                        <a:rPr lang="en-US" dirty="0"/>
                        <a:t> is the only file required in working directory.</a:t>
                      </a:r>
                    </a:p>
                    <a:p>
                      <a:r>
                        <a:rPr lang="en-US" dirty="0"/>
                        <a:t>-Updated tool versions: </a:t>
                      </a:r>
                      <a:r>
                        <a:rPr lang="en-US" dirty="0" err="1"/>
                        <a:t>tclsh</a:t>
                      </a:r>
                      <a:r>
                        <a:rPr lang="en-US" dirty="0"/>
                        <a:t> 8.6.6, ICC2 2022.03-SP2, ICVWB 2022.03-SP1 and </a:t>
                      </a:r>
                      <a:r>
                        <a:rPr lang="en-US" dirty="0" err="1"/>
                        <a:t>msip_cd_pv</a:t>
                      </a:r>
                      <a:r>
                        <a:rPr lang="en-US" dirty="0"/>
                        <a:t> 2022.05.</a:t>
                      </a:r>
                    </a:p>
                    <a:p>
                      <a:r>
                        <a:rPr lang="en-US" dirty="0"/>
                        <a:t>-Updated output file structure to match CKT P4 release structure.</a:t>
                      </a:r>
                    </a:p>
                    <a:p>
                      <a:r>
                        <a:rPr lang="en-US" dirty="0"/>
                        <a:t>-Added &lt;</a:t>
                      </a:r>
                      <a:r>
                        <a:rPr lang="en-US" dirty="0" err="1"/>
                        <a:t>pv_type</a:t>
                      </a:r>
                      <a:r>
                        <a:rPr lang="en-US" dirty="0"/>
                        <a:t>&gt;_prefix parameters to support alternate PV types.</a:t>
                      </a:r>
                    </a:p>
                    <a:p>
                      <a:r>
                        <a:rPr lang="en-US" dirty="0"/>
                        <a:t>-Added partial support for layout output in OASIS format. Note that there are still too many issues to recommend using OASIS.</a:t>
                      </a:r>
                    </a:p>
                    <a:p>
                      <a:r>
                        <a:rPr lang="en-US" dirty="0"/>
                        <a:t>-Replaced </a:t>
                      </a:r>
                      <a:r>
                        <a:rPr lang="en-US" dirty="0" err="1"/>
                        <a:t>virtual_connect</a:t>
                      </a:r>
                      <a:r>
                        <a:rPr lang="en-US" dirty="0"/>
                        <a:t> parameter with </a:t>
                      </a:r>
                      <a:r>
                        <a:rPr lang="en-US" dirty="0" err="1"/>
                        <a:t>virtual_connect_icv</a:t>
                      </a:r>
                      <a:r>
                        <a:rPr lang="en-US" dirty="0"/>
                        <a:t> and </a:t>
                      </a:r>
                      <a:r>
                        <a:rPr lang="en-US" dirty="0" err="1"/>
                        <a:t>virtual_connect_calibre</a:t>
                      </a:r>
                      <a:r>
                        <a:rPr lang="en-US" dirty="0"/>
                        <a:t> to support the different settings used by the tools.</a:t>
                      </a:r>
                    </a:p>
                  </a:txBody>
                  <a:tcPr/>
                </a:tc>
                <a:extLst>
                  <a:ext uri="{0D108BD9-81ED-4DB2-BD59-A6C34878D82A}">
                    <a16:rowId xmlns:a16="http://schemas.microsoft.com/office/drawing/2014/main" val="82459423"/>
                  </a:ext>
                </a:extLst>
              </a:tr>
              <a:tr h="370840">
                <a:tc>
                  <a:txBody>
                    <a:bodyPr/>
                    <a:lstStyle/>
                    <a:p>
                      <a:r>
                        <a:rPr lang="en-US"/>
                        <a:t>2022.07-1</a:t>
                      </a:r>
                      <a:endParaRPr lang="en-US" dirty="0"/>
                    </a:p>
                  </a:txBody>
                  <a:tcPr/>
                </a:tc>
                <a:tc>
                  <a:txBody>
                    <a:bodyPr/>
                    <a:lstStyle/>
                    <a:p>
                      <a:r>
                        <a:rPr lang="en-US" dirty="0"/>
                        <a:t>-Addition of LPDDR54 corner clamp floorplans from CRD v1.12.</a:t>
                      </a:r>
                    </a:p>
                  </a:txBody>
                  <a:tcPr/>
                </a:tc>
                <a:extLst>
                  <a:ext uri="{0D108BD9-81ED-4DB2-BD59-A6C34878D82A}">
                    <a16:rowId xmlns:a16="http://schemas.microsoft.com/office/drawing/2014/main" val="2031663510"/>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239443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E388155-9B10-4D28-8B5F-2E01576D438F}"/>
              </a:ext>
            </a:extLst>
          </p:cNvPr>
          <p:cNvGraphicFramePr>
            <a:graphicFrameLocks noGrp="1"/>
          </p:cNvGraphicFramePr>
          <p:nvPr>
            <p:ph idx="1"/>
            <p:extLst>
              <p:ext uri="{D42A27DB-BD31-4B8C-83A1-F6EECF244321}">
                <p14:modId xmlns:p14="http://schemas.microsoft.com/office/powerpoint/2010/main" val="88204427"/>
              </p:ext>
            </p:extLst>
          </p:nvPr>
        </p:nvGraphicFramePr>
        <p:xfrm>
          <a:off x="457200" y="1554163"/>
          <a:ext cx="11277601" cy="2479040"/>
        </p:xfrm>
        <a:graphic>
          <a:graphicData uri="http://schemas.openxmlformats.org/drawingml/2006/table">
            <a:tbl>
              <a:tblPr firstRow="1" bandRow="1">
                <a:tableStyleId>{5C22544A-7EE6-4342-B048-85BDC9FD1C3A}</a:tableStyleId>
              </a:tblPr>
              <a:tblGrid>
                <a:gridCol w="2041072">
                  <a:extLst>
                    <a:ext uri="{9D8B030D-6E8A-4147-A177-3AD203B41FA5}">
                      <a16:colId xmlns:a16="http://schemas.microsoft.com/office/drawing/2014/main" val="4185284699"/>
                    </a:ext>
                  </a:extLst>
                </a:gridCol>
                <a:gridCol w="9236529">
                  <a:extLst>
                    <a:ext uri="{9D8B030D-6E8A-4147-A177-3AD203B41FA5}">
                      <a16:colId xmlns:a16="http://schemas.microsoft.com/office/drawing/2014/main" val="1784605027"/>
                    </a:ext>
                  </a:extLst>
                </a:gridCol>
              </a:tblGrid>
              <a:tr h="370840">
                <a:tc>
                  <a:txBody>
                    <a:bodyPr/>
                    <a:lstStyle/>
                    <a:p>
                      <a:r>
                        <a:rPr lang="en-US" dirty="0"/>
                        <a:t>Version</a:t>
                      </a:r>
                    </a:p>
                  </a:txBody>
                  <a:tcPr/>
                </a:tc>
                <a:tc>
                  <a:txBody>
                    <a:bodyPr/>
                    <a:lstStyle/>
                    <a:p>
                      <a:r>
                        <a:rPr lang="en-US" dirty="0"/>
                        <a:t>Notes</a:t>
                      </a:r>
                    </a:p>
                  </a:txBody>
                  <a:tcPr/>
                </a:tc>
                <a:extLst>
                  <a:ext uri="{0D108BD9-81ED-4DB2-BD59-A6C34878D82A}">
                    <a16:rowId xmlns:a16="http://schemas.microsoft.com/office/drawing/2014/main" val="938810977"/>
                  </a:ext>
                </a:extLst>
              </a:tr>
              <a:tr h="370840">
                <a:tc>
                  <a:txBody>
                    <a:bodyPr/>
                    <a:lstStyle/>
                    <a:p>
                      <a:r>
                        <a:rPr lang="en-US" dirty="0"/>
                        <a:t>2022.08</a:t>
                      </a:r>
                    </a:p>
                  </a:txBody>
                  <a:tcPr/>
                </a:tc>
                <a:tc>
                  <a:txBody>
                    <a:bodyPr/>
                    <a:lstStyle/>
                    <a:p>
                      <a:r>
                        <a:rPr lang="en-US" dirty="0"/>
                        <a:t>-Standard Cell Boundary and Abutment Standard Cell Boundary testcases are now created as boundary_&lt;macro&gt;_</a:t>
                      </a:r>
                      <a:r>
                        <a:rPr lang="en-US" dirty="0" err="1"/>
                        <a:t>stdcell</a:t>
                      </a:r>
                      <a:r>
                        <a:rPr lang="en-US" dirty="0"/>
                        <a:t> and boundary_&lt;testcase&gt;_</a:t>
                      </a:r>
                      <a:r>
                        <a:rPr lang="en-US" dirty="0" err="1"/>
                        <a:t>stdcell</a:t>
                      </a:r>
                      <a:r>
                        <a:rPr lang="en-US" dirty="0"/>
                        <a:t> to match with CRDs.</a:t>
                      </a:r>
                    </a:p>
                    <a:p>
                      <a:r>
                        <a:rPr lang="en-US" dirty="0"/>
                        <a:t>-Added support for tsmc3eff standard cells.</a:t>
                      </a:r>
                    </a:p>
                    <a:p>
                      <a:r>
                        <a:rPr lang="en-US" dirty="0"/>
                        <a:t>-Updated ICC2 version to 2022.03-SP3.</a:t>
                      </a:r>
                    </a:p>
                    <a:p>
                      <a:r>
                        <a:rPr lang="en-US" dirty="0"/>
                        <a:t>-Added support for DRC error limit through </a:t>
                      </a:r>
                      <a:r>
                        <a:rPr lang="en-US" dirty="0" err="1"/>
                        <a:t>drc_error_limit</a:t>
                      </a:r>
                      <a:r>
                        <a:rPr lang="en-US" dirty="0"/>
                        <a:t> parameter.</a:t>
                      </a:r>
                    </a:p>
                  </a:txBody>
                  <a:tcPr/>
                </a:tc>
                <a:extLst>
                  <a:ext uri="{0D108BD9-81ED-4DB2-BD59-A6C34878D82A}">
                    <a16:rowId xmlns:a16="http://schemas.microsoft.com/office/drawing/2014/main" val="82459423"/>
                  </a:ext>
                </a:extLst>
              </a:tr>
              <a:tr h="370840">
                <a:tc>
                  <a:txBody>
                    <a:bodyPr/>
                    <a:lstStyle/>
                    <a:p>
                      <a:r>
                        <a:rPr lang="en-US" dirty="0"/>
                        <a:t>2022.08-1</a:t>
                      </a:r>
                    </a:p>
                  </a:txBody>
                  <a:tcPr/>
                </a:tc>
                <a:tc>
                  <a:txBody>
                    <a:bodyPr/>
                    <a:lstStyle/>
                    <a:p>
                      <a:r>
                        <a:rPr lang="en-US" dirty="0"/>
                        <a:t>-Fixes for tsmc16ffc18 standard cells for compatibility with newer ICC2 versions.</a:t>
                      </a:r>
                    </a:p>
                  </a:txBody>
                  <a:tcPr/>
                </a:tc>
                <a:extLst>
                  <a:ext uri="{0D108BD9-81ED-4DB2-BD59-A6C34878D82A}">
                    <a16:rowId xmlns:a16="http://schemas.microsoft.com/office/drawing/2014/main" val="3581718308"/>
                  </a:ext>
                </a:extLst>
              </a:tr>
            </a:tbl>
          </a:graphicData>
        </a:graphic>
      </p:graphicFrame>
      <p:sp>
        <p:nvSpPr>
          <p:cNvPr id="3" name="Text Placeholder 2">
            <a:extLst>
              <a:ext uri="{FF2B5EF4-FFF2-40B4-BE49-F238E27FC236}">
                <a16:creationId xmlns:a16="http://schemas.microsoft.com/office/drawing/2014/main" id="{682D6CFB-E670-40CA-944F-FCAB27BCD177}"/>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46415B6D-0D8E-41B0-9833-8FF8FF7A82C9}"/>
              </a:ext>
            </a:extLst>
          </p:cNvPr>
          <p:cNvSpPr>
            <a:spLocks noGrp="1"/>
          </p:cNvSpPr>
          <p:nvPr>
            <p:ph type="title"/>
          </p:nvPr>
        </p:nvSpPr>
        <p:spPr/>
        <p:txBody>
          <a:bodyPr/>
          <a:lstStyle/>
          <a:p>
            <a:r>
              <a:rPr lang="en-US" dirty="0"/>
              <a:t>Revision history</a:t>
            </a:r>
          </a:p>
        </p:txBody>
      </p:sp>
    </p:spTree>
    <p:extLst>
      <p:ext uri="{BB962C8B-B14F-4D97-AF65-F5344CB8AC3E}">
        <p14:creationId xmlns:p14="http://schemas.microsoft.com/office/powerpoint/2010/main" val="13087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65E35-6100-481D-A12E-482FBAC44154}"/>
              </a:ext>
            </a:extLst>
          </p:cNvPr>
          <p:cNvSpPr>
            <a:spLocks noGrp="1"/>
          </p:cNvSpPr>
          <p:nvPr>
            <p:ph idx="1"/>
          </p:nvPr>
        </p:nvSpPr>
        <p:spPr>
          <a:xfrm>
            <a:off x="456555" y="1554480"/>
            <a:ext cx="11278244" cy="2154635"/>
          </a:xfrm>
        </p:spPr>
        <p:txBody>
          <a:bodyPr>
            <a:normAutofit fontScale="85000" lnSpcReduction="20000"/>
          </a:bodyPr>
          <a:lstStyle/>
          <a:p>
            <a:r>
              <a:rPr lang="en-US" dirty="0"/>
              <a:t>Generate testcases as per CRD by listing testcase names for </a:t>
            </a:r>
            <a:r>
              <a:rPr lang="en-US" dirty="0" err="1"/>
              <a:t>testcases_abutment</a:t>
            </a:r>
            <a:r>
              <a:rPr lang="en-US" dirty="0"/>
              <a:t> parameter</a:t>
            </a:r>
          </a:p>
          <a:p>
            <a:r>
              <a:rPr lang="en-US" dirty="0" err="1"/>
              <a:t>Covercells</a:t>
            </a:r>
            <a:r>
              <a:rPr lang="en-US" dirty="0"/>
              <a:t> for hard macros can be added by setting </a:t>
            </a:r>
            <a:r>
              <a:rPr lang="en-US" dirty="0" err="1"/>
              <a:t>test_covercells</a:t>
            </a:r>
            <a:r>
              <a:rPr lang="en-US" dirty="0"/>
              <a:t> to 1. </a:t>
            </a:r>
            <a:r>
              <a:rPr lang="en-US" dirty="0" err="1"/>
              <a:t>Covercells</a:t>
            </a:r>
            <a:r>
              <a:rPr lang="en-US" dirty="0"/>
              <a:t> only can be tested by setting </a:t>
            </a:r>
            <a:r>
              <a:rPr lang="en-US" dirty="0" err="1"/>
              <a:t>test_macros</a:t>
            </a:r>
            <a:r>
              <a:rPr lang="en-US" dirty="0"/>
              <a:t> to 0</a:t>
            </a:r>
          </a:p>
          <a:p>
            <a:r>
              <a:rPr lang="en-US" dirty="0"/>
              <a:t>Pin texts are propagated to the top level based on the layers specified in the </a:t>
            </a:r>
            <a:r>
              <a:rPr lang="en-US" dirty="0" err="1"/>
              <a:t>covercell_text_layers</a:t>
            </a:r>
            <a:r>
              <a:rPr lang="en-US" dirty="0"/>
              <a:t> and </a:t>
            </a:r>
            <a:r>
              <a:rPr lang="en-US" dirty="0" err="1"/>
              <a:t>macro_text_layers</a:t>
            </a:r>
            <a:r>
              <a:rPr lang="en-US" dirty="0"/>
              <a:t> parameters</a:t>
            </a:r>
          </a:p>
          <a:p>
            <a:r>
              <a:rPr lang="en-US" dirty="0"/>
              <a:t>Top level rectangular boundary can be added by setting </a:t>
            </a:r>
            <a:r>
              <a:rPr lang="en-US" dirty="0" err="1"/>
              <a:t>generate_boundary</a:t>
            </a:r>
            <a:r>
              <a:rPr lang="en-US" dirty="0"/>
              <a:t> to 1, and upsized through </a:t>
            </a:r>
            <a:r>
              <a:rPr lang="en-US" dirty="0" err="1"/>
              <a:t>generated_boundary_upsize</a:t>
            </a:r>
            <a:r>
              <a:rPr lang="en-US" dirty="0"/>
              <a:t>_* parameters</a:t>
            </a:r>
          </a:p>
          <a:p>
            <a:r>
              <a:rPr lang="en-US" dirty="0"/>
              <a:t>Example: testcases_abutment,</a:t>
            </a:r>
            <a:r>
              <a:rPr lang="en-US" sz="2000" dirty="0"/>
              <a:t>abutment_acx4_d0_a0_d0_ew </a:t>
            </a:r>
            <a:r>
              <a:rPr lang="en-US" sz="2000" dirty="0" err="1"/>
              <a:t>boundary_dbyte_decapvddq_ew</a:t>
            </a:r>
            <a:endParaRPr lang="en-US" dirty="0"/>
          </a:p>
        </p:txBody>
      </p:sp>
      <p:sp>
        <p:nvSpPr>
          <p:cNvPr id="3" name="Text Placeholder 2">
            <a:extLst>
              <a:ext uri="{FF2B5EF4-FFF2-40B4-BE49-F238E27FC236}">
                <a16:creationId xmlns:a16="http://schemas.microsoft.com/office/drawing/2014/main" id="{7FEE8868-139F-4910-A3F4-230CFA0D99DC}"/>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6510389F-A25F-4B6D-AA71-D053DA92A7A9}"/>
              </a:ext>
            </a:extLst>
          </p:cNvPr>
          <p:cNvSpPr>
            <a:spLocks noGrp="1"/>
          </p:cNvSpPr>
          <p:nvPr>
            <p:ph type="title"/>
          </p:nvPr>
        </p:nvSpPr>
        <p:spPr/>
        <p:txBody>
          <a:bodyPr/>
          <a:lstStyle/>
          <a:p>
            <a:r>
              <a:rPr lang="en-US" dirty="0"/>
              <a:t>A</a:t>
            </a:r>
            <a:r>
              <a:rPr lang="en-US" sz="3200" dirty="0"/>
              <a:t>butment and Utility </a:t>
            </a:r>
            <a:r>
              <a:rPr lang="en-US" dirty="0"/>
              <a:t>C</a:t>
            </a:r>
            <a:r>
              <a:rPr lang="en-US" sz="3200" dirty="0"/>
              <a:t>ell/Block </a:t>
            </a:r>
            <a:r>
              <a:rPr lang="en-US" dirty="0"/>
              <a:t>B</a:t>
            </a:r>
            <a:r>
              <a:rPr lang="en-US" sz="3200" dirty="0"/>
              <a:t>oundary testcases</a:t>
            </a:r>
            <a:endParaRPr lang="en-US" dirty="0"/>
          </a:p>
        </p:txBody>
      </p:sp>
      <p:pic>
        <p:nvPicPr>
          <p:cNvPr id="6" name="Picture 5">
            <a:extLst>
              <a:ext uri="{FF2B5EF4-FFF2-40B4-BE49-F238E27FC236}">
                <a16:creationId xmlns:a16="http://schemas.microsoft.com/office/drawing/2014/main" id="{2DFDB4C7-D62A-4C81-933A-EC51DE0B6D2B}"/>
              </a:ext>
            </a:extLst>
          </p:cNvPr>
          <p:cNvPicPr>
            <a:picLocks noChangeAspect="1"/>
          </p:cNvPicPr>
          <p:nvPr/>
        </p:nvPicPr>
        <p:blipFill>
          <a:blip r:embed="rId2"/>
          <a:stretch>
            <a:fillRect/>
          </a:stretch>
        </p:blipFill>
        <p:spPr>
          <a:xfrm>
            <a:off x="3183786" y="3662030"/>
            <a:ext cx="1400618" cy="2921651"/>
          </a:xfrm>
          <a:prstGeom prst="rect">
            <a:avLst/>
          </a:prstGeom>
        </p:spPr>
      </p:pic>
      <p:pic>
        <p:nvPicPr>
          <p:cNvPr id="8" name="Picture 7">
            <a:extLst>
              <a:ext uri="{FF2B5EF4-FFF2-40B4-BE49-F238E27FC236}">
                <a16:creationId xmlns:a16="http://schemas.microsoft.com/office/drawing/2014/main" id="{CDF75050-BAC5-42B9-8EC7-85C6796E6C77}"/>
              </a:ext>
            </a:extLst>
          </p:cNvPr>
          <p:cNvPicPr>
            <a:picLocks noChangeAspect="1"/>
          </p:cNvPicPr>
          <p:nvPr/>
        </p:nvPicPr>
        <p:blipFill>
          <a:blip r:embed="rId3"/>
          <a:stretch>
            <a:fillRect/>
          </a:stretch>
        </p:blipFill>
        <p:spPr>
          <a:xfrm>
            <a:off x="6517037" y="3658070"/>
            <a:ext cx="2450199" cy="2925611"/>
          </a:xfrm>
          <a:prstGeom prst="rect">
            <a:avLst/>
          </a:prstGeom>
        </p:spPr>
      </p:pic>
    </p:spTree>
    <p:extLst>
      <p:ext uri="{BB962C8B-B14F-4D97-AF65-F5344CB8AC3E}">
        <p14:creationId xmlns:p14="http://schemas.microsoft.com/office/powerpoint/2010/main" val="299519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8F17A-5FEE-42CD-ADF7-4E6AD590AA37}"/>
              </a:ext>
            </a:extLst>
          </p:cNvPr>
          <p:cNvSpPr>
            <a:spLocks noGrp="1"/>
          </p:cNvSpPr>
          <p:nvPr>
            <p:ph idx="1"/>
          </p:nvPr>
        </p:nvSpPr>
        <p:spPr>
          <a:xfrm>
            <a:off x="456555" y="1554480"/>
            <a:ext cx="7385118" cy="4846320"/>
          </a:xfrm>
        </p:spPr>
        <p:txBody>
          <a:bodyPr/>
          <a:lstStyle/>
          <a:p>
            <a:r>
              <a:rPr lang="en-US" dirty="0"/>
              <a:t>Wrapper testcases are used to instantiate a macro into a wrapper cell</a:t>
            </a:r>
          </a:p>
          <a:p>
            <a:r>
              <a:rPr lang="en-US" dirty="0"/>
              <a:t>The wrapper cell must have a name of the form of *wrapper_&lt;macro&gt;</a:t>
            </a:r>
          </a:p>
          <a:p>
            <a:r>
              <a:rPr lang="en-US" dirty="0"/>
              <a:t>The script will add the macro at the origin of the wrapper cell as a </a:t>
            </a:r>
            <a:r>
              <a:rPr lang="en-US" dirty="0" err="1"/>
              <a:t>subcell</a:t>
            </a:r>
            <a:endParaRPr lang="en-US" dirty="0"/>
          </a:p>
          <a:p>
            <a:r>
              <a:rPr lang="en-US" dirty="0"/>
              <a:t>If the </a:t>
            </a:r>
            <a:r>
              <a:rPr lang="en-US" dirty="0" err="1"/>
              <a:t>generate_cdl</a:t>
            </a:r>
            <a:r>
              <a:rPr lang="en-US" dirty="0"/>
              <a:t> parameter is set to 1, the script will also generate a merged netlist of the wrapper cell with the macro instantiated – useful for LVS and PERCTOPO</a:t>
            </a:r>
          </a:p>
          <a:p>
            <a:r>
              <a:rPr lang="en-US" dirty="0"/>
              <a:t>Typical use case is for PERC where the wrapper cell includes clamps, connections and pin labels</a:t>
            </a:r>
          </a:p>
          <a:p>
            <a:r>
              <a:rPr lang="en-US" dirty="0"/>
              <a:t>Example: </a:t>
            </a:r>
            <a:r>
              <a:rPr lang="en-US" dirty="0" err="1"/>
              <a:t>testcases_wrapper</a:t>
            </a:r>
            <a:r>
              <a:rPr lang="en-US" dirty="0"/>
              <a:t>, PERC_wrapper_dwc_lpddr5xmphymaster_top_ew</a:t>
            </a:r>
          </a:p>
          <a:p>
            <a:endParaRPr lang="en-US" dirty="0"/>
          </a:p>
        </p:txBody>
      </p:sp>
      <p:sp>
        <p:nvSpPr>
          <p:cNvPr id="3" name="Text Placeholder 2">
            <a:extLst>
              <a:ext uri="{FF2B5EF4-FFF2-40B4-BE49-F238E27FC236}">
                <a16:creationId xmlns:a16="http://schemas.microsoft.com/office/drawing/2014/main" id="{2726193A-5602-443B-9DF2-F645758C6E1B}"/>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D0E1F85-2523-4EBF-8D01-D95971464AAE}"/>
              </a:ext>
            </a:extLst>
          </p:cNvPr>
          <p:cNvSpPr>
            <a:spLocks noGrp="1"/>
          </p:cNvSpPr>
          <p:nvPr>
            <p:ph type="title"/>
          </p:nvPr>
        </p:nvSpPr>
        <p:spPr/>
        <p:txBody>
          <a:bodyPr/>
          <a:lstStyle/>
          <a:p>
            <a:r>
              <a:rPr lang="en-US" dirty="0"/>
              <a:t>Wrapper testcases</a:t>
            </a:r>
          </a:p>
        </p:txBody>
      </p:sp>
      <p:pic>
        <p:nvPicPr>
          <p:cNvPr id="9" name="Picture 8" descr="Chart&#10;&#10;Description automatically generated">
            <a:extLst>
              <a:ext uri="{FF2B5EF4-FFF2-40B4-BE49-F238E27FC236}">
                <a16:creationId xmlns:a16="http://schemas.microsoft.com/office/drawing/2014/main" id="{E127A07D-983B-4D5B-90A7-6EB525513541}"/>
              </a:ext>
            </a:extLst>
          </p:cNvPr>
          <p:cNvPicPr>
            <a:picLocks noChangeAspect="1"/>
          </p:cNvPicPr>
          <p:nvPr/>
        </p:nvPicPr>
        <p:blipFill>
          <a:blip r:embed="rId2"/>
          <a:stretch>
            <a:fillRect/>
          </a:stretch>
        </p:blipFill>
        <p:spPr>
          <a:xfrm>
            <a:off x="8012507" y="1749778"/>
            <a:ext cx="3982690" cy="3121378"/>
          </a:xfrm>
          <a:prstGeom prst="rect">
            <a:avLst/>
          </a:prstGeom>
        </p:spPr>
      </p:pic>
      <p:sp>
        <p:nvSpPr>
          <p:cNvPr id="10" name="TextBox 9">
            <a:extLst>
              <a:ext uri="{FF2B5EF4-FFF2-40B4-BE49-F238E27FC236}">
                <a16:creationId xmlns:a16="http://schemas.microsoft.com/office/drawing/2014/main" id="{93D9AAFC-9B13-4395-AED3-CBE53598C369}"/>
              </a:ext>
            </a:extLst>
          </p:cNvPr>
          <p:cNvSpPr txBox="1"/>
          <p:nvPr/>
        </p:nvSpPr>
        <p:spPr>
          <a:xfrm>
            <a:off x="7752109" y="5054038"/>
            <a:ext cx="4243088" cy="1015663"/>
          </a:xfrm>
          <a:prstGeom prst="rect">
            <a:avLst/>
          </a:prstGeom>
          <a:noFill/>
        </p:spPr>
        <p:txBody>
          <a:bodyPr wrap="square" rtlCol="0">
            <a:spAutoFit/>
          </a:bodyPr>
          <a:lstStyle/>
          <a:p>
            <a:pPr algn="l"/>
            <a:r>
              <a:rPr lang="en-US" sz="2000" dirty="0"/>
              <a:t>Script will add dwc_lpddr5xmphymaster_top_ew macro into wrapper cell at the origin</a:t>
            </a:r>
          </a:p>
        </p:txBody>
      </p:sp>
      <p:cxnSp>
        <p:nvCxnSpPr>
          <p:cNvPr id="12" name="Straight Arrow Connector 11">
            <a:extLst>
              <a:ext uri="{FF2B5EF4-FFF2-40B4-BE49-F238E27FC236}">
                <a16:creationId xmlns:a16="http://schemas.microsoft.com/office/drawing/2014/main" id="{F312F2AC-0AED-4FDF-B513-66F732518403}"/>
              </a:ext>
            </a:extLst>
          </p:cNvPr>
          <p:cNvCxnSpPr>
            <a:cxnSpLocks/>
          </p:cNvCxnSpPr>
          <p:nvPr/>
        </p:nvCxnSpPr>
        <p:spPr>
          <a:xfrm flipV="1">
            <a:off x="6567055" y="4793673"/>
            <a:ext cx="1274618" cy="10156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38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888C9F-AC3E-4414-8C2D-52D2768316A4}"/>
              </a:ext>
            </a:extLst>
          </p:cNvPr>
          <p:cNvPicPr>
            <a:picLocks noChangeAspect="1"/>
          </p:cNvPicPr>
          <p:nvPr/>
        </p:nvPicPr>
        <p:blipFill>
          <a:blip r:embed="rId2"/>
          <a:stretch>
            <a:fillRect/>
          </a:stretch>
        </p:blipFill>
        <p:spPr>
          <a:xfrm>
            <a:off x="7261495" y="2260559"/>
            <a:ext cx="4829948" cy="3634364"/>
          </a:xfrm>
          <a:prstGeom prst="rect">
            <a:avLst/>
          </a:prstGeom>
        </p:spPr>
      </p:pic>
      <p:sp>
        <p:nvSpPr>
          <p:cNvPr id="2" name="Content Placeholder 1">
            <a:extLst>
              <a:ext uri="{FF2B5EF4-FFF2-40B4-BE49-F238E27FC236}">
                <a16:creationId xmlns:a16="http://schemas.microsoft.com/office/drawing/2014/main" id="{8338F17A-5FEE-42CD-ADF7-4E6AD590AA37}"/>
              </a:ext>
            </a:extLst>
          </p:cNvPr>
          <p:cNvSpPr>
            <a:spLocks noGrp="1"/>
          </p:cNvSpPr>
          <p:nvPr>
            <p:ph idx="1"/>
          </p:nvPr>
        </p:nvSpPr>
        <p:spPr>
          <a:xfrm>
            <a:off x="456554" y="1554480"/>
            <a:ext cx="6749523" cy="4846320"/>
          </a:xfrm>
        </p:spPr>
        <p:txBody>
          <a:bodyPr/>
          <a:lstStyle/>
          <a:p>
            <a:r>
              <a:rPr lang="en-US" dirty="0"/>
              <a:t>Similar to </a:t>
            </a:r>
            <a:r>
              <a:rPr lang="en-US" dirty="0">
                <a:hlinkClick r:id="rId3" action="ppaction://hlinksldjump"/>
              </a:rPr>
              <a:t>Wrapper testcases</a:t>
            </a:r>
            <a:r>
              <a:rPr lang="en-US" dirty="0"/>
              <a:t>, but will abut macros as per the specified testcase prior to instantiating into a wrapper cell</a:t>
            </a:r>
          </a:p>
          <a:p>
            <a:r>
              <a:rPr lang="en-US" dirty="0"/>
              <a:t>The wrapper cell must have a name of the form of *wrapper_&lt;testcase&gt;</a:t>
            </a:r>
          </a:p>
          <a:p>
            <a:r>
              <a:rPr lang="en-US" dirty="0"/>
              <a:t>The script will add the abutted macros at the origin of the wrapper cell as a single </a:t>
            </a:r>
            <a:r>
              <a:rPr lang="en-US" dirty="0" err="1"/>
              <a:t>subcell</a:t>
            </a:r>
            <a:endParaRPr lang="en-US" dirty="0"/>
          </a:p>
          <a:p>
            <a:r>
              <a:rPr lang="en-US" dirty="0"/>
              <a:t>Typical use case is for LPDDR54 PERC where the wrapper cell includes clamps, connections and pin labels</a:t>
            </a:r>
          </a:p>
          <a:p>
            <a:r>
              <a:rPr lang="en-US" dirty="0"/>
              <a:t>Example: testcases_abutment_wrapper,wrapper_PERC_11M_dwc_ddrphy_ac1r_ew</a:t>
            </a:r>
          </a:p>
          <a:p>
            <a:endParaRPr lang="en-US" dirty="0"/>
          </a:p>
        </p:txBody>
      </p:sp>
      <p:sp>
        <p:nvSpPr>
          <p:cNvPr id="3" name="Text Placeholder 2">
            <a:extLst>
              <a:ext uri="{FF2B5EF4-FFF2-40B4-BE49-F238E27FC236}">
                <a16:creationId xmlns:a16="http://schemas.microsoft.com/office/drawing/2014/main" id="{2726193A-5602-443B-9DF2-F645758C6E1B}"/>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D0E1F85-2523-4EBF-8D01-D95971464AAE}"/>
              </a:ext>
            </a:extLst>
          </p:cNvPr>
          <p:cNvSpPr>
            <a:spLocks noGrp="1"/>
          </p:cNvSpPr>
          <p:nvPr>
            <p:ph type="title"/>
          </p:nvPr>
        </p:nvSpPr>
        <p:spPr/>
        <p:txBody>
          <a:bodyPr/>
          <a:lstStyle/>
          <a:p>
            <a:r>
              <a:rPr lang="en-US" dirty="0"/>
              <a:t>Abutment Wrapper testcases</a:t>
            </a:r>
          </a:p>
        </p:txBody>
      </p:sp>
      <p:sp>
        <p:nvSpPr>
          <p:cNvPr id="7" name="TextBox 6">
            <a:extLst>
              <a:ext uri="{FF2B5EF4-FFF2-40B4-BE49-F238E27FC236}">
                <a16:creationId xmlns:a16="http://schemas.microsoft.com/office/drawing/2014/main" id="{C236D672-C503-4A44-9B66-A7F1D9B20959}"/>
              </a:ext>
            </a:extLst>
          </p:cNvPr>
          <p:cNvSpPr txBox="1"/>
          <p:nvPr/>
        </p:nvSpPr>
        <p:spPr>
          <a:xfrm>
            <a:off x="7382134" y="5842555"/>
            <a:ext cx="4533253" cy="738664"/>
          </a:xfrm>
          <a:prstGeom prst="rect">
            <a:avLst/>
          </a:prstGeom>
          <a:noFill/>
        </p:spPr>
        <p:txBody>
          <a:bodyPr wrap="square" rtlCol="0">
            <a:spAutoFit/>
          </a:bodyPr>
          <a:lstStyle/>
          <a:p>
            <a:pPr algn="l"/>
            <a:r>
              <a:rPr lang="en-US" sz="1400" dirty="0"/>
              <a:t>Script will assemble SE, SEC and DIFF macros into AC1R configuration and add other macros as above, prior to insertion into wrapper cell</a:t>
            </a:r>
          </a:p>
        </p:txBody>
      </p:sp>
      <p:pic>
        <p:nvPicPr>
          <p:cNvPr id="11" name="Picture 10">
            <a:extLst>
              <a:ext uri="{FF2B5EF4-FFF2-40B4-BE49-F238E27FC236}">
                <a16:creationId xmlns:a16="http://schemas.microsoft.com/office/drawing/2014/main" id="{C6C0669E-4161-4954-8152-92551D68A56B}"/>
              </a:ext>
            </a:extLst>
          </p:cNvPr>
          <p:cNvPicPr>
            <a:picLocks noChangeAspect="1"/>
          </p:cNvPicPr>
          <p:nvPr/>
        </p:nvPicPr>
        <p:blipFill>
          <a:blip r:embed="rId4"/>
          <a:stretch>
            <a:fillRect/>
          </a:stretch>
        </p:blipFill>
        <p:spPr>
          <a:xfrm>
            <a:off x="7675417" y="216519"/>
            <a:ext cx="3888509" cy="1704871"/>
          </a:xfrm>
          <a:prstGeom prst="rect">
            <a:avLst/>
          </a:prstGeom>
          <a:ln w="38100">
            <a:solidFill>
              <a:schemeClr val="accent2"/>
            </a:solidFill>
          </a:ln>
        </p:spPr>
      </p:pic>
      <p:sp>
        <p:nvSpPr>
          <p:cNvPr id="12" name="Rectangle 11">
            <a:extLst>
              <a:ext uri="{FF2B5EF4-FFF2-40B4-BE49-F238E27FC236}">
                <a16:creationId xmlns:a16="http://schemas.microsoft.com/office/drawing/2014/main" id="{F6CC45C6-F535-4634-81A7-314535ADFC04}"/>
              </a:ext>
            </a:extLst>
          </p:cNvPr>
          <p:cNvSpPr/>
          <p:nvPr/>
        </p:nvSpPr>
        <p:spPr>
          <a:xfrm>
            <a:off x="7740073" y="3315855"/>
            <a:ext cx="3823853" cy="15332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cxnSp>
        <p:nvCxnSpPr>
          <p:cNvPr id="13" name="Straight Arrow Connector 12">
            <a:extLst>
              <a:ext uri="{FF2B5EF4-FFF2-40B4-BE49-F238E27FC236}">
                <a16:creationId xmlns:a16="http://schemas.microsoft.com/office/drawing/2014/main" id="{98BADA5E-2FE8-4A6F-B189-16A23D306846}"/>
              </a:ext>
            </a:extLst>
          </p:cNvPr>
          <p:cNvCxnSpPr>
            <a:cxnSpLocks/>
            <a:stCxn id="11" idx="2"/>
            <a:endCxn id="12" idx="0"/>
          </p:cNvCxnSpPr>
          <p:nvPr/>
        </p:nvCxnSpPr>
        <p:spPr>
          <a:xfrm>
            <a:off x="9619672" y="1921390"/>
            <a:ext cx="32328" cy="139446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48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FF2529-0507-4298-B351-F438B8083AF7}"/>
              </a:ext>
            </a:extLst>
          </p:cNvPr>
          <p:cNvSpPr/>
          <p:nvPr/>
        </p:nvSpPr>
        <p:spPr>
          <a:xfrm>
            <a:off x="6703017" y="3362036"/>
            <a:ext cx="3208149" cy="29648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 name="Content Placeholder 1">
            <a:extLst>
              <a:ext uri="{FF2B5EF4-FFF2-40B4-BE49-F238E27FC236}">
                <a16:creationId xmlns:a16="http://schemas.microsoft.com/office/drawing/2014/main" id="{0266A0DF-BCF4-43B7-9959-CDD7D0883759}"/>
              </a:ext>
            </a:extLst>
          </p:cNvPr>
          <p:cNvSpPr>
            <a:spLocks noGrp="1"/>
          </p:cNvSpPr>
          <p:nvPr>
            <p:ph idx="1"/>
          </p:nvPr>
        </p:nvSpPr>
        <p:spPr>
          <a:xfrm>
            <a:off x="456555" y="1554480"/>
            <a:ext cx="11278244" cy="1826346"/>
          </a:xfrm>
        </p:spPr>
        <p:txBody>
          <a:bodyPr>
            <a:normAutofit/>
          </a:bodyPr>
          <a:lstStyle/>
          <a:p>
            <a:r>
              <a:rPr lang="en-US" dirty="0"/>
              <a:t>Testcases named boundary_&lt;macro&gt;_</a:t>
            </a:r>
            <a:r>
              <a:rPr lang="en-US" dirty="0" err="1"/>
              <a:t>stdcell</a:t>
            </a:r>
            <a:r>
              <a:rPr lang="en-US" dirty="0"/>
              <a:t> are generated for each macro listed in the </a:t>
            </a:r>
            <a:r>
              <a:rPr lang="en-US" dirty="0" err="1"/>
              <a:t>testcases_stdcell</a:t>
            </a:r>
            <a:r>
              <a:rPr lang="en-US" dirty="0"/>
              <a:t> parameter</a:t>
            </a:r>
          </a:p>
          <a:p>
            <a:r>
              <a:rPr lang="en-US" dirty="0" err="1"/>
              <a:t>Stdcell</a:t>
            </a:r>
            <a:r>
              <a:rPr lang="en-US" dirty="0"/>
              <a:t> ring of ~20um is added around macro</a:t>
            </a:r>
          </a:p>
          <a:p>
            <a:r>
              <a:rPr lang="en-US" dirty="0"/>
              <a:t>Example: testcases_stdcell,dwc_ddrphyacx4_top_ew </a:t>
            </a:r>
            <a:r>
              <a:rPr lang="en-US" dirty="0" err="1"/>
              <a:t>dwc_ddrphydbyte_top_ew</a:t>
            </a:r>
            <a:endParaRPr lang="en-US" dirty="0"/>
          </a:p>
        </p:txBody>
      </p:sp>
      <p:sp>
        <p:nvSpPr>
          <p:cNvPr id="3" name="Text Placeholder 2">
            <a:extLst>
              <a:ext uri="{FF2B5EF4-FFF2-40B4-BE49-F238E27FC236}">
                <a16:creationId xmlns:a16="http://schemas.microsoft.com/office/drawing/2014/main" id="{14EA58B7-5032-4A68-9A49-49FDA26AE4A6}"/>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BEAADD81-E0D3-4BCA-A5B1-0DA7B5ED33F3}"/>
              </a:ext>
            </a:extLst>
          </p:cNvPr>
          <p:cNvSpPr>
            <a:spLocks noGrp="1"/>
          </p:cNvSpPr>
          <p:nvPr>
            <p:ph type="title"/>
          </p:nvPr>
        </p:nvSpPr>
        <p:spPr/>
        <p:txBody>
          <a:bodyPr/>
          <a:lstStyle/>
          <a:p>
            <a:r>
              <a:rPr lang="en-US" dirty="0"/>
              <a:t>Standard Cell Boundary testcases</a:t>
            </a:r>
          </a:p>
        </p:txBody>
      </p:sp>
      <p:pic>
        <p:nvPicPr>
          <p:cNvPr id="6" name="Picture 5">
            <a:extLst>
              <a:ext uri="{FF2B5EF4-FFF2-40B4-BE49-F238E27FC236}">
                <a16:creationId xmlns:a16="http://schemas.microsoft.com/office/drawing/2014/main" id="{96B32334-35BF-4318-9B17-000488FF7CBB}"/>
              </a:ext>
            </a:extLst>
          </p:cNvPr>
          <p:cNvPicPr>
            <a:picLocks noChangeAspect="1"/>
          </p:cNvPicPr>
          <p:nvPr/>
        </p:nvPicPr>
        <p:blipFill>
          <a:blip r:embed="rId2"/>
          <a:stretch>
            <a:fillRect/>
          </a:stretch>
        </p:blipFill>
        <p:spPr>
          <a:xfrm>
            <a:off x="1410771" y="3715328"/>
            <a:ext cx="3835483" cy="2539475"/>
          </a:xfrm>
          <a:prstGeom prst="rect">
            <a:avLst/>
          </a:prstGeom>
        </p:spPr>
      </p:pic>
      <p:pic>
        <p:nvPicPr>
          <p:cNvPr id="11" name="Picture 10">
            <a:extLst>
              <a:ext uri="{FF2B5EF4-FFF2-40B4-BE49-F238E27FC236}">
                <a16:creationId xmlns:a16="http://schemas.microsoft.com/office/drawing/2014/main" id="{6EE87FE4-8C2E-4A5B-B395-7B9DF87DED5F}"/>
              </a:ext>
            </a:extLst>
          </p:cNvPr>
          <p:cNvPicPr>
            <a:picLocks noChangeAspect="1"/>
          </p:cNvPicPr>
          <p:nvPr/>
        </p:nvPicPr>
        <p:blipFill>
          <a:blip r:embed="rId3"/>
          <a:stretch>
            <a:fillRect/>
          </a:stretch>
        </p:blipFill>
        <p:spPr>
          <a:xfrm>
            <a:off x="6796523" y="3526825"/>
            <a:ext cx="3059226" cy="2654085"/>
          </a:xfrm>
          <a:prstGeom prst="rect">
            <a:avLst/>
          </a:prstGeom>
        </p:spPr>
      </p:pic>
      <p:sp>
        <p:nvSpPr>
          <p:cNvPr id="12" name="TextBox 11">
            <a:extLst>
              <a:ext uri="{FF2B5EF4-FFF2-40B4-BE49-F238E27FC236}">
                <a16:creationId xmlns:a16="http://schemas.microsoft.com/office/drawing/2014/main" id="{AAFFC059-6C9F-4394-9280-0E9FBEAA43C1}"/>
              </a:ext>
            </a:extLst>
          </p:cNvPr>
          <p:cNvSpPr txBox="1"/>
          <p:nvPr/>
        </p:nvSpPr>
        <p:spPr>
          <a:xfrm>
            <a:off x="1750996" y="6262300"/>
            <a:ext cx="3155031" cy="276999"/>
          </a:xfrm>
          <a:prstGeom prst="rect">
            <a:avLst/>
          </a:prstGeom>
          <a:noFill/>
        </p:spPr>
        <p:txBody>
          <a:bodyPr wrap="none" rtlCol="0">
            <a:spAutoFit/>
          </a:bodyPr>
          <a:lstStyle/>
          <a:p>
            <a:pPr algn="l"/>
            <a:r>
              <a:rPr lang="en-US" sz="1200" dirty="0"/>
              <a:t>boundary_dwc_ddrphyacx4_top_ew_stdcell</a:t>
            </a:r>
          </a:p>
        </p:txBody>
      </p:sp>
      <p:sp>
        <p:nvSpPr>
          <p:cNvPr id="13" name="TextBox 12">
            <a:extLst>
              <a:ext uri="{FF2B5EF4-FFF2-40B4-BE49-F238E27FC236}">
                <a16:creationId xmlns:a16="http://schemas.microsoft.com/office/drawing/2014/main" id="{CEA6C0DC-34FF-4AED-B111-560FBD270CEC}"/>
              </a:ext>
            </a:extLst>
          </p:cNvPr>
          <p:cNvSpPr txBox="1"/>
          <p:nvPr/>
        </p:nvSpPr>
        <p:spPr>
          <a:xfrm>
            <a:off x="6722972" y="6326909"/>
            <a:ext cx="3206327" cy="276999"/>
          </a:xfrm>
          <a:prstGeom prst="rect">
            <a:avLst/>
          </a:prstGeom>
          <a:noFill/>
        </p:spPr>
        <p:txBody>
          <a:bodyPr wrap="none" rtlCol="0">
            <a:spAutoFit/>
          </a:bodyPr>
          <a:lstStyle/>
          <a:p>
            <a:pPr algn="l"/>
            <a:r>
              <a:rPr lang="en-US" sz="1200" dirty="0" err="1"/>
              <a:t>boundary_dwc_ddrphydbyte_top_ew_stdcell</a:t>
            </a:r>
            <a:endParaRPr lang="en-US" sz="1200" dirty="0"/>
          </a:p>
        </p:txBody>
      </p:sp>
    </p:spTree>
    <p:extLst>
      <p:ext uri="{BB962C8B-B14F-4D97-AF65-F5344CB8AC3E}">
        <p14:creationId xmlns:p14="http://schemas.microsoft.com/office/powerpoint/2010/main" val="162592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3FBB78-2475-42A6-9579-E9415A0DC974}"/>
              </a:ext>
            </a:extLst>
          </p:cNvPr>
          <p:cNvSpPr/>
          <p:nvPr/>
        </p:nvSpPr>
        <p:spPr>
          <a:xfrm>
            <a:off x="1690256" y="2946403"/>
            <a:ext cx="5643418" cy="26659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 name="Content Placeholder 1">
            <a:extLst>
              <a:ext uri="{FF2B5EF4-FFF2-40B4-BE49-F238E27FC236}">
                <a16:creationId xmlns:a16="http://schemas.microsoft.com/office/drawing/2014/main" id="{2BABD38A-09FE-4919-87A1-7F90EB3AA18E}"/>
              </a:ext>
            </a:extLst>
          </p:cNvPr>
          <p:cNvSpPr>
            <a:spLocks noGrp="1"/>
          </p:cNvSpPr>
          <p:nvPr>
            <p:ph idx="1"/>
          </p:nvPr>
        </p:nvSpPr>
        <p:spPr/>
        <p:txBody>
          <a:bodyPr/>
          <a:lstStyle/>
          <a:p>
            <a:r>
              <a:rPr lang="en-US" dirty="0" err="1"/>
              <a:t>Stdcell</a:t>
            </a:r>
            <a:r>
              <a:rPr lang="en-US" dirty="0"/>
              <a:t> </a:t>
            </a:r>
            <a:r>
              <a:rPr lang="en-US" dirty="0" err="1"/>
              <a:t>keepout</a:t>
            </a:r>
            <a:r>
              <a:rPr lang="en-US" dirty="0"/>
              <a:t> regions can be specified using the </a:t>
            </a:r>
            <a:r>
              <a:rPr lang="en-US" sz="2000" dirty="0" err="1"/>
              <a:t>stdcell_kpt</a:t>
            </a:r>
            <a:r>
              <a:rPr lang="en-US" sz="2000" dirty="0"/>
              <a:t>_[</a:t>
            </a:r>
            <a:r>
              <a:rPr lang="en-US" sz="2000" dirty="0" err="1"/>
              <a:t>b|l|r|t</a:t>
            </a:r>
            <a:r>
              <a:rPr lang="en-US" sz="2000" dirty="0"/>
              <a:t>] and </a:t>
            </a:r>
            <a:r>
              <a:rPr lang="en-US" sz="2000" dirty="0" err="1"/>
              <a:t>stdcell_manual_kpt</a:t>
            </a:r>
            <a:r>
              <a:rPr lang="en-US" sz="2000" dirty="0"/>
              <a:t>_&lt;testcase&gt; parameters</a:t>
            </a:r>
          </a:p>
          <a:p>
            <a:endParaRPr lang="en-US" dirty="0"/>
          </a:p>
        </p:txBody>
      </p:sp>
      <p:sp>
        <p:nvSpPr>
          <p:cNvPr id="3" name="Text Placeholder 2">
            <a:extLst>
              <a:ext uri="{FF2B5EF4-FFF2-40B4-BE49-F238E27FC236}">
                <a16:creationId xmlns:a16="http://schemas.microsoft.com/office/drawing/2014/main" id="{4CB7B7CD-D448-45E2-954D-BD9C7ADD10FE}"/>
              </a:ext>
            </a:extLst>
          </p:cNvPr>
          <p:cNvSpPr>
            <a:spLocks noGrp="1"/>
          </p:cNvSpPr>
          <p:nvPr>
            <p:ph type="body" sz="quarter" idx="12"/>
          </p:nvPr>
        </p:nvSpPr>
        <p:spPr/>
        <p:txBody>
          <a:bodyPr/>
          <a:lstStyle/>
          <a:p>
            <a:r>
              <a:rPr lang="en-US" dirty="0"/>
              <a:t>Cont’d</a:t>
            </a:r>
          </a:p>
        </p:txBody>
      </p:sp>
      <p:sp>
        <p:nvSpPr>
          <p:cNvPr id="4" name="Title 3">
            <a:extLst>
              <a:ext uri="{FF2B5EF4-FFF2-40B4-BE49-F238E27FC236}">
                <a16:creationId xmlns:a16="http://schemas.microsoft.com/office/drawing/2014/main" id="{75DAF116-70C7-4770-83DC-B00296383746}"/>
              </a:ext>
            </a:extLst>
          </p:cNvPr>
          <p:cNvSpPr>
            <a:spLocks noGrp="1"/>
          </p:cNvSpPr>
          <p:nvPr>
            <p:ph type="title"/>
          </p:nvPr>
        </p:nvSpPr>
        <p:spPr/>
        <p:txBody>
          <a:bodyPr/>
          <a:lstStyle/>
          <a:p>
            <a:r>
              <a:rPr lang="en-US" dirty="0"/>
              <a:t>Standard Cell Boundary testcases</a:t>
            </a:r>
          </a:p>
        </p:txBody>
      </p:sp>
      <p:sp>
        <p:nvSpPr>
          <p:cNvPr id="5" name="Rectangle 4">
            <a:extLst>
              <a:ext uri="{FF2B5EF4-FFF2-40B4-BE49-F238E27FC236}">
                <a16:creationId xmlns:a16="http://schemas.microsoft.com/office/drawing/2014/main" id="{64844FFA-1DC1-4D0D-BF46-2D2DEDA33DB7}"/>
              </a:ext>
            </a:extLst>
          </p:cNvPr>
          <p:cNvSpPr/>
          <p:nvPr/>
        </p:nvSpPr>
        <p:spPr>
          <a:xfrm>
            <a:off x="1977995" y="3014420"/>
            <a:ext cx="5060197" cy="253397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ACX4</a:t>
            </a:r>
          </a:p>
        </p:txBody>
      </p:sp>
      <p:sp>
        <p:nvSpPr>
          <p:cNvPr id="6" name="Rectangle 5">
            <a:extLst>
              <a:ext uri="{FF2B5EF4-FFF2-40B4-BE49-F238E27FC236}">
                <a16:creationId xmlns:a16="http://schemas.microsoft.com/office/drawing/2014/main" id="{C944F929-31CA-4487-9149-19369BE7F3EA}"/>
              </a:ext>
            </a:extLst>
          </p:cNvPr>
          <p:cNvSpPr/>
          <p:nvPr/>
        </p:nvSpPr>
        <p:spPr>
          <a:xfrm>
            <a:off x="3792275" y="2576948"/>
            <a:ext cx="1431636" cy="3694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7" name="Rectangle 6">
            <a:extLst>
              <a:ext uri="{FF2B5EF4-FFF2-40B4-BE49-F238E27FC236}">
                <a16:creationId xmlns:a16="http://schemas.microsoft.com/office/drawing/2014/main" id="{D60053D4-C070-4970-995B-AA5F52681715}"/>
              </a:ext>
            </a:extLst>
          </p:cNvPr>
          <p:cNvSpPr/>
          <p:nvPr/>
        </p:nvSpPr>
        <p:spPr>
          <a:xfrm>
            <a:off x="3792275" y="5612385"/>
            <a:ext cx="1431636" cy="3694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9" name="Rectangle 8">
            <a:extLst>
              <a:ext uri="{FF2B5EF4-FFF2-40B4-BE49-F238E27FC236}">
                <a16:creationId xmlns:a16="http://schemas.microsoft.com/office/drawing/2014/main" id="{8B116CCC-5480-49A5-B0F9-154D687D8051}"/>
              </a:ext>
            </a:extLst>
          </p:cNvPr>
          <p:cNvSpPr/>
          <p:nvPr/>
        </p:nvSpPr>
        <p:spPr>
          <a:xfrm>
            <a:off x="7915568" y="2946403"/>
            <a:ext cx="249382" cy="258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0" name="TextBox 9">
            <a:extLst>
              <a:ext uri="{FF2B5EF4-FFF2-40B4-BE49-F238E27FC236}">
                <a16:creationId xmlns:a16="http://schemas.microsoft.com/office/drawing/2014/main" id="{F23F4064-F815-4A67-8BED-37B2DE99A47B}"/>
              </a:ext>
            </a:extLst>
          </p:cNvPr>
          <p:cNvSpPr txBox="1"/>
          <p:nvPr/>
        </p:nvSpPr>
        <p:spPr>
          <a:xfrm>
            <a:off x="8307505" y="2875655"/>
            <a:ext cx="896399" cy="400110"/>
          </a:xfrm>
          <a:prstGeom prst="rect">
            <a:avLst/>
          </a:prstGeom>
          <a:noFill/>
        </p:spPr>
        <p:txBody>
          <a:bodyPr wrap="none" rtlCol="0">
            <a:spAutoFit/>
          </a:bodyPr>
          <a:lstStyle/>
          <a:p>
            <a:pPr algn="l"/>
            <a:r>
              <a:rPr lang="en-US" sz="2000" dirty="0"/>
              <a:t>Macro</a:t>
            </a:r>
          </a:p>
        </p:txBody>
      </p:sp>
      <p:sp>
        <p:nvSpPr>
          <p:cNvPr id="12" name="Rectangle 11">
            <a:extLst>
              <a:ext uri="{FF2B5EF4-FFF2-40B4-BE49-F238E27FC236}">
                <a16:creationId xmlns:a16="http://schemas.microsoft.com/office/drawing/2014/main" id="{2C630130-AAA4-463F-A46B-C18189DD8548}"/>
              </a:ext>
            </a:extLst>
          </p:cNvPr>
          <p:cNvSpPr/>
          <p:nvPr/>
        </p:nvSpPr>
        <p:spPr>
          <a:xfrm>
            <a:off x="7915568" y="3332286"/>
            <a:ext cx="249382" cy="2586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3" name="TextBox 12">
            <a:extLst>
              <a:ext uri="{FF2B5EF4-FFF2-40B4-BE49-F238E27FC236}">
                <a16:creationId xmlns:a16="http://schemas.microsoft.com/office/drawing/2014/main" id="{BC20E586-CCC6-4B07-AB53-A3784FF0A29D}"/>
              </a:ext>
            </a:extLst>
          </p:cNvPr>
          <p:cNvSpPr txBox="1"/>
          <p:nvPr/>
        </p:nvSpPr>
        <p:spPr>
          <a:xfrm>
            <a:off x="8307505" y="3261538"/>
            <a:ext cx="2238113" cy="400110"/>
          </a:xfrm>
          <a:prstGeom prst="rect">
            <a:avLst/>
          </a:prstGeom>
          <a:noFill/>
        </p:spPr>
        <p:txBody>
          <a:bodyPr wrap="none" rtlCol="0">
            <a:spAutoFit/>
          </a:bodyPr>
          <a:lstStyle/>
          <a:p>
            <a:pPr algn="l"/>
            <a:r>
              <a:rPr lang="en-US" sz="2000" dirty="0" err="1"/>
              <a:t>stdcell_kpt</a:t>
            </a:r>
            <a:r>
              <a:rPr lang="en-US" sz="2000" dirty="0"/>
              <a:t>_[</a:t>
            </a:r>
            <a:r>
              <a:rPr lang="en-US" sz="2000" dirty="0" err="1"/>
              <a:t>b|l|r|t</a:t>
            </a:r>
            <a:r>
              <a:rPr lang="en-US" sz="2000" dirty="0"/>
              <a:t>]</a:t>
            </a:r>
          </a:p>
        </p:txBody>
      </p:sp>
      <p:sp>
        <p:nvSpPr>
          <p:cNvPr id="14" name="Rectangle 13">
            <a:extLst>
              <a:ext uri="{FF2B5EF4-FFF2-40B4-BE49-F238E27FC236}">
                <a16:creationId xmlns:a16="http://schemas.microsoft.com/office/drawing/2014/main" id="{72548DD9-15DB-4FC8-BAD7-E83D16FAF16F}"/>
              </a:ext>
            </a:extLst>
          </p:cNvPr>
          <p:cNvSpPr/>
          <p:nvPr/>
        </p:nvSpPr>
        <p:spPr>
          <a:xfrm>
            <a:off x="7915568" y="3732396"/>
            <a:ext cx="249382" cy="2586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5" name="TextBox 14">
            <a:extLst>
              <a:ext uri="{FF2B5EF4-FFF2-40B4-BE49-F238E27FC236}">
                <a16:creationId xmlns:a16="http://schemas.microsoft.com/office/drawing/2014/main" id="{30222B89-B085-4870-B923-A222FDB7A411}"/>
              </a:ext>
            </a:extLst>
          </p:cNvPr>
          <p:cNvSpPr txBox="1"/>
          <p:nvPr/>
        </p:nvSpPr>
        <p:spPr>
          <a:xfrm>
            <a:off x="8307505" y="3661648"/>
            <a:ext cx="3775393" cy="400110"/>
          </a:xfrm>
          <a:prstGeom prst="rect">
            <a:avLst/>
          </a:prstGeom>
          <a:noFill/>
        </p:spPr>
        <p:txBody>
          <a:bodyPr wrap="none" rtlCol="0">
            <a:spAutoFit/>
          </a:bodyPr>
          <a:lstStyle/>
          <a:p>
            <a:pPr algn="l"/>
            <a:r>
              <a:rPr lang="en-US" sz="2000" dirty="0" err="1"/>
              <a:t>stdcell_manual_kpt</a:t>
            </a:r>
            <a:r>
              <a:rPr lang="en-US" sz="2000" dirty="0"/>
              <a:t>_&lt;testcase&gt;</a:t>
            </a:r>
          </a:p>
        </p:txBody>
      </p:sp>
    </p:spTree>
    <p:extLst>
      <p:ext uri="{BB962C8B-B14F-4D97-AF65-F5344CB8AC3E}">
        <p14:creationId xmlns:p14="http://schemas.microsoft.com/office/powerpoint/2010/main" val="126339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CONSTMT" val="1"/>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Synopsys 2019.pptx" id="{82BFB3A4-4804-463B-B1B3-20F8EE24AEC9}" vid="{73A9ED89-2492-437E-8CB3-BB32C4A80113}"/>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3935</TotalTime>
  <Words>8489</Words>
  <Application>Microsoft Office PowerPoint</Application>
  <PresentationFormat>Widescreen</PresentationFormat>
  <Paragraphs>787</Paragraphs>
  <Slides>47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Synopsys_2019</vt:lpstr>
      <vt:lpstr>CRD Abutment Verification Script</vt:lpstr>
      <vt:lpstr>PowerPoint Presentation</vt:lpstr>
      <vt:lpstr>Description</vt:lpstr>
      <vt:lpstr>Usage</vt:lpstr>
      <vt:lpstr>Abutment and Utility Cell/Block Boundary testcases</vt:lpstr>
      <vt:lpstr>Wrapper testcases</vt:lpstr>
      <vt:lpstr>Abutment Wrapper testcases</vt:lpstr>
      <vt:lpstr>Standard Cell Boundary testcases</vt:lpstr>
      <vt:lpstr>Standard Cell Boundary testcases</vt:lpstr>
      <vt:lpstr>Abutment Standard Cell Boundary testcases</vt:lpstr>
      <vt:lpstr>Standard Cell Fill Testcases</vt:lpstr>
      <vt:lpstr>Standard Cell Fill Testcases</vt:lpstr>
      <vt:lpstr>Physical Verification Only testcases</vt:lpstr>
      <vt:lpstr>Utility Cell/Block Abutment testcases</vt:lpstr>
      <vt:lpstr>Utility Cell/Block Abutment testcases</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Configuring crd_abutment_parameters.csv</vt:lpstr>
      <vt:lpstr>Appendix A – Sample standard cell boundary configurations</vt:lpstr>
      <vt:lpstr>Appendix A – Sample standard cell boundary configurations</vt:lpstr>
      <vt:lpstr>Appendix A – Sample standard cell boundary configurations</vt:lpstr>
      <vt:lpstr>Appendix A – Sample standard cell boundary configurations</vt:lpstr>
      <vt:lpstr>Appendix A – Sample standard cell boundary configurations</vt:lpstr>
      <vt:lpstr>Revision history</vt:lpstr>
      <vt:lpstr>Revision history</vt:lpstr>
      <vt:lpstr>Revision history</vt:lpstr>
      <vt:lpstr>Revision history</vt:lpstr>
      <vt:lpstr>Revision history</vt:lpstr>
      <vt:lpstr>Revision history</vt:lpstr>
      <vt:lpstr>Revision history</vt:lpstr>
      <vt:lpstr>Revision history</vt:lpstr>
      <vt:lpstr>Revision history</vt:lpstr>
      <vt:lpstr>Revision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CRD Abutment Verification Script</dc:title>
  <dc:creator>Manmit Muker</dc:creator>
  <cp:lastModifiedBy>Manmit Muker</cp:lastModifiedBy>
  <cp:revision>214</cp:revision>
  <dcterms:created xsi:type="dcterms:W3CDTF">2019-08-26T19:02:40Z</dcterms:created>
  <dcterms:modified xsi:type="dcterms:W3CDTF">2022-08-08T17:47:49Z</dcterms:modified>
</cp:coreProperties>
</file>