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5"/>
  </p:sldMasterIdLst>
  <p:notesMasterIdLst>
    <p:notesMasterId r:id="rId12"/>
  </p:notesMasterIdLst>
  <p:handoutMasterIdLst>
    <p:handoutMasterId r:id="rId13"/>
  </p:handoutMasterIdLst>
  <p:sldIdLst>
    <p:sldId id="379" r:id="rId6"/>
    <p:sldId id="396" r:id="rId7"/>
    <p:sldId id="404" r:id="rId8"/>
    <p:sldId id="400" r:id="rId9"/>
    <p:sldId id="403" r:id="rId10"/>
    <p:sldId id="401" r:id="rId11"/>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4" autoAdjust="0"/>
    <p:restoredTop sz="87698" autoAdjust="0"/>
  </p:normalViewPr>
  <p:slideViewPr>
    <p:cSldViewPr snapToGrid="0">
      <p:cViewPr varScale="1">
        <p:scale>
          <a:sx n="68" d="100"/>
          <a:sy n="68" d="100"/>
        </p:scale>
        <p:origin x="504" y="60"/>
      </p:cViewPr>
      <p:guideLst>
        <p:guide orient="horz" pos="2160"/>
        <p:guide pos="3840"/>
      </p:guideLst>
    </p:cSldViewPr>
  </p:slideViewPr>
  <p:notesTextViewPr>
    <p:cViewPr>
      <p:scale>
        <a:sx n="1" d="1"/>
        <a:sy n="1" d="1"/>
      </p:scale>
      <p:origin x="0" y="0"/>
    </p:cViewPr>
  </p:notesTextViewPr>
  <p:notesViewPr>
    <p:cSldViewPr snapToGrid="0">
      <p:cViewPr varScale="1">
        <p:scale>
          <a:sx n="59" d="100"/>
          <a:sy n="59" d="100"/>
        </p:scale>
        <p:origin x="252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12/10/2020</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12/10/2020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p-sg/sites/IP_Quality_FuSa/Shared%20Documents/Training%20and%20Templates/8D%205Why"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template is meant to be a summary of the 8D investigation, to be used for customer consumption, only after the 8D team has been formed and work has started populating the standard Synopsys 8D template found at:  </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3"/>
              </a:rPr>
              <a:t>https://sp-sg/sites/IP_Quality_FuSa/Shared%20Documents/Training%20and%20Templates/8D%205Why</a:t>
            </a:r>
            <a:endParaRPr lang="en-US" sz="1200" u="sng" kern="1200" dirty="0">
              <a:solidFill>
                <a:schemeClr val="tx1"/>
              </a:solidFill>
              <a:effectLst/>
              <a:latin typeface="+mn-lt"/>
              <a:ea typeface="+mn-ea"/>
              <a:cs typeface="+mn-cs"/>
            </a:endParaRPr>
          </a:p>
          <a:p>
            <a:endParaRPr lang="en-US" sz="1200" u="none" kern="1200" dirty="0">
              <a:solidFill>
                <a:schemeClr val="tx1"/>
              </a:solidFill>
              <a:effectLst/>
              <a:latin typeface="+mn-lt"/>
              <a:ea typeface="+mn-ea"/>
              <a:cs typeface="+mn-cs"/>
            </a:endParaRPr>
          </a:p>
          <a:p>
            <a:r>
              <a:rPr lang="en-US" sz="1200" u="none" kern="1200" dirty="0">
                <a:solidFill>
                  <a:schemeClr val="tx1"/>
                </a:solidFill>
                <a:effectLst/>
                <a:latin typeface="+mn-lt"/>
                <a:ea typeface="+mn-ea"/>
                <a:cs typeface="+mn-cs"/>
              </a:rPr>
              <a:t>Extracting information from the standard template to populate this customer summary template should be straight-forward.</a:t>
            </a:r>
            <a:endParaRPr lang="en-US" u="none" dirty="0"/>
          </a:p>
          <a:p>
            <a:endParaRPr lang="en-US" dirty="0"/>
          </a:p>
          <a:p>
            <a:endParaRPr lang="en-US" dirty="0"/>
          </a:p>
          <a:p>
            <a:r>
              <a:rPr lang="en-US" dirty="0"/>
              <a:t>Enter the following in the slide:</a:t>
            </a:r>
          </a:p>
          <a:p>
            <a:pPr lvl="1"/>
            <a:r>
              <a:rPr lang="en-US" dirty="0"/>
              <a:t>- Title of the investigation</a:t>
            </a:r>
          </a:p>
          <a:p>
            <a:pPr lvl="1"/>
            <a:r>
              <a:rPr lang="en-US" dirty="0"/>
              <a:t>- For Date, use long format, for example Dec 1, 2020</a:t>
            </a:r>
          </a:p>
          <a:p>
            <a:pPr lvl="1"/>
            <a:r>
              <a:rPr lang="en-US" dirty="0"/>
              <a:t>- Possible Status Settings (should match the current status setting in the comprehensive 8D report): </a:t>
            </a:r>
          </a:p>
          <a:p>
            <a:pPr lvl="2"/>
            <a:r>
              <a:rPr lang="en-US" dirty="0"/>
              <a:t>In Progress – Root cause still developing</a:t>
            </a:r>
          </a:p>
          <a:p>
            <a:pPr lvl="2"/>
            <a:r>
              <a:rPr lang="en-US" dirty="0"/>
              <a:t>In Progress – Preventive actions still developing</a:t>
            </a:r>
          </a:p>
          <a:p>
            <a:pPr lvl="2"/>
            <a:r>
              <a:rPr lang="en-US" dirty="0"/>
              <a:t>In Progress – Preventive actions still being implemented</a:t>
            </a:r>
          </a:p>
          <a:p>
            <a:pPr lvl="2"/>
            <a:r>
              <a:rPr lang="en-US" dirty="0"/>
              <a:t>Under Final Review</a:t>
            </a:r>
          </a:p>
          <a:p>
            <a:pPr lvl="2"/>
            <a:r>
              <a:rPr lang="en-US" dirty="0"/>
              <a:t>Closed</a:t>
            </a:r>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1</a:t>
            </a:fld>
            <a:endParaRPr lang="en-US" dirty="0"/>
          </a:p>
        </p:txBody>
      </p:sp>
    </p:spTree>
    <p:extLst>
      <p:ext uri="{BB962C8B-B14F-4D97-AF65-F5344CB8AC3E}">
        <p14:creationId xmlns:p14="http://schemas.microsoft.com/office/powerpoint/2010/main" val="46668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D2:</a:t>
            </a:r>
          </a:p>
          <a:p>
            <a:r>
              <a:rPr lang="en-US" dirty="0"/>
              <a:t>For problem description, include effect/impact to the customer.</a:t>
            </a:r>
          </a:p>
          <a:p>
            <a:endParaRPr lang="en-US" dirty="0"/>
          </a:p>
          <a:p>
            <a:r>
              <a:rPr lang="en-US" u="sng" dirty="0"/>
              <a:t>D3:</a:t>
            </a:r>
          </a:p>
          <a:p>
            <a:r>
              <a:rPr lang="en-US" dirty="0"/>
              <a:t>Containment/Corrective Actions should include testing performed to understand the problem, testing to verify a workaround, communication of the workaround, issuance of a patch, etc.  Focus should be on target customer.</a:t>
            </a:r>
          </a:p>
          <a:p>
            <a:r>
              <a:rPr lang="en-US" dirty="0"/>
              <a:t>For Date, use long format, for example Dec 1, 2020 and indicate whether it is ESTIMATED (future), or ACTUAL (past).</a:t>
            </a:r>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3</a:t>
            </a:fld>
            <a:endParaRPr lang="en-US" dirty="0"/>
          </a:p>
        </p:txBody>
      </p:sp>
    </p:spTree>
    <p:extLst>
      <p:ext uri="{BB962C8B-B14F-4D97-AF65-F5344CB8AC3E}">
        <p14:creationId xmlns:p14="http://schemas.microsoft.com/office/powerpoint/2010/main" val="3900165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Root causes should be extracted from the results of the 5 Why slides based on both problem </a:t>
            </a:r>
            <a:r>
              <a:rPr lang="en-US" u="sng" dirty="0"/>
              <a:t>Occurrence</a:t>
            </a:r>
            <a:r>
              <a:rPr lang="en-US" dirty="0"/>
              <a:t> and </a:t>
            </a:r>
            <a:r>
              <a:rPr lang="en-US" u="sng" dirty="0"/>
              <a:t>Escape Detection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Preventive actions should be extracted from D6.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Date, use long format, for example Dec 1, 2020 and indicate whether it is ESTIMATED (future), or ACTUAL (past).</a:t>
            </a:r>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4</a:t>
            </a:fld>
            <a:endParaRPr lang="en-US" dirty="0"/>
          </a:p>
        </p:txBody>
      </p:sp>
    </p:spTree>
    <p:extLst>
      <p:ext uri="{BB962C8B-B14F-4D97-AF65-F5344CB8AC3E}">
        <p14:creationId xmlns:p14="http://schemas.microsoft.com/office/powerpoint/2010/main" val="1958377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log changes made to the contents of </a:t>
            </a:r>
            <a:r>
              <a:rPr lang="en-US"/>
              <a:t>this summary </a:t>
            </a:r>
            <a:r>
              <a:rPr lang="en-US" dirty="0"/>
              <a:t>as it evolves.</a:t>
            </a:r>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5</a:t>
            </a:fld>
            <a:endParaRPr lang="en-US" dirty="0"/>
          </a:p>
        </p:txBody>
      </p:sp>
    </p:spTree>
    <p:extLst>
      <p:ext uri="{BB962C8B-B14F-4D97-AF65-F5344CB8AC3E}">
        <p14:creationId xmlns:p14="http://schemas.microsoft.com/office/powerpoint/2010/main" val="23880128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3.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sz="800">
              <a:solidFill>
                <a:srgbClr val="7F7F7F"/>
              </a:solidFill>
              <a:latin typeface="Arial"/>
            </a:endParaRP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a:solidFill>
                  <a:schemeClr val="tx1">
                    <a:lumMod val="50000"/>
                    <a:lumOff val="50000"/>
                  </a:schemeClr>
                </a:solidFill>
              </a:rPr>
              <a:t>© 2019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26373" y="0"/>
            <a:ext cx="254000" cy="6858000"/>
          </a:xfrm>
          <a:prstGeom prst="rect">
            <a:avLst/>
          </a:prstGeom>
          <a:noFill/>
        </p:spPr>
        <p:txBody>
          <a:bodyPr vert="mongolianVert" wrap="none" lIns="91440" tIns="45720" rIns="91440" bIns="45720" rtlCol="0" anchor="ctr">
            <a:noAutofit/>
          </a:bodyPr>
          <a:lstStyle/>
          <a:p>
            <a:pPr algn="ctr"/>
            <a:r>
              <a:rPr lang="en-US" sz="900">
                <a:solidFill>
                  <a:srgbClr val="7F7F7F"/>
                </a:solidFill>
                <a:latin typeface="Arial"/>
              </a:rPr>
              <a:t>Synopsys Confidential Information</a:t>
            </a:r>
            <a:endParaRPr lang="en-US" sz="9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2EAE53-1844-44B8-8350-B79CBC217C34}"/>
              </a:ext>
            </a:extLst>
          </p:cNvPr>
          <p:cNvPicPr>
            <a:picLocks noChangeAspect="1"/>
          </p:cNvPicPr>
          <p:nvPr userDrawn="1">
            <p:custDataLst>
              <p:tags r:id="rId1"/>
            </p:custDataLst>
          </p:nvPr>
        </p:nvPicPr>
        <p:blipFill>
          <a:blip r:embed="rId7"/>
          <a:stretch>
            <a:fillRect/>
          </a:stretch>
        </p:blipFill>
        <p:spPr>
          <a:xfrm>
            <a:off x="0" y="3909847"/>
            <a:ext cx="12192000" cy="2948153"/>
          </a:xfrm>
          <a:prstGeom prst="rect">
            <a:avLst/>
          </a:prstGeom>
        </p:spPr>
      </p:pic>
      <p:pic>
        <p:nvPicPr>
          <p:cNvPr id="9" name="Graphic 8">
            <a:extLst>
              <a:ext uri="{FF2B5EF4-FFF2-40B4-BE49-F238E27FC236}">
                <a16:creationId xmlns:a16="http://schemas.microsoft.com/office/drawing/2014/main" id="{8EA152CB-5E1A-4409-8D85-BFD2CBA0C46C}"/>
              </a:ext>
            </a:extLst>
          </p:cNvPr>
          <p:cNvPicPr>
            <a:picLocks noChangeAspect="1"/>
          </p:cNvPicPr>
          <p:nvPr userDrawn="1">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9905927" y="453166"/>
            <a:ext cx="1829195" cy="584326"/>
          </a:xfrm>
          <a:prstGeom prst="rect">
            <a:avLst/>
          </a:prstGeom>
        </p:spPr>
      </p:pic>
      <p:sp>
        <p:nvSpPr>
          <p:cNvPr id="7" name="Do not remove" hidden="1">
            <a:extLst>
              <a:ext uri="{FF2B5EF4-FFF2-40B4-BE49-F238E27FC236}">
                <a16:creationId xmlns:a16="http://schemas.microsoft.com/office/drawing/2014/main" id="{FE90577B-ACE6-41C1-94CB-65E6AE88F932}"/>
              </a:ext>
            </a:extLst>
          </p:cNvPr>
          <p:cNvSpPr/>
          <p:nvPr userDrawn="1">
            <p:custDataLst>
              <p:tags r:id="rId3"/>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EF15B-A1F6-44A1-A3E0-C93B50AECB67}"/>
              </a:ext>
            </a:extLst>
          </p:cNvPr>
          <p:cNvSpPr>
            <a:spLocks noGrp="1"/>
          </p:cNvSpPr>
          <p:nvPr>
            <p:ph type="ctrTitle"/>
            <p:custDataLst>
              <p:tags r:id="rId4"/>
            </p:custDataLst>
          </p:nvPr>
        </p:nvSpPr>
        <p:spPr>
          <a:xfrm>
            <a:off x="456555" y="1147394"/>
            <a:ext cx="11278567" cy="1828800"/>
          </a:xfrm>
        </p:spPr>
        <p:txBody>
          <a:bodyPr anchor="b">
            <a:normAutofit/>
          </a:bodyPr>
          <a:lstStyle>
            <a:lvl1pPr algn="l">
              <a:defRPr sz="36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76E843E-996E-455B-A990-1D2E9F65C74B}"/>
              </a:ext>
            </a:extLst>
          </p:cNvPr>
          <p:cNvSpPr>
            <a:spLocks noGrp="1"/>
          </p:cNvSpPr>
          <p:nvPr>
            <p:ph type="subTitle" idx="1"/>
            <p:custDataLst>
              <p:tags r:id="rId5"/>
            </p:custDataLst>
          </p:nvPr>
        </p:nvSpPr>
        <p:spPr>
          <a:xfrm>
            <a:off x="456556" y="2982484"/>
            <a:ext cx="11278565" cy="990600"/>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69181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8" name="Text Placeholder 15"/>
          <p:cNvSpPr>
            <a:spLocks noGrp="1"/>
          </p:cNvSpPr>
          <p:nvPr>
            <p:ph type="body" sz="quarter" idx="10" hasCustomPrompt="1"/>
          </p:nvPr>
        </p:nvSpPr>
        <p:spPr>
          <a:xfrm>
            <a:off x="609600" y="4108495"/>
            <a:ext cx="10962523"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nvPr>
        </p:nvSpPr>
        <p:spPr>
          <a:xfrm>
            <a:off x="609600" y="4861720"/>
            <a:ext cx="48768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nvPr>
        </p:nvSpPr>
        <p:spPr>
          <a:xfrm>
            <a:off x="609600" y="3094851"/>
            <a:ext cx="10963923"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nvPr>
        </p:nvSpPr>
        <p:spPr>
          <a:xfrm>
            <a:off x="609600" y="1895641"/>
            <a:ext cx="10972800" cy="1177506"/>
          </a:xfrm>
        </p:spPr>
        <p:txBody>
          <a:bodyPr anchor="b">
            <a:noAutofit/>
          </a:bodyPr>
          <a:lstStyle>
            <a:lvl1pPr algn="l">
              <a:defRPr sz="3600">
                <a:solidFill>
                  <a:schemeClr val="tx1"/>
                </a:solidFill>
                <a:effectLst/>
              </a:defRPr>
            </a:lvl1pPr>
          </a:lstStyle>
          <a:p>
            <a:r>
              <a:rPr lang="en-US" dirty="0"/>
              <a:t>Click To Add a Title</a:t>
            </a:r>
          </a:p>
        </p:txBody>
      </p:sp>
      <p:pic>
        <p:nvPicPr>
          <p:cNvPr id="10" name="Picture 9">
            <a:extLst>
              <a:ext uri="{FF2B5EF4-FFF2-40B4-BE49-F238E27FC236}">
                <a16:creationId xmlns:a16="http://schemas.microsoft.com/office/drawing/2014/main" id="{539E9DCA-65C1-408F-A0D3-4BBCB37E3780}"/>
              </a:ext>
            </a:extLst>
          </p:cNvPr>
          <p:cNvPicPr>
            <a:picLocks noChangeAspect="1"/>
          </p:cNvPicPr>
          <p:nvPr userDrawn="1">
            <p:custDataLst>
              <p:tags r:id="rId1"/>
            </p:custDataLst>
          </p:nvPr>
        </p:nvPicPr>
        <p:blipFill>
          <a:blip r:embed="rId3"/>
          <a:stretch>
            <a:fillRect/>
          </a:stretch>
        </p:blipFill>
        <p:spPr>
          <a:xfrm>
            <a:off x="0" y="3909847"/>
            <a:ext cx="12192000" cy="2948153"/>
          </a:xfrm>
          <a:prstGeom prst="rect">
            <a:avLst/>
          </a:prstGeom>
        </p:spPr>
      </p:pic>
    </p:spTree>
    <p:extLst>
      <p:ext uri="{BB962C8B-B14F-4D97-AF65-F5344CB8AC3E}">
        <p14:creationId xmlns:p14="http://schemas.microsoft.com/office/powerpoint/2010/main" val="361342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sz="800">
              <a:solidFill>
                <a:srgbClr val="7F7F7F"/>
              </a:solidFill>
              <a:latin typeface="Arial"/>
            </a:endParaRP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sz="800">
              <a:solidFill>
                <a:srgbClr val="7F7F7F"/>
              </a:solidFill>
              <a:latin typeface="Arial"/>
            </a:endParaRP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9"/>
            </p:custDataLst>
          </p:nvPr>
        </p:nvSpPr>
        <p:spPr>
          <a:xfrm>
            <a:off x="457200" y="0"/>
            <a:ext cx="11277922" cy="100584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custDataLst>
              <p:tags r:id="rId20"/>
            </p:custDataLst>
          </p:nvPr>
        </p:nvSpPr>
        <p:spPr>
          <a:xfrm>
            <a:off x="456555" y="1554480"/>
            <a:ext cx="11278244" cy="4846320"/>
          </a:xfrm>
          <a:prstGeom prst="rect">
            <a:avLst/>
          </a:prstGeom>
        </p:spPr>
        <p:txBody>
          <a:bodyPr vert="horz" lIns="91440" tIns="45720" rIns="91440" bIns="45720" rtlCol="0">
            <a:normAutofit/>
          </a:bodyPr>
          <a:lstStyle/>
          <a:p>
            <a:pPr lvl="0"/>
            <a:r>
              <a:rPr dirty="0"/>
              <a:t>Edit Master text styles</a:t>
            </a:r>
          </a:p>
          <a:p>
            <a:pPr lvl="1"/>
            <a:r>
              <a:rPr dirty="0"/>
              <a:t>Second level</a:t>
            </a:r>
          </a:p>
          <a:p>
            <a:pPr lvl="2"/>
            <a:r>
              <a:rPr dirty="0"/>
              <a:t>Third level</a:t>
            </a:r>
          </a:p>
          <a:p>
            <a:pPr lvl="3"/>
            <a:r>
              <a:rPr dirty="0"/>
              <a:t>Fourth level</a:t>
            </a:r>
          </a:p>
          <a:p>
            <a:pPr lvl="4"/>
            <a:r>
              <a:rPr dirty="0"/>
              <a:t>Fifth level</a:t>
            </a:r>
          </a:p>
          <a:p>
            <a:pPr lvl="5"/>
            <a:r>
              <a:rPr dirty="0"/>
              <a:t>Six</a:t>
            </a:r>
          </a:p>
          <a:p>
            <a:pPr lvl="6"/>
            <a:r>
              <a:rPr dirty="0"/>
              <a:t>Seven</a:t>
            </a:r>
          </a:p>
          <a:p>
            <a:pPr lvl="7"/>
            <a:r>
              <a:rPr dirty="0"/>
              <a:t>Eight</a:t>
            </a:r>
          </a:p>
          <a:p>
            <a:pPr lvl="8"/>
            <a:r>
              <a:rPr dirty="0"/>
              <a:t>Nine</a:t>
            </a:r>
          </a:p>
        </p:txBody>
      </p:sp>
      <p:sp>
        <p:nvSpPr>
          <p:cNvPr id="8" name="TextBox 7"/>
          <p:cNvSpPr txBox="1"/>
          <p:nvPr>
            <p:custDataLst>
              <p:tags r:id="rId21"/>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20</a:t>
            </a:r>
            <a:r>
              <a:rPr sz="800" dirty="0">
                <a:solidFill>
                  <a:schemeClr val="tx1">
                    <a:lumMod val="50000"/>
                    <a:lumOff val="50000"/>
                  </a:schemeClr>
                </a:solidFill>
              </a:rPr>
              <a:t> Synopsys, Inc. </a:t>
            </a:r>
          </a:p>
        </p:txBody>
      </p:sp>
      <p:sp>
        <p:nvSpPr>
          <p:cNvPr id="9" name="TextBox 8"/>
          <p:cNvSpPr txBox="1"/>
          <p:nvPr>
            <p:custDataLst>
              <p:tags r:id="rId22"/>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3"/>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4"/>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5"/>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 id="2147483680" r:id="rId16"/>
    <p:sldLayoutId id="2147483681" r:id="rId17"/>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customXml" Target="../../customXml/item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custDataLst>
              <p:custData r:id="rId1"/>
            </p:custDataLst>
          </p:nvPr>
        </p:nvSpPr>
        <p:spPr>
          <a:xfrm>
            <a:off x="609600" y="3784854"/>
            <a:ext cx="10962523" cy="1882730"/>
          </a:xfrm>
        </p:spPr>
        <p:txBody>
          <a:bodyPr>
            <a:normAutofit/>
          </a:bodyPr>
          <a:lstStyle/>
          <a:p>
            <a:r>
              <a:rPr lang="en-US" dirty="0"/>
              <a:t>Date of Summary:</a:t>
            </a:r>
          </a:p>
          <a:p>
            <a:r>
              <a:rPr lang="en-US" dirty="0"/>
              <a:t>Current Status of 8D Analysis: </a:t>
            </a:r>
          </a:p>
          <a:p>
            <a:endParaRPr lang="en-US" dirty="0"/>
          </a:p>
          <a:p>
            <a:r>
              <a:rPr lang="en-US" sz="1100" dirty="0"/>
              <a:t>Template Revision: 1.00</a:t>
            </a:r>
          </a:p>
        </p:txBody>
      </p:sp>
      <p:sp>
        <p:nvSpPr>
          <p:cNvPr id="2" name="Subtitle 1"/>
          <p:cNvSpPr>
            <a:spLocks noGrp="1"/>
          </p:cNvSpPr>
          <p:nvPr>
            <p:ph type="subTitle" idx="1"/>
          </p:nvPr>
        </p:nvSpPr>
        <p:spPr/>
        <p:txBody>
          <a:bodyPr/>
          <a:lstStyle/>
          <a:p>
            <a:r>
              <a:rPr lang="en-US" dirty="0"/>
              <a:t>Summary of 8D Analysis</a:t>
            </a:r>
          </a:p>
        </p:txBody>
      </p:sp>
      <p:sp>
        <p:nvSpPr>
          <p:cNvPr id="5" name="Title 4"/>
          <p:cNvSpPr>
            <a:spLocks noGrp="1"/>
          </p:cNvSpPr>
          <p:nvPr>
            <p:ph type="ctrTitle"/>
          </p:nvPr>
        </p:nvSpPr>
        <p:spPr/>
        <p:txBody>
          <a:bodyPr/>
          <a:lstStyle/>
          <a:p>
            <a:r>
              <a:rPr lang="en-US" dirty="0"/>
              <a:t>[Title of Investigation]</a:t>
            </a:r>
          </a:p>
        </p:txBody>
      </p:sp>
      <p:sp>
        <p:nvSpPr>
          <p:cNvPr id="3" name="Rectangle 2">
            <a:extLst>
              <a:ext uri="{FF2B5EF4-FFF2-40B4-BE49-F238E27FC236}">
                <a16:creationId xmlns:a16="http://schemas.microsoft.com/office/drawing/2014/main" id="{8A2237A9-D235-4961-AB3F-1AEA2E150956}"/>
              </a:ext>
            </a:extLst>
          </p:cNvPr>
          <p:cNvSpPr/>
          <p:nvPr/>
        </p:nvSpPr>
        <p:spPr>
          <a:xfrm>
            <a:off x="5282152" y="581143"/>
            <a:ext cx="6096000" cy="954107"/>
          </a:xfrm>
          <a:prstGeom prst="rect">
            <a:avLst/>
          </a:prstGeom>
        </p:spPr>
        <p:txBody>
          <a:bodyPr>
            <a:spAutoFit/>
          </a:bodyPr>
          <a:lstStyle/>
          <a:p>
            <a:r>
              <a:rPr lang="en-US" sz="2800" dirty="0">
                <a:solidFill>
                  <a:srgbClr val="C00000"/>
                </a:solidFill>
              </a:rPr>
              <a:t>Draft version for review only.</a:t>
            </a:r>
          </a:p>
          <a:p>
            <a:r>
              <a:rPr lang="en-US" sz="2800" dirty="0">
                <a:solidFill>
                  <a:srgbClr val="C00000"/>
                </a:solidFill>
              </a:rPr>
              <a:t>Not the final version for use!</a:t>
            </a:r>
            <a:endParaRPr lang="en-US" sz="2800" dirty="0"/>
          </a:p>
        </p:txBody>
      </p:sp>
    </p:spTree>
    <p:extLst>
      <p:ext uri="{BB962C8B-B14F-4D97-AF65-F5344CB8AC3E}">
        <p14:creationId xmlns:p14="http://schemas.microsoft.com/office/powerpoint/2010/main" val="428117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878" y="888053"/>
            <a:ext cx="11278244" cy="4846320"/>
          </a:xfrm>
        </p:spPr>
        <p:txBody>
          <a:bodyPr>
            <a:normAutofit lnSpcReduction="10000"/>
          </a:bodyPr>
          <a:lstStyle/>
          <a:p>
            <a:pPr>
              <a:buNone/>
            </a:pPr>
            <a:r>
              <a:rPr lang="en-US" sz="2800" b="1" dirty="0"/>
              <a:t>CONFIDENTIAL INFORMATION</a:t>
            </a:r>
          </a:p>
          <a:p>
            <a:pPr marL="0" indent="0">
              <a:buNone/>
            </a:pPr>
            <a:r>
              <a:rPr lang="en-US" dirty="0"/>
              <a:t>The information contained in this presentation is the confidential and proprietary information of Synopsys. You are not permitted to disseminate or use any of </a:t>
            </a:r>
            <a:br>
              <a:rPr lang="en-US" dirty="0"/>
            </a:br>
            <a:r>
              <a:rPr lang="en-US" dirty="0"/>
              <a:t>the information provided to you in this presentation outside of Synopsys </a:t>
            </a:r>
            <a:br>
              <a:rPr lang="en-US" dirty="0"/>
            </a:br>
            <a:r>
              <a:rPr lang="en-US" dirty="0"/>
              <a:t>without prior written authorization. </a:t>
            </a:r>
          </a:p>
          <a:p>
            <a:pPr>
              <a:buNone/>
            </a:pPr>
            <a:r>
              <a:rPr lang="en-US" dirty="0"/>
              <a:t> </a:t>
            </a:r>
          </a:p>
          <a:p>
            <a:pPr>
              <a:buNone/>
            </a:pPr>
            <a:r>
              <a:rPr lang="en-US" sz="2800" b="1" dirty="0"/>
              <a:t>IMPORTANT NOTICE</a:t>
            </a:r>
          </a:p>
          <a:p>
            <a:pPr marL="0" indent="0">
              <a:buNone/>
            </a:pPr>
            <a:r>
              <a:rPr lang="en-US" dirty="0"/>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 This document shall not be considered a standard deliverable of Synopsys and shall not set any precedent for the creation or sharing of such documents in the future.</a:t>
            </a:r>
          </a:p>
        </p:txBody>
      </p:sp>
    </p:spTree>
    <p:extLst>
      <p:ext uri="{BB962C8B-B14F-4D97-AF65-F5344CB8AC3E}">
        <p14:creationId xmlns:p14="http://schemas.microsoft.com/office/powerpoint/2010/main" val="323465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80424945"/>
              </p:ext>
            </p:extLst>
          </p:nvPr>
        </p:nvGraphicFramePr>
        <p:xfrm>
          <a:off x="239698" y="450186"/>
          <a:ext cx="11712604" cy="3404217"/>
        </p:xfrm>
        <a:graphic>
          <a:graphicData uri="http://schemas.openxmlformats.org/drawingml/2006/table">
            <a:tbl>
              <a:tblPr firstRow="1" bandRow="1">
                <a:tableStyleId>{5C22544A-7EE6-4342-B048-85BDC9FD1C3A}</a:tableStyleId>
              </a:tblPr>
              <a:tblGrid>
                <a:gridCol w="2950569">
                  <a:extLst>
                    <a:ext uri="{9D8B030D-6E8A-4147-A177-3AD203B41FA5}">
                      <a16:colId xmlns:a16="http://schemas.microsoft.com/office/drawing/2014/main" val="4217440684"/>
                    </a:ext>
                  </a:extLst>
                </a:gridCol>
                <a:gridCol w="8762035">
                  <a:extLst>
                    <a:ext uri="{9D8B030D-6E8A-4147-A177-3AD203B41FA5}">
                      <a16:colId xmlns:a16="http://schemas.microsoft.com/office/drawing/2014/main" val="2207528884"/>
                    </a:ext>
                  </a:extLst>
                </a:gridCol>
              </a:tblGrid>
              <a:tr h="483396">
                <a:tc>
                  <a:txBody>
                    <a:bodyPr/>
                    <a:lstStyle/>
                    <a:p>
                      <a:r>
                        <a:rPr lang="en-US" sz="1600" dirty="0"/>
                        <a:t>D2 – Problem Description</a:t>
                      </a:r>
                    </a:p>
                  </a:txBody>
                  <a:tcPr/>
                </a:tc>
                <a:tc>
                  <a:txBody>
                    <a:bodyPr/>
                    <a:lstStyle/>
                    <a:p>
                      <a:endParaRPr lang="en-US" sz="1200" dirty="0"/>
                    </a:p>
                  </a:txBody>
                  <a:tcPr/>
                </a:tc>
                <a:extLst>
                  <a:ext uri="{0D108BD9-81ED-4DB2-BD59-A6C34878D82A}">
                    <a16:rowId xmlns:a16="http://schemas.microsoft.com/office/drawing/2014/main" val="1473139658"/>
                  </a:ext>
                </a:extLst>
              </a:tr>
              <a:tr h="322828">
                <a:tc>
                  <a:txBody>
                    <a:bodyPr/>
                    <a:lstStyle/>
                    <a:p>
                      <a:r>
                        <a:rPr lang="en-US" sz="1200" dirty="0"/>
                        <a:t>Product Affected</a:t>
                      </a:r>
                    </a:p>
                  </a:txBody>
                  <a:tcPr/>
                </a:tc>
                <a:tc>
                  <a:txBody>
                    <a:bodyPr/>
                    <a:lstStyle/>
                    <a:p>
                      <a:endParaRPr lang="en-US" sz="1200" dirty="0"/>
                    </a:p>
                  </a:txBody>
                  <a:tcPr/>
                </a:tc>
                <a:extLst>
                  <a:ext uri="{0D108BD9-81ED-4DB2-BD59-A6C34878D82A}">
                    <a16:rowId xmlns:a16="http://schemas.microsoft.com/office/drawing/2014/main" val="4244515430"/>
                  </a:ext>
                </a:extLst>
              </a:tr>
              <a:tr h="322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Technology</a:t>
                      </a:r>
                    </a:p>
                  </a:txBody>
                  <a:tcPr/>
                </a:tc>
                <a:tc>
                  <a:txBody>
                    <a:bodyPr/>
                    <a:lstStyle/>
                    <a:p>
                      <a:endParaRPr lang="en-US" sz="1200" dirty="0"/>
                    </a:p>
                  </a:txBody>
                  <a:tcPr/>
                </a:tc>
                <a:extLst>
                  <a:ext uri="{0D108BD9-81ED-4DB2-BD59-A6C34878D82A}">
                    <a16:rowId xmlns:a16="http://schemas.microsoft.com/office/drawing/2014/main" val="1727331426"/>
                  </a:ext>
                </a:extLst>
              </a:tr>
              <a:tr h="322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Product Release Version</a:t>
                      </a:r>
                    </a:p>
                  </a:txBody>
                  <a:tcPr/>
                </a:tc>
                <a:tc>
                  <a:txBody>
                    <a:bodyPr/>
                    <a:lstStyle/>
                    <a:p>
                      <a:endParaRPr lang="en-US" sz="1200" dirty="0"/>
                    </a:p>
                  </a:txBody>
                  <a:tcPr/>
                </a:tc>
                <a:extLst>
                  <a:ext uri="{0D108BD9-81ED-4DB2-BD59-A6C34878D82A}">
                    <a16:rowId xmlns:a16="http://schemas.microsoft.com/office/drawing/2014/main" val="3103254656"/>
                  </a:ext>
                </a:extLst>
              </a:tr>
              <a:tr h="322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Customer CASE Number (If Applicable)</a:t>
                      </a:r>
                    </a:p>
                  </a:txBody>
                  <a:tcPr/>
                </a:tc>
                <a:tc>
                  <a:txBody>
                    <a:bodyPr/>
                    <a:lstStyle/>
                    <a:p>
                      <a:endParaRPr lang="en-US" sz="1200" dirty="0"/>
                    </a:p>
                  </a:txBody>
                  <a:tcPr/>
                </a:tc>
                <a:extLst>
                  <a:ext uri="{0D108BD9-81ED-4DB2-BD59-A6C34878D82A}">
                    <a16:rowId xmlns:a16="http://schemas.microsoft.com/office/drawing/2014/main" val="2601125635"/>
                  </a:ext>
                </a:extLst>
              </a:tr>
              <a:tr h="322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STAR Number (if Applicable)</a:t>
                      </a:r>
                    </a:p>
                  </a:txBody>
                  <a:tcPr/>
                </a:tc>
                <a:tc>
                  <a:txBody>
                    <a:bodyPr/>
                    <a:lstStyle/>
                    <a:p>
                      <a:endParaRPr lang="en-US" sz="1200" dirty="0"/>
                    </a:p>
                  </a:txBody>
                  <a:tcPr/>
                </a:tc>
                <a:extLst>
                  <a:ext uri="{0D108BD9-81ED-4DB2-BD59-A6C34878D82A}">
                    <a16:rowId xmlns:a16="http://schemas.microsoft.com/office/drawing/2014/main" val="3798001103"/>
                  </a:ext>
                </a:extLst>
              </a:tr>
              <a:tr h="1306681">
                <a:tc>
                  <a:txBody>
                    <a:bodyPr/>
                    <a:lstStyle/>
                    <a:p>
                      <a:r>
                        <a:rPr lang="en-US" sz="1200" dirty="0"/>
                        <a:t>Brief Problem Description</a:t>
                      </a:r>
                    </a:p>
                  </a:txBody>
                  <a:tcPr/>
                </a:tc>
                <a:tc>
                  <a:txBody>
                    <a:bodyPr/>
                    <a:lstStyle/>
                    <a:p>
                      <a:endParaRPr lang="en-US" sz="1200" dirty="0"/>
                    </a:p>
                  </a:txBody>
                  <a:tcPr/>
                </a:tc>
                <a:extLst>
                  <a:ext uri="{0D108BD9-81ED-4DB2-BD59-A6C34878D82A}">
                    <a16:rowId xmlns:a16="http://schemas.microsoft.com/office/drawing/2014/main" val="676992874"/>
                  </a:ext>
                </a:extLst>
              </a:tr>
            </a:tbl>
          </a:graphicData>
        </a:graphic>
      </p:graphicFrame>
      <p:graphicFrame>
        <p:nvGraphicFramePr>
          <p:cNvPr id="5" name="Table 4">
            <a:extLst>
              <a:ext uri="{FF2B5EF4-FFF2-40B4-BE49-F238E27FC236}">
                <a16:creationId xmlns:a16="http://schemas.microsoft.com/office/drawing/2014/main" id="{C24E9901-B914-4189-B4D7-E6DC10FB4387}"/>
              </a:ext>
            </a:extLst>
          </p:cNvPr>
          <p:cNvGraphicFramePr>
            <a:graphicFrameLocks noGrp="1"/>
          </p:cNvGraphicFramePr>
          <p:nvPr>
            <p:extLst>
              <p:ext uri="{D42A27DB-BD31-4B8C-83A1-F6EECF244321}">
                <p14:modId xmlns:p14="http://schemas.microsoft.com/office/powerpoint/2010/main" val="1383991104"/>
              </p:ext>
            </p:extLst>
          </p:nvPr>
        </p:nvGraphicFramePr>
        <p:xfrm>
          <a:off x="239698" y="4325743"/>
          <a:ext cx="11639870" cy="1276606"/>
        </p:xfrm>
        <a:graphic>
          <a:graphicData uri="http://schemas.openxmlformats.org/drawingml/2006/table">
            <a:tbl>
              <a:tblPr firstRow="1" bandRow="1">
                <a:tableStyleId>{5C22544A-7EE6-4342-B048-85BDC9FD1C3A}</a:tableStyleId>
              </a:tblPr>
              <a:tblGrid>
                <a:gridCol w="4760331">
                  <a:extLst>
                    <a:ext uri="{9D8B030D-6E8A-4147-A177-3AD203B41FA5}">
                      <a16:colId xmlns:a16="http://schemas.microsoft.com/office/drawing/2014/main" val="4217440684"/>
                    </a:ext>
                  </a:extLst>
                </a:gridCol>
                <a:gridCol w="6879539">
                  <a:extLst>
                    <a:ext uri="{9D8B030D-6E8A-4147-A177-3AD203B41FA5}">
                      <a16:colId xmlns:a16="http://schemas.microsoft.com/office/drawing/2014/main" val="2207528884"/>
                    </a:ext>
                  </a:extLst>
                </a:gridCol>
              </a:tblGrid>
              <a:tr h="453646">
                <a:tc>
                  <a:txBody>
                    <a:bodyPr/>
                    <a:lstStyle/>
                    <a:p>
                      <a:r>
                        <a:rPr lang="en-US" sz="1600" dirty="0"/>
                        <a:t>D3 - Containment Summary</a:t>
                      </a:r>
                    </a:p>
                  </a:txBody>
                  <a:tcPr/>
                </a:tc>
                <a:tc>
                  <a:txBody>
                    <a:bodyPr/>
                    <a:lstStyle/>
                    <a:p>
                      <a:endParaRPr lang="en-US" sz="1200" dirty="0"/>
                    </a:p>
                  </a:txBody>
                  <a:tcPr/>
                </a:tc>
                <a:extLst>
                  <a:ext uri="{0D108BD9-81ED-4DB2-BD59-A6C34878D82A}">
                    <a16:rowId xmlns:a16="http://schemas.microsoft.com/office/drawing/2014/main" val="1473139658"/>
                  </a:ext>
                </a:extLst>
              </a:tr>
              <a:tr h="175250">
                <a:tc>
                  <a:txBody>
                    <a:bodyPr/>
                    <a:lstStyle/>
                    <a:p>
                      <a:r>
                        <a:rPr lang="en-US" sz="1200" dirty="0">
                          <a:solidFill>
                            <a:schemeClr val="tx1"/>
                          </a:solidFill>
                        </a:rPr>
                        <a:t>Date of Notification to all customers</a:t>
                      </a:r>
                    </a:p>
                  </a:txBody>
                  <a:tcPr/>
                </a:tc>
                <a:tc>
                  <a:txBody>
                    <a:bodyPr/>
                    <a:lstStyle/>
                    <a:p>
                      <a:endParaRPr lang="en-US" sz="1200" dirty="0">
                        <a:solidFill>
                          <a:schemeClr val="tx1"/>
                        </a:solidFill>
                      </a:endParaRPr>
                    </a:p>
                  </a:txBody>
                  <a:tcPr/>
                </a:tc>
                <a:extLst>
                  <a:ext uri="{0D108BD9-81ED-4DB2-BD59-A6C34878D82A}">
                    <a16:rowId xmlns:a16="http://schemas.microsoft.com/office/drawing/2014/main" val="1727331426"/>
                  </a:ext>
                </a:extLst>
              </a:tr>
              <a:tr h="229454">
                <a:tc>
                  <a:txBody>
                    <a:bodyPr/>
                    <a:lstStyle/>
                    <a:p>
                      <a:r>
                        <a:rPr lang="en-US" sz="1200" dirty="0">
                          <a:solidFill>
                            <a:schemeClr val="tx1"/>
                          </a:solidFill>
                        </a:rPr>
                        <a:t>Communication method used (</a:t>
                      </a:r>
                      <a:r>
                        <a:rPr lang="en-US" sz="1200" dirty="0" err="1">
                          <a:solidFill>
                            <a:schemeClr val="tx1"/>
                          </a:solidFill>
                        </a:rPr>
                        <a:t>SotW</a:t>
                      </a:r>
                      <a:r>
                        <a:rPr lang="en-US" sz="1200" dirty="0">
                          <a:solidFill>
                            <a:schemeClr val="tx1"/>
                          </a:solidFill>
                        </a:rPr>
                        <a:t>, PM email, AE CASE, </a:t>
                      </a:r>
                      <a:r>
                        <a:rPr lang="en-US" sz="1200" dirty="0" err="1">
                          <a:solidFill>
                            <a:schemeClr val="tx1"/>
                          </a:solidFill>
                        </a:rPr>
                        <a:t>etc</a:t>
                      </a:r>
                      <a:r>
                        <a:rPr lang="en-US" sz="1200" dirty="0">
                          <a:solidFill>
                            <a:schemeClr val="tx1"/>
                          </a:solidFill>
                        </a:rPr>
                        <a:t>)</a:t>
                      </a:r>
                    </a:p>
                  </a:txBody>
                  <a:tcPr/>
                </a:tc>
                <a:tc>
                  <a:txBody>
                    <a:bodyPr/>
                    <a:lstStyle/>
                    <a:p>
                      <a:r>
                        <a:rPr lang="en-US" sz="1200" dirty="0">
                          <a:solidFill>
                            <a:srgbClr val="C00000"/>
                          </a:solidFill>
                        </a:rPr>
                        <a:t>&lt;&lt;verify with AE for the communication method used for this customer&gt;&gt;</a:t>
                      </a:r>
                    </a:p>
                  </a:txBody>
                  <a:tcPr/>
                </a:tc>
                <a:extLst>
                  <a:ext uri="{0D108BD9-81ED-4DB2-BD59-A6C34878D82A}">
                    <a16:rowId xmlns:a16="http://schemas.microsoft.com/office/drawing/2014/main" val="3103254656"/>
                  </a:ext>
                </a:extLst>
              </a:tr>
              <a:tr h="175250">
                <a:tc>
                  <a:txBody>
                    <a:bodyPr/>
                    <a:lstStyle/>
                    <a:p>
                      <a:r>
                        <a:rPr lang="en-US" sz="1200" dirty="0">
                          <a:solidFill>
                            <a:schemeClr val="tx1"/>
                          </a:solidFill>
                        </a:rPr>
                        <a:t>STAR on the Web Number (if applicable)</a:t>
                      </a:r>
                    </a:p>
                  </a:txBody>
                  <a:tcPr/>
                </a:tc>
                <a:tc>
                  <a:txBody>
                    <a:bodyPr/>
                    <a:lstStyle/>
                    <a:p>
                      <a:r>
                        <a:rPr lang="en-US" sz="1200" dirty="0">
                          <a:solidFill>
                            <a:srgbClr val="C00000"/>
                          </a:solidFill>
                        </a:rPr>
                        <a:t>&lt;&lt;remove this if SOTW doesn’t exist&gt;&gt;</a:t>
                      </a:r>
                    </a:p>
                  </a:txBody>
                  <a:tcPr/>
                </a:tc>
                <a:extLst>
                  <a:ext uri="{0D108BD9-81ED-4DB2-BD59-A6C34878D82A}">
                    <a16:rowId xmlns:a16="http://schemas.microsoft.com/office/drawing/2014/main" val="3057361746"/>
                  </a:ext>
                </a:extLst>
              </a:tr>
            </a:tbl>
          </a:graphicData>
        </a:graphic>
      </p:graphicFrame>
    </p:spTree>
    <p:extLst>
      <p:ext uri="{BB962C8B-B14F-4D97-AF65-F5344CB8AC3E}">
        <p14:creationId xmlns:p14="http://schemas.microsoft.com/office/powerpoint/2010/main" val="54689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2596047"/>
              </p:ext>
            </p:extLst>
          </p:nvPr>
        </p:nvGraphicFramePr>
        <p:xfrm>
          <a:off x="205777" y="474562"/>
          <a:ext cx="11635124" cy="1981200"/>
        </p:xfrm>
        <a:graphic>
          <a:graphicData uri="http://schemas.openxmlformats.org/drawingml/2006/table">
            <a:tbl>
              <a:tblPr firstRow="1" bandRow="1">
                <a:tableStyleId>{5C22544A-7EE6-4342-B048-85BDC9FD1C3A}</a:tableStyleId>
              </a:tblPr>
              <a:tblGrid>
                <a:gridCol w="10130415">
                  <a:extLst>
                    <a:ext uri="{9D8B030D-6E8A-4147-A177-3AD203B41FA5}">
                      <a16:colId xmlns:a16="http://schemas.microsoft.com/office/drawing/2014/main" val="4217440684"/>
                    </a:ext>
                  </a:extLst>
                </a:gridCol>
                <a:gridCol w="1504709">
                  <a:extLst>
                    <a:ext uri="{9D8B030D-6E8A-4147-A177-3AD203B41FA5}">
                      <a16:colId xmlns:a16="http://schemas.microsoft.com/office/drawing/2014/main" val="2207528884"/>
                    </a:ext>
                  </a:extLst>
                </a:gridCol>
              </a:tblGrid>
              <a:tr h="127393">
                <a:tc>
                  <a:txBody>
                    <a:bodyPr/>
                    <a:lstStyle/>
                    <a:p>
                      <a:r>
                        <a:rPr lang="en-US" sz="1600" dirty="0"/>
                        <a:t>D4 – Root Cause</a:t>
                      </a:r>
                    </a:p>
                  </a:txBody>
                  <a:tcPr/>
                </a:tc>
                <a:tc>
                  <a:txBody>
                    <a:bodyPr/>
                    <a:lstStyle/>
                    <a:p>
                      <a:r>
                        <a:rPr lang="en-US" sz="1600" dirty="0"/>
                        <a:t>RC Identifier</a:t>
                      </a:r>
                    </a:p>
                  </a:txBody>
                  <a:tcPr/>
                </a:tc>
                <a:extLst>
                  <a:ext uri="{0D108BD9-81ED-4DB2-BD59-A6C34878D82A}">
                    <a16:rowId xmlns:a16="http://schemas.microsoft.com/office/drawing/2014/main" val="1473139658"/>
                  </a:ext>
                </a:extLst>
              </a:tr>
              <a:tr h="257004">
                <a:tc>
                  <a:txBody>
                    <a:bodyPr/>
                    <a:lstStyle/>
                    <a:p>
                      <a:endParaRPr lang="en-US" sz="1200" dirty="0"/>
                    </a:p>
                  </a:txBody>
                  <a:tcPr/>
                </a:tc>
                <a:tc>
                  <a:txBody>
                    <a:bodyPr/>
                    <a:lstStyle/>
                    <a:p>
                      <a:r>
                        <a:rPr lang="en-US" sz="1200" dirty="0"/>
                        <a:t>RC1</a:t>
                      </a:r>
                    </a:p>
                  </a:txBody>
                  <a:tcPr/>
                </a:tc>
                <a:extLst>
                  <a:ext uri="{0D108BD9-81ED-4DB2-BD59-A6C34878D82A}">
                    <a16:rowId xmlns:a16="http://schemas.microsoft.com/office/drawing/2014/main" val="4244515430"/>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US" sz="1200" dirty="0"/>
                        <a:t>RC2</a:t>
                      </a:r>
                    </a:p>
                  </a:txBody>
                  <a:tcPr/>
                </a:tc>
                <a:extLst>
                  <a:ext uri="{0D108BD9-81ED-4DB2-BD59-A6C34878D82A}">
                    <a16:rowId xmlns:a16="http://schemas.microsoft.com/office/drawing/2014/main" val="1727331426"/>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3103254656"/>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2033515429"/>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2601125635"/>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3798001103"/>
                  </a:ext>
                </a:extLst>
              </a:tr>
            </a:tbl>
          </a:graphicData>
        </a:graphic>
      </p:graphicFrame>
      <p:graphicFrame>
        <p:nvGraphicFramePr>
          <p:cNvPr id="6" name="Table 5">
            <a:extLst>
              <a:ext uri="{FF2B5EF4-FFF2-40B4-BE49-F238E27FC236}">
                <a16:creationId xmlns:a16="http://schemas.microsoft.com/office/drawing/2014/main" id="{D0B49266-8475-41C2-851F-F3C01648A413}"/>
              </a:ext>
            </a:extLst>
          </p:cNvPr>
          <p:cNvGraphicFramePr>
            <a:graphicFrameLocks noGrp="1"/>
          </p:cNvGraphicFramePr>
          <p:nvPr>
            <p:extLst>
              <p:ext uri="{D42A27DB-BD31-4B8C-83A1-F6EECF244321}">
                <p14:modId xmlns:p14="http://schemas.microsoft.com/office/powerpoint/2010/main" val="1221999664"/>
              </p:ext>
            </p:extLst>
          </p:nvPr>
        </p:nvGraphicFramePr>
        <p:xfrm>
          <a:off x="278438" y="3237823"/>
          <a:ext cx="11635125" cy="2225040"/>
        </p:xfrm>
        <a:graphic>
          <a:graphicData uri="http://schemas.openxmlformats.org/drawingml/2006/table">
            <a:tbl>
              <a:tblPr firstRow="1" bandRow="1">
                <a:tableStyleId>{5C22544A-7EE6-4342-B048-85BDC9FD1C3A}</a:tableStyleId>
              </a:tblPr>
              <a:tblGrid>
                <a:gridCol w="6319132">
                  <a:extLst>
                    <a:ext uri="{9D8B030D-6E8A-4147-A177-3AD203B41FA5}">
                      <a16:colId xmlns:a16="http://schemas.microsoft.com/office/drawing/2014/main" val="4217440684"/>
                    </a:ext>
                  </a:extLst>
                </a:gridCol>
                <a:gridCol w="1458410">
                  <a:extLst>
                    <a:ext uri="{9D8B030D-6E8A-4147-A177-3AD203B41FA5}">
                      <a16:colId xmlns:a16="http://schemas.microsoft.com/office/drawing/2014/main" val="265331897"/>
                    </a:ext>
                  </a:extLst>
                </a:gridCol>
                <a:gridCol w="1226916">
                  <a:extLst>
                    <a:ext uri="{9D8B030D-6E8A-4147-A177-3AD203B41FA5}">
                      <a16:colId xmlns:a16="http://schemas.microsoft.com/office/drawing/2014/main" val="1831857393"/>
                    </a:ext>
                  </a:extLst>
                </a:gridCol>
                <a:gridCol w="1273215">
                  <a:extLst>
                    <a:ext uri="{9D8B030D-6E8A-4147-A177-3AD203B41FA5}">
                      <a16:colId xmlns:a16="http://schemas.microsoft.com/office/drawing/2014/main" val="3698195221"/>
                    </a:ext>
                  </a:extLst>
                </a:gridCol>
                <a:gridCol w="1357452">
                  <a:extLst>
                    <a:ext uri="{9D8B030D-6E8A-4147-A177-3AD203B41FA5}">
                      <a16:colId xmlns:a16="http://schemas.microsoft.com/office/drawing/2014/main" val="2207528884"/>
                    </a:ext>
                  </a:extLst>
                </a:gridCol>
              </a:tblGrid>
              <a:tr h="282882">
                <a:tc>
                  <a:txBody>
                    <a:bodyPr/>
                    <a:lstStyle/>
                    <a:p>
                      <a:r>
                        <a:rPr lang="en-US" sz="1600" dirty="0"/>
                        <a:t>D6 – Preventive Actions</a:t>
                      </a:r>
                    </a:p>
                  </a:txBody>
                  <a:tcPr/>
                </a:tc>
                <a:tc>
                  <a:txBody>
                    <a:bodyPr/>
                    <a:lstStyle/>
                    <a:p>
                      <a:r>
                        <a:rPr lang="en-US" sz="1600" dirty="0"/>
                        <a:t>Date</a:t>
                      </a:r>
                    </a:p>
                    <a:p>
                      <a:r>
                        <a:rPr lang="en-US" sz="800" dirty="0"/>
                        <a:t>&lt;</a:t>
                      </a:r>
                      <a:r>
                        <a:rPr lang="en-US" sz="800" b="1" kern="1200" dirty="0">
                          <a:solidFill>
                            <a:schemeClr val="lt1"/>
                          </a:solidFill>
                          <a:latin typeface="+mn-lt"/>
                          <a:ea typeface="+mn-ea"/>
                          <a:cs typeface="+mn-cs"/>
                        </a:rPr>
                        <a:t>Month DD, YYYY&gt;</a:t>
                      </a:r>
                    </a:p>
                  </a:txBody>
                  <a:tcPr/>
                </a:tc>
                <a:tc>
                  <a:txBody>
                    <a:bodyPr/>
                    <a:lstStyle/>
                    <a:p>
                      <a:r>
                        <a:rPr lang="en-US" sz="1600" dirty="0"/>
                        <a:t>Estimated/Actual</a:t>
                      </a:r>
                    </a:p>
                  </a:txBody>
                  <a:tcPr/>
                </a:tc>
                <a:tc>
                  <a:txBody>
                    <a:bodyPr/>
                    <a:lstStyle/>
                    <a:p>
                      <a:r>
                        <a:rPr lang="en-US" sz="1600" dirty="0"/>
                        <a:t>PA Identifier</a:t>
                      </a:r>
                    </a:p>
                  </a:txBody>
                  <a:tcPr/>
                </a:tc>
                <a:tc>
                  <a:txBody>
                    <a:bodyPr/>
                    <a:lstStyle/>
                    <a:p>
                      <a:r>
                        <a:rPr lang="en-US" sz="1600" dirty="0"/>
                        <a:t>RC Addressed</a:t>
                      </a:r>
                    </a:p>
                  </a:txBody>
                  <a:tcPr/>
                </a:tc>
                <a:extLst>
                  <a:ext uri="{0D108BD9-81ED-4DB2-BD59-A6C34878D82A}">
                    <a16:rowId xmlns:a16="http://schemas.microsoft.com/office/drawing/2014/main" val="1473139658"/>
                  </a:ext>
                </a:extLst>
              </a:tr>
              <a:tr h="25700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a:t>PA1</a:t>
                      </a:r>
                    </a:p>
                  </a:txBody>
                  <a:tcPr/>
                </a:tc>
                <a:tc>
                  <a:txBody>
                    <a:bodyPr/>
                    <a:lstStyle/>
                    <a:p>
                      <a:r>
                        <a:rPr lang="en-US" sz="1200" dirty="0"/>
                        <a:t>RC1</a:t>
                      </a:r>
                    </a:p>
                  </a:txBody>
                  <a:tcPr/>
                </a:tc>
                <a:extLst>
                  <a:ext uri="{0D108BD9-81ED-4DB2-BD59-A6C34878D82A}">
                    <a16:rowId xmlns:a16="http://schemas.microsoft.com/office/drawing/2014/main" val="4244515430"/>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a:t>PA2</a:t>
                      </a:r>
                    </a:p>
                  </a:txBody>
                  <a:tcPr/>
                </a:tc>
                <a:tc>
                  <a:txBody>
                    <a:bodyPr/>
                    <a:lstStyle/>
                    <a:p>
                      <a:r>
                        <a:rPr lang="en-US" sz="1200" dirty="0"/>
                        <a:t>RC2</a:t>
                      </a:r>
                    </a:p>
                  </a:txBody>
                  <a:tcPr/>
                </a:tc>
                <a:extLst>
                  <a:ext uri="{0D108BD9-81ED-4DB2-BD59-A6C34878D82A}">
                    <a16:rowId xmlns:a16="http://schemas.microsoft.com/office/drawing/2014/main" val="1727331426"/>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3254656"/>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033515429"/>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601125635"/>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798001103"/>
                  </a:ext>
                </a:extLst>
              </a:tr>
            </a:tbl>
          </a:graphicData>
        </a:graphic>
      </p:graphicFrame>
    </p:spTree>
    <p:extLst>
      <p:ext uri="{BB962C8B-B14F-4D97-AF65-F5344CB8AC3E}">
        <p14:creationId xmlns:p14="http://schemas.microsoft.com/office/powerpoint/2010/main" val="11916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 History of this 8D Summary</a:t>
            </a:r>
          </a:p>
        </p:txBody>
      </p:sp>
      <p:graphicFrame>
        <p:nvGraphicFramePr>
          <p:cNvPr id="4" name="Table 3"/>
          <p:cNvGraphicFramePr>
            <a:graphicFrameLocks noGrp="1"/>
          </p:cNvGraphicFramePr>
          <p:nvPr>
            <p:extLst>
              <p:ext uri="{D42A27DB-BD31-4B8C-83A1-F6EECF244321}">
                <p14:modId xmlns:p14="http://schemas.microsoft.com/office/powerpoint/2010/main" val="1412722653"/>
              </p:ext>
            </p:extLst>
          </p:nvPr>
        </p:nvGraphicFramePr>
        <p:xfrm>
          <a:off x="553877" y="1384613"/>
          <a:ext cx="10451650" cy="4317973"/>
        </p:xfrm>
        <a:graphic>
          <a:graphicData uri="http://schemas.openxmlformats.org/drawingml/2006/table">
            <a:tbl>
              <a:tblPr firstRow="1" bandRow="1">
                <a:tableStyleId>{5C22544A-7EE6-4342-B048-85BDC9FD1C3A}</a:tableStyleId>
              </a:tblPr>
              <a:tblGrid>
                <a:gridCol w="973265">
                  <a:extLst>
                    <a:ext uri="{9D8B030D-6E8A-4147-A177-3AD203B41FA5}">
                      <a16:colId xmlns:a16="http://schemas.microsoft.com/office/drawing/2014/main" val="4217440684"/>
                    </a:ext>
                  </a:extLst>
                </a:gridCol>
                <a:gridCol w="1186041">
                  <a:extLst>
                    <a:ext uri="{9D8B030D-6E8A-4147-A177-3AD203B41FA5}">
                      <a16:colId xmlns:a16="http://schemas.microsoft.com/office/drawing/2014/main" val="2295388903"/>
                    </a:ext>
                  </a:extLst>
                </a:gridCol>
                <a:gridCol w="8292344">
                  <a:extLst>
                    <a:ext uri="{9D8B030D-6E8A-4147-A177-3AD203B41FA5}">
                      <a16:colId xmlns:a16="http://schemas.microsoft.com/office/drawing/2014/main" val="2207528884"/>
                    </a:ext>
                  </a:extLst>
                </a:gridCol>
              </a:tblGrid>
              <a:tr h="430934">
                <a:tc>
                  <a:txBody>
                    <a:bodyPr/>
                    <a:lstStyle/>
                    <a:p>
                      <a:r>
                        <a:rPr lang="en-US" sz="1200" dirty="0"/>
                        <a:t>Date</a:t>
                      </a:r>
                    </a:p>
                  </a:txBody>
                  <a:tcPr/>
                </a:tc>
                <a:tc>
                  <a:txBody>
                    <a:bodyPr/>
                    <a:lstStyle/>
                    <a:p>
                      <a:r>
                        <a:rPr lang="en-US" sz="1200" dirty="0"/>
                        <a:t>Name</a:t>
                      </a:r>
                    </a:p>
                  </a:txBody>
                  <a:tcPr/>
                </a:tc>
                <a:tc>
                  <a:txBody>
                    <a:bodyPr/>
                    <a:lstStyle/>
                    <a:p>
                      <a:r>
                        <a:rPr lang="en-US" sz="1200" dirty="0"/>
                        <a:t>Changes Made</a:t>
                      </a:r>
                    </a:p>
                  </a:txBody>
                  <a:tcPr/>
                </a:tc>
                <a:extLst>
                  <a:ext uri="{0D108BD9-81ED-4DB2-BD59-A6C34878D82A}">
                    <a16:rowId xmlns:a16="http://schemas.microsoft.com/office/drawing/2014/main" val="1473139658"/>
                  </a:ext>
                </a:extLst>
              </a:tr>
              <a:tr h="299003">
                <a:tc>
                  <a:txBody>
                    <a:bodyPr/>
                    <a:lstStyle/>
                    <a:p>
                      <a:endParaRPr lang="en-US" sz="1200" dirty="0"/>
                    </a:p>
                  </a:txBody>
                  <a:tcPr/>
                </a:tc>
                <a:tc>
                  <a:txBody>
                    <a:bodyPr/>
                    <a:lstStyle/>
                    <a:p>
                      <a:endParaRPr lang="en-US" sz="1200" dirty="0"/>
                    </a:p>
                  </a:txBody>
                  <a:tcPr/>
                </a:tc>
                <a:tc>
                  <a:txBody>
                    <a:bodyPr/>
                    <a:lstStyle/>
                    <a:p>
                      <a:r>
                        <a:rPr lang="en-US" sz="1200" dirty="0"/>
                        <a:t>Initial creation of this 8D Summary.</a:t>
                      </a:r>
                    </a:p>
                  </a:txBody>
                  <a:tcPr/>
                </a:tc>
                <a:extLst>
                  <a:ext uri="{0D108BD9-81ED-4DB2-BD59-A6C34878D82A}">
                    <a16:rowId xmlns:a16="http://schemas.microsoft.com/office/drawing/2014/main" val="4244515430"/>
                  </a:ext>
                </a:extLst>
              </a:tr>
              <a:tr h="299003">
                <a:tc>
                  <a:txBody>
                    <a:bodyPr/>
                    <a:lstStyle/>
                    <a:p>
                      <a:r>
                        <a:rPr lang="en-US" sz="1200"/>
                        <a:t>11/11/2020</a:t>
                      </a:r>
                      <a:endParaRPr lang="en-US" sz="1200" dirty="0"/>
                    </a:p>
                  </a:txBody>
                  <a:tcPr/>
                </a:tc>
                <a:tc>
                  <a:txBody>
                    <a:bodyPr/>
                    <a:lstStyle/>
                    <a:p>
                      <a:r>
                        <a:rPr lang="en-US" sz="1200" dirty="0"/>
                        <a:t>Deepa M G </a:t>
                      </a:r>
                    </a:p>
                  </a:txBody>
                  <a:tcPr/>
                </a:tc>
                <a:tc>
                  <a:txBody>
                    <a:bodyPr/>
                    <a:lstStyle/>
                    <a:p>
                      <a:r>
                        <a:rPr lang="en-US" sz="1200" dirty="0"/>
                        <a:t>D3 table in slide 3 updated</a:t>
                      </a:r>
                    </a:p>
                  </a:txBody>
                  <a:tcPr/>
                </a:tc>
                <a:extLst>
                  <a:ext uri="{0D108BD9-81ED-4DB2-BD59-A6C34878D82A}">
                    <a16:rowId xmlns:a16="http://schemas.microsoft.com/office/drawing/2014/main" val="1727331426"/>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3254656"/>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49712247"/>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142364769"/>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033515429"/>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601125635"/>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798001103"/>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76992874"/>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74987420"/>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36082029"/>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9451608"/>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27494463"/>
                  </a:ext>
                </a:extLst>
              </a:tr>
            </a:tbl>
          </a:graphicData>
        </a:graphic>
      </p:graphicFrame>
    </p:spTree>
    <p:extLst>
      <p:ext uri="{BB962C8B-B14F-4D97-AF65-F5344CB8AC3E}">
        <p14:creationId xmlns:p14="http://schemas.microsoft.com/office/powerpoint/2010/main" val="172944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0371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Presentation1" id="{46C17DE6-006F-4567-BE63-62228A6CCE2A}" vid="{73649181-4B6E-471C-A753-F50E138648EC}"/>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
</file>

<file path=customXml/item2.xml><?xml version="1.0" encoding="utf-8"?>
<Application xmlns="http://www.sap.com/cof/ao/powerpoint/application">
  <com.sap.ip.bi.pioneer>
    <Version>4</Version>
    <AAO_Revision>2.5.200.73632</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3.xml><?xml version="1.0" encoding="utf-8"?>
<Application xmlns="http://www.sap.com/cof/powerpoint/application">
  <Version>2</Version>
  <Revision>2.5.200.73632</Revision>
</Application>
</file>

<file path=customXml/item4.xml>
</file>

<file path=customXml/itemProps1.xml><?xml version="1.0" encoding="utf-8"?>
<ds:datastoreItem xmlns:ds="http://schemas.openxmlformats.org/officeDocument/2006/customXml" ds:itemID="{3C2D887F-D531-41AE-BB6D-566F87BC98F5}"/>
</file>

<file path=customXml/itemProps2.xml><?xml version="1.0" encoding="utf-8"?>
<ds:datastoreItem xmlns:ds="http://schemas.openxmlformats.org/officeDocument/2006/customXml" ds:itemID="{2F90AB04-8B26-454E-A3A0-6E323FD56D48}">
  <ds:schemaRefs>
    <ds:schemaRef ds:uri="http://www.sap.com/cof/ao/powerpoint/application"/>
  </ds:schemaRefs>
</ds:datastoreItem>
</file>

<file path=customXml/itemProps3.xml><?xml version="1.0" encoding="utf-8"?>
<ds:datastoreItem xmlns:ds="http://schemas.openxmlformats.org/officeDocument/2006/customXml" ds:itemID="{E3EF7A28-DAB1-487C-AFD1-9441829650B5}">
  <ds:schemaRefs>
    <ds:schemaRef ds:uri="http://www.sap.com/cof/powerpoint/application"/>
  </ds:schemaRefs>
</ds:datastoreItem>
</file>

<file path=customXml/itemProps4.xml><?xml version="1.0" encoding="utf-8"?>
<ds:datastoreItem xmlns:ds="http://schemas.openxmlformats.org/officeDocument/2006/customXml" ds:itemID="{AC4C81A2-C600-4F4F-A915-7DF02550D00D}"/>
</file>

<file path=docProps/app.xml><?xml version="1.0" encoding="utf-8"?>
<Properties xmlns="http://schemas.openxmlformats.org/officeDocument/2006/extended-properties" xmlns:vt="http://schemas.openxmlformats.org/officeDocument/2006/docPropsVTypes">
  <Template>blank</Template>
  <TotalTime>444</TotalTime>
  <Words>404</Words>
  <Application>Microsoft Office PowerPoint</Application>
  <PresentationFormat>Widescreen</PresentationFormat>
  <Paragraphs>80</Paragraphs>
  <Slides>6</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Synopsys_2019</vt:lpstr>
      <vt:lpstr>[Title of Investigation]</vt:lpstr>
      <vt:lpstr>PowerPoint Presentation</vt:lpstr>
      <vt:lpstr>PowerPoint Presentation</vt:lpstr>
      <vt:lpstr>PowerPoint Presentation</vt:lpstr>
      <vt:lpstr>Revision History of this 8D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Investigation]</dc:title>
  <dc:creator>Dwayne Johnson</dc:creator>
  <cp:lastModifiedBy>Deepa Gangadhara</cp:lastModifiedBy>
  <cp:revision>33</cp:revision>
  <dcterms:created xsi:type="dcterms:W3CDTF">2020-04-16T17:00:03Z</dcterms:created>
  <dcterms:modified xsi:type="dcterms:W3CDTF">2020-12-10T13:52:45Z</dcterms:modified>
</cp:coreProperties>
</file>