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74.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75.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7"/>
  </p:sldMasterIdLst>
  <p:notesMasterIdLst>
    <p:notesMasterId r:id="rId18"/>
  </p:notesMasterIdLst>
  <p:handoutMasterIdLst>
    <p:handoutMasterId r:id="rId19"/>
  </p:handoutMasterIdLst>
  <p:sldIdLst>
    <p:sldId id="379" r:id="rId8"/>
    <p:sldId id="396" r:id="rId9"/>
    <p:sldId id="401" r:id="rId10"/>
    <p:sldId id="407" r:id="rId11"/>
    <p:sldId id="364" r:id="rId12"/>
    <p:sldId id="408" r:id="rId13"/>
    <p:sldId id="388" r:id="rId14"/>
    <p:sldId id="409" r:id="rId15"/>
    <p:sldId id="390" r:id="rId16"/>
    <p:sldId id="374" r:id="rId17"/>
  </p:sldIdLst>
  <p:sldSz cx="12192000" cy="6858000"/>
  <p:notesSz cx="6858000" cy="9144000"/>
  <p:custDataLst>
    <p:tags r:id="rId20"/>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8D Report" id="{195EF55C-76EE-441F-8B4E-C5B3A1CF6098}">
          <p14:sldIdLst>
            <p14:sldId id="379"/>
            <p14:sldId id="396"/>
            <p14:sldId id="401"/>
            <p14:sldId id="407"/>
            <p14:sldId id="364"/>
            <p14:sldId id="408"/>
            <p14:sldId id="388"/>
            <p14:sldId id="409"/>
            <p14:sldId id="390"/>
            <p14:sldId id="374"/>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epa Gangadhara" initials="DG" lastIdx="70" clrIdx="0">
    <p:extLst>
      <p:ext uri="{19B8F6BF-5375-455C-9EA6-DF929625EA0E}">
        <p15:presenceInfo xmlns:p15="http://schemas.microsoft.com/office/powerpoint/2012/main" userId="S::mgdeepa@synopsys.com::5b8b5994-1119-4d30-8664-bb6fced6dd1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459" autoAdjust="0"/>
    <p:restoredTop sz="96056" autoAdjust="0"/>
  </p:normalViewPr>
  <p:slideViewPr>
    <p:cSldViewPr snapToGrid="0">
      <p:cViewPr varScale="1">
        <p:scale>
          <a:sx n="85" d="100"/>
          <a:sy n="85" d="100"/>
        </p:scale>
        <p:origin x="114" y="810"/>
      </p:cViewPr>
      <p:guideLst>
        <p:guide orient="horz" pos="2160"/>
        <p:guide pos="3840"/>
      </p:guideLst>
    </p:cSldViewPr>
  </p:slideViewPr>
  <p:notesTextViewPr>
    <p:cViewPr>
      <p:scale>
        <a:sx n="100" d="100"/>
        <a:sy n="100" d="100"/>
      </p:scale>
      <p:origin x="0" y="0"/>
    </p:cViewPr>
  </p:notesTextViewPr>
  <p:notesViewPr>
    <p:cSldViewPr snapToGrid="0">
      <p:cViewPr varScale="1">
        <p:scale>
          <a:sx n="51" d="100"/>
          <a:sy n="51" d="100"/>
        </p:scale>
        <p:origin x="241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Master" Target="slideMasters/slideMaster1.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slide" Target="slides/slide4.xml"/><Relationship Id="rId24" Type="http://schemas.openxmlformats.org/officeDocument/2006/relationships/theme" Target="theme/theme1.xml"/><Relationship Id="rId5" Type="http://schemas.openxmlformats.org/officeDocument/2006/relationships/customXml" Target="../customXml/item5.xml"/><Relationship Id="rId15" Type="http://schemas.openxmlformats.org/officeDocument/2006/relationships/slide" Target="slides/slide8.xml"/><Relationship Id="rId23" Type="http://schemas.openxmlformats.org/officeDocument/2006/relationships/viewProps" Target="viewProps.xml"/><Relationship Id="rId10" Type="http://schemas.openxmlformats.org/officeDocument/2006/relationships/slide" Target="slides/slide3.xml"/><Relationship Id="rId19" Type="http://schemas.openxmlformats.org/officeDocument/2006/relationships/handoutMaster" Target="handoutMasters/handoutMaster1.xml"/><Relationship Id="rId4" Type="http://schemas.openxmlformats.org/officeDocument/2006/relationships/customXml" Target="../customXml/item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99EBCFA-0CE2-4A89-8946-0F5E3E710EF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a:extLst>
              <a:ext uri="{FF2B5EF4-FFF2-40B4-BE49-F238E27FC236}">
                <a16:creationId xmlns:a16="http://schemas.microsoft.com/office/drawing/2014/main" id="{502777A9-7004-4E6A-A966-7A45A8D16AA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31B2B96-935C-4E33-8AB6-12B49957FB30}" type="datetimeFigureOut">
              <a:rPr lang="en-US"/>
              <a:t>3/15/2021</a:t>
            </a:fld>
            <a:endParaRPr/>
          </a:p>
        </p:txBody>
      </p:sp>
      <p:sp>
        <p:nvSpPr>
          <p:cNvPr id="4" name="Footer Placeholder 3">
            <a:extLst>
              <a:ext uri="{FF2B5EF4-FFF2-40B4-BE49-F238E27FC236}">
                <a16:creationId xmlns:a16="http://schemas.microsoft.com/office/drawing/2014/main" id="{B4243AFB-A93F-41E6-B3FD-EE51F24745B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a:extLst>
              <a:ext uri="{FF2B5EF4-FFF2-40B4-BE49-F238E27FC236}">
                <a16:creationId xmlns:a16="http://schemas.microsoft.com/office/drawing/2014/main" id="{5244E995-49EF-4046-B58E-C57E1A05DC7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D03C2E-0CD0-4868-B096-48302A79D453}" type="slidenum">
              <a:rPr/>
              <a:t>‹#›</a:t>
            </a:fld>
            <a:endParaRPr/>
          </a:p>
        </p:txBody>
      </p:sp>
    </p:spTree>
    <p:extLst>
      <p:ext uri="{BB962C8B-B14F-4D97-AF65-F5344CB8AC3E}">
        <p14:creationId xmlns:p14="http://schemas.microsoft.com/office/powerpoint/2010/main" val="31328702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2C2542-699D-4A89-AAB1-134E0E425CBA}" type="datetimeFigureOut">
              <a:rPr lang="en-US"/>
              <a:t>3/15/2021</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487158-5AD9-4F9D-82F5-B27354584B0B}" type="slidenum">
              <a:rPr/>
              <a:t>‹#›</a:t>
            </a:fld>
            <a:endParaRPr/>
          </a:p>
        </p:txBody>
      </p:sp>
    </p:spTree>
    <p:extLst>
      <p:ext uri="{BB962C8B-B14F-4D97-AF65-F5344CB8AC3E}">
        <p14:creationId xmlns:p14="http://schemas.microsoft.com/office/powerpoint/2010/main" val="24063597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8D Template shall be used for both Automotive products and Consumer products. The slide titles of this template indicate which step of the 8D analysis should be documented. Before proceeding with the 8D analysis using this template the user should review the 8D Training video to clarify the scope and steps to follow in performing an 8D analysis. See details in last item in the notes on this page. </a:t>
            </a:r>
          </a:p>
          <a:p>
            <a:endParaRPr lang="en-US" dirty="0"/>
          </a:p>
          <a:p>
            <a:endParaRPr lang="en-US" dirty="0"/>
          </a:p>
          <a:p>
            <a:r>
              <a:rPr lang="en-US" dirty="0"/>
              <a:t>Enter the following in the slide:</a:t>
            </a:r>
          </a:p>
          <a:p>
            <a:r>
              <a:rPr lang="en-US" dirty="0"/>
              <a:t>Title of the investigation</a:t>
            </a:r>
          </a:p>
          <a:p>
            <a:r>
              <a:rPr lang="en-US" dirty="0"/>
              <a:t>Possible Status Settings: </a:t>
            </a:r>
          </a:p>
          <a:p>
            <a:r>
              <a:rPr lang="en-US" dirty="0"/>
              <a:t>Draft</a:t>
            </a:r>
          </a:p>
          <a:p>
            <a:r>
              <a:rPr lang="en-US" dirty="0"/>
              <a:t>Under Review</a:t>
            </a:r>
          </a:p>
          <a:p>
            <a:r>
              <a:rPr lang="en-US" dirty="0"/>
              <a:t>Reviewed</a:t>
            </a:r>
          </a:p>
          <a:p>
            <a:r>
              <a:rPr lang="en-US" dirty="0"/>
              <a:t>Approved</a:t>
            </a:r>
          </a:p>
          <a:p>
            <a:r>
              <a:rPr lang="en-US" dirty="0"/>
              <a:t>Obsolete</a:t>
            </a:r>
          </a:p>
          <a:p>
            <a:endParaRPr lang="en-US" dirty="0"/>
          </a:p>
          <a:p>
            <a:r>
              <a:rPr lang="en-US" dirty="0"/>
              <a:t>The 8D template is a document that must be completed as the investigation advances, when all information is available and actions can be noted and tracked.</a:t>
            </a:r>
          </a:p>
          <a:p>
            <a:r>
              <a:rPr lang="en-US" dirty="0"/>
              <a:t>Do not wait until the effort is completed to try to complete the 8D form.</a:t>
            </a:r>
          </a:p>
          <a:p>
            <a:endParaRPr lang="en-US" dirty="0"/>
          </a:p>
          <a:p>
            <a:r>
              <a:rPr lang="en-US" dirty="0"/>
              <a:t>When populating the 8D, it is necessary to include customer names and IPs affected, to have an effective 8D.   This will be for internal use only.</a:t>
            </a:r>
          </a:p>
          <a:p>
            <a:r>
              <a:rPr lang="en-US" dirty="0"/>
              <a:t>If there is a need to share the 8D with a customer, please refer to the notes in Section D8 on how to prepare the customer version of this document.</a:t>
            </a:r>
          </a:p>
          <a:p>
            <a:endParaRPr lang="en-US" dirty="0"/>
          </a:p>
          <a:p>
            <a:r>
              <a:rPr lang="en-US" dirty="0"/>
              <a:t>When starting a new problem investigation, be sure to pull the latest 8D template from:  </a:t>
            </a:r>
            <a:r>
              <a:rPr lang="en-US" sz="1200" kern="1200" dirty="0">
                <a:solidFill>
                  <a:schemeClr val="tx1"/>
                </a:solidFill>
                <a:effectLst/>
                <a:latin typeface="+mn-lt"/>
                <a:ea typeface="+mn-ea"/>
                <a:cs typeface="+mn-cs"/>
              </a:rPr>
              <a:t> </a:t>
            </a:r>
            <a:r>
              <a:rPr lang="en-US" sz="1200" u="sng" kern="1200" dirty="0">
                <a:solidFill>
                  <a:schemeClr val="tx1"/>
                </a:solidFill>
                <a:effectLst/>
                <a:latin typeface="+mn-lt"/>
                <a:ea typeface="+mn-ea"/>
                <a:cs typeface="+mn-cs"/>
              </a:rPr>
              <a:t>https://sp-sg/sites/sgqms/QMSTools/8D%20Information/Home.aspx </a:t>
            </a:r>
            <a:endParaRPr lang="en-US" sz="1200" kern="1200" dirty="0">
              <a:solidFill>
                <a:schemeClr val="tx1"/>
              </a:solidFill>
              <a:effectLst/>
              <a:latin typeface="+mn-lt"/>
              <a:ea typeface="+mn-ea"/>
              <a:cs typeface="+mn-cs"/>
            </a:endParaRPr>
          </a:p>
          <a:p>
            <a:r>
              <a:rPr lang="en-US" dirty="0"/>
              <a:t>Please note that 8D Audio/Visual training can be found in the online SuccessFactors learning module under Synopsys Employee Central.</a:t>
            </a:r>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0E60B6C5-98CE-41D9-A157-E7C66D03A703}" type="slidenum">
              <a:rPr lang="en-US" smtClean="0"/>
              <a:t>1</a:t>
            </a:fld>
            <a:endParaRPr lang="en-US" dirty="0"/>
          </a:p>
        </p:txBody>
      </p:sp>
    </p:spTree>
    <p:extLst>
      <p:ext uri="{BB962C8B-B14F-4D97-AF65-F5344CB8AC3E}">
        <p14:creationId xmlns:p14="http://schemas.microsoft.com/office/powerpoint/2010/main" val="4666822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Establish a team of people (3-6) with first-hand knowledge of the issue and relevant processes.</a:t>
            </a:r>
          </a:p>
          <a:p>
            <a:r>
              <a:rPr lang="en-US" dirty="0"/>
              <a:t>Typically include R&amp;D managers/senior engineers responsible for the development of the affected product, and PEM who would be knowledgeable of the IP releases and customers.</a:t>
            </a:r>
          </a:p>
          <a:p>
            <a:r>
              <a:rPr lang="en-US" dirty="0"/>
              <a:t>List the leader/author of this 8D Investigation first.</a:t>
            </a:r>
          </a:p>
          <a:p>
            <a:r>
              <a:rPr lang="en-US" dirty="0"/>
              <a:t>List only Synopsys employees.</a:t>
            </a:r>
          </a:p>
          <a:p>
            <a:r>
              <a:rPr lang="en-US" dirty="0"/>
              <a:t>For Automotive  products, include the Safety Manager and any other members of the Functional Safety team involved.</a:t>
            </a:r>
          </a:p>
          <a:p>
            <a:endParaRPr lang="en-US" dirty="0"/>
          </a:p>
          <a:p>
            <a:r>
              <a:rPr lang="en-US" dirty="0"/>
              <a:t>Determine the frequency of the meetings to be held.</a:t>
            </a:r>
          </a:p>
          <a:p>
            <a:endParaRPr lang="en-US" dirty="0"/>
          </a:p>
        </p:txBody>
      </p:sp>
      <p:sp>
        <p:nvSpPr>
          <p:cNvPr id="4" name="Slide Number Placeholder 3"/>
          <p:cNvSpPr>
            <a:spLocks noGrp="1"/>
          </p:cNvSpPr>
          <p:nvPr>
            <p:ph type="sldNum" sz="quarter" idx="10"/>
          </p:nvPr>
        </p:nvSpPr>
        <p:spPr/>
        <p:txBody>
          <a:bodyPr/>
          <a:lstStyle/>
          <a:p>
            <a:fld id="{0E60B6C5-98CE-41D9-A157-E7C66D03A703}" type="slidenum">
              <a:rPr lang="en-US" smtClean="0"/>
              <a:t>3</a:t>
            </a:fld>
            <a:endParaRPr lang="en-US" dirty="0"/>
          </a:p>
        </p:txBody>
      </p:sp>
    </p:spTree>
    <p:extLst>
      <p:ext uri="{BB962C8B-B14F-4D97-AF65-F5344CB8AC3E}">
        <p14:creationId xmlns:p14="http://schemas.microsoft.com/office/powerpoint/2010/main" val="359683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60B6C5-98CE-41D9-A157-E7C66D03A703}" type="slidenum">
              <a:rPr lang="en-US" smtClean="0"/>
              <a:t>4</a:t>
            </a:fld>
            <a:endParaRPr lang="en-US" dirty="0"/>
          </a:p>
        </p:txBody>
      </p:sp>
    </p:spTree>
    <p:extLst>
      <p:ext uri="{BB962C8B-B14F-4D97-AF65-F5344CB8AC3E}">
        <p14:creationId xmlns:p14="http://schemas.microsoft.com/office/powerpoint/2010/main" val="20166962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this is an automotive product, and a safety related issue, then the safety manager needs to contribute and/or provide oversight to all sections of the analysis.</a:t>
            </a:r>
          </a:p>
        </p:txBody>
      </p:sp>
      <p:sp>
        <p:nvSpPr>
          <p:cNvPr id="4" name="Slide Number Placeholder 3"/>
          <p:cNvSpPr>
            <a:spLocks noGrp="1"/>
          </p:cNvSpPr>
          <p:nvPr>
            <p:ph type="sldNum" sz="quarter" idx="5"/>
          </p:nvPr>
        </p:nvSpPr>
        <p:spPr/>
        <p:txBody>
          <a:bodyPr/>
          <a:lstStyle/>
          <a:p>
            <a:fld id="{0E60B6C5-98CE-41D9-A157-E7C66D03A703}" type="slidenum">
              <a:rPr lang="en-US" smtClean="0"/>
              <a:t>5</a:t>
            </a:fld>
            <a:endParaRPr lang="en-US" dirty="0"/>
          </a:p>
        </p:txBody>
      </p:sp>
    </p:spTree>
    <p:extLst>
      <p:ext uri="{BB962C8B-B14F-4D97-AF65-F5344CB8AC3E}">
        <p14:creationId xmlns:p14="http://schemas.microsoft.com/office/powerpoint/2010/main" val="22862817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60B6C5-98CE-41D9-A157-E7C66D03A703}" type="slidenum">
              <a:rPr lang="en-US" smtClean="0"/>
              <a:t>6</a:t>
            </a:fld>
            <a:endParaRPr lang="en-US" dirty="0"/>
          </a:p>
        </p:txBody>
      </p:sp>
    </p:spTree>
    <p:extLst>
      <p:ext uri="{BB962C8B-B14F-4D97-AF65-F5344CB8AC3E}">
        <p14:creationId xmlns:p14="http://schemas.microsoft.com/office/powerpoint/2010/main" val="8796490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p:txBody>
      </p:sp>
      <p:sp>
        <p:nvSpPr>
          <p:cNvPr id="4" name="Slide Number Placeholder 3"/>
          <p:cNvSpPr>
            <a:spLocks noGrp="1"/>
          </p:cNvSpPr>
          <p:nvPr>
            <p:ph type="sldNum" sz="quarter" idx="10"/>
          </p:nvPr>
        </p:nvSpPr>
        <p:spPr/>
        <p:txBody>
          <a:bodyPr/>
          <a:lstStyle/>
          <a:p>
            <a:fld id="{0E60B6C5-98CE-41D9-A157-E7C66D03A703}" type="slidenum">
              <a:rPr lang="en-US" smtClean="0"/>
              <a:t>7</a:t>
            </a:fld>
            <a:endParaRPr lang="en-US" dirty="0"/>
          </a:p>
        </p:txBody>
      </p:sp>
    </p:spTree>
    <p:extLst>
      <p:ext uri="{BB962C8B-B14F-4D97-AF65-F5344CB8AC3E}">
        <p14:creationId xmlns:p14="http://schemas.microsoft.com/office/powerpoint/2010/main" val="6954141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p:txBody>
      </p:sp>
      <p:sp>
        <p:nvSpPr>
          <p:cNvPr id="4" name="Slide Number Placeholder 3"/>
          <p:cNvSpPr>
            <a:spLocks noGrp="1"/>
          </p:cNvSpPr>
          <p:nvPr>
            <p:ph type="sldNum" sz="quarter" idx="10"/>
          </p:nvPr>
        </p:nvSpPr>
        <p:spPr/>
        <p:txBody>
          <a:bodyPr/>
          <a:lstStyle/>
          <a:p>
            <a:fld id="{0E60B6C5-98CE-41D9-A157-E7C66D03A703}" type="slidenum">
              <a:rPr lang="en-US" smtClean="0"/>
              <a:t>8</a:t>
            </a:fld>
            <a:endParaRPr lang="en-US" dirty="0"/>
          </a:p>
        </p:txBody>
      </p:sp>
    </p:spTree>
    <p:extLst>
      <p:ext uri="{BB962C8B-B14F-4D97-AF65-F5344CB8AC3E}">
        <p14:creationId xmlns:p14="http://schemas.microsoft.com/office/powerpoint/2010/main" val="42284991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p:txBody>
      </p:sp>
      <p:sp>
        <p:nvSpPr>
          <p:cNvPr id="4" name="Slide Number Placeholder 3"/>
          <p:cNvSpPr>
            <a:spLocks noGrp="1"/>
          </p:cNvSpPr>
          <p:nvPr>
            <p:ph type="sldNum" sz="quarter" idx="10"/>
          </p:nvPr>
        </p:nvSpPr>
        <p:spPr/>
        <p:txBody>
          <a:bodyPr/>
          <a:lstStyle/>
          <a:p>
            <a:fld id="{0E60B6C5-98CE-41D9-A157-E7C66D03A703}" type="slidenum">
              <a:rPr lang="en-US" smtClean="0"/>
              <a:t>9</a:t>
            </a:fld>
            <a:endParaRPr lang="en-US" dirty="0"/>
          </a:p>
        </p:txBody>
      </p:sp>
    </p:spTree>
    <p:extLst>
      <p:ext uri="{BB962C8B-B14F-4D97-AF65-F5344CB8AC3E}">
        <p14:creationId xmlns:p14="http://schemas.microsoft.com/office/powerpoint/2010/main" val="8909780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60B6C5-98CE-41D9-A157-E7C66D03A703}" type="slidenum">
              <a:rPr lang="en-US" smtClean="0"/>
              <a:t>10</a:t>
            </a:fld>
            <a:endParaRPr lang="en-US" dirty="0"/>
          </a:p>
        </p:txBody>
      </p:sp>
    </p:spTree>
    <p:extLst>
      <p:ext uri="{BB962C8B-B14F-4D97-AF65-F5344CB8AC3E}">
        <p14:creationId xmlns:p14="http://schemas.microsoft.com/office/powerpoint/2010/main" val="1081883084"/>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tags" Target="../tags/tag11.xml"/><Relationship Id="rId7" Type="http://schemas.openxmlformats.org/officeDocument/2006/relationships/slideMaster" Target="../slideMasters/slideMaster1.xml"/><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tags" Target="../tags/tag14.xml"/><Relationship Id="rId5" Type="http://schemas.openxmlformats.org/officeDocument/2006/relationships/tags" Target="../tags/tag13.xml"/><Relationship Id="rId10" Type="http://schemas.openxmlformats.org/officeDocument/2006/relationships/image" Target="../media/image3.svg"/><Relationship Id="rId4" Type="http://schemas.openxmlformats.org/officeDocument/2006/relationships/tags" Target="../tags/tag12.xml"/><Relationship Id="rId9"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7.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50.xml"/><Relationship Id="rId7" Type="http://schemas.openxmlformats.org/officeDocument/2006/relationships/image" Target="../media/image4.png"/><Relationship Id="rId2" Type="http://schemas.openxmlformats.org/officeDocument/2006/relationships/tags" Target="../tags/tag49.xml"/><Relationship Id="rId1" Type="http://schemas.openxmlformats.org/officeDocument/2006/relationships/tags" Target="../tags/tag48.xml"/><Relationship Id="rId6" Type="http://schemas.openxmlformats.org/officeDocument/2006/relationships/slideMaster" Target="../slideMasters/slideMaster1.xml"/><Relationship Id="rId5" Type="http://schemas.openxmlformats.org/officeDocument/2006/relationships/tags" Target="../tags/tag52.xml"/><Relationship Id="rId4" Type="http://schemas.openxmlformats.org/officeDocument/2006/relationships/tags" Target="../tags/tag51.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55.xml"/><Relationship Id="rId7" Type="http://schemas.openxmlformats.org/officeDocument/2006/relationships/image" Target="../media/image5.png"/><Relationship Id="rId2" Type="http://schemas.openxmlformats.org/officeDocument/2006/relationships/tags" Target="../tags/tag54.xml"/><Relationship Id="rId1" Type="http://schemas.openxmlformats.org/officeDocument/2006/relationships/tags" Target="../tags/tag53.xml"/><Relationship Id="rId6" Type="http://schemas.openxmlformats.org/officeDocument/2006/relationships/slideMaster" Target="../slideMasters/slideMaster1.xml"/><Relationship Id="rId5" Type="http://schemas.openxmlformats.org/officeDocument/2006/relationships/tags" Target="../tags/tag57.xml"/><Relationship Id="rId4" Type="http://schemas.openxmlformats.org/officeDocument/2006/relationships/tags" Target="../tags/tag56.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tags" Target="../tags/tag58.xml"/><Relationship Id="rId6" Type="http://schemas.openxmlformats.org/officeDocument/2006/relationships/image" Target="../media/image6.png"/><Relationship Id="rId5" Type="http://schemas.openxmlformats.org/officeDocument/2006/relationships/image" Target="../media/image1.png"/><Relationship Id="rId4"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61.xml"/><Relationship Id="rId4" Type="http://schemas.openxmlformats.org/officeDocument/2006/relationships/image" Target="../media/image3.svg"/></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64.xml"/><Relationship Id="rId7" Type="http://schemas.openxmlformats.org/officeDocument/2006/relationships/slideMaster" Target="../slideMasters/slideMaster1.xml"/><Relationship Id="rId2" Type="http://schemas.openxmlformats.org/officeDocument/2006/relationships/tags" Target="../tags/tag63.xml"/><Relationship Id="rId1" Type="http://schemas.openxmlformats.org/officeDocument/2006/relationships/tags" Target="../tags/tag62.xml"/><Relationship Id="rId6" Type="http://schemas.openxmlformats.org/officeDocument/2006/relationships/tags" Target="../tags/tag67.xml"/><Relationship Id="rId5" Type="http://schemas.openxmlformats.org/officeDocument/2006/relationships/tags" Target="../tags/tag66.xml"/><Relationship Id="rId4" Type="http://schemas.openxmlformats.org/officeDocument/2006/relationships/tags" Target="../tags/tag65.xml"/></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70.xml"/><Relationship Id="rId7" Type="http://schemas.openxmlformats.org/officeDocument/2006/relationships/image" Target="../media/image1.png"/><Relationship Id="rId2" Type="http://schemas.openxmlformats.org/officeDocument/2006/relationships/tags" Target="../tags/tag69.xml"/><Relationship Id="rId1" Type="http://schemas.openxmlformats.org/officeDocument/2006/relationships/tags" Target="../tags/tag68.xml"/><Relationship Id="rId6" Type="http://schemas.openxmlformats.org/officeDocument/2006/relationships/slideMaster" Target="../slideMasters/slideMaster1.xml"/><Relationship Id="rId5" Type="http://schemas.openxmlformats.org/officeDocument/2006/relationships/tags" Target="../tags/tag72.xml"/><Relationship Id="rId4" Type="http://schemas.openxmlformats.org/officeDocument/2006/relationships/tags" Target="../tags/tag71.xml"/><Relationship Id="rId9" Type="http://schemas.openxmlformats.org/officeDocument/2006/relationships/image" Target="../media/image3.sv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73.xml"/></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6.xml"/><Relationship Id="rId1" Type="http://schemas.openxmlformats.org/officeDocument/2006/relationships/tags" Target="../tags/tag15.xml"/></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8.xml"/><Relationship Id="rId1"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1.xml"/><Relationship Id="rId2" Type="http://schemas.openxmlformats.org/officeDocument/2006/relationships/tags" Target="../tags/tag20.xml"/><Relationship Id="rId1" Type="http://schemas.openxmlformats.org/officeDocument/2006/relationships/tags" Target="../tags/tag19.xml"/><Relationship Id="rId5" Type="http://schemas.openxmlformats.org/officeDocument/2006/relationships/slideMaster" Target="../slideMasters/slideMaster1.xml"/><Relationship Id="rId4" Type="http://schemas.openxmlformats.org/officeDocument/2006/relationships/tags" Target="../tags/tag22.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25.xml"/><Relationship Id="rId2" Type="http://schemas.openxmlformats.org/officeDocument/2006/relationships/tags" Target="../tags/tag24.xml"/><Relationship Id="rId1" Type="http://schemas.openxmlformats.org/officeDocument/2006/relationships/tags" Target="../tags/tag23.xml"/><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tags" Target="../tags/tag26.xml"/><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slideMaster" Target="../slideMasters/slideMaster1.xml"/><Relationship Id="rId5" Type="http://schemas.openxmlformats.org/officeDocument/2006/relationships/tags" Target="../tags/tag33.xml"/><Relationship Id="rId4" Type="http://schemas.openxmlformats.org/officeDocument/2006/relationships/tags" Target="../tags/tag32.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tags" Target="../tags/tag34.xml"/><Relationship Id="rId6" Type="http://schemas.openxmlformats.org/officeDocument/2006/relationships/slideMaster" Target="../slideMasters/slideMaster1.xml"/><Relationship Id="rId5" Type="http://schemas.openxmlformats.org/officeDocument/2006/relationships/tags" Target="../tags/tag38.xml"/><Relationship Id="rId4" Type="http://schemas.openxmlformats.org/officeDocument/2006/relationships/tags" Target="../tags/tag37.xml"/></Relationships>
</file>

<file path=ppt/slideLayouts/_rels/slideLayout9.xml.rels><?xml version="1.0" encoding="UTF-8" standalone="yes"?>
<Relationships xmlns="http://schemas.openxmlformats.org/package/2006/relationships"><Relationship Id="rId8" Type="http://schemas.openxmlformats.org/officeDocument/2006/relationships/tags" Target="../tags/tag46.xml"/><Relationship Id="rId3" Type="http://schemas.openxmlformats.org/officeDocument/2006/relationships/tags" Target="../tags/tag41.xml"/><Relationship Id="rId7" Type="http://schemas.openxmlformats.org/officeDocument/2006/relationships/tags" Target="../tags/tag45.xml"/><Relationship Id="rId2" Type="http://schemas.openxmlformats.org/officeDocument/2006/relationships/tags" Target="../tags/tag40.xml"/><Relationship Id="rId1" Type="http://schemas.openxmlformats.org/officeDocument/2006/relationships/tags" Target="../tags/tag39.xml"/><Relationship Id="rId6" Type="http://schemas.openxmlformats.org/officeDocument/2006/relationships/tags" Target="../tags/tag44.xml"/><Relationship Id="rId5" Type="http://schemas.openxmlformats.org/officeDocument/2006/relationships/tags" Target="../tags/tag43.xml"/><Relationship Id="rId4" Type="http://schemas.openxmlformats.org/officeDocument/2006/relationships/tags" Target="../tags/tag42.xml"/><Relationship Id="rId9"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Synopsys Title Slide">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D4E8F61E-8F8D-404F-9D1D-7C47EA2E81A2}"/>
              </a:ext>
            </a:extLst>
          </p:cNvPr>
          <p:cNvPicPr>
            <a:picLocks noChangeAspect="1"/>
          </p:cNvPicPr>
          <p:nvPr>
            <p:custDataLst>
              <p:tags r:id="rId1"/>
            </p:custDataLst>
          </p:nvPr>
        </p:nvPicPr>
        <p:blipFill>
          <a:blip r:embed="rId8"/>
          <a:stretch>
            <a:fillRect/>
          </a:stretch>
        </p:blipFill>
        <p:spPr>
          <a:xfrm>
            <a:off x="0" y="3909847"/>
            <a:ext cx="12192000" cy="2948153"/>
          </a:xfrm>
          <a:prstGeom prst="rect">
            <a:avLst/>
          </a:prstGeom>
        </p:spPr>
      </p:pic>
      <p:sp>
        <p:nvSpPr>
          <p:cNvPr id="8" name="Text Placeholder 15"/>
          <p:cNvSpPr>
            <a:spLocks noGrp="1"/>
          </p:cNvSpPr>
          <p:nvPr>
            <p:ph type="body" sz="quarter" idx="10" hasCustomPrompt="1"/>
            <p:custDataLst>
              <p:tags r:id="rId2"/>
            </p:custDataLst>
          </p:nvPr>
        </p:nvSpPr>
        <p:spPr>
          <a:xfrm>
            <a:off x="456698" y="3970142"/>
            <a:ext cx="5524972" cy="731520"/>
          </a:xfrm>
        </p:spPr>
        <p:txBody>
          <a:bodyPr anchor="b">
            <a:normAutofit/>
          </a:bodyPr>
          <a:lstStyle>
            <a:lvl1pPr marL="0" indent="0" algn="l">
              <a:buNone/>
              <a:defRPr sz="2400" baseline="0">
                <a:solidFill>
                  <a:schemeClr val="tx1"/>
                </a:solidFill>
                <a:effectLst/>
              </a:defRPr>
            </a:lvl1pPr>
            <a:lvl2pPr marL="0" indent="0" algn="ctr">
              <a:buNone/>
              <a:defRPr>
                <a:solidFill>
                  <a:schemeClr val="tx1">
                    <a:lumMod val="65000"/>
                    <a:lumOff val="35000"/>
                  </a:schemeClr>
                </a:solidFill>
              </a:defRPr>
            </a:lvl2pPr>
            <a:lvl3pPr algn="ctr">
              <a:defRPr>
                <a:solidFill>
                  <a:schemeClr val="tx1">
                    <a:lumMod val="65000"/>
                    <a:lumOff val="35000"/>
                  </a:schemeClr>
                </a:solidFill>
              </a:defRPr>
            </a:lvl3pPr>
            <a:lvl4pPr algn="ctr">
              <a:defRPr>
                <a:solidFill>
                  <a:schemeClr val="tx1">
                    <a:lumMod val="65000"/>
                    <a:lumOff val="35000"/>
                  </a:schemeClr>
                </a:solidFill>
              </a:defRPr>
            </a:lvl4pPr>
            <a:lvl5pPr algn="ctr">
              <a:defRPr>
                <a:solidFill>
                  <a:schemeClr val="tx1">
                    <a:lumMod val="65000"/>
                    <a:lumOff val="35000"/>
                  </a:schemeClr>
                </a:solidFill>
              </a:defRPr>
            </a:lvl5pPr>
          </a:lstStyle>
          <a:p>
            <a:pPr lvl="0"/>
            <a:r>
              <a:t>Click to Add Name and Title</a:t>
            </a:r>
          </a:p>
        </p:txBody>
      </p:sp>
      <p:sp>
        <p:nvSpPr>
          <p:cNvPr id="9" name="Text Placeholder 18"/>
          <p:cNvSpPr>
            <a:spLocks noGrp="1"/>
          </p:cNvSpPr>
          <p:nvPr>
            <p:ph type="body" sz="quarter" idx="11" hasCustomPrompt="1"/>
            <p:custDataLst>
              <p:tags r:id="rId3"/>
            </p:custDataLst>
          </p:nvPr>
        </p:nvSpPr>
        <p:spPr>
          <a:xfrm>
            <a:off x="456555" y="4701662"/>
            <a:ext cx="5525117" cy="396815"/>
          </a:xfrm>
        </p:spPr>
        <p:txBody>
          <a:bodyPr anchor="b">
            <a:normAutofit/>
          </a:bodyPr>
          <a:lstStyle>
            <a:lvl1pPr algn="l">
              <a:buNone/>
              <a:defRPr sz="2000">
                <a:solidFill>
                  <a:schemeClr val="tx1"/>
                </a:solidFill>
                <a:effectLst/>
              </a:defRPr>
            </a:lvl1pPr>
          </a:lstStyle>
          <a:p>
            <a:pPr lvl="0"/>
            <a:r>
              <a:t>Click to Add Date</a:t>
            </a:r>
          </a:p>
        </p:txBody>
      </p:sp>
      <p:sp>
        <p:nvSpPr>
          <p:cNvPr id="21" name="Subtitle 2"/>
          <p:cNvSpPr>
            <a:spLocks noGrp="1"/>
          </p:cNvSpPr>
          <p:nvPr>
            <p:ph type="subTitle" idx="1" hasCustomPrompt="1"/>
            <p:custDataLst>
              <p:tags r:id="rId4"/>
            </p:custDataLst>
          </p:nvPr>
        </p:nvSpPr>
        <p:spPr>
          <a:xfrm>
            <a:off x="456556" y="2982484"/>
            <a:ext cx="11278565" cy="990600"/>
          </a:xfrm>
        </p:spPr>
        <p:txBody>
          <a:bodyPr/>
          <a:lstStyle>
            <a:lvl1pPr marL="0" indent="0" algn="l">
              <a:buNone/>
              <a:defRPr sz="2800" b="0">
                <a:solidFill>
                  <a:schemeClr val="tx1"/>
                </a:solidFill>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t>Click to Add a Subtitle</a:t>
            </a:r>
          </a:p>
        </p:txBody>
      </p:sp>
      <p:sp>
        <p:nvSpPr>
          <p:cNvPr id="22" name="Title 1"/>
          <p:cNvSpPr>
            <a:spLocks noGrp="1"/>
          </p:cNvSpPr>
          <p:nvPr>
            <p:ph type="ctrTitle" hasCustomPrompt="1"/>
            <p:custDataLst>
              <p:tags r:id="rId5"/>
            </p:custDataLst>
          </p:nvPr>
        </p:nvSpPr>
        <p:spPr>
          <a:xfrm>
            <a:off x="456555" y="1147394"/>
            <a:ext cx="11278567" cy="1828800"/>
          </a:xfrm>
        </p:spPr>
        <p:txBody>
          <a:bodyPr anchor="b">
            <a:noAutofit/>
          </a:bodyPr>
          <a:lstStyle>
            <a:lvl1pPr algn="l">
              <a:defRPr sz="3600">
                <a:solidFill>
                  <a:schemeClr val="accent1"/>
                </a:solidFill>
                <a:effectLst/>
              </a:defRPr>
            </a:lvl1pPr>
          </a:lstStyle>
          <a:p>
            <a:r>
              <a:t>Click to Add a Title</a:t>
            </a:r>
          </a:p>
        </p:txBody>
      </p:sp>
      <p:pic>
        <p:nvPicPr>
          <p:cNvPr id="10" name="Graphic 9">
            <a:extLst>
              <a:ext uri="{FF2B5EF4-FFF2-40B4-BE49-F238E27FC236}">
                <a16:creationId xmlns:a16="http://schemas.microsoft.com/office/drawing/2014/main" id="{9889C713-0D9F-4617-8B3E-E5631E10483A}"/>
              </a:ext>
            </a:extLst>
          </p:cNvPr>
          <p:cNvPicPr>
            <a:picLocks noChangeAspect="1"/>
          </p:cNvPicPr>
          <p:nvPr>
            <p:custDataLst>
              <p:tags r:id="rId6"/>
            </p:custDataLst>
          </p:nvPr>
        </p:nvPicPr>
        <p:blipFill>
          <a:blip r:embed="rId9">
            <a:extLst>
              <a:ext uri="{96DAC541-7B7A-43D3-8B79-37D633B846F1}">
                <asvg:svgBlip xmlns:asvg="http://schemas.microsoft.com/office/drawing/2016/SVG/main" r:embed="rId10"/>
              </a:ext>
            </a:extLst>
          </a:blip>
          <a:stretch>
            <a:fillRect/>
          </a:stretch>
        </p:blipFill>
        <p:spPr>
          <a:xfrm>
            <a:off x="9905927" y="453166"/>
            <a:ext cx="1829195" cy="584326"/>
          </a:xfrm>
          <a:prstGeom prst="rect">
            <a:avLst/>
          </a:prstGeom>
        </p:spPr>
      </p:pic>
    </p:spTree>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ConStatement"/>
          <p:cNvSpPr txBox="1"/>
          <p:nvPr userDrawn="1">
            <p:custDataLst>
              <p:tags r:id="rId1"/>
            </p:custDataLst>
          </p:nvPr>
        </p:nvSpPr>
        <p:spPr>
          <a:xfrm>
            <a:off x="2921000" y="6590224"/>
            <a:ext cx="6350000" cy="245794"/>
          </a:xfrm>
          <a:prstGeom prst="rect">
            <a:avLst/>
          </a:prstGeom>
          <a:noFill/>
        </p:spPr>
        <p:txBody>
          <a:bodyPr vert="horz" wrap="none" lIns="91440" tIns="45720" rIns="91440" bIns="45720" rtlCol="0" anchor="ctr">
            <a:noAutofit/>
          </a:bodyPr>
          <a:lstStyle/>
          <a:p>
            <a:pPr algn="ctr"/>
            <a:r>
              <a:rPr lang="en-US" sz="800" dirty="0">
                <a:solidFill>
                  <a:srgbClr val="7F7F7F"/>
                </a:solidFill>
                <a:latin typeface="Arial"/>
              </a:rPr>
              <a:t>Synopsys Confidential Information</a:t>
            </a:r>
          </a:p>
        </p:txBody>
      </p:sp>
    </p:spTree>
  </p:cSld>
  <p:clrMapOvr>
    <a:masterClrMapping/>
  </p:clrMapOvr>
  <p:extLst>
    <p:ext uri="{DCECCB84-F9BA-43D5-87BE-67443E8EF086}">
      <p15:sldGuideLst xmlns:p15="http://schemas.microsoft.com/office/powerpoint/2012/main">
        <p15:guide id="4" orient="horz" pos="372">
          <p15:clr>
            <a:srgbClr val="5ACBF0"/>
          </p15:clr>
        </p15:guide>
        <p15:guide id="5" orient="horz" pos="3888">
          <p15:clr>
            <a:srgbClr val="5ACBF0"/>
          </p15:clr>
        </p15:guide>
        <p15:guide id="6" pos="288">
          <p15:clr>
            <a:srgbClr val="5ACBF0"/>
          </p15:clr>
        </p15:guide>
        <p15:guide id="7" pos="7392">
          <p15:clr>
            <a:srgbClr val="5ACBF0"/>
          </p15:clr>
        </p15:guide>
        <p15:guide id="8" orient="horz" pos="1152">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B58714D-2663-4B45-8812-F81E64B5B065}"/>
              </a:ext>
            </a:extLst>
          </p:cNvPr>
          <p:cNvSpPr/>
          <p:nvPr>
            <p:custDataLst>
              <p:tags r:id="rId1"/>
            </p:custDataLst>
          </p:nvPr>
        </p:nvSpPr>
        <p:spPr>
          <a:xfrm>
            <a:off x="0" y="921262"/>
            <a:ext cx="12192000" cy="1368459"/>
          </a:xfrm>
          <a:prstGeom prst="rect">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hasCustomPrompt="1"/>
            <p:custDataLst>
              <p:tags r:id="rId2"/>
            </p:custDataLst>
          </p:nvPr>
        </p:nvSpPr>
        <p:spPr>
          <a:xfrm>
            <a:off x="456876" y="921262"/>
            <a:ext cx="10319341" cy="1368459"/>
          </a:xfrm>
        </p:spPr>
        <p:txBody>
          <a:bodyPr anchor="ctr">
            <a:normAutofit/>
          </a:bodyPr>
          <a:lstStyle>
            <a:lvl1pPr>
              <a:defRPr sz="3600">
                <a:solidFill>
                  <a:schemeClr val="accent1"/>
                </a:solidFill>
              </a:defRPr>
            </a:lvl1pPr>
          </a:lstStyle>
          <a:p>
            <a:r>
              <a:t>Click to add Agenda</a:t>
            </a:r>
          </a:p>
        </p:txBody>
      </p:sp>
      <p:sp>
        <p:nvSpPr>
          <p:cNvPr id="7" name="Text Placeholder 6"/>
          <p:cNvSpPr>
            <a:spLocks noGrp="1"/>
          </p:cNvSpPr>
          <p:nvPr>
            <p:ph type="body" sz="quarter" idx="10" hasCustomPrompt="1"/>
            <p:custDataLst>
              <p:tags r:id="rId3"/>
            </p:custDataLst>
          </p:nvPr>
        </p:nvSpPr>
        <p:spPr>
          <a:xfrm>
            <a:off x="456876" y="2409824"/>
            <a:ext cx="11278244" cy="3990976"/>
          </a:xfrm>
        </p:spPr>
        <p:txBody>
          <a:bodyPr>
            <a:normAutofit/>
          </a:bodyPr>
          <a:lstStyle>
            <a:lvl1pPr marL="228600" indent="-228600">
              <a:spcBef>
                <a:spcPts val="600"/>
              </a:spcBef>
              <a:spcAft>
                <a:spcPts val="0"/>
              </a:spcAft>
              <a:buClr>
                <a:schemeClr val="tx1"/>
              </a:buClr>
              <a:buFont typeface="Arial" panose="020B0604020202020204" pitchFamily="34" charset="0"/>
              <a:buChar char="•"/>
              <a:defRPr sz="2800" baseline="0">
                <a:solidFill>
                  <a:schemeClr val="tx1"/>
                </a:solidFill>
              </a:defRPr>
            </a:lvl1pPr>
            <a:lvl2pPr marL="512064" indent="-219456">
              <a:buClr>
                <a:schemeClr val="tx1"/>
              </a:buClr>
              <a:buFont typeface="Arial" panose="020B0604020202020204" pitchFamily="34" charset="0"/>
              <a:buChar char="•"/>
              <a:defRPr sz="2400">
                <a:solidFill>
                  <a:schemeClr val="tx1"/>
                </a:solidFill>
              </a:defRPr>
            </a:lvl2pPr>
            <a:lvl3pPr marL="804672" indent="-228600">
              <a:buClr>
                <a:schemeClr val="tx1"/>
              </a:buClr>
              <a:buFont typeface="Arial" panose="020B0604020202020204" pitchFamily="34" charset="0"/>
              <a:buChar char="•"/>
              <a:defRPr sz="2000">
                <a:solidFill>
                  <a:schemeClr val="tx1"/>
                </a:solidFill>
              </a:defRPr>
            </a:lvl3pPr>
            <a:lvl4pPr marL="1088136" indent="-219456">
              <a:buClr>
                <a:schemeClr val="tx1"/>
              </a:buClr>
              <a:buFont typeface="Arial" panose="020B0604020202020204" pitchFamily="34" charset="0"/>
              <a:buChar char="•"/>
              <a:defRPr sz="1800">
                <a:solidFill>
                  <a:schemeClr val="tx1"/>
                </a:solidFill>
              </a:defRPr>
            </a:lvl4pPr>
            <a:lvl5pPr marL="1088136" indent="-219456">
              <a:buClr>
                <a:schemeClr val="tx1"/>
              </a:buClr>
              <a:buFont typeface="Arial" panose="020B0604020202020204" pitchFamily="34" charset="0"/>
              <a:buChar char="•"/>
              <a:defRPr sz="1800">
                <a:solidFill>
                  <a:schemeClr val="tx1"/>
                </a:solidFill>
              </a:defRPr>
            </a:lvl5pPr>
            <a:lvl6pPr marL="1088136" indent="-219456">
              <a:buClr>
                <a:schemeClr val="tx1"/>
              </a:buClr>
              <a:buFont typeface="Arial" panose="020B0604020202020204" pitchFamily="34" charset="0"/>
              <a:buChar char="•"/>
              <a:defRPr sz="1800"/>
            </a:lvl6pPr>
            <a:lvl7pPr marL="1088136" indent="-219456">
              <a:buClr>
                <a:schemeClr val="tx1"/>
              </a:buClr>
              <a:buFont typeface="Arial" panose="020B0604020202020204" pitchFamily="34" charset="0"/>
              <a:buChar char="•"/>
              <a:defRPr sz="1800"/>
            </a:lvl7pPr>
            <a:lvl8pPr marL="1088136" indent="-219456">
              <a:buClr>
                <a:schemeClr val="tx1"/>
              </a:buClr>
              <a:buFont typeface="Arial" panose="020B0604020202020204" pitchFamily="34" charset="0"/>
              <a:buChar char="•"/>
              <a:defRPr sz="1800"/>
            </a:lvl8pPr>
            <a:lvl9pPr marL="1088136" indent="-219456">
              <a:buClr>
                <a:schemeClr val="tx1"/>
              </a:buClr>
              <a:buFont typeface="Arial" panose="020B0604020202020204" pitchFamily="34" charset="0"/>
              <a:buChar char="•"/>
              <a:defRPr sz="1800"/>
            </a:lvl9pPr>
          </a:lstStyle>
          <a:p>
            <a:pPr lvl="0"/>
            <a:r>
              <a:t>Agenda item</a:t>
            </a:r>
          </a:p>
          <a:p>
            <a:pPr lvl="1"/>
            <a:r>
              <a:t>Second level</a:t>
            </a:r>
          </a:p>
          <a:p>
            <a:pPr lvl="2"/>
            <a:r>
              <a:t>Third level</a:t>
            </a:r>
          </a:p>
          <a:p>
            <a:pPr lvl="3"/>
            <a:r>
              <a:t>Fourth level</a:t>
            </a:r>
          </a:p>
          <a:p>
            <a:pPr lvl="4"/>
            <a:r>
              <a:t>Fifth level</a:t>
            </a:r>
          </a:p>
          <a:p>
            <a:pPr lvl="5"/>
            <a:r>
              <a:t>Six</a:t>
            </a:r>
          </a:p>
          <a:p>
            <a:pPr lvl="6"/>
            <a:r>
              <a:t>Seven</a:t>
            </a:r>
          </a:p>
          <a:p>
            <a:pPr lvl="7"/>
            <a:r>
              <a:t>Eight</a:t>
            </a:r>
          </a:p>
          <a:p>
            <a:pPr lvl="8"/>
            <a:r>
              <a:t>nine</a:t>
            </a:r>
          </a:p>
        </p:txBody>
      </p:sp>
      <p:pic>
        <p:nvPicPr>
          <p:cNvPr id="8" name="Picture 7">
            <a:extLst>
              <a:ext uri="{FF2B5EF4-FFF2-40B4-BE49-F238E27FC236}">
                <a16:creationId xmlns:a16="http://schemas.microsoft.com/office/drawing/2014/main" id="{A4B705BD-3A2D-4144-B3FF-F24403F80C12}"/>
              </a:ext>
            </a:extLst>
          </p:cNvPr>
          <p:cNvPicPr>
            <a:picLocks noChangeAspect="1"/>
          </p:cNvPicPr>
          <p:nvPr>
            <p:custDataLst>
              <p:tags r:id="rId4"/>
            </p:custDataLst>
          </p:nvPr>
        </p:nvPicPr>
        <p:blipFill>
          <a:blip r:embed="rId7"/>
          <a:stretch>
            <a:fillRect/>
          </a:stretch>
        </p:blipFill>
        <p:spPr>
          <a:xfrm>
            <a:off x="10829622" y="921262"/>
            <a:ext cx="1362376" cy="1368459"/>
          </a:xfrm>
          <a:prstGeom prst="rect">
            <a:avLst/>
          </a:prstGeom>
        </p:spPr>
      </p:pic>
      <p:sp>
        <p:nvSpPr>
          <p:cNvPr id="6" name="ConStatement"/>
          <p:cNvSpPr txBox="1"/>
          <p:nvPr userDrawn="1">
            <p:custDataLst>
              <p:tags r:id="rId5"/>
            </p:custDataLst>
          </p:nvPr>
        </p:nvSpPr>
        <p:spPr>
          <a:xfrm>
            <a:off x="2921000" y="6590224"/>
            <a:ext cx="6350000" cy="245794"/>
          </a:xfrm>
          <a:prstGeom prst="rect">
            <a:avLst/>
          </a:prstGeom>
          <a:noFill/>
        </p:spPr>
        <p:txBody>
          <a:bodyPr vert="horz" wrap="none" lIns="91440" tIns="45720" rIns="91440" bIns="45720" rtlCol="0" anchor="ctr">
            <a:noAutofit/>
          </a:bodyPr>
          <a:lstStyle/>
          <a:p>
            <a:pPr algn="ctr"/>
            <a:r>
              <a:rPr lang="en-US" sz="800" dirty="0">
                <a:solidFill>
                  <a:srgbClr val="7F7F7F"/>
                </a:solidFill>
                <a:latin typeface="Arial"/>
              </a:rPr>
              <a:t>Synopsys Confidential Information</a:t>
            </a:r>
          </a:p>
        </p:txBody>
      </p:sp>
    </p:spTree>
  </p:cSld>
  <p:clrMapOvr>
    <a:masterClrMapping/>
  </p:clrMapOvr>
  <p:extLst>
    <p:ext uri="{DCECCB84-F9BA-43D5-87BE-67443E8EF086}">
      <p15:sldGuideLst xmlns:p15="http://schemas.microsoft.com/office/powerpoint/2012/main">
        <p15:guide id="1" orient="horz" pos="1512">
          <p15:clr>
            <a:srgbClr val="5ACBF0"/>
          </p15:clr>
        </p15:guide>
        <p15:guide id="2" pos="288">
          <p15:clr>
            <a:srgbClr val="5ACBF0"/>
          </p15:clr>
        </p15:guide>
        <p15:guide id="3" pos="7392">
          <p15:clr>
            <a:srgbClr val="5ACBF0"/>
          </p15:clr>
        </p15:guide>
        <p15:guide id="4" orient="horz" pos="3888">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1D60E6F-7C19-4120-8794-819C5E8622E8}"/>
              </a:ext>
            </a:extLst>
          </p:cNvPr>
          <p:cNvSpPr/>
          <p:nvPr>
            <p:custDataLst>
              <p:tags r:id="rId1"/>
            </p:custDataLst>
          </p:nvPr>
        </p:nvSpPr>
        <p:spPr>
          <a:xfrm>
            <a:off x="0" y="921262"/>
            <a:ext cx="12192000" cy="3200400"/>
          </a:xfrm>
          <a:prstGeom prst="rect">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pic>
        <p:nvPicPr>
          <p:cNvPr id="9" name="Picture 8">
            <a:extLst>
              <a:ext uri="{FF2B5EF4-FFF2-40B4-BE49-F238E27FC236}">
                <a16:creationId xmlns:a16="http://schemas.microsoft.com/office/drawing/2014/main" id="{F3389F0F-5D68-4BA4-BF3C-ED1CEFFE4174}"/>
              </a:ext>
            </a:extLst>
          </p:cNvPr>
          <p:cNvPicPr>
            <a:picLocks noChangeAspect="1"/>
          </p:cNvPicPr>
          <p:nvPr>
            <p:custDataLst>
              <p:tags r:id="rId2"/>
            </p:custDataLst>
          </p:nvPr>
        </p:nvPicPr>
        <p:blipFill>
          <a:blip r:embed="rId7"/>
          <a:stretch>
            <a:fillRect/>
          </a:stretch>
        </p:blipFill>
        <p:spPr>
          <a:xfrm>
            <a:off x="10856088" y="921262"/>
            <a:ext cx="1339461" cy="3200400"/>
          </a:xfrm>
          <a:prstGeom prst="rect">
            <a:avLst/>
          </a:prstGeom>
        </p:spPr>
      </p:pic>
      <p:sp>
        <p:nvSpPr>
          <p:cNvPr id="2" name="Title 1"/>
          <p:cNvSpPr>
            <a:spLocks noGrp="1"/>
          </p:cNvSpPr>
          <p:nvPr>
            <p:ph type="title" hasCustomPrompt="1"/>
            <p:custDataLst>
              <p:tags r:id="rId3"/>
            </p:custDataLst>
          </p:nvPr>
        </p:nvSpPr>
        <p:spPr>
          <a:xfrm>
            <a:off x="456877" y="921262"/>
            <a:ext cx="10319339" cy="1001323"/>
          </a:xfrm>
        </p:spPr>
        <p:txBody>
          <a:bodyPr anchor="b">
            <a:normAutofit/>
          </a:bodyPr>
          <a:lstStyle>
            <a:lvl1pPr>
              <a:defRPr sz="3600">
                <a:solidFill>
                  <a:schemeClr val="accent1"/>
                </a:solidFill>
              </a:defRPr>
            </a:lvl1pPr>
          </a:lstStyle>
          <a:p>
            <a:r>
              <a:t>Click to add Section Header</a:t>
            </a:r>
          </a:p>
        </p:txBody>
      </p:sp>
      <p:sp>
        <p:nvSpPr>
          <p:cNvPr id="3" name="Text Placeholder 2"/>
          <p:cNvSpPr>
            <a:spLocks noGrp="1"/>
          </p:cNvSpPr>
          <p:nvPr>
            <p:ph type="body" idx="1" hasCustomPrompt="1"/>
            <p:custDataLst>
              <p:tags r:id="rId4"/>
            </p:custDataLst>
          </p:nvPr>
        </p:nvSpPr>
        <p:spPr>
          <a:xfrm>
            <a:off x="456877" y="1922584"/>
            <a:ext cx="10319339" cy="2084775"/>
          </a:xfrm>
        </p:spPr>
        <p:txBody>
          <a:bodyPr>
            <a:normAutofit/>
          </a:bodyPr>
          <a:lstStyle>
            <a:lvl1pPr marL="0" indent="0">
              <a:spcBef>
                <a:spcPts val="600"/>
              </a:spcBef>
              <a:buNone/>
              <a:defRPr sz="2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t>Click to Add a Subtitle</a:t>
            </a:r>
          </a:p>
        </p:txBody>
      </p:sp>
      <p:sp>
        <p:nvSpPr>
          <p:cNvPr id="6" name="ConStatement"/>
          <p:cNvSpPr txBox="1"/>
          <p:nvPr>
            <p:custDataLst>
              <p:tags r:id="rId5"/>
            </p:custDataLst>
          </p:nvPr>
        </p:nvSpPr>
        <p:spPr>
          <a:xfrm>
            <a:off x="2921000" y="6590224"/>
            <a:ext cx="6350000" cy="245794"/>
          </a:xfrm>
          <a:prstGeom prst="rect">
            <a:avLst/>
          </a:prstGeom>
          <a:noFill/>
        </p:spPr>
        <p:txBody>
          <a:bodyPr vert="horz" wrap="none" lIns="91440" tIns="45720" rIns="91440" bIns="45720" rtlCol="0" anchor="ctr">
            <a:noAutofit/>
          </a:bodyPr>
          <a:lstStyle/>
          <a:p>
            <a:pPr algn="ctr"/>
            <a:r>
              <a:rPr sz="800">
                <a:solidFill>
                  <a:srgbClr val="7F7F7F"/>
                </a:solidFill>
                <a:latin typeface="Arial"/>
              </a:rPr>
              <a:t>Synopsys Confidential Information</a:t>
            </a:r>
          </a:p>
        </p:txBody>
      </p:sp>
    </p:spTree>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hank you">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626D063-21E0-49F4-B710-4D6E39322D0C}"/>
              </a:ext>
            </a:extLst>
          </p:cNvPr>
          <p:cNvPicPr>
            <a:picLocks noChangeAspect="1"/>
          </p:cNvPicPr>
          <p:nvPr>
            <p:custDataLst>
              <p:tags r:id="rId1"/>
            </p:custDataLst>
          </p:nvPr>
        </p:nvPicPr>
        <p:blipFill>
          <a:blip r:embed="rId5"/>
          <a:stretch>
            <a:fillRect/>
          </a:stretch>
        </p:blipFill>
        <p:spPr>
          <a:xfrm>
            <a:off x="0" y="3909847"/>
            <a:ext cx="12192000" cy="2948153"/>
          </a:xfrm>
          <a:prstGeom prst="rect">
            <a:avLst/>
          </a:prstGeom>
        </p:spPr>
      </p:pic>
      <p:sp>
        <p:nvSpPr>
          <p:cNvPr id="8" name="TextBox 7"/>
          <p:cNvSpPr txBox="1"/>
          <p:nvPr>
            <p:custDataLst>
              <p:tags r:id="rId2"/>
            </p:custDataLst>
          </p:nvPr>
        </p:nvSpPr>
        <p:spPr>
          <a:xfrm>
            <a:off x="3333602" y="2619969"/>
            <a:ext cx="5524797" cy="923330"/>
          </a:xfrm>
          <a:prstGeom prst="rect">
            <a:avLst/>
          </a:prstGeom>
          <a:noFill/>
        </p:spPr>
        <p:txBody>
          <a:bodyPr wrap="square" rtlCol="0">
            <a:spAutoFit/>
          </a:bodyPr>
          <a:lstStyle/>
          <a:p>
            <a:pPr algn="ctr"/>
            <a:r>
              <a:rPr sz="5400" b="1">
                <a:solidFill>
                  <a:schemeClr val="accent1"/>
                </a:solidFill>
              </a:rPr>
              <a:t>Thank You</a:t>
            </a:r>
          </a:p>
        </p:txBody>
      </p:sp>
      <p:pic>
        <p:nvPicPr>
          <p:cNvPr id="5" name="Picture 4">
            <a:extLst>
              <a:ext uri="{FF2B5EF4-FFF2-40B4-BE49-F238E27FC236}">
                <a16:creationId xmlns:a16="http://schemas.microsoft.com/office/drawing/2014/main" id="{77AAF269-FAF3-4093-8469-8EC0980C0624}"/>
              </a:ext>
            </a:extLst>
          </p:cNvPr>
          <p:cNvPicPr>
            <a:picLocks noChangeAspect="1"/>
          </p:cNvPicPr>
          <p:nvPr>
            <p:custDataLst>
              <p:tags r:id="rId3"/>
            </p:custDataLst>
          </p:nvPr>
        </p:nvPicPr>
        <p:blipFill>
          <a:blip r:embed="rId6" cstate="screen">
            <a:extLst>
              <a:ext uri="{28A0092B-C50C-407E-A947-70E740481C1C}">
                <a14:useLocalDpi xmlns:a14="http://schemas.microsoft.com/office/drawing/2010/main"/>
              </a:ext>
            </a:extLst>
          </a:blip>
          <a:stretch>
            <a:fillRect/>
          </a:stretch>
        </p:blipFill>
        <p:spPr>
          <a:xfrm>
            <a:off x="10045587" y="453166"/>
            <a:ext cx="1689536" cy="540651"/>
          </a:xfrm>
          <a:prstGeom prst="rect">
            <a:avLst/>
          </a:prstGeom>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End logo">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AC622576-BD66-44E6-9B27-C224C1C8FB56}"/>
              </a:ext>
            </a:extLst>
          </p:cNvPr>
          <p:cNvPicPr>
            <a:picLocks noChangeAspect="1"/>
          </p:cNvPicPr>
          <p:nvPr>
            <p:custDataLst>
              <p:tags r:id="rId1"/>
            </p:custDataLst>
          </p:nvPr>
        </p:nvPicPr>
        <p:blipFill>
          <a:blip r:embed="rId3">
            <a:extLst>
              <a:ext uri="{96DAC541-7B7A-43D3-8B79-37D633B846F1}">
                <asvg:svgBlip xmlns:asvg="http://schemas.microsoft.com/office/drawing/2016/SVG/main" r:embed="rId4"/>
              </a:ext>
            </a:extLst>
          </a:blip>
          <a:stretch>
            <a:fillRect/>
          </a:stretch>
        </p:blipFill>
        <p:spPr>
          <a:xfrm>
            <a:off x="4068674" y="2760785"/>
            <a:ext cx="4183610" cy="1336430"/>
          </a:xfrm>
          <a:prstGeom prst="rect">
            <a:avLst/>
          </a:prstGeom>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custDataLst>
              <p:tags r:id="rId1"/>
            </p:custDataLst>
          </p:nvPr>
        </p:nvSpPr>
        <p:spPr>
          <a:xfrm>
            <a:off x="10045964" y="457199"/>
            <a:ext cx="1689158" cy="5943601"/>
          </a:xfrm>
        </p:spPr>
        <p:txBody>
          <a:bodyPr vert="eaVert" anchor="ctr"/>
          <a:lstStyle/>
          <a:p>
            <a:r>
              <a:rPr lang="en-US"/>
              <a:t>Click to edit Master title style</a:t>
            </a:r>
            <a:endParaRPr/>
          </a:p>
        </p:txBody>
      </p:sp>
      <p:sp>
        <p:nvSpPr>
          <p:cNvPr id="3" name="Vertical Text Placeholder 2"/>
          <p:cNvSpPr>
            <a:spLocks noGrp="1"/>
          </p:cNvSpPr>
          <p:nvPr>
            <p:ph type="body" orient="vert" idx="1"/>
            <p:custDataLst>
              <p:tags r:id="rId2"/>
            </p:custDataLst>
          </p:nvPr>
        </p:nvSpPr>
        <p:spPr>
          <a:xfrm>
            <a:off x="456879" y="457200"/>
            <a:ext cx="9360429" cy="59436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Box 4">
            <a:extLst>
              <a:ext uri="{FF2B5EF4-FFF2-40B4-BE49-F238E27FC236}">
                <a16:creationId xmlns:a16="http://schemas.microsoft.com/office/drawing/2014/main" id="{F355DDA2-48E4-496F-AB6D-0DA3825552CB}"/>
              </a:ext>
            </a:extLst>
          </p:cNvPr>
          <p:cNvSpPr txBox="1"/>
          <p:nvPr>
            <p:custDataLst>
              <p:tags r:id="rId3"/>
            </p:custDataLst>
          </p:nvPr>
        </p:nvSpPr>
        <p:spPr>
          <a:xfrm rot="5400000">
            <a:off x="-518439" y="5515895"/>
            <a:ext cx="1353017" cy="230832"/>
          </a:xfrm>
          <a:prstGeom prst="rect">
            <a:avLst/>
          </a:prstGeom>
          <a:noFill/>
        </p:spPr>
        <p:txBody>
          <a:bodyPr wrap="square" rtlCol="0">
            <a:spAutoFit/>
          </a:bodyPr>
          <a:lstStyle/>
          <a:p>
            <a:r>
              <a:rPr sz="900">
                <a:solidFill>
                  <a:schemeClr val="tx1">
                    <a:lumMod val="50000"/>
                    <a:lumOff val="50000"/>
                  </a:schemeClr>
                </a:solidFill>
              </a:rPr>
              <a:t>© 2019 Synopsys, Inc. </a:t>
            </a:r>
          </a:p>
        </p:txBody>
      </p:sp>
      <p:sp>
        <p:nvSpPr>
          <p:cNvPr id="6" name="TextBox 5">
            <a:extLst>
              <a:ext uri="{FF2B5EF4-FFF2-40B4-BE49-F238E27FC236}">
                <a16:creationId xmlns:a16="http://schemas.microsoft.com/office/drawing/2014/main" id="{4DC5F678-53A4-4C2D-8E4A-3796CA282842}"/>
              </a:ext>
            </a:extLst>
          </p:cNvPr>
          <p:cNvSpPr txBox="1"/>
          <p:nvPr>
            <p:custDataLst>
              <p:tags r:id="rId4"/>
            </p:custDataLst>
          </p:nvPr>
        </p:nvSpPr>
        <p:spPr>
          <a:xfrm rot="5400000">
            <a:off x="-268651" y="6289177"/>
            <a:ext cx="853440" cy="215444"/>
          </a:xfrm>
          <a:prstGeom prst="rect">
            <a:avLst/>
          </a:prstGeom>
          <a:noFill/>
        </p:spPr>
        <p:txBody>
          <a:bodyPr wrap="square" rtlCol="0">
            <a:spAutoFit/>
          </a:bodyPr>
          <a:lstStyle/>
          <a:p>
            <a:pPr algn="ctr"/>
            <a:fld id="{CAE2347F-76BC-4690-80B5-B24BA0EA7B0A}" type="slidenum">
              <a:rPr sz="900">
                <a:solidFill>
                  <a:schemeClr val="tx1">
                    <a:lumMod val="50000"/>
                    <a:lumOff val="50000"/>
                  </a:schemeClr>
                </a:solidFill>
              </a:rPr>
              <a:pPr algn="ctr"/>
              <a:t>‹#›</a:t>
            </a:fld>
            <a:endParaRPr sz="900">
              <a:solidFill>
                <a:schemeClr val="tx1">
                  <a:lumMod val="50000"/>
                  <a:lumOff val="50000"/>
                </a:schemeClr>
              </a:solidFill>
            </a:endParaRPr>
          </a:p>
        </p:txBody>
      </p:sp>
      <p:grpSp>
        <p:nvGrpSpPr>
          <p:cNvPr id="21" name="Group 20">
            <a:extLst>
              <a:ext uri="{FF2B5EF4-FFF2-40B4-BE49-F238E27FC236}">
                <a16:creationId xmlns:a16="http://schemas.microsoft.com/office/drawing/2014/main" id="{1966C0AE-D4E4-4290-83DB-872570AA3B7E}"/>
              </a:ext>
            </a:extLst>
          </p:cNvPr>
          <p:cNvGrpSpPr/>
          <p:nvPr>
            <p:custDataLst>
              <p:tags r:id="rId5"/>
            </p:custDataLst>
          </p:nvPr>
        </p:nvGrpSpPr>
        <p:grpSpPr>
          <a:xfrm rot="5400000">
            <a:off x="-461816" y="461816"/>
            <a:ext cx="1152231" cy="228599"/>
            <a:chOff x="-1588" y="6629402"/>
            <a:chExt cx="1152231" cy="228599"/>
          </a:xfrm>
        </p:grpSpPr>
        <p:sp>
          <p:nvSpPr>
            <p:cNvPr id="22" name="Freeform: Shape 21">
              <a:extLst>
                <a:ext uri="{FF2B5EF4-FFF2-40B4-BE49-F238E27FC236}">
                  <a16:creationId xmlns:a16="http://schemas.microsoft.com/office/drawing/2014/main" id="{0668FA34-176E-4C0A-8878-391D136FA130}"/>
                </a:ext>
              </a:extLst>
            </p:cNvPr>
            <p:cNvSpPr/>
            <p:nvPr/>
          </p:nvSpPr>
          <p:spPr>
            <a:xfrm>
              <a:off x="-1588" y="6629402"/>
              <a:ext cx="458788" cy="228599"/>
            </a:xfrm>
            <a:custGeom>
              <a:avLst/>
              <a:gdLst>
                <a:gd name="connsiteX0" fmla="*/ 0 w 458788"/>
                <a:gd name="connsiteY0" fmla="*/ 0 h 228599"/>
                <a:gd name="connsiteX1" fmla="*/ 458788 w 458788"/>
                <a:gd name="connsiteY1" fmla="*/ 0 h 228599"/>
                <a:gd name="connsiteX2" fmla="*/ 375500 w 458788"/>
                <a:gd name="connsiteY2" fmla="*/ 228599 h 228599"/>
                <a:gd name="connsiteX3" fmla="*/ 0 w 458788"/>
                <a:gd name="connsiteY3" fmla="*/ 228599 h 228599"/>
                <a:gd name="connsiteX4" fmla="*/ 0 w 458788"/>
                <a:gd name="connsiteY4" fmla="*/ 0 h 228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8788" h="228599">
                  <a:moveTo>
                    <a:pt x="0" y="0"/>
                  </a:moveTo>
                  <a:lnTo>
                    <a:pt x="458788" y="0"/>
                  </a:lnTo>
                  <a:lnTo>
                    <a:pt x="375500" y="228599"/>
                  </a:lnTo>
                  <a:lnTo>
                    <a:pt x="0" y="228599"/>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nvGrpSpPr>
            <p:cNvPr id="23" name="Group 22">
              <a:extLst>
                <a:ext uri="{FF2B5EF4-FFF2-40B4-BE49-F238E27FC236}">
                  <a16:creationId xmlns:a16="http://schemas.microsoft.com/office/drawing/2014/main" id="{C983A029-D5BE-4C5E-8B1B-E265A362764F}"/>
                </a:ext>
              </a:extLst>
            </p:cNvPr>
            <p:cNvGrpSpPr/>
            <p:nvPr/>
          </p:nvGrpSpPr>
          <p:grpSpPr>
            <a:xfrm>
              <a:off x="521037" y="6675438"/>
              <a:ext cx="629606" cy="136522"/>
              <a:chOff x="973138" y="5000626"/>
              <a:chExt cx="3506788" cy="760412"/>
            </a:xfrm>
            <a:solidFill>
              <a:schemeClr val="accent1"/>
            </a:solidFill>
          </p:grpSpPr>
          <p:sp>
            <p:nvSpPr>
              <p:cNvPr id="24" name="Freeform 6">
                <a:extLst>
                  <a:ext uri="{FF2B5EF4-FFF2-40B4-BE49-F238E27FC236}">
                    <a16:creationId xmlns:a16="http://schemas.microsoft.com/office/drawing/2014/main" id="{F9777C50-0973-4E32-87C2-CD7CDFF0DFA3}"/>
                  </a:ext>
                </a:extLst>
              </p:cNvPr>
              <p:cNvSpPr>
                <a:spLocks/>
              </p:cNvSpPr>
              <p:nvPr/>
            </p:nvSpPr>
            <p:spPr bwMode="auto">
              <a:xfrm>
                <a:off x="973138" y="5000626"/>
                <a:ext cx="357188" cy="612775"/>
              </a:xfrm>
              <a:custGeom>
                <a:avLst/>
                <a:gdLst>
                  <a:gd name="T0" fmla="*/ 276 w 451"/>
                  <a:gd name="T1" fmla="*/ 1 h 771"/>
                  <a:gd name="T2" fmla="*/ 354 w 451"/>
                  <a:gd name="T3" fmla="*/ 12 h 771"/>
                  <a:gd name="T4" fmla="*/ 407 w 451"/>
                  <a:gd name="T5" fmla="*/ 33 h 771"/>
                  <a:gd name="T6" fmla="*/ 437 w 451"/>
                  <a:gd name="T7" fmla="*/ 65 h 771"/>
                  <a:gd name="T8" fmla="*/ 447 w 451"/>
                  <a:gd name="T9" fmla="*/ 107 h 771"/>
                  <a:gd name="T10" fmla="*/ 307 w 451"/>
                  <a:gd name="T11" fmla="*/ 203 h 771"/>
                  <a:gd name="T12" fmla="*/ 307 w 451"/>
                  <a:gd name="T13" fmla="*/ 99 h 771"/>
                  <a:gd name="T14" fmla="*/ 297 w 451"/>
                  <a:gd name="T15" fmla="*/ 77 h 771"/>
                  <a:gd name="T16" fmla="*/ 272 w 451"/>
                  <a:gd name="T17" fmla="*/ 64 h 771"/>
                  <a:gd name="T18" fmla="*/ 228 w 451"/>
                  <a:gd name="T19" fmla="*/ 59 h 771"/>
                  <a:gd name="T20" fmla="*/ 182 w 451"/>
                  <a:gd name="T21" fmla="*/ 64 h 771"/>
                  <a:gd name="T22" fmla="*/ 158 w 451"/>
                  <a:gd name="T23" fmla="*/ 77 h 771"/>
                  <a:gd name="T24" fmla="*/ 149 w 451"/>
                  <a:gd name="T25" fmla="*/ 99 h 771"/>
                  <a:gd name="T26" fmla="*/ 148 w 451"/>
                  <a:gd name="T27" fmla="*/ 190 h 771"/>
                  <a:gd name="T28" fmla="*/ 154 w 451"/>
                  <a:gd name="T29" fmla="*/ 226 h 771"/>
                  <a:gd name="T30" fmla="*/ 178 w 451"/>
                  <a:gd name="T31" fmla="*/ 258 h 771"/>
                  <a:gd name="T32" fmla="*/ 421 w 451"/>
                  <a:gd name="T33" fmla="*/ 468 h 771"/>
                  <a:gd name="T34" fmla="*/ 447 w 451"/>
                  <a:gd name="T35" fmla="*/ 515 h 771"/>
                  <a:gd name="T36" fmla="*/ 451 w 451"/>
                  <a:gd name="T37" fmla="*/ 660 h 771"/>
                  <a:gd name="T38" fmla="*/ 439 w 451"/>
                  <a:gd name="T39" fmla="*/ 703 h 771"/>
                  <a:gd name="T40" fmla="*/ 404 w 451"/>
                  <a:gd name="T41" fmla="*/ 736 h 771"/>
                  <a:gd name="T42" fmla="*/ 348 w 451"/>
                  <a:gd name="T43" fmla="*/ 759 h 771"/>
                  <a:gd name="T44" fmla="*/ 272 w 451"/>
                  <a:gd name="T45" fmla="*/ 770 h 771"/>
                  <a:gd name="T46" fmla="*/ 180 w 451"/>
                  <a:gd name="T47" fmla="*/ 770 h 771"/>
                  <a:gd name="T48" fmla="*/ 101 w 451"/>
                  <a:gd name="T49" fmla="*/ 760 h 771"/>
                  <a:gd name="T50" fmla="*/ 44 w 451"/>
                  <a:gd name="T51" fmla="*/ 739 h 771"/>
                  <a:gd name="T52" fmla="*/ 11 w 451"/>
                  <a:gd name="T53" fmla="*/ 705 h 771"/>
                  <a:gd name="T54" fmla="*/ 0 w 451"/>
                  <a:gd name="T55" fmla="*/ 660 h 771"/>
                  <a:gd name="T56" fmla="*/ 140 w 451"/>
                  <a:gd name="T57" fmla="*/ 557 h 771"/>
                  <a:gd name="T58" fmla="*/ 141 w 451"/>
                  <a:gd name="T59" fmla="*/ 673 h 771"/>
                  <a:gd name="T60" fmla="*/ 161 w 451"/>
                  <a:gd name="T61" fmla="*/ 697 h 771"/>
                  <a:gd name="T62" fmla="*/ 200 w 451"/>
                  <a:gd name="T63" fmla="*/ 711 h 771"/>
                  <a:gd name="T64" fmla="*/ 254 w 451"/>
                  <a:gd name="T65" fmla="*/ 711 h 771"/>
                  <a:gd name="T66" fmla="*/ 291 w 451"/>
                  <a:gd name="T67" fmla="*/ 697 h 771"/>
                  <a:gd name="T68" fmla="*/ 310 w 451"/>
                  <a:gd name="T69" fmla="*/ 673 h 771"/>
                  <a:gd name="T70" fmla="*/ 311 w 451"/>
                  <a:gd name="T71" fmla="*/ 550 h 771"/>
                  <a:gd name="T72" fmla="*/ 303 w 451"/>
                  <a:gd name="T73" fmla="*/ 514 h 771"/>
                  <a:gd name="T74" fmla="*/ 272 w 451"/>
                  <a:gd name="T75" fmla="*/ 478 h 771"/>
                  <a:gd name="T76" fmla="*/ 47 w 451"/>
                  <a:gd name="T77" fmla="*/ 281 h 771"/>
                  <a:gd name="T78" fmla="*/ 19 w 451"/>
                  <a:gd name="T79" fmla="*/ 245 h 771"/>
                  <a:gd name="T80" fmla="*/ 8 w 451"/>
                  <a:gd name="T81" fmla="*/ 203 h 771"/>
                  <a:gd name="T82" fmla="*/ 11 w 451"/>
                  <a:gd name="T83" fmla="*/ 88 h 771"/>
                  <a:gd name="T84" fmla="*/ 34 w 451"/>
                  <a:gd name="T85" fmla="*/ 49 h 771"/>
                  <a:gd name="T86" fmla="*/ 78 w 451"/>
                  <a:gd name="T87" fmla="*/ 22 h 771"/>
                  <a:gd name="T88" fmla="*/ 144 w 451"/>
                  <a:gd name="T89" fmla="*/ 5 h 771"/>
                  <a:gd name="T90" fmla="*/ 228 w 451"/>
                  <a:gd name="T91" fmla="*/ 0 h 7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51" h="771">
                    <a:moveTo>
                      <a:pt x="228" y="0"/>
                    </a:moveTo>
                    <a:lnTo>
                      <a:pt x="276" y="1"/>
                    </a:lnTo>
                    <a:lnTo>
                      <a:pt x="318" y="5"/>
                    </a:lnTo>
                    <a:lnTo>
                      <a:pt x="354" y="12"/>
                    </a:lnTo>
                    <a:lnTo>
                      <a:pt x="382" y="21"/>
                    </a:lnTo>
                    <a:lnTo>
                      <a:pt x="407" y="33"/>
                    </a:lnTo>
                    <a:lnTo>
                      <a:pt x="424" y="48"/>
                    </a:lnTo>
                    <a:lnTo>
                      <a:pt x="437" y="65"/>
                    </a:lnTo>
                    <a:lnTo>
                      <a:pt x="444" y="84"/>
                    </a:lnTo>
                    <a:lnTo>
                      <a:pt x="447" y="107"/>
                    </a:lnTo>
                    <a:lnTo>
                      <a:pt x="447" y="203"/>
                    </a:lnTo>
                    <a:lnTo>
                      <a:pt x="307" y="203"/>
                    </a:lnTo>
                    <a:lnTo>
                      <a:pt x="307" y="111"/>
                    </a:lnTo>
                    <a:lnTo>
                      <a:pt x="307" y="99"/>
                    </a:lnTo>
                    <a:lnTo>
                      <a:pt x="303" y="87"/>
                    </a:lnTo>
                    <a:lnTo>
                      <a:pt x="297" y="77"/>
                    </a:lnTo>
                    <a:lnTo>
                      <a:pt x="287" y="69"/>
                    </a:lnTo>
                    <a:lnTo>
                      <a:pt x="272" y="64"/>
                    </a:lnTo>
                    <a:lnTo>
                      <a:pt x="252" y="60"/>
                    </a:lnTo>
                    <a:lnTo>
                      <a:pt x="228" y="59"/>
                    </a:lnTo>
                    <a:lnTo>
                      <a:pt x="203" y="60"/>
                    </a:lnTo>
                    <a:lnTo>
                      <a:pt x="182" y="64"/>
                    </a:lnTo>
                    <a:lnTo>
                      <a:pt x="169" y="69"/>
                    </a:lnTo>
                    <a:lnTo>
                      <a:pt x="158" y="77"/>
                    </a:lnTo>
                    <a:lnTo>
                      <a:pt x="152" y="87"/>
                    </a:lnTo>
                    <a:lnTo>
                      <a:pt x="149" y="99"/>
                    </a:lnTo>
                    <a:lnTo>
                      <a:pt x="148" y="111"/>
                    </a:lnTo>
                    <a:lnTo>
                      <a:pt x="148" y="190"/>
                    </a:lnTo>
                    <a:lnTo>
                      <a:pt x="149" y="209"/>
                    </a:lnTo>
                    <a:lnTo>
                      <a:pt x="154" y="226"/>
                    </a:lnTo>
                    <a:lnTo>
                      <a:pt x="165" y="243"/>
                    </a:lnTo>
                    <a:lnTo>
                      <a:pt x="178" y="258"/>
                    </a:lnTo>
                    <a:lnTo>
                      <a:pt x="400" y="448"/>
                    </a:lnTo>
                    <a:lnTo>
                      <a:pt x="421" y="468"/>
                    </a:lnTo>
                    <a:lnTo>
                      <a:pt x="437" y="491"/>
                    </a:lnTo>
                    <a:lnTo>
                      <a:pt x="447" y="515"/>
                    </a:lnTo>
                    <a:lnTo>
                      <a:pt x="451" y="541"/>
                    </a:lnTo>
                    <a:lnTo>
                      <a:pt x="451" y="660"/>
                    </a:lnTo>
                    <a:lnTo>
                      <a:pt x="448" y="683"/>
                    </a:lnTo>
                    <a:lnTo>
                      <a:pt x="439" y="703"/>
                    </a:lnTo>
                    <a:lnTo>
                      <a:pt x="424" y="721"/>
                    </a:lnTo>
                    <a:lnTo>
                      <a:pt x="404" y="736"/>
                    </a:lnTo>
                    <a:lnTo>
                      <a:pt x="378" y="748"/>
                    </a:lnTo>
                    <a:lnTo>
                      <a:pt x="348" y="759"/>
                    </a:lnTo>
                    <a:lnTo>
                      <a:pt x="311" y="766"/>
                    </a:lnTo>
                    <a:lnTo>
                      <a:pt x="272" y="770"/>
                    </a:lnTo>
                    <a:lnTo>
                      <a:pt x="228" y="771"/>
                    </a:lnTo>
                    <a:lnTo>
                      <a:pt x="180" y="770"/>
                    </a:lnTo>
                    <a:lnTo>
                      <a:pt x="137" y="767"/>
                    </a:lnTo>
                    <a:lnTo>
                      <a:pt x="101" y="760"/>
                    </a:lnTo>
                    <a:lnTo>
                      <a:pt x="70" y="751"/>
                    </a:lnTo>
                    <a:lnTo>
                      <a:pt x="44" y="739"/>
                    </a:lnTo>
                    <a:lnTo>
                      <a:pt x="24" y="723"/>
                    </a:lnTo>
                    <a:lnTo>
                      <a:pt x="11" y="705"/>
                    </a:lnTo>
                    <a:lnTo>
                      <a:pt x="3" y="684"/>
                    </a:lnTo>
                    <a:lnTo>
                      <a:pt x="0" y="660"/>
                    </a:lnTo>
                    <a:lnTo>
                      <a:pt x="0" y="557"/>
                    </a:lnTo>
                    <a:lnTo>
                      <a:pt x="140" y="557"/>
                    </a:lnTo>
                    <a:lnTo>
                      <a:pt x="140" y="656"/>
                    </a:lnTo>
                    <a:lnTo>
                      <a:pt x="141" y="673"/>
                    </a:lnTo>
                    <a:lnTo>
                      <a:pt x="149" y="687"/>
                    </a:lnTo>
                    <a:lnTo>
                      <a:pt x="161" y="697"/>
                    </a:lnTo>
                    <a:lnTo>
                      <a:pt x="177" y="705"/>
                    </a:lnTo>
                    <a:lnTo>
                      <a:pt x="200" y="711"/>
                    </a:lnTo>
                    <a:lnTo>
                      <a:pt x="228" y="712"/>
                    </a:lnTo>
                    <a:lnTo>
                      <a:pt x="254" y="711"/>
                    </a:lnTo>
                    <a:lnTo>
                      <a:pt x="275" y="705"/>
                    </a:lnTo>
                    <a:lnTo>
                      <a:pt x="291" y="697"/>
                    </a:lnTo>
                    <a:lnTo>
                      <a:pt x="303" y="687"/>
                    </a:lnTo>
                    <a:lnTo>
                      <a:pt x="310" y="673"/>
                    </a:lnTo>
                    <a:lnTo>
                      <a:pt x="311" y="656"/>
                    </a:lnTo>
                    <a:lnTo>
                      <a:pt x="311" y="550"/>
                    </a:lnTo>
                    <a:lnTo>
                      <a:pt x="310" y="531"/>
                    </a:lnTo>
                    <a:lnTo>
                      <a:pt x="303" y="514"/>
                    </a:lnTo>
                    <a:lnTo>
                      <a:pt x="290" y="496"/>
                    </a:lnTo>
                    <a:lnTo>
                      <a:pt x="272" y="478"/>
                    </a:lnTo>
                    <a:lnTo>
                      <a:pt x="67" y="300"/>
                    </a:lnTo>
                    <a:lnTo>
                      <a:pt x="47" y="281"/>
                    </a:lnTo>
                    <a:lnTo>
                      <a:pt x="31" y="262"/>
                    </a:lnTo>
                    <a:lnTo>
                      <a:pt x="19" y="245"/>
                    </a:lnTo>
                    <a:lnTo>
                      <a:pt x="11" y="225"/>
                    </a:lnTo>
                    <a:lnTo>
                      <a:pt x="8" y="203"/>
                    </a:lnTo>
                    <a:lnTo>
                      <a:pt x="8" y="111"/>
                    </a:lnTo>
                    <a:lnTo>
                      <a:pt x="11" y="88"/>
                    </a:lnTo>
                    <a:lnTo>
                      <a:pt x="20" y="67"/>
                    </a:lnTo>
                    <a:lnTo>
                      <a:pt x="34" y="49"/>
                    </a:lnTo>
                    <a:lnTo>
                      <a:pt x="54" y="35"/>
                    </a:lnTo>
                    <a:lnTo>
                      <a:pt x="78" y="22"/>
                    </a:lnTo>
                    <a:lnTo>
                      <a:pt x="109" y="12"/>
                    </a:lnTo>
                    <a:lnTo>
                      <a:pt x="144" y="5"/>
                    </a:lnTo>
                    <a:lnTo>
                      <a:pt x="182" y="1"/>
                    </a:lnTo>
                    <a:lnTo>
                      <a:pt x="2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 name="Freeform 7">
                <a:extLst>
                  <a:ext uri="{FF2B5EF4-FFF2-40B4-BE49-F238E27FC236}">
                    <a16:creationId xmlns:a16="http://schemas.microsoft.com/office/drawing/2014/main" id="{BDE6EBEF-C061-4AAF-BFCE-8B08D8214DE6}"/>
                  </a:ext>
                </a:extLst>
              </p:cNvPr>
              <p:cNvSpPr>
                <a:spLocks noEditPoints="1"/>
              </p:cNvSpPr>
              <p:nvPr/>
            </p:nvSpPr>
            <p:spPr bwMode="auto">
              <a:xfrm>
                <a:off x="2282826" y="5000626"/>
                <a:ext cx="387350" cy="611188"/>
              </a:xfrm>
              <a:custGeom>
                <a:avLst/>
                <a:gdLst>
                  <a:gd name="T0" fmla="*/ 213 w 489"/>
                  <a:gd name="T1" fmla="*/ 61 h 772"/>
                  <a:gd name="T2" fmla="*/ 172 w 489"/>
                  <a:gd name="T3" fmla="*/ 71 h 772"/>
                  <a:gd name="T4" fmla="*/ 149 w 489"/>
                  <a:gd name="T5" fmla="*/ 90 h 772"/>
                  <a:gd name="T6" fmla="*/ 140 w 489"/>
                  <a:gd name="T7" fmla="*/ 116 h 772"/>
                  <a:gd name="T8" fmla="*/ 138 w 489"/>
                  <a:gd name="T9" fmla="*/ 642 h 772"/>
                  <a:gd name="T10" fmla="*/ 142 w 489"/>
                  <a:gd name="T11" fmla="*/ 670 h 772"/>
                  <a:gd name="T12" fmla="*/ 158 w 489"/>
                  <a:gd name="T13" fmla="*/ 693 h 772"/>
                  <a:gd name="T14" fmla="*/ 191 w 489"/>
                  <a:gd name="T15" fmla="*/ 707 h 772"/>
                  <a:gd name="T16" fmla="*/ 244 w 489"/>
                  <a:gd name="T17" fmla="*/ 713 h 772"/>
                  <a:gd name="T18" fmla="*/ 298 w 489"/>
                  <a:gd name="T19" fmla="*/ 707 h 772"/>
                  <a:gd name="T20" fmla="*/ 330 w 489"/>
                  <a:gd name="T21" fmla="*/ 693 h 772"/>
                  <a:gd name="T22" fmla="*/ 345 w 489"/>
                  <a:gd name="T23" fmla="*/ 670 h 772"/>
                  <a:gd name="T24" fmla="*/ 349 w 489"/>
                  <a:gd name="T25" fmla="*/ 642 h 772"/>
                  <a:gd name="T26" fmla="*/ 349 w 489"/>
                  <a:gd name="T27" fmla="*/ 116 h 772"/>
                  <a:gd name="T28" fmla="*/ 340 w 489"/>
                  <a:gd name="T29" fmla="*/ 90 h 772"/>
                  <a:gd name="T30" fmla="*/ 317 w 489"/>
                  <a:gd name="T31" fmla="*/ 71 h 772"/>
                  <a:gd name="T32" fmla="*/ 274 w 489"/>
                  <a:gd name="T33" fmla="*/ 61 h 772"/>
                  <a:gd name="T34" fmla="*/ 244 w 489"/>
                  <a:gd name="T35" fmla="*/ 0 h 772"/>
                  <a:gd name="T36" fmla="*/ 334 w 489"/>
                  <a:gd name="T37" fmla="*/ 6 h 772"/>
                  <a:gd name="T38" fmla="*/ 400 w 489"/>
                  <a:gd name="T39" fmla="*/ 20 h 772"/>
                  <a:gd name="T40" fmla="*/ 446 w 489"/>
                  <a:gd name="T41" fmla="*/ 43 h 772"/>
                  <a:gd name="T42" fmla="*/ 474 w 489"/>
                  <a:gd name="T43" fmla="*/ 73 h 772"/>
                  <a:gd name="T44" fmla="*/ 487 w 489"/>
                  <a:gd name="T45" fmla="*/ 109 h 772"/>
                  <a:gd name="T46" fmla="*/ 489 w 489"/>
                  <a:gd name="T47" fmla="*/ 643 h 772"/>
                  <a:gd name="T48" fmla="*/ 482 w 489"/>
                  <a:gd name="T49" fmla="*/ 682 h 772"/>
                  <a:gd name="T50" fmla="*/ 462 w 489"/>
                  <a:gd name="T51" fmla="*/ 715 h 772"/>
                  <a:gd name="T52" fmla="*/ 425 w 489"/>
                  <a:gd name="T53" fmla="*/ 742 h 772"/>
                  <a:gd name="T54" fmla="*/ 369 w 489"/>
                  <a:gd name="T55" fmla="*/ 761 h 772"/>
                  <a:gd name="T56" fmla="*/ 291 w 489"/>
                  <a:gd name="T57" fmla="*/ 770 h 772"/>
                  <a:gd name="T58" fmla="*/ 196 w 489"/>
                  <a:gd name="T59" fmla="*/ 770 h 772"/>
                  <a:gd name="T60" fmla="*/ 118 w 489"/>
                  <a:gd name="T61" fmla="*/ 761 h 772"/>
                  <a:gd name="T62" fmla="*/ 62 w 489"/>
                  <a:gd name="T63" fmla="*/ 742 h 772"/>
                  <a:gd name="T64" fmla="*/ 26 w 489"/>
                  <a:gd name="T65" fmla="*/ 715 h 772"/>
                  <a:gd name="T66" fmla="*/ 5 w 489"/>
                  <a:gd name="T67" fmla="*/ 682 h 772"/>
                  <a:gd name="T68" fmla="*/ 0 w 489"/>
                  <a:gd name="T69" fmla="*/ 643 h 772"/>
                  <a:gd name="T70" fmla="*/ 1 w 489"/>
                  <a:gd name="T71" fmla="*/ 109 h 772"/>
                  <a:gd name="T72" fmla="*/ 14 w 489"/>
                  <a:gd name="T73" fmla="*/ 73 h 772"/>
                  <a:gd name="T74" fmla="*/ 42 w 489"/>
                  <a:gd name="T75" fmla="*/ 43 h 772"/>
                  <a:gd name="T76" fmla="*/ 87 w 489"/>
                  <a:gd name="T77" fmla="*/ 20 h 772"/>
                  <a:gd name="T78" fmla="*/ 154 w 489"/>
                  <a:gd name="T79" fmla="*/ 6 h 772"/>
                  <a:gd name="T80" fmla="*/ 244 w 489"/>
                  <a:gd name="T81" fmla="*/ 0 h 7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89" h="772">
                    <a:moveTo>
                      <a:pt x="244" y="59"/>
                    </a:moveTo>
                    <a:lnTo>
                      <a:pt x="213" y="61"/>
                    </a:lnTo>
                    <a:lnTo>
                      <a:pt x="191" y="65"/>
                    </a:lnTo>
                    <a:lnTo>
                      <a:pt x="172" y="71"/>
                    </a:lnTo>
                    <a:lnTo>
                      <a:pt x="158" y="79"/>
                    </a:lnTo>
                    <a:lnTo>
                      <a:pt x="149" y="90"/>
                    </a:lnTo>
                    <a:lnTo>
                      <a:pt x="142" y="102"/>
                    </a:lnTo>
                    <a:lnTo>
                      <a:pt x="140" y="116"/>
                    </a:lnTo>
                    <a:lnTo>
                      <a:pt x="138" y="130"/>
                    </a:lnTo>
                    <a:lnTo>
                      <a:pt x="138" y="642"/>
                    </a:lnTo>
                    <a:lnTo>
                      <a:pt x="140" y="656"/>
                    </a:lnTo>
                    <a:lnTo>
                      <a:pt x="142" y="670"/>
                    </a:lnTo>
                    <a:lnTo>
                      <a:pt x="149" y="683"/>
                    </a:lnTo>
                    <a:lnTo>
                      <a:pt x="158" y="693"/>
                    </a:lnTo>
                    <a:lnTo>
                      <a:pt x="172" y="702"/>
                    </a:lnTo>
                    <a:lnTo>
                      <a:pt x="191" y="707"/>
                    </a:lnTo>
                    <a:lnTo>
                      <a:pt x="213" y="711"/>
                    </a:lnTo>
                    <a:lnTo>
                      <a:pt x="244" y="713"/>
                    </a:lnTo>
                    <a:lnTo>
                      <a:pt x="274" y="711"/>
                    </a:lnTo>
                    <a:lnTo>
                      <a:pt x="298" y="707"/>
                    </a:lnTo>
                    <a:lnTo>
                      <a:pt x="317" y="702"/>
                    </a:lnTo>
                    <a:lnTo>
                      <a:pt x="330" y="693"/>
                    </a:lnTo>
                    <a:lnTo>
                      <a:pt x="340" y="683"/>
                    </a:lnTo>
                    <a:lnTo>
                      <a:pt x="345" y="670"/>
                    </a:lnTo>
                    <a:lnTo>
                      <a:pt x="349" y="656"/>
                    </a:lnTo>
                    <a:lnTo>
                      <a:pt x="349" y="642"/>
                    </a:lnTo>
                    <a:lnTo>
                      <a:pt x="349" y="130"/>
                    </a:lnTo>
                    <a:lnTo>
                      <a:pt x="349" y="116"/>
                    </a:lnTo>
                    <a:lnTo>
                      <a:pt x="345" y="102"/>
                    </a:lnTo>
                    <a:lnTo>
                      <a:pt x="340" y="90"/>
                    </a:lnTo>
                    <a:lnTo>
                      <a:pt x="330" y="79"/>
                    </a:lnTo>
                    <a:lnTo>
                      <a:pt x="317" y="71"/>
                    </a:lnTo>
                    <a:lnTo>
                      <a:pt x="298" y="65"/>
                    </a:lnTo>
                    <a:lnTo>
                      <a:pt x="274" y="61"/>
                    </a:lnTo>
                    <a:lnTo>
                      <a:pt x="244" y="59"/>
                    </a:lnTo>
                    <a:close/>
                    <a:moveTo>
                      <a:pt x="244" y="0"/>
                    </a:moveTo>
                    <a:lnTo>
                      <a:pt x="291" y="2"/>
                    </a:lnTo>
                    <a:lnTo>
                      <a:pt x="334" y="6"/>
                    </a:lnTo>
                    <a:lnTo>
                      <a:pt x="369" y="11"/>
                    </a:lnTo>
                    <a:lnTo>
                      <a:pt x="400" y="20"/>
                    </a:lnTo>
                    <a:lnTo>
                      <a:pt x="425" y="31"/>
                    </a:lnTo>
                    <a:lnTo>
                      <a:pt x="446" y="43"/>
                    </a:lnTo>
                    <a:lnTo>
                      <a:pt x="462" y="57"/>
                    </a:lnTo>
                    <a:lnTo>
                      <a:pt x="474" y="73"/>
                    </a:lnTo>
                    <a:lnTo>
                      <a:pt x="482" y="90"/>
                    </a:lnTo>
                    <a:lnTo>
                      <a:pt x="487" y="109"/>
                    </a:lnTo>
                    <a:lnTo>
                      <a:pt x="489" y="129"/>
                    </a:lnTo>
                    <a:lnTo>
                      <a:pt x="489" y="643"/>
                    </a:lnTo>
                    <a:lnTo>
                      <a:pt x="487" y="663"/>
                    </a:lnTo>
                    <a:lnTo>
                      <a:pt x="482" y="682"/>
                    </a:lnTo>
                    <a:lnTo>
                      <a:pt x="474" y="699"/>
                    </a:lnTo>
                    <a:lnTo>
                      <a:pt x="462" y="715"/>
                    </a:lnTo>
                    <a:lnTo>
                      <a:pt x="446" y="729"/>
                    </a:lnTo>
                    <a:lnTo>
                      <a:pt x="425" y="742"/>
                    </a:lnTo>
                    <a:lnTo>
                      <a:pt x="400" y="753"/>
                    </a:lnTo>
                    <a:lnTo>
                      <a:pt x="369" y="761"/>
                    </a:lnTo>
                    <a:lnTo>
                      <a:pt x="334" y="766"/>
                    </a:lnTo>
                    <a:lnTo>
                      <a:pt x="291" y="770"/>
                    </a:lnTo>
                    <a:lnTo>
                      <a:pt x="244" y="772"/>
                    </a:lnTo>
                    <a:lnTo>
                      <a:pt x="196" y="770"/>
                    </a:lnTo>
                    <a:lnTo>
                      <a:pt x="154" y="766"/>
                    </a:lnTo>
                    <a:lnTo>
                      <a:pt x="118" y="761"/>
                    </a:lnTo>
                    <a:lnTo>
                      <a:pt x="87" y="753"/>
                    </a:lnTo>
                    <a:lnTo>
                      <a:pt x="62" y="742"/>
                    </a:lnTo>
                    <a:lnTo>
                      <a:pt x="42" y="729"/>
                    </a:lnTo>
                    <a:lnTo>
                      <a:pt x="26" y="715"/>
                    </a:lnTo>
                    <a:lnTo>
                      <a:pt x="14" y="699"/>
                    </a:lnTo>
                    <a:lnTo>
                      <a:pt x="5" y="682"/>
                    </a:lnTo>
                    <a:lnTo>
                      <a:pt x="1" y="663"/>
                    </a:lnTo>
                    <a:lnTo>
                      <a:pt x="0" y="643"/>
                    </a:lnTo>
                    <a:lnTo>
                      <a:pt x="0" y="129"/>
                    </a:lnTo>
                    <a:lnTo>
                      <a:pt x="1" y="109"/>
                    </a:lnTo>
                    <a:lnTo>
                      <a:pt x="5" y="90"/>
                    </a:lnTo>
                    <a:lnTo>
                      <a:pt x="14" y="73"/>
                    </a:lnTo>
                    <a:lnTo>
                      <a:pt x="26" y="57"/>
                    </a:lnTo>
                    <a:lnTo>
                      <a:pt x="42" y="43"/>
                    </a:lnTo>
                    <a:lnTo>
                      <a:pt x="62" y="31"/>
                    </a:lnTo>
                    <a:lnTo>
                      <a:pt x="87" y="20"/>
                    </a:lnTo>
                    <a:lnTo>
                      <a:pt x="118" y="11"/>
                    </a:lnTo>
                    <a:lnTo>
                      <a:pt x="154" y="6"/>
                    </a:lnTo>
                    <a:lnTo>
                      <a:pt x="196" y="2"/>
                    </a:lnTo>
                    <a:lnTo>
                      <a:pt x="2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 name="Freeform 8">
                <a:extLst>
                  <a:ext uri="{FF2B5EF4-FFF2-40B4-BE49-F238E27FC236}">
                    <a16:creationId xmlns:a16="http://schemas.microsoft.com/office/drawing/2014/main" id="{89D18DE9-FB38-44E3-9753-8DBB95A05D2A}"/>
                  </a:ext>
                </a:extLst>
              </p:cNvPr>
              <p:cNvSpPr>
                <a:spLocks noEditPoints="1"/>
              </p:cNvSpPr>
              <p:nvPr/>
            </p:nvSpPr>
            <p:spPr bwMode="auto">
              <a:xfrm>
                <a:off x="2730501" y="5005388"/>
                <a:ext cx="360363" cy="603250"/>
              </a:xfrm>
              <a:custGeom>
                <a:avLst/>
                <a:gdLst>
                  <a:gd name="T0" fmla="*/ 140 w 454"/>
                  <a:gd name="T1" fmla="*/ 59 h 759"/>
                  <a:gd name="T2" fmla="*/ 140 w 454"/>
                  <a:gd name="T3" fmla="*/ 358 h 759"/>
                  <a:gd name="T4" fmla="*/ 207 w 454"/>
                  <a:gd name="T5" fmla="*/ 358 h 759"/>
                  <a:gd name="T6" fmla="*/ 232 w 454"/>
                  <a:gd name="T7" fmla="*/ 358 h 759"/>
                  <a:gd name="T8" fmla="*/ 255 w 454"/>
                  <a:gd name="T9" fmla="*/ 355 h 759"/>
                  <a:gd name="T10" fmla="*/ 275 w 454"/>
                  <a:gd name="T11" fmla="*/ 352 h 759"/>
                  <a:gd name="T12" fmla="*/ 291 w 454"/>
                  <a:gd name="T13" fmla="*/ 346 h 759"/>
                  <a:gd name="T14" fmla="*/ 303 w 454"/>
                  <a:gd name="T15" fmla="*/ 337 h 759"/>
                  <a:gd name="T16" fmla="*/ 311 w 454"/>
                  <a:gd name="T17" fmla="*/ 325 h 759"/>
                  <a:gd name="T18" fmla="*/ 314 w 454"/>
                  <a:gd name="T19" fmla="*/ 311 h 759"/>
                  <a:gd name="T20" fmla="*/ 314 w 454"/>
                  <a:gd name="T21" fmla="*/ 106 h 759"/>
                  <a:gd name="T22" fmla="*/ 311 w 454"/>
                  <a:gd name="T23" fmla="*/ 91 h 759"/>
                  <a:gd name="T24" fmla="*/ 303 w 454"/>
                  <a:gd name="T25" fmla="*/ 79 h 759"/>
                  <a:gd name="T26" fmla="*/ 291 w 454"/>
                  <a:gd name="T27" fmla="*/ 71 h 759"/>
                  <a:gd name="T28" fmla="*/ 275 w 454"/>
                  <a:gd name="T29" fmla="*/ 64 h 759"/>
                  <a:gd name="T30" fmla="*/ 255 w 454"/>
                  <a:gd name="T31" fmla="*/ 62 h 759"/>
                  <a:gd name="T32" fmla="*/ 232 w 454"/>
                  <a:gd name="T33" fmla="*/ 59 h 759"/>
                  <a:gd name="T34" fmla="*/ 207 w 454"/>
                  <a:gd name="T35" fmla="*/ 59 h 759"/>
                  <a:gd name="T36" fmla="*/ 140 w 454"/>
                  <a:gd name="T37" fmla="*/ 59 h 759"/>
                  <a:gd name="T38" fmla="*/ 0 w 454"/>
                  <a:gd name="T39" fmla="*/ 0 h 759"/>
                  <a:gd name="T40" fmla="*/ 221 w 454"/>
                  <a:gd name="T41" fmla="*/ 0 h 759"/>
                  <a:gd name="T42" fmla="*/ 271 w 454"/>
                  <a:gd name="T43" fmla="*/ 0 h 759"/>
                  <a:gd name="T44" fmla="*/ 314 w 454"/>
                  <a:gd name="T45" fmla="*/ 4 h 759"/>
                  <a:gd name="T46" fmla="*/ 350 w 454"/>
                  <a:gd name="T47" fmla="*/ 8 h 759"/>
                  <a:gd name="T48" fmla="*/ 380 w 454"/>
                  <a:gd name="T49" fmla="*/ 16 h 759"/>
                  <a:gd name="T50" fmla="*/ 404 w 454"/>
                  <a:gd name="T51" fmla="*/ 26 h 759"/>
                  <a:gd name="T52" fmla="*/ 423 w 454"/>
                  <a:gd name="T53" fmla="*/ 38 h 759"/>
                  <a:gd name="T54" fmla="*/ 437 w 454"/>
                  <a:gd name="T55" fmla="*/ 52 h 759"/>
                  <a:gd name="T56" fmla="*/ 447 w 454"/>
                  <a:gd name="T57" fmla="*/ 70 h 759"/>
                  <a:gd name="T58" fmla="*/ 452 w 454"/>
                  <a:gd name="T59" fmla="*/ 91 h 759"/>
                  <a:gd name="T60" fmla="*/ 454 w 454"/>
                  <a:gd name="T61" fmla="*/ 115 h 759"/>
                  <a:gd name="T62" fmla="*/ 454 w 454"/>
                  <a:gd name="T63" fmla="*/ 301 h 759"/>
                  <a:gd name="T64" fmla="*/ 451 w 454"/>
                  <a:gd name="T65" fmla="*/ 325 h 759"/>
                  <a:gd name="T66" fmla="*/ 447 w 454"/>
                  <a:gd name="T67" fmla="*/ 347 h 759"/>
                  <a:gd name="T68" fmla="*/ 437 w 454"/>
                  <a:gd name="T69" fmla="*/ 364 h 759"/>
                  <a:gd name="T70" fmla="*/ 423 w 454"/>
                  <a:gd name="T71" fmla="*/ 379 h 759"/>
                  <a:gd name="T72" fmla="*/ 404 w 454"/>
                  <a:gd name="T73" fmla="*/ 391 h 759"/>
                  <a:gd name="T74" fmla="*/ 380 w 454"/>
                  <a:gd name="T75" fmla="*/ 402 h 759"/>
                  <a:gd name="T76" fmla="*/ 350 w 454"/>
                  <a:gd name="T77" fmla="*/ 408 h 759"/>
                  <a:gd name="T78" fmla="*/ 314 w 454"/>
                  <a:gd name="T79" fmla="*/ 414 h 759"/>
                  <a:gd name="T80" fmla="*/ 271 w 454"/>
                  <a:gd name="T81" fmla="*/ 416 h 759"/>
                  <a:gd name="T82" fmla="*/ 221 w 454"/>
                  <a:gd name="T83" fmla="*/ 416 h 759"/>
                  <a:gd name="T84" fmla="*/ 140 w 454"/>
                  <a:gd name="T85" fmla="*/ 416 h 759"/>
                  <a:gd name="T86" fmla="*/ 140 w 454"/>
                  <a:gd name="T87" fmla="*/ 759 h 759"/>
                  <a:gd name="T88" fmla="*/ 0 w 454"/>
                  <a:gd name="T89" fmla="*/ 759 h 759"/>
                  <a:gd name="T90" fmla="*/ 0 w 454"/>
                  <a:gd name="T91" fmla="*/ 0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54" h="759">
                    <a:moveTo>
                      <a:pt x="140" y="59"/>
                    </a:moveTo>
                    <a:lnTo>
                      <a:pt x="140" y="358"/>
                    </a:lnTo>
                    <a:lnTo>
                      <a:pt x="207" y="358"/>
                    </a:lnTo>
                    <a:lnTo>
                      <a:pt x="232" y="358"/>
                    </a:lnTo>
                    <a:lnTo>
                      <a:pt x="255" y="355"/>
                    </a:lnTo>
                    <a:lnTo>
                      <a:pt x="275" y="352"/>
                    </a:lnTo>
                    <a:lnTo>
                      <a:pt x="291" y="346"/>
                    </a:lnTo>
                    <a:lnTo>
                      <a:pt x="303" y="337"/>
                    </a:lnTo>
                    <a:lnTo>
                      <a:pt x="311" y="325"/>
                    </a:lnTo>
                    <a:lnTo>
                      <a:pt x="314" y="311"/>
                    </a:lnTo>
                    <a:lnTo>
                      <a:pt x="314" y="106"/>
                    </a:lnTo>
                    <a:lnTo>
                      <a:pt x="311" y="91"/>
                    </a:lnTo>
                    <a:lnTo>
                      <a:pt x="303" y="79"/>
                    </a:lnTo>
                    <a:lnTo>
                      <a:pt x="291" y="71"/>
                    </a:lnTo>
                    <a:lnTo>
                      <a:pt x="275" y="64"/>
                    </a:lnTo>
                    <a:lnTo>
                      <a:pt x="255" y="62"/>
                    </a:lnTo>
                    <a:lnTo>
                      <a:pt x="232" y="59"/>
                    </a:lnTo>
                    <a:lnTo>
                      <a:pt x="207" y="59"/>
                    </a:lnTo>
                    <a:lnTo>
                      <a:pt x="140" y="59"/>
                    </a:lnTo>
                    <a:close/>
                    <a:moveTo>
                      <a:pt x="0" y="0"/>
                    </a:moveTo>
                    <a:lnTo>
                      <a:pt x="221" y="0"/>
                    </a:lnTo>
                    <a:lnTo>
                      <a:pt x="271" y="0"/>
                    </a:lnTo>
                    <a:lnTo>
                      <a:pt x="314" y="4"/>
                    </a:lnTo>
                    <a:lnTo>
                      <a:pt x="350" y="8"/>
                    </a:lnTo>
                    <a:lnTo>
                      <a:pt x="380" y="16"/>
                    </a:lnTo>
                    <a:lnTo>
                      <a:pt x="404" y="26"/>
                    </a:lnTo>
                    <a:lnTo>
                      <a:pt x="423" y="38"/>
                    </a:lnTo>
                    <a:lnTo>
                      <a:pt x="437" y="52"/>
                    </a:lnTo>
                    <a:lnTo>
                      <a:pt x="447" y="70"/>
                    </a:lnTo>
                    <a:lnTo>
                      <a:pt x="452" y="91"/>
                    </a:lnTo>
                    <a:lnTo>
                      <a:pt x="454" y="115"/>
                    </a:lnTo>
                    <a:lnTo>
                      <a:pt x="454" y="301"/>
                    </a:lnTo>
                    <a:lnTo>
                      <a:pt x="451" y="325"/>
                    </a:lnTo>
                    <a:lnTo>
                      <a:pt x="447" y="347"/>
                    </a:lnTo>
                    <a:lnTo>
                      <a:pt x="437" y="364"/>
                    </a:lnTo>
                    <a:lnTo>
                      <a:pt x="423" y="379"/>
                    </a:lnTo>
                    <a:lnTo>
                      <a:pt x="404" y="391"/>
                    </a:lnTo>
                    <a:lnTo>
                      <a:pt x="380" y="402"/>
                    </a:lnTo>
                    <a:lnTo>
                      <a:pt x="350" y="408"/>
                    </a:lnTo>
                    <a:lnTo>
                      <a:pt x="314" y="414"/>
                    </a:lnTo>
                    <a:lnTo>
                      <a:pt x="271" y="416"/>
                    </a:lnTo>
                    <a:lnTo>
                      <a:pt x="221" y="416"/>
                    </a:lnTo>
                    <a:lnTo>
                      <a:pt x="140" y="416"/>
                    </a:lnTo>
                    <a:lnTo>
                      <a:pt x="140" y="759"/>
                    </a:lnTo>
                    <a:lnTo>
                      <a:pt x="0" y="75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 name="Freeform 9">
                <a:extLst>
                  <a:ext uri="{FF2B5EF4-FFF2-40B4-BE49-F238E27FC236}">
                    <a16:creationId xmlns:a16="http://schemas.microsoft.com/office/drawing/2014/main" id="{8D961941-D9DC-44B7-B4B1-7160F7B31104}"/>
                  </a:ext>
                </a:extLst>
              </p:cNvPr>
              <p:cNvSpPr>
                <a:spLocks/>
              </p:cNvSpPr>
              <p:nvPr/>
            </p:nvSpPr>
            <p:spPr bwMode="auto">
              <a:xfrm>
                <a:off x="3121026" y="5000626"/>
                <a:ext cx="358775" cy="611188"/>
              </a:xfrm>
              <a:custGeom>
                <a:avLst/>
                <a:gdLst>
                  <a:gd name="T0" fmla="*/ 277 w 451"/>
                  <a:gd name="T1" fmla="*/ 2 h 772"/>
                  <a:gd name="T2" fmla="*/ 355 w 451"/>
                  <a:gd name="T3" fmla="*/ 12 h 772"/>
                  <a:gd name="T4" fmla="*/ 407 w 451"/>
                  <a:gd name="T5" fmla="*/ 34 h 772"/>
                  <a:gd name="T6" fmla="*/ 438 w 451"/>
                  <a:gd name="T7" fmla="*/ 65 h 772"/>
                  <a:gd name="T8" fmla="*/ 447 w 451"/>
                  <a:gd name="T9" fmla="*/ 106 h 772"/>
                  <a:gd name="T10" fmla="*/ 309 w 451"/>
                  <a:gd name="T11" fmla="*/ 204 h 772"/>
                  <a:gd name="T12" fmla="*/ 308 w 451"/>
                  <a:gd name="T13" fmla="*/ 98 h 772"/>
                  <a:gd name="T14" fmla="*/ 297 w 451"/>
                  <a:gd name="T15" fmla="*/ 78 h 772"/>
                  <a:gd name="T16" fmla="*/ 273 w 451"/>
                  <a:gd name="T17" fmla="*/ 65 h 772"/>
                  <a:gd name="T18" fmla="*/ 229 w 451"/>
                  <a:gd name="T19" fmla="*/ 59 h 772"/>
                  <a:gd name="T20" fmla="*/ 184 w 451"/>
                  <a:gd name="T21" fmla="*/ 65 h 772"/>
                  <a:gd name="T22" fmla="*/ 159 w 451"/>
                  <a:gd name="T23" fmla="*/ 78 h 772"/>
                  <a:gd name="T24" fmla="*/ 149 w 451"/>
                  <a:gd name="T25" fmla="*/ 98 h 772"/>
                  <a:gd name="T26" fmla="*/ 148 w 451"/>
                  <a:gd name="T27" fmla="*/ 191 h 772"/>
                  <a:gd name="T28" fmla="*/ 155 w 451"/>
                  <a:gd name="T29" fmla="*/ 227 h 772"/>
                  <a:gd name="T30" fmla="*/ 180 w 451"/>
                  <a:gd name="T31" fmla="*/ 259 h 772"/>
                  <a:gd name="T32" fmla="*/ 422 w 451"/>
                  <a:gd name="T33" fmla="*/ 469 h 772"/>
                  <a:gd name="T34" fmla="*/ 449 w 451"/>
                  <a:gd name="T35" fmla="*/ 516 h 772"/>
                  <a:gd name="T36" fmla="*/ 451 w 451"/>
                  <a:gd name="T37" fmla="*/ 660 h 772"/>
                  <a:gd name="T38" fmla="*/ 439 w 451"/>
                  <a:gd name="T39" fmla="*/ 703 h 772"/>
                  <a:gd name="T40" fmla="*/ 404 w 451"/>
                  <a:gd name="T41" fmla="*/ 737 h 772"/>
                  <a:gd name="T42" fmla="*/ 348 w 451"/>
                  <a:gd name="T43" fmla="*/ 760 h 772"/>
                  <a:gd name="T44" fmla="*/ 273 w 451"/>
                  <a:gd name="T45" fmla="*/ 770 h 772"/>
                  <a:gd name="T46" fmla="*/ 180 w 451"/>
                  <a:gd name="T47" fmla="*/ 770 h 772"/>
                  <a:gd name="T48" fmla="*/ 101 w 451"/>
                  <a:gd name="T49" fmla="*/ 760 h 772"/>
                  <a:gd name="T50" fmla="*/ 45 w 451"/>
                  <a:gd name="T51" fmla="*/ 738 h 772"/>
                  <a:gd name="T52" fmla="*/ 11 w 451"/>
                  <a:gd name="T53" fmla="*/ 706 h 772"/>
                  <a:gd name="T54" fmla="*/ 0 w 451"/>
                  <a:gd name="T55" fmla="*/ 660 h 772"/>
                  <a:gd name="T56" fmla="*/ 140 w 451"/>
                  <a:gd name="T57" fmla="*/ 556 h 772"/>
                  <a:gd name="T58" fmla="*/ 143 w 451"/>
                  <a:gd name="T59" fmla="*/ 672 h 772"/>
                  <a:gd name="T60" fmla="*/ 161 w 451"/>
                  <a:gd name="T61" fmla="*/ 698 h 772"/>
                  <a:gd name="T62" fmla="*/ 200 w 451"/>
                  <a:gd name="T63" fmla="*/ 711 h 772"/>
                  <a:gd name="T64" fmla="*/ 254 w 451"/>
                  <a:gd name="T65" fmla="*/ 711 h 772"/>
                  <a:gd name="T66" fmla="*/ 292 w 451"/>
                  <a:gd name="T67" fmla="*/ 698 h 772"/>
                  <a:gd name="T68" fmla="*/ 310 w 451"/>
                  <a:gd name="T69" fmla="*/ 672 h 772"/>
                  <a:gd name="T70" fmla="*/ 313 w 451"/>
                  <a:gd name="T71" fmla="*/ 551 h 772"/>
                  <a:gd name="T72" fmla="*/ 304 w 451"/>
                  <a:gd name="T73" fmla="*/ 513 h 772"/>
                  <a:gd name="T74" fmla="*/ 273 w 451"/>
                  <a:gd name="T75" fmla="*/ 477 h 772"/>
                  <a:gd name="T76" fmla="*/ 47 w 451"/>
                  <a:gd name="T77" fmla="*/ 282 h 772"/>
                  <a:gd name="T78" fmla="*/ 19 w 451"/>
                  <a:gd name="T79" fmla="*/ 244 h 772"/>
                  <a:gd name="T80" fmla="*/ 10 w 451"/>
                  <a:gd name="T81" fmla="*/ 204 h 772"/>
                  <a:gd name="T82" fmla="*/ 13 w 451"/>
                  <a:gd name="T83" fmla="*/ 89 h 772"/>
                  <a:gd name="T84" fmla="*/ 35 w 451"/>
                  <a:gd name="T85" fmla="*/ 50 h 772"/>
                  <a:gd name="T86" fmla="*/ 78 w 451"/>
                  <a:gd name="T87" fmla="*/ 22 h 772"/>
                  <a:gd name="T88" fmla="*/ 144 w 451"/>
                  <a:gd name="T89" fmla="*/ 6 h 772"/>
                  <a:gd name="T90" fmla="*/ 229 w 451"/>
                  <a:gd name="T91" fmla="*/ 0 h 7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51" h="772">
                    <a:moveTo>
                      <a:pt x="229" y="0"/>
                    </a:moveTo>
                    <a:lnTo>
                      <a:pt x="277" y="2"/>
                    </a:lnTo>
                    <a:lnTo>
                      <a:pt x="318" y="6"/>
                    </a:lnTo>
                    <a:lnTo>
                      <a:pt x="355" y="12"/>
                    </a:lnTo>
                    <a:lnTo>
                      <a:pt x="384" y="22"/>
                    </a:lnTo>
                    <a:lnTo>
                      <a:pt x="407" y="34"/>
                    </a:lnTo>
                    <a:lnTo>
                      <a:pt x="426" y="49"/>
                    </a:lnTo>
                    <a:lnTo>
                      <a:pt x="438" y="65"/>
                    </a:lnTo>
                    <a:lnTo>
                      <a:pt x="445" y="85"/>
                    </a:lnTo>
                    <a:lnTo>
                      <a:pt x="447" y="106"/>
                    </a:lnTo>
                    <a:lnTo>
                      <a:pt x="447" y="204"/>
                    </a:lnTo>
                    <a:lnTo>
                      <a:pt x="309" y="204"/>
                    </a:lnTo>
                    <a:lnTo>
                      <a:pt x="309" y="110"/>
                    </a:lnTo>
                    <a:lnTo>
                      <a:pt x="308" y="98"/>
                    </a:lnTo>
                    <a:lnTo>
                      <a:pt x="304" y="87"/>
                    </a:lnTo>
                    <a:lnTo>
                      <a:pt x="297" y="78"/>
                    </a:lnTo>
                    <a:lnTo>
                      <a:pt x="288" y="70"/>
                    </a:lnTo>
                    <a:lnTo>
                      <a:pt x="273" y="65"/>
                    </a:lnTo>
                    <a:lnTo>
                      <a:pt x="254" y="61"/>
                    </a:lnTo>
                    <a:lnTo>
                      <a:pt x="229" y="59"/>
                    </a:lnTo>
                    <a:lnTo>
                      <a:pt x="203" y="61"/>
                    </a:lnTo>
                    <a:lnTo>
                      <a:pt x="184" y="65"/>
                    </a:lnTo>
                    <a:lnTo>
                      <a:pt x="170" y="70"/>
                    </a:lnTo>
                    <a:lnTo>
                      <a:pt x="159" y="78"/>
                    </a:lnTo>
                    <a:lnTo>
                      <a:pt x="152" y="87"/>
                    </a:lnTo>
                    <a:lnTo>
                      <a:pt x="149" y="98"/>
                    </a:lnTo>
                    <a:lnTo>
                      <a:pt x="148" y="110"/>
                    </a:lnTo>
                    <a:lnTo>
                      <a:pt x="148" y="191"/>
                    </a:lnTo>
                    <a:lnTo>
                      <a:pt x="149" y="209"/>
                    </a:lnTo>
                    <a:lnTo>
                      <a:pt x="155" y="227"/>
                    </a:lnTo>
                    <a:lnTo>
                      <a:pt x="165" y="243"/>
                    </a:lnTo>
                    <a:lnTo>
                      <a:pt x="180" y="259"/>
                    </a:lnTo>
                    <a:lnTo>
                      <a:pt x="402" y="448"/>
                    </a:lnTo>
                    <a:lnTo>
                      <a:pt x="422" y="469"/>
                    </a:lnTo>
                    <a:lnTo>
                      <a:pt x="438" y="492"/>
                    </a:lnTo>
                    <a:lnTo>
                      <a:pt x="449" y="516"/>
                    </a:lnTo>
                    <a:lnTo>
                      <a:pt x="451" y="541"/>
                    </a:lnTo>
                    <a:lnTo>
                      <a:pt x="451" y="660"/>
                    </a:lnTo>
                    <a:lnTo>
                      <a:pt x="449" y="683"/>
                    </a:lnTo>
                    <a:lnTo>
                      <a:pt x="439" y="703"/>
                    </a:lnTo>
                    <a:lnTo>
                      <a:pt x="424" y="721"/>
                    </a:lnTo>
                    <a:lnTo>
                      <a:pt x="404" y="737"/>
                    </a:lnTo>
                    <a:lnTo>
                      <a:pt x="379" y="749"/>
                    </a:lnTo>
                    <a:lnTo>
                      <a:pt x="348" y="760"/>
                    </a:lnTo>
                    <a:lnTo>
                      <a:pt x="313" y="766"/>
                    </a:lnTo>
                    <a:lnTo>
                      <a:pt x="273" y="770"/>
                    </a:lnTo>
                    <a:lnTo>
                      <a:pt x="229" y="772"/>
                    </a:lnTo>
                    <a:lnTo>
                      <a:pt x="180" y="770"/>
                    </a:lnTo>
                    <a:lnTo>
                      <a:pt x="137" y="766"/>
                    </a:lnTo>
                    <a:lnTo>
                      <a:pt x="101" y="760"/>
                    </a:lnTo>
                    <a:lnTo>
                      <a:pt x="70" y="750"/>
                    </a:lnTo>
                    <a:lnTo>
                      <a:pt x="45" y="738"/>
                    </a:lnTo>
                    <a:lnTo>
                      <a:pt x="26" y="723"/>
                    </a:lnTo>
                    <a:lnTo>
                      <a:pt x="11" y="706"/>
                    </a:lnTo>
                    <a:lnTo>
                      <a:pt x="3" y="685"/>
                    </a:lnTo>
                    <a:lnTo>
                      <a:pt x="0" y="660"/>
                    </a:lnTo>
                    <a:lnTo>
                      <a:pt x="0" y="556"/>
                    </a:lnTo>
                    <a:lnTo>
                      <a:pt x="140" y="556"/>
                    </a:lnTo>
                    <a:lnTo>
                      <a:pt x="140" y="656"/>
                    </a:lnTo>
                    <a:lnTo>
                      <a:pt x="143" y="672"/>
                    </a:lnTo>
                    <a:lnTo>
                      <a:pt x="149" y="687"/>
                    </a:lnTo>
                    <a:lnTo>
                      <a:pt x="161" y="698"/>
                    </a:lnTo>
                    <a:lnTo>
                      <a:pt x="179" y="706"/>
                    </a:lnTo>
                    <a:lnTo>
                      <a:pt x="200" y="711"/>
                    </a:lnTo>
                    <a:lnTo>
                      <a:pt x="229" y="713"/>
                    </a:lnTo>
                    <a:lnTo>
                      <a:pt x="254" y="711"/>
                    </a:lnTo>
                    <a:lnTo>
                      <a:pt x="276" y="706"/>
                    </a:lnTo>
                    <a:lnTo>
                      <a:pt x="292" y="698"/>
                    </a:lnTo>
                    <a:lnTo>
                      <a:pt x="304" y="687"/>
                    </a:lnTo>
                    <a:lnTo>
                      <a:pt x="310" y="672"/>
                    </a:lnTo>
                    <a:lnTo>
                      <a:pt x="313" y="656"/>
                    </a:lnTo>
                    <a:lnTo>
                      <a:pt x="313" y="551"/>
                    </a:lnTo>
                    <a:lnTo>
                      <a:pt x="310" y="532"/>
                    </a:lnTo>
                    <a:lnTo>
                      <a:pt x="304" y="513"/>
                    </a:lnTo>
                    <a:lnTo>
                      <a:pt x="292" y="496"/>
                    </a:lnTo>
                    <a:lnTo>
                      <a:pt x="273" y="477"/>
                    </a:lnTo>
                    <a:lnTo>
                      <a:pt x="69" y="300"/>
                    </a:lnTo>
                    <a:lnTo>
                      <a:pt x="47" y="282"/>
                    </a:lnTo>
                    <a:lnTo>
                      <a:pt x="31" y="263"/>
                    </a:lnTo>
                    <a:lnTo>
                      <a:pt x="19" y="244"/>
                    </a:lnTo>
                    <a:lnTo>
                      <a:pt x="11" y="225"/>
                    </a:lnTo>
                    <a:lnTo>
                      <a:pt x="10" y="204"/>
                    </a:lnTo>
                    <a:lnTo>
                      <a:pt x="10" y="112"/>
                    </a:lnTo>
                    <a:lnTo>
                      <a:pt x="13" y="89"/>
                    </a:lnTo>
                    <a:lnTo>
                      <a:pt x="21" y="67"/>
                    </a:lnTo>
                    <a:lnTo>
                      <a:pt x="35" y="50"/>
                    </a:lnTo>
                    <a:lnTo>
                      <a:pt x="54" y="35"/>
                    </a:lnTo>
                    <a:lnTo>
                      <a:pt x="78" y="22"/>
                    </a:lnTo>
                    <a:lnTo>
                      <a:pt x="109" y="12"/>
                    </a:lnTo>
                    <a:lnTo>
                      <a:pt x="144" y="6"/>
                    </a:lnTo>
                    <a:lnTo>
                      <a:pt x="184" y="2"/>
                    </a:lnTo>
                    <a:lnTo>
                      <a:pt x="2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 name="Freeform 10">
                <a:extLst>
                  <a:ext uri="{FF2B5EF4-FFF2-40B4-BE49-F238E27FC236}">
                    <a16:creationId xmlns:a16="http://schemas.microsoft.com/office/drawing/2014/main" id="{B9363D07-27BC-4F61-90A5-DF8C3FB43323}"/>
                  </a:ext>
                </a:extLst>
              </p:cNvPr>
              <p:cNvSpPr>
                <a:spLocks/>
              </p:cNvSpPr>
              <p:nvPr/>
            </p:nvSpPr>
            <p:spPr bwMode="auto">
              <a:xfrm>
                <a:off x="3935413" y="5000626"/>
                <a:ext cx="358775" cy="611188"/>
              </a:xfrm>
              <a:custGeom>
                <a:avLst/>
                <a:gdLst>
                  <a:gd name="T0" fmla="*/ 276 w 451"/>
                  <a:gd name="T1" fmla="*/ 2 h 772"/>
                  <a:gd name="T2" fmla="*/ 354 w 451"/>
                  <a:gd name="T3" fmla="*/ 12 h 772"/>
                  <a:gd name="T4" fmla="*/ 407 w 451"/>
                  <a:gd name="T5" fmla="*/ 34 h 772"/>
                  <a:gd name="T6" fmla="*/ 437 w 451"/>
                  <a:gd name="T7" fmla="*/ 65 h 772"/>
                  <a:gd name="T8" fmla="*/ 447 w 451"/>
                  <a:gd name="T9" fmla="*/ 106 h 772"/>
                  <a:gd name="T10" fmla="*/ 307 w 451"/>
                  <a:gd name="T11" fmla="*/ 204 h 772"/>
                  <a:gd name="T12" fmla="*/ 307 w 451"/>
                  <a:gd name="T13" fmla="*/ 98 h 772"/>
                  <a:gd name="T14" fmla="*/ 296 w 451"/>
                  <a:gd name="T15" fmla="*/ 78 h 772"/>
                  <a:gd name="T16" fmla="*/ 272 w 451"/>
                  <a:gd name="T17" fmla="*/ 65 h 772"/>
                  <a:gd name="T18" fmla="*/ 228 w 451"/>
                  <a:gd name="T19" fmla="*/ 59 h 772"/>
                  <a:gd name="T20" fmla="*/ 182 w 451"/>
                  <a:gd name="T21" fmla="*/ 65 h 772"/>
                  <a:gd name="T22" fmla="*/ 158 w 451"/>
                  <a:gd name="T23" fmla="*/ 78 h 772"/>
                  <a:gd name="T24" fmla="*/ 149 w 451"/>
                  <a:gd name="T25" fmla="*/ 98 h 772"/>
                  <a:gd name="T26" fmla="*/ 148 w 451"/>
                  <a:gd name="T27" fmla="*/ 191 h 772"/>
                  <a:gd name="T28" fmla="*/ 154 w 451"/>
                  <a:gd name="T29" fmla="*/ 227 h 772"/>
                  <a:gd name="T30" fmla="*/ 178 w 451"/>
                  <a:gd name="T31" fmla="*/ 259 h 772"/>
                  <a:gd name="T32" fmla="*/ 421 w 451"/>
                  <a:gd name="T33" fmla="*/ 469 h 772"/>
                  <a:gd name="T34" fmla="*/ 447 w 451"/>
                  <a:gd name="T35" fmla="*/ 516 h 772"/>
                  <a:gd name="T36" fmla="*/ 451 w 451"/>
                  <a:gd name="T37" fmla="*/ 660 h 772"/>
                  <a:gd name="T38" fmla="*/ 439 w 451"/>
                  <a:gd name="T39" fmla="*/ 703 h 772"/>
                  <a:gd name="T40" fmla="*/ 404 w 451"/>
                  <a:gd name="T41" fmla="*/ 737 h 772"/>
                  <a:gd name="T42" fmla="*/ 347 w 451"/>
                  <a:gd name="T43" fmla="*/ 760 h 772"/>
                  <a:gd name="T44" fmla="*/ 272 w 451"/>
                  <a:gd name="T45" fmla="*/ 770 h 772"/>
                  <a:gd name="T46" fmla="*/ 180 w 451"/>
                  <a:gd name="T47" fmla="*/ 770 h 772"/>
                  <a:gd name="T48" fmla="*/ 101 w 451"/>
                  <a:gd name="T49" fmla="*/ 760 h 772"/>
                  <a:gd name="T50" fmla="*/ 44 w 451"/>
                  <a:gd name="T51" fmla="*/ 738 h 772"/>
                  <a:gd name="T52" fmla="*/ 11 w 451"/>
                  <a:gd name="T53" fmla="*/ 706 h 772"/>
                  <a:gd name="T54" fmla="*/ 0 w 451"/>
                  <a:gd name="T55" fmla="*/ 660 h 772"/>
                  <a:gd name="T56" fmla="*/ 139 w 451"/>
                  <a:gd name="T57" fmla="*/ 556 h 772"/>
                  <a:gd name="T58" fmla="*/ 141 w 451"/>
                  <a:gd name="T59" fmla="*/ 672 h 772"/>
                  <a:gd name="T60" fmla="*/ 160 w 451"/>
                  <a:gd name="T61" fmla="*/ 698 h 772"/>
                  <a:gd name="T62" fmla="*/ 200 w 451"/>
                  <a:gd name="T63" fmla="*/ 711 h 772"/>
                  <a:gd name="T64" fmla="*/ 254 w 451"/>
                  <a:gd name="T65" fmla="*/ 711 h 772"/>
                  <a:gd name="T66" fmla="*/ 291 w 451"/>
                  <a:gd name="T67" fmla="*/ 698 h 772"/>
                  <a:gd name="T68" fmla="*/ 310 w 451"/>
                  <a:gd name="T69" fmla="*/ 672 h 772"/>
                  <a:gd name="T70" fmla="*/ 311 w 451"/>
                  <a:gd name="T71" fmla="*/ 551 h 772"/>
                  <a:gd name="T72" fmla="*/ 303 w 451"/>
                  <a:gd name="T73" fmla="*/ 515 h 772"/>
                  <a:gd name="T74" fmla="*/ 271 w 451"/>
                  <a:gd name="T75" fmla="*/ 477 h 772"/>
                  <a:gd name="T76" fmla="*/ 47 w 451"/>
                  <a:gd name="T77" fmla="*/ 282 h 772"/>
                  <a:gd name="T78" fmla="*/ 19 w 451"/>
                  <a:gd name="T79" fmla="*/ 244 h 772"/>
                  <a:gd name="T80" fmla="*/ 8 w 451"/>
                  <a:gd name="T81" fmla="*/ 204 h 772"/>
                  <a:gd name="T82" fmla="*/ 11 w 451"/>
                  <a:gd name="T83" fmla="*/ 89 h 772"/>
                  <a:gd name="T84" fmla="*/ 33 w 451"/>
                  <a:gd name="T85" fmla="*/ 50 h 772"/>
                  <a:gd name="T86" fmla="*/ 78 w 451"/>
                  <a:gd name="T87" fmla="*/ 22 h 772"/>
                  <a:gd name="T88" fmla="*/ 144 w 451"/>
                  <a:gd name="T89" fmla="*/ 6 h 772"/>
                  <a:gd name="T90" fmla="*/ 228 w 451"/>
                  <a:gd name="T91" fmla="*/ 0 h 7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51" h="772">
                    <a:moveTo>
                      <a:pt x="228" y="0"/>
                    </a:moveTo>
                    <a:lnTo>
                      <a:pt x="276" y="2"/>
                    </a:lnTo>
                    <a:lnTo>
                      <a:pt x="318" y="6"/>
                    </a:lnTo>
                    <a:lnTo>
                      <a:pt x="354" y="12"/>
                    </a:lnTo>
                    <a:lnTo>
                      <a:pt x="382" y="22"/>
                    </a:lnTo>
                    <a:lnTo>
                      <a:pt x="407" y="34"/>
                    </a:lnTo>
                    <a:lnTo>
                      <a:pt x="424" y="49"/>
                    </a:lnTo>
                    <a:lnTo>
                      <a:pt x="437" y="65"/>
                    </a:lnTo>
                    <a:lnTo>
                      <a:pt x="444" y="85"/>
                    </a:lnTo>
                    <a:lnTo>
                      <a:pt x="447" y="106"/>
                    </a:lnTo>
                    <a:lnTo>
                      <a:pt x="447" y="204"/>
                    </a:lnTo>
                    <a:lnTo>
                      <a:pt x="307" y="204"/>
                    </a:lnTo>
                    <a:lnTo>
                      <a:pt x="307" y="110"/>
                    </a:lnTo>
                    <a:lnTo>
                      <a:pt x="307" y="98"/>
                    </a:lnTo>
                    <a:lnTo>
                      <a:pt x="303" y="87"/>
                    </a:lnTo>
                    <a:lnTo>
                      <a:pt x="296" y="78"/>
                    </a:lnTo>
                    <a:lnTo>
                      <a:pt x="286" y="70"/>
                    </a:lnTo>
                    <a:lnTo>
                      <a:pt x="272" y="65"/>
                    </a:lnTo>
                    <a:lnTo>
                      <a:pt x="252" y="61"/>
                    </a:lnTo>
                    <a:lnTo>
                      <a:pt x="228" y="59"/>
                    </a:lnTo>
                    <a:lnTo>
                      <a:pt x="203" y="61"/>
                    </a:lnTo>
                    <a:lnTo>
                      <a:pt x="182" y="65"/>
                    </a:lnTo>
                    <a:lnTo>
                      <a:pt x="169" y="70"/>
                    </a:lnTo>
                    <a:lnTo>
                      <a:pt x="158" y="78"/>
                    </a:lnTo>
                    <a:lnTo>
                      <a:pt x="152" y="87"/>
                    </a:lnTo>
                    <a:lnTo>
                      <a:pt x="149" y="98"/>
                    </a:lnTo>
                    <a:lnTo>
                      <a:pt x="148" y="110"/>
                    </a:lnTo>
                    <a:lnTo>
                      <a:pt x="148" y="191"/>
                    </a:lnTo>
                    <a:lnTo>
                      <a:pt x="149" y="209"/>
                    </a:lnTo>
                    <a:lnTo>
                      <a:pt x="154" y="227"/>
                    </a:lnTo>
                    <a:lnTo>
                      <a:pt x="164" y="243"/>
                    </a:lnTo>
                    <a:lnTo>
                      <a:pt x="178" y="259"/>
                    </a:lnTo>
                    <a:lnTo>
                      <a:pt x="400" y="448"/>
                    </a:lnTo>
                    <a:lnTo>
                      <a:pt x="421" y="469"/>
                    </a:lnTo>
                    <a:lnTo>
                      <a:pt x="437" y="492"/>
                    </a:lnTo>
                    <a:lnTo>
                      <a:pt x="447" y="516"/>
                    </a:lnTo>
                    <a:lnTo>
                      <a:pt x="451" y="541"/>
                    </a:lnTo>
                    <a:lnTo>
                      <a:pt x="451" y="660"/>
                    </a:lnTo>
                    <a:lnTo>
                      <a:pt x="448" y="683"/>
                    </a:lnTo>
                    <a:lnTo>
                      <a:pt x="439" y="703"/>
                    </a:lnTo>
                    <a:lnTo>
                      <a:pt x="424" y="721"/>
                    </a:lnTo>
                    <a:lnTo>
                      <a:pt x="404" y="737"/>
                    </a:lnTo>
                    <a:lnTo>
                      <a:pt x="378" y="749"/>
                    </a:lnTo>
                    <a:lnTo>
                      <a:pt x="347" y="760"/>
                    </a:lnTo>
                    <a:lnTo>
                      <a:pt x="311" y="766"/>
                    </a:lnTo>
                    <a:lnTo>
                      <a:pt x="272" y="770"/>
                    </a:lnTo>
                    <a:lnTo>
                      <a:pt x="228" y="772"/>
                    </a:lnTo>
                    <a:lnTo>
                      <a:pt x="180" y="770"/>
                    </a:lnTo>
                    <a:lnTo>
                      <a:pt x="137" y="766"/>
                    </a:lnTo>
                    <a:lnTo>
                      <a:pt x="101" y="760"/>
                    </a:lnTo>
                    <a:lnTo>
                      <a:pt x="70" y="750"/>
                    </a:lnTo>
                    <a:lnTo>
                      <a:pt x="44" y="738"/>
                    </a:lnTo>
                    <a:lnTo>
                      <a:pt x="24" y="723"/>
                    </a:lnTo>
                    <a:lnTo>
                      <a:pt x="11" y="706"/>
                    </a:lnTo>
                    <a:lnTo>
                      <a:pt x="3" y="685"/>
                    </a:lnTo>
                    <a:lnTo>
                      <a:pt x="0" y="660"/>
                    </a:lnTo>
                    <a:lnTo>
                      <a:pt x="0" y="556"/>
                    </a:lnTo>
                    <a:lnTo>
                      <a:pt x="139" y="556"/>
                    </a:lnTo>
                    <a:lnTo>
                      <a:pt x="139" y="656"/>
                    </a:lnTo>
                    <a:lnTo>
                      <a:pt x="141" y="672"/>
                    </a:lnTo>
                    <a:lnTo>
                      <a:pt x="149" y="687"/>
                    </a:lnTo>
                    <a:lnTo>
                      <a:pt x="160" y="698"/>
                    </a:lnTo>
                    <a:lnTo>
                      <a:pt x="177" y="706"/>
                    </a:lnTo>
                    <a:lnTo>
                      <a:pt x="200" y="711"/>
                    </a:lnTo>
                    <a:lnTo>
                      <a:pt x="228" y="713"/>
                    </a:lnTo>
                    <a:lnTo>
                      <a:pt x="254" y="711"/>
                    </a:lnTo>
                    <a:lnTo>
                      <a:pt x="275" y="706"/>
                    </a:lnTo>
                    <a:lnTo>
                      <a:pt x="291" y="698"/>
                    </a:lnTo>
                    <a:lnTo>
                      <a:pt x="302" y="687"/>
                    </a:lnTo>
                    <a:lnTo>
                      <a:pt x="310" y="672"/>
                    </a:lnTo>
                    <a:lnTo>
                      <a:pt x="311" y="656"/>
                    </a:lnTo>
                    <a:lnTo>
                      <a:pt x="311" y="551"/>
                    </a:lnTo>
                    <a:lnTo>
                      <a:pt x="310" y="532"/>
                    </a:lnTo>
                    <a:lnTo>
                      <a:pt x="303" y="515"/>
                    </a:lnTo>
                    <a:lnTo>
                      <a:pt x="290" y="496"/>
                    </a:lnTo>
                    <a:lnTo>
                      <a:pt x="271" y="477"/>
                    </a:lnTo>
                    <a:lnTo>
                      <a:pt x="67" y="300"/>
                    </a:lnTo>
                    <a:lnTo>
                      <a:pt x="47" y="282"/>
                    </a:lnTo>
                    <a:lnTo>
                      <a:pt x="31" y="263"/>
                    </a:lnTo>
                    <a:lnTo>
                      <a:pt x="19" y="244"/>
                    </a:lnTo>
                    <a:lnTo>
                      <a:pt x="11" y="225"/>
                    </a:lnTo>
                    <a:lnTo>
                      <a:pt x="8" y="204"/>
                    </a:lnTo>
                    <a:lnTo>
                      <a:pt x="8" y="112"/>
                    </a:lnTo>
                    <a:lnTo>
                      <a:pt x="11" y="89"/>
                    </a:lnTo>
                    <a:lnTo>
                      <a:pt x="20" y="67"/>
                    </a:lnTo>
                    <a:lnTo>
                      <a:pt x="33" y="50"/>
                    </a:lnTo>
                    <a:lnTo>
                      <a:pt x="54" y="35"/>
                    </a:lnTo>
                    <a:lnTo>
                      <a:pt x="78" y="22"/>
                    </a:lnTo>
                    <a:lnTo>
                      <a:pt x="107" y="12"/>
                    </a:lnTo>
                    <a:lnTo>
                      <a:pt x="144" y="6"/>
                    </a:lnTo>
                    <a:lnTo>
                      <a:pt x="182" y="2"/>
                    </a:lnTo>
                    <a:lnTo>
                      <a:pt x="2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 name="Freeform 11">
                <a:extLst>
                  <a:ext uri="{FF2B5EF4-FFF2-40B4-BE49-F238E27FC236}">
                    <a16:creationId xmlns:a16="http://schemas.microsoft.com/office/drawing/2014/main" id="{EE9DFF42-AE36-4CB3-AA29-2528A741DA5F}"/>
                  </a:ext>
                </a:extLst>
              </p:cNvPr>
              <p:cNvSpPr>
                <a:spLocks/>
              </p:cNvSpPr>
              <p:nvPr/>
            </p:nvSpPr>
            <p:spPr bwMode="auto">
              <a:xfrm>
                <a:off x="1430338" y="5005388"/>
                <a:ext cx="352425" cy="755650"/>
              </a:xfrm>
              <a:custGeom>
                <a:avLst/>
                <a:gdLst>
                  <a:gd name="T0" fmla="*/ 305 w 443"/>
                  <a:gd name="T1" fmla="*/ 0 h 952"/>
                  <a:gd name="T2" fmla="*/ 443 w 443"/>
                  <a:gd name="T3" fmla="*/ 0 h 952"/>
                  <a:gd name="T4" fmla="*/ 138 w 443"/>
                  <a:gd name="T5" fmla="*/ 952 h 952"/>
                  <a:gd name="T6" fmla="*/ 0 w 443"/>
                  <a:gd name="T7" fmla="*/ 952 h 952"/>
                  <a:gd name="T8" fmla="*/ 305 w 443"/>
                  <a:gd name="T9" fmla="*/ 0 h 952"/>
                </a:gdLst>
                <a:ahLst/>
                <a:cxnLst>
                  <a:cxn ang="0">
                    <a:pos x="T0" y="T1"/>
                  </a:cxn>
                  <a:cxn ang="0">
                    <a:pos x="T2" y="T3"/>
                  </a:cxn>
                  <a:cxn ang="0">
                    <a:pos x="T4" y="T5"/>
                  </a:cxn>
                  <a:cxn ang="0">
                    <a:pos x="T6" y="T7"/>
                  </a:cxn>
                  <a:cxn ang="0">
                    <a:pos x="T8" y="T9"/>
                  </a:cxn>
                </a:cxnLst>
                <a:rect l="0" t="0" r="r" b="b"/>
                <a:pathLst>
                  <a:path w="443" h="952">
                    <a:moveTo>
                      <a:pt x="305" y="0"/>
                    </a:moveTo>
                    <a:lnTo>
                      <a:pt x="443" y="0"/>
                    </a:lnTo>
                    <a:lnTo>
                      <a:pt x="138" y="952"/>
                    </a:lnTo>
                    <a:lnTo>
                      <a:pt x="0" y="952"/>
                    </a:lnTo>
                    <a:lnTo>
                      <a:pt x="30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 name="Freeform 12">
                <a:extLst>
                  <a:ext uri="{FF2B5EF4-FFF2-40B4-BE49-F238E27FC236}">
                    <a16:creationId xmlns:a16="http://schemas.microsoft.com/office/drawing/2014/main" id="{2DDF7598-C167-4733-90F9-E44E3AEF9F71}"/>
                  </a:ext>
                </a:extLst>
              </p:cNvPr>
              <p:cNvSpPr>
                <a:spLocks/>
              </p:cNvSpPr>
              <p:nvPr/>
            </p:nvSpPr>
            <p:spPr bwMode="auto">
              <a:xfrm>
                <a:off x="1349376" y="5006976"/>
                <a:ext cx="204788" cy="468313"/>
              </a:xfrm>
              <a:custGeom>
                <a:avLst/>
                <a:gdLst>
                  <a:gd name="T0" fmla="*/ 0 w 257"/>
                  <a:gd name="T1" fmla="*/ 0 h 591"/>
                  <a:gd name="T2" fmla="*/ 138 w 257"/>
                  <a:gd name="T3" fmla="*/ 0 h 591"/>
                  <a:gd name="T4" fmla="*/ 257 w 257"/>
                  <a:gd name="T5" fmla="*/ 373 h 591"/>
                  <a:gd name="T6" fmla="*/ 188 w 257"/>
                  <a:gd name="T7" fmla="*/ 591 h 591"/>
                  <a:gd name="T8" fmla="*/ 0 w 257"/>
                  <a:gd name="T9" fmla="*/ 0 h 591"/>
                </a:gdLst>
                <a:ahLst/>
                <a:cxnLst>
                  <a:cxn ang="0">
                    <a:pos x="T0" y="T1"/>
                  </a:cxn>
                  <a:cxn ang="0">
                    <a:pos x="T2" y="T3"/>
                  </a:cxn>
                  <a:cxn ang="0">
                    <a:pos x="T4" y="T5"/>
                  </a:cxn>
                  <a:cxn ang="0">
                    <a:pos x="T6" y="T7"/>
                  </a:cxn>
                  <a:cxn ang="0">
                    <a:pos x="T8" y="T9"/>
                  </a:cxn>
                </a:cxnLst>
                <a:rect l="0" t="0" r="r" b="b"/>
                <a:pathLst>
                  <a:path w="257" h="591">
                    <a:moveTo>
                      <a:pt x="0" y="0"/>
                    </a:moveTo>
                    <a:lnTo>
                      <a:pt x="138" y="0"/>
                    </a:lnTo>
                    <a:lnTo>
                      <a:pt x="257" y="373"/>
                    </a:lnTo>
                    <a:lnTo>
                      <a:pt x="188" y="59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 name="Freeform 13">
                <a:extLst>
                  <a:ext uri="{FF2B5EF4-FFF2-40B4-BE49-F238E27FC236}">
                    <a16:creationId xmlns:a16="http://schemas.microsoft.com/office/drawing/2014/main" id="{17250C49-24A3-4E87-8762-0B40D1B72FB9}"/>
                  </a:ext>
                </a:extLst>
              </p:cNvPr>
              <p:cNvSpPr>
                <a:spLocks/>
              </p:cNvSpPr>
              <p:nvPr/>
            </p:nvSpPr>
            <p:spPr bwMode="auto">
              <a:xfrm>
                <a:off x="3578226" y="5005388"/>
                <a:ext cx="352425" cy="755650"/>
              </a:xfrm>
              <a:custGeom>
                <a:avLst/>
                <a:gdLst>
                  <a:gd name="T0" fmla="*/ 305 w 444"/>
                  <a:gd name="T1" fmla="*/ 0 h 952"/>
                  <a:gd name="T2" fmla="*/ 444 w 444"/>
                  <a:gd name="T3" fmla="*/ 0 h 952"/>
                  <a:gd name="T4" fmla="*/ 138 w 444"/>
                  <a:gd name="T5" fmla="*/ 952 h 952"/>
                  <a:gd name="T6" fmla="*/ 0 w 444"/>
                  <a:gd name="T7" fmla="*/ 952 h 952"/>
                  <a:gd name="T8" fmla="*/ 305 w 444"/>
                  <a:gd name="T9" fmla="*/ 0 h 952"/>
                </a:gdLst>
                <a:ahLst/>
                <a:cxnLst>
                  <a:cxn ang="0">
                    <a:pos x="T0" y="T1"/>
                  </a:cxn>
                  <a:cxn ang="0">
                    <a:pos x="T2" y="T3"/>
                  </a:cxn>
                  <a:cxn ang="0">
                    <a:pos x="T4" y="T5"/>
                  </a:cxn>
                  <a:cxn ang="0">
                    <a:pos x="T6" y="T7"/>
                  </a:cxn>
                  <a:cxn ang="0">
                    <a:pos x="T8" y="T9"/>
                  </a:cxn>
                </a:cxnLst>
                <a:rect l="0" t="0" r="r" b="b"/>
                <a:pathLst>
                  <a:path w="444" h="952">
                    <a:moveTo>
                      <a:pt x="305" y="0"/>
                    </a:moveTo>
                    <a:lnTo>
                      <a:pt x="444" y="0"/>
                    </a:lnTo>
                    <a:lnTo>
                      <a:pt x="138" y="952"/>
                    </a:lnTo>
                    <a:lnTo>
                      <a:pt x="0" y="952"/>
                    </a:lnTo>
                    <a:lnTo>
                      <a:pt x="30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 name="Freeform 14">
                <a:extLst>
                  <a:ext uri="{FF2B5EF4-FFF2-40B4-BE49-F238E27FC236}">
                    <a16:creationId xmlns:a16="http://schemas.microsoft.com/office/drawing/2014/main" id="{11BB33A0-C3E9-4248-B1C8-1F04CA0972AA}"/>
                  </a:ext>
                </a:extLst>
              </p:cNvPr>
              <p:cNvSpPr>
                <a:spLocks/>
              </p:cNvSpPr>
              <p:nvPr/>
            </p:nvSpPr>
            <p:spPr bwMode="auto">
              <a:xfrm>
                <a:off x="3495676" y="5005388"/>
                <a:ext cx="206375" cy="468313"/>
              </a:xfrm>
              <a:custGeom>
                <a:avLst/>
                <a:gdLst>
                  <a:gd name="T0" fmla="*/ 0 w 259"/>
                  <a:gd name="T1" fmla="*/ 0 h 589"/>
                  <a:gd name="T2" fmla="*/ 139 w 259"/>
                  <a:gd name="T3" fmla="*/ 0 h 589"/>
                  <a:gd name="T4" fmla="*/ 259 w 259"/>
                  <a:gd name="T5" fmla="*/ 372 h 589"/>
                  <a:gd name="T6" fmla="*/ 189 w 259"/>
                  <a:gd name="T7" fmla="*/ 589 h 589"/>
                  <a:gd name="T8" fmla="*/ 0 w 259"/>
                  <a:gd name="T9" fmla="*/ 0 h 589"/>
                </a:gdLst>
                <a:ahLst/>
                <a:cxnLst>
                  <a:cxn ang="0">
                    <a:pos x="T0" y="T1"/>
                  </a:cxn>
                  <a:cxn ang="0">
                    <a:pos x="T2" y="T3"/>
                  </a:cxn>
                  <a:cxn ang="0">
                    <a:pos x="T4" y="T5"/>
                  </a:cxn>
                  <a:cxn ang="0">
                    <a:pos x="T6" y="T7"/>
                  </a:cxn>
                  <a:cxn ang="0">
                    <a:pos x="T8" y="T9"/>
                  </a:cxn>
                </a:cxnLst>
                <a:rect l="0" t="0" r="r" b="b"/>
                <a:pathLst>
                  <a:path w="259" h="589">
                    <a:moveTo>
                      <a:pt x="0" y="0"/>
                    </a:moveTo>
                    <a:lnTo>
                      <a:pt x="139" y="0"/>
                    </a:lnTo>
                    <a:lnTo>
                      <a:pt x="259" y="372"/>
                    </a:lnTo>
                    <a:lnTo>
                      <a:pt x="189" y="5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 name="Freeform 15">
                <a:extLst>
                  <a:ext uri="{FF2B5EF4-FFF2-40B4-BE49-F238E27FC236}">
                    <a16:creationId xmlns:a16="http://schemas.microsoft.com/office/drawing/2014/main" id="{6F224309-A90E-4600-8714-4FF47A6FC856}"/>
                  </a:ext>
                </a:extLst>
              </p:cNvPr>
              <p:cNvSpPr>
                <a:spLocks/>
              </p:cNvSpPr>
              <p:nvPr/>
            </p:nvSpPr>
            <p:spPr bwMode="auto">
              <a:xfrm>
                <a:off x="1817688" y="5005388"/>
                <a:ext cx="396875" cy="603250"/>
              </a:xfrm>
              <a:custGeom>
                <a:avLst/>
                <a:gdLst>
                  <a:gd name="T0" fmla="*/ 0 w 499"/>
                  <a:gd name="T1" fmla="*/ 0 h 759"/>
                  <a:gd name="T2" fmla="*/ 268 w 499"/>
                  <a:gd name="T3" fmla="*/ 0 h 759"/>
                  <a:gd name="T4" fmla="*/ 318 w 499"/>
                  <a:gd name="T5" fmla="*/ 0 h 759"/>
                  <a:gd name="T6" fmla="*/ 361 w 499"/>
                  <a:gd name="T7" fmla="*/ 4 h 759"/>
                  <a:gd name="T8" fmla="*/ 397 w 499"/>
                  <a:gd name="T9" fmla="*/ 8 h 759"/>
                  <a:gd name="T10" fmla="*/ 427 w 499"/>
                  <a:gd name="T11" fmla="*/ 16 h 759"/>
                  <a:gd name="T12" fmla="*/ 451 w 499"/>
                  <a:gd name="T13" fmla="*/ 26 h 759"/>
                  <a:gd name="T14" fmla="*/ 470 w 499"/>
                  <a:gd name="T15" fmla="*/ 38 h 759"/>
                  <a:gd name="T16" fmla="*/ 483 w 499"/>
                  <a:gd name="T17" fmla="*/ 52 h 759"/>
                  <a:gd name="T18" fmla="*/ 493 w 499"/>
                  <a:gd name="T19" fmla="*/ 70 h 759"/>
                  <a:gd name="T20" fmla="*/ 498 w 499"/>
                  <a:gd name="T21" fmla="*/ 91 h 759"/>
                  <a:gd name="T22" fmla="*/ 499 w 499"/>
                  <a:gd name="T23" fmla="*/ 115 h 759"/>
                  <a:gd name="T24" fmla="*/ 499 w 499"/>
                  <a:gd name="T25" fmla="*/ 759 h 759"/>
                  <a:gd name="T26" fmla="*/ 361 w 499"/>
                  <a:gd name="T27" fmla="*/ 759 h 759"/>
                  <a:gd name="T28" fmla="*/ 361 w 499"/>
                  <a:gd name="T29" fmla="*/ 106 h 759"/>
                  <a:gd name="T30" fmla="*/ 358 w 499"/>
                  <a:gd name="T31" fmla="*/ 91 h 759"/>
                  <a:gd name="T32" fmla="*/ 350 w 499"/>
                  <a:gd name="T33" fmla="*/ 79 h 759"/>
                  <a:gd name="T34" fmla="*/ 338 w 499"/>
                  <a:gd name="T35" fmla="*/ 71 h 759"/>
                  <a:gd name="T36" fmla="*/ 322 w 499"/>
                  <a:gd name="T37" fmla="*/ 66 h 759"/>
                  <a:gd name="T38" fmla="*/ 302 w 499"/>
                  <a:gd name="T39" fmla="*/ 62 h 759"/>
                  <a:gd name="T40" fmla="*/ 279 w 499"/>
                  <a:gd name="T41" fmla="*/ 59 h 759"/>
                  <a:gd name="T42" fmla="*/ 254 w 499"/>
                  <a:gd name="T43" fmla="*/ 59 h 759"/>
                  <a:gd name="T44" fmla="*/ 138 w 499"/>
                  <a:gd name="T45" fmla="*/ 59 h 759"/>
                  <a:gd name="T46" fmla="*/ 138 w 499"/>
                  <a:gd name="T47" fmla="*/ 759 h 759"/>
                  <a:gd name="T48" fmla="*/ 138 w 499"/>
                  <a:gd name="T49" fmla="*/ 759 h 759"/>
                  <a:gd name="T50" fmla="*/ 0 w 499"/>
                  <a:gd name="T51" fmla="*/ 759 h 759"/>
                  <a:gd name="T52" fmla="*/ 0 w 499"/>
                  <a:gd name="T53" fmla="*/ 0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99" h="759">
                    <a:moveTo>
                      <a:pt x="0" y="0"/>
                    </a:moveTo>
                    <a:lnTo>
                      <a:pt x="268" y="0"/>
                    </a:lnTo>
                    <a:lnTo>
                      <a:pt x="318" y="0"/>
                    </a:lnTo>
                    <a:lnTo>
                      <a:pt x="361" y="4"/>
                    </a:lnTo>
                    <a:lnTo>
                      <a:pt x="397" y="8"/>
                    </a:lnTo>
                    <a:lnTo>
                      <a:pt x="427" y="16"/>
                    </a:lnTo>
                    <a:lnTo>
                      <a:pt x="451" y="26"/>
                    </a:lnTo>
                    <a:lnTo>
                      <a:pt x="470" y="38"/>
                    </a:lnTo>
                    <a:lnTo>
                      <a:pt x="483" y="52"/>
                    </a:lnTo>
                    <a:lnTo>
                      <a:pt x="493" y="70"/>
                    </a:lnTo>
                    <a:lnTo>
                      <a:pt x="498" y="91"/>
                    </a:lnTo>
                    <a:lnTo>
                      <a:pt x="499" y="115"/>
                    </a:lnTo>
                    <a:lnTo>
                      <a:pt x="499" y="759"/>
                    </a:lnTo>
                    <a:lnTo>
                      <a:pt x="361" y="759"/>
                    </a:lnTo>
                    <a:lnTo>
                      <a:pt x="361" y="106"/>
                    </a:lnTo>
                    <a:lnTo>
                      <a:pt x="358" y="91"/>
                    </a:lnTo>
                    <a:lnTo>
                      <a:pt x="350" y="79"/>
                    </a:lnTo>
                    <a:lnTo>
                      <a:pt x="338" y="71"/>
                    </a:lnTo>
                    <a:lnTo>
                      <a:pt x="322" y="66"/>
                    </a:lnTo>
                    <a:lnTo>
                      <a:pt x="302" y="62"/>
                    </a:lnTo>
                    <a:lnTo>
                      <a:pt x="279" y="59"/>
                    </a:lnTo>
                    <a:lnTo>
                      <a:pt x="254" y="59"/>
                    </a:lnTo>
                    <a:lnTo>
                      <a:pt x="138" y="59"/>
                    </a:lnTo>
                    <a:lnTo>
                      <a:pt x="138" y="759"/>
                    </a:lnTo>
                    <a:lnTo>
                      <a:pt x="138" y="759"/>
                    </a:lnTo>
                    <a:lnTo>
                      <a:pt x="0" y="75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 name="Freeform 16">
                <a:extLst>
                  <a:ext uri="{FF2B5EF4-FFF2-40B4-BE49-F238E27FC236}">
                    <a16:creationId xmlns:a16="http://schemas.microsoft.com/office/drawing/2014/main" id="{538F60B4-8611-4079-A797-E62E8B431E6B}"/>
                  </a:ext>
                </a:extLst>
              </p:cNvPr>
              <p:cNvSpPr>
                <a:spLocks noEditPoints="1"/>
              </p:cNvSpPr>
              <p:nvPr/>
            </p:nvSpPr>
            <p:spPr bwMode="auto">
              <a:xfrm>
                <a:off x="4337051" y="5010151"/>
                <a:ext cx="142875" cy="139700"/>
              </a:xfrm>
              <a:custGeom>
                <a:avLst/>
                <a:gdLst>
                  <a:gd name="T0" fmla="*/ 72 w 180"/>
                  <a:gd name="T1" fmla="*/ 82 h 177"/>
                  <a:gd name="T2" fmla="*/ 100 w 180"/>
                  <a:gd name="T3" fmla="*/ 82 h 177"/>
                  <a:gd name="T4" fmla="*/ 113 w 180"/>
                  <a:gd name="T5" fmla="*/ 75 h 177"/>
                  <a:gd name="T6" fmla="*/ 113 w 180"/>
                  <a:gd name="T7" fmla="*/ 58 h 177"/>
                  <a:gd name="T8" fmla="*/ 101 w 180"/>
                  <a:gd name="T9" fmla="*/ 51 h 177"/>
                  <a:gd name="T10" fmla="*/ 72 w 180"/>
                  <a:gd name="T11" fmla="*/ 51 h 177"/>
                  <a:gd name="T12" fmla="*/ 96 w 180"/>
                  <a:gd name="T13" fmla="*/ 38 h 177"/>
                  <a:gd name="T14" fmla="*/ 123 w 180"/>
                  <a:gd name="T15" fmla="*/ 45 h 177"/>
                  <a:gd name="T16" fmla="*/ 132 w 180"/>
                  <a:gd name="T17" fmla="*/ 66 h 177"/>
                  <a:gd name="T18" fmla="*/ 124 w 180"/>
                  <a:gd name="T19" fmla="*/ 87 h 177"/>
                  <a:gd name="T20" fmla="*/ 105 w 180"/>
                  <a:gd name="T21" fmla="*/ 94 h 177"/>
                  <a:gd name="T22" fmla="*/ 117 w 180"/>
                  <a:gd name="T23" fmla="*/ 140 h 177"/>
                  <a:gd name="T24" fmla="*/ 72 w 180"/>
                  <a:gd name="T25" fmla="*/ 95 h 177"/>
                  <a:gd name="T26" fmla="*/ 57 w 180"/>
                  <a:gd name="T27" fmla="*/ 140 h 177"/>
                  <a:gd name="T28" fmla="*/ 90 w 180"/>
                  <a:gd name="T29" fmla="*/ 15 h 177"/>
                  <a:gd name="T30" fmla="*/ 47 w 180"/>
                  <a:gd name="T31" fmla="*/ 29 h 177"/>
                  <a:gd name="T32" fmla="*/ 22 w 180"/>
                  <a:gd name="T33" fmla="*/ 65 h 177"/>
                  <a:gd name="T34" fmla="*/ 22 w 180"/>
                  <a:gd name="T35" fmla="*/ 113 h 177"/>
                  <a:gd name="T36" fmla="*/ 47 w 180"/>
                  <a:gd name="T37" fmla="*/ 149 h 177"/>
                  <a:gd name="T38" fmla="*/ 90 w 180"/>
                  <a:gd name="T39" fmla="*/ 162 h 177"/>
                  <a:gd name="T40" fmla="*/ 133 w 180"/>
                  <a:gd name="T41" fmla="*/ 149 h 177"/>
                  <a:gd name="T42" fmla="*/ 159 w 180"/>
                  <a:gd name="T43" fmla="*/ 113 h 177"/>
                  <a:gd name="T44" fmla="*/ 159 w 180"/>
                  <a:gd name="T45" fmla="*/ 65 h 177"/>
                  <a:gd name="T46" fmla="*/ 133 w 180"/>
                  <a:gd name="T47" fmla="*/ 29 h 177"/>
                  <a:gd name="T48" fmla="*/ 90 w 180"/>
                  <a:gd name="T49" fmla="*/ 15 h 177"/>
                  <a:gd name="T50" fmla="*/ 115 w 180"/>
                  <a:gd name="T51" fmla="*/ 3 h 177"/>
                  <a:gd name="T52" fmla="*/ 153 w 180"/>
                  <a:gd name="T53" fmla="*/ 26 h 177"/>
                  <a:gd name="T54" fmla="*/ 176 w 180"/>
                  <a:gd name="T55" fmla="*/ 65 h 177"/>
                  <a:gd name="T56" fmla="*/ 176 w 180"/>
                  <a:gd name="T57" fmla="*/ 113 h 177"/>
                  <a:gd name="T58" fmla="*/ 153 w 180"/>
                  <a:gd name="T59" fmla="*/ 152 h 177"/>
                  <a:gd name="T60" fmla="*/ 115 w 180"/>
                  <a:gd name="T61" fmla="*/ 174 h 177"/>
                  <a:gd name="T62" fmla="*/ 68 w 180"/>
                  <a:gd name="T63" fmla="*/ 174 h 177"/>
                  <a:gd name="T64" fmla="*/ 27 w 180"/>
                  <a:gd name="T65" fmla="*/ 152 h 177"/>
                  <a:gd name="T66" fmla="*/ 4 w 180"/>
                  <a:gd name="T67" fmla="*/ 113 h 177"/>
                  <a:gd name="T68" fmla="*/ 4 w 180"/>
                  <a:gd name="T69" fmla="*/ 65 h 177"/>
                  <a:gd name="T70" fmla="*/ 27 w 180"/>
                  <a:gd name="T71" fmla="*/ 26 h 177"/>
                  <a:gd name="T72" fmla="*/ 68 w 180"/>
                  <a:gd name="T73" fmla="*/ 3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80" h="177">
                    <a:moveTo>
                      <a:pt x="72" y="51"/>
                    </a:moveTo>
                    <a:lnTo>
                      <a:pt x="72" y="82"/>
                    </a:lnTo>
                    <a:lnTo>
                      <a:pt x="90" y="82"/>
                    </a:lnTo>
                    <a:lnTo>
                      <a:pt x="100" y="82"/>
                    </a:lnTo>
                    <a:lnTo>
                      <a:pt x="108" y="79"/>
                    </a:lnTo>
                    <a:lnTo>
                      <a:pt x="113" y="75"/>
                    </a:lnTo>
                    <a:lnTo>
                      <a:pt x="116" y="66"/>
                    </a:lnTo>
                    <a:lnTo>
                      <a:pt x="113" y="58"/>
                    </a:lnTo>
                    <a:lnTo>
                      <a:pt x="108" y="54"/>
                    </a:lnTo>
                    <a:lnTo>
                      <a:pt x="101" y="51"/>
                    </a:lnTo>
                    <a:lnTo>
                      <a:pt x="93" y="51"/>
                    </a:lnTo>
                    <a:lnTo>
                      <a:pt x="72" y="51"/>
                    </a:lnTo>
                    <a:close/>
                    <a:moveTo>
                      <a:pt x="57" y="38"/>
                    </a:moveTo>
                    <a:lnTo>
                      <a:pt x="96" y="38"/>
                    </a:lnTo>
                    <a:lnTo>
                      <a:pt x="112" y="39"/>
                    </a:lnTo>
                    <a:lnTo>
                      <a:pt x="123" y="45"/>
                    </a:lnTo>
                    <a:lnTo>
                      <a:pt x="129" y="54"/>
                    </a:lnTo>
                    <a:lnTo>
                      <a:pt x="132" y="66"/>
                    </a:lnTo>
                    <a:lnTo>
                      <a:pt x="129" y="78"/>
                    </a:lnTo>
                    <a:lnTo>
                      <a:pt x="124" y="87"/>
                    </a:lnTo>
                    <a:lnTo>
                      <a:pt x="116" y="91"/>
                    </a:lnTo>
                    <a:lnTo>
                      <a:pt x="105" y="94"/>
                    </a:lnTo>
                    <a:lnTo>
                      <a:pt x="135" y="140"/>
                    </a:lnTo>
                    <a:lnTo>
                      <a:pt x="117" y="140"/>
                    </a:lnTo>
                    <a:lnTo>
                      <a:pt x="90" y="95"/>
                    </a:lnTo>
                    <a:lnTo>
                      <a:pt x="72" y="95"/>
                    </a:lnTo>
                    <a:lnTo>
                      <a:pt x="72" y="140"/>
                    </a:lnTo>
                    <a:lnTo>
                      <a:pt x="57" y="140"/>
                    </a:lnTo>
                    <a:lnTo>
                      <a:pt x="57" y="38"/>
                    </a:lnTo>
                    <a:close/>
                    <a:moveTo>
                      <a:pt x="90" y="15"/>
                    </a:moveTo>
                    <a:lnTo>
                      <a:pt x="68" y="19"/>
                    </a:lnTo>
                    <a:lnTo>
                      <a:pt x="47" y="29"/>
                    </a:lnTo>
                    <a:lnTo>
                      <a:pt x="33" y="45"/>
                    </a:lnTo>
                    <a:lnTo>
                      <a:pt x="22" y="65"/>
                    </a:lnTo>
                    <a:lnTo>
                      <a:pt x="18" y="89"/>
                    </a:lnTo>
                    <a:lnTo>
                      <a:pt x="22" y="113"/>
                    </a:lnTo>
                    <a:lnTo>
                      <a:pt x="33" y="133"/>
                    </a:lnTo>
                    <a:lnTo>
                      <a:pt x="47" y="149"/>
                    </a:lnTo>
                    <a:lnTo>
                      <a:pt x="68" y="158"/>
                    </a:lnTo>
                    <a:lnTo>
                      <a:pt x="90" y="162"/>
                    </a:lnTo>
                    <a:lnTo>
                      <a:pt x="113" y="158"/>
                    </a:lnTo>
                    <a:lnTo>
                      <a:pt x="133" y="149"/>
                    </a:lnTo>
                    <a:lnTo>
                      <a:pt x="148" y="133"/>
                    </a:lnTo>
                    <a:lnTo>
                      <a:pt x="159" y="113"/>
                    </a:lnTo>
                    <a:lnTo>
                      <a:pt x="163" y="89"/>
                    </a:lnTo>
                    <a:lnTo>
                      <a:pt x="159" y="65"/>
                    </a:lnTo>
                    <a:lnTo>
                      <a:pt x="148" y="45"/>
                    </a:lnTo>
                    <a:lnTo>
                      <a:pt x="133" y="29"/>
                    </a:lnTo>
                    <a:lnTo>
                      <a:pt x="113" y="19"/>
                    </a:lnTo>
                    <a:lnTo>
                      <a:pt x="90" y="15"/>
                    </a:lnTo>
                    <a:close/>
                    <a:moveTo>
                      <a:pt x="90" y="0"/>
                    </a:moveTo>
                    <a:lnTo>
                      <a:pt x="115" y="3"/>
                    </a:lnTo>
                    <a:lnTo>
                      <a:pt x="136" y="12"/>
                    </a:lnTo>
                    <a:lnTo>
                      <a:pt x="153" y="26"/>
                    </a:lnTo>
                    <a:lnTo>
                      <a:pt x="168" y="43"/>
                    </a:lnTo>
                    <a:lnTo>
                      <a:pt x="176" y="65"/>
                    </a:lnTo>
                    <a:lnTo>
                      <a:pt x="180" y="89"/>
                    </a:lnTo>
                    <a:lnTo>
                      <a:pt x="176" y="113"/>
                    </a:lnTo>
                    <a:lnTo>
                      <a:pt x="168" y="134"/>
                    </a:lnTo>
                    <a:lnTo>
                      <a:pt x="153" y="152"/>
                    </a:lnTo>
                    <a:lnTo>
                      <a:pt x="136" y="165"/>
                    </a:lnTo>
                    <a:lnTo>
                      <a:pt x="115" y="174"/>
                    </a:lnTo>
                    <a:lnTo>
                      <a:pt x="90" y="177"/>
                    </a:lnTo>
                    <a:lnTo>
                      <a:pt x="68" y="174"/>
                    </a:lnTo>
                    <a:lnTo>
                      <a:pt x="46" y="165"/>
                    </a:lnTo>
                    <a:lnTo>
                      <a:pt x="27" y="152"/>
                    </a:lnTo>
                    <a:lnTo>
                      <a:pt x="14" y="134"/>
                    </a:lnTo>
                    <a:lnTo>
                      <a:pt x="4" y="113"/>
                    </a:lnTo>
                    <a:lnTo>
                      <a:pt x="0" y="89"/>
                    </a:lnTo>
                    <a:lnTo>
                      <a:pt x="4" y="65"/>
                    </a:lnTo>
                    <a:lnTo>
                      <a:pt x="14" y="43"/>
                    </a:lnTo>
                    <a:lnTo>
                      <a:pt x="27" y="26"/>
                    </a:lnTo>
                    <a:lnTo>
                      <a:pt x="46" y="12"/>
                    </a:lnTo>
                    <a:lnTo>
                      <a:pt x="68" y="3"/>
                    </a:lnTo>
                    <a:lnTo>
                      <a:pt x="9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grpSp>
      <p:sp>
        <p:nvSpPr>
          <p:cNvPr id="20" name="ConStatement"/>
          <p:cNvSpPr txBox="1"/>
          <p:nvPr userDrawn="1">
            <p:custDataLst>
              <p:tags r:id="rId6"/>
            </p:custDataLst>
          </p:nvPr>
        </p:nvSpPr>
        <p:spPr>
          <a:xfrm>
            <a:off x="126373" y="0"/>
            <a:ext cx="254000" cy="6858000"/>
          </a:xfrm>
          <a:prstGeom prst="rect">
            <a:avLst/>
          </a:prstGeom>
          <a:noFill/>
        </p:spPr>
        <p:txBody>
          <a:bodyPr vert="mongolianVert" wrap="none" lIns="91440" tIns="45720" rIns="91440" bIns="45720" rtlCol="0" anchor="ctr">
            <a:noAutofit/>
          </a:bodyPr>
          <a:lstStyle/>
          <a:p>
            <a:pPr algn="ctr"/>
            <a:r>
              <a:rPr lang="en-US" sz="900" dirty="0">
                <a:solidFill>
                  <a:srgbClr val="7F7F7F"/>
                </a:solidFill>
                <a:latin typeface="Arial"/>
              </a:rPr>
              <a:t>Synopsys Confidential Information</a:t>
            </a:r>
          </a:p>
        </p:txBody>
      </p:sp>
    </p:spTree>
  </p:cSld>
  <p:clrMapOvr>
    <a:masterClrMapping/>
  </p:clrMapOvr>
  <p:extLst>
    <p:ext uri="{DCECCB84-F9BA-43D5-87BE-67443E8EF086}">
      <p15:sldGuideLst xmlns:p15="http://schemas.microsoft.com/office/powerpoint/2012/main">
        <p15:guide id="1" pos="288">
          <p15:clr>
            <a:srgbClr val="5ACBF0"/>
          </p15:clr>
        </p15:guide>
        <p15:guide id="2" pos="6192">
          <p15:clr>
            <a:srgbClr val="5ACBF0"/>
          </p15:clr>
        </p15:guide>
        <p15:guide id="3" pos="6312">
          <p15:clr>
            <a:srgbClr val="5ACBF0"/>
          </p15:clr>
        </p15:guide>
        <p15:guide id="4" orient="horz" pos="288">
          <p15:clr>
            <a:srgbClr val="5ACBF0"/>
          </p15:clr>
        </p15:guide>
        <p15:guide id="5" orient="horz" pos="4032">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22EAE53-1844-44B8-8350-B79CBC217C34}"/>
              </a:ext>
            </a:extLst>
          </p:cNvPr>
          <p:cNvPicPr>
            <a:picLocks noChangeAspect="1"/>
          </p:cNvPicPr>
          <p:nvPr userDrawn="1">
            <p:custDataLst>
              <p:tags r:id="rId1"/>
            </p:custDataLst>
          </p:nvPr>
        </p:nvPicPr>
        <p:blipFill>
          <a:blip r:embed="rId7"/>
          <a:stretch>
            <a:fillRect/>
          </a:stretch>
        </p:blipFill>
        <p:spPr>
          <a:xfrm>
            <a:off x="0" y="3909847"/>
            <a:ext cx="12192000" cy="2948153"/>
          </a:xfrm>
          <a:prstGeom prst="rect">
            <a:avLst/>
          </a:prstGeom>
        </p:spPr>
      </p:pic>
      <p:pic>
        <p:nvPicPr>
          <p:cNvPr id="9" name="Graphic 8">
            <a:extLst>
              <a:ext uri="{FF2B5EF4-FFF2-40B4-BE49-F238E27FC236}">
                <a16:creationId xmlns:a16="http://schemas.microsoft.com/office/drawing/2014/main" id="{8EA152CB-5E1A-4409-8D85-BFD2CBA0C46C}"/>
              </a:ext>
            </a:extLst>
          </p:cNvPr>
          <p:cNvPicPr>
            <a:picLocks noChangeAspect="1"/>
          </p:cNvPicPr>
          <p:nvPr userDrawn="1">
            <p:custDataLst>
              <p:tags r:id="rId2"/>
            </p:custDataLst>
          </p:nvPr>
        </p:nvPicPr>
        <p:blipFill>
          <a:blip r:embed="rId8">
            <a:extLst>
              <a:ext uri="{96DAC541-7B7A-43D3-8B79-37D633B846F1}">
                <asvg:svgBlip xmlns:asvg="http://schemas.microsoft.com/office/drawing/2016/SVG/main" r:embed="rId9"/>
              </a:ext>
            </a:extLst>
          </a:blip>
          <a:stretch>
            <a:fillRect/>
          </a:stretch>
        </p:blipFill>
        <p:spPr>
          <a:xfrm>
            <a:off x="9905927" y="453166"/>
            <a:ext cx="1829195" cy="584326"/>
          </a:xfrm>
          <a:prstGeom prst="rect">
            <a:avLst/>
          </a:prstGeom>
        </p:spPr>
      </p:pic>
      <p:sp>
        <p:nvSpPr>
          <p:cNvPr id="7" name="Do not remove" hidden="1">
            <a:extLst>
              <a:ext uri="{FF2B5EF4-FFF2-40B4-BE49-F238E27FC236}">
                <a16:creationId xmlns:a16="http://schemas.microsoft.com/office/drawing/2014/main" id="{FE90577B-ACE6-41C1-94CB-65E6AE88F932}"/>
              </a:ext>
            </a:extLst>
          </p:cNvPr>
          <p:cNvSpPr/>
          <p:nvPr userDrawn="1">
            <p:custDataLst>
              <p:tags r:id="rId3"/>
            </p:custDataLst>
          </p:nvPr>
        </p:nvSpPr>
        <p:spPr>
          <a:xfrm>
            <a:off x="0" y="0"/>
            <a:ext cx="12700" cy="12700"/>
          </a:xfrm>
          <a:prstGeom prst="octagon">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7EF15B-A1F6-44A1-A3E0-C93B50AECB67}"/>
              </a:ext>
            </a:extLst>
          </p:cNvPr>
          <p:cNvSpPr>
            <a:spLocks noGrp="1"/>
          </p:cNvSpPr>
          <p:nvPr>
            <p:ph type="ctrTitle"/>
            <p:custDataLst>
              <p:tags r:id="rId4"/>
            </p:custDataLst>
          </p:nvPr>
        </p:nvSpPr>
        <p:spPr>
          <a:xfrm>
            <a:off x="456555" y="1147394"/>
            <a:ext cx="11278567" cy="1828800"/>
          </a:xfrm>
        </p:spPr>
        <p:txBody>
          <a:bodyPr anchor="b">
            <a:normAutofit/>
          </a:bodyPr>
          <a:lstStyle>
            <a:lvl1pPr algn="l">
              <a:defRPr sz="3600">
                <a:solidFill>
                  <a:schemeClr val="accent1"/>
                </a:solidFill>
              </a:defRPr>
            </a:lvl1pPr>
          </a:lstStyle>
          <a:p>
            <a:r>
              <a:rPr lang="en-US"/>
              <a:t>Click to edit Master title style</a:t>
            </a:r>
          </a:p>
        </p:txBody>
      </p:sp>
      <p:sp>
        <p:nvSpPr>
          <p:cNvPr id="3" name="Subtitle 2">
            <a:extLst>
              <a:ext uri="{FF2B5EF4-FFF2-40B4-BE49-F238E27FC236}">
                <a16:creationId xmlns:a16="http://schemas.microsoft.com/office/drawing/2014/main" id="{676E843E-996E-455B-A990-1D2E9F65C74B}"/>
              </a:ext>
            </a:extLst>
          </p:cNvPr>
          <p:cNvSpPr>
            <a:spLocks noGrp="1"/>
          </p:cNvSpPr>
          <p:nvPr>
            <p:ph type="subTitle" idx="1"/>
            <p:custDataLst>
              <p:tags r:id="rId5"/>
            </p:custDataLst>
          </p:nvPr>
        </p:nvSpPr>
        <p:spPr>
          <a:xfrm>
            <a:off x="456556" y="2982484"/>
            <a:ext cx="11278565" cy="990600"/>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40691816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cSld name="1_Title Slide">
    <p:spTree>
      <p:nvGrpSpPr>
        <p:cNvPr id="1" name=""/>
        <p:cNvGrpSpPr/>
        <p:nvPr/>
      </p:nvGrpSpPr>
      <p:grpSpPr>
        <a:xfrm>
          <a:off x="0" y="0"/>
          <a:ext cx="0" cy="0"/>
          <a:chOff x="0" y="0"/>
          <a:chExt cx="0" cy="0"/>
        </a:xfrm>
      </p:grpSpPr>
      <p:sp>
        <p:nvSpPr>
          <p:cNvPr id="8" name="Text Placeholder 15"/>
          <p:cNvSpPr>
            <a:spLocks noGrp="1"/>
          </p:cNvSpPr>
          <p:nvPr>
            <p:ph type="body" sz="quarter" idx="10" hasCustomPrompt="1"/>
          </p:nvPr>
        </p:nvSpPr>
        <p:spPr>
          <a:xfrm>
            <a:off x="609600" y="4108495"/>
            <a:ext cx="10962523" cy="731520"/>
          </a:xfrm>
        </p:spPr>
        <p:txBody>
          <a:bodyPr anchor="b"/>
          <a:lstStyle>
            <a:lvl1pPr marL="0" indent="0" algn="l">
              <a:buNone/>
              <a:defRPr sz="2000" baseline="0">
                <a:solidFill>
                  <a:schemeClr val="tx1"/>
                </a:solidFill>
                <a:effectLst/>
              </a:defRPr>
            </a:lvl1pPr>
            <a:lvl2pPr marL="0" indent="0" algn="ctr">
              <a:buNone/>
              <a:defRPr>
                <a:solidFill>
                  <a:schemeClr val="tx1">
                    <a:lumMod val="65000"/>
                    <a:lumOff val="35000"/>
                  </a:schemeClr>
                </a:solidFill>
              </a:defRPr>
            </a:lvl2pPr>
            <a:lvl3pPr algn="ctr">
              <a:defRPr>
                <a:solidFill>
                  <a:schemeClr val="tx1">
                    <a:lumMod val="65000"/>
                    <a:lumOff val="35000"/>
                  </a:schemeClr>
                </a:solidFill>
              </a:defRPr>
            </a:lvl3pPr>
            <a:lvl4pPr algn="ctr">
              <a:defRPr>
                <a:solidFill>
                  <a:schemeClr val="tx1">
                    <a:lumMod val="65000"/>
                    <a:lumOff val="35000"/>
                  </a:schemeClr>
                </a:solidFill>
              </a:defRPr>
            </a:lvl4pPr>
            <a:lvl5pPr algn="ctr">
              <a:defRPr>
                <a:solidFill>
                  <a:schemeClr val="tx1">
                    <a:lumMod val="65000"/>
                    <a:lumOff val="35000"/>
                  </a:schemeClr>
                </a:solidFill>
              </a:defRPr>
            </a:lvl5pPr>
          </a:lstStyle>
          <a:p>
            <a:pPr lvl="0"/>
            <a:r>
              <a:rPr lang="en-US" dirty="0"/>
              <a:t>Presenter’s Name</a:t>
            </a:r>
          </a:p>
        </p:txBody>
      </p:sp>
      <p:sp>
        <p:nvSpPr>
          <p:cNvPr id="9" name="Text Placeholder 18"/>
          <p:cNvSpPr>
            <a:spLocks noGrp="1"/>
          </p:cNvSpPr>
          <p:nvPr>
            <p:ph type="body" sz="quarter" idx="11" hasCustomPrompt="1"/>
          </p:nvPr>
        </p:nvSpPr>
        <p:spPr>
          <a:xfrm>
            <a:off x="609600" y="4861720"/>
            <a:ext cx="4876800" cy="396815"/>
          </a:xfrm>
        </p:spPr>
        <p:txBody>
          <a:bodyPr anchor="b"/>
          <a:lstStyle>
            <a:lvl1pPr algn="l">
              <a:buNone/>
              <a:defRPr sz="1800">
                <a:solidFill>
                  <a:schemeClr val="tx1"/>
                </a:solidFill>
                <a:effectLst/>
              </a:defRPr>
            </a:lvl1pPr>
          </a:lstStyle>
          <a:p>
            <a:pPr lvl="0"/>
            <a:r>
              <a:rPr lang="en-US" dirty="0"/>
              <a:t>Date</a:t>
            </a:r>
          </a:p>
        </p:txBody>
      </p:sp>
      <p:sp>
        <p:nvSpPr>
          <p:cNvPr id="21" name="Subtitle 2"/>
          <p:cNvSpPr>
            <a:spLocks noGrp="1"/>
          </p:cNvSpPr>
          <p:nvPr>
            <p:ph type="subTitle" idx="1" hasCustomPrompt="1"/>
          </p:nvPr>
        </p:nvSpPr>
        <p:spPr>
          <a:xfrm>
            <a:off x="609600" y="3094851"/>
            <a:ext cx="10963923" cy="917516"/>
          </a:xfrm>
        </p:spPr>
        <p:txBody>
          <a:bodyPr/>
          <a:lstStyle>
            <a:lvl1pPr marL="0" indent="0" algn="l">
              <a:buNone/>
              <a:defRPr sz="2800" b="0">
                <a:solidFill>
                  <a:schemeClr val="tx1"/>
                </a:solidFill>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a Subtitle</a:t>
            </a:r>
          </a:p>
        </p:txBody>
      </p:sp>
      <p:sp>
        <p:nvSpPr>
          <p:cNvPr id="22" name="Title 1"/>
          <p:cNvSpPr>
            <a:spLocks noGrp="1"/>
          </p:cNvSpPr>
          <p:nvPr>
            <p:ph type="ctrTitle" hasCustomPrompt="1"/>
          </p:nvPr>
        </p:nvSpPr>
        <p:spPr>
          <a:xfrm>
            <a:off x="609600" y="1895641"/>
            <a:ext cx="10972800" cy="1177506"/>
          </a:xfrm>
        </p:spPr>
        <p:txBody>
          <a:bodyPr anchor="b">
            <a:noAutofit/>
          </a:bodyPr>
          <a:lstStyle>
            <a:lvl1pPr algn="l">
              <a:defRPr sz="3600">
                <a:solidFill>
                  <a:schemeClr val="tx1"/>
                </a:solidFill>
                <a:effectLst/>
              </a:defRPr>
            </a:lvl1pPr>
          </a:lstStyle>
          <a:p>
            <a:r>
              <a:rPr lang="en-US" dirty="0"/>
              <a:t>Click To Add a Title</a:t>
            </a:r>
          </a:p>
        </p:txBody>
      </p:sp>
      <p:pic>
        <p:nvPicPr>
          <p:cNvPr id="10" name="Picture 9">
            <a:extLst>
              <a:ext uri="{FF2B5EF4-FFF2-40B4-BE49-F238E27FC236}">
                <a16:creationId xmlns:a16="http://schemas.microsoft.com/office/drawing/2014/main" id="{539E9DCA-65C1-408F-A0D3-4BBCB37E3780}"/>
              </a:ext>
            </a:extLst>
          </p:cNvPr>
          <p:cNvPicPr>
            <a:picLocks noChangeAspect="1"/>
          </p:cNvPicPr>
          <p:nvPr userDrawn="1">
            <p:custDataLst>
              <p:tags r:id="rId1"/>
            </p:custDataLst>
          </p:nvPr>
        </p:nvPicPr>
        <p:blipFill>
          <a:blip r:embed="rId3"/>
          <a:stretch>
            <a:fillRect/>
          </a:stretch>
        </p:blipFill>
        <p:spPr>
          <a:xfrm>
            <a:off x="0" y="3909847"/>
            <a:ext cx="12192000" cy="2948153"/>
          </a:xfrm>
          <a:prstGeom prst="rect">
            <a:avLst/>
          </a:prstGeom>
        </p:spPr>
      </p:pic>
    </p:spTree>
    <p:extLst>
      <p:ext uri="{BB962C8B-B14F-4D97-AF65-F5344CB8AC3E}">
        <p14:creationId xmlns:p14="http://schemas.microsoft.com/office/powerpoint/2010/main" val="3613422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70CAF9-E820-418F-A14D-F56F01578AF6}"/>
              </a:ext>
            </a:extLst>
          </p:cNvPr>
          <p:cNvSpPr>
            <a:spLocks noGrp="1"/>
          </p:cNvSpPr>
          <p:nvPr>
            <p:ph type="title" hasCustomPrompt="1"/>
            <p:custDataLst>
              <p:tags r:id="rId1"/>
            </p:custDataLst>
          </p:nvPr>
        </p:nvSpPr>
        <p:spPr>
          <a:xfrm>
            <a:off x="457200" y="-1"/>
            <a:ext cx="11277922" cy="1005840"/>
          </a:xfrm>
        </p:spPr>
        <p:txBody>
          <a:bodyPr/>
          <a:lstStyle>
            <a:lvl1pPr>
              <a:defRPr/>
            </a:lvl1pPr>
          </a:lstStyle>
          <a:p>
            <a:r>
              <a:t>Click to Add a Title</a:t>
            </a:r>
          </a:p>
        </p:txBody>
      </p:sp>
      <p:sp>
        <p:nvSpPr>
          <p:cNvPr id="4" name="ConStatement"/>
          <p:cNvSpPr txBox="1"/>
          <p:nvPr userDrawn="1">
            <p:custDataLst>
              <p:tags r:id="rId2"/>
            </p:custDataLst>
          </p:nvPr>
        </p:nvSpPr>
        <p:spPr>
          <a:xfrm>
            <a:off x="2921000" y="6590224"/>
            <a:ext cx="6350000" cy="245794"/>
          </a:xfrm>
          <a:prstGeom prst="rect">
            <a:avLst/>
          </a:prstGeom>
          <a:noFill/>
        </p:spPr>
        <p:txBody>
          <a:bodyPr vert="horz" wrap="none" lIns="91440" tIns="45720" rIns="91440" bIns="45720" rtlCol="0" anchor="ctr">
            <a:noAutofit/>
          </a:bodyPr>
          <a:lstStyle/>
          <a:p>
            <a:pPr algn="ctr"/>
            <a:r>
              <a:rPr lang="en-US" sz="800" dirty="0">
                <a:solidFill>
                  <a:srgbClr val="7F7F7F"/>
                </a:solidFill>
                <a:latin typeface="Arial"/>
              </a:rPr>
              <a:t>Synopsys Confidential Information</a:t>
            </a:r>
          </a:p>
        </p:txBody>
      </p:sp>
    </p:spTree>
  </p:cSld>
  <p:clrMapOvr>
    <a:masterClrMapping/>
  </p:clrMapOvr>
  <p:extLst>
    <p:ext uri="{DCECCB84-F9BA-43D5-87BE-67443E8EF086}">
      <p15:sldGuideLst xmlns:p15="http://schemas.microsoft.com/office/powerpoint/2012/main">
        <p15:guide id="1" pos="288">
          <p15:clr>
            <a:srgbClr val="5ACBF0"/>
          </p15:clr>
        </p15:guide>
        <p15:guide id="2" pos="7392">
          <p15:clr>
            <a:srgbClr val="5ACBF0"/>
          </p15:clr>
        </p15:guide>
        <p15:guide id="3" orient="horz" pos="3888">
          <p15:clr>
            <a:srgbClr val="5ACBF0"/>
          </p15:clr>
        </p15:guide>
        <p15:guide id="4" orient="horz" pos="720">
          <p15:clr>
            <a:srgbClr val="5ACBF0"/>
          </p15:clr>
        </p15:guide>
        <p15:guide id="5" orient="horz" pos="1152">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Legal Disclosure NDA">
    <p:spTree>
      <p:nvGrpSpPr>
        <p:cNvPr id="1" name=""/>
        <p:cNvGrpSpPr/>
        <p:nvPr/>
      </p:nvGrpSpPr>
      <p:grpSpPr>
        <a:xfrm>
          <a:off x="0" y="0"/>
          <a:ext cx="0" cy="0"/>
          <a:chOff x="0" y="0"/>
          <a:chExt cx="0" cy="0"/>
        </a:xfrm>
      </p:grpSpPr>
      <p:sp>
        <p:nvSpPr>
          <p:cNvPr id="2" name="Content Placeholder 2"/>
          <p:cNvSpPr>
            <a:spLocks noGrp="1"/>
          </p:cNvSpPr>
          <p:nvPr>
            <p:custDataLst>
              <p:tags r:id="rId1"/>
            </p:custDataLst>
          </p:nvPr>
        </p:nvSpPr>
        <p:spPr>
          <a:xfrm>
            <a:off x="438150" y="463062"/>
            <a:ext cx="11315700" cy="5340349"/>
          </a:xfrm>
          <a:prstGeom prst="rect">
            <a:avLst/>
          </a:prstGeom>
        </p:spPr>
        <p:txBody>
          <a:bodyPr vert="horz" lIns="121920" tIns="60960" rIns="121920" bIns="60960" rtlCol="0">
            <a:noAutofit/>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027113"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a:buNone/>
            </a:pPr>
            <a:r>
              <a:rPr sz="3200" b="1">
                <a:solidFill>
                  <a:schemeClr val="tx1"/>
                </a:solidFill>
              </a:rPr>
              <a:t>CONFIDENTIAL INFORMATION</a:t>
            </a:r>
          </a:p>
          <a:p>
            <a:pPr marL="0" indent="0">
              <a:buNone/>
            </a:pPr>
            <a:r>
              <a:rPr sz="2200">
                <a:solidFill>
                  <a:schemeClr val="tx1"/>
                </a:solidFill>
              </a:rPr>
              <a:t>The information contained in this presentation is the confidential and proprietary information of Synopsys. You are not permitted to disseminate or use any of </a:t>
            </a:r>
            <a:br>
              <a:rPr sz="2200">
                <a:solidFill>
                  <a:schemeClr val="tx1"/>
                </a:solidFill>
              </a:rPr>
            </a:br>
            <a:r>
              <a:rPr sz="2200">
                <a:solidFill>
                  <a:schemeClr val="tx1"/>
                </a:solidFill>
              </a:rPr>
              <a:t>the information provided to you in this presentation outside of Synopsys </a:t>
            </a:r>
            <a:br>
              <a:rPr sz="2200">
                <a:solidFill>
                  <a:schemeClr val="tx1"/>
                </a:solidFill>
              </a:rPr>
            </a:br>
            <a:r>
              <a:rPr sz="2200">
                <a:solidFill>
                  <a:schemeClr val="tx1"/>
                </a:solidFill>
              </a:rPr>
              <a:t>without prior written authorization. </a:t>
            </a:r>
          </a:p>
          <a:p>
            <a:pPr>
              <a:buNone/>
            </a:pPr>
            <a:r>
              <a:rPr>
                <a:solidFill>
                  <a:schemeClr val="tx1"/>
                </a:solidFill>
              </a:rPr>
              <a:t> </a:t>
            </a:r>
          </a:p>
          <a:p>
            <a:pPr>
              <a:buNone/>
            </a:pPr>
            <a:r>
              <a:rPr sz="3200" b="1">
                <a:solidFill>
                  <a:schemeClr val="tx1"/>
                </a:solidFill>
              </a:rPr>
              <a:t>IMPORTANT NOTICE</a:t>
            </a:r>
          </a:p>
          <a:p>
            <a:pPr marL="0" indent="0">
              <a:buNone/>
            </a:pPr>
            <a:r>
              <a:rPr sz="2200">
                <a:solidFill>
                  <a:schemeClr val="tx1"/>
                </a:solidFill>
              </a:rPr>
              <a:t>In the event information in this presentation reflects Synopsys’ future plans, such plans are as of the date of this presentation and are subject to change. Synopsys is not obligated to update this presentation or develop the products with the features and functionality discussed in this presentation. Additionally, Synopsys’ services and products may only be offered and purchased pursuant to an authorized quote and purchase order or a mutually agreed upon written contract with Synopsys.</a:t>
            </a:r>
          </a:p>
        </p:txBody>
      </p:sp>
      <p:sp>
        <p:nvSpPr>
          <p:cNvPr id="3" name="ConStatement"/>
          <p:cNvSpPr txBox="1"/>
          <p:nvPr userDrawn="1">
            <p:custDataLst>
              <p:tags r:id="rId2"/>
            </p:custDataLst>
          </p:nvPr>
        </p:nvSpPr>
        <p:spPr>
          <a:xfrm>
            <a:off x="2921000" y="6590224"/>
            <a:ext cx="6350000" cy="245794"/>
          </a:xfrm>
          <a:prstGeom prst="rect">
            <a:avLst/>
          </a:prstGeom>
          <a:noFill/>
        </p:spPr>
        <p:txBody>
          <a:bodyPr vert="horz" wrap="none" lIns="91440" tIns="45720" rIns="91440" bIns="45720" rtlCol="0" anchor="ctr">
            <a:noAutofit/>
          </a:bodyPr>
          <a:lstStyle/>
          <a:p>
            <a:pPr algn="ctr"/>
            <a:r>
              <a:rPr lang="en-US" sz="800" dirty="0">
                <a:solidFill>
                  <a:srgbClr val="7F7F7F"/>
                </a:solidFill>
                <a:latin typeface="Arial"/>
              </a:rPr>
              <a:t>Synopsys Confidential Information</a:t>
            </a:r>
          </a:p>
        </p:txBody>
      </p:sp>
    </p:spTree>
  </p:cSld>
  <p:clrMapOvr>
    <a:masterClrMapping/>
  </p:clrMapOvr>
  <p:extLst>
    <p:ext uri="{DCECCB84-F9BA-43D5-87BE-67443E8EF086}">
      <p15:sldGuideLst xmlns:p15="http://schemas.microsoft.com/office/powerpoint/2012/main">
        <p15:guide id="2" pos="7392">
          <p15:clr>
            <a:srgbClr val="5ACBF0"/>
          </p15:clr>
        </p15:guide>
        <p15:guide id="3" orient="horz" pos="3888">
          <p15:clr>
            <a:srgbClr val="5ACBF0"/>
          </p15:clr>
        </p15:guide>
        <p15:guide id="4" orient="horz" pos="372">
          <p15:clr>
            <a:srgbClr val="5ACBF0"/>
          </p15:clr>
        </p15:guide>
        <p15:guide id="5" pos="288">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custDataLst>
              <p:tags r:id="rId1"/>
            </p:custDataLst>
          </p:nvPr>
        </p:nvSpPr>
        <p:spPr>
          <a:xfrm>
            <a:off x="456555" y="1554480"/>
            <a:ext cx="11278244" cy="4846320"/>
          </a:xfrm>
        </p:spPr>
        <p:txBody>
          <a:bodyPr vert="horz" lIns="91440" tIns="45720" rIns="91440" bIns="45720" rtlCol="0">
            <a:normAutofit/>
          </a:bodyPr>
          <a:lstStyle>
            <a:lvl1pPr>
              <a:defRPr baseline="0"/>
            </a:lvl1pPr>
            <a:lvl2pPr>
              <a:defRPr/>
            </a:lvl2pPr>
            <a:lvl3pPr>
              <a:defRPr/>
            </a:lvl3pPr>
            <a:lvl4pPr>
              <a:defRPr/>
            </a:lvl4pPr>
            <a:lvl5pPr>
              <a:defRPr/>
            </a:lvl5pPr>
            <a:lvl6pPr>
              <a:defRPr/>
            </a:lvl6pPr>
          </a:lstStyle>
          <a:p>
            <a:pPr lvl="0"/>
            <a:r>
              <a:rPr dirty="0"/>
              <a:t>Click to add text or choose an icon below to insert other content</a:t>
            </a:r>
          </a:p>
          <a:p>
            <a:pPr lvl="1"/>
            <a:r>
              <a:rPr dirty="0"/>
              <a:t>Second level</a:t>
            </a:r>
          </a:p>
          <a:p>
            <a:pPr lvl="2"/>
            <a:r>
              <a:rPr dirty="0"/>
              <a:t>Third level</a:t>
            </a:r>
          </a:p>
          <a:p>
            <a:pPr lvl="3"/>
            <a:r>
              <a:rPr dirty="0"/>
              <a:t>Fourth level</a:t>
            </a:r>
          </a:p>
          <a:p>
            <a:pPr lvl="4"/>
            <a:r>
              <a:rPr dirty="0"/>
              <a:t>Fifth level</a:t>
            </a:r>
          </a:p>
        </p:txBody>
      </p:sp>
      <p:sp>
        <p:nvSpPr>
          <p:cNvPr id="4" name="Text Placeholder 6"/>
          <p:cNvSpPr>
            <a:spLocks noGrp="1"/>
          </p:cNvSpPr>
          <p:nvPr>
            <p:ph type="body" sz="quarter" idx="12" hasCustomPrompt="1"/>
            <p:custDataLst>
              <p:tags r:id="rId2"/>
            </p:custDataLst>
          </p:nvPr>
        </p:nvSpPr>
        <p:spPr>
          <a:xfrm>
            <a:off x="456555" y="1005839"/>
            <a:ext cx="11278244" cy="365760"/>
          </a:xfrm>
        </p:spPr>
        <p:txBody>
          <a:bodyPr>
            <a:noAutofit/>
          </a:bodyPr>
          <a:lstStyle>
            <a:lvl1pPr marL="0" indent="0">
              <a:spcBef>
                <a:spcPts val="0"/>
              </a:spcBef>
              <a:buFont typeface="Arial" panose="020B0604020202020204" pitchFamily="34" charset="0"/>
              <a:buNone/>
              <a:defRPr sz="2200" i="0">
                <a:solidFill>
                  <a:schemeClr val="tx1"/>
                </a:solidFill>
              </a:defRPr>
            </a:lvl1pPr>
            <a:lvl2pPr marL="0" indent="0">
              <a:spcBef>
                <a:spcPts val="0"/>
              </a:spcBef>
              <a:buNone/>
              <a:defRPr sz="2400">
                <a:solidFill>
                  <a:schemeClr val="tx1">
                    <a:lumMod val="65000"/>
                    <a:lumOff val="35000"/>
                  </a:schemeClr>
                </a:solidFill>
              </a:defRPr>
            </a:lvl2pPr>
            <a:lvl3pPr marL="0" indent="0">
              <a:spcBef>
                <a:spcPts val="0"/>
              </a:spcBef>
              <a:buNone/>
              <a:defRPr sz="2400">
                <a:solidFill>
                  <a:schemeClr val="tx1">
                    <a:lumMod val="65000"/>
                    <a:lumOff val="35000"/>
                  </a:schemeClr>
                </a:solidFill>
              </a:defRPr>
            </a:lvl3pPr>
            <a:lvl4pPr marL="0" indent="0">
              <a:spcBef>
                <a:spcPts val="0"/>
              </a:spcBef>
              <a:buNone/>
              <a:defRPr sz="2400">
                <a:solidFill>
                  <a:schemeClr val="tx1">
                    <a:lumMod val="65000"/>
                    <a:lumOff val="35000"/>
                  </a:schemeClr>
                </a:solidFill>
              </a:defRPr>
            </a:lvl4pPr>
            <a:lvl5pPr marL="0" indent="0">
              <a:spcBef>
                <a:spcPts val="0"/>
              </a:spcBef>
              <a:buNone/>
              <a:defRPr sz="2400">
                <a:solidFill>
                  <a:schemeClr val="tx1">
                    <a:lumMod val="65000"/>
                    <a:lumOff val="35000"/>
                  </a:schemeClr>
                </a:solidFill>
              </a:defRPr>
            </a:lvl5pPr>
            <a:lvl6pPr marL="0" indent="0">
              <a:spcBef>
                <a:spcPts val="0"/>
              </a:spcBef>
              <a:buNone/>
              <a:defRPr sz="2400">
                <a:solidFill>
                  <a:schemeClr val="tx1">
                    <a:lumMod val="65000"/>
                    <a:lumOff val="35000"/>
                  </a:schemeClr>
                </a:solidFill>
              </a:defRPr>
            </a:lvl6pPr>
            <a:lvl7pPr marL="0" indent="0">
              <a:spcBef>
                <a:spcPts val="0"/>
              </a:spcBef>
              <a:buNone/>
              <a:defRPr sz="2400">
                <a:solidFill>
                  <a:schemeClr val="tx1">
                    <a:lumMod val="65000"/>
                    <a:lumOff val="35000"/>
                  </a:schemeClr>
                </a:solidFill>
              </a:defRPr>
            </a:lvl7pPr>
            <a:lvl8pPr marL="0" indent="0">
              <a:spcBef>
                <a:spcPts val="0"/>
              </a:spcBef>
              <a:buNone/>
              <a:defRPr sz="2400">
                <a:solidFill>
                  <a:schemeClr val="tx1">
                    <a:lumMod val="65000"/>
                    <a:lumOff val="35000"/>
                  </a:schemeClr>
                </a:solidFill>
              </a:defRPr>
            </a:lvl8pPr>
            <a:lvl9pPr marL="0" indent="0">
              <a:spcBef>
                <a:spcPts val="0"/>
              </a:spcBef>
              <a:buNone/>
              <a:defRPr sz="2400">
                <a:solidFill>
                  <a:schemeClr val="tx1">
                    <a:lumMod val="65000"/>
                    <a:lumOff val="35000"/>
                  </a:schemeClr>
                </a:solidFill>
              </a:defRPr>
            </a:lvl9pPr>
          </a:lstStyle>
          <a:p>
            <a:pPr lvl="0"/>
            <a:r>
              <a:t>Click to Add a Subtitle</a:t>
            </a:r>
          </a:p>
        </p:txBody>
      </p:sp>
      <p:sp>
        <p:nvSpPr>
          <p:cNvPr id="5" name="Title 4">
            <a:extLst>
              <a:ext uri="{FF2B5EF4-FFF2-40B4-BE49-F238E27FC236}">
                <a16:creationId xmlns:a16="http://schemas.microsoft.com/office/drawing/2014/main" id="{13AB35E0-AD47-4AD2-A594-DF7D8B2173E4}"/>
              </a:ext>
            </a:extLst>
          </p:cNvPr>
          <p:cNvSpPr>
            <a:spLocks noGrp="1"/>
          </p:cNvSpPr>
          <p:nvPr>
            <p:ph type="title" hasCustomPrompt="1"/>
            <p:custDataLst>
              <p:tags r:id="rId3"/>
            </p:custDataLst>
          </p:nvPr>
        </p:nvSpPr>
        <p:spPr/>
        <p:txBody>
          <a:bodyPr/>
          <a:lstStyle>
            <a:lvl1pPr>
              <a:defRPr/>
            </a:lvl1pPr>
          </a:lstStyle>
          <a:p>
            <a:r>
              <a:t>Click to Add a Title</a:t>
            </a:r>
          </a:p>
        </p:txBody>
      </p:sp>
      <p:sp>
        <p:nvSpPr>
          <p:cNvPr id="6" name="ConStatement"/>
          <p:cNvSpPr txBox="1"/>
          <p:nvPr userDrawn="1">
            <p:custDataLst>
              <p:tags r:id="rId4"/>
            </p:custDataLst>
          </p:nvPr>
        </p:nvSpPr>
        <p:spPr>
          <a:xfrm>
            <a:off x="2921000" y="6590224"/>
            <a:ext cx="6350000" cy="245794"/>
          </a:xfrm>
          <a:prstGeom prst="rect">
            <a:avLst/>
          </a:prstGeom>
          <a:noFill/>
        </p:spPr>
        <p:txBody>
          <a:bodyPr vert="horz" wrap="none" lIns="91440" tIns="45720" rIns="91440" bIns="45720" rtlCol="0" anchor="ctr">
            <a:noAutofit/>
          </a:bodyPr>
          <a:lstStyle/>
          <a:p>
            <a:pPr algn="ctr"/>
            <a:r>
              <a:rPr lang="en-US" sz="800" dirty="0">
                <a:solidFill>
                  <a:srgbClr val="7F7F7F"/>
                </a:solidFill>
                <a:latin typeface="Arial"/>
              </a:rPr>
              <a:t>Synopsys Confidential Information</a:t>
            </a:r>
          </a:p>
        </p:txBody>
      </p:sp>
    </p:spTree>
  </p:cSld>
  <p:clrMapOvr>
    <a:masterClrMapping/>
  </p:clrMapOvr>
  <p:extLst>
    <p:ext uri="{DCECCB84-F9BA-43D5-87BE-67443E8EF086}">
      <p15:sldGuideLst xmlns:p15="http://schemas.microsoft.com/office/powerpoint/2012/main">
        <p15:guide id="1" pos="288">
          <p15:clr>
            <a:srgbClr val="5ACBF0"/>
          </p15:clr>
        </p15:guide>
        <p15:guide id="2" pos="7392">
          <p15:clr>
            <a:srgbClr val="5ACBF0"/>
          </p15:clr>
        </p15:guide>
        <p15:guide id="3" orient="horz" pos="1152">
          <p15:clr>
            <a:srgbClr val="5ACBF0"/>
          </p15:clr>
        </p15:guide>
        <p15:guide id="4" orient="horz" pos="3888">
          <p15:clr>
            <a:srgbClr val="5ACBF0"/>
          </p15:clr>
        </p15:guide>
        <p15:guide id="5" orient="horz" pos="720">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custDataLst>
              <p:tags r:id="rId1"/>
            </p:custDataLst>
          </p:nvPr>
        </p:nvSpPr>
        <p:spPr>
          <a:xfrm>
            <a:off x="456555" y="1554480"/>
            <a:ext cx="11278244" cy="4846320"/>
          </a:xfrm>
        </p:spPr>
        <p:txBody>
          <a:bodyPr vert="horz" lIns="91440" tIns="45720" rIns="91440" bIns="45720" rtlCol="0">
            <a:normAutofit/>
          </a:bodyPr>
          <a:lstStyle>
            <a:lvl1pPr>
              <a:defRPr baseline="0"/>
            </a:lvl1pPr>
            <a:lvl2pPr>
              <a:defRPr/>
            </a:lvl2pPr>
            <a:lvl3pPr>
              <a:defRPr/>
            </a:lvl3pPr>
            <a:lvl4pPr>
              <a:defRPr/>
            </a:lvl4pPr>
            <a:lvl5pPr>
              <a:defRPr/>
            </a:lvl5pPr>
            <a:lvl6pPr>
              <a:defRPr/>
            </a:lvl6pPr>
          </a:lstStyle>
          <a:p>
            <a:pPr lvl="0"/>
            <a:r>
              <a:t>Click to add text or choose an icon below to insert other content</a:t>
            </a:r>
          </a:p>
          <a:p>
            <a:pPr lvl="1"/>
            <a:r>
              <a:t>Second level</a:t>
            </a:r>
          </a:p>
          <a:p>
            <a:pPr lvl="2"/>
            <a:r>
              <a:t>Third level</a:t>
            </a:r>
          </a:p>
          <a:p>
            <a:pPr lvl="3"/>
            <a:r>
              <a:t>Fourth level</a:t>
            </a:r>
          </a:p>
          <a:p>
            <a:pPr lvl="4"/>
            <a:r>
              <a:t>Fifth level</a:t>
            </a:r>
          </a:p>
        </p:txBody>
      </p:sp>
      <p:sp>
        <p:nvSpPr>
          <p:cNvPr id="5" name="Title 4">
            <a:extLst>
              <a:ext uri="{FF2B5EF4-FFF2-40B4-BE49-F238E27FC236}">
                <a16:creationId xmlns:a16="http://schemas.microsoft.com/office/drawing/2014/main" id="{13AB35E0-AD47-4AD2-A594-DF7D8B2173E4}"/>
              </a:ext>
            </a:extLst>
          </p:cNvPr>
          <p:cNvSpPr>
            <a:spLocks noGrp="1"/>
          </p:cNvSpPr>
          <p:nvPr>
            <p:ph type="title" hasCustomPrompt="1"/>
            <p:custDataLst>
              <p:tags r:id="rId2"/>
            </p:custDataLst>
          </p:nvPr>
        </p:nvSpPr>
        <p:spPr/>
        <p:txBody>
          <a:bodyPr/>
          <a:lstStyle>
            <a:lvl1pPr>
              <a:defRPr/>
            </a:lvl1pPr>
          </a:lstStyle>
          <a:p>
            <a:r>
              <a:t>Click to Add a Title</a:t>
            </a:r>
          </a:p>
        </p:txBody>
      </p:sp>
      <p:sp>
        <p:nvSpPr>
          <p:cNvPr id="6" name="ConStatement"/>
          <p:cNvSpPr txBox="1"/>
          <p:nvPr>
            <p:custDataLst>
              <p:tags r:id="rId3"/>
            </p:custDataLst>
          </p:nvPr>
        </p:nvSpPr>
        <p:spPr>
          <a:xfrm>
            <a:off x="2921000" y="6590224"/>
            <a:ext cx="6350000" cy="245794"/>
          </a:xfrm>
          <a:prstGeom prst="rect">
            <a:avLst/>
          </a:prstGeom>
          <a:noFill/>
        </p:spPr>
        <p:txBody>
          <a:bodyPr vert="horz" wrap="none" lIns="91440" tIns="45720" rIns="91440" bIns="45720" rtlCol="0" anchor="ctr">
            <a:noAutofit/>
          </a:bodyPr>
          <a:lstStyle/>
          <a:p>
            <a:pPr algn="ctr"/>
            <a:r>
              <a:rPr sz="800">
                <a:solidFill>
                  <a:srgbClr val="7F7F7F"/>
                </a:solidFill>
                <a:latin typeface="Arial"/>
              </a:rPr>
              <a:t>Synopsys Confidential Information</a:t>
            </a:r>
          </a:p>
        </p:txBody>
      </p:sp>
    </p:spTree>
    <p:extLst>
      <p:ext uri="{BB962C8B-B14F-4D97-AF65-F5344CB8AC3E}">
        <p14:creationId xmlns:p14="http://schemas.microsoft.com/office/powerpoint/2010/main" val="2628471069"/>
      </p:ext>
    </p:extLst>
  </p:cSld>
  <p:clrMapOvr>
    <a:masterClrMapping/>
  </p:clrMapOvr>
  <p:extLst>
    <p:ext uri="{DCECCB84-F9BA-43D5-87BE-67443E8EF086}">
      <p15:sldGuideLst xmlns:p15="http://schemas.microsoft.com/office/powerpoint/2012/main">
        <p15:guide id="1" pos="288">
          <p15:clr>
            <a:srgbClr val="5ACBF0"/>
          </p15:clr>
        </p15:guide>
        <p15:guide id="2" pos="7392">
          <p15:clr>
            <a:srgbClr val="5ACBF0"/>
          </p15:clr>
        </p15:guide>
        <p15:guide id="3" orient="horz" pos="1152">
          <p15:clr>
            <a:srgbClr val="5ACBF0"/>
          </p15:clr>
        </p15:guide>
        <p15:guide id="4" orient="horz" pos="3888">
          <p15:clr>
            <a:srgbClr val="5ACBF0"/>
          </p15:clr>
        </p15:guide>
        <p15:guide id="5" orient="horz" pos="720">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4D4B6-6919-4B05-9865-A84FDCB3F1A6}"/>
              </a:ext>
            </a:extLst>
          </p:cNvPr>
          <p:cNvSpPr>
            <a:spLocks noGrp="1"/>
          </p:cNvSpPr>
          <p:nvPr>
            <p:ph type="title" hasCustomPrompt="1"/>
            <p:custDataLst>
              <p:tags r:id="rId1"/>
            </p:custDataLst>
          </p:nvPr>
        </p:nvSpPr>
        <p:spPr/>
        <p:txBody>
          <a:bodyPr/>
          <a:lstStyle>
            <a:lvl1pPr>
              <a:defRPr/>
            </a:lvl1pPr>
          </a:lstStyle>
          <a:p>
            <a:r>
              <a:t>Click to Add a Title</a:t>
            </a:r>
          </a:p>
        </p:txBody>
      </p:sp>
      <p:sp>
        <p:nvSpPr>
          <p:cNvPr id="3" name="Text Placeholder 6">
            <a:extLst>
              <a:ext uri="{FF2B5EF4-FFF2-40B4-BE49-F238E27FC236}">
                <a16:creationId xmlns:a16="http://schemas.microsoft.com/office/drawing/2014/main" id="{9C032D36-66AB-4AEF-A795-4ED1CE7E776A}"/>
              </a:ext>
            </a:extLst>
          </p:cNvPr>
          <p:cNvSpPr>
            <a:spLocks noGrp="1"/>
          </p:cNvSpPr>
          <p:nvPr>
            <p:ph type="body" sz="quarter" idx="12" hasCustomPrompt="1"/>
            <p:custDataLst>
              <p:tags r:id="rId2"/>
            </p:custDataLst>
          </p:nvPr>
        </p:nvSpPr>
        <p:spPr>
          <a:xfrm>
            <a:off x="456555" y="1005839"/>
            <a:ext cx="11278244" cy="365760"/>
          </a:xfrm>
        </p:spPr>
        <p:txBody>
          <a:bodyPr>
            <a:noAutofit/>
          </a:bodyPr>
          <a:lstStyle>
            <a:lvl1pPr marL="0" indent="0">
              <a:spcBef>
                <a:spcPts val="0"/>
              </a:spcBef>
              <a:buFont typeface="Arial" panose="020B0604020202020204" pitchFamily="34" charset="0"/>
              <a:buNone/>
              <a:defRPr sz="2200" i="0">
                <a:solidFill>
                  <a:schemeClr val="tx1"/>
                </a:solidFill>
              </a:defRPr>
            </a:lvl1pPr>
            <a:lvl2pPr marL="0" indent="0">
              <a:spcBef>
                <a:spcPts val="0"/>
              </a:spcBef>
              <a:buNone/>
              <a:defRPr sz="2400">
                <a:solidFill>
                  <a:schemeClr val="tx1">
                    <a:lumMod val="65000"/>
                    <a:lumOff val="35000"/>
                  </a:schemeClr>
                </a:solidFill>
              </a:defRPr>
            </a:lvl2pPr>
            <a:lvl3pPr marL="0" indent="0">
              <a:spcBef>
                <a:spcPts val="0"/>
              </a:spcBef>
              <a:buNone/>
              <a:defRPr sz="2400">
                <a:solidFill>
                  <a:schemeClr val="tx1">
                    <a:lumMod val="65000"/>
                    <a:lumOff val="35000"/>
                  </a:schemeClr>
                </a:solidFill>
              </a:defRPr>
            </a:lvl3pPr>
            <a:lvl4pPr marL="0" indent="0">
              <a:spcBef>
                <a:spcPts val="0"/>
              </a:spcBef>
              <a:buNone/>
              <a:defRPr sz="2400">
                <a:solidFill>
                  <a:schemeClr val="tx1">
                    <a:lumMod val="65000"/>
                    <a:lumOff val="35000"/>
                  </a:schemeClr>
                </a:solidFill>
              </a:defRPr>
            </a:lvl4pPr>
            <a:lvl5pPr marL="0" indent="0">
              <a:spcBef>
                <a:spcPts val="0"/>
              </a:spcBef>
              <a:buNone/>
              <a:defRPr sz="2400">
                <a:solidFill>
                  <a:schemeClr val="tx1">
                    <a:lumMod val="65000"/>
                    <a:lumOff val="35000"/>
                  </a:schemeClr>
                </a:solidFill>
              </a:defRPr>
            </a:lvl5pPr>
            <a:lvl6pPr marL="0" indent="0">
              <a:spcBef>
                <a:spcPts val="0"/>
              </a:spcBef>
              <a:buNone/>
              <a:defRPr sz="2400">
                <a:solidFill>
                  <a:schemeClr val="tx1">
                    <a:lumMod val="65000"/>
                    <a:lumOff val="35000"/>
                  </a:schemeClr>
                </a:solidFill>
              </a:defRPr>
            </a:lvl6pPr>
            <a:lvl7pPr marL="0" indent="0">
              <a:spcBef>
                <a:spcPts val="0"/>
              </a:spcBef>
              <a:buNone/>
              <a:defRPr sz="2400">
                <a:solidFill>
                  <a:schemeClr val="tx1">
                    <a:lumMod val="65000"/>
                    <a:lumOff val="35000"/>
                  </a:schemeClr>
                </a:solidFill>
              </a:defRPr>
            </a:lvl7pPr>
            <a:lvl8pPr marL="0" indent="0">
              <a:spcBef>
                <a:spcPts val="0"/>
              </a:spcBef>
              <a:buNone/>
              <a:defRPr sz="2400">
                <a:solidFill>
                  <a:schemeClr val="tx1">
                    <a:lumMod val="65000"/>
                    <a:lumOff val="35000"/>
                  </a:schemeClr>
                </a:solidFill>
              </a:defRPr>
            </a:lvl8pPr>
            <a:lvl9pPr marL="0" indent="0">
              <a:spcBef>
                <a:spcPts val="0"/>
              </a:spcBef>
              <a:buNone/>
              <a:defRPr sz="2400">
                <a:solidFill>
                  <a:schemeClr val="tx1">
                    <a:lumMod val="65000"/>
                    <a:lumOff val="35000"/>
                  </a:schemeClr>
                </a:solidFill>
              </a:defRPr>
            </a:lvl9pPr>
          </a:lstStyle>
          <a:p>
            <a:pPr lvl="0"/>
            <a:r>
              <a:t>Click to Add a Subtitle</a:t>
            </a:r>
          </a:p>
        </p:txBody>
      </p:sp>
      <p:sp>
        <p:nvSpPr>
          <p:cNvPr id="4" name="ConStatement"/>
          <p:cNvSpPr txBox="1"/>
          <p:nvPr userDrawn="1">
            <p:custDataLst>
              <p:tags r:id="rId3"/>
            </p:custDataLst>
          </p:nvPr>
        </p:nvSpPr>
        <p:spPr>
          <a:xfrm>
            <a:off x="2921000" y="6590224"/>
            <a:ext cx="6350000" cy="245794"/>
          </a:xfrm>
          <a:prstGeom prst="rect">
            <a:avLst/>
          </a:prstGeom>
          <a:noFill/>
        </p:spPr>
        <p:txBody>
          <a:bodyPr vert="horz" wrap="none" lIns="91440" tIns="45720" rIns="91440" bIns="45720" rtlCol="0" anchor="ctr">
            <a:noAutofit/>
          </a:bodyPr>
          <a:lstStyle/>
          <a:p>
            <a:pPr algn="ctr"/>
            <a:r>
              <a:rPr lang="en-US" sz="800" dirty="0">
                <a:solidFill>
                  <a:srgbClr val="7F7F7F"/>
                </a:solidFill>
                <a:latin typeface="Arial"/>
              </a:rPr>
              <a:t>Synopsys Confidential Information</a:t>
            </a:r>
          </a:p>
        </p:txBody>
      </p:sp>
    </p:spTree>
    <p:extLst>
      <p:ext uri="{BB962C8B-B14F-4D97-AF65-F5344CB8AC3E}">
        <p14:creationId xmlns:p14="http://schemas.microsoft.com/office/powerpoint/2010/main" val="30416856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Content Gray Ba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B2F5014-87B6-4C5E-A265-0DB64F3D815D}"/>
              </a:ext>
            </a:extLst>
          </p:cNvPr>
          <p:cNvSpPr/>
          <p:nvPr>
            <p:custDataLst>
              <p:tags r:id="rId1"/>
            </p:custDataLst>
          </p:nvPr>
        </p:nvSpPr>
        <p:spPr bwMode="ltGray">
          <a:xfrm>
            <a:off x="0" y="1465385"/>
            <a:ext cx="12192645" cy="5035062"/>
          </a:xfrm>
          <a:prstGeom prst="rect">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p:cNvSpPr>
            <a:spLocks noGrp="1"/>
          </p:cNvSpPr>
          <p:nvPr>
            <p:ph idx="1" hasCustomPrompt="1"/>
            <p:custDataLst>
              <p:tags r:id="rId2"/>
            </p:custDataLst>
          </p:nvPr>
        </p:nvSpPr>
        <p:spPr>
          <a:xfrm>
            <a:off x="456555" y="1554480"/>
            <a:ext cx="11278244" cy="4846320"/>
          </a:xfrm>
        </p:spPr>
        <p:txBody>
          <a:bodyPr vert="horz" lIns="91440" tIns="45720" rIns="91440" bIns="45720" rtlCol="0">
            <a:normAutofit/>
          </a:bodyPr>
          <a:lstStyle>
            <a:lvl1pPr>
              <a:defRPr baseline="0"/>
            </a:lvl1pPr>
            <a:lvl2pPr>
              <a:defRPr/>
            </a:lvl2pPr>
            <a:lvl3pPr>
              <a:defRPr/>
            </a:lvl3pPr>
            <a:lvl4pPr>
              <a:defRPr/>
            </a:lvl4pPr>
            <a:lvl5pPr>
              <a:defRPr/>
            </a:lvl5pPr>
            <a:lvl6pPr>
              <a:defRPr/>
            </a:lvl6pPr>
          </a:lstStyle>
          <a:p>
            <a:pPr lvl="0"/>
            <a:r>
              <a:t>Click to add text or choose an icon below to insert other content</a:t>
            </a:r>
          </a:p>
          <a:p>
            <a:pPr lvl="1"/>
            <a:r>
              <a:t>Second level</a:t>
            </a:r>
          </a:p>
          <a:p>
            <a:pPr lvl="2"/>
            <a:r>
              <a:t>Third level</a:t>
            </a:r>
          </a:p>
          <a:p>
            <a:pPr lvl="3"/>
            <a:r>
              <a:t>Fourth level</a:t>
            </a:r>
          </a:p>
          <a:p>
            <a:pPr lvl="4"/>
            <a:r>
              <a:t>Fifth level</a:t>
            </a:r>
          </a:p>
        </p:txBody>
      </p:sp>
      <p:sp>
        <p:nvSpPr>
          <p:cNvPr id="4" name="Text Placeholder 6"/>
          <p:cNvSpPr>
            <a:spLocks noGrp="1"/>
          </p:cNvSpPr>
          <p:nvPr>
            <p:ph type="body" sz="quarter" idx="12" hasCustomPrompt="1"/>
            <p:custDataLst>
              <p:tags r:id="rId3"/>
            </p:custDataLst>
          </p:nvPr>
        </p:nvSpPr>
        <p:spPr>
          <a:xfrm>
            <a:off x="456555" y="1005839"/>
            <a:ext cx="11278244" cy="365760"/>
          </a:xfrm>
        </p:spPr>
        <p:txBody>
          <a:bodyPr>
            <a:noAutofit/>
          </a:bodyPr>
          <a:lstStyle>
            <a:lvl1pPr marL="0" indent="0">
              <a:spcBef>
                <a:spcPts val="0"/>
              </a:spcBef>
              <a:buFont typeface="Arial" panose="020B0604020202020204" pitchFamily="34" charset="0"/>
              <a:buNone/>
              <a:defRPr sz="2200" i="0">
                <a:solidFill>
                  <a:schemeClr val="tx1"/>
                </a:solidFill>
              </a:defRPr>
            </a:lvl1pPr>
            <a:lvl2pPr marL="0" indent="0">
              <a:spcBef>
                <a:spcPts val="0"/>
              </a:spcBef>
              <a:buNone/>
              <a:defRPr sz="2400">
                <a:solidFill>
                  <a:schemeClr val="tx1">
                    <a:lumMod val="65000"/>
                    <a:lumOff val="35000"/>
                  </a:schemeClr>
                </a:solidFill>
              </a:defRPr>
            </a:lvl2pPr>
            <a:lvl3pPr marL="0" indent="0">
              <a:spcBef>
                <a:spcPts val="0"/>
              </a:spcBef>
              <a:buNone/>
              <a:defRPr sz="2400">
                <a:solidFill>
                  <a:schemeClr val="tx1">
                    <a:lumMod val="65000"/>
                    <a:lumOff val="35000"/>
                  </a:schemeClr>
                </a:solidFill>
              </a:defRPr>
            </a:lvl3pPr>
            <a:lvl4pPr marL="0" indent="0">
              <a:spcBef>
                <a:spcPts val="0"/>
              </a:spcBef>
              <a:buNone/>
              <a:defRPr sz="2400">
                <a:solidFill>
                  <a:schemeClr val="tx1">
                    <a:lumMod val="65000"/>
                    <a:lumOff val="35000"/>
                  </a:schemeClr>
                </a:solidFill>
              </a:defRPr>
            </a:lvl4pPr>
            <a:lvl5pPr marL="0" indent="0">
              <a:spcBef>
                <a:spcPts val="0"/>
              </a:spcBef>
              <a:buNone/>
              <a:defRPr sz="2400">
                <a:solidFill>
                  <a:schemeClr val="tx1">
                    <a:lumMod val="65000"/>
                    <a:lumOff val="35000"/>
                  </a:schemeClr>
                </a:solidFill>
              </a:defRPr>
            </a:lvl5pPr>
            <a:lvl6pPr marL="0" indent="0">
              <a:spcBef>
                <a:spcPts val="0"/>
              </a:spcBef>
              <a:buNone/>
              <a:defRPr sz="2400">
                <a:solidFill>
                  <a:schemeClr val="tx1">
                    <a:lumMod val="65000"/>
                    <a:lumOff val="35000"/>
                  </a:schemeClr>
                </a:solidFill>
              </a:defRPr>
            </a:lvl6pPr>
            <a:lvl7pPr marL="0" indent="0">
              <a:spcBef>
                <a:spcPts val="0"/>
              </a:spcBef>
              <a:buNone/>
              <a:defRPr sz="2400">
                <a:solidFill>
                  <a:schemeClr val="tx1">
                    <a:lumMod val="65000"/>
                    <a:lumOff val="35000"/>
                  </a:schemeClr>
                </a:solidFill>
              </a:defRPr>
            </a:lvl7pPr>
            <a:lvl8pPr marL="0" indent="0">
              <a:spcBef>
                <a:spcPts val="0"/>
              </a:spcBef>
              <a:buNone/>
              <a:defRPr sz="2400">
                <a:solidFill>
                  <a:schemeClr val="tx1">
                    <a:lumMod val="65000"/>
                    <a:lumOff val="35000"/>
                  </a:schemeClr>
                </a:solidFill>
              </a:defRPr>
            </a:lvl8pPr>
            <a:lvl9pPr marL="0" indent="0">
              <a:spcBef>
                <a:spcPts val="0"/>
              </a:spcBef>
              <a:buNone/>
              <a:defRPr sz="2400">
                <a:solidFill>
                  <a:schemeClr val="tx1">
                    <a:lumMod val="65000"/>
                    <a:lumOff val="35000"/>
                  </a:schemeClr>
                </a:solidFill>
              </a:defRPr>
            </a:lvl9pPr>
          </a:lstStyle>
          <a:p>
            <a:pPr lvl="0"/>
            <a:r>
              <a:t>Click to Add a Subtitle</a:t>
            </a:r>
          </a:p>
        </p:txBody>
      </p:sp>
      <p:sp>
        <p:nvSpPr>
          <p:cNvPr id="5" name="Title 4">
            <a:extLst>
              <a:ext uri="{FF2B5EF4-FFF2-40B4-BE49-F238E27FC236}">
                <a16:creationId xmlns:a16="http://schemas.microsoft.com/office/drawing/2014/main" id="{13AB35E0-AD47-4AD2-A594-DF7D8B2173E4}"/>
              </a:ext>
            </a:extLst>
          </p:cNvPr>
          <p:cNvSpPr>
            <a:spLocks noGrp="1"/>
          </p:cNvSpPr>
          <p:nvPr>
            <p:ph type="title" hasCustomPrompt="1"/>
            <p:custDataLst>
              <p:tags r:id="rId4"/>
            </p:custDataLst>
          </p:nvPr>
        </p:nvSpPr>
        <p:spPr/>
        <p:txBody>
          <a:bodyPr/>
          <a:lstStyle>
            <a:lvl1pPr>
              <a:defRPr/>
            </a:lvl1pPr>
          </a:lstStyle>
          <a:p>
            <a:r>
              <a:t>Click to Add a Title</a:t>
            </a:r>
          </a:p>
        </p:txBody>
      </p:sp>
      <p:sp>
        <p:nvSpPr>
          <p:cNvPr id="6" name="ConStatement"/>
          <p:cNvSpPr txBox="1"/>
          <p:nvPr>
            <p:custDataLst>
              <p:tags r:id="rId5"/>
            </p:custDataLst>
          </p:nvPr>
        </p:nvSpPr>
        <p:spPr>
          <a:xfrm>
            <a:off x="2921000" y="6590224"/>
            <a:ext cx="6350000" cy="245794"/>
          </a:xfrm>
          <a:prstGeom prst="rect">
            <a:avLst/>
          </a:prstGeom>
          <a:noFill/>
        </p:spPr>
        <p:txBody>
          <a:bodyPr vert="horz" wrap="none" lIns="91440" tIns="45720" rIns="91440" bIns="45720" rtlCol="0" anchor="ctr">
            <a:noAutofit/>
          </a:bodyPr>
          <a:lstStyle/>
          <a:p>
            <a:pPr algn="ctr"/>
            <a:r>
              <a:rPr sz="800">
                <a:solidFill>
                  <a:srgbClr val="7F7F7F"/>
                </a:solidFill>
                <a:latin typeface="Arial"/>
              </a:rPr>
              <a:t>Synopsys Confidential Information</a:t>
            </a:r>
          </a:p>
        </p:txBody>
      </p:sp>
    </p:spTree>
    <p:extLst>
      <p:ext uri="{BB962C8B-B14F-4D97-AF65-F5344CB8AC3E}">
        <p14:creationId xmlns:p14="http://schemas.microsoft.com/office/powerpoint/2010/main" val="2916389331"/>
      </p:ext>
    </p:extLst>
  </p:cSld>
  <p:clrMapOvr>
    <a:masterClrMapping/>
  </p:clrMapOvr>
  <p:extLst>
    <p:ext uri="{DCECCB84-F9BA-43D5-87BE-67443E8EF086}">
      <p15:sldGuideLst xmlns:p15="http://schemas.microsoft.com/office/powerpoint/2012/main">
        <p15:guide id="1" pos="288">
          <p15:clr>
            <a:srgbClr val="5ACBF0"/>
          </p15:clr>
        </p15:guide>
        <p15:guide id="2" pos="7392">
          <p15:clr>
            <a:srgbClr val="5ACBF0"/>
          </p15:clr>
        </p15:guide>
        <p15:guide id="3" orient="horz" pos="1152">
          <p15:clr>
            <a:srgbClr val="5ACBF0"/>
          </p15:clr>
        </p15:guide>
        <p15:guide id="4" orient="horz" pos="3888">
          <p15:clr>
            <a:srgbClr val="5ACBF0"/>
          </p15:clr>
        </p15:guide>
        <p15:guide id="5" orient="horz" pos="720">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ntent Sub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custDataLst>
              <p:tags r:id="rId1"/>
            </p:custDataLst>
          </p:nvPr>
        </p:nvSpPr>
        <p:spPr/>
        <p:txBody>
          <a:bodyPr/>
          <a:lstStyle/>
          <a:p>
            <a:r>
              <a:t>Click to Add a Title</a:t>
            </a:r>
          </a:p>
        </p:txBody>
      </p:sp>
      <p:sp>
        <p:nvSpPr>
          <p:cNvPr id="3" name="Content Placeholder 2"/>
          <p:cNvSpPr>
            <a:spLocks noGrp="1"/>
          </p:cNvSpPr>
          <p:nvPr>
            <p:ph sz="half" idx="1" hasCustomPrompt="1"/>
            <p:custDataLst>
              <p:tags r:id="rId2"/>
            </p:custDataLst>
          </p:nvPr>
        </p:nvSpPr>
        <p:spPr>
          <a:xfrm>
            <a:off x="456555" y="1554480"/>
            <a:ext cx="5525117" cy="4846320"/>
          </a:xfrm>
        </p:spPr>
        <p:txBody>
          <a:bodyPr vert="horz" lIns="91440" tIns="45720" rIns="91440" bIns="45720" rtlCol="0">
            <a:normAutofit/>
          </a:bodyPr>
          <a:lstStyle>
            <a:lvl1pPr>
              <a:defRPr/>
            </a:lvl1pPr>
            <a:lvl2pPr>
              <a:defRPr/>
            </a:lvl2pPr>
            <a:lvl3pPr>
              <a:defRPr/>
            </a:lvl3pPr>
            <a:lvl4pPr>
              <a:defRPr/>
            </a:lvl4pPr>
            <a:lvl5pPr>
              <a:defRPr/>
            </a:lvl5pPr>
          </a:lstStyle>
          <a:p>
            <a:pPr lvl="0"/>
            <a:r>
              <a:t>Click to add text or choose an icon below to insert other content</a:t>
            </a:r>
          </a:p>
          <a:p>
            <a:pPr lvl="1"/>
            <a:r>
              <a:t>Second level</a:t>
            </a:r>
          </a:p>
          <a:p>
            <a:pPr lvl="2"/>
            <a:r>
              <a:t>Third level</a:t>
            </a:r>
          </a:p>
          <a:p>
            <a:pPr lvl="3"/>
            <a:r>
              <a:t>Fourth level</a:t>
            </a:r>
          </a:p>
          <a:p>
            <a:pPr lvl="4"/>
            <a:r>
              <a:t>Fifth level</a:t>
            </a:r>
          </a:p>
        </p:txBody>
      </p:sp>
      <p:sp>
        <p:nvSpPr>
          <p:cNvPr id="4" name="Content Placeholder 3"/>
          <p:cNvSpPr>
            <a:spLocks noGrp="1"/>
          </p:cNvSpPr>
          <p:nvPr>
            <p:ph sz="half" idx="2" hasCustomPrompt="1"/>
            <p:custDataLst>
              <p:tags r:id="rId3"/>
            </p:custDataLst>
          </p:nvPr>
        </p:nvSpPr>
        <p:spPr>
          <a:xfrm>
            <a:off x="6209681" y="1554480"/>
            <a:ext cx="5525117" cy="4846320"/>
          </a:xfrm>
        </p:spPr>
        <p:txBody>
          <a:bodyPr vert="horz" lIns="91440" tIns="45720" rIns="91440" bIns="45720" rtlCol="0">
            <a:normAutofit/>
          </a:bodyPr>
          <a:lstStyle>
            <a:lvl1pPr>
              <a:defRPr/>
            </a:lvl1pPr>
            <a:lvl2pPr>
              <a:defRPr/>
            </a:lvl2pPr>
            <a:lvl3pPr>
              <a:defRPr/>
            </a:lvl3pPr>
            <a:lvl4pPr>
              <a:defRPr baseline="0"/>
            </a:lvl4pPr>
            <a:lvl5pPr>
              <a:defRPr baseline="0"/>
            </a:lvl5pPr>
          </a:lstStyle>
          <a:p>
            <a:pPr lvl="0"/>
            <a:r>
              <a:t>Click to add text or choose an icon below to insert other content</a:t>
            </a:r>
          </a:p>
          <a:p>
            <a:pPr lvl="1"/>
            <a:r>
              <a:t>Second level</a:t>
            </a:r>
          </a:p>
          <a:p>
            <a:pPr lvl="2"/>
            <a:r>
              <a:t>Third level</a:t>
            </a:r>
          </a:p>
          <a:p>
            <a:pPr lvl="3"/>
            <a:r>
              <a:t>Fourth level</a:t>
            </a:r>
          </a:p>
          <a:p>
            <a:pPr lvl="4"/>
            <a:r>
              <a:t>Fifth level</a:t>
            </a:r>
          </a:p>
        </p:txBody>
      </p:sp>
      <p:sp>
        <p:nvSpPr>
          <p:cNvPr id="5" name="Text Placeholder 6"/>
          <p:cNvSpPr>
            <a:spLocks noGrp="1"/>
          </p:cNvSpPr>
          <p:nvPr>
            <p:ph type="body" sz="quarter" idx="12" hasCustomPrompt="1"/>
            <p:custDataLst>
              <p:tags r:id="rId4"/>
            </p:custDataLst>
          </p:nvPr>
        </p:nvSpPr>
        <p:spPr>
          <a:xfrm>
            <a:off x="456555" y="1005839"/>
            <a:ext cx="11278244" cy="365760"/>
          </a:xfrm>
        </p:spPr>
        <p:txBody>
          <a:bodyPr>
            <a:noAutofit/>
          </a:bodyPr>
          <a:lstStyle>
            <a:lvl1pPr marL="0" indent="0">
              <a:spcBef>
                <a:spcPts val="0"/>
              </a:spcBef>
              <a:buFont typeface="Arial" panose="020B0604020202020204" pitchFamily="34" charset="0"/>
              <a:buNone/>
              <a:defRPr sz="2200" i="0">
                <a:solidFill>
                  <a:schemeClr val="tx1"/>
                </a:solidFill>
              </a:defRPr>
            </a:lvl1pPr>
            <a:lvl2pPr marL="0" indent="0">
              <a:spcBef>
                <a:spcPts val="0"/>
              </a:spcBef>
              <a:buNone/>
              <a:defRPr sz="2400">
                <a:solidFill>
                  <a:schemeClr val="tx1">
                    <a:lumMod val="65000"/>
                    <a:lumOff val="35000"/>
                  </a:schemeClr>
                </a:solidFill>
              </a:defRPr>
            </a:lvl2pPr>
            <a:lvl3pPr marL="0" indent="0">
              <a:spcBef>
                <a:spcPts val="0"/>
              </a:spcBef>
              <a:buNone/>
              <a:defRPr sz="2400">
                <a:solidFill>
                  <a:schemeClr val="tx1">
                    <a:lumMod val="65000"/>
                    <a:lumOff val="35000"/>
                  </a:schemeClr>
                </a:solidFill>
              </a:defRPr>
            </a:lvl3pPr>
            <a:lvl4pPr marL="0" indent="0">
              <a:spcBef>
                <a:spcPts val="0"/>
              </a:spcBef>
              <a:buNone/>
              <a:defRPr sz="2400">
                <a:solidFill>
                  <a:schemeClr val="tx1">
                    <a:lumMod val="65000"/>
                    <a:lumOff val="35000"/>
                  </a:schemeClr>
                </a:solidFill>
              </a:defRPr>
            </a:lvl4pPr>
            <a:lvl5pPr marL="0" indent="0">
              <a:spcBef>
                <a:spcPts val="0"/>
              </a:spcBef>
              <a:buNone/>
              <a:defRPr sz="2400">
                <a:solidFill>
                  <a:schemeClr val="tx1">
                    <a:lumMod val="65000"/>
                    <a:lumOff val="35000"/>
                  </a:schemeClr>
                </a:solidFill>
              </a:defRPr>
            </a:lvl5pPr>
            <a:lvl6pPr marL="0" indent="0">
              <a:spcBef>
                <a:spcPts val="0"/>
              </a:spcBef>
              <a:buNone/>
              <a:defRPr sz="2400">
                <a:solidFill>
                  <a:schemeClr val="tx1">
                    <a:lumMod val="65000"/>
                    <a:lumOff val="35000"/>
                  </a:schemeClr>
                </a:solidFill>
              </a:defRPr>
            </a:lvl6pPr>
            <a:lvl7pPr marL="0" indent="0">
              <a:spcBef>
                <a:spcPts val="0"/>
              </a:spcBef>
              <a:buNone/>
              <a:defRPr sz="2400">
                <a:solidFill>
                  <a:schemeClr val="tx1">
                    <a:lumMod val="65000"/>
                    <a:lumOff val="35000"/>
                  </a:schemeClr>
                </a:solidFill>
              </a:defRPr>
            </a:lvl7pPr>
            <a:lvl8pPr marL="0" indent="0">
              <a:spcBef>
                <a:spcPts val="0"/>
              </a:spcBef>
              <a:buNone/>
              <a:defRPr sz="2400">
                <a:solidFill>
                  <a:schemeClr val="tx1">
                    <a:lumMod val="65000"/>
                    <a:lumOff val="35000"/>
                  </a:schemeClr>
                </a:solidFill>
              </a:defRPr>
            </a:lvl8pPr>
            <a:lvl9pPr marL="0" indent="0">
              <a:spcBef>
                <a:spcPts val="0"/>
              </a:spcBef>
              <a:buNone/>
              <a:defRPr sz="2400">
                <a:solidFill>
                  <a:schemeClr val="tx1">
                    <a:lumMod val="65000"/>
                    <a:lumOff val="35000"/>
                  </a:schemeClr>
                </a:solidFill>
              </a:defRPr>
            </a:lvl9pPr>
          </a:lstStyle>
          <a:p>
            <a:pPr lvl="0"/>
            <a:r>
              <a:t>Click to Add a Subtitle</a:t>
            </a:r>
          </a:p>
        </p:txBody>
      </p:sp>
      <p:sp>
        <p:nvSpPr>
          <p:cNvPr id="6" name="ConStatement"/>
          <p:cNvSpPr txBox="1"/>
          <p:nvPr userDrawn="1">
            <p:custDataLst>
              <p:tags r:id="rId5"/>
            </p:custDataLst>
          </p:nvPr>
        </p:nvSpPr>
        <p:spPr>
          <a:xfrm>
            <a:off x="2921000" y="6590224"/>
            <a:ext cx="6350000" cy="245794"/>
          </a:xfrm>
          <a:prstGeom prst="rect">
            <a:avLst/>
          </a:prstGeom>
          <a:noFill/>
        </p:spPr>
        <p:txBody>
          <a:bodyPr vert="horz" wrap="none" lIns="91440" tIns="45720" rIns="91440" bIns="45720" rtlCol="0" anchor="ctr">
            <a:noAutofit/>
          </a:bodyPr>
          <a:lstStyle/>
          <a:p>
            <a:pPr algn="ctr"/>
            <a:r>
              <a:rPr lang="en-US" sz="800" dirty="0">
                <a:solidFill>
                  <a:srgbClr val="7F7F7F"/>
                </a:solidFill>
                <a:latin typeface="Arial"/>
              </a:rPr>
              <a:t>Synopsys Confidential Information</a:t>
            </a:r>
          </a:p>
        </p:txBody>
      </p:sp>
    </p:spTree>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3" orient="horz" pos="1152">
          <p15:clr>
            <a:srgbClr val="5ACBF0"/>
          </p15:clr>
        </p15:guide>
        <p15:guide id="4" orient="horz" pos="720">
          <p15:clr>
            <a:srgbClr val="5ACBF0"/>
          </p15:clr>
        </p15:guide>
        <p15:guide id="5" orient="horz" pos="3888">
          <p15:clr>
            <a:srgbClr val="5ACBF0"/>
          </p15:clr>
        </p15:guide>
        <p15:guide id="6" pos="7392">
          <p15:clr>
            <a:srgbClr val="5ACBF0"/>
          </p15:clr>
        </p15:guide>
        <p15:guide id="7" pos="288">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Subtitle Content Gray Bar">
    <p:spTree>
      <p:nvGrpSpPr>
        <p:cNvPr id="1" name=""/>
        <p:cNvGrpSpPr/>
        <p:nvPr/>
      </p:nvGrpSpPr>
      <p:grpSpPr>
        <a:xfrm>
          <a:off x="0" y="0"/>
          <a:ext cx="0" cy="0"/>
          <a:chOff x="0" y="0"/>
          <a:chExt cx="0" cy="0"/>
        </a:xfrm>
      </p:grpSpPr>
      <p:sp>
        <p:nvSpPr>
          <p:cNvPr id="3" name="Rectangle 2"/>
          <p:cNvSpPr/>
          <p:nvPr>
            <p:custDataLst>
              <p:tags r:id="rId1"/>
            </p:custDataLst>
          </p:nvPr>
        </p:nvSpPr>
        <p:spPr bwMode="ltGray">
          <a:xfrm>
            <a:off x="8534400" y="0"/>
            <a:ext cx="3658245" cy="6858000"/>
          </a:xfrm>
          <a:prstGeom prst="rect">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Content Placeholder 5"/>
          <p:cNvSpPr>
            <a:spLocks noGrp="1"/>
          </p:cNvSpPr>
          <p:nvPr>
            <p:ph sz="quarter" idx="10" hasCustomPrompt="1"/>
            <p:custDataLst>
              <p:tags r:id="rId2"/>
            </p:custDataLst>
          </p:nvPr>
        </p:nvSpPr>
        <p:spPr>
          <a:xfrm>
            <a:off x="456555" y="1554480"/>
            <a:ext cx="7772400" cy="4846320"/>
          </a:xfrm>
        </p:spPr>
        <p:txBody>
          <a:bodyPr vert="horz" lIns="91440" tIns="45720" rIns="91440" bIns="45720" rtlCol="0">
            <a:normAutofit/>
          </a:bodyPr>
          <a:lstStyle>
            <a:lvl1pPr>
              <a:defRPr/>
            </a:lvl1pPr>
            <a:lvl2pPr>
              <a:defRPr/>
            </a:lvl2pPr>
            <a:lvl3pPr>
              <a:defRPr/>
            </a:lvl3pPr>
          </a:lstStyle>
          <a:p>
            <a:pPr lvl="0"/>
            <a:r>
              <a:t>Click to add text or choose an icon below to insert other content</a:t>
            </a:r>
          </a:p>
          <a:p>
            <a:pPr lvl="1"/>
            <a:r>
              <a:t>Second level</a:t>
            </a:r>
          </a:p>
          <a:p>
            <a:pPr lvl="2"/>
            <a:r>
              <a:t>Third level</a:t>
            </a:r>
          </a:p>
          <a:p>
            <a:pPr lvl="3"/>
            <a:r>
              <a:t>Fourth level</a:t>
            </a:r>
          </a:p>
          <a:p>
            <a:pPr lvl="4"/>
            <a:r>
              <a:t>Fifth level</a:t>
            </a:r>
          </a:p>
        </p:txBody>
      </p:sp>
      <p:sp>
        <p:nvSpPr>
          <p:cNvPr id="6" name="Content Placeholder 7"/>
          <p:cNvSpPr>
            <a:spLocks noGrp="1"/>
          </p:cNvSpPr>
          <p:nvPr>
            <p:ph sz="quarter" idx="11" hasCustomPrompt="1"/>
            <p:custDataLst>
              <p:tags r:id="rId3"/>
            </p:custDataLst>
          </p:nvPr>
        </p:nvSpPr>
        <p:spPr>
          <a:xfrm>
            <a:off x="8763322" y="686390"/>
            <a:ext cx="3200400" cy="5700328"/>
          </a:xfrm>
        </p:spPr>
        <p:txBody>
          <a:bodyPr anchor="ctr"/>
          <a:lstStyle>
            <a:lvl1pPr marL="173736" indent="-173736">
              <a:spcBef>
                <a:spcPts val="600"/>
              </a:spcBef>
              <a:buFont typeface="Arial" panose="020B0604020202020204" pitchFamily="34" charset="0"/>
              <a:buChar char="•"/>
              <a:defRPr sz="2000"/>
            </a:lvl1pPr>
            <a:lvl2pPr marL="512064" indent="-219456">
              <a:spcBef>
                <a:spcPts val="600"/>
              </a:spcBef>
              <a:buFont typeface="Arial" panose="020B0604020202020204" pitchFamily="34" charset="0"/>
              <a:buChar char="–"/>
              <a:defRPr/>
            </a:lvl2pPr>
            <a:lvl3pPr marL="804672" indent="-228600">
              <a:spcBef>
                <a:spcPts val="600"/>
              </a:spcBef>
              <a:buFont typeface="Arial" panose="020B0604020202020204" pitchFamily="34" charset="0"/>
              <a:buChar char="–"/>
              <a:defRPr/>
            </a:lvl3pPr>
            <a:lvl4pPr marL="1088136" indent="-219456">
              <a:spcBef>
                <a:spcPts val="336"/>
              </a:spcBef>
              <a:buFont typeface="Arial" panose="020B0604020202020204" pitchFamily="34" charset="0"/>
              <a:buChar char="–"/>
              <a:defRPr/>
            </a:lvl4pPr>
            <a:lvl5pPr marL="1088136" indent="-219456">
              <a:spcBef>
                <a:spcPts val="336"/>
              </a:spcBef>
              <a:buFont typeface="Arial" panose="020B0604020202020204" pitchFamily="34" charset="0"/>
              <a:buChar char="–"/>
              <a:defRPr/>
            </a:lvl5pPr>
            <a:lvl6pPr marL="1088136" indent="-219456">
              <a:spcBef>
                <a:spcPts val="336"/>
              </a:spcBef>
              <a:buFont typeface="Arial" panose="020B0604020202020204" pitchFamily="34" charset="0"/>
              <a:buChar char="–"/>
              <a:defRPr/>
            </a:lvl6pPr>
            <a:lvl7pPr marL="1088136" indent="-219456">
              <a:spcBef>
                <a:spcPts val="336"/>
              </a:spcBef>
              <a:buFont typeface="Arial" panose="020B0604020202020204" pitchFamily="34" charset="0"/>
              <a:buChar char="–"/>
              <a:defRPr/>
            </a:lvl7pPr>
            <a:lvl8pPr marL="1088136" indent="-219456">
              <a:spcBef>
                <a:spcPts val="336"/>
              </a:spcBef>
              <a:buFont typeface="Arial" panose="020B0604020202020204" pitchFamily="34" charset="0"/>
              <a:buChar char="–"/>
              <a:defRPr/>
            </a:lvl8pPr>
            <a:lvl9pPr marL="1088136" indent="-219456">
              <a:spcBef>
                <a:spcPts val="336"/>
              </a:spcBef>
              <a:buFont typeface="Arial" panose="020B0604020202020204" pitchFamily="34" charset="0"/>
              <a:buChar char="–"/>
              <a:defRPr/>
            </a:lvl9pPr>
          </a:lstStyle>
          <a:p>
            <a:pPr lvl="0"/>
            <a:r>
              <a:t>Click to add text or choose an icon below to insert other content</a:t>
            </a:r>
          </a:p>
          <a:p>
            <a:pPr lvl="1"/>
            <a:r>
              <a:t>Second level</a:t>
            </a:r>
          </a:p>
          <a:p>
            <a:pPr lvl="2"/>
            <a:r>
              <a:t>Third level</a:t>
            </a:r>
          </a:p>
          <a:p>
            <a:pPr lvl="3"/>
            <a:r>
              <a:t>Fourth level</a:t>
            </a:r>
          </a:p>
          <a:p>
            <a:pPr lvl="4"/>
            <a:r>
              <a:t>Fifth level</a:t>
            </a:r>
          </a:p>
          <a:p>
            <a:pPr lvl="5"/>
            <a:r>
              <a:t>Sixth level</a:t>
            </a:r>
          </a:p>
          <a:p>
            <a:pPr lvl="6"/>
            <a:r>
              <a:t>Seventh level</a:t>
            </a:r>
          </a:p>
          <a:p>
            <a:pPr lvl="7"/>
            <a:r>
              <a:t>Eighth level</a:t>
            </a:r>
          </a:p>
          <a:p>
            <a:pPr lvl="8"/>
            <a:r>
              <a:t>Ninth level</a:t>
            </a:r>
          </a:p>
        </p:txBody>
      </p:sp>
      <p:sp>
        <p:nvSpPr>
          <p:cNvPr id="7" name="Text Placeholder 6"/>
          <p:cNvSpPr>
            <a:spLocks noGrp="1"/>
          </p:cNvSpPr>
          <p:nvPr>
            <p:ph type="body" sz="quarter" idx="12" hasCustomPrompt="1"/>
            <p:custDataLst>
              <p:tags r:id="rId4"/>
            </p:custDataLst>
          </p:nvPr>
        </p:nvSpPr>
        <p:spPr>
          <a:xfrm>
            <a:off x="456555" y="1005839"/>
            <a:ext cx="7772400" cy="365760"/>
          </a:xfrm>
        </p:spPr>
        <p:txBody>
          <a:bodyPr>
            <a:noAutofit/>
          </a:bodyPr>
          <a:lstStyle>
            <a:lvl1pPr marL="0" indent="0">
              <a:spcBef>
                <a:spcPts val="0"/>
              </a:spcBef>
              <a:buFontTx/>
              <a:buNone/>
              <a:defRPr sz="2200" i="0">
                <a:solidFill>
                  <a:schemeClr val="tx1"/>
                </a:solidFill>
              </a:defRPr>
            </a:lvl1pPr>
            <a:lvl2pPr marL="0" indent="0">
              <a:spcBef>
                <a:spcPts val="0"/>
              </a:spcBef>
              <a:buFontTx/>
              <a:buNone/>
              <a:defRPr sz="2400">
                <a:solidFill>
                  <a:schemeClr val="tx1">
                    <a:lumMod val="65000"/>
                    <a:lumOff val="35000"/>
                  </a:schemeClr>
                </a:solidFill>
              </a:defRPr>
            </a:lvl2pPr>
            <a:lvl3pPr marL="0" indent="0">
              <a:spcBef>
                <a:spcPts val="0"/>
              </a:spcBef>
              <a:buFontTx/>
              <a:buNone/>
              <a:defRPr sz="2400">
                <a:solidFill>
                  <a:schemeClr val="tx1">
                    <a:lumMod val="65000"/>
                    <a:lumOff val="35000"/>
                  </a:schemeClr>
                </a:solidFill>
              </a:defRPr>
            </a:lvl3pPr>
            <a:lvl4pPr marL="0" indent="0">
              <a:spcBef>
                <a:spcPts val="0"/>
              </a:spcBef>
              <a:buFontTx/>
              <a:buNone/>
              <a:defRPr sz="2400">
                <a:solidFill>
                  <a:schemeClr val="tx1">
                    <a:lumMod val="65000"/>
                    <a:lumOff val="35000"/>
                  </a:schemeClr>
                </a:solidFill>
              </a:defRPr>
            </a:lvl4pPr>
            <a:lvl5pPr marL="0" indent="0">
              <a:spcBef>
                <a:spcPts val="0"/>
              </a:spcBef>
              <a:buFontTx/>
              <a:buNone/>
              <a:defRPr sz="2400">
                <a:solidFill>
                  <a:schemeClr val="tx1">
                    <a:lumMod val="65000"/>
                    <a:lumOff val="35000"/>
                  </a:schemeClr>
                </a:solidFill>
              </a:defRPr>
            </a:lvl5pPr>
            <a:lvl6pPr marL="0" indent="0">
              <a:spcBef>
                <a:spcPts val="0"/>
              </a:spcBef>
              <a:buFontTx/>
              <a:buNone/>
              <a:defRPr sz="2400">
                <a:solidFill>
                  <a:schemeClr val="tx1">
                    <a:lumMod val="65000"/>
                    <a:lumOff val="35000"/>
                  </a:schemeClr>
                </a:solidFill>
              </a:defRPr>
            </a:lvl6pPr>
            <a:lvl7pPr marL="0" indent="0">
              <a:spcBef>
                <a:spcPts val="0"/>
              </a:spcBef>
              <a:buFontTx/>
              <a:buNone/>
              <a:defRPr sz="2400">
                <a:solidFill>
                  <a:schemeClr val="tx1">
                    <a:lumMod val="65000"/>
                    <a:lumOff val="35000"/>
                  </a:schemeClr>
                </a:solidFill>
              </a:defRPr>
            </a:lvl7pPr>
            <a:lvl8pPr marL="0" indent="0">
              <a:spcBef>
                <a:spcPts val="0"/>
              </a:spcBef>
              <a:buFontTx/>
              <a:buNone/>
              <a:defRPr sz="2400">
                <a:solidFill>
                  <a:schemeClr val="tx1">
                    <a:lumMod val="65000"/>
                    <a:lumOff val="35000"/>
                  </a:schemeClr>
                </a:solidFill>
              </a:defRPr>
            </a:lvl8pPr>
            <a:lvl9pPr marL="0" indent="0">
              <a:spcBef>
                <a:spcPts val="0"/>
              </a:spcBef>
              <a:buFontTx/>
              <a:buNone/>
              <a:defRPr sz="2400">
                <a:solidFill>
                  <a:schemeClr val="tx1">
                    <a:lumMod val="65000"/>
                    <a:lumOff val="35000"/>
                  </a:schemeClr>
                </a:solidFill>
              </a:defRPr>
            </a:lvl9pPr>
          </a:lstStyle>
          <a:p>
            <a:pPr lvl="0"/>
            <a:r>
              <a:t>Click to Add a Subtitle</a:t>
            </a:r>
          </a:p>
        </p:txBody>
      </p:sp>
      <p:sp>
        <p:nvSpPr>
          <p:cNvPr id="8" name="TextBox 7">
            <a:extLst>
              <a:ext uri="{FF2B5EF4-FFF2-40B4-BE49-F238E27FC236}">
                <a16:creationId xmlns:a16="http://schemas.microsoft.com/office/drawing/2014/main" id="{CC02078C-B5C2-413D-869E-7A1B5863A89B}"/>
              </a:ext>
            </a:extLst>
          </p:cNvPr>
          <p:cNvSpPr txBox="1"/>
          <p:nvPr>
            <p:custDataLst>
              <p:tags r:id="rId5"/>
            </p:custDataLst>
          </p:nvPr>
        </p:nvSpPr>
        <p:spPr>
          <a:xfrm>
            <a:off x="10293026" y="6605399"/>
            <a:ext cx="1353017" cy="215444"/>
          </a:xfrm>
          <a:prstGeom prst="rect">
            <a:avLst/>
          </a:prstGeom>
          <a:noFill/>
        </p:spPr>
        <p:txBody>
          <a:bodyPr wrap="square" rtlCol="0">
            <a:spAutoFit/>
          </a:bodyPr>
          <a:lstStyle/>
          <a:p>
            <a:r>
              <a:rPr sz="800">
                <a:solidFill>
                  <a:schemeClr val="tx1">
                    <a:lumMod val="50000"/>
                    <a:lumOff val="50000"/>
                  </a:schemeClr>
                </a:solidFill>
              </a:rPr>
              <a:t>© 2019 Synopsys, Inc. </a:t>
            </a:r>
          </a:p>
        </p:txBody>
      </p:sp>
      <p:sp>
        <p:nvSpPr>
          <p:cNvPr id="9" name="TextBox 8">
            <a:extLst>
              <a:ext uri="{FF2B5EF4-FFF2-40B4-BE49-F238E27FC236}">
                <a16:creationId xmlns:a16="http://schemas.microsoft.com/office/drawing/2014/main" id="{1C9E5331-3F34-4E1E-9A9D-9DBBF61D981B}"/>
              </a:ext>
            </a:extLst>
          </p:cNvPr>
          <p:cNvSpPr txBox="1"/>
          <p:nvPr>
            <p:custDataLst>
              <p:tags r:id="rId6"/>
            </p:custDataLst>
          </p:nvPr>
        </p:nvSpPr>
        <p:spPr>
          <a:xfrm>
            <a:off x="11308403" y="6605399"/>
            <a:ext cx="853440" cy="215444"/>
          </a:xfrm>
          <a:prstGeom prst="rect">
            <a:avLst/>
          </a:prstGeom>
          <a:noFill/>
        </p:spPr>
        <p:txBody>
          <a:bodyPr wrap="square" rtlCol="0">
            <a:spAutoFit/>
          </a:bodyPr>
          <a:lstStyle/>
          <a:p>
            <a:pPr algn="ctr"/>
            <a:fld id="{CAE2347F-76BC-4690-80B5-B24BA0EA7B0A}" type="slidenum">
              <a:rPr sz="800">
                <a:solidFill>
                  <a:schemeClr val="tx1">
                    <a:lumMod val="50000"/>
                    <a:lumOff val="50000"/>
                  </a:schemeClr>
                </a:solidFill>
              </a:rPr>
              <a:pPr algn="ctr"/>
              <a:t>‹#›</a:t>
            </a:fld>
            <a:endParaRPr sz="800">
              <a:solidFill>
                <a:schemeClr val="tx1">
                  <a:lumMod val="50000"/>
                  <a:lumOff val="50000"/>
                </a:schemeClr>
              </a:solidFill>
            </a:endParaRPr>
          </a:p>
        </p:txBody>
      </p:sp>
      <p:sp>
        <p:nvSpPr>
          <p:cNvPr id="2" name="Title 1">
            <a:extLst>
              <a:ext uri="{FF2B5EF4-FFF2-40B4-BE49-F238E27FC236}">
                <a16:creationId xmlns:a16="http://schemas.microsoft.com/office/drawing/2014/main" id="{9A2A9805-62BE-4C31-8A35-16B53C254CAC}"/>
              </a:ext>
            </a:extLst>
          </p:cNvPr>
          <p:cNvSpPr>
            <a:spLocks noGrp="1"/>
          </p:cNvSpPr>
          <p:nvPr>
            <p:ph type="title" hasCustomPrompt="1"/>
            <p:custDataLst>
              <p:tags r:id="rId7"/>
            </p:custDataLst>
          </p:nvPr>
        </p:nvSpPr>
        <p:spPr>
          <a:xfrm>
            <a:off x="457200" y="0"/>
            <a:ext cx="7772400" cy="1005840"/>
          </a:xfrm>
        </p:spPr>
        <p:txBody>
          <a:bodyPr/>
          <a:lstStyle>
            <a:lvl1pPr>
              <a:defRPr/>
            </a:lvl1pPr>
          </a:lstStyle>
          <a:p>
            <a:r>
              <a:t>Click to Add a Title</a:t>
            </a:r>
          </a:p>
        </p:txBody>
      </p:sp>
      <p:sp>
        <p:nvSpPr>
          <p:cNvPr id="10" name="ConStatement"/>
          <p:cNvSpPr txBox="1"/>
          <p:nvPr userDrawn="1">
            <p:custDataLst>
              <p:tags r:id="rId8"/>
            </p:custDataLst>
          </p:nvPr>
        </p:nvSpPr>
        <p:spPr>
          <a:xfrm>
            <a:off x="2921000" y="6590224"/>
            <a:ext cx="6350000" cy="245794"/>
          </a:xfrm>
          <a:prstGeom prst="rect">
            <a:avLst/>
          </a:prstGeom>
          <a:noFill/>
        </p:spPr>
        <p:txBody>
          <a:bodyPr vert="horz" wrap="none" lIns="91440" tIns="45720" rIns="91440" bIns="45720" rtlCol="0" anchor="ctr">
            <a:noAutofit/>
          </a:bodyPr>
          <a:lstStyle/>
          <a:p>
            <a:pPr algn="ctr"/>
            <a:r>
              <a:rPr lang="en-US" sz="800" dirty="0">
                <a:solidFill>
                  <a:srgbClr val="7F7F7F"/>
                </a:solidFill>
                <a:latin typeface="Arial"/>
              </a:rPr>
              <a:t>Synopsys Confidential Information</a:t>
            </a:r>
          </a:p>
        </p:txBody>
      </p:sp>
    </p:spTree>
  </p:cSld>
  <p:clrMapOvr>
    <a:masterClrMapping/>
  </p:clrMapOvr>
  <p:extLst>
    <p:ext uri="{DCECCB84-F9BA-43D5-87BE-67443E8EF086}">
      <p15:sldGuideLst xmlns:p15="http://schemas.microsoft.com/office/powerpoint/2012/main">
        <p15:guide id="2" pos="5256">
          <p15:clr>
            <a:srgbClr val="5ACBF0"/>
          </p15:clr>
        </p15:guide>
        <p15:guide id="5" orient="horz" pos="1152">
          <p15:clr>
            <a:srgbClr val="5ACBF0"/>
          </p15:clr>
        </p15:guide>
        <p15:guide id="6" orient="horz" pos="720">
          <p15:clr>
            <a:srgbClr val="5ACBF0"/>
          </p15:clr>
        </p15:guide>
        <p15:guide id="8" pos="7536">
          <p15:clr>
            <a:srgbClr val="5ACBF0"/>
          </p15:clr>
        </p15:guide>
        <p15:guide id="9" pos="288">
          <p15:clr>
            <a:srgbClr val="5ACBF0"/>
          </p15:clr>
        </p15:guide>
        <p15:guide id="10" orient="horz" pos="3888">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custDataLst>
              <p:tags r:id="rId19"/>
            </p:custDataLst>
          </p:nvPr>
        </p:nvSpPr>
        <p:spPr>
          <a:xfrm>
            <a:off x="457200" y="0"/>
            <a:ext cx="11277922" cy="100584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custDataLst>
              <p:tags r:id="rId20"/>
            </p:custDataLst>
          </p:nvPr>
        </p:nvSpPr>
        <p:spPr>
          <a:xfrm>
            <a:off x="456555" y="1554480"/>
            <a:ext cx="11278244" cy="4846320"/>
          </a:xfrm>
          <a:prstGeom prst="rect">
            <a:avLst/>
          </a:prstGeom>
        </p:spPr>
        <p:txBody>
          <a:bodyPr vert="horz" lIns="91440" tIns="45720" rIns="91440" bIns="45720" rtlCol="0">
            <a:normAutofit/>
          </a:bodyPr>
          <a:lstStyle/>
          <a:p>
            <a:pPr lvl="0"/>
            <a:r>
              <a:t>Edit Master text styles</a:t>
            </a:r>
          </a:p>
          <a:p>
            <a:pPr lvl="1"/>
            <a:r>
              <a:t>Second level</a:t>
            </a:r>
          </a:p>
          <a:p>
            <a:pPr lvl="2"/>
            <a:r>
              <a:t>Third level</a:t>
            </a:r>
          </a:p>
          <a:p>
            <a:pPr lvl="3"/>
            <a:r>
              <a:t>Fourth level</a:t>
            </a:r>
          </a:p>
          <a:p>
            <a:pPr lvl="4"/>
            <a:r>
              <a:t>Fifth level</a:t>
            </a:r>
          </a:p>
          <a:p>
            <a:pPr lvl="5"/>
            <a:r>
              <a:t>Six</a:t>
            </a:r>
          </a:p>
          <a:p>
            <a:pPr lvl="6"/>
            <a:r>
              <a:t>Seven</a:t>
            </a:r>
          </a:p>
          <a:p>
            <a:pPr lvl="7"/>
            <a:r>
              <a:t>Eight</a:t>
            </a:r>
          </a:p>
          <a:p>
            <a:pPr lvl="8"/>
            <a:r>
              <a:t>Nine</a:t>
            </a:r>
          </a:p>
        </p:txBody>
      </p:sp>
      <p:sp>
        <p:nvSpPr>
          <p:cNvPr id="8" name="TextBox 7"/>
          <p:cNvSpPr txBox="1"/>
          <p:nvPr>
            <p:custDataLst>
              <p:tags r:id="rId21"/>
            </p:custDataLst>
          </p:nvPr>
        </p:nvSpPr>
        <p:spPr>
          <a:xfrm>
            <a:off x="10293026" y="6605399"/>
            <a:ext cx="1353017" cy="215444"/>
          </a:xfrm>
          <a:prstGeom prst="rect">
            <a:avLst/>
          </a:prstGeom>
          <a:noFill/>
        </p:spPr>
        <p:txBody>
          <a:bodyPr wrap="square" rtlCol="0">
            <a:spAutoFit/>
          </a:bodyPr>
          <a:lstStyle/>
          <a:p>
            <a:r>
              <a:rPr sz="800" dirty="0">
                <a:solidFill>
                  <a:schemeClr val="tx1">
                    <a:lumMod val="50000"/>
                    <a:lumOff val="50000"/>
                  </a:schemeClr>
                </a:solidFill>
              </a:rPr>
              <a:t>© 20</a:t>
            </a:r>
            <a:r>
              <a:rPr lang="en-US" sz="800" dirty="0">
                <a:solidFill>
                  <a:schemeClr val="tx1">
                    <a:lumMod val="50000"/>
                    <a:lumOff val="50000"/>
                  </a:schemeClr>
                </a:solidFill>
              </a:rPr>
              <a:t>20</a:t>
            </a:r>
            <a:r>
              <a:rPr sz="800" dirty="0">
                <a:solidFill>
                  <a:schemeClr val="tx1">
                    <a:lumMod val="50000"/>
                    <a:lumOff val="50000"/>
                  </a:schemeClr>
                </a:solidFill>
              </a:rPr>
              <a:t> Synopsys, Inc. </a:t>
            </a:r>
          </a:p>
        </p:txBody>
      </p:sp>
      <p:sp>
        <p:nvSpPr>
          <p:cNvPr id="9" name="TextBox 8"/>
          <p:cNvSpPr txBox="1"/>
          <p:nvPr>
            <p:custDataLst>
              <p:tags r:id="rId22"/>
            </p:custDataLst>
          </p:nvPr>
        </p:nvSpPr>
        <p:spPr>
          <a:xfrm>
            <a:off x="11308403" y="6605399"/>
            <a:ext cx="853440" cy="215444"/>
          </a:xfrm>
          <a:prstGeom prst="rect">
            <a:avLst/>
          </a:prstGeom>
          <a:noFill/>
        </p:spPr>
        <p:txBody>
          <a:bodyPr wrap="square" rtlCol="0">
            <a:spAutoFit/>
          </a:bodyPr>
          <a:lstStyle/>
          <a:p>
            <a:pPr algn="ctr"/>
            <a:fld id="{CAE2347F-76BC-4690-80B5-B24BA0EA7B0A}" type="slidenum">
              <a:rPr sz="800">
                <a:solidFill>
                  <a:schemeClr val="tx1">
                    <a:lumMod val="50000"/>
                    <a:lumOff val="50000"/>
                  </a:schemeClr>
                </a:solidFill>
              </a:rPr>
              <a:pPr algn="ctr"/>
              <a:t>‹#›</a:t>
            </a:fld>
            <a:endParaRPr sz="800">
              <a:solidFill>
                <a:schemeClr val="tx1">
                  <a:lumMod val="50000"/>
                  <a:lumOff val="50000"/>
                </a:schemeClr>
              </a:solidFill>
            </a:endParaRPr>
          </a:p>
        </p:txBody>
      </p:sp>
      <p:sp>
        <p:nvSpPr>
          <p:cNvPr id="26" name="TaggedShape" hidden="1"/>
          <p:cNvSpPr/>
          <p:nvPr>
            <p:custDataLst>
              <p:tags r:id="rId23"/>
            </p:custDataLst>
          </p:nvPr>
        </p:nvSpPr>
        <p:spPr>
          <a:xfrm>
            <a:off x="0" y="0"/>
            <a:ext cx="12700" cy="127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24" name="Freeform: Shape 23">
            <a:extLst>
              <a:ext uri="{FF2B5EF4-FFF2-40B4-BE49-F238E27FC236}">
                <a16:creationId xmlns:a16="http://schemas.microsoft.com/office/drawing/2014/main" id="{82E1CD3D-0785-471B-BAE5-08555AEDFFE1}"/>
              </a:ext>
            </a:extLst>
          </p:cNvPr>
          <p:cNvSpPr/>
          <p:nvPr>
            <p:custDataLst>
              <p:tags r:id="rId24"/>
            </p:custDataLst>
          </p:nvPr>
        </p:nvSpPr>
        <p:spPr>
          <a:xfrm>
            <a:off x="-1588" y="6629402"/>
            <a:ext cx="458788" cy="228599"/>
          </a:xfrm>
          <a:custGeom>
            <a:avLst/>
            <a:gdLst>
              <a:gd name="connsiteX0" fmla="*/ 0 w 458788"/>
              <a:gd name="connsiteY0" fmla="*/ 0 h 228599"/>
              <a:gd name="connsiteX1" fmla="*/ 458788 w 458788"/>
              <a:gd name="connsiteY1" fmla="*/ 0 h 228599"/>
              <a:gd name="connsiteX2" fmla="*/ 375500 w 458788"/>
              <a:gd name="connsiteY2" fmla="*/ 228599 h 228599"/>
              <a:gd name="connsiteX3" fmla="*/ 0 w 458788"/>
              <a:gd name="connsiteY3" fmla="*/ 228599 h 228599"/>
              <a:gd name="connsiteX4" fmla="*/ 0 w 458788"/>
              <a:gd name="connsiteY4" fmla="*/ 0 h 228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8788" h="228599">
                <a:moveTo>
                  <a:pt x="0" y="0"/>
                </a:moveTo>
                <a:lnTo>
                  <a:pt x="458788" y="0"/>
                </a:lnTo>
                <a:lnTo>
                  <a:pt x="375500" y="228599"/>
                </a:lnTo>
                <a:lnTo>
                  <a:pt x="0" y="228599"/>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nvGrpSpPr>
          <p:cNvPr id="20" name="Group 19">
            <a:extLst>
              <a:ext uri="{FF2B5EF4-FFF2-40B4-BE49-F238E27FC236}">
                <a16:creationId xmlns:a16="http://schemas.microsoft.com/office/drawing/2014/main" id="{F76697F3-762D-46B7-99A9-FC99BACEA1D9}"/>
              </a:ext>
            </a:extLst>
          </p:cNvPr>
          <p:cNvGrpSpPr/>
          <p:nvPr>
            <p:custDataLst>
              <p:tags r:id="rId25"/>
            </p:custDataLst>
          </p:nvPr>
        </p:nvGrpSpPr>
        <p:grpSpPr>
          <a:xfrm>
            <a:off x="521037" y="6675438"/>
            <a:ext cx="629606" cy="136522"/>
            <a:chOff x="973138" y="5000626"/>
            <a:chExt cx="3506788" cy="760412"/>
          </a:xfrm>
          <a:solidFill>
            <a:schemeClr val="accent1"/>
          </a:solidFill>
        </p:grpSpPr>
        <p:sp>
          <p:nvSpPr>
            <p:cNvPr id="21" name="Freeform 6">
              <a:extLst>
                <a:ext uri="{FF2B5EF4-FFF2-40B4-BE49-F238E27FC236}">
                  <a16:creationId xmlns:a16="http://schemas.microsoft.com/office/drawing/2014/main" id="{A7F995B9-BF5C-4B9E-8420-8A2435F1761F}"/>
                </a:ext>
              </a:extLst>
            </p:cNvPr>
            <p:cNvSpPr>
              <a:spLocks/>
            </p:cNvSpPr>
            <p:nvPr/>
          </p:nvSpPr>
          <p:spPr bwMode="auto">
            <a:xfrm>
              <a:off x="973138" y="5000626"/>
              <a:ext cx="357188" cy="612775"/>
            </a:xfrm>
            <a:custGeom>
              <a:avLst/>
              <a:gdLst>
                <a:gd name="T0" fmla="*/ 276 w 451"/>
                <a:gd name="T1" fmla="*/ 1 h 771"/>
                <a:gd name="T2" fmla="*/ 354 w 451"/>
                <a:gd name="T3" fmla="*/ 12 h 771"/>
                <a:gd name="T4" fmla="*/ 407 w 451"/>
                <a:gd name="T5" fmla="*/ 33 h 771"/>
                <a:gd name="T6" fmla="*/ 437 w 451"/>
                <a:gd name="T7" fmla="*/ 65 h 771"/>
                <a:gd name="T8" fmla="*/ 447 w 451"/>
                <a:gd name="T9" fmla="*/ 107 h 771"/>
                <a:gd name="T10" fmla="*/ 307 w 451"/>
                <a:gd name="T11" fmla="*/ 203 h 771"/>
                <a:gd name="T12" fmla="*/ 307 w 451"/>
                <a:gd name="T13" fmla="*/ 99 h 771"/>
                <a:gd name="T14" fmla="*/ 297 w 451"/>
                <a:gd name="T15" fmla="*/ 77 h 771"/>
                <a:gd name="T16" fmla="*/ 272 w 451"/>
                <a:gd name="T17" fmla="*/ 64 h 771"/>
                <a:gd name="T18" fmla="*/ 228 w 451"/>
                <a:gd name="T19" fmla="*/ 59 h 771"/>
                <a:gd name="T20" fmla="*/ 182 w 451"/>
                <a:gd name="T21" fmla="*/ 64 h 771"/>
                <a:gd name="T22" fmla="*/ 158 w 451"/>
                <a:gd name="T23" fmla="*/ 77 h 771"/>
                <a:gd name="T24" fmla="*/ 149 w 451"/>
                <a:gd name="T25" fmla="*/ 99 h 771"/>
                <a:gd name="T26" fmla="*/ 148 w 451"/>
                <a:gd name="T27" fmla="*/ 190 h 771"/>
                <a:gd name="T28" fmla="*/ 154 w 451"/>
                <a:gd name="T29" fmla="*/ 226 h 771"/>
                <a:gd name="T30" fmla="*/ 178 w 451"/>
                <a:gd name="T31" fmla="*/ 258 h 771"/>
                <a:gd name="T32" fmla="*/ 421 w 451"/>
                <a:gd name="T33" fmla="*/ 468 h 771"/>
                <a:gd name="T34" fmla="*/ 447 w 451"/>
                <a:gd name="T35" fmla="*/ 515 h 771"/>
                <a:gd name="T36" fmla="*/ 451 w 451"/>
                <a:gd name="T37" fmla="*/ 660 h 771"/>
                <a:gd name="T38" fmla="*/ 439 w 451"/>
                <a:gd name="T39" fmla="*/ 703 h 771"/>
                <a:gd name="T40" fmla="*/ 404 w 451"/>
                <a:gd name="T41" fmla="*/ 736 h 771"/>
                <a:gd name="T42" fmla="*/ 348 w 451"/>
                <a:gd name="T43" fmla="*/ 759 h 771"/>
                <a:gd name="T44" fmla="*/ 272 w 451"/>
                <a:gd name="T45" fmla="*/ 770 h 771"/>
                <a:gd name="T46" fmla="*/ 180 w 451"/>
                <a:gd name="T47" fmla="*/ 770 h 771"/>
                <a:gd name="T48" fmla="*/ 101 w 451"/>
                <a:gd name="T49" fmla="*/ 760 h 771"/>
                <a:gd name="T50" fmla="*/ 44 w 451"/>
                <a:gd name="T51" fmla="*/ 739 h 771"/>
                <a:gd name="T52" fmla="*/ 11 w 451"/>
                <a:gd name="T53" fmla="*/ 705 h 771"/>
                <a:gd name="T54" fmla="*/ 0 w 451"/>
                <a:gd name="T55" fmla="*/ 660 h 771"/>
                <a:gd name="T56" fmla="*/ 140 w 451"/>
                <a:gd name="T57" fmla="*/ 557 h 771"/>
                <a:gd name="T58" fmla="*/ 141 w 451"/>
                <a:gd name="T59" fmla="*/ 673 h 771"/>
                <a:gd name="T60" fmla="*/ 161 w 451"/>
                <a:gd name="T61" fmla="*/ 697 h 771"/>
                <a:gd name="T62" fmla="*/ 200 w 451"/>
                <a:gd name="T63" fmla="*/ 711 h 771"/>
                <a:gd name="T64" fmla="*/ 254 w 451"/>
                <a:gd name="T65" fmla="*/ 711 h 771"/>
                <a:gd name="T66" fmla="*/ 291 w 451"/>
                <a:gd name="T67" fmla="*/ 697 h 771"/>
                <a:gd name="T68" fmla="*/ 310 w 451"/>
                <a:gd name="T69" fmla="*/ 673 h 771"/>
                <a:gd name="T70" fmla="*/ 311 w 451"/>
                <a:gd name="T71" fmla="*/ 550 h 771"/>
                <a:gd name="T72" fmla="*/ 303 w 451"/>
                <a:gd name="T73" fmla="*/ 514 h 771"/>
                <a:gd name="T74" fmla="*/ 272 w 451"/>
                <a:gd name="T75" fmla="*/ 478 h 771"/>
                <a:gd name="T76" fmla="*/ 47 w 451"/>
                <a:gd name="T77" fmla="*/ 281 h 771"/>
                <a:gd name="T78" fmla="*/ 19 w 451"/>
                <a:gd name="T79" fmla="*/ 245 h 771"/>
                <a:gd name="T80" fmla="*/ 8 w 451"/>
                <a:gd name="T81" fmla="*/ 203 h 771"/>
                <a:gd name="T82" fmla="*/ 11 w 451"/>
                <a:gd name="T83" fmla="*/ 88 h 771"/>
                <a:gd name="T84" fmla="*/ 34 w 451"/>
                <a:gd name="T85" fmla="*/ 49 h 771"/>
                <a:gd name="T86" fmla="*/ 78 w 451"/>
                <a:gd name="T87" fmla="*/ 22 h 771"/>
                <a:gd name="T88" fmla="*/ 144 w 451"/>
                <a:gd name="T89" fmla="*/ 5 h 771"/>
                <a:gd name="T90" fmla="*/ 228 w 451"/>
                <a:gd name="T91" fmla="*/ 0 h 7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51" h="771">
                  <a:moveTo>
                    <a:pt x="228" y="0"/>
                  </a:moveTo>
                  <a:lnTo>
                    <a:pt x="276" y="1"/>
                  </a:lnTo>
                  <a:lnTo>
                    <a:pt x="318" y="5"/>
                  </a:lnTo>
                  <a:lnTo>
                    <a:pt x="354" y="12"/>
                  </a:lnTo>
                  <a:lnTo>
                    <a:pt x="382" y="21"/>
                  </a:lnTo>
                  <a:lnTo>
                    <a:pt x="407" y="33"/>
                  </a:lnTo>
                  <a:lnTo>
                    <a:pt x="424" y="48"/>
                  </a:lnTo>
                  <a:lnTo>
                    <a:pt x="437" y="65"/>
                  </a:lnTo>
                  <a:lnTo>
                    <a:pt x="444" y="84"/>
                  </a:lnTo>
                  <a:lnTo>
                    <a:pt x="447" y="107"/>
                  </a:lnTo>
                  <a:lnTo>
                    <a:pt x="447" y="203"/>
                  </a:lnTo>
                  <a:lnTo>
                    <a:pt x="307" y="203"/>
                  </a:lnTo>
                  <a:lnTo>
                    <a:pt x="307" y="111"/>
                  </a:lnTo>
                  <a:lnTo>
                    <a:pt x="307" y="99"/>
                  </a:lnTo>
                  <a:lnTo>
                    <a:pt x="303" y="87"/>
                  </a:lnTo>
                  <a:lnTo>
                    <a:pt x="297" y="77"/>
                  </a:lnTo>
                  <a:lnTo>
                    <a:pt x="287" y="69"/>
                  </a:lnTo>
                  <a:lnTo>
                    <a:pt x="272" y="64"/>
                  </a:lnTo>
                  <a:lnTo>
                    <a:pt x="252" y="60"/>
                  </a:lnTo>
                  <a:lnTo>
                    <a:pt x="228" y="59"/>
                  </a:lnTo>
                  <a:lnTo>
                    <a:pt x="203" y="60"/>
                  </a:lnTo>
                  <a:lnTo>
                    <a:pt x="182" y="64"/>
                  </a:lnTo>
                  <a:lnTo>
                    <a:pt x="169" y="69"/>
                  </a:lnTo>
                  <a:lnTo>
                    <a:pt x="158" y="77"/>
                  </a:lnTo>
                  <a:lnTo>
                    <a:pt x="152" y="87"/>
                  </a:lnTo>
                  <a:lnTo>
                    <a:pt x="149" y="99"/>
                  </a:lnTo>
                  <a:lnTo>
                    <a:pt x="148" y="111"/>
                  </a:lnTo>
                  <a:lnTo>
                    <a:pt x="148" y="190"/>
                  </a:lnTo>
                  <a:lnTo>
                    <a:pt x="149" y="209"/>
                  </a:lnTo>
                  <a:lnTo>
                    <a:pt x="154" y="226"/>
                  </a:lnTo>
                  <a:lnTo>
                    <a:pt x="165" y="243"/>
                  </a:lnTo>
                  <a:lnTo>
                    <a:pt x="178" y="258"/>
                  </a:lnTo>
                  <a:lnTo>
                    <a:pt x="400" y="448"/>
                  </a:lnTo>
                  <a:lnTo>
                    <a:pt x="421" y="468"/>
                  </a:lnTo>
                  <a:lnTo>
                    <a:pt x="437" y="491"/>
                  </a:lnTo>
                  <a:lnTo>
                    <a:pt x="447" y="515"/>
                  </a:lnTo>
                  <a:lnTo>
                    <a:pt x="451" y="541"/>
                  </a:lnTo>
                  <a:lnTo>
                    <a:pt x="451" y="660"/>
                  </a:lnTo>
                  <a:lnTo>
                    <a:pt x="448" y="683"/>
                  </a:lnTo>
                  <a:lnTo>
                    <a:pt x="439" y="703"/>
                  </a:lnTo>
                  <a:lnTo>
                    <a:pt x="424" y="721"/>
                  </a:lnTo>
                  <a:lnTo>
                    <a:pt x="404" y="736"/>
                  </a:lnTo>
                  <a:lnTo>
                    <a:pt x="378" y="748"/>
                  </a:lnTo>
                  <a:lnTo>
                    <a:pt x="348" y="759"/>
                  </a:lnTo>
                  <a:lnTo>
                    <a:pt x="311" y="766"/>
                  </a:lnTo>
                  <a:lnTo>
                    <a:pt x="272" y="770"/>
                  </a:lnTo>
                  <a:lnTo>
                    <a:pt x="228" y="771"/>
                  </a:lnTo>
                  <a:lnTo>
                    <a:pt x="180" y="770"/>
                  </a:lnTo>
                  <a:lnTo>
                    <a:pt x="137" y="767"/>
                  </a:lnTo>
                  <a:lnTo>
                    <a:pt x="101" y="760"/>
                  </a:lnTo>
                  <a:lnTo>
                    <a:pt x="70" y="751"/>
                  </a:lnTo>
                  <a:lnTo>
                    <a:pt x="44" y="739"/>
                  </a:lnTo>
                  <a:lnTo>
                    <a:pt x="24" y="723"/>
                  </a:lnTo>
                  <a:lnTo>
                    <a:pt x="11" y="705"/>
                  </a:lnTo>
                  <a:lnTo>
                    <a:pt x="3" y="684"/>
                  </a:lnTo>
                  <a:lnTo>
                    <a:pt x="0" y="660"/>
                  </a:lnTo>
                  <a:lnTo>
                    <a:pt x="0" y="557"/>
                  </a:lnTo>
                  <a:lnTo>
                    <a:pt x="140" y="557"/>
                  </a:lnTo>
                  <a:lnTo>
                    <a:pt x="140" y="656"/>
                  </a:lnTo>
                  <a:lnTo>
                    <a:pt x="141" y="673"/>
                  </a:lnTo>
                  <a:lnTo>
                    <a:pt x="149" y="687"/>
                  </a:lnTo>
                  <a:lnTo>
                    <a:pt x="161" y="697"/>
                  </a:lnTo>
                  <a:lnTo>
                    <a:pt x="177" y="705"/>
                  </a:lnTo>
                  <a:lnTo>
                    <a:pt x="200" y="711"/>
                  </a:lnTo>
                  <a:lnTo>
                    <a:pt x="228" y="712"/>
                  </a:lnTo>
                  <a:lnTo>
                    <a:pt x="254" y="711"/>
                  </a:lnTo>
                  <a:lnTo>
                    <a:pt x="275" y="705"/>
                  </a:lnTo>
                  <a:lnTo>
                    <a:pt x="291" y="697"/>
                  </a:lnTo>
                  <a:lnTo>
                    <a:pt x="303" y="687"/>
                  </a:lnTo>
                  <a:lnTo>
                    <a:pt x="310" y="673"/>
                  </a:lnTo>
                  <a:lnTo>
                    <a:pt x="311" y="656"/>
                  </a:lnTo>
                  <a:lnTo>
                    <a:pt x="311" y="550"/>
                  </a:lnTo>
                  <a:lnTo>
                    <a:pt x="310" y="531"/>
                  </a:lnTo>
                  <a:lnTo>
                    <a:pt x="303" y="514"/>
                  </a:lnTo>
                  <a:lnTo>
                    <a:pt x="290" y="496"/>
                  </a:lnTo>
                  <a:lnTo>
                    <a:pt x="272" y="478"/>
                  </a:lnTo>
                  <a:lnTo>
                    <a:pt x="67" y="300"/>
                  </a:lnTo>
                  <a:lnTo>
                    <a:pt x="47" y="281"/>
                  </a:lnTo>
                  <a:lnTo>
                    <a:pt x="31" y="262"/>
                  </a:lnTo>
                  <a:lnTo>
                    <a:pt x="19" y="245"/>
                  </a:lnTo>
                  <a:lnTo>
                    <a:pt x="11" y="225"/>
                  </a:lnTo>
                  <a:lnTo>
                    <a:pt x="8" y="203"/>
                  </a:lnTo>
                  <a:lnTo>
                    <a:pt x="8" y="111"/>
                  </a:lnTo>
                  <a:lnTo>
                    <a:pt x="11" y="88"/>
                  </a:lnTo>
                  <a:lnTo>
                    <a:pt x="20" y="67"/>
                  </a:lnTo>
                  <a:lnTo>
                    <a:pt x="34" y="49"/>
                  </a:lnTo>
                  <a:lnTo>
                    <a:pt x="54" y="35"/>
                  </a:lnTo>
                  <a:lnTo>
                    <a:pt x="78" y="22"/>
                  </a:lnTo>
                  <a:lnTo>
                    <a:pt x="109" y="12"/>
                  </a:lnTo>
                  <a:lnTo>
                    <a:pt x="144" y="5"/>
                  </a:lnTo>
                  <a:lnTo>
                    <a:pt x="182" y="1"/>
                  </a:lnTo>
                  <a:lnTo>
                    <a:pt x="2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2" name="Freeform 7">
              <a:extLst>
                <a:ext uri="{FF2B5EF4-FFF2-40B4-BE49-F238E27FC236}">
                  <a16:creationId xmlns:a16="http://schemas.microsoft.com/office/drawing/2014/main" id="{8EB0E47A-89A6-4FD7-8F51-FE17837B73CD}"/>
                </a:ext>
              </a:extLst>
            </p:cNvPr>
            <p:cNvSpPr>
              <a:spLocks noEditPoints="1"/>
            </p:cNvSpPr>
            <p:nvPr/>
          </p:nvSpPr>
          <p:spPr bwMode="auto">
            <a:xfrm>
              <a:off x="2282826" y="5000626"/>
              <a:ext cx="387350" cy="611188"/>
            </a:xfrm>
            <a:custGeom>
              <a:avLst/>
              <a:gdLst>
                <a:gd name="T0" fmla="*/ 213 w 489"/>
                <a:gd name="T1" fmla="*/ 61 h 772"/>
                <a:gd name="T2" fmla="*/ 172 w 489"/>
                <a:gd name="T3" fmla="*/ 71 h 772"/>
                <a:gd name="T4" fmla="*/ 149 w 489"/>
                <a:gd name="T5" fmla="*/ 90 h 772"/>
                <a:gd name="T6" fmla="*/ 140 w 489"/>
                <a:gd name="T7" fmla="*/ 116 h 772"/>
                <a:gd name="T8" fmla="*/ 138 w 489"/>
                <a:gd name="T9" fmla="*/ 642 h 772"/>
                <a:gd name="T10" fmla="*/ 142 w 489"/>
                <a:gd name="T11" fmla="*/ 670 h 772"/>
                <a:gd name="T12" fmla="*/ 158 w 489"/>
                <a:gd name="T13" fmla="*/ 693 h 772"/>
                <a:gd name="T14" fmla="*/ 191 w 489"/>
                <a:gd name="T15" fmla="*/ 707 h 772"/>
                <a:gd name="T16" fmla="*/ 244 w 489"/>
                <a:gd name="T17" fmla="*/ 713 h 772"/>
                <a:gd name="T18" fmla="*/ 298 w 489"/>
                <a:gd name="T19" fmla="*/ 707 h 772"/>
                <a:gd name="T20" fmla="*/ 330 w 489"/>
                <a:gd name="T21" fmla="*/ 693 h 772"/>
                <a:gd name="T22" fmla="*/ 345 w 489"/>
                <a:gd name="T23" fmla="*/ 670 h 772"/>
                <a:gd name="T24" fmla="*/ 349 w 489"/>
                <a:gd name="T25" fmla="*/ 642 h 772"/>
                <a:gd name="T26" fmla="*/ 349 w 489"/>
                <a:gd name="T27" fmla="*/ 116 h 772"/>
                <a:gd name="T28" fmla="*/ 340 w 489"/>
                <a:gd name="T29" fmla="*/ 90 h 772"/>
                <a:gd name="T30" fmla="*/ 317 w 489"/>
                <a:gd name="T31" fmla="*/ 71 h 772"/>
                <a:gd name="T32" fmla="*/ 274 w 489"/>
                <a:gd name="T33" fmla="*/ 61 h 772"/>
                <a:gd name="T34" fmla="*/ 244 w 489"/>
                <a:gd name="T35" fmla="*/ 0 h 772"/>
                <a:gd name="T36" fmla="*/ 334 w 489"/>
                <a:gd name="T37" fmla="*/ 6 h 772"/>
                <a:gd name="T38" fmla="*/ 400 w 489"/>
                <a:gd name="T39" fmla="*/ 20 h 772"/>
                <a:gd name="T40" fmla="*/ 446 w 489"/>
                <a:gd name="T41" fmla="*/ 43 h 772"/>
                <a:gd name="T42" fmla="*/ 474 w 489"/>
                <a:gd name="T43" fmla="*/ 73 h 772"/>
                <a:gd name="T44" fmla="*/ 487 w 489"/>
                <a:gd name="T45" fmla="*/ 109 h 772"/>
                <a:gd name="T46" fmla="*/ 489 w 489"/>
                <a:gd name="T47" fmla="*/ 643 h 772"/>
                <a:gd name="T48" fmla="*/ 482 w 489"/>
                <a:gd name="T49" fmla="*/ 682 h 772"/>
                <a:gd name="T50" fmla="*/ 462 w 489"/>
                <a:gd name="T51" fmla="*/ 715 h 772"/>
                <a:gd name="T52" fmla="*/ 425 w 489"/>
                <a:gd name="T53" fmla="*/ 742 h 772"/>
                <a:gd name="T54" fmla="*/ 369 w 489"/>
                <a:gd name="T55" fmla="*/ 761 h 772"/>
                <a:gd name="T56" fmla="*/ 291 w 489"/>
                <a:gd name="T57" fmla="*/ 770 h 772"/>
                <a:gd name="T58" fmla="*/ 196 w 489"/>
                <a:gd name="T59" fmla="*/ 770 h 772"/>
                <a:gd name="T60" fmla="*/ 118 w 489"/>
                <a:gd name="T61" fmla="*/ 761 h 772"/>
                <a:gd name="T62" fmla="*/ 62 w 489"/>
                <a:gd name="T63" fmla="*/ 742 h 772"/>
                <a:gd name="T64" fmla="*/ 26 w 489"/>
                <a:gd name="T65" fmla="*/ 715 h 772"/>
                <a:gd name="T66" fmla="*/ 5 w 489"/>
                <a:gd name="T67" fmla="*/ 682 h 772"/>
                <a:gd name="T68" fmla="*/ 0 w 489"/>
                <a:gd name="T69" fmla="*/ 643 h 772"/>
                <a:gd name="T70" fmla="*/ 1 w 489"/>
                <a:gd name="T71" fmla="*/ 109 h 772"/>
                <a:gd name="T72" fmla="*/ 14 w 489"/>
                <a:gd name="T73" fmla="*/ 73 h 772"/>
                <a:gd name="T74" fmla="*/ 42 w 489"/>
                <a:gd name="T75" fmla="*/ 43 h 772"/>
                <a:gd name="T76" fmla="*/ 87 w 489"/>
                <a:gd name="T77" fmla="*/ 20 h 772"/>
                <a:gd name="T78" fmla="*/ 154 w 489"/>
                <a:gd name="T79" fmla="*/ 6 h 772"/>
                <a:gd name="T80" fmla="*/ 244 w 489"/>
                <a:gd name="T81" fmla="*/ 0 h 7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89" h="772">
                  <a:moveTo>
                    <a:pt x="244" y="59"/>
                  </a:moveTo>
                  <a:lnTo>
                    <a:pt x="213" y="61"/>
                  </a:lnTo>
                  <a:lnTo>
                    <a:pt x="191" y="65"/>
                  </a:lnTo>
                  <a:lnTo>
                    <a:pt x="172" y="71"/>
                  </a:lnTo>
                  <a:lnTo>
                    <a:pt x="158" y="79"/>
                  </a:lnTo>
                  <a:lnTo>
                    <a:pt x="149" y="90"/>
                  </a:lnTo>
                  <a:lnTo>
                    <a:pt x="142" y="102"/>
                  </a:lnTo>
                  <a:lnTo>
                    <a:pt x="140" y="116"/>
                  </a:lnTo>
                  <a:lnTo>
                    <a:pt x="138" y="130"/>
                  </a:lnTo>
                  <a:lnTo>
                    <a:pt x="138" y="642"/>
                  </a:lnTo>
                  <a:lnTo>
                    <a:pt x="140" y="656"/>
                  </a:lnTo>
                  <a:lnTo>
                    <a:pt x="142" y="670"/>
                  </a:lnTo>
                  <a:lnTo>
                    <a:pt x="149" y="683"/>
                  </a:lnTo>
                  <a:lnTo>
                    <a:pt x="158" y="693"/>
                  </a:lnTo>
                  <a:lnTo>
                    <a:pt x="172" y="702"/>
                  </a:lnTo>
                  <a:lnTo>
                    <a:pt x="191" y="707"/>
                  </a:lnTo>
                  <a:lnTo>
                    <a:pt x="213" y="711"/>
                  </a:lnTo>
                  <a:lnTo>
                    <a:pt x="244" y="713"/>
                  </a:lnTo>
                  <a:lnTo>
                    <a:pt x="274" y="711"/>
                  </a:lnTo>
                  <a:lnTo>
                    <a:pt x="298" y="707"/>
                  </a:lnTo>
                  <a:lnTo>
                    <a:pt x="317" y="702"/>
                  </a:lnTo>
                  <a:lnTo>
                    <a:pt x="330" y="693"/>
                  </a:lnTo>
                  <a:lnTo>
                    <a:pt x="340" y="683"/>
                  </a:lnTo>
                  <a:lnTo>
                    <a:pt x="345" y="670"/>
                  </a:lnTo>
                  <a:lnTo>
                    <a:pt x="349" y="656"/>
                  </a:lnTo>
                  <a:lnTo>
                    <a:pt x="349" y="642"/>
                  </a:lnTo>
                  <a:lnTo>
                    <a:pt x="349" y="130"/>
                  </a:lnTo>
                  <a:lnTo>
                    <a:pt x="349" y="116"/>
                  </a:lnTo>
                  <a:lnTo>
                    <a:pt x="345" y="102"/>
                  </a:lnTo>
                  <a:lnTo>
                    <a:pt x="340" y="90"/>
                  </a:lnTo>
                  <a:lnTo>
                    <a:pt x="330" y="79"/>
                  </a:lnTo>
                  <a:lnTo>
                    <a:pt x="317" y="71"/>
                  </a:lnTo>
                  <a:lnTo>
                    <a:pt x="298" y="65"/>
                  </a:lnTo>
                  <a:lnTo>
                    <a:pt x="274" y="61"/>
                  </a:lnTo>
                  <a:lnTo>
                    <a:pt x="244" y="59"/>
                  </a:lnTo>
                  <a:close/>
                  <a:moveTo>
                    <a:pt x="244" y="0"/>
                  </a:moveTo>
                  <a:lnTo>
                    <a:pt x="291" y="2"/>
                  </a:lnTo>
                  <a:lnTo>
                    <a:pt x="334" y="6"/>
                  </a:lnTo>
                  <a:lnTo>
                    <a:pt x="369" y="11"/>
                  </a:lnTo>
                  <a:lnTo>
                    <a:pt x="400" y="20"/>
                  </a:lnTo>
                  <a:lnTo>
                    <a:pt x="425" y="31"/>
                  </a:lnTo>
                  <a:lnTo>
                    <a:pt x="446" y="43"/>
                  </a:lnTo>
                  <a:lnTo>
                    <a:pt x="462" y="57"/>
                  </a:lnTo>
                  <a:lnTo>
                    <a:pt x="474" y="73"/>
                  </a:lnTo>
                  <a:lnTo>
                    <a:pt x="482" y="90"/>
                  </a:lnTo>
                  <a:lnTo>
                    <a:pt x="487" y="109"/>
                  </a:lnTo>
                  <a:lnTo>
                    <a:pt x="489" y="129"/>
                  </a:lnTo>
                  <a:lnTo>
                    <a:pt x="489" y="643"/>
                  </a:lnTo>
                  <a:lnTo>
                    <a:pt x="487" y="663"/>
                  </a:lnTo>
                  <a:lnTo>
                    <a:pt x="482" y="682"/>
                  </a:lnTo>
                  <a:lnTo>
                    <a:pt x="474" y="699"/>
                  </a:lnTo>
                  <a:lnTo>
                    <a:pt x="462" y="715"/>
                  </a:lnTo>
                  <a:lnTo>
                    <a:pt x="446" y="729"/>
                  </a:lnTo>
                  <a:lnTo>
                    <a:pt x="425" y="742"/>
                  </a:lnTo>
                  <a:lnTo>
                    <a:pt x="400" y="753"/>
                  </a:lnTo>
                  <a:lnTo>
                    <a:pt x="369" y="761"/>
                  </a:lnTo>
                  <a:lnTo>
                    <a:pt x="334" y="766"/>
                  </a:lnTo>
                  <a:lnTo>
                    <a:pt x="291" y="770"/>
                  </a:lnTo>
                  <a:lnTo>
                    <a:pt x="244" y="772"/>
                  </a:lnTo>
                  <a:lnTo>
                    <a:pt x="196" y="770"/>
                  </a:lnTo>
                  <a:lnTo>
                    <a:pt x="154" y="766"/>
                  </a:lnTo>
                  <a:lnTo>
                    <a:pt x="118" y="761"/>
                  </a:lnTo>
                  <a:lnTo>
                    <a:pt x="87" y="753"/>
                  </a:lnTo>
                  <a:lnTo>
                    <a:pt x="62" y="742"/>
                  </a:lnTo>
                  <a:lnTo>
                    <a:pt x="42" y="729"/>
                  </a:lnTo>
                  <a:lnTo>
                    <a:pt x="26" y="715"/>
                  </a:lnTo>
                  <a:lnTo>
                    <a:pt x="14" y="699"/>
                  </a:lnTo>
                  <a:lnTo>
                    <a:pt x="5" y="682"/>
                  </a:lnTo>
                  <a:lnTo>
                    <a:pt x="1" y="663"/>
                  </a:lnTo>
                  <a:lnTo>
                    <a:pt x="0" y="643"/>
                  </a:lnTo>
                  <a:lnTo>
                    <a:pt x="0" y="129"/>
                  </a:lnTo>
                  <a:lnTo>
                    <a:pt x="1" y="109"/>
                  </a:lnTo>
                  <a:lnTo>
                    <a:pt x="5" y="90"/>
                  </a:lnTo>
                  <a:lnTo>
                    <a:pt x="14" y="73"/>
                  </a:lnTo>
                  <a:lnTo>
                    <a:pt x="26" y="57"/>
                  </a:lnTo>
                  <a:lnTo>
                    <a:pt x="42" y="43"/>
                  </a:lnTo>
                  <a:lnTo>
                    <a:pt x="62" y="31"/>
                  </a:lnTo>
                  <a:lnTo>
                    <a:pt x="87" y="20"/>
                  </a:lnTo>
                  <a:lnTo>
                    <a:pt x="118" y="11"/>
                  </a:lnTo>
                  <a:lnTo>
                    <a:pt x="154" y="6"/>
                  </a:lnTo>
                  <a:lnTo>
                    <a:pt x="196" y="2"/>
                  </a:lnTo>
                  <a:lnTo>
                    <a:pt x="2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3" name="Freeform 8">
              <a:extLst>
                <a:ext uri="{FF2B5EF4-FFF2-40B4-BE49-F238E27FC236}">
                  <a16:creationId xmlns:a16="http://schemas.microsoft.com/office/drawing/2014/main" id="{FBC1E66F-DD23-4685-940A-C2473B0B1F1D}"/>
                </a:ext>
              </a:extLst>
            </p:cNvPr>
            <p:cNvSpPr>
              <a:spLocks noEditPoints="1"/>
            </p:cNvSpPr>
            <p:nvPr/>
          </p:nvSpPr>
          <p:spPr bwMode="auto">
            <a:xfrm>
              <a:off x="2730501" y="5005388"/>
              <a:ext cx="360363" cy="603250"/>
            </a:xfrm>
            <a:custGeom>
              <a:avLst/>
              <a:gdLst>
                <a:gd name="T0" fmla="*/ 140 w 454"/>
                <a:gd name="T1" fmla="*/ 59 h 759"/>
                <a:gd name="T2" fmla="*/ 140 w 454"/>
                <a:gd name="T3" fmla="*/ 358 h 759"/>
                <a:gd name="T4" fmla="*/ 207 w 454"/>
                <a:gd name="T5" fmla="*/ 358 h 759"/>
                <a:gd name="T6" fmla="*/ 232 w 454"/>
                <a:gd name="T7" fmla="*/ 358 h 759"/>
                <a:gd name="T8" fmla="*/ 255 w 454"/>
                <a:gd name="T9" fmla="*/ 355 h 759"/>
                <a:gd name="T10" fmla="*/ 275 w 454"/>
                <a:gd name="T11" fmla="*/ 352 h 759"/>
                <a:gd name="T12" fmla="*/ 291 w 454"/>
                <a:gd name="T13" fmla="*/ 346 h 759"/>
                <a:gd name="T14" fmla="*/ 303 w 454"/>
                <a:gd name="T15" fmla="*/ 337 h 759"/>
                <a:gd name="T16" fmla="*/ 311 w 454"/>
                <a:gd name="T17" fmla="*/ 325 h 759"/>
                <a:gd name="T18" fmla="*/ 314 w 454"/>
                <a:gd name="T19" fmla="*/ 311 h 759"/>
                <a:gd name="T20" fmla="*/ 314 w 454"/>
                <a:gd name="T21" fmla="*/ 106 h 759"/>
                <a:gd name="T22" fmla="*/ 311 w 454"/>
                <a:gd name="T23" fmla="*/ 91 h 759"/>
                <a:gd name="T24" fmla="*/ 303 w 454"/>
                <a:gd name="T25" fmla="*/ 79 h 759"/>
                <a:gd name="T26" fmla="*/ 291 w 454"/>
                <a:gd name="T27" fmla="*/ 71 h 759"/>
                <a:gd name="T28" fmla="*/ 275 w 454"/>
                <a:gd name="T29" fmla="*/ 64 h 759"/>
                <a:gd name="T30" fmla="*/ 255 w 454"/>
                <a:gd name="T31" fmla="*/ 62 h 759"/>
                <a:gd name="T32" fmla="*/ 232 w 454"/>
                <a:gd name="T33" fmla="*/ 59 h 759"/>
                <a:gd name="T34" fmla="*/ 207 w 454"/>
                <a:gd name="T35" fmla="*/ 59 h 759"/>
                <a:gd name="T36" fmla="*/ 140 w 454"/>
                <a:gd name="T37" fmla="*/ 59 h 759"/>
                <a:gd name="T38" fmla="*/ 0 w 454"/>
                <a:gd name="T39" fmla="*/ 0 h 759"/>
                <a:gd name="T40" fmla="*/ 221 w 454"/>
                <a:gd name="T41" fmla="*/ 0 h 759"/>
                <a:gd name="T42" fmla="*/ 271 w 454"/>
                <a:gd name="T43" fmla="*/ 0 h 759"/>
                <a:gd name="T44" fmla="*/ 314 w 454"/>
                <a:gd name="T45" fmla="*/ 4 h 759"/>
                <a:gd name="T46" fmla="*/ 350 w 454"/>
                <a:gd name="T47" fmla="*/ 8 h 759"/>
                <a:gd name="T48" fmla="*/ 380 w 454"/>
                <a:gd name="T49" fmla="*/ 16 h 759"/>
                <a:gd name="T50" fmla="*/ 404 w 454"/>
                <a:gd name="T51" fmla="*/ 26 h 759"/>
                <a:gd name="T52" fmla="*/ 423 w 454"/>
                <a:gd name="T53" fmla="*/ 38 h 759"/>
                <a:gd name="T54" fmla="*/ 437 w 454"/>
                <a:gd name="T55" fmla="*/ 52 h 759"/>
                <a:gd name="T56" fmla="*/ 447 w 454"/>
                <a:gd name="T57" fmla="*/ 70 h 759"/>
                <a:gd name="T58" fmla="*/ 452 w 454"/>
                <a:gd name="T59" fmla="*/ 91 h 759"/>
                <a:gd name="T60" fmla="*/ 454 w 454"/>
                <a:gd name="T61" fmla="*/ 115 h 759"/>
                <a:gd name="T62" fmla="*/ 454 w 454"/>
                <a:gd name="T63" fmla="*/ 301 h 759"/>
                <a:gd name="T64" fmla="*/ 451 w 454"/>
                <a:gd name="T65" fmla="*/ 325 h 759"/>
                <a:gd name="T66" fmla="*/ 447 w 454"/>
                <a:gd name="T67" fmla="*/ 347 h 759"/>
                <a:gd name="T68" fmla="*/ 437 w 454"/>
                <a:gd name="T69" fmla="*/ 364 h 759"/>
                <a:gd name="T70" fmla="*/ 423 w 454"/>
                <a:gd name="T71" fmla="*/ 379 h 759"/>
                <a:gd name="T72" fmla="*/ 404 w 454"/>
                <a:gd name="T73" fmla="*/ 391 h 759"/>
                <a:gd name="T74" fmla="*/ 380 w 454"/>
                <a:gd name="T75" fmla="*/ 402 h 759"/>
                <a:gd name="T76" fmla="*/ 350 w 454"/>
                <a:gd name="T77" fmla="*/ 408 h 759"/>
                <a:gd name="T78" fmla="*/ 314 w 454"/>
                <a:gd name="T79" fmla="*/ 414 h 759"/>
                <a:gd name="T80" fmla="*/ 271 w 454"/>
                <a:gd name="T81" fmla="*/ 416 h 759"/>
                <a:gd name="T82" fmla="*/ 221 w 454"/>
                <a:gd name="T83" fmla="*/ 416 h 759"/>
                <a:gd name="T84" fmla="*/ 140 w 454"/>
                <a:gd name="T85" fmla="*/ 416 h 759"/>
                <a:gd name="T86" fmla="*/ 140 w 454"/>
                <a:gd name="T87" fmla="*/ 759 h 759"/>
                <a:gd name="T88" fmla="*/ 0 w 454"/>
                <a:gd name="T89" fmla="*/ 759 h 759"/>
                <a:gd name="T90" fmla="*/ 0 w 454"/>
                <a:gd name="T91" fmla="*/ 0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54" h="759">
                  <a:moveTo>
                    <a:pt x="140" y="59"/>
                  </a:moveTo>
                  <a:lnTo>
                    <a:pt x="140" y="358"/>
                  </a:lnTo>
                  <a:lnTo>
                    <a:pt x="207" y="358"/>
                  </a:lnTo>
                  <a:lnTo>
                    <a:pt x="232" y="358"/>
                  </a:lnTo>
                  <a:lnTo>
                    <a:pt x="255" y="355"/>
                  </a:lnTo>
                  <a:lnTo>
                    <a:pt x="275" y="352"/>
                  </a:lnTo>
                  <a:lnTo>
                    <a:pt x="291" y="346"/>
                  </a:lnTo>
                  <a:lnTo>
                    <a:pt x="303" y="337"/>
                  </a:lnTo>
                  <a:lnTo>
                    <a:pt x="311" y="325"/>
                  </a:lnTo>
                  <a:lnTo>
                    <a:pt x="314" y="311"/>
                  </a:lnTo>
                  <a:lnTo>
                    <a:pt x="314" y="106"/>
                  </a:lnTo>
                  <a:lnTo>
                    <a:pt x="311" y="91"/>
                  </a:lnTo>
                  <a:lnTo>
                    <a:pt x="303" y="79"/>
                  </a:lnTo>
                  <a:lnTo>
                    <a:pt x="291" y="71"/>
                  </a:lnTo>
                  <a:lnTo>
                    <a:pt x="275" y="64"/>
                  </a:lnTo>
                  <a:lnTo>
                    <a:pt x="255" y="62"/>
                  </a:lnTo>
                  <a:lnTo>
                    <a:pt x="232" y="59"/>
                  </a:lnTo>
                  <a:lnTo>
                    <a:pt x="207" y="59"/>
                  </a:lnTo>
                  <a:lnTo>
                    <a:pt x="140" y="59"/>
                  </a:lnTo>
                  <a:close/>
                  <a:moveTo>
                    <a:pt x="0" y="0"/>
                  </a:moveTo>
                  <a:lnTo>
                    <a:pt x="221" y="0"/>
                  </a:lnTo>
                  <a:lnTo>
                    <a:pt x="271" y="0"/>
                  </a:lnTo>
                  <a:lnTo>
                    <a:pt x="314" y="4"/>
                  </a:lnTo>
                  <a:lnTo>
                    <a:pt x="350" y="8"/>
                  </a:lnTo>
                  <a:lnTo>
                    <a:pt x="380" y="16"/>
                  </a:lnTo>
                  <a:lnTo>
                    <a:pt x="404" y="26"/>
                  </a:lnTo>
                  <a:lnTo>
                    <a:pt x="423" y="38"/>
                  </a:lnTo>
                  <a:lnTo>
                    <a:pt x="437" y="52"/>
                  </a:lnTo>
                  <a:lnTo>
                    <a:pt x="447" y="70"/>
                  </a:lnTo>
                  <a:lnTo>
                    <a:pt x="452" y="91"/>
                  </a:lnTo>
                  <a:lnTo>
                    <a:pt x="454" y="115"/>
                  </a:lnTo>
                  <a:lnTo>
                    <a:pt x="454" y="301"/>
                  </a:lnTo>
                  <a:lnTo>
                    <a:pt x="451" y="325"/>
                  </a:lnTo>
                  <a:lnTo>
                    <a:pt x="447" y="347"/>
                  </a:lnTo>
                  <a:lnTo>
                    <a:pt x="437" y="364"/>
                  </a:lnTo>
                  <a:lnTo>
                    <a:pt x="423" y="379"/>
                  </a:lnTo>
                  <a:lnTo>
                    <a:pt x="404" y="391"/>
                  </a:lnTo>
                  <a:lnTo>
                    <a:pt x="380" y="402"/>
                  </a:lnTo>
                  <a:lnTo>
                    <a:pt x="350" y="408"/>
                  </a:lnTo>
                  <a:lnTo>
                    <a:pt x="314" y="414"/>
                  </a:lnTo>
                  <a:lnTo>
                    <a:pt x="271" y="416"/>
                  </a:lnTo>
                  <a:lnTo>
                    <a:pt x="221" y="416"/>
                  </a:lnTo>
                  <a:lnTo>
                    <a:pt x="140" y="416"/>
                  </a:lnTo>
                  <a:lnTo>
                    <a:pt x="140" y="759"/>
                  </a:lnTo>
                  <a:lnTo>
                    <a:pt x="0" y="75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8" name="Freeform 9">
              <a:extLst>
                <a:ext uri="{FF2B5EF4-FFF2-40B4-BE49-F238E27FC236}">
                  <a16:creationId xmlns:a16="http://schemas.microsoft.com/office/drawing/2014/main" id="{BDAA7C14-604D-4CDA-93E7-DCA1491A8870}"/>
                </a:ext>
              </a:extLst>
            </p:cNvPr>
            <p:cNvSpPr>
              <a:spLocks/>
            </p:cNvSpPr>
            <p:nvPr/>
          </p:nvSpPr>
          <p:spPr bwMode="auto">
            <a:xfrm>
              <a:off x="3121026" y="5000626"/>
              <a:ext cx="358775" cy="611188"/>
            </a:xfrm>
            <a:custGeom>
              <a:avLst/>
              <a:gdLst>
                <a:gd name="T0" fmla="*/ 277 w 451"/>
                <a:gd name="T1" fmla="*/ 2 h 772"/>
                <a:gd name="T2" fmla="*/ 355 w 451"/>
                <a:gd name="T3" fmla="*/ 12 h 772"/>
                <a:gd name="T4" fmla="*/ 407 w 451"/>
                <a:gd name="T5" fmla="*/ 34 h 772"/>
                <a:gd name="T6" fmla="*/ 438 w 451"/>
                <a:gd name="T7" fmla="*/ 65 h 772"/>
                <a:gd name="T8" fmla="*/ 447 w 451"/>
                <a:gd name="T9" fmla="*/ 106 h 772"/>
                <a:gd name="T10" fmla="*/ 309 w 451"/>
                <a:gd name="T11" fmla="*/ 204 h 772"/>
                <a:gd name="T12" fmla="*/ 308 w 451"/>
                <a:gd name="T13" fmla="*/ 98 h 772"/>
                <a:gd name="T14" fmla="*/ 297 w 451"/>
                <a:gd name="T15" fmla="*/ 78 h 772"/>
                <a:gd name="T16" fmla="*/ 273 w 451"/>
                <a:gd name="T17" fmla="*/ 65 h 772"/>
                <a:gd name="T18" fmla="*/ 229 w 451"/>
                <a:gd name="T19" fmla="*/ 59 h 772"/>
                <a:gd name="T20" fmla="*/ 184 w 451"/>
                <a:gd name="T21" fmla="*/ 65 h 772"/>
                <a:gd name="T22" fmla="*/ 159 w 451"/>
                <a:gd name="T23" fmla="*/ 78 h 772"/>
                <a:gd name="T24" fmla="*/ 149 w 451"/>
                <a:gd name="T25" fmla="*/ 98 h 772"/>
                <a:gd name="T26" fmla="*/ 148 w 451"/>
                <a:gd name="T27" fmla="*/ 191 h 772"/>
                <a:gd name="T28" fmla="*/ 155 w 451"/>
                <a:gd name="T29" fmla="*/ 227 h 772"/>
                <a:gd name="T30" fmla="*/ 180 w 451"/>
                <a:gd name="T31" fmla="*/ 259 h 772"/>
                <a:gd name="T32" fmla="*/ 422 w 451"/>
                <a:gd name="T33" fmla="*/ 469 h 772"/>
                <a:gd name="T34" fmla="*/ 449 w 451"/>
                <a:gd name="T35" fmla="*/ 516 h 772"/>
                <a:gd name="T36" fmla="*/ 451 w 451"/>
                <a:gd name="T37" fmla="*/ 660 h 772"/>
                <a:gd name="T38" fmla="*/ 439 w 451"/>
                <a:gd name="T39" fmla="*/ 703 h 772"/>
                <a:gd name="T40" fmla="*/ 404 w 451"/>
                <a:gd name="T41" fmla="*/ 737 h 772"/>
                <a:gd name="T42" fmla="*/ 348 w 451"/>
                <a:gd name="T43" fmla="*/ 760 h 772"/>
                <a:gd name="T44" fmla="*/ 273 w 451"/>
                <a:gd name="T45" fmla="*/ 770 h 772"/>
                <a:gd name="T46" fmla="*/ 180 w 451"/>
                <a:gd name="T47" fmla="*/ 770 h 772"/>
                <a:gd name="T48" fmla="*/ 101 w 451"/>
                <a:gd name="T49" fmla="*/ 760 h 772"/>
                <a:gd name="T50" fmla="*/ 45 w 451"/>
                <a:gd name="T51" fmla="*/ 738 h 772"/>
                <a:gd name="T52" fmla="*/ 11 w 451"/>
                <a:gd name="T53" fmla="*/ 706 h 772"/>
                <a:gd name="T54" fmla="*/ 0 w 451"/>
                <a:gd name="T55" fmla="*/ 660 h 772"/>
                <a:gd name="T56" fmla="*/ 140 w 451"/>
                <a:gd name="T57" fmla="*/ 556 h 772"/>
                <a:gd name="T58" fmla="*/ 143 w 451"/>
                <a:gd name="T59" fmla="*/ 672 h 772"/>
                <a:gd name="T60" fmla="*/ 161 w 451"/>
                <a:gd name="T61" fmla="*/ 698 h 772"/>
                <a:gd name="T62" fmla="*/ 200 w 451"/>
                <a:gd name="T63" fmla="*/ 711 h 772"/>
                <a:gd name="T64" fmla="*/ 254 w 451"/>
                <a:gd name="T65" fmla="*/ 711 h 772"/>
                <a:gd name="T66" fmla="*/ 292 w 451"/>
                <a:gd name="T67" fmla="*/ 698 h 772"/>
                <a:gd name="T68" fmla="*/ 310 w 451"/>
                <a:gd name="T69" fmla="*/ 672 h 772"/>
                <a:gd name="T70" fmla="*/ 313 w 451"/>
                <a:gd name="T71" fmla="*/ 551 h 772"/>
                <a:gd name="T72" fmla="*/ 304 w 451"/>
                <a:gd name="T73" fmla="*/ 513 h 772"/>
                <a:gd name="T74" fmla="*/ 273 w 451"/>
                <a:gd name="T75" fmla="*/ 477 h 772"/>
                <a:gd name="T76" fmla="*/ 47 w 451"/>
                <a:gd name="T77" fmla="*/ 282 h 772"/>
                <a:gd name="T78" fmla="*/ 19 w 451"/>
                <a:gd name="T79" fmla="*/ 244 h 772"/>
                <a:gd name="T80" fmla="*/ 10 w 451"/>
                <a:gd name="T81" fmla="*/ 204 h 772"/>
                <a:gd name="T82" fmla="*/ 13 w 451"/>
                <a:gd name="T83" fmla="*/ 89 h 772"/>
                <a:gd name="T84" fmla="*/ 35 w 451"/>
                <a:gd name="T85" fmla="*/ 50 h 772"/>
                <a:gd name="T86" fmla="*/ 78 w 451"/>
                <a:gd name="T87" fmla="*/ 22 h 772"/>
                <a:gd name="T88" fmla="*/ 144 w 451"/>
                <a:gd name="T89" fmla="*/ 6 h 772"/>
                <a:gd name="T90" fmla="*/ 229 w 451"/>
                <a:gd name="T91" fmla="*/ 0 h 7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51" h="772">
                  <a:moveTo>
                    <a:pt x="229" y="0"/>
                  </a:moveTo>
                  <a:lnTo>
                    <a:pt x="277" y="2"/>
                  </a:lnTo>
                  <a:lnTo>
                    <a:pt x="318" y="6"/>
                  </a:lnTo>
                  <a:lnTo>
                    <a:pt x="355" y="12"/>
                  </a:lnTo>
                  <a:lnTo>
                    <a:pt x="384" y="22"/>
                  </a:lnTo>
                  <a:lnTo>
                    <a:pt x="407" y="34"/>
                  </a:lnTo>
                  <a:lnTo>
                    <a:pt x="426" y="49"/>
                  </a:lnTo>
                  <a:lnTo>
                    <a:pt x="438" y="65"/>
                  </a:lnTo>
                  <a:lnTo>
                    <a:pt x="445" y="85"/>
                  </a:lnTo>
                  <a:lnTo>
                    <a:pt x="447" y="106"/>
                  </a:lnTo>
                  <a:lnTo>
                    <a:pt x="447" y="204"/>
                  </a:lnTo>
                  <a:lnTo>
                    <a:pt x="309" y="204"/>
                  </a:lnTo>
                  <a:lnTo>
                    <a:pt x="309" y="110"/>
                  </a:lnTo>
                  <a:lnTo>
                    <a:pt x="308" y="98"/>
                  </a:lnTo>
                  <a:lnTo>
                    <a:pt x="304" y="87"/>
                  </a:lnTo>
                  <a:lnTo>
                    <a:pt x="297" y="78"/>
                  </a:lnTo>
                  <a:lnTo>
                    <a:pt x="288" y="70"/>
                  </a:lnTo>
                  <a:lnTo>
                    <a:pt x="273" y="65"/>
                  </a:lnTo>
                  <a:lnTo>
                    <a:pt x="254" y="61"/>
                  </a:lnTo>
                  <a:lnTo>
                    <a:pt x="229" y="59"/>
                  </a:lnTo>
                  <a:lnTo>
                    <a:pt x="203" y="61"/>
                  </a:lnTo>
                  <a:lnTo>
                    <a:pt x="184" y="65"/>
                  </a:lnTo>
                  <a:lnTo>
                    <a:pt x="170" y="70"/>
                  </a:lnTo>
                  <a:lnTo>
                    <a:pt x="159" y="78"/>
                  </a:lnTo>
                  <a:lnTo>
                    <a:pt x="152" y="87"/>
                  </a:lnTo>
                  <a:lnTo>
                    <a:pt x="149" y="98"/>
                  </a:lnTo>
                  <a:lnTo>
                    <a:pt x="148" y="110"/>
                  </a:lnTo>
                  <a:lnTo>
                    <a:pt x="148" y="191"/>
                  </a:lnTo>
                  <a:lnTo>
                    <a:pt x="149" y="209"/>
                  </a:lnTo>
                  <a:lnTo>
                    <a:pt x="155" y="227"/>
                  </a:lnTo>
                  <a:lnTo>
                    <a:pt x="165" y="243"/>
                  </a:lnTo>
                  <a:lnTo>
                    <a:pt x="180" y="259"/>
                  </a:lnTo>
                  <a:lnTo>
                    <a:pt x="402" y="448"/>
                  </a:lnTo>
                  <a:lnTo>
                    <a:pt x="422" y="469"/>
                  </a:lnTo>
                  <a:lnTo>
                    <a:pt x="438" y="492"/>
                  </a:lnTo>
                  <a:lnTo>
                    <a:pt x="449" y="516"/>
                  </a:lnTo>
                  <a:lnTo>
                    <a:pt x="451" y="541"/>
                  </a:lnTo>
                  <a:lnTo>
                    <a:pt x="451" y="660"/>
                  </a:lnTo>
                  <a:lnTo>
                    <a:pt x="449" y="683"/>
                  </a:lnTo>
                  <a:lnTo>
                    <a:pt x="439" y="703"/>
                  </a:lnTo>
                  <a:lnTo>
                    <a:pt x="424" y="721"/>
                  </a:lnTo>
                  <a:lnTo>
                    <a:pt x="404" y="737"/>
                  </a:lnTo>
                  <a:lnTo>
                    <a:pt x="379" y="749"/>
                  </a:lnTo>
                  <a:lnTo>
                    <a:pt x="348" y="760"/>
                  </a:lnTo>
                  <a:lnTo>
                    <a:pt x="313" y="766"/>
                  </a:lnTo>
                  <a:lnTo>
                    <a:pt x="273" y="770"/>
                  </a:lnTo>
                  <a:lnTo>
                    <a:pt x="229" y="772"/>
                  </a:lnTo>
                  <a:lnTo>
                    <a:pt x="180" y="770"/>
                  </a:lnTo>
                  <a:lnTo>
                    <a:pt x="137" y="766"/>
                  </a:lnTo>
                  <a:lnTo>
                    <a:pt x="101" y="760"/>
                  </a:lnTo>
                  <a:lnTo>
                    <a:pt x="70" y="750"/>
                  </a:lnTo>
                  <a:lnTo>
                    <a:pt x="45" y="738"/>
                  </a:lnTo>
                  <a:lnTo>
                    <a:pt x="26" y="723"/>
                  </a:lnTo>
                  <a:lnTo>
                    <a:pt x="11" y="706"/>
                  </a:lnTo>
                  <a:lnTo>
                    <a:pt x="3" y="685"/>
                  </a:lnTo>
                  <a:lnTo>
                    <a:pt x="0" y="660"/>
                  </a:lnTo>
                  <a:lnTo>
                    <a:pt x="0" y="556"/>
                  </a:lnTo>
                  <a:lnTo>
                    <a:pt x="140" y="556"/>
                  </a:lnTo>
                  <a:lnTo>
                    <a:pt x="140" y="656"/>
                  </a:lnTo>
                  <a:lnTo>
                    <a:pt x="143" y="672"/>
                  </a:lnTo>
                  <a:lnTo>
                    <a:pt x="149" y="687"/>
                  </a:lnTo>
                  <a:lnTo>
                    <a:pt x="161" y="698"/>
                  </a:lnTo>
                  <a:lnTo>
                    <a:pt x="179" y="706"/>
                  </a:lnTo>
                  <a:lnTo>
                    <a:pt x="200" y="711"/>
                  </a:lnTo>
                  <a:lnTo>
                    <a:pt x="229" y="713"/>
                  </a:lnTo>
                  <a:lnTo>
                    <a:pt x="254" y="711"/>
                  </a:lnTo>
                  <a:lnTo>
                    <a:pt x="276" y="706"/>
                  </a:lnTo>
                  <a:lnTo>
                    <a:pt x="292" y="698"/>
                  </a:lnTo>
                  <a:lnTo>
                    <a:pt x="304" y="687"/>
                  </a:lnTo>
                  <a:lnTo>
                    <a:pt x="310" y="672"/>
                  </a:lnTo>
                  <a:lnTo>
                    <a:pt x="313" y="656"/>
                  </a:lnTo>
                  <a:lnTo>
                    <a:pt x="313" y="551"/>
                  </a:lnTo>
                  <a:lnTo>
                    <a:pt x="310" y="532"/>
                  </a:lnTo>
                  <a:lnTo>
                    <a:pt x="304" y="513"/>
                  </a:lnTo>
                  <a:lnTo>
                    <a:pt x="292" y="496"/>
                  </a:lnTo>
                  <a:lnTo>
                    <a:pt x="273" y="477"/>
                  </a:lnTo>
                  <a:lnTo>
                    <a:pt x="69" y="300"/>
                  </a:lnTo>
                  <a:lnTo>
                    <a:pt x="47" y="282"/>
                  </a:lnTo>
                  <a:lnTo>
                    <a:pt x="31" y="263"/>
                  </a:lnTo>
                  <a:lnTo>
                    <a:pt x="19" y="244"/>
                  </a:lnTo>
                  <a:lnTo>
                    <a:pt x="11" y="225"/>
                  </a:lnTo>
                  <a:lnTo>
                    <a:pt x="10" y="204"/>
                  </a:lnTo>
                  <a:lnTo>
                    <a:pt x="10" y="112"/>
                  </a:lnTo>
                  <a:lnTo>
                    <a:pt x="13" y="89"/>
                  </a:lnTo>
                  <a:lnTo>
                    <a:pt x="21" y="67"/>
                  </a:lnTo>
                  <a:lnTo>
                    <a:pt x="35" y="50"/>
                  </a:lnTo>
                  <a:lnTo>
                    <a:pt x="54" y="35"/>
                  </a:lnTo>
                  <a:lnTo>
                    <a:pt x="78" y="22"/>
                  </a:lnTo>
                  <a:lnTo>
                    <a:pt x="109" y="12"/>
                  </a:lnTo>
                  <a:lnTo>
                    <a:pt x="144" y="6"/>
                  </a:lnTo>
                  <a:lnTo>
                    <a:pt x="184" y="2"/>
                  </a:lnTo>
                  <a:lnTo>
                    <a:pt x="2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9" name="Freeform 10">
              <a:extLst>
                <a:ext uri="{FF2B5EF4-FFF2-40B4-BE49-F238E27FC236}">
                  <a16:creationId xmlns:a16="http://schemas.microsoft.com/office/drawing/2014/main" id="{7F114B91-7375-44C1-9E6B-B8A4FC6838CD}"/>
                </a:ext>
              </a:extLst>
            </p:cNvPr>
            <p:cNvSpPr>
              <a:spLocks/>
            </p:cNvSpPr>
            <p:nvPr/>
          </p:nvSpPr>
          <p:spPr bwMode="auto">
            <a:xfrm>
              <a:off x="3935413" y="5000626"/>
              <a:ext cx="358775" cy="611188"/>
            </a:xfrm>
            <a:custGeom>
              <a:avLst/>
              <a:gdLst>
                <a:gd name="T0" fmla="*/ 276 w 451"/>
                <a:gd name="T1" fmla="*/ 2 h 772"/>
                <a:gd name="T2" fmla="*/ 354 w 451"/>
                <a:gd name="T3" fmla="*/ 12 h 772"/>
                <a:gd name="T4" fmla="*/ 407 w 451"/>
                <a:gd name="T5" fmla="*/ 34 h 772"/>
                <a:gd name="T6" fmla="*/ 437 w 451"/>
                <a:gd name="T7" fmla="*/ 65 h 772"/>
                <a:gd name="T8" fmla="*/ 447 w 451"/>
                <a:gd name="T9" fmla="*/ 106 h 772"/>
                <a:gd name="T10" fmla="*/ 307 w 451"/>
                <a:gd name="T11" fmla="*/ 204 h 772"/>
                <a:gd name="T12" fmla="*/ 307 w 451"/>
                <a:gd name="T13" fmla="*/ 98 h 772"/>
                <a:gd name="T14" fmla="*/ 296 w 451"/>
                <a:gd name="T15" fmla="*/ 78 h 772"/>
                <a:gd name="T16" fmla="*/ 272 w 451"/>
                <a:gd name="T17" fmla="*/ 65 h 772"/>
                <a:gd name="T18" fmla="*/ 228 w 451"/>
                <a:gd name="T19" fmla="*/ 59 h 772"/>
                <a:gd name="T20" fmla="*/ 182 w 451"/>
                <a:gd name="T21" fmla="*/ 65 h 772"/>
                <a:gd name="T22" fmla="*/ 158 w 451"/>
                <a:gd name="T23" fmla="*/ 78 h 772"/>
                <a:gd name="T24" fmla="*/ 149 w 451"/>
                <a:gd name="T25" fmla="*/ 98 h 772"/>
                <a:gd name="T26" fmla="*/ 148 w 451"/>
                <a:gd name="T27" fmla="*/ 191 h 772"/>
                <a:gd name="T28" fmla="*/ 154 w 451"/>
                <a:gd name="T29" fmla="*/ 227 h 772"/>
                <a:gd name="T30" fmla="*/ 178 w 451"/>
                <a:gd name="T31" fmla="*/ 259 h 772"/>
                <a:gd name="T32" fmla="*/ 421 w 451"/>
                <a:gd name="T33" fmla="*/ 469 h 772"/>
                <a:gd name="T34" fmla="*/ 447 w 451"/>
                <a:gd name="T35" fmla="*/ 516 h 772"/>
                <a:gd name="T36" fmla="*/ 451 w 451"/>
                <a:gd name="T37" fmla="*/ 660 h 772"/>
                <a:gd name="T38" fmla="*/ 439 w 451"/>
                <a:gd name="T39" fmla="*/ 703 h 772"/>
                <a:gd name="T40" fmla="*/ 404 w 451"/>
                <a:gd name="T41" fmla="*/ 737 h 772"/>
                <a:gd name="T42" fmla="*/ 347 w 451"/>
                <a:gd name="T43" fmla="*/ 760 h 772"/>
                <a:gd name="T44" fmla="*/ 272 w 451"/>
                <a:gd name="T45" fmla="*/ 770 h 772"/>
                <a:gd name="T46" fmla="*/ 180 w 451"/>
                <a:gd name="T47" fmla="*/ 770 h 772"/>
                <a:gd name="T48" fmla="*/ 101 w 451"/>
                <a:gd name="T49" fmla="*/ 760 h 772"/>
                <a:gd name="T50" fmla="*/ 44 w 451"/>
                <a:gd name="T51" fmla="*/ 738 h 772"/>
                <a:gd name="T52" fmla="*/ 11 w 451"/>
                <a:gd name="T53" fmla="*/ 706 h 772"/>
                <a:gd name="T54" fmla="*/ 0 w 451"/>
                <a:gd name="T55" fmla="*/ 660 h 772"/>
                <a:gd name="T56" fmla="*/ 139 w 451"/>
                <a:gd name="T57" fmla="*/ 556 h 772"/>
                <a:gd name="T58" fmla="*/ 141 w 451"/>
                <a:gd name="T59" fmla="*/ 672 h 772"/>
                <a:gd name="T60" fmla="*/ 160 w 451"/>
                <a:gd name="T61" fmla="*/ 698 h 772"/>
                <a:gd name="T62" fmla="*/ 200 w 451"/>
                <a:gd name="T63" fmla="*/ 711 h 772"/>
                <a:gd name="T64" fmla="*/ 254 w 451"/>
                <a:gd name="T65" fmla="*/ 711 h 772"/>
                <a:gd name="T66" fmla="*/ 291 w 451"/>
                <a:gd name="T67" fmla="*/ 698 h 772"/>
                <a:gd name="T68" fmla="*/ 310 w 451"/>
                <a:gd name="T69" fmla="*/ 672 h 772"/>
                <a:gd name="T70" fmla="*/ 311 w 451"/>
                <a:gd name="T71" fmla="*/ 551 h 772"/>
                <a:gd name="T72" fmla="*/ 303 w 451"/>
                <a:gd name="T73" fmla="*/ 515 h 772"/>
                <a:gd name="T74" fmla="*/ 271 w 451"/>
                <a:gd name="T75" fmla="*/ 477 h 772"/>
                <a:gd name="T76" fmla="*/ 47 w 451"/>
                <a:gd name="T77" fmla="*/ 282 h 772"/>
                <a:gd name="T78" fmla="*/ 19 w 451"/>
                <a:gd name="T79" fmla="*/ 244 h 772"/>
                <a:gd name="T80" fmla="*/ 8 w 451"/>
                <a:gd name="T81" fmla="*/ 204 h 772"/>
                <a:gd name="T82" fmla="*/ 11 w 451"/>
                <a:gd name="T83" fmla="*/ 89 h 772"/>
                <a:gd name="T84" fmla="*/ 33 w 451"/>
                <a:gd name="T85" fmla="*/ 50 h 772"/>
                <a:gd name="T86" fmla="*/ 78 w 451"/>
                <a:gd name="T87" fmla="*/ 22 h 772"/>
                <a:gd name="T88" fmla="*/ 144 w 451"/>
                <a:gd name="T89" fmla="*/ 6 h 772"/>
                <a:gd name="T90" fmla="*/ 228 w 451"/>
                <a:gd name="T91" fmla="*/ 0 h 7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51" h="772">
                  <a:moveTo>
                    <a:pt x="228" y="0"/>
                  </a:moveTo>
                  <a:lnTo>
                    <a:pt x="276" y="2"/>
                  </a:lnTo>
                  <a:lnTo>
                    <a:pt x="318" y="6"/>
                  </a:lnTo>
                  <a:lnTo>
                    <a:pt x="354" y="12"/>
                  </a:lnTo>
                  <a:lnTo>
                    <a:pt x="382" y="22"/>
                  </a:lnTo>
                  <a:lnTo>
                    <a:pt x="407" y="34"/>
                  </a:lnTo>
                  <a:lnTo>
                    <a:pt x="424" y="49"/>
                  </a:lnTo>
                  <a:lnTo>
                    <a:pt x="437" y="65"/>
                  </a:lnTo>
                  <a:lnTo>
                    <a:pt x="444" y="85"/>
                  </a:lnTo>
                  <a:lnTo>
                    <a:pt x="447" y="106"/>
                  </a:lnTo>
                  <a:lnTo>
                    <a:pt x="447" y="204"/>
                  </a:lnTo>
                  <a:lnTo>
                    <a:pt x="307" y="204"/>
                  </a:lnTo>
                  <a:lnTo>
                    <a:pt x="307" y="110"/>
                  </a:lnTo>
                  <a:lnTo>
                    <a:pt x="307" y="98"/>
                  </a:lnTo>
                  <a:lnTo>
                    <a:pt x="303" y="87"/>
                  </a:lnTo>
                  <a:lnTo>
                    <a:pt x="296" y="78"/>
                  </a:lnTo>
                  <a:lnTo>
                    <a:pt x="286" y="70"/>
                  </a:lnTo>
                  <a:lnTo>
                    <a:pt x="272" y="65"/>
                  </a:lnTo>
                  <a:lnTo>
                    <a:pt x="252" y="61"/>
                  </a:lnTo>
                  <a:lnTo>
                    <a:pt x="228" y="59"/>
                  </a:lnTo>
                  <a:lnTo>
                    <a:pt x="203" y="61"/>
                  </a:lnTo>
                  <a:lnTo>
                    <a:pt x="182" y="65"/>
                  </a:lnTo>
                  <a:lnTo>
                    <a:pt x="169" y="70"/>
                  </a:lnTo>
                  <a:lnTo>
                    <a:pt x="158" y="78"/>
                  </a:lnTo>
                  <a:lnTo>
                    <a:pt x="152" y="87"/>
                  </a:lnTo>
                  <a:lnTo>
                    <a:pt x="149" y="98"/>
                  </a:lnTo>
                  <a:lnTo>
                    <a:pt x="148" y="110"/>
                  </a:lnTo>
                  <a:lnTo>
                    <a:pt x="148" y="191"/>
                  </a:lnTo>
                  <a:lnTo>
                    <a:pt x="149" y="209"/>
                  </a:lnTo>
                  <a:lnTo>
                    <a:pt x="154" y="227"/>
                  </a:lnTo>
                  <a:lnTo>
                    <a:pt x="164" y="243"/>
                  </a:lnTo>
                  <a:lnTo>
                    <a:pt x="178" y="259"/>
                  </a:lnTo>
                  <a:lnTo>
                    <a:pt x="400" y="448"/>
                  </a:lnTo>
                  <a:lnTo>
                    <a:pt x="421" y="469"/>
                  </a:lnTo>
                  <a:lnTo>
                    <a:pt x="437" y="492"/>
                  </a:lnTo>
                  <a:lnTo>
                    <a:pt x="447" y="516"/>
                  </a:lnTo>
                  <a:lnTo>
                    <a:pt x="451" y="541"/>
                  </a:lnTo>
                  <a:lnTo>
                    <a:pt x="451" y="660"/>
                  </a:lnTo>
                  <a:lnTo>
                    <a:pt x="448" y="683"/>
                  </a:lnTo>
                  <a:lnTo>
                    <a:pt x="439" y="703"/>
                  </a:lnTo>
                  <a:lnTo>
                    <a:pt x="424" y="721"/>
                  </a:lnTo>
                  <a:lnTo>
                    <a:pt x="404" y="737"/>
                  </a:lnTo>
                  <a:lnTo>
                    <a:pt x="378" y="749"/>
                  </a:lnTo>
                  <a:lnTo>
                    <a:pt x="347" y="760"/>
                  </a:lnTo>
                  <a:lnTo>
                    <a:pt x="311" y="766"/>
                  </a:lnTo>
                  <a:lnTo>
                    <a:pt x="272" y="770"/>
                  </a:lnTo>
                  <a:lnTo>
                    <a:pt x="228" y="772"/>
                  </a:lnTo>
                  <a:lnTo>
                    <a:pt x="180" y="770"/>
                  </a:lnTo>
                  <a:lnTo>
                    <a:pt x="137" y="766"/>
                  </a:lnTo>
                  <a:lnTo>
                    <a:pt x="101" y="760"/>
                  </a:lnTo>
                  <a:lnTo>
                    <a:pt x="70" y="750"/>
                  </a:lnTo>
                  <a:lnTo>
                    <a:pt x="44" y="738"/>
                  </a:lnTo>
                  <a:lnTo>
                    <a:pt x="24" y="723"/>
                  </a:lnTo>
                  <a:lnTo>
                    <a:pt x="11" y="706"/>
                  </a:lnTo>
                  <a:lnTo>
                    <a:pt x="3" y="685"/>
                  </a:lnTo>
                  <a:lnTo>
                    <a:pt x="0" y="660"/>
                  </a:lnTo>
                  <a:lnTo>
                    <a:pt x="0" y="556"/>
                  </a:lnTo>
                  <a:lnTo>
                    <a:pt x="139" y="556"/>
                  </a:lnTo>
                  <a:lnTo>
                    <a:pt x="139" y="656"/>
                  </a:lnTo>
                  <a:lnTo>
                    <a:pt x="141" y="672"/>
                  </a:lnTo>
                  <a:lnTo>
                    <a:pt x="149" y="687"/>
                  </a:lnTo>
                  <a:lnTo>
                    <a:pt x="160" y="698"/>
                  </a:lnTo>
                  <a:lnTo>
                    <a:pt x="177" y="706"/>
                  </a:lnTo>
                  <a:lnTo>
                    <a:pt x="200" y="711"/>
                  </a:lnTo>
                  <a:lnTo>
                    <a:pt x="228" y="713"/>
                  </a:lnTo>
                  <a:lnTo>
                    <a:pt x="254" y="711"/>
                  </a:lnTo>
                  <a:lnTo>
                    <a:pt x="275" y="706"/>
                  </a:lnTo>
                  <a:lnTo>
                    <a:pt x="291" y="698"/>
                  </a:lnTo>
                  <a:lnTo>
                    <a:pt x="302" y="687"/>
                  </a:lnTo>
                  <a:lnTo>
                    <a:pt x="310" y="672"/>
                  </a:lnTo>
                  <a:lnTo>
                    <a:pt x="311" y="656"/>
                  </a:lnTo>
                  <a:lnTo>
                    <a:pt x="311" y="551"/>
                  </a:lnTo>
                  <a:lnTo>
                    <a:pt x="310" y="532"/>
                  </a:lnTo>
                  <a:lnTo>
                    <a:pt x="303" y="515"/>
                  </a:lnTo>
                  <a:lnTo>
                    <a:pt x="290" y="496"/>
                  </a:lnTo>
                  <a:lnTo>
                    <a:pt x="271" y="477"/>
                  </a:lnTo>
                  <a:lnTo>
                    <a:pt x="67" y="300"/>
                  </a:lnTo>
                  <a:lnTo>
                    <a:pt x="47" y="282"/>
                  </a:lnTo>
                  <a:lnTo>
                    <a:pt x="31" y="263"/>
                  </a:lnTo>
                  <a:lnTo>
                    <a:pt x="19" y="244"/>
                  </a:lnTo>
                  <a:lnTo>
                    <a:pt x="11" y="225"/>
                  </a:lnTo>
                  <a:lnTo>
                    <a:pt x="8" y="204"/>
                  </a:lnTo>
                  <a:lnTo>
                    <a:pt x="8" y="112"/>
                  </a:lnTo>
                  <a:lnTo>
                    <a:pt x="11" y="89"/>
                  </a:lnTo>
                  <a:lnTo>
                    <a:pt x="20" y="67"/>
                  </a:lnTo>
                  <a:lnTo>
                    <a:pt x="33" y="50"/>
                  </a:lnTo>
                  <a:lnTo>
                    <a:pt x="54" y="35"/>
                  </a:lnTo>
                  <a:lnTo>
                    <a:pt x="78" y="22"/>
                  </a:lnTo>
                  <a:lnTo>
                    <a:pt x="107" y="12"/>
                  </a:lnTo>
                  <a:lnTo>
                    <a:pt x="144" y="6"/>
                  </a:lnTo>
                  <a:lnTo>
                    <a:pt x="182" y="2"/>
                  </a:lnTo>
                  <a:lnTo>
                    <a:pt x="2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40" name="Freeform 11">
              <a:extLst>
                <a:ext uri="{FF2B5EF4-FFF2-40B4-BE49-F238E27FC236}">
                  <a16:creationId xmlns:a16="http://schemas.microsoft.com/office/drawing/2014/main" id="{F8F21352-67EA-4F56-9534-D9D498CA4DA5}"/>
                </a:ext>
              </a:extLst>
            </p:cNvPr>
            <p:cNvSpPr>
              <a:spLocks/>
            </p:cNvSpPr>
            <p:nvPr/>
          </p:nvSpPr>
          <p:spPr bwMode="auto">
            <a:xfrm>
              <a:off x="1430338" y="5005388"/>
              <a:ext cx="352425" cy="755650"/>
            </a:xfrm>
            <a:custGeom>
              <a:avLst/>
              <a:gdLst>
                <a:gd name="T0" fmla="*/ 305 w 443"/>
                <a:gd name="T1" fmla="*/ 0 h 952"/>
                <a:gd name="T2" fmla="*/ 443 w 443"/>
                <a:gd name="T3" fmla="*/ 0 h 952"/>
                <a:gd name="T4" fmla="*/ 138 w 443"/>
                <a:gd name="T5" fmla="*/ 952 h 952"/>
                <a:gd name="T6" fmla="*/ 0 w 443"/>
                <a:gd name="T7" fmla="*/ 952 h 952"/>
                <a:gd name="T8" fmla="*/ 305 w 443"/>
                <a:gd name="T9" fmla="*/ 0 h 952"/>
              </a:gdLst>
              <a:ahLst/>
              <a:cxnLst>
                <a:cxn ang="0">
                  <a:pos x="T0" y="T1"/>
                </a:cxn>
                <a:cxn ang="0">
                  <a:pos x="T2" y="T3"/>
                </a:cxn>
                <a:cxn ang="0">
                  <a:pos x="T4" y="T5"/>
                </a:cxn>
                <a:cxn ang="0">
                  <a:pos x="T6" y="T7"/>
                </a:cxn>
                <a:cxn ang="0">
                  <a:pos x="T8" y="T9"/>
                </a:cxn>
              </a:cxnLst>
              <a:rect l="0" t="0" r="r" b="b"/>
              <a:pathLst>
                <a:path w="443" h="952">
                  <a:moveTo>
                    <a:pt x="305" y="0"/>
                  </a:moveTo>
                  <a:lnTo>
                    <a:pt x="443" y="0"/>
                  </a:lnTo>
                  <a:lnTo>
                    <a:pt x="138" y="952"/>
                  </a:lnTo>
                  <a:lnTo>
                    <a:pt x="0" y="952"/>
                  </a:lnTo>
                  <a:lnTo>
                    <a:pt x="30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41" name="Freeform 12">
              <a:extLst>
                <a:ext uri="{FF2B5EF4-FFF2-40B4-BE49-F238E27FC236}">
                  <a16:creationId xmlns:a16="http://schemas.microsoft.com/office/drawing/2014/main" id="{93E305D8-5E4F-46CD-8514-9F9A38B6E582}"/>
                </a:ext>
              </a:extLst>
            </p:cNvPr>
            <p:cNvSpPr>
              <a:spLocks/>
            </p:cNvSpPr>
            <p:nvPr/>
          </p:nvSpPr>
          <p:spPr bwMode="auto">
            <a:xfrm>
              <a:off x="1349376" y="5006976"/>
              <a:ext cx="204788" cy="468313"/>
            </a:xfrm>
            <a:custGeom>
              <a:avLst/>
              <a:gdLst>
                <a:gd name="T0" fmla="*/ 0 w 257"/>
                <a:gd name="T1" fmla="*/ 0 h 591"/>
                <a:gd name="T2" fmla="*/ 138 w 257"/>
                <a:gd name="T3" fmla="*/ 0 h 591"/>
                <a:gd name="T4" fmla="*/ 257 w 257"/>
                <a:gd name="T5" fmla="*/ 373 h 591"/>
                <a:gd name="T6" fmla="*/ 188 w 257"/>
                <a:gd name="T7" fmla="*/ 591 h 591"/>
                <a:gd name="T8" fmla="*/ 0 w 257"/>
                <a:gd name="T9" fmla="*/ 0 h 591"/>
              </a:gdLst>
              <a:ahLst/>
              <a:cxnLst>
                <a:cxn ang="0">
                  <a:pos x="T0" y="T1"/>
                </a:cxn>
                <a:cxn ang="0">
                  <a:pos x="T2" y="T3"/>
                </a:cxn>
                <a:cxn ang="0">
                  <a:pos x="T4" y="T5"/>
                </a:cxn>
                <a:cxn ang="0">
                  <a:pos x="T6" y="T7"/>
                </a:cxn>
                <a:cxn ang="0">
                  <a:pos x="T8" y="T9"/>
                </a:cxn>
              </a:cxnLst>
              <a:rect l="0" t="0" r="r" b="b"/>
              <a:pathLst>
                <a:path w="257" h="591">
                  <a:moveTo>
                    <a:pt x="0" y="0"/>
                  </a:moveTo>
                  <a:lnTo>
                    <a:pt x="138" y="0"/>
                  </a:lnTo>
                  <a:lnTo>
                    <a:pt x="257" y="373"/>
                  </a:lnTo>
                  <a:lnTo>
                    <a:pt x="188" y="59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42" name="Freeform 13">
              <a:extLst>
                <a:ext uri="{FF2B5EF4-FFF2-40B4-BE49-F238E27FC236}">
                  <a16:creationId xmlns:a16="http://schemas.microsoft.com/office/drawing/2014/main" id="{CE1627C1-33EF-40D9-A63C-307FA5E912FC}"/>
                </a:ext>
              </a:extLst>
            </p:cNvPr>
            <p:cNvSpPr>
              <a:spLocks/>
            </p:cNvSpPr>
            <p:nvPr/>
          </p:nvSpPr>
          <p:spPr bwMode="auto">
            <a:xfrm>
              <a:off x="3578226" y="5005388"/>
              <a:ext cx="352425" cy="755650"/>
            </a:xfrm>
            <a:custGeom>
              <a:avLst/>
              <a:gdLst>
                <a:gd name="T0" fmla="*/ 305 w 444"/>
                <a:gd name="T1" fmla="*/ 0 h 952"/>
                <a:gd name="T2" fmla="*/ 444 w 444"/>
                <a:gd name="T3" fmla="*/ 0 h 952"/>
                <a:gd name="T4" fmla="*/ 138 w 444"/>
                <a:gd name="T5" fmla="*/ 952 h 952"/>
                <a:gd name="T6" fmla="*/ 0 w 444"/>
                <a:gd name="T7" fmla="*/ 952 h 952"/>
                <a:gd name="T8" fmla="*/ 305 w 444"/>
                <a:gd name="T9" fmla="*/ 0 h 952"/>
              </a:gdLst>
              <a:ahLst/>
              <a:cxnLst>
                <a:cxn ang="0">
                  <a:pos x="T0" y="T1"/>
                </a:cxn>
                <a:cxn ang="0">
                  <a:pos x="T2" y="T3"/>
                </a:cxn>
                <a:cxn ang="0">
                  <a:pos x="T4" y="T5"/>
                </a:cxn>
                <a:cxn ang="0">
                  <a:pos x="T6" y="T7"/>
                </a:cxn>
                <a:cxn ang="0">
                  <a:pos x="T8" y="T9"/>
                </a:cxn>
              </a:cxnLst>
              <a:rect l="0" t="0" r="r" b="b"/>
              <a:pathLst>
                <a:path w="444" h="952">
                  <a:moveTo>
                    <a:pt x="305" y="0"/>
                  </a:moveTo>
                  <a:lnTo>
                    <a:pt x="444" y="0"/>
                  </a:lnTo>
                  <a:lnTo>
                    <a:pt x="138" y="952"/>
                  </a:lnTo>
                  <a:lnTo>
                    <a:pt x="0" y="952"/>
                  </a:lnTo>
                  <a:lnTo>
                    <a:pt x="30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43" name="Freeform 14">
              <a:extLst>
                <a:ext uri="{FF2B5EF4-FFF2-40B4-BE49-F238E27FC236}">
                  <a16:creationId xmlns:a16="http://schemas.microsoft.com/office/drawing/2014/main" id="{0D9F3EE9-A06C-4BEA-8C1C-047AA29FD60B}"/>
                </a:ext>
              </a:extLst>
            </p:cNvPr>
            <p:cNvSpPr>
              <a:spLocks/>
            </p:cNvSpPr>
            <p:nvPr/>
          </p:nvSpPr>
          <p:spPr bwMode="auto">
            <a:xfrm>
              <a:off x="3495676" y="5005388"/>
              <a:ext cx="206375" cy="468313"/>
            </a:xfrm>
            <a:custGeom>
              <a:avLst/>
              <a:gdLst>
                <a:gd name="T0" fmla="*/ 0 w 259"/>
                <a:gd name="T1" fmla="*/ 0 h 589"/>
                <a:gd name="T2" fmla="*/ 139 w 259"/>
                <a:gd name="T3" fmla="*/ 0 h 589"/>
                <a:gd name="T4" fmla="*/ 259 w 259"/>
                <a:gd name="T5" fmla="*/ 372 h 589"/>
                <a:gd name="T6" fmla="*/ 189 w 259"/>
                <a:gd name="T7" fmla="*/ 589 h 589"/>
                <a:gd name="T8" fmla="*/ 0 w 259"/>
                <a:gd name="T9" fmla="*/ 0 h 589"/>
              </a:gdLst>
              <a:ahLst/>
              <a:cxnLst>
                <a:cxn ang="0">
                  <a:pos x="T0" y="T1"/>
                </a:cxn>
                <a:cxn ang="0">
                  <a:pos x="T2" y="T3"/>
                </a:cxn>
                <a:cxn ang="0">
                  <a:pos x="T4" y="T5"/>
                </a:cxn>
                <a:cxn ang="0">
                  <a:pos x="T6" y="T7"/>
                </a:cxn>
                <a:cxn ang="0">
                  <a:pos x="T8" y="T9"/>
                </a:cxn>
              </a:cxnLst>
              <a:rect l="0" t="0" r="r" b="b"/>
              <a:pathLst>
                <a:path w="259" h="589">
                  <a:moveTo>
                    <a:pt x="0" y="0"/>
                  </a:moveTo>
                  <a:lnTo>
                    <a:pt x="139" y="0"/>
                  </a:lnTo>
                  <a:lnTo>
                    <a:pt x="259" y="372"/>
                  </a:lnTo>
                  <a:lnTo>
                    <a:pt x="189" y="5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44" name="Freeform 15">
              <a:extLst>
                <a:ext uri="{FF2B5EF4-FFF2-40B4-BE49-F238E27FC236}">
                  <a16:creationId xmlns:a16="http://schemas.microsoft.com/office/drawing/2014/main" id="{F5E30233-CE36-47C9-811B-877B122CC630}"/>
                </a:ext>
              </a:extLst>
            </p:cNvPr>
            <p:cNvSpPr>
              <a:spLocks/>
            </p:cNvSpPr>
            <p:nvPr/>
          </p:nvSpPr>
          <p:spPr bwMode="auto">
            <a:xfrm>
              <a:off x="1817688" y="5005388"/>
              <a:ext cx="396875" cy="603250"/>
            </a:xfrm>
            <a:custGeom>
              <a:avLst/>
              <a:gdLst>
                <a:gd name="T0" fmla="*/ 0 w 499"/>
                <a:gd name="T1" fmla="*/ 0 h 759"/>
                <a:gd name="T2" fmla="*/ 268 w 499"/>
                <a:gd name="T3" fmla="*/ 0 h 759"/>
                <a:gd name="T4" fmla="*/ 318 w 499"/>
                <a:gd name="T5" fmla="*/ 0 h 759"/>
                <a:gd name="T6" fmla="*/ 361 w 499"/>
                <a:gd name="T7" fmla="*/ 4 h 759"/>
                <a:gd name="T8" fmla="*/ 397 w 499"/>
                <a:gd name="T9" fmla="*/ 8 h 759"/>
                <a:gd name="T10" fmla="*/ 427 w 499"/>
                <a:gd name="T11" fmla="*/ 16 h 759"/>
                <a:gd name="T12" fmla="*/ 451 w 499"/>
                <a:gd name="T13" fmla="*/ 26 h 759"/>
                <a:gd name="T14" fmla="*/ 470 w 499"/>
                <a:gd name="T15" fmla="*/ 38 h 759"/>
                <a:gd name="T16" fmla="*/ 483 w 499"/>
                <a:gd name="T17" fmla="*/ 52 h 759"/>
                <a:gd name="T18" fmla="*/ 493 w 499"/>
                <a:gd name="T19" fmla="*/ 70 h 759"/>
                <a:gd name="T20" fmla="*/ 498 w 499"/>
                <a:gd name="T21" fmla="*/ 91 h 759"/>
                <a:gd name="T22" fmla="*/ 499 w 499"/>
                <a:gd name="T23" fmla="*/ 115 h 759"/>
                <a:gd name="T24" fmla="*/ 499 w 499"/>
                <a:gd name="T25" fmla="*/ 759 h 759"/>
                <a:gd name="T26" fmla="*/ 361 w 499"/>
                <a:gd name="T27" fmla="*/ 759 h 759"/>
                <a:gd name="T28" fmla="*/ 361 w 499"/>
                <a:gd name="T29" fmla="*/ 106 h 759"/>
                <a:gd name="T30" fmla="*/ 358 w 499"/>
                <a:gd name="T31" fmla="*/ 91 h 759"/>
                <a:gd name="T32" fmla="*/ 350 w 499"/>
                <a:gd name="T33" fmla="*/ 79 h 759"/>
                <a:gd name="T34" fmla="*/ 338 w 499"/>
                <a:gd name="T35" fmla="*/ 71 h 759"/>
                <a:gd name="T36" fmla="*/ 322 w 499"/>
                <a:gd name="T37" fmla="*/ 66 h 759"/>
                <a:gd name="T38" fmla="*/ 302 w 499"/>
                <a:gd name="T39" fmla="*/ 62 h 759"/>
                <a:gd name="T40" fmla="*/ 279 w 499"/>
                <a:gd name="T41" fmla="*/ 59 h 759"/>
                <a:gd name="T42" fmla="*/ 254 w 499"/>
                <a:gd name="T43" fmla="*/ 59 h 759"/>
                <a:gd name="T44" fmla="*/ 138 w 499"/>
                <a:gd name="T45" fmla="*/ 59 h 759"/>
                <a:gd name="T46" fmla="*/ 138 w 499"/>
                <a:gd name="T47" fmla="*/ 759 h 759"/>
                <a:gd name="T48" fmla="*/ 138 w 499"/>
                <a:gd name="T49" fmla="*/ 759 h 759"/>
                <a:gd name="T50" fmla="*/ 0 w 499"/>
                <a:gd name="T51" fmla="*/ 759 h 759"/>
                <a:gd name="T52" fmla="*/ 0 w 499"/>
                <a:gd name="T53" fmla="*/ 0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99" h="759">
                  <a:moveTo>
                    <a:pt x="0" y="0"/>
                  </a:moveTo>
                  <a:lnTo>
                    <a:pt x="268" y="0"/>
                  </a:lnTo>
                  <a:lnTo>
                    <a:pt x="318" y="0"/>
                  </a:lnTo>
                  <a:lnTo>
                    <a:pt x="361" y="4"/>
                  </a:lnTo>
                  <a:lnTo>
                    <a:pt x="397" y="8"/>
                  </a:lnTo>
                  <a:lnTo>
                    <a:pt x="427" y="16"/>
                  </a:lnTo>
                  <a:lnTo>
                    <a:pt x="451" y="26"/>
                  </a:lnTo>
                  <a:lnTo>
                    <a:pt x="470" y="38"/>
                  </a:lnTo>
                  <a:lnTo>
                    <a:pt x="483" y="52"/>
                  </a:lnTo>
                  <a:lnTo>
                    <a:pt x="493" y="70"/>
                  </a:lnTo>
                  <a:lnTo>
                    <a:pt x="498" y="91"/>
                  </a:lnTo>
                  <a:lnTo>
                    <a:pt x="499" y="115"/>
                  </a:lnTo>
                  <a:lnTo>
                    <a:pt x="499" y="759"/>
                  </a:lnTo>
                  <a:lnTo>
                    <a:pt x="361" y="759"/>
                  </a:lnTo>
                  <a:lnTo>
                    <a:pt x="361" y="106"/>
                  </a:lnTo>
                  <a:lnTo>
                    <a:pt x="358" y="91"/>
                  </a:lnTo>
                  <a:lnTo>
                    <a:pt x="350" y="79"/>
                  </a:lnTo>
                  <a:lnTo>
                    <a:pt x="338" y="71"/>
                  </a:lnTo>
                  <a:lnTo>
                    <a:pt x="322" y="66"/>
                  </a:lnTo>
                  <a:lnTo>
                    <a:pt x="302" y="62"/>
                  </a:lnTo>
                  <a:lnTo>
                    <a:pt x="279" y="59"/>
                  </a:lnTo>
                  <a:lnTo>
                    <a:pt x="254" y="59"/>
                  </a:lnTo>
                  <a:lnTo>
                    <a:pt x="138" y="59"/>
                  </a:lnTo>
                  <a:lnTo>
                    <a:pt x="138" y="759"/>
                  </a:lnTo>
                  <a:lnTo>
                    <a:pt x="138" y="759"/>
                  </a:lnTo>
                  <a:lnTo>
                    <a:pt x="0" y="75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45" name="Freeform 16">
              <a:extLst>
                <a:ext uri="{FF2B5EF4-FFF2-40B4-BE49-F238E27FC236}">
                  <a16:creationId xmlns:a16="http://schemas.microsoft.com/office/drawing/2014/main" id="{D55B8220-36A8-442E-B5A9-78899F0A6EEB}"/>
                </a:ext>
              </a:extLst>
            </p:cNvPr>
            <p:cNvSpPr>
              <a:spLocks noEditPoints="1"/>
            </p:cNvSpPr>
            <p:nvPr/>
          </p:nvSpPr>
          <p:spPr bwMode="auto">
            <a:xfrm>
              <a:off x="4337051" y="5010151"/>
              <a:ext cx="142875" cy="139700"/>
            </a:xfrm>
            <a:custGeom>
              <a:avLst/>
              <a:gdLst>
                <a:gd name="T0" fmla="*/ 72 w 180"/>
                <a:gd name="T1" fmla="*/ 82 h 177"/>
                <a:gd name="T2" fmla="*/ 100 w 180"/>
                <a:gd name="T3" fmla="*/ 82 h 177"/>
                <a:gd name="T4" fmla="*/ 113 w 180"/>
                <a:gd name="T5" fmla="*/ 75 h 177"/>
                <a:gd name="T6" fmla="*/ 113 w 180"/>
                <a:gd name="T7" fmla="*/ 58 h 177"/>
                <a:gd name="T8" fmla="*/ 101 w 180"/>
                <a:gd name="T9" fmla="*/ 51 h 177"/>
                <a:gd name="T10" fmla="*/ 72 w 180"/>
                <a:gd name="T11" fmla="*/ 51 h 177"/>
                <a:gd name="T12" fmla="*/ 96 w 180"/>
                <a:gd name="T13" fmla="*/ 38 h 177"/>
                <a:gd name="T14" fmla="*/ 123 w 180"/>
                <a:gd name="T15" fmla="*/ 45 h 177"/>
                <a:gd name="T16" fmla="*/ 132 w 180"/>
                <a:gd name="T17" fmla="*/ 66 h 177"/>
                <a:gd name="T18" fmla="*/ 124 w 180"/>
                <a:gd name="T19" fmla="*/ 87 h 177"/>
                <a:gd name="T20" fmla="*/ 105 w 180"/>
                <a:gd name="T21" fmla="*/ 94 h 177"/>
                <a:gd name="T22" fmla="*/ 117 w 180"/>
                <a:gd name="T23" fmla="*/ 140 h 177"/>
                <a:gd name="T24" fmla="*/ 72 w 180"/>
                <a:gd name="T25" fmla="*/ 95 h 177"/>
                <a:gd name="T26" fmla="*/ 57 w 180"/>
                <a:gd name="T27" fmla="*/ 140 h 177"/>
                <a:gd name="T28" fmla="*/ 90 w 180"/>
                <a:gd name="T29" fmla="*/ 15 h 177"/>
                <a:gd name="T30" fmla="*/ 47 w 180"/>
                <a:gd name="T31" fmla="*/ 29 h 177"/>
                <a:gd name="T32" fmla="*/ 22 w 180"/>
                <a:gd name="T33" fmla="*/ 65 h 177"/>
                <a:gd name="T34" fmla="*/ 22 w 180"/>
                <a:gd name="T35" fmla="*/ 113 h 177"/>
                <a:gd name="T36" fmla="*/ 47 w 180"/>
                <a:gd name="T37" fmla="*/ 149 h 177"/>
                <a:gd name="T38" fmla="*/ 90 w 180"/>
                <a:gd name="T39" fmla="*/ 162 h 177"/>
                <a:gd name="T40" fmla="*/ 133 w 180"/>
                <a:gd name="T41" fmla="*/ 149 h 177"/>
                <a:gd name="T42" fmla="*/ 159 w 180"/>
                <a:gd name="T43" fmla="*/ 113 h 177"/>
                <a:gd name="T44" fmla="*/ 159 w 180"/>
                <a:gd name="T45" fmla="*/ 65 h 177"/>
                <a:gd name="T46" fmla="*/ 133 w 180"/>
                <a:gd name="T47" fmla="*/ 29 h 177"/>
                <a:gd name="T48" fmla="*/ 90 w 180"/>
                <a:gd name="T49" fmla="*/ 15 h 177"/>
                <a:gd name="T50" fmla="*/ 115 w 180"/>
                <a:gd name="T51" fmla="*/ 3 h 177"/>
                <a:gd name="T52" fmla="*/ 153 w 180"/>
                <a:gd name="T53" fmla="*/ 26 h 177"/>
                <a:gd name="T54" fmla="*/ 176 w 180"/>
                <a:gd name="T55" fmla="*/ 65 h 177"/>
                <a:gd name="T56" fmla="*/ 176 w 180"/>
                <a:gd name="T57" fmla="*/ 113 h 177"/>
                <a:gd name="T58" fmla="*/ 153 w 180"/>
                <a:gd name="T59" fmla="*/ 152 h 177"/>
                <a:gd name="T60" fmla="*/ 115 w 180"/>
                <a:gd name="T61" fmla="*/ 174 h 177"/>
                <a:gd name="T62" fmla="*/ 68 w 180"/>
                <a:gd name="T63" fmla="*/ 174 h 177"/>
                <a:gd name="T64" fmla="*/ 27 w 180"/>
                <a:gd name="T65" fmla="*/ 152 h 177"/>
                <a:gd name="T66" fmla="*/ 4 w 180"/>
                <a:gd name="T67" fmla="*/ 113 h 177"/>
                <a:gd name="T68" fmla="*/ 4 w 180"/>
                <a:gd name="T69" fmla="*/ 65 h 177"/>
                <a:gd name="T70" fmla="*/ 27 w 180"/>
                <a:gd name="T71" fmla="*/ 26 h 177"/>
                <a:gd name="T72" fmla="*/ 68 w 180"/>
                <a:gd name="T73" fmla="*/ 3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80" h="177">
                  <a:moveTo>
                    <a:pt x="72" y="51"/>
                  </a:moveTo>
                  <a:lnTo>
                    <a:pt x="72" y="82"/>
                  </a:lnTo>
                  <a:lnTo>
                    <a:pt x="90" y="82"/>
                  </a:lnTo>
                  <a:lnTo>
                    <a:pt x="100" y="82"/>
                  </a:lnTo>
                  <a:lnTo>
                    <a:pt x="108" y="79"/>
                  </a:lnTo>
                  <a:lnTo>
                    <a:pt x="113" y="75"/>
                  </a:lnTo>
                  <a:lnTo>
                    <a:pt x="116" y="66"/>
                  </a:lnTo>
                  <a:lnTo>
                    <a:pt x="113" y="58"/>
                  </a:lnTo>
                  <a:lnTo>
                    <a:pt x="108" y="54"/>
                  </a:lnTo>
                  <a:lnTo>
                    <a:pt x="101" y="51"/>
                  </a:lnTo>
                  <a:lnTo>
                    <a:pt x="93" y="51"/>
                  </a:lnTo>
                  <a:lnTo>
                    <a:pt x="72" y="51"/>
                  </a:lnTo>
                  <a:close/>
                  <a:moveTo>
                    <a:pt x="57" y="38"/>
                  </a:moveTo>
                  <a:lnTo>
                    <a:pt x="96" y="38"/>
                  </a:lnTo>
                  <a:lnTo>
                    <a:pt x="112" y="39"/>
                  </a:lnTo>
                  <a:lnTo>
                    <a:pt x="123" y="45"/>
                  </a:lnTo>
                  <a:lnTo>
                    <a:pt x="129" y="54"/>
                  </a:lnTo>
                  <a:lnTo>
                    <a:pt x="132" y="66"/>
                  </a:lnTo>
                  <a:lnTo>
                    <a:pt x="129" y="78"/>
                  </a:lnTo>
                  <a:lnTo>
                    <a:pt x="124" y="87"/>
                  </a:lnTo>
                  <a:lnTo>
                    <a:pt x="116" y="91"/>
                  </a:lnTo>
                  <a:lnTo>
                    <a:pt x="105" y="94"/>
                  </a:lnTo>
                  <a:lnTo>
                    <a:pt x="135" y="140"/>
                  </a:lnTo>
                  <a:lnTo>
                    <a:pt x="117" y="140"/>
                  </a:lnTo>
                  <a:lnTo>
                    <a:pt x="90" y="95"/>
                  </a:lnTo>
                  <a:lnTo>
                    <a:pt x="72" y="95"/>
                  </a:lnTo>
                  <a:lnTo>
                    <a:pt x="72" y="140"/>
                  </a:lnTo>
                  <a:lnTo>
                    <a:pt x="57" y="140"/>
                  </a:lnTo>
                  <a:lnTo>
                    <a:pt x="57" y="38"/>
                  </a:lnTo>
                  <a:close/>
                  <a:moveTo>
                    <a:pt x="90" y="15"/>
                  </a:moveTo>
                  <a:lnTo>
                    <a:pt x="68" y="19"/>
                  </a:lnTo>
                  <a:lnTo>
                    <a:pt x="47" y="29"/>
                  </a:lnTo>
                  <a:lnTo>
                    <a:pt x="33" y="45"/>
                  </a:lnTo>
                  <a:lnTo>
                    <a:pt x="22" y="65"/>
                  </a:lnTo>
                  <a:lnTo>
                    <a:pt x="18" y="89"/>
                  </a:lnTo>
                  <a:lnTo>
                    <a:pt x="22" y="113"/>
                  </a:lnTo>
                  <a:lnTo>
                    <a:pt x="33" y="133"/>
                  </a:lnTo>
                  <a:lnTo>
                    <a:pt x="47" y="149"/>
                  </a:lnTo>
                  <a:lnTo>
                    <a:pt x="68" y="158"/>
                  </a:lnTo>
                  <a:lnTo>
                    <a:pt x="90" y="162"/>
                  </a:lnTo>
                  <a:lnTo>
                    <a:pt x="113" y="158"/>
                  </a:lnTo>
                  <a:lnTo>
                    <a:pt x="133" y="149"/>
                  </a:lnTo>
                  <a:lnTo>
                    <a:pt x="148" y="133"/>
                  </a:lnTo>
                  <a:lnTo>
                    <a:pt x="159" y="113"/>
                  </a:lnTo>
                  <a:lnTo>
                    <a:pt x="163" y="89"/>
                  </a:lnTo>
                  <a:lnTo>
                    <a:pt x="159" y="65"/>
                  </a:lnTo>
                  <a:lnTo>
                    <a:pt x="148" y="45"/>
                  </a:lnTo>
                  <a:lnTo>
                    <a:pt x="133" y="29"/>
                  </a:lnTo>
                  <a:lnTo>
                    <a:pt x="113" y="19"/>
                  </a:lnTo>
                  <a:lnTo>
                    <a:pt x="90" y="15"/>
                  </a:lnTo>
                  <a:close/>
                  <a:moveTo>
                    <a:pt x="90" y="0"/>
                  </a:moveTo>
                  <a:lnTo>
                    <a:pt x="115" y="3"/>
                  </a:lnTo>
                  <a:lnTo>
                    <a:pt x="136" y="12"/>
                  </a:lnTo>
                  <a:lnTo>
                    <a:pt x="153" y="26"/>
                  </a:lnTo>
                  <a:lnTo>
                    <a:pt x="168" y="43"/>
                  </a:lnTo>
                  <a:lnTo>
                    <a:pt x="176" y="65"/>
                  </a:lnTo>
                  <a:lnTo>
                    <a:pt x="180" y="89"/>
                  </a:lnTo>
                  <a:lnTo>
                    <a:pt x="176" y="113"/>
                  </a:lnTo>
                  <a:lnTo>
                    <a:pt x="168" y="134"/>
                  </a:lnTo>
                  <a:lnTo>
                    <a:pt x="153" y="152"/>
                  </a:lnTo>
                  <a:lnTo>
                    <a:pt x="136" y="165"/>
                  </a:lnTo>
                  <a:lnTo>
                    <a:pt x="115" y="174"/>
                  </a:lnTo>
                  <a:lnTo>
                    <a:pt x="90" y="177"/>
                  </a:lnTo>
                  <a:lnTo>
                    <a:pt x="68" y="174"/>
                  </a:lnTo>
                  <a:lnTo>
                    <a:pt x="46" y="165"/>
                  </a:lnTo>
                  <a:lnTo>
                    <a:pt x="27" y="152"/>
                  </a:lnTo>
                  <a:lnTo>
                    <a:pt x="14" y="134"/>
                  </a:lnTo>
                  <a:lnTo>
                    <a:pt x="4" y="113"/>
                  </a:lnTo>
                  <a:lnTo>
                    <a:pt x="0" y="89"/>
                  </a:lnTo>
                  <a:lnTo>
                    <a:pt x="4" y="65"/>
                  </a:lnTo>
                  <a:lnTo>
                    <a:pt x="14" y="43"/>
                  </a:lnTo>
                  <a:lnTo>
                    <a:pt x="27" y="26"/>
                  </a:lnTo>
                  <a:lnTo>
                    <a:pt x="46" y="12"/>
                  </a:lnTo>
                  <a:lnTo>
                    <a:pt x="68" y="3"/>
                  </a:lnTo>
                  <a:lnTo>
                    <a:pt x="9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Tree>
  </p:cSld>
  <p:clrMap bg1="lt1" tx1="dk1" bg2="lt2" tx2="dk2" accent1="accent1" accent2="accent2" accent3="accent3" accent4="accent4" accent5="accent5" accent6="accent6" hlink="hlink" folHlink="folHlink"/>
  <p:sldLayoutIdLst>
    <p:sldLayoutId id="2147483660" r:id="rId1"/>
    <p:sldLayoutId id="2147483675" r:id="rId2"/>
    <p:sldLayoutId id="2147483676" r:id="rId3"/>
    <p:sldLayoutId id="2147483661" r:id="rId4"/>
    <p:sldLayoutId id="2147483678" r:id="rId5"/>
    <p:sldLayoutId id="2147483677" r:id="rId6"/>
    <p:sldLayoutId id="2147483679" r:id="rId7"/>
    <p:sldLayoutId id="2147483663" r:id="rId8"/>
    <p:sldLayoutId id="2147483669" r:id="rId9"/>
    <p:sldLayoutId id="2147483655" r:id="rId10"/>
    <p:sldLayoutId id="2147483662" r:id="rId11"/>
    <p:sldLayoutId id="2147483651" r:id="rId12"/>
    <p:sldLayoutId id="2147483671" r:id="rId13"/>
    <p:sldLayoutId id="2147483672" r:id="rId14"/>
    <p:sldLayoutId id="2147483659" r:id="rId15"/>
    <p:sldLayoutId id="2147483680" r:id="rId16"/>
    <p:sldLayoutId id="2147483681" r:id="rId17"/>
  </p:sldLayoutIdLst>
  <p:txStyles>
    <p:titleStyle>
      <a:lvl1pPr algn="l" defTabSz="914400" rtl="0" eaLnBrk="1" latinLnBrk="0" hangingPunct="1">
        <a:lnSpc>
          <a:spcPct val="100000"/>
        </a:lnSpc>
        <a:spcBef>
          <a:spcPct val="0"/>
        </a:spcBef>
        <a:buNone/>
        <a:defRPr sz="3200" b="0" kern="1200">
          <a:solidFill>
            <a:schemeClr val="tx1"/>
          </a:solidFill>
          <a:latin typeface="+mj-lt"/>
          <a:ea typeface="+mj-ea"/>
          <a:cs typeface="+mj-cs"/>
        </a:defRPr>
      </a:lvl1pPr>
    </p:titleStyle>
    <p:bodyStyle>
      <a:lvl1pPr marL="173736" indent="-173736" algn="l" defTabSz="914400" rtl="0" eaLnBrk="1" latinLnBrk="0" hangingPunct="1">
        <a:lnSpc>
          <a:spcPct val="100000"/>
        </a:lnSpc>
        <a:spcBef>
          <a:spcPts val="600"/>
        </a:spcBef>
        <a:buClr>
          <a:schemeClr val="tx1"/>
        </a:buClr>
        <a:buFont typeface="Arial" panose="020B0604020202020204" pitchFamily="34" charset="0"/>
        <a:buChar char="•"/>
        <a:defRPr sz="2000" kern="1200">
          <a:solidFill>
            <a:schemeClr val="tx1"/>
          </a:solidFill>
          <a:latin typeface="+mn-lt"/>
          <a:ea typeface="+mn-ea"/>
          <a:cs typeface="+mn-cs"/>
        </a:defRPr>
      </a:lvl1pPr>
      <a:lvl2pPr marL="512064" indent="-219456" algn="l" defTabSz="914400" rtl="0" eaLnBrk="1" latinLnBrk="0" hangingPunct="1">
        <a:lnSpc>
          <a:spcPct val="100000"/>
        </a:lnSpc>
        <a:spcBef>
          <a:spcPts val="600"/>
        </a:spcBef>
        <a:buClr>
          <a:schemeClr val="tx1"/>
        </a:buClr>
        <a:buFont typeface="Arial" panose="020B0604020202020204" pitchFamily="34" charset="0"/>
        <a:buChar char="–"/>
        <a:defRPr sz="1800" kern="1200">
          <a:solidFill>
            <a:schemeClr val="tx1"/>
          </a:solidFill>
          <a:latin typeface="+mn-lt"/>
          <a:ea typeface="+mn-ea"/>
          <a:cs typeface="+mn-cs"/>
        </a:defRPr>
      </a:lvl2pPr>
      <a:lvl3pPr marL="804672" indent="-228600" algn="l" defTabSz="914400" rtl="0" eaLnBrk="1" latinLnBrk="0" hangingPunct="1">
        <a:lnSpc>
          <a:spcPct val="100000"/>
        </a:lnSpc>
        <a:spcBef>
          <a:spcPts val="600"/>
        </a:spcBef>
        <a:buClr>
          <a:schemeClr val="tx1"/>
        </a:buClr>
        <a:buFont typeface="Arial" panose="020B0604020202020204" pitchFamily="34" charset="0"/>
        <a:buChar char="–"/>
        <a:defRPr sz="1600" kern="1200">
          <a:solidFill>
            <a:schemeClr val="tx1"/>
          </a:solidFill>
          <a:latin typeface="+mn-lt"/>
          <a:ea typeface="+mn-ea"/>
          <a:cs typeface="+mn-cs"/>
        </a:defRPr>
      </a:lvl3pPr>
      <a:lvl4pPr marL="1088136" indent="-219456"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4pPr>
      <a:lvl5pPr marL="1088136" indent="-219456"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5pPr>
      <a:lvl6pPr marL="1088136" indent="-219456"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6pPr>
      <a:lvl7pPr marL="1088136" indent="-219456"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7pPr>
      <a:lvl8pPr marL="1088136" indent="-219456"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8pPr>
      <a:lvl9pPr marL="1088136" indent="-219456"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3" pos="3840">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74.xml"/><Relationship Id="rId1" Type="http://schemas.openxmlformats.org/officeDocument/2006/relationships/customXml" Target="../../customXml/item4.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5.xml"/><Relationship Id="rId1" Type="http://schemas.openxmlformats.org/officeDocument/2006/relationships/tags" Target="../tags/tag7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4">
            <a:extLst>
              <a:ext uri="{FF2B5EF4-FFF2-40B4-BE49-F238E27FC236}">
                <a16:creationId xmlns:a16="http://schemas.microsoft.com/office/drawing/2014/main" id="{38DEA1BC-6AE0-47B8-AFD4-6A1C67899C88}"/>
              </a:ext>
            </a:extLst>
          </p:cNvPr>
          <p:cNvSpPr/>
          <p:nvPr>
            <p:custDataLst>
              <p:custData r:id="rId1"/>
              <p:tags r:id="rId2"/>
            </p:custDataLst>
          </p:nvPr>
        </p:nvSpPr>
        <p:spPr>
          <a:xfrm>
            <a:off x="457200" y="410313"/>
            <a:ext cx="3921760" cy="594360"/>
          </a:xfrm>
          <a:prstGeom prst="round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dirty="0">
                <a:solidFill>
                  <a:schemeClr val="tx1"/>
                </a:solidFill>
              </a:rPr>
              <a:t>For Internal Use Only</a:t>
            </a:r>
          </a:p>
        </p:txBody>
      </p:sp>
      <p:sp>
        <p:nvSpPr>
          <p:cNvPr id="2" name="Subtitle 1"/>
          <p:cNvSpPr>
            <a:spLocks noGrp="1"/>
          </p:cNvSpPr>
          <p:nvPr>
            <p:ph type="subTitle" idx="1"/>
          </p:nvPr>
        </p:nvSpPr>
        <p:spPr/>
        <p:txBody>
          <a:bodyPr/>
          <a:lstStyle/>
          <a:p>
            <a:r>
              <a:rPr lang="en-US" dirty="0"/>
              <a:t>RCCA Analysis</a:t>
            </a:r>
          </a:p>
        </p:txBody>
      </p:sp>
      <p:sp>
        <p:nvSpPr>
          <p:cNvPr id="5" name="Title 4"/>
          <p:cNvSpPr>
            <a:spLocks noGrp="1"/>
          </p:cNvSpPr>
          <p:nvPr>
            <p:ph type="ctrTitle"/>
          </p:nvPr>
        </p:nvSpPr>
        <p:spPr>
          <a:xfrm>
            <a:off x="609600" y="1895641"/>
            <a:ext cx="10972800" cy="1177506"/>
          </a:xfrm>
        </p:spPr>
        <p:txBody>
          <a:bodyPr/>
          <a:lstStyle/>
          <a:p>
            <a:r>
              <a:rPr lang="en-US" dirty="0"/>
              <a:t>[Title of Investigation]</a:t>
            </a:r>
          </a:p>
        </p:txBody>
      </p:sp>
      <p:sp>
        <p:nvSpPr>
          <p:cNvPr id="6" name="Subtitle 1">
            <a:extLst>
              <a:ext uri="{FF2B5EF4-FFF2-40B4-BE49-F238E27FC236}">
                <a16:creationId xmlns:a16="http://schemas.microsoft.com/office/drawing/2014/main" id="{26D70508-023E-4960-AD65-3A03605BAFFC}"/>
              </a:ext>
            </a:extLst>
          </p:cNvPr>
          <p:cNvSpPr txBox="1">
            <a:spLocks/>
          </p:cNvSpPr>
          <p:nvPr/>
        </p:nvSpPr>
        <p:spPr>
          <a:xfrm>
            <a:off x="618477" y="3910750"/>
            <a:ext cx="10963923" cy="2904387"/>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600"/>
              </a:spcBef>
              <a:buClr>
                <a:schemeClr val="tx1"/>
              </a:buClr>
              <a:buFont typeface="Arial" panose="020B0604020202020204" pitchFamily="34" charset="0"/>
              <a:buNone/>
              <a:defRPr sz="2800" b="0" kern="1200">
                <a:solidFill>
                  <a:schemeClr val="tx1"/>
                </a:solidFill>
                <a:effectLst/>
                <a:latin typeface="+mn-lt"/>
                <a:ea typeface="+mn-ea"/>
                <a:cs typeface="+mn-cs"/>
              </a:defRPr>
            </a:lvl1pPr>
            <a:lvl2pPr marL="457200" indent="0" algn="ctr" defTabSz="914400" rtl="0" eaLnBrk="1" latinLnBrk="0" hangingPunct="1">
              <a:lnSpc>
                <a:spcPct val="100000"/>
              </a:lnSpc>
              <a:spcBef>
                <a:spcPts val="600"/>
              </a:spcBef>
              <a:buClr>
                <a:schemeClr val="tx1"/>
              </a:buClr>
              <a:buFont typeface="Arial" panose="020B0604020202020204" pitchFamily="34" charset="0"/>
              <a:buNone/>
              <a:defRPr sz="1800" kern="1200">
                <a:solidFill>
                  <a:schemeClr val="tx1">
                    <a:tint val="75000"/>
                  </a:schemeClr>
                </a:solidFill>
                <a:latin typeface="+mn-lt"/>
                <a:ea typeface="+mn-ea"/>
                <a:cs typeface="+mn-cs"/>
              </a:defRPr>
            </a:lvl2pPr>
            <a:lvl3pPr marL="914400" indent="0" algn="ctr" defTabSz="914400" rtl="0" eaLnBrk="1" latinLnBrk="0" hangingPunct="1">
              <a:lnSpc>
                <a:spcPct val="100000"/>
              </a:lnSpc>
              <a:spcBef>
                <a:spcPts val="600"/>
              </a:spcBef>
              <a:buClr>
                <a:schemeClr val="tx1"/>
              </a:buClr>
              <a:buFont typeface="Arial" panose="020B0604020202020204" pitchFamily="34" charset="0"/>
              <a:buNone/>
              <a:defRPr sz="1600" kern="1200">
                <a:solidFill>
                  <a:schemeClr val="tx1">
                    <a:tint val="75000"/>
                  </a:schemeClr>
                </a:solidFill>
                <a:latin typeface="+mn-lt"/>
                <a:ea typeface="+mn-ea"/>
                <a:cs typeface="+mn-cs"/>
              </a:defRPr>
            </a:lvl3pPr>
            <a:lvl4pPr marL="1371600" indent="0" algn="ctr" defTabSz="914400" rtl="0" eaLnBrk="1" latinLnBrk="0" hangingPunct="1">
              <a:lnSpc>
                <a:spcPct val="100000"/>
              </a:lnSpc>
              <a:spcBef>
                <a:spcPts val="336"/>
              </a:spcBef>
              <a:buClr>
                <a:schemeClr val="tx1"/>
              </a:buClr>
              <a:buFont typeface="Arial" panose="020B0604020202020204" pitchFamily="34" charset="0"/>
              <a:buNone/>
              <a:defRPr sz="1400" kern="1200">
                <a:solidFill>
                  <a:schemeClr val="tx1">
                    <a:tint val="75000"/>
                  </a:schemeClr>
                </a:solidFill>
                <a:latin typeface="+mn-lt"/>
                <a:ea typeface="+mn-ea"/>
                <a:cs typeface="+mn-cs"/>
              </a:defRPr>
            </a:lvl4pPr>
            <a:lvl5pPr marL="1828800" indent="0" algn="ctr" defTabSz="914400" rtl="0" eaLnBrk="1" latinLnBrk="0" hangingPunct="1">
              <a:lnSpc>
                <a:spcPct val="100000"/>
              </a:lnSpc>
              <a:spcBef>
                <a:spcPts val="336"/>
              </a:spcBef>
              <a:buClr>
                <a:schemeClr val="tx1"/>
              </a:buClr>
              <a:buFont typeface="Arial" panose="020B0604020202020204" pitchFamily="34" charset="0"/>
              <a:buNone/>
              <a:defRPr sz="1400" kern="1200">
                <a:solidFill>
                  <a:schemeClr val="tx1">
                    <a:tint val="75000"/>
                  </a:schemeClr>
                </a:solidFill>
                <a:latin typeface="+mn-lt"/>
                <a:ea typeface="+mn-ea"/>
                <a:cs typeface="+mn-cs"/>
              </a:defRPr>
            </a:lvl5pPr>
            <a:lvl6pPr marL="2286000" indent="0" algn="ctr" defTabSz="914400" rtl="0" eaLnBrk="1" latinLnBrk="0" hangingPunct="1">
              <a:lnSpc>
                <a:spcPct val="100000"/>
              </a:lnSpc>
              <a:spcBef>
                <a:spcPts val="336"/>
              </a:spcBef>
              <a:buClr>
                <a:schemeClr val="tx1"/>
              </a:buClr>
              <a:buFont typeface="Arial" panose="020B0604020202020204" pitchFamily="34" charset="0"/>
              <a:buNone/>
              <a:defRPr sz="1400" kern="1200">
                <a:solidFill>
                  <a:schemeClr val="tx1">
                    <a:tint val="75000"/>
                  </a:schemeClr>
                </a:solidFill>
                <a:latin typeface="+mn-lt"/>
                <a:ea typeface="+mn-ea"/>
                <a:cs typeface="+mn-cs"/>
              </a:defRPr>
            </a:lvl6pPr>
            <a:lvl7pPr marL="2743200" indent="0" algn="ctr" defTabSz="914400" rtl="0" eaLnBrk="1" latinLnBrk="0" hangingPunct="1">
              <a:lnSpc>
                <a:spcPct val="100000"/>
              </a:lnSpc>
              <a:spcBef>
                <a:spcPts val="336"/>
              </a:spcBef>
              <a:buClr>
                <a:schemeClr val="tx1"/>
              </a:buClr>
              <a:buFont typeface="Arial" panose="020B0604020202020204" pitchFamily="34" charset="0"/>
              <a:buNone/>
              <a:defRPr sz="1400" kern="1200">
                <a:solidFill>
                  <a:schemeClr val="tx1">
                    <a:tint val="75000"/>
                  </a:schemeClr>
                </a:solidFill>
                <a:latin typeface="+mn-lt"/>
                <a:ea typeface="+mn-ea"/>
                <a:cs typeface="+mn-cs"/>
              </a:defRPr>
            </a:lvl7pPr>
            <a:lvl8pPr marL="3200400" indent="0" algn="ctr" defTabSz="914400" rtl="0" eaLnBrk="1" latinLnBrk="0" hangingPunct="1">
              <a:lnSpc>
                <a:spcPct val="100000"/>
              </a:lnSpc>
              <a:spcBef>
                <a:spcPts val="336"/>
              </a:spcBef>
              <a:buClr>
                <a:schemeClr val="tx1"/>
              </a:buClr>
              <a:buFont typeface="Arial" panose="020B0604020202020204" pitchFamily="34" charset="0"/>
              <a:buNone/>
              <a:defRPr sz="1400" kern="1200">
                <a:solidFill>
                  <a:schemeClr val="tx1">
                    <a:tint val="75000"/>
                  </a:schemeClr>
                </a:solidFill>
                <a:latin typeface="+mn-lt"/>
                <a:ea typeface="+mn-ea"/>
                <a:cs typeface="+mn-cs"/>
              </a:defRPr>
            </a:lvl8pPr>
            <a:lvl9pPr marL="3657600" indent="0" algn="ctr" defTabSz="914400" rtl="0" eaLnBrk="1" latinLnBrk="0" hangingPunct="1">
              <a:lnSpc>
                <a:spcPct val="100000"/>
              </a:lnSpc>
              <a:spcBef>
                <a:spcPts val="336"/>
              </a:spcBef>
              <a:buClr>
                <a:schemeClr val="tx1"/>
              </a:buClr>
              <a:buFont typeface="Arial" panose="020B0604020202020204" pitchFamily="34" charset="0"/>
              <a:buNone/>
              <a:defRPr sz="1400" kern="1200">
                <a:solidFill>
                  <a:schemeClr val="tx1">
                    <a:tint val="75000"/>
                  </a:schemeClr>
                </a:solidFill>
                <a:latin typeface="+mn-lt"/>
                <a:ea typeface="+mn-ea"/>
                <a:cs typeface="+mn-cs"/>
              </a:defRPr>
            </a:lvl9pPr>
          </a:lstStyle>
          <a:p>
            <a:r>
              <a:rPr lang="en-US" sz="1800" dirty="0"/>
              <a:t>Author : </a:t>
            </a:r>
          </a:p>
          <a:p>
            <a:r>
              <a:rPr lang="en-US" sz="1800" dirty="0"/>
              <a:t>Date    :</a:t>
            </a:r>
          </a:p>
          <a:p>
            <a:r>
              <a:rPr lang="en-US" dirty="0"/>
              <a:t> </a:t>
            </a:r>
          </a:p>
        </p:txBody>
      </p:sp>
    </p:spTree>
    <p:extLst>
      <p:ext uri="{BB962C8B-B14F-4D97-AF65-F5344CB8AC3E}">
        <p14:creationId xmlns:p14="http://schemas.microsoft.com/office/powerpoint/2010/main" val="42811723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Preventive Actions</a:t>
            </a:r>
          </a:p>
        </p:txBody>
      </p:sp>
      <p:graphicFrame>
        <p:nvGraphicFramePr>
          <p:cNvPr id="7" name="Table 6"/>
          <p:cNvGraphicFramePr>
            <a:graphicFrameLocks noGrp="1"/>
          </p:cNvGraphicFramePr>
          <p:nvPr>
            <p:extLst>
              <p:ext uri="{D42A27DB-BD31-4B8C-83A1-F6EECF244321}">
                <p14:modId xmlns:p14="http://schemas.microsoft.com/office/powerpoint/2010/main" val="3276116596"/>
              </p:ext>
            </p:extLst>
          </p:nvPr>
        </p:nvGraphicFramePr>
        <p:xfrm>
          <a:off x="167985" y="1211574"/>
          <a:ext cx="11937115" cy="2906670"/>
        </p:xfrm>
        <a:graphic>
          <a:graphicData uri="http://schemas.openxmlformats.org/drawingml/2006/table">
            <a:tbl>
              <a:tblPr firstRow="1" bandRow="1">
                <a:tableStyleId>{5C22544A-7EE6-4342-B048-85BDC9FD1C3A}</a:tableStyleId>
              </a:tblPr>
              <a:tblGrid>
                <a:gridCol w="870268">
                  <a:extLst>
                    <a:ext uri="{9D8B030D-6E8A-4147-A177-3AD203B41FA5}">
                      <a16:colId xmlns:a16="http://schemas.microsoft.com/office/drawing/2014/main" val="4217440684"/>
                    </a:ext>
                  </a:extLst>
                </a:gridCol>
                <a:gridCol w="2310875">
                  <a:extLst>
                    <a:ext uri="{9D8B030D-6E8A-4147-A177-3AD203B41FA5}">
                      <a16:colId xmlns:a16="http://schemas.microsoft.com/office/drawing/2014/main" val="2207528884"/>
                    </a:ext>
                  </a:extLst>
                </a:gridCol>
                <a:gridCol w="1399142">
                  <a:extLst>
                    <a:ext uri="{9D8B030D-6E8A-4147-A177-3AD203B41FA5}">
                      <a16:colId xmlns:a16="http://schemas.microsoft.com/office/drawing/2014/main" val="4045077316"/>
                    </a:ext>
                  </a:extLst>
                </a:gridCol>
                <a:gridCol w="925417">
                  <a:extLst>
                    <a:ext uri="{9D8B030D-6E8A-4147-A177-3AD203B41FA5}">
                      <a16:colId xmlns:a16="http://schemas.microsoft.com/office/drawing/2014/main" val="3024424268"/>
                    </a:ext>
                  </a:extLst>
                </a:gridCol>
                <a:gridCol w="1136968">
                  <a:extLst>
                    <a:ext uri="{9D8B030D-6E8A-4147-A177-3AD203B41FA5}">
                      <a16:colId xmlns:a16="http://schemas.microsoft.com/office/drawing/2014/main" val="1691836916"/>
                    </a:ext>
                  </a:extLst>
                </a:gridCol>
                <a:gridCol w="1136968">
                  <a:extLst>
                    <a:ext uri="{9D8B030D-6E8A-4147-A177-3AD203B41FA5}">
                      <a16:colId xmlns:a16="http://schemas.microsoft.com/office/drawing/2014/main" val="714342352"/>
                    </a:ext>
                  </a:extLst>
                </a:gridCol>
                <a:gridCol w="1024568">
                  <a:extLst>
                    <a:ext uri="{9D8B030D-6E8A-4147-A177-3AD203B41FA5}">
                      <a16:colId xmlns:a16="http://schemas.microsoft.com/office/drawing/2014/main" val="1689823798"/>
                    </a:ext>
                  </a:extLst>
                </a:gridCol>
                <a:gridCol w="3132909">
                  <a:extLst>
                    <a:ext uri="{9D8B030D-6E8A-4147-A177-3AD203B41FA5}">
                      <a16:colId xmlns:a16="http://schemas.microsoft.com/office/drawing/2014/main" val="3262620850"/>
                    </a:ext>
                  </a:extLst>
                </a:gridCol>
              </a:tblGrid>
              <a:tr h="311725">
                <a:tc>
                  <a:txBody>
                    <a:bodyPr/>
                    <a:lstStyle/>
                    <a:p>
                      <a:r>
                        <a:rPr lang="en-US" sz="1200" dirty="0"/>
                        <a:t>Action</a:t>
                      </a:r>
                    </a:p>
                    <a:p>
                      <a:r>
                        <a:rPr lang="en-US" sz="1200" dirty="0"/>
                        <a:t>Identifier</a:t>
                      </a:r>
                    </a:p>
                  </a:txBody>
                  <a:tcPr/>
                </a:tc>
                <a:tc>
                  <a:txBody>
                    <a:bodyPr/>
                    <a:lstStyle/>
                    <a:p>
                      <a:r>
                        <a:rPr lang="en-US" sz="1200" dirty="0"/>
                        <a:t>Action Description</a:t>
                      </a:r>
                    </a:p>
                  </a:txBody>
                  <a:tcPr/>
                </a:tc>
                <a:tc>
                  <a:txBody>
                    <a:bodyPr/>
                    <a:lstStyle/>
                    <a:p>
                      <a:r>
                        <a:rPr lang="en-US" sz="1200" dirty="0"/>
                        <a:t>Name</a:t>
                      </a:r>
                    </a:p>
                  </a:txBody>
                  <a:tcPr/>
                </a:tc>
                <a:tc>
                  <a:txBody>
                    <a:bodyPr/>
                    <a:lstStyle/>
                    <a:p>
                      <a:r>
                        <a:rPr lang="en-US" sz="1200" dirty="0"/>
                        <a:t>Status</a:t>
                      </a:r>
                    </a:p>
                  </a:txBody>
                  <a:tcPr/>
                </a:tc>
                <a:tc>
                  <a:txBody>
                    <a:bodyPr/>
                    <a:lstStyle/>
                    <a:p>
                      <a:r>
                        <a:rPr lang="en-US" sz="1200" dirty="0"/>
                        <a:t>Estimated</a:t>
                      </a:r>
                    </a:p>
                    <a:p>
                      <a:r>
                        <a:rPr lang="en-US" sz="1200" dirty="0"/>
                        <a:t>Completion</a:t>
                      </a:r>
                    </a:p>
                    <a:p>
                      <a:r>
                        <a:rPr lang="en-US" sz="1200" dirty="0"/>
                        <a:t>Date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kern="1200" dirty="0">
                          <a:solidFill>
                            <a:schemeClr val="bg1"/>
                          </a:solidFill>
                          <a:latin typeface="+mn-lt"/>
                          <a:ea typeface="+mn-ea"/>
                          <a:cs typeface="+mn-cs"/>
                        </a:rPr>
                        <a:t>&lt;Month DD, YYYY&gt;</a:t>
                      </a:r>
                      <a:endParaRPr lang="en-US" sz="800" dirty="0">
                        <a:solidFill>
                          <a:schemeClr val="bg1"/>
                        </a:solidFill>
                      </a:endParaRPr>
                    </a:p>
                  </a:txBody>
                  <a:tcPr/>
                </a:tc>
                <a:tc>
                  <a:txBody>
                    <a:bodyPr/>
                    <a:lstStyle/>
                    <a:p>
                      <a:r>
                        <a:rPr lang="en-US" sz="1200" dirty="0"/>
                        <a:t>Actual</a:t>
                      </a:r>
                    </a:p>
                    <a:p>
                      <a:r>
                        <a:rPr lang="en-US" sz="1200" dirty="0"/>
                        <a:t>Completion</a:t>
                      </a:r>
                    </a:p>
                    <a:p>
                      <a:r>
                        <a:rPr lang="en-US" sz="1200" dirty="0"/>
                        <a:t>Date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kern="1200" dirty="0">
                          <a:solidFill>
                            <a:schemeClr val="bg1"/>
                          </a:solidFill>
                          <a:latin typeface="+mn-lt"/>
                          <a:ea typeface="+mn-ea"/>
                          <a:cs typeface="+mn-cs"/>
                        </a:rPr>
                        <a:t>&lt;Month DD, YYYY&gt;</a:t>
                      </a:r>
                      <a:endParaRPr lang="en-US" sz="800" dirty="0">
                        <a:solidFill>
                          <a:schemeClr val="bg1"/>
                        </a:solidFill>
                      </a:endParaRPr>
                    </a:p>
                  </a:txBody>
                  <a:tcPr/>
                </a:tc>
                <a:tc>
                  <a:txBody>
                    <a:bodyPr/>
                    <a:lstStyle/>
                    <a:p>
                      <a:r>
                        <a:rPr lang="en-US" sz="1200" dirty="0"/>
                        <a:t>Addresses</a:t>
                      </a:r>
                    </a:p>
                    <a:p>
                      <a:r>
                        <a:rPr lang="en-US" sz="1200" dirty="0"/>
                        <a:t>Which</a:t>
                      </a:r>
                    </a:p>
                    <a:p>
                      <a:r>
                        <a:rPr lang="en-US" sz="1200" dirty="0"/>
                        <a:t>RC?</a:t>
                      </a:r>
                    </a:p>
                  </a:txBody>
                  <a:tcPr/>
                </a:tc>
                <a:tc>
                  <a:txBody>
                    <a:bodyPr/>
                    <a:lstStyle/>
                    <a:p>
                      <a:r>
                        <a:rPr lang="en-US" sz="1200" dirty="0"/>
                        <a:t>Comments</a:t>
                      </a:r>
                    </a:p>
                  </a:txBody>
                  <a:tcPr/>
                </a:tc>
                <a:extLst>
                  <a:ext uri="{0D108BD9-81ED-4DB2-BD59-A6C34878D82A}">
                    <a16:rowId xmlns:a16="http://schemas.microsoft.com/office/drawing/2014/main" val="1473139658"/>
                  </a:ext>
                </a:extLst>
              </a:tr>
              <a:tr h="31172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PA1</a:t>
                      </a:r>
                    </a:p>
                  </a:txBody>
                  <a:tcPr/>
                </a:tc>
                <a:tc>
                  <a:txBody>
                    <a:bodyPr/>
                    <a:lstStyle/>
                    <a:p>
                      <a:endParaRPr lang="en-US" sz="1200" dirty="0">
                        <a:solidFill>
                          <a:schemeClr val="tx1"/>
                        </a:solidFill>
                      </a:endParaRPr>
                    </a:p>
                  </a:txBody>
                  <a:tcPr/>
                </a:tc>
                <a:tc>
                  <a:txBody>
                    <a:bodyPr/>
                    <a:lstStyle/>
                    <a:p>
                      <a:endParaRPr lang="en-US" sz="1200" dirty="0">
                        <a:solidFill>
                          <a:schemeClr val="tx1"/>
                        </a:solidFill>
                      </a:endParaRPr>
                    </a:p>
                  </a:txBody>
                  <a:tcPr/>
                </a:tc>
                <a:tc>
                  <a:txBody>
                    <a:bodyPr/>
                    <a:lstStyle/>
                    <a:p>
                      <a:endParaRPr lang="en-US" sz="1200"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solidFill>
                      </a:endParaRPr>
                    </a:p>
                  </a:txBody>
                  <a:tcPr/>
                </a:tc>
                <a:tc>
                  <a:txBody>
                    <a:bodyPr/>
                    <a:lstStyle/>
                    <a:p>
                      <a:endParaRPr lang="en-US" sz="1200" dirty="0">
                        <a:solidFill>
                          <a:schemeClr val="tx1"/>
                        </a:solidFill>
                      </a:endParaRPr>
                    </a:p>
                  </a:txBody>
                  <a:tcPr/>
                </a:tc>
                <a:tc>
                  <a:txBody>
                    <a:bodyPr/>
                    <a:lstStyle/>
                    <a:p>
                      <a:r>
                        <a:rPr lang="en-US" sz="1200" dirty="0">
                          <a:solidFill>
                            <a:schemeClr val="tx1"/>
                          </a:solidFill>
                        </a:rPr>
                        <a:t>RC1</a:t>
                      </a:r>
                    </a:p>
                  </a:txBody>
                  <a:tcPr/>
                </a:tc>
                <a:tc>
                  <a:txBody>
                    <a:bodyPr/>
                    <a:lstStyle/>
                    <a:p>
                      <a:endParaRPr lang="en-US" sz="1200" dirty="0">
                        <a:solidFill>
                          <a:schemeClr val="tx1"/>
                        </a:solidFill>
                      </a:endParaRPr>
                    </a:p>
                  </a:txBody>
                  <a:tcPr/>
                </a:tc>
                <a:extLst>
                  <a:ext uri="{0D108BD9-81ED-4DB2-BD59-A6C34878D82A}">
                    <a16:rowId xmlns:a16="http://schemas.microsoft.com/office/drawing/2014/main" val="4244515430"/>
                  </a:ext>
                </a:extLst>
              </a:tr>
              <a:tr h="311725">
                <a:tc>
                  <a:txBody>
                    <a:bodyPr/>
                    <a:lstStyle/>
                    <a:p>
                      <a:r>
                        <a:rPr lang="en-US" sz="1200" dirty="0">
                          <a:solidFill>
                            <a:schemeClr val="tx1"/>
                          </a:solidFill>
                        </a:rPr>
                        <a:t>PA2</a:t>
                      </a:r>
                    </a:p>
                  </a:txBody>
                  <a:tcPr/>
                </a:tc>
                <a:tc>
                  <a:txBody>
                    <a:bodyPr/>
                    <a:lstStyle/>
                    <a:p>
                      <a:endParaRPr lang="en-US" sz="1200" dirty="0">
                        <a:solidFill>
                          <a:schemeClr val="tx1"/>
                        </a:solidFill>
                      </a:endParaRPr>
                    </a:p>
                  </a:txBody>
                  <a:tcPr/>
                </a:tc>
                <a:tc>
                  <a:txBody>
                    <a:bodyPr/>
                    <a:lstStyle/>
                    <a:p>
                      <a:endParaRPr lang="en-US" sz="1200" dirty="0">
                        <a:solidFill>
                          <a:schemeClr val="tx1"/>
                        </a:solidFill>
                      </a:endParaRPr>
                    </a:p>
                  </a:txBody>
                  <a:tcPr/>
                </a:tc>
                <a:tc>
                  <a:txBody>
                    <a:bodyPr/>
                    <a:lstStyle/>
                    <a:p>
                      <a:endParaRPr lang="en-US" sz="1200"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solidFill>
                      </a:endParaRPr>
                    </a:p>
                  </a:txBody>
                  <a:tcPr/>
                </a:tc>
                <a:tc>
                  <a:txBody>
                    <a:bodyPr/>
                    <a:lstStyle/>
                    <a:p>
                      <a:endParaRPr lang="en-US" sz="1200" dirty="0">
                        <a:solidFill>
                          <a:schemeClr val="tx1"/>
                        </a:solidFill>
                      </a:endParaRPr>
                    </a:p>
                  </a:txBody>
                  <a:tcPr/>
                </a:tc>
                <a:tc>
                  <a:txBody>
                    <a:bodyPr/>
                    <a:lstStyle/>
                    <a:p>
                      <a:r>
                        <a:rPr lang="en-US" sz="1200" dirty="0">
                          <a:solidFill>
                            <a:schemeClr val="tx1"/>
                          </a:solidFill>
                        </a:rPr>
                        <a:t>RC2</a:t>
                      </a:r>
                    </a:p>
                  </a:txBody>
                  <a:tcPr/>
                </a:tc>
                <a:tc>
                  <a:txBody>
                    <a:bodyPr/>
                    <a:lstStyle/>
                    <a:p>
                      <a:endParaRPr lang="en-US" sz="1200" dirty="0">
                        <a:solidFill>
                          <a:schemeClr val="tx1"/>
                        </a:solidFill>
                      </a:endParaRPr>
                    </a:p>
                  </a:txBody>
                  <a:tcPr/>
                </a:tc>
                <a:extLst>
                  <a:ext uri="{0D108BD9-81ED-4DB2-BD59-A6C34878D82A}">
                    <a16:rowId xmlns:a16="http://schemas.microsoft.com/office/drawing/2014/main" val="1727331426"/>
                  </a:ext>
                </a:extLst>
              </a:tr>
              <a:tr h="311725">
                <a:tc>
                  <a:txBody>
                    <a:bodyPr/>
                    <a:lstStyle/>
                    <a:p>
                      <a:endParaRPr lang="en-US" sz="1200" dirty="0">
                        <a:solidFill>
                          <a:schemeClr val="tx1"/>
                        </a:solidFill>
                      </a:endParaRPr>
                    </a:p>
                  </a:txBody>
                  <a:tcPr/>
                </a:tc>
                <a:tc>
                  <a:txBody>
                    <a:bodyPr/>
                    <a:lstStyle/>
                    <a:p>
                      <a:endParaRPr lang="en-US" sz="1200" dirty="0">
                        <a:solidFill>
                          <a:schemeClr val="tx1"/>
                        </a:solidFill>
                      </a:endParaRPr>
                    </a:p>
                  </a:txBody>
                  <a:tcPr/>
                </a:tc>
                <a:tc>
                  <a:txBody>
                    <a:bodyPr/>
                    <a:lstStyle/>
                    <a:p>
                      <a:endParaRPr lang="en-US" sz="1200" dirty="0">
                        <a:solidFill>
                          <a:schemeClr val="tx1"/>
                        </a:solidFill>
                      </a:endParaRPr>
                    </a:p>
                  </a:txBody>
                  <a:tcPr/>
                </a:tc>
                <a:tc>
                  <a:txBody>
                    <a:bodyPr/>
                    <a:lstStyle/>
                    <a:p>
                      <a:endParaRPr lang="en-US" sz="1200" dirty="0">
                        <a:solidFill>
                          <a:schemeClr val="tx1"/>
                        </a:solidFill>
                      </a:endParaRPr>
                    </a:p>
                  </a:txBody>
                  <a:tcPr/>
                </a:tc>
                <a:tc>
                  <a:txBody>
                    <a:bodyPr/>
                    <a:lstStyle/>
                    <a:p>
                      <a:endParaRPr lang="en-US" sz="1200" dirty="0">
                        <a:solidFill>
                          <a:schemeClr val="tx1"/>
                        </a:solidFill>
                      </a:endParaRPr>
                    </a:p>
                  </a:txBody>
                  <a:tcPr/>
                </a:tc>
                <a:tc>
                  <a:txBody>
                    <a:bodyPr/>
                    <a:lstStyle/>
                    <a:p>
                      <a:endParaRPr lang="en-US" sz="1200" dirty="0">
                        <a:solidFill>
                          <a:schemeClr val="tx1"/>
                        </a:solidFill>
                      </a:endParaRPr>
                    </a:p>
                  </a:txBody>
                  <a:tcPr/>
                </a:tc>
                <a:tc>
                  <a:txBody>
                    <a:bodyPr/>
                    <a:lstStyle/>
                    <a:p>
                      <a:endParaRPr lang="en-US" sz="1200" dirty="0">
                        <a:solidFill>
                          <a:schemeClr val="tx1"/>
                        </a:solidFill>
                      </a:endParaRPr>
                    </a:p>
                  </a:txBody>
                  <a:tcPr/>
                </a:tc>
                <a:tc>
                  <a:txBody>
                    <a:bodyPr/>
                    <a:lstStyle/>
                    <a:p>
                      <a:endParaRPr lang="en-US" sz="1200" dirty="0">
                        <a:solidFill>
                          <a:schemeClr val="tx1"/>
                        </a:solidFill>
                      </a:endParaRPr>
                    </a:p>
                  </a:txBody>
                  <a:tcPr/>
                </a:tc>
                <a:extLst>
                  <a:ext uri="{0D108BD9-81ED-4DB2-BD59-A6C34878D82A}">
                    <a16:rowId xmlns:a16="http://schemas.microsoft.com/office/drawing/2014/main" val="3103254656"/>
                  </a:ext>
                </a:extLst>
              </a:tr>
              <a:tr h="311725">
                <a:tc>
                  <a:txBody>
                    <a:bodyPr/>
                    <a:lstStyle/>
                    <a:p>
                      <a:endParaRPr lang="en-US" sz="1200" dirty="0">
                        <a:solidFill>
                          <a:schemeClr val="tx1"/>
                        </a:solidFill>
                      </a:endParaRPr>
                    </a:p>
                  </a:txBody>
                  <a:tcPr/>
                </a:tc>
                <a:tc>
                  <a:txBody>
                    <a:bodyPr/>
                    <a:lstStyle/>
                    <a:p>
                      <a:endParaRPr lang="en-US" sz="1200" dirty="0">
                        <a:solidFill>
                          <a:schemeClr val="tx1"/>
                        </a:solidFill>
                      </a:endParaRPr>
                    </a:p>
                  </a:txBody>
                  <a:tcPr/>
                </a:tc>
                <a:tc>
                  <a:txBody>
                    <a:bodyPr/>
                    <a:lstStyle/>
                    <a:p>
                      <a:endParaRPr lang="en-US" sz="1200" dirty="0">
                        <a:solidFill>
                          <a:schemeClr val="tx1"/>
                        </a:solidFill>
                      </a:endParaRPr>
                    </a:p>
                  </a:txBody>
                  <a:tcPr/>
                </a:tc>
                <a:tc>
                  <a:txBody>
                    <a:bodyPr/>
                    <a:lstStyle/>
                    <a:p>
                      <a:endParaRPr lang="en-US" sz="1200" dirty="0">
                        <a:solidFill>
                          <a:schemeClr val="tx1"/>
                        </a:solidFill>
                      </a:endParaRPr>
                    </a:p>
                  </a:txBody>
                  <a:tcPr/>
                </a:tc>
                <a:tc>
                  <a:txBody>
                    <a:bodyPr/>
                    <a:lstStyle/>
                    <a:p>
                      <a:endParaRPr lang="en-US" sz="1200" dirty="0">
                        <a:solidFill>
                          <a:schemeClr val="tx1"/>
                        </a:solidFill>
                      </a:endParaRPr>
                    </a:p>
                  </a:txBody>
                  <a:tcPr/>
                </a:tc>
                <a:tc>
                  <a:txBody>
                    <a:bodyPr/>
                    <a:lstStyle/>
                    <a:p>
                      <a:endParaRPr lang="en-US" sz="1200" dirty="0">
                        <a:solidFill>
                          <a:schemeClr val="tx1"/>
                        </a:solidFill>
                      </a:endParaRPr>
                    </a:p>
                  </a:txBody>
                  <a:tcPr/>
                </a:tc>
                <a:tc>
                  <a:txBody>
                    <a:bodyPr/>
                    <a:lstStyle/>
                    <a:p>
                      <a:endParaRPr lang="en-US" sz="1200" dirty="0">
                        <a:solidFill>
                          <a:schemeClr val="tx1"/>
                        </a:solidFill>
                      </a:endParaRPr>
                    </a:p>
                  </a:txBody>
                  <a:tcPr/>
                </a:tc>
                <a:tc>
                  <a:txBody>
                    <a:bodyPr/>
                    <a:lstStyle/>
                    <a:p>
                      <a:endParaRPr lang="en-US" sz="1200" dirty="0">
                        <a:solidFill>
                          <a:schemeClr val="tx1"/>
                        </a:solidFill>
                      </a:endParaRPr>
                    </a:p>
                  </a:txBody>
                  <a:tcPr/>
                </a:tc>
                <a:extLst>
                  <a:ext uri="{0D108BD9-81ED-4DB2-BD59-A6C34878D82A}">
                    <a16:rowId xmlns:a16="http://schemas.microsoft.com/office/drawing/2014/main" val="349712247"/>
                  </a:ext>
                </a:extLst>
              </a:tr>
              <a:tr h="311725">
                <a:tc>
                  <a:txBody>
                    <a:bodyPr/>
                    <a:lstStyle/>
                    <a:p>
                      <a:endParaRPr lang="en-US" sz="1200" dirty="0">
                        <a:solidFill>
                          <a:schemeClr val="tx1"/>
                        </a:solidFill>
                      </a:endParaRPr>
                    </a:p>
                  </a:txBody>
                  <a:tcPr/>
                </a:tc>
                <a:tc>
                  <a:txBody>
                    <a:bodyPr/>
                    <a:lstStyle/>
                    <a:p>
                      <a:endParaRPr lang="en-US" sz="1200" dirty="0">
                        <a:solidFill>
                          <a:schemeClr val="tx1"/>
                        </a:solidFill>
                      </a:endParaRPr>
                    </a:p>
                  </a:txBody>
                  <a:tcPr/>
                </a:tc>
                <a:tc>
                  <a:txBody>
                    <a:bodyPr/>
                    <a:lstStyle/>
                    <a:p>
                      <a:endParaRPr lang="en-US" sz="1200" dirty="0">
                        <a:solidFill>
                          <a:schemeClr val="tx1"/>
                        </a:solidFill>
                      </a:endParaRPr>
                    </a:p>
                  </a:txBody>
                  <a:tcPr/>
                </a:tc>
                <a:tc>
                  <a:txBody>
                    <a:bodyPr/>
                    <a:lstStyle/>
                    <a:p>
                      <a:endParaRPr lang="en-US" sz="1200" dirty="0">
                        <a:solidFill>
                          <a:schemeClr val="tx1"/>
                        </a:solidFill>
                      </a:endParaRPr>
                    </a:p>
                  </a:txBody>
                  <a:tcPr/>
                </a:tc>
                <a:tc>
                  <a:txBody>
                    <a:bodyPr/>
                    <a:lstStyle/>
                    <a:p>
                      <a:endParaRPr lang="en-US" sz="1200" dirty="0">
                        <a:solidFill>
                          <a:schemeClr val="tx1"/>
                        </a:solidFill>
                      </a:endParaRPr>
                    </a:p>
                  </a:txBody>
                  <a:tcPr/>
                </a:tc>
                <a:tc>
                  <a:txBody>
                    <a:bodyPr/>
                    <a:lstStyle/>
                    <a:p>
                      <a:endParaRPr lang="en-US" sz="1200" dirty="0">
                        <a:solidFill>
                          <a:schemeClr val="tx1"/>
                        </a:solidFill>
                      </a:endParaRPr>
                    </a:p>
                  </a:txBody>
                  <a:tcPr/>
                </a:tc>
                <a:tc>
                  <a:txBody>
                    <a:bodyPr/>
                    <a:lstStyle/>
                    <a:p>
                      <a:endParaRPr lang="en-US" sz="1200" dirty="0">
                        <a:solidFill>
                          <a:schemeClr val="tx1"/>
                        </a:solidFill>
                      </a:endParaRPr>
                    </a:p>
                  </a:txBody>
                  <a:tcPr/>
                </a:tc>
                <a:tc>
                  <a:txBody>
                    <a:bodyPr/>
                    <a:lstStyle/>
                    <a:p>
                      <a:endParaRPr lang="en-US" sz="1200" dirty="0">
                        <a:solidFill>
                          <a:schemeClr val="tx1"/>
                        </a:solidFill>
                      </a:endParaRPr>
                    </a:p>
                  </a:txBody>
                  <a:tcPr/>
                </a:tc>
                <a:extLst>
                  <a:ext uri="{0D108BD9-81ED-4DB2-BD59-A6C34878D82A}">
                    <a16:rowId xmlns:a16="http://schemas.microsoft.com/office/drawing/2014/main" val="1142364769"/>
                  </a:ext>
                </a:extLst>
              </a:tr>
              <a:tr h="311725">
                <a:tc>
                  <a:txBody>
                    <a:bodyPr/>
                    <a:lstStyle/>
                    <a:p>
                      <a:endParaRPr lang="en-US" sz="1200" dirty="0">
                        <a:solidFill>
                          <a:schemeClr val="tx1"/>
                        </a:solidFill>
                      </a:endParaRPr>
                    </a:p>
                  </a:txBody>
                  <a:tcPr/>
                </a:tc>
                <a:tc>
                  <a:txBody>
                    <a:bodyPr/>
                    <a:lstStyle/>
                    <a:p>
                      <a:endParaRPr lang="en-US" sz="1200" dirty="0">
                        <a:solidFill>
                          <a:schemeClr val="tx1"/>
                        </a:solidFill>
                      </a:endParaRPr>
                    </a:p>
                  </a:txBody>
                  <a:tcPr/>
                </a:tc>
                <a:tc>
                  <a:txBody>
                    <a:bodyPr/>
                    <a:lstStyle/>
                    <a:p>
                      <a:endParaRPr lang="en-US" sz="1200" dirty="0">
                        <a:solidFill>
                          <a:schemeClr val="tx1"/>
                        </a:solidFill>
                      </a:endParaRPr>
                    </a:p>
                  </a:txBody>
                  <a:tcPr/>
                </a:tc>
                <a:tc>
                  <a:txBody>
                    <a:bodyPr/>
                    <a:lstStyle/>
                    <a:p>
                      <a:endParaRPr lang="en-US" sz="1200" dirty="0">
                        <a:solidFill>
                          <a:schemeClr val="tx1"/>
                        </a:solidFill>
                      </a:endParaRPr>
                    </a:p>
                  </a:txBody>
                  <a:tcPr/>
                </a:tc>
                <a:tc>
                  <a:txBody>
                    <a:bodyPr/>
                    <a:lstStyle/>
                    <a:p>
                      <a:endParaRPr lang="en-US" sz="1200" dirty="0">
                        <a:solidFill>
                          <a:schemeClr val="tx1"/>
                        </a:solidFill>
                      </a:endParaRPr>
                    </a:p>
                  </a:txBody>
                  <a:tcPr/>
                </a:tc>
                <a:tc>
                  <a:txBody>
                    <a:bodyPr/>
                    <a:lstStyle/>
                    <a:p>
                      <a:endParaRPr lang="en-US" sz="1200" dirty="0">
                        <a:solidFill>
                          <a:schemeClr val="tx1"/>
                        </a:solidFill>
                      </a:endParaRPr>
                    </a:p>
                  </a:txBody>
                  <a:tcPr/>
                </a:tc>
                <a:tc>
                  <a:txBody>
                    <a:bodyPr/>
                    <a:lstStyle/>
                    <a:p>
                      <a:endParaRPr lang="en-US" sz="1200" dirty="0">
                        <a:solidFill>
                          <a:schemeClr val="tx1"/>
                        </a:solidFill>
                      </a:endParaRPr>
                    </a:p>
                  </a:txBody>
                  <a:tcPr/>
                </a:tc>
                <a:tc>
                  <a:txBody>
                    <a:bodyPr/>
                    <a:lstStyle/>
                    <a:p>
                      <a:endParaRPr lang="en-US" sz="1200" dirty="0">
                        <a:solidFill>
                          <a:schemeClr val="tx1"/>
                        </a:solidFill>
                      </a:endParaRPr>
                    </a:p>
                  </a:txBody>
                  <a:tcPr/>
                </a:tc>
                <a:extLst>
                  <a:ext uri="{0D108BD9-81ED-4DB2-BD59-A6C34878D82A}">
                    <a16:rowId xmlns:a16="http://schemas.microsoft.com/office/drawing/2014/main" val="2033515429"/>
                  </a:ext>
                </a:extLst>
              </a:tr>
              <a:tr h="0">
                <a:tc>
                  <a:txBody>
                    <a:bodyPr/>
                    <a:lstStyle/>
                    <a:p>
                      <a:endParaRPr lang="en-US" sz="1200" dirty="0">
                        <a:solidFill>
                          <a:schemeClr val="tx1"/>
                        </a:solidFill>
                      </a:endParaRPr>
                    </a:p>
                  </a:txBody>
                  <a:tcPr/>
                </a:tc>
                <a:tc>
                  <a:txBody>
                    <a:bodyPr/>
                    <a:lstStyle/>
                    <a:p>
                      <a:endParaRPr lang="en-US" sz="1200" dirty="0">
                        <a:solidFill>
                          <a:schemeClr val="tx1"/>
                        </a:solidFill>
                      </a:endParaRPr>
                    </a:p>
                  </a:txBody>
                  <a:tcPr/>
                </a:tc>
                <a:tc>
                  <a:txBody>
                    <a:bodyPr/>
                    <a:lstStyle/>
                    <a:p>
                      <a:endParaRPr lang="en-US" sz="1200" dirty="0">
                        <a:solidFill>
                          <a:schemeClr val="tx1"/>
                        </a:solidFill>
                      </a:endParaRPr>
                    </a:p>
                  </a:txBody>
                  <a:tcPr/>
                </a:tc>
                <a:tc>
                  <a:txBody>
                    <a:bodyPr/>
                    <a:lstStyle/>
                    <a:p>
                      <a:endParaRPr lang="en-US" sz="1200" dirty="0">
                        <a:solidFill>
                          <a:schemeClr val="tx1"/>
                        </a:solidFill>
                      </a:endParaRPr>
                    </a:p>
                  </a:txBody>
                  <a:tcPr/>
                </a:tc>
                <a:tc>
                  <a:txBody>
                    <a:bodyPr/>
                    <a:lstStyle/>
                    <a:p>
                      <a:endParaRPr lang="en-US" sz="1200" dirty="0">
                        <a:solidFill>
                          <a:schemeClr val="tx1"/>
                        </a:solidFill>
                      </a:endParaRPr>
                    </a:p>
                  </a:txBody>
                  <a:tcPr/>
                </a:tc>
                <a:tc>
                  <a:txBody>
                    <a:bodyPr/>
                    <a:lstStyle/>
                    <a:p>
                      <a:endParaRPr lang="en-US" sz="1200" dirty="0">
                        <a:solidFill>
                          <a:schemeClr val="tx1"/>
                        </a:solidFill>
                      </a:endParaRPr>
                    </a:p>
                  </a:txBody>
                  <a:tcPr/>
                </a:tc>
                <a:tc>
                  <a:txBody>
                    <a:bodyPr/>
                    <a:lstStyle/>
                    <a:p>
                      <a:endParaRPr lang="en-US" sz="1200" dirty="0">
                        <a:solidFill>
                          <a:schemeClr val="tx1"/>
                        </a:solidFill>
                      </a:endParaRPr>
                    </a:p>
                  </a:txBody>
                  <a:tcPr/>
                </a:tc>
                <a:tc>
                  <a:txBody>
                    <a:bodyPr/>
                    <a:lstStyle/>
                    <a:p>
                      <a:endParaRPr lang="en-US" sz="1200" dirty="0">
                        <a:solidFill>
                          <a:schemeClr val="tx1"/>
                        </a:solidFill>
                      </a:endParaRPr>
                    </a:p>
                  </a:txBody>
                  <a:tcPr/>
                </a:tc>
                <a:extLst>
                  <a:ext uri="{0D108BD9-81ED-4DB2-BD59-A6C34878D82A}">
                    <a16:rowId xmlns:a16="http://schemas.microsoft.com/office/drawing/2014/main" val="2827494463"/>
                  </a:ext>
                </a:extLst>
              </a:tr>
            </a:tbl>
          </a:graphicData>
        </a:graphic>
      </p:graphicFrame>
      <p:sp>
        <p:nvSpPr>
          <p:cNvPr id="9" name="TextBox 8">
            <a:extLst>
              <a:ext uri="{FF2B5EF4-FFF2-40B4-BE49-F238E27FC236}">
                <a16:creationId xmlns:a16="http://schemas.microsoft.com/office/drawing/2014/main" id="{14BF8429-488B-4A99-AE85-C3D09C9929D1}"/>
              </a:ext>
            </a:extLst>
          </p:cNvPr>
          <p:cNvSpPr txBox="1"/>
          <p:nvPr/>
        </p:nvSpPr>
        <p:spPr>
          <a:xfrm>
            <a:off x="184757" y="4202059"/>
            <a:ext cx="11822485" cy="1077218"/>
          </a:xfrm>
          <a:prstGeom prst="rect">
            <a:avLst/>
          </a:prstGeom>
          <a:noFill/>
          <a:ln w="38100">
            <a:solidFill>
              <a:schemeClr val="tx1"/>
            </a:solidFill>
          </a:ln>
        </p:spPr>
        <p:txBody>
          <a:bodyPr wrap="square" rtlCol="0">
            <a:spAutoFit/>
          </a:bodyPr>
          <a:lstStyle/>
          <a:p>
            <a:r>
              <a:rPr lang="en-US" sz="1600" b="1" u="sng" dirty="0"/>
              <a:t>Root Causes Summarized Again for Reference:</a:t>
            </a:r>
          </a:p>
          <a:p>
            <a:pPr>
              <a:buFont typeface="Arial" pitchFamily="34" charset="0"/>
              <a:buChar char="•"/>
            </a:pPr>
            <a:r>
              <a:rPr lang="en-US" sz="1600" dirty="0"/>
              <a:t>RC 1 - </a:t>
            </a:r>
          </a:p>
          <a:p>
            <a:pPr>
              <a:buFont typeface="Arial" pitchFamily="34" charset="0"/>
              <a:buChar char="•"/>
            </a:pPr>
            <a:r>
              <a:rPr lang="en-US" sz="1600" dirty="0"/>
              <a:t>RC 2 - </a:t>
            </a:r>
          </a:p>
          <a:p>
            <a:pPr>
              <a:buFont typeface="Arial" pitchFamily="34" charset="0"/>
              <a:buChar char="•"/>
            </a:pPr>
            <a:r>
              <a:rPr lang="en-US" sz="1600" dirty="0"/>
              <a:t>RC 3 - </a:t>
            </a:r>
          </a:p>
        </p:txBody>
      </p:sp>
    </p:spTree>
    <p:extLst>
      <p:ext uri="{BB962C8B-B14F-4D97-AF65-F5344CB8AC3E}">
        <p14:creationId xmlns:p14="http://schemas.microsoft.com/office/powerpoint/2010/main" val="6209733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6878" y="888053"/>
            <a:ext cx="11278244" cy="4846320"/>
          </a:xfrm>
        </p:spPr>
        <p:txBody>
          <a:bodyPr>
            <a:normAutofit/>
          </a:bodyPr>
          <a:lstStyle/>
          <a:p>
            <a:pPr>
              <a:buNone/>
            </a:pPr>
            <a:r>
              <a:rPr lang="en-US" sz="2800" b="1" dirty="0"/>
              <a:t>CONFIDENTIAL INFORMATION</a:t>
            </a:r>
          </a:p>
          <a:p>
            <a:pPr marL="0" indent="0" algn="just">
              <a:buNone/>
            </a:pPr>
            <a:r>
              <a:rPr lang="en-US" dirty="0"/>
              <a:t>The information contained in this presentation is the confidential and proprietary information of Synopsys. You are not permitted to disseminate or use any of the information provided to you in this presentation outside of Synopsys without prior written authorization. </a:t>
            </a:r>
          </a:p>
          <a:p>
            <a:pPr>
              <a:buNone/>
            </a:pPr>
            <a:r>
              <a:rPr lang="en-US" dirty="0"/>
              <a:t> </a:t>
            </a:r>
          </a:p>
          <a:p>
            <a:pPr>
              <a:buNone/>
            </a:pPr>
            <a:r>
              <a:rPr lang="en-US" sz="2800" b="1" dirty="0"/>
              <a:t>IMPORTANT NOTICE</a:t>
            </a:r>
          </a:p>
          <a:p>
            <a:pPr marL="0" indent="0" algn="just">
              <a:buNone/>
            </a:pPr>
            <a:r>
              <a:rPr lang="en-US" dirty="0"/>
              <a:t>In the event information in this presentation reflects Synopsys’ future plans, such plans are as of the date of this presentation and are subject to change. Synopsys is not obligated to update this presentation or develop the products with the features and functionality discussed in this presentation. Additionally, Synopsys’ services and products may only be offered and purchased pursuant to an authorized quote and purchase order or a mutually agreed upon written contract with Synopsys. This document shall not be considered a standard deliverable of Synopsys and shall not set any precedent for the creation or sharing of such documents in the future.</a:t>
            </a:r>
          </a:p>
        </p:txBody>
      </p:sp>
    </p:spTree>
    <p:extLst>
      <p:ext uri="{BB962C8B-B14F-4D97-AF65-F5344CB8AC3E}">
        <p14:creationId xmlns:p14="http://schemas.microsoft.com/office/powerpoint/2010/main" val="32346531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
            <a:ext cx="11277922" cy="737130"/>
          </a:xfrm>
        </p:spPr>
        <p:txBody>
          <a:bodyPr/>
          <a:lstStyle/>
          <a:p>
            <a:r>
              <a:rPr lang="en-US" dirty="0"/>
              <a:t>The Team</a:t>
            </a:r>
          </a:p>
        </p:txBody>
      </p:sp>
      <p:graphicFrame>
        <p:nvGraphicFramePr>
          <p:cNvPr id="4" name="Table 3"/>
          <p:cNvGraphicFramePr>
            <a:graphicFrameLocks noGrp="1"/>
          </p:cNvGraphicFramePr>
          <p:nvPr>
            <p:extLst>
              <p:ext uri="{D42A27DB-BD31-4B8C-83A1-F6EECF244321}">
                <p14:modId xmlns:p14="http://schemas.microsoft.com/office/powerpoint/2010/main" val="3194968699"/>
              </p:ext>
            </p:extLst>
          </p:nvPr>
        </p:nvGraphicFramePr>
        <p:xfrm>
          <a:off x="457200" y="1417984"/>
          <a:ext cx="11521440" cy="3861432"/>
        </p:xfrm>
        <a:graphic>
          <a:graphicData uri="http://schemas.openxmlformats.org/drawingml/2006/table">
            <a:tbl>
              <a:tblPr firstRow="1" bandRow="1">
                <a:tableStyleId>{5C22544A-7EE6-4342-B048-85BDC9FD1C3A}</a:tableStyleId>
              </a:tblPr>
              <a:tblGrid>
                <a:gridCol w="3840480">
                  <a:extLst>
                    <a:ext uri="{9D8B030D-6E8A-4147-A177-3AD203B41FA5}">
                      <a16:colId xmlns:a16="http://schemas.microsoft.com/office/drawing/2014/main" val="4217440684"/>
                    </a:ext>
                  </a:extLst>
                </a:gridCol>
                <a:gridCol w="2715942">
                  <a:extLst>
                    <a:ext uri="{9D8B030D-6E8A-4147-A177-3AD203B41FA5}">
                      <a16:colId xmlns:a16="http://schemas.microsoft.com/office/drawing/2014/main" val="2207528884"/>
                    </a:ext>
                  </a:extLst>
                </a:gridCol>
                <a:gridCol w="4965018">
                  <a:extLst>
                    <a:ext uri="{9D8B030D-6E8A-4147-A177-3AD203B41FA5}">
                      <a16:colId xmlns:a16="http://schemas.microsoft.com/office/drawing/2014/main" val="3024424268"/>
                    </a:ext>
                  </a:extLst>
                </a:gridCol>
              </a:tblGrid>
              <a:tr h="419549">
                <a:tc>
                  <a:txBody>
                    <a:bodyPr/>
                    <a:lstStyle/>
                    <a:p>
                      <a:r>
                        <a:rPr lang="en-US" sz="1200" dirty="0"/>
                        <a:t>Name</a:t>
                      </a:r>
                    </a:p>
                  </a:txBody>
                  <a:tcPr/>
                </a:tc>
                <a:tc>
                  <a:txBody>
                    <a:bodyPr/>
                    <a:lstStyle/>
                    <a:p>
                      <a:r>
                        <a:rPr lang="en-US" sz="1200" dirty="0"/>
                        <a:t>Title</a:t>
                      </a:r>
                    </a:p>
                  </a:txBody>
                  <a:tcPr/>
                </a:tc>
                <a:tc>
                  <a:txBody>
                    <a:bodyPr/>
                    <a:lstStyle/>
                    <a:p>
                      <a:r>
                        <a:rPr lang="en-US" sz="1200" dirty="0"/>
                        <a:t>Role in this 8D</a:t>
                      </a:r>
                    </a:p>
                  </a:txBody>
                  <a:tcPr/>
                </a:tc>
                <a:extLst>
                  <a:ext uri="{0D108BD9-81ED-4DB2-BD59-A6C34878D82A}">
                    <a16:rowId xmlns:a16="http://schemas.microsoft.com/office/drawing/2014/main" val="1473139658"/>
                  </a:ext>
                </a:extLst>
              </a:tr>
              <a:tr h="419549">
                <a:tc>
                  <a:txBody>
                    <a:bodyPr/>
                    <a:lstStyle/>
                    <a:p>
                      <a:endParaRPr lang="en-US" sz="1200" dirty="0"/>
                    </a:p>
                  </a:txBody>
                  <a:tcPr/>
                </a:tc>
                <a:tc>
                  <a:txBody>
                    <a:bodyPr/>
                    <a:lstStyle/>
                    <a:p>
                      <a:r>
                        <a:rPr lang="en-US" sz="1400" dirty="0"/>
                        <a:t>RCCA Lead</a:t>
                      </a:r>
                    </a:p>
                  </a:txBody>
                  <a:tcPr/>
                </a:tc>
                <a:tc>
                  <a:txBody>
                    <a:bodyPr/>
                    <a:lstStyle/>
                    <a:p>
                      <a:r>
                        <a:rPr lang="en-US" sz="1400" kern="1200" dirty="0">
                          <a:solidFill>
                            <a:schemeClr val="dk1"/>
                          </a:solidFill>
                          <a:effectLst/>
                          <a:latin typeface="+mn-lt"/>
                          <a:ea typeface="+mn-ea"/>
                          <a:cs typeface="+mn-cs"/>
                        </a:rPr>
                        <a:t>Accountable for … </a:t>
                      </a:r>
                    </a:p>
                    <a:p>
                      <a:pPr marL="342900" indent="-342900">
                        <a:buAutoNum type="arabicPeriod"/>
                      </a:pPr>
                      <a:r>
                        <a:rPr lang="en-US" sz="1200" kern="1200" dirty="0">
                          <a:solidFill>
                            <a:schemeClr val="dk1"/>
                          </a:solidFill>
                          <a:effectLst/>
                          <a:latin typeface="+mn-lt"/>
                          <a:ea typeface="+mn-ea"/>
                          <a:cs typeface="+mn-cs"/>
                        </a:rPr>
                        <a:t>setting the pace</a:t>
                      </a:r>
                    </a:p>
                    <a:p>
                      <a:pPr marL="342900" indent="-342900">
                        <a:buAutoNum type="arabicPeriod"/>
                      </a:pPr>
                      <a:r>
                        <a:rPr lang="en-US" sz="1200" kern="1200" dirty="0">
                          <a:solidFill>
                            <a:schemeClr val="dk1"/>
                          </a:solidFill>
                          <a:effectLst/>
                          <a:latin typeface="+mn-lt"/>
                          <a:ea typeface="+mn-ea"/>
                          <a:cs typeface="+mn-cs"/>
                        </a:rPr>
                        <a:t>organizing &amp; moderating meetings</a:t>
                      </a:r>
                    </a:p>
                    <a:p>
                      <a:pPr marL="342900" indent="-342900">
                        <a:buAutoNum type="arabicPeriod"/>
                      </a:pPr>
                      <a:r>
                        <a:rPr lang="en-US" sz="1200" kern="1200" dirty="0">
                          <a:solidFill>
                            <a:schemeClr val="dk1"/>
                          </a:solidFill>
                          <a:effectLst/>
                          <a:latin typeface="+mn-lt"/>
                          <a:ea typeface="+mn-ea"/>
                          <a:cs typeface="+mn-cs"/>
                        </a:rPr>
                        <a:t>facilitating critical analysis</a:t>
                      </a:r>
                    </a:p>
                    <a:p>
                      <a:pPr marL="342900" indent="-342900">
                        <a:buAutoNum type="arabicPeriod"/>
                      </a:pPr>
                      <a:r>
                        <a:rPr lang="en-US" sz="1200" kern="1200" dirty="0">
                          <a:solidFill>
                            <a:schemeClr val="dk1"/>
                          </a:solidFill>
                          <a:effectLst/>
                          <a:latin typeface="+mn-lt"/>
                          <a:ea typeface="+mn-ea"/>
                          <a:cs typeface="+mn-cs"/>
                        </a:rPr>
                        <a:t>deciding slide content &amp; quality</a:t>
                      </a:r>
                      <a:endParaRPr lang="en-US" sz="1200" dirty="0"/>
                    </a:p>
                  </a:txBody>
                  <a:tcPr/>
                </a:tc>
                <a:extLst>
                  <a:ext uri="{0D108BD9-81ED-4DB2-BD59-A6C34878D82A}">
                    <a16:rowId xmlns:a16="http://schemas.microsoft.com/office/drawing/2014/main" val="4244515430"/>
                  </a:ext>
                </a:extLst>
              </a:tr>
              <a:tr h="419549">
                <a:tc>
                  <a:txBody>
                    <a:bodyPr/>
                    <a:lstStyle/>
                    <a:p>
                      <a:endParaRPr lang="en-US" sz="1200" dirty="0"/>
                    </a:p>
                  </a:txBody>
                  <a:tcPr/>
                </a:tc>
                <a:tc>
                  <a:txBody>
                    <a:bodyPr/>
                    <a:lstStyle/>
                    <a:p>
                      <a:r>
                        <a:rPr lang="en-US" sz="1400" dirty="0"/>
                        <a:t>Project Engineering Manager (PEM)</a:t>
                      </a:r>
                    </a:p>
                  </a:txBody>
                  <a:tcPr/>
                </a:tc>
                <a:tc>
                  <a:txBody>
                    <a:bodyPr/>
                    <a:lstStyle/>
                    <a:p>
                      <a:r>
                        <a:rPr lang="en-US" sz="1400" kern="1200" dirty="0">
                          <a:solidFill>
                            <a:schemeClr val="dk1"/>
                          </a:solidFill>
                          <a:effectLst/>
                          <a:latin typeface="+mn-lt"/>
                          <a:ea typeface="+mn-ea"/>
                          <a:cs typeface="+mn-cs"/>
                        </a:rPr>
                        <a:t>PEM that managed the project and is responsible for interface between technical teams and the customers</a:t>
                      </a:r>
                      <a:endParaRPr lang="en-US" sz="1400" dirty="0"/>
                    </a:p>
                  </a:txBody>
                  <a:tcPr/>
                </a:tc>
                <a:extLst>
                  <a:ext uri="{0D108BD9-81ED-4DB2-BD59-A6C34878D82A}">
                    <a16:rowId xmlns:a16="http://schemas.microsoft.com/office/drawing/2014/main" val="1727331426"/>
                  </a:ext>
                </a:extLst>
              </a:tr>
              <a:tr h="419549">
                <a:tc>
                  <a:txBody>
                    <a:bodyPr/>
                    <a:lstStyle/>
                    <a:p>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latin typeface="+mn-lt"/>
                          <a:ea typeface="+mn-ea"/>
                          <a:cs typeface="+mn-cs"/>
                        </a:rPr>
                        <a:t>Engineer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effectLst/>
                          <a:latin typeface="+mn-lt"/>
                          <a:ea typeface="+mn-ea"/>
                          <a:cs typeface="+mn-cs"/>
                        </a:rPr>
                        <a:t>performed the original tasks &amp; work</a:t>
                      </a:r>
                      <a:endParaRPr lang="en-US" sz="1400" dirty="0"/>
                    </a:p>
                  </a:txBody>
                  <a:tcPr/>
                </a:tc>
                <a:extLst>
                  <a:ext uri="{0D108BD9-81ED-4DB2-BD59-A6C34878D82A}">
                    <a16:rowId xmlns:a16="http://schemas.microsoft.com/office/drawing/2014/main" val="2404028586"/>
                  </a:ext>
                </a:extLst>
              </a:tr>
              <a:tr h="419549">
                <a:tc>
                  <a:txBody>
                    <a:bodyPr/>
                    <a:lstStyle/>
                    <a:p>
                      <a:endParaRPr lang="en-US" sz="1200" dirty="0"/>
                    </a:p>
                  </a:txBody>
                  <a:tcPr/>
                </a:tc>
                <a:tc>
                  <a:txBody>
                    <a:bodyPr/>
                    <a:lstStyle/>
                    <a:p>
                      <a:r>
                        <a:rPr lang="en-US" sz="1400" kern="1200" dirty="0">
                          <a:solidFill>
                            <a:schemeClr val="dk1"/>
                          </a:solidFill>
                          <a:latin typeface="+mn-lt"/>
                          <a:ea typeface="+mn-ea"/>
                          <a:cs typeface="+mn-cs"/>
                        </a:rPr>
                        <a:t>Engineer</a:t>
                      </a:r>
                    </a:p>
                  </a:txBody>
                  <a:tcPr/>
                </a:tc>
                <a:tc>
                  <a:txBody>
                    <a:bodyPr/>
                    <a:lstStyle/>
                    <a:p>
                      <a:r>
                        <a:rPr lang="en-US" sz="1200" kern="1200" dirty="0">
                          <a:solidFill>
                            <a:schemeClr val="dk1"/>
                          </a:solidFill>
                          <a:effectLst/>
                          <a:latin typeface="+mn-lt"/>
                          <a:ea typeface="+mn-ea"/>
                          <a:cs typeface="+mn-cs"/>
                        </a:rPr>
                        <a:t>performs the technical debug &amp; correction actions</a:t>
                      </a:r>
                      <a:endParaRPr lang="en-US" sz="1200" dirty="0"/>
                    </a:p>
                  </a:txBody>
                  <a:tcPr/>
                </a:tc>
                <a:extLst>
                  <a:ext uri="{0D108BD9-81ED-4DB2-BD59-A6C34878D82A}">
                    <a16:rowId xmlns:a16="http://schemas.microsoft.com/office/drawing/2014/main" val="3103254656"/>
                  </a:ext>
                </a:extLst>
              </a:tr>
              <a:tr h="1048305">
                <a:tc>
                  <a:txBody>
                    <a:bodyPr/>
                    <a:lstStyle/>
                    <a:p>
                      <a:endParaRPr lang="en-US" sz="1200" dirty="0"/>
                    </a:p>
                  </a:txBody>
                  <a:tcPr/>
                </a:tc>
                <a:tc>
                  <a:txBody>
                    <a:bodyPr/>
                    <a:lstStyle/>
                    <a:p>
                      <a:r>
                        <a:rPr lang="en-US" sz="1400" kern="1200" dirty="0">
                          <a:solidFill>
                            <a:schemeClr val="dk1"/>
                          </a:solidFill>
                          <a:latin typeface="+mn-lt"/>
                          <a:ea typeface="+mn-ea"/>
                          <a:cs typeface="+mn-cs"/>
                        </a:rPr>
                        <a:t>Process Lead/owner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latin typeface="+mn-lt"/>
                          <a:ea typeface="+mn-ea"/>
                          <a:cs typeface="+mn-cs"/>
                        </a:rPr>
                        <a:t>Expert on the process used during project execution. Aid RC discussion and help decide how to enhance process (i.e. Preventive Actions)</a:t>
                      </a:r>
                    </a:p>
                  </a:txBody>
                  <a:tcPr/>
                </a:tc>
                <a:extLst>
                  <a:ext uri="{0D108BD9-81ED-4DB2-BD59-A6C34878D82A}">
                    <a16:rowId xmlns:a16="http://schemas.microsoft.com/office/drawing/2014/main" val="349712247"/>
                  </a:ext>
                </a:extLst>
              </a:tr>
            </a:tbl>
          </a:graphicData>
        </a:graphic>
      </p:graphicFrame>
      <p:sp>
        <p:nvSpPr>
          <p:cNvPr id="8" name="Rectangle 7">
            <a:extLst>
              <a:ext uri="{FF2B5EF4-FFF2-40B4-BE49-F238E27FC236}">
                <a16:creationId xmlns:a16="http://schemas.microsoft.com/office/drawing/2014/main" id="{AAB784F7-561E-4BC6-A30E-700DE0DF5605}"/>
              </a:ext>
            </a:extLst>
          </p:cNvPr>
          <p:cNvSpPr/>
          <p:nvPr/>
        </p:nvSpPr>
        <p:spPr>
          <a:xfrm>
            <a:off x="182880" y="6265933"/>
            <a:ext cx="5982706" cy="246221"/>
          </a:xfrm>
          <a:prstGeom prst="rect">
            <a:avLst/>
          </a:prstGeom>
          <a:solidFill>
            <a:schemeClr val="bg2">
              <a:lumMod val="75000"/>
            </a:schemeClr>
          </a:solidFill>
        </p:spPr>
        <p:txBody>
          <a:bodyPr wrap="square">
            <a:spAutoFit/>
          </a:bodyPr>
          <a:lstStyle/>
          <a:p>
            <a:r>
              <a:rPr lang="en-US" sz="1000" b="1" u="sng" dirty="0"/>
              <a:t>Notes</a:t>
            </a:r>
            <a:r>
              <a:rPr lang="en-US" sz="1000" dirty="0"/>
              <a:t>: Roles are placed as guidance (not requirement).  More than one person can play multiple roles.</a:t>
            </a:r>
          </a:p>
        </p:txBody>
      </p:sp>
    </p:spTree>
    <p:extLst>
      <p:ext uri="{BB962C8B-B14F-4D97-AF65-F5344CB8AC3E}">
        <p14:creationId xmlns:p14="http://schemas.microsoft.com/office/powerpoint/2010/main" val="8367719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039" y="63500"/>
            <a:ext cx="11277922" cy="548640"/>
          </a:xfrm>
        </p:spPr>
        <p:txBody>
          <a:bodyPr>
            <a:normAutofit fontScale="90000"/>
          </a:bodyPr>
          <a:lstStyle/>
          <a:p>
            <a:r>
              <a:rPr lang="en-US" dirty="0"/>
              <a:t>RCCA - Process</a:t>
            </a:r>
          </a:p>
        </p:txBody>
      </p:sp>
      <p:graphicFrame>
        <p:nvGraphicFramePr>
          <p:cNvPr id="4" name="Table 3"/>
          <p:cNvGraphicFramePr>
            <a:graphicFrameLocks noGrp="1"/>
          </p:cNvGraphicFramePr>
          <p:nvPr>
            <p:extLst>
              <p:ext uri="{D42A27DB-BD31-4B8C-83A1-F6EECF244321}">
                <p14:modId xmlns:p14="http://schemas.microsoft.com/office/powerpoint/2010/main" val="41112763"/>
              </p:ext>
            </p:extLst>
          </p:nvPr>
        </p:nvGraphicFramePr>
        <p:xfrm>
          <a:off x="105507" y="1343660"/>
          <a:ext cx="11971887" cy="1889760"/>
        </p:xfrm>
        <a:graphic>
          <a:graphicData uri="http://schemas.openxmlformats.org/drawingml/2006/table">
            <a:tbl>
              <a:tblPr firstRow="1" bandRow="1">
                <a:tableStyleId>{5C22544A-7EE6-4342-B048-85BDC9FD1C3A}</a:tableStyleId>
              </a:tblPr>
              <a:tblGrid>
                <a:gridCol w="827428">
                  <a:extLst>
                    <a:ext uri="{9D8B030D-6E8A-4147-A177-3AD203B41FA5}">
                      <a16:colId xmlns:a16="http://schemas.microsoft.com/office/drawing/2014/main" val="705990937"/>
                    </a:ext>
                  </a:extLst>
                </a:gridCol>
                <a:gridCol w="3256006">
                  <a:extLst>
                    <a:ext uri="{9D8B030D-6E8A-4147-A177-3AD203B41FA5}">
                      <a16:colId xmlns:a16="http://schemas.microsoft.com/office/drawing/2014/main" val="3892607718"/>
                    </a:ext>
                  </a:extLst>
                </a:gridCol>
                <a:gridCol w="7888453">
                  <a:extLst>
                    <a:ext uri="{9D8B030D-6E8A-4147-A177-3AD203B41FA5}">
                      <a16:colId xmlns:a16="http://schemas.microsoft.com/office/drawing/2014/main" val="938822536"/>
                    </a:ext>
                  </a:extLst>
                </a:gridCol>
              </a:tblGrid>
              <a:tr h="370840">
                <a:tc>
                  <a:txBody>
                    <a:bodyPr/>
                    <a:lstStyle/>
                    <a:p>
                      <a:endParaRPr lang="en-US" sz="900" dirty="0"/>
                    </a:p>
                  </a:txBody>
                  <a:tcPr/>
                </a:tc>
                <a:tc>
                  <a:txBody>
                    <a:bodyPr/>
                    <a:lstStyle/>
                    <a:p>
                      <a:r>
                        <a:rPr lang="en-US" sz="900" dirty="0"/>
                        <a:t>General Description</a:t>
                      </a:r>
                    </a:p>
                  </a:txBody>
                  <a:tcPr/>
                </a:tc>
                <a:tc>
                  <a:txBody>
                    <a:bodyPr/>
                    <a:lstStyle/>
                    <a:p>
                      <a:r>
                        <a:rPr lang="en-US" sz="900" dirty="0"/>
                        <a:t>Additional Synopsys-Specific Advice</a:t>
                      </a:r>
                    </a:p>
                  </a:txBody>
                  <a:tcPr/>
                </a:tc>
                <a:extLst>
                  <a:ext uri="{0D108BD9-81ED-4DB2-BD59-A6C34878D82A}">
                    <a16:rowId xmlns:a16="http://schemas.microsoft.com/office/drawing/2014/main" val="3410815439"/>
                  </a:ext>
                </a:extLst>
              </a:tr>
              <a:tr h="370840">
                <a:tc>
                  <a:txBody>
                    <a:bodyPr/>
                    <a:lstStyle/>
                    <a:p>
                      <a:r>
                        <a:rPr lang="en-US" sz="900" dirty="0"/>
                        <a:t>Problem Statement</a:t>
                      </a:r>
                    </a:p>
                  </a:txBody>
                  <a:tcPr/>
                </a:tc>
                <a:tc>
                  <a:txBody>
                    <a:bodyPr/>
                    <a:lstStyle/>
                    <a:p>
                      <a:r>
                        <a:rPr lang="en-US" sz="900" dirty="0"/>
                        <a:t>Investigation of the problem, up to causal factor.  This is all part of understanding and describing the problem.</a:t>
                      </a:r>
                    </a:p>
                  </a:txBody>
                  <a:tcPr/>
                </a:tc>
                <a:tc>
                  <a:txBody>
                    <a:bodyPr/>
                    <a:lstStyle/>
                    <a:p>
                      <a:r>
                        <a:rPr lang="en-US" sz="900" dirty="0"/>
                        <a:t>Summarize the problem and share relevant details to align everyone involved, including customer.</a:t>
                      </a:r>
                    </a:p>
                  </a:txBody>
                  <a:tcPr/>
                </a:tc>
                <a:extLst>
                  <a:ext uri="{0D108BD9-81ED-4DB2-BD59-A6C34878D82A}">
                    <a16:rowId xmlns:a16="http://schemas.microsoft.com/office/drawing/2014/main" val="1173169470"/>
                  </a:ext>
                </a:extLst>
              </a:tr>
              <a:tr h="370840">
                <a:tc>
                  <a:txBody>
                    <a:bodyPr/>
                    <a:lstStyle/>
                    <a:p>
                      <a:r>
                        <a:rPr lang="en-US" sz="900" dirty="0"/>
                        <a:t>Root Cause Analysis</a:t>
                      </a:r>
                    </a:p>
                  </a:txBody>
                  <a:tcPr/>
                </a:tc>
                <a:tc>
                  <a:txBody>
                    <a:bodyPr/>
                    <a:lstStyle/>
                    <a:p>
                      <a:r>
                        <a:rPr lang="en-US" sz="900" dirty="0"/>
                        <a:t>Analysis of the </a:t>
                      </a:r>
                      <a:r>
                        <a:rPr lang="en-US" sz="900" u="sng" dirty="0"/>
                        <a:t>process</a:t>
                      </a:r>
                      <a:r>
                        <a:rPr lang="en-US" sz="900" dirty="0"/>
                        <a:t> and how it failed.</a:t>
                      </a:r>
                    </a:p>
                    <a:p>
                      <a:endParaRPr lang="en-US" sz="900" dirty="0"/>
                    </a:p>
                  </a:txBody>
                  <a:tcPr/>
                </a:tc>
                <a:tc>
                  <a:txBody>
                    <a:bodyPr/>
                    <a:lstStyle/>
                    <a:p>
                      <a:r>
                        <a:rPr lang="en-US" sz="900" dirty="0"/>
                        <a:t>Conduct 5 Why Analysis to answer what is missing or flawed in the process. How did this issue escape detection? </a:t>
                      </a:r>
                    </a:p>
                  </a:txBody>
                  <a:tcPr/>
                </a:tc>
                <a:extLst>
                  <a:ext uri="{0D108BD9-81ED-4DB2-BD59-A6C34878D82A}">
                    <a16:rowId xmlns:a16="http://schemas.microsoft.com/office/drawing/2014/main" val="1372820678"/>
                  </a:ext>
                </a:extLst>
              </a:tr>
              <a:tr h="370840">
                <a:tc>
                  <a:txBody>
                    <a:bodyPr/>
                    <a:lstStyle/>
                    <a:p>
                      <a:r>
                        <a:rPr lang="en-US" sz="900" dirty="0"/>
                        <a:t>Preventive Actions</a:t>
                      </a:r>
                    </a:p>
                  </a:txBody>
                  <a:tcPr/>
                </a:tc>
                <a:tc>
                  <a:txBody>
                    <a:bodyPr/>
                    <a:lstStyle/>
                    <a:p>
                      <a:r>
                        <a:rPr lang="en-US" sz="900" dirty="0"/>
                        <a:t>Create action plan – who does what, and by when?</a:t>
                      </a:r>
                    </a:p>
                    <a:p>
                      <a:r>
                        <a:rPr lang="en-US" sz="900" dirty="0"/>
                        <a:t>Note that several steps may need to be carried out in order to successfully implement 1 preventive action into the process.</a:t>
                      </a:r>
                    </a:p>
                    <a:p>
                      <a:r>
                        <a:rPr lang="en-US" sz="900" dirty="0"/>
                        <a:t>Execute the action plan.</a:t>
                      </a:r>
                    </a:p>
                  </a:txBody>
                  <a:tcPr/>
                </a:tc>
                <a:tc>
                  <a:txBody>
                    <a:bodyPr/>
                    <a:lstStyle/>
                    <a:p>
                      <a:r>
                        <a:rPr lang="en-US" sz="900" dirty="0"/>
                        <a:t>How to improve process and avoid re-occurrence in the future. What scripts, tools, flows, checklists, or documents need to be created or improved?</a:t>
                      </a:r>
                    </a:p>
                    <a:p>
                      <a:r>
                        <a:rPr lang="en-US" sz="900" kern="1200" dirty="0">
                          <a:solidFill>
                            <a:schemeClr val="dk1"/>
                          </a:solidFill>
                          <a:latin typeface="+mn-lt"/>
                          <a:ea typeface="+mn-ea"/>
                          <a:cs typeface="+mn-cs"/>
                        </a:rPr>
                        <a:t>Follow up on all actions until completed, and record completion dates. Assign clear owners.</a:t>
                      </a:r>
                    </a:p>
                  </a:txBody>
                  <a:tcPr/>
                </a:tc>
                <a:extLst>
                  <a:ext uri="{0D108BD9-81ED-4DB2-BD59-A6C34878D82A}">
                    <a16:rowId xmlns:a16="http://schemas.microsoft.com/office/drawing/2014/main" val="1693235090"/>
                  </a:ext>
                </a:extLst>
              </a:tr>
            </a:tbl>
          </a:graphicData>
        </a:graphic>
      </p:graphicFrame>
    </p:spTree>
    <p:custDataLst>
      <p:tags r:id="rId1"/>
    </p:custDataLst>
    <p:extLst>
      <p:ext uri="{BB962C8B-B14F-4D97-AF65-F5344CB8AC3E}">
        <p14:creationId xmlns:p14="http://schemas.microsoft.com/office/powerpoint/2010/main" val="10192092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graphicFrame>
        <p:nvGraphicFramePr>
          <p:cNvPr id="5" name="Table 4"/>
          <p:cNvGraphicFramePr>
            <a:graphicFrameLocks noGrp="1"/>
          </p:cNvGraphicFramePr>
          <p:nvPr/>
        </p:nvGraphicFramePr>
        <p:xfrm>
          <a:off x="240030" y="1325880"/>
          <a:ext cx="11692889" cy="4434840"/>
        </p:xfrm>
        <a:graphic>
          <a:graphicData uri="http://schemas.openxmlformats.org/drawingml/2006/table">
            <a:tbl>
              <a:tblPr firstRow="1" bandRow="1">
                <a:tableStyleId>{5C22544A-7EE6-4342-B048-85BDC9FD1C3A}</a:tableStyleId>
              </a:tblPr>
              <a:tblGrid>
                <a:gridCol w="5045800">
                  <a:extLst>
                    <a:ext uri="{9D8B030D-6E8A-4147-A177-3AD203B41FA5}">
                      <a16:colId xmlns:a16="http://schemas.microsoft.com/office/drawing/2014/main" val="4217440684"/>
                    </a:ext>
                  </a:extLst>
                </a:gridCol>
                <a:gridCol w="6647089">
                  <a:extLst>
                    <a:ext uri="{9D8B030D-6E8A-4147-A177-3AD203B41FA5}">
                      <a16:colId xmlns:a16="http://schemas.microsoft.com/office/drawing/2014/main" val="2207528884"/>
                    </a:ext>
                  </a:extLst>
                </a:gridCol>
              </a:tblGrid>
              <a:tr h="369570">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1473139658"/>
                  </a:ext>
                </a:extLst>
              </a:tr>
              <a:tr h="369570">
                <a:tc>
                  <a:txBody>
                    <a:bodyPr/>
                    <a:lstStyle/>
                    <a:p>
                      <a:r>
                        <a:rPr lang="en-US" sz="1200" dirty="0"/>
                        <a:t>Product Affected</a:t>
                      </a:r>
                    </a:p>
                  </a:txBody>
                  <a:tcPr/>
                </a:tc>
                <a:tc>
                  <a:txBody>
                    <a:bodyPr/>
                    <a:lstStyle/>
                    <a:p>
                      <a:r>
                        <a:rPr lang="en-US" sz="1200" dirty="0" err="1"/>
                        <a:t>dwc</a:t>
                      </a:r>
                      <a:r>
                        <a:rPr lang="en-US" sz="1200" dirty="0"/>
                        <a:t>_*</a:t>
                      </a:r>
                    </a:p>
                  </a:txBody>
                  <a:tcPr/>
                </a:tc>
                <a:extLst>
                  <a:ext uri="{0D108BD9-81ED-4DB2-BD59-A6C34878D82A}">
                    <a16:rowId xmlns:a16="http://schemas.microsoft.com/office/drawing/2014/main" val="4244515430"/>
                  </a:ext>
                </a:extLst>
              </a:tr>
              <a:tr h="36957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Technology</a:t>
                      </a:r>
                    </a:p>
                  </a:txBody>
                  <a:tcPr/>
                </a:tc>
                <a:tc>
                  <a:txBody>
                    <a:bodyPr/>
                    <a:lstStyle/>
                    <a:p>
                      <a:r>
                        <a:rPr lang="en-US" sz="1200" dirty="0"/>
                        <a:t>(e.g.tsmc12ffc)</a:t>
                      </a:r>
                    </a:p>
                  </a:txBody>
                  <a:tcPr/>
                </a:tc>
                <a:extLst>
                  <a:ext uri="{0D108BD9-81ED-4DB2-BD59-A6C34878D82A}">
                    <a16:rowId xmlns:a16="http://schemas.microsoft.com/office/drawing/2014/main" val="1727331426"/>
                  </a:ext>
                </a:extLst>
              </a:tr>
              <a:tr h="36957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Product Release Version</a:t>
                      </a:r>
                    </a:p>
                  </a:txBody>
                  <a:tcPr/>
                </a:tc>
                <a:tc>
                  <a:txBody>
                    <a:bodyPr/>
                    <a:lstStyle/>
                    <a:p>
                      <a:endParaRPr lang="en-US" sz="1200" dirty="0"/>
                    </a:p>
                  </a:txBody>
                  <a:tcPr/>
                </a:tc>
                <a:extLst>
                  <a:ext uri="{0D108BD9-81ED-4DB2-BD59-A6C34878D82A}">
                    <a16:rowId xmlns:a16="http://schemas.microsoft.com/office/drawing/2014/main" val="3103254656"/>
                  </a:ext>
                </a:extLst>
              </a:tr>
              <a:tr h="36957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R&amp;D Project Name</a:t>
                      </a:r>
                    </a:p>
                  </a:txBody>
                  <a:tcPr/>
                </a:tc>
                <a:tc>
                  <a:txBody>
                    <a:bodyPr/>
                    <a:lstStyle/>
                    <a:p>
                      <a:endParaRPr lang="en-US" sz="1200" dirty="0"/>
                    </a:p>
                  </a:txBody>
                  <a:tcPr/>
                </a:tc>
                <a:extLst>
                  <a:ext uri="{0D108BD9-81ED-4DB2-BD59-A6C34878D82A}">
                    <a16:rowId xmlns:a16="http://schemas.microsoft.com/office/drawing/2014/main" val="994010036"/>
                  </a:ext>
                </a:extLst>
              </a:tr>
              <a:tr h="36957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Customer reported or internally discovered?  And at what step?</a:t>
                      </a:r>
                    </a:p>
                  </a:txBody>
                  <a:tcPr/>
                </a:tc>
                <a:tc>
                  <a:txBody>
                    <a:bodyPr/>
                    <a:lstStyle/>
                    <a:p>
                      <a:endParaRPr lang="en-US" sz="1200" dirty="0"/>
                    </a:p>
                  </a:txBody>
                  <a:tcPr/>
                </a:tc>
                <a:extLst>
                  <a:ext uri="{0D108BD9-81ED-4DB2-BD59-A6C34878D82A}">
                    <a16:rowId xmlns:a16="http://schemas.microsoft.com/office/drawing/2014/main" val="1142364769"/>
                  </a:ext>
                </a:extLst>
              </a:tr>
              <a:tr h="36957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Date Synopsys first learned of issue</a:t>
                      </a:r>
                      <a:endParaRPr lang="en-US" sz="1200" kern="1200" dirty="0">
                        <a:solidFill>
                          <a:schemeClr val="dk1"/>
                        </a:solidFill>
                        <a:latin typeface="+mn-lt"/>
                        <a:ea typeface="+mn-ea"/>
                        <a:cs typeface="+mn-cs"/>
                      </a:endParaRPr>
                    </a:p>
                  </a:txBody>
                  <a:tcPr/>
                </a:tc>
                <a:tc>
                  <a:txBody>
                    <a:bodyPr/>
                    <a:lstStyle/>
                    <a:p>
                      <a:r>
                        <a:rPr lang="en-US" sz="1200" kern="1200" dirty="0">
                          <a:solidFill>
                            <a:schemeClr val="dk1"/>
                          </a:solidFill>
                          <a:latin typeface="+mn-lt"/>
                          <a:ea typeface="+mn-ea"/>
                          <a:cs typeface="+mn-cs"/>
                        </a:rPr>
                        <a:t>&lt;Month DD, YYYY&gt;</a:t>
                      </a:r>
                      <a:endParaRPr lang="en-US" sz="1200" dirty="0"/>
                    </a:p>
                  </a:txBody>
                  <a:tcPr/>
                </a:tc>
                <a:extLst>
                  <a:ext uri="{0D108BD9-81ED-4DB2-BD59-A6C34878D82A}">
                    <a16:rowId xmlns:a16="http://schemas.microsoft.com/office/drawing/2014/main" val="2033515429"/>
                  </a:ext>
                </a:extLst>
              </a:tr>
              <a:tr h="36957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Customer CASE Number (If Applicable)</a:t>
                      </a:r>
                    </a:p>
                  </a:txBody>
                  <a:tcPr/>
                </a:tc>
                <a:tc>
                  <a:txBody>
                    <a:bodyPr/>
                    <a:lstStyle/>
                    <a:p>
                      <a:endParaRPr lang="en-US" sz="1200" dirty="0"/>
                    </a:p>
                  </a:txBody>
                  <a:tcPr/>
                </a:tc>
                <a:extLst>
                  <a:ext uri="{0D108BD9-81ED-4DB2-BD59-A6C34878D82A}">
                    <a16:rowId xmlns:a16="http://schemas.microsoft.com/office/drawing/2014/main" val="114863732"/>
                  </a:ext>
                </a:extLst>
              </a:tr>
              <a:tr h="36957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STAR Number (if Applicable)</a:t>
                      </a:r>
                    </a:p>
                  </a:txBody>
                  <a:tcPr/>
                </a:tc>
                <a:tc>
                  <a:txBody>
                    <a:bodyPr/>
                    <a:lstStyle/>
                    <a:p>
                      <a:r>
                        <a:rPr lang="en-US" sz="1200" dirty="0"/>
                        <a:t>P80001562-####</a:t>
                      </a:r>
                    </a:p>
                  </a:txBody>
                  <a:tcPr/>
                </a:tc>
                <a:extLst>
                  <a:ext uri="{0D108BD9-81ED-4DB2-BD59-A6C34878D82A}">
                    <a16:rowId xmlns:a16="http://schemas.microsoft.com/office/drawing/2014/main" val="3666090567"/>
                  </a:ext>
                </a:extLst>
              </a:tr>
              <a:tr h="36957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Is this an automotive product?</a:t>
                      </a:r>
                    </a:p>
                  </a:txBody>
                  <a:tcPr/>
                </a:tc>
                <a:tc>
                  <a:txBody>
                    <a:bodyPr/>
                    <a:lstStyle/>
                    <a:p>
                      <a:endParaRPr lang="en-US" sz="1200" dirty="0"/>
                    </a:p>
                  </a:txBody>
                  <a:tcPr/>
                </a:tc>
                <a:extLst>
                  <a:ext uri="{0D108BD9-81ED-4DB2-BD59-A6C34878D82A}">
                    <a16:rowId xmlns:a16="http://schemas.microsoft.com/office/drawing/2014/main" val="927370389"/>
                  </a:ext>
                </a:extLst>
              </a:tr>
              <a:tr h="36957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               If so what is the name of the safety manager? </a:t>
                      </a:r>
                    </a:p>
                  </a:txBody>
                  <a:tcPr/>
                </a:tc>
                <a:tc>
                  <a:txBody>
                    <a:bodyPr/>
                    <a:lstStyle/>
                    <a:p>
                      <a:endParaRPr lang="en-US" sz="1200" dirty="0"/>
                    </a:p>
                  </a:txBody>
                  <a:tcPr/>
                </a:tc>
                <a:extLst>
                  <a:ext uri="{0D108BD9-81ED-4DB2-BD59-A6C34878D82A}">
                    <a16:rowId xmlns:a16="http://schemas.microsoft.com/office/drawing/2014/main" val="185241721"/>
                  </a:ext>
                </a:extLst>
              </a:tr>
              <a:tr h="36957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               What is the date the safety manager learned of this problem? </a:t>
                      </a:r>
                    </a:p>
                  </a:txBody>
                  <a:tcPr/>
                </a:tc>
                <a:tc>
                  <a:txBody>
                    <a:bodyPr/>
                    <a:lstStyle/>
                    <a:p>
                      <a:r>
                        <a:rPr lang="en-US" sz="1200" kern="1200" dirty="0">
                          <a:solidFill>
                            <a:schemeClr val="dk1"/>
                          </a:solidFill>
                          <a:latin typeface="+mn-lt"/>
                          <a:ea typeface="+mn-ea"/>
                          <a:cs typeface="+mn-cs"/>
                        </a:rPr>
                        <a:t>&lt;Month DD, YYYY&gt;</a:t>
                      </a:r>
                      <a:endParaRPr lang="en-US" sz="1200" dirty="0"/>
                    </a:p>
                  </a:txBody>
                  <a:tcPr/>
                </a:tc>
                <a:extLst>
                  <a:ext uri="{0D108BD9-81ED-4DB2-BD59-A6C34878D82A}">
                    <a16:rowId xmlns:a16="http://schemas.microsoft.com/office/drawing/2014/main" val="3473383220"/>
                  </a:ext>
                </a:extLst>
              </a:tr>
            </a:tbl>
          </a:graphicData>
        </a:graphic>
      </p:graphicFrame>
      <p:sp>
        <p:nvSpPr>
          <p:cNvPr id="4" name="Rectangle 3">
            <a:extLst>
              <a:ext uri="{FF2B5EF4-FFF2-40B4-BE49-F238E27FC236}">
                <a16:creationId xmlns:a16="http://schemas.microsoft.com/office/drawing/2014/main" id="{56D5DCD7-02CA-4A53-BF70-A629D1EAE2F7}"/>
              </a:ext>
            </a:extLst>
          </p:cNvPr>
          <p:cNvSpPr/>
          <p:nvPr/>
        </p:nvSpPr>
        <p:spPr>
          <a:xfrm rot="20198874">
            <a:off x="3351854" y="3163111"/>
            <a:ext cx="5171608" cy="707886"/>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4000" b="1" dirty="0">
                <a:ln/>
                <a:solidFill>
                  <a:schemeClr val="accent4"/>
                </a:solidFill>
              </a:rPr>
              <a:t>contact PEM for info</a:t>
            </a:r>
          </a:p>
        </p:txBody>
      </p:sp>
    </p:spTree>
    <p:extLst>
      <p:ext uri="{BB962C8B-B14F-4D97-AF65-F5344CB8AC3E}">
        <p14:creationId xmlns:p14="http://schemas.microsoft.com/office/powerpoint/2010/main" val="13378112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210F9645-0317-4AAC-A29F-5AE79DEEA4E1}"/>
              </a:ext>
            </a:extLst>
          </p:cNvPr>
          <p:cNvSpPr>
            <a:spLocks noGrp="1"/>
          </p:cNvSpPr>
          <p:nvPr>
            <p:ph idx="1"/>
          </p:nvPr>
        </p:nvSpPr>
        <p:spPr/>
        <p:txBody>
          <a:bodyPr>
            <a:normAutofit/>
          </a:bodyPr>
          <a:lstStyle/>
          <a:p>
            <a:r>
              <a:rPr lang="en-US" dirty="0">
                <a:solidFill>
                  <a:schemeClr val="bg2">
                    <a:lumMod val="65000"/>
                  </a:schemeClr>
                </a:solidFill>
              </a:rPr>
              <a:t>Describe problem to align everyone</a:t>
            </a:r>
          </a:p>
          <a:p>
            <a:pPr lvl="1"/>
            <a:r>
              <a:rPr lang="en-US" dirty="0"/>
              <a:t>use black text &amp; indent answers </a:t>
            </a:r>
          </a:p>
          <a:p>
            <a:endParaRPr lang="en-US" dirty="0">
              <a:solidFill>
                <a:schemeClr val="bg2">
                  <a:lumMod val="65000"/>
                </a:schemeClr>
              </a:solidFill>
            </a:endParaRPr>
          </a:p>
          <a:p>
            <a:pPr lvl="1"/>
            <a:r>
              <a:rPr lang="en-US" dirty="0">
                <a:solidFill>
                  <a:schemeClr val="bg2">
                    <a:lumMod val="65000"/>
                  </a:schemeClr>
                </a:solidFill>
              </a:rPr>
              <a:t>Where was it discovered (e.g. simulation, silicon, proto evaluation, ATE dev, production, field)?</a:t>
            </a:r>
          </a:p>
          <a:p>
            <a:pPr lvl="2"/>
            <a:r>
              <a:rPr lang="en-US" sz="1300" dirty="0"/>
              <a:t>use black text &amp; indent answers </a:t>
            </a:r>
          </a:p>
          <a:p>
            <a:pPr lvl="1"/>
            <a:endParaRPr lang="en-US" dirty="0">
              <a:solidFill>
                <a:schemeClr val="bg2">
                  <a:lumMod val="65000"/>
                </a:schemeClr>
              </a:solidFill>
            </a:endParaRPr>
          </a:p>
          <a:p>
            <a:pPr lvl="1"/>
            <a:r>
              <a:rPr lang="en-US" dirty="0">
                <a:solidFill>
                  <a:schemeClr val="bg2">
                    <a:lumMod val="65000"/>
                  </a:schemeClr>
                </a:solidFill>
              </a:rPr>
              <a:t>What should have been the correct functionality/spec?</a:t>
            </a:r>
          </a:p>
          <a:p>
            <a:pPr lvl="1"/>
            <a:endParaRPr lang="en-US" dirty="0">
              <a:solidFill>
                <a:schemeClr val="bg2">
                  <a:lumMod val="65000"/>
                </a:schemeClr>
              </a:solidFill>
            </a:endParaRPr>
          </a:p>
        </p:txBody>
      </p:sp>
      <p:sp>
        <p:nvSpPr>
          <p:cNvPr id="6" name="Text Placeholder 5">
            <a:extLst>
              <a:ext uri="{FF2B5EF4-FFF2-40B4-BE49-F238E27FC236}">
                <a16:creationId xmlns:a16="http://schemas.microsoft.com/office/drawing/2014/main" id="{63F0F5CA-D299-482F-8C95-8C35A1C45241}"/>
              </a:ext>
            </a:extLst>
          </p:cNvPr>
          <p:cNvSpPr>
            <a:spLocks noGrp="1"/>
          </p:cNvSpPr>
          <p:nvPr>
            <p:ph type="body" sz="quarter" idx="12"/>
          </p:nvPr>
        </p:nvSpPr>
        <p:spPr/>
        <p:txBody>
          <a:bodyPr/>
          <a:lstStyle/>
          <a:p>
            <a:endParaRPr lang="en-US"/>
          </a:p>
        </p:txBody>
      </p:sp>
      <p:sp>
        <p:nvSpPr>
          <p:cNvPr id="2" name="Title 1"/>
          <p:cNvSpPr>
            <a:spLocks noGrp="1"/>
          </p:cNvSpPr>
          <p:nvPr>
            <p:ph type="title"/>
          </p:nvPr>
        </p:nvSpPr>
        <p:spPr>
          <a:xfrm>
            <a:off x="457200" y="205120"/>
            <a:ext cx="11277922" cy="617838"/>
          </a:xfrm>
        </p:spPr>
        <p:txBody>
          <a:bodyPr/>
          <a:lstStyle/>
          <a:p>
            <a:r>
              <a:rPr lang="en-US" dirty="0"/>
              <a:t>Describe the Problem - Body</a:t>
            </a:r>
          </a:p>
        </p:txBody>
      </p:sp>
    </p:spTree>
    <p:extLst>
      <p:ext uri="{BB962C8B-B14F-4D97-AF65-F5344CB8AC3E}">
        <p14:creationId xmlns:p14="http://schemas.microsoft.com/office/powerpoint/2010/main" val="36917803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79D40AB-8CA2-46F2-864B-E155DBF49665}"/>
              </a:ext>
            </a:extLst>
          </p:cNvPr>
          <p:cNvPicPr>
            <a:picLocks noChangeAspect="1"/>
          </p:cNvPicPr>
          <p:nvPr/>
        </p:nvPicPr>
        <p:blipFill>
          <a:blip r:embed="rId3"/>
          <a:stretch>
            <a:fillRect/>
          </a:stretch>
        </p:blipFill>
        <p:spPr>
          <a:xfrm>
            <a:off x="3593757" y="68349"/>
            <a:ext cx="5004486" cy="6560781"/>
          </a:xfrm>
          <a:prstGeom prst="rect">
            <a:avLst/>
          </a:prstGeom>
        </p:spPr>
      </p:pic>
    </p:spTree>
    <p:extLst>
      <p:ext uri="{BB962C8B-B14F-4D97-AF65-F5344CB8AC3E}">
        <p14:creationId xmlns:p14="http://schemas.microsoft.com/office/powerpoint/2010/main" val="14138117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53648"/>
            <a:ext cx="11277922" cy="578936"/>
          </a:xfrm>
        </p:spPr>
        <p:txBody>
          <a:bodyPr>
            <a:normAutofit fontScale="90000"/>
          </a:bodyPr>
          <a:lstStyle/>
          <a:p>
            <a:r>
              <a:rPr lang="en-US" dirty="0"/>
              <a:t>Root Cause Analysis - Why did the Problem </a:t>
            </a:r>
            <a:r>
              <a:rPr lang="en-US" u="sng" dirty="0"/>
              <a:t>Occur</a:t>
            </a:r>
            <a:r>
              <a:rPr lang="en-US" dirty="0"/>
              <a:t>?</a:t>
            </a:r>
          </a:p>
        </p:txBody>
      </p:sp>
      <p:sp>
        <p:nvSpPr>
          <p:cNvPr id="12" name="TextBox 11"/>
          <p:cNvSpPr txBox="1"/>
          <p:nvPr/>
        </p:nvSpPr>
        <p:spPr>
          <a:xfrm>
            <a:off x="1600199" y="5340610"/>
            <a:ext cx="8806543" cy="830997"/>
          </a:xfrm>
          <a:prstGeom prst="rect">
            <a:avLst/>
          </a:prstGeom>
          <a:noFill/>
          <a:ln w="38100">
            <a:solidFill>
              <a:schemeClr val="tx1"/>
            </a:solidFill>
          </a:ln>
        </p:spPr>
        <p:txBody>
          <a:bodyPr wrap="square" rtlCol="0">
            <a:spAutoFit/>
          </a:bodyPr>
          <a:lstStyle/>
          <a:p>
            <a:r>
              <a:rPr lang="en-US" sz="1600" b="1" u="sng" dirty="0"/>
              <a:t>Root Cause (Occurrence):</a:t>
            </a:r>
          </a:p>
          <a:p>
            <a:pPr>
              <a:buFont typeface="Arial" pitchFamily="34" charset="0"/>
              <a:buChar char="•"/>
            </a:pPr>
            <a:r>
              <a:rPr lang="en-US" sz="1600" dirty="0"/>
              <a:t> RC1 - </a:t>
            </a:r>
          </a:p>
          <a:p>
            <a:pPr>
              <a:buFont typeface="Arial" pitchFamily="34" charset="0"/>
              <a:buChar char="•"/>
            </a:pPr>
            <a:r>
              <a:rPr lang="en-US" sz="1600" dirty="0"/>
              <a:t> RC2 - </a:t>
            </a:r>
          </a:p>
        </p:txBody>
      </p:sp>
      <p:graphicFrame>
        <p:nvGraphicFramePr>
          <p:cNvPr id="3" name="Table 2">
            <a:extLst>
              <a:ext uri="{FF2B5EF4-FFF2-40B4-BE49-F238E27FC236}">
                <a16:creationId xmlns:a16="http://schemas.microsoft.com/office/drawing/2014/main" id="{41C37331-B929-4770-AF22-25C3B864E36A}"/>
              </a:ext>
            </a:extLst>
          </p:cNvPr>
          <p:cNvGraphicFramePr>
            <a:graphicFrameLocks noGrp="1"/>
          </p:cNvGraphicFramePr>
          <p:nvPr/>
        </p:nvGraphicFramePr>
        <p:xfrm>
          <a:off x="266697" y="1693923"/>
          <a:ext cx="5529270" cy="2595880"/>
        </p:xfrm>
        <a:graphic>
          <a:graphicData uri="http://schemas.openxmlformats.org/drawingml/2006/table">
            <a:tbl>
              <a:tblPr firstRow="1" bandRow="1">
                <a:tableStyleId>{5C22544A-7EE6-4342-B048-85BDC9FD1C3A}</a:tableStyleId>
              </a:tblPr>
              <a:tblGrid>
                <a:gridCol w="1397797">
                  <a:extLst>
                    <a:ext uri="{9D8B030D-6E8A-4147-A177-3AD203B41FA5}">
                      <a16:colId xmlns:a16="http://schemas.microsoft.com/office/drawing/2014/main" val="3359226709"/>
                    </a:ext>
                  </a:extLst>
                </a:gridCol>
                <a:gridCol w="4131473">
                  <a:extLst>
                    <a:ext uri="{9D8B030D-6E8A-4147-A177-3AD203B41FA5}">
                      <a16:colId xmlns:a16="http://schemas.microsoft.com/office/drawing/2014/main" val="3307799357"/>
                    </a:ext>
                  </a:extLst>
                </a:gridCol>
              </a:tblGrid>
              <a:tr h="370840">
                <a:tc>
                  <a:txBody>
                    <a:bodyPr/>
                    <a:lstStyle/>
                    <a:p>
                      <a:r>
                        <a:rPr lang="en-US" dirty="0"/>
                        <a:t>Questions</a:t>
                      </a:r>
                    </a:p>
                  </a:txBody>
                  <a:tcPr/>
                </a:tc>
                <a:tc>
                  <a:txBody>
                    <a:bodyPr/>
                    <a:lstStyle/>
                    <a:p>
                      <a:r>
                        <a:rPr lang="en-US" dirty="0"/>
                        <a:t>Answer</a:t>
                      </a:r>
                    </a:p>
                  </a:txBody>
                  <a:tcPr/>
                </a:tc>
                <a:extLst>
                  <a:ext uri="{0D108BD9-81ED-4DB2-BD59-A6C34878D82A}">
                    <a16:rowId xmlns:a16="http://schemas.microsoft.com/office/drawing/2014/main" val="3630650564"/>
                  </a:ext>
                </a:extLst>
              </a:tr>
              <a:tr h="370840">
                <a:tc>
                  <a:txBody>
                    <a:bodyPr/>
                    <a:lstStyle/>
                    <a:p>
                      <a:r>
                        <a:rPr lang="en-US" sz="1000" dirty="0"/>
                        <a:t>Why 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Blah blah blah</a:t>
                      </a:r>
                    </a:p>
                  </a:txBody>
                  <a:tcPr/>
                </a:tc>
                <a:extLst>
                  <a:ext uri="{0D108BD9-81ED-4DB2-BD59-A6C34878D82A}">
                    <a16:rowId xmlns:a16="http://schemas.microsoft.com/office/drawing/2014/main" val="206847495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Why 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Blah blah blah</a:t>
                      </a:r>
                    </a:p>
                  </a:txBody>
                  <a:tcPr/>
                </a:tc>
                <a:extLst>
                  <a:ext uri="{0D108BD9-81ED-4DB2-BD59-A6C34878D82A}">
                    <a16:rowId xmlns:a16="http://schemas.microsoft.com/office/drawing/2014/main" val="407099638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Why 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Blah blah blah</a:t>
                      </a:r>
                    </a:p>
                  </a:txBody>
                  <a:tcPr/>
                </a:tc>
                <a:extLst>
                  <a:ext uri="{0D108BD9-81ED-4DB2-BD59-A6C34878D82A}">
                    <a16:rowId xmlns:a16="http://schemas.microsoft.com/office/drawing/2014/main" val="31739326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Why 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Blah blah blah</a:t>
                      </a:r>
                    </a:p>
                  </a:txBody>
                  <a:tcPr/>
                </a:tc>
                <a:extLst>
                  <a:ext uri="{0D108BD9-81ED-4DB2-BD59-A6C34878D82A}">
                    <a16:rowId xmlns:a16="http://schemas.microsoft.com/office/drawing/2014/main" val="230101768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Why 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Final STATEMENT here = RC</a:t>
                      </a:r>
                    </a:p>
                  </a:txBody>
                  <a:tcPr/>
                </a:tc>
                <a:extLst>
                  <a:ext uri="{0D108BD9-81ED-4DB2-BD59-A6C34878D82A}">
                    <a16:rowId xmlns:a16="http://schemas.microsoft.com/office/drawing/2014/main" val="3147834396"/>
                  </a:ext>
                </a:extLst>
              </a:tr>
              <a:tr h="37084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t>RC1-</a:t>
                      </a:r>
                    </a:p>
                  </a:txBody>
                  <a:tcPr/>
                </a:tc>
                <a:tc hMerge="1">
                  <a:txBody>
                    <a:bodyPr/>
                    <a:lstStyle/>
                    <a:p>
                      <a:endParaRPr lang="en-US"/>
                    </a:p>
                  </a:txBody>
                  <a:tcPr/>
                </a:tc>
                <a:extLst>
                  <a:ext uri="{0D108BD9-81ED-4DB2-BD59-A6C34878D82A}">
                    <a16:rowId xmlns:a16="http://schemas.microsoft.com/office/drawing/2014/main" val="2322188285"/>
                  </a:ext>
                </a:extLst>
              </a:tr>
            </a:tbl>
          </a:graphicData>
        </a:graphic>
      </p:graphicFrame>
      <p:graphicFrame>
        <p:nvGraphicFramePr>
          <p:cNvPr id="18" name="Table 17">
            <a:extLst>
              <a:ext uri="{FF2B5EF4-FFF2-40B4-BE49-F238E27FC236}">
                <a16:creationId xmlns:a16="http://schemas.microsoft.com/office/drawing/2014/main" id="{93237932-21A9-4579-A7CF-C15E89A62F35}"/>
              </a:ext>
            </a:extLst>
          </p:cNvPr>
          <p:cNvGraphicFramePr>
            <a:graphicFrameLocks noGrp="1"/>
          </p:cNvGraphicFramePr>
          <p:nvPr/>
        </p:nvGraphicFramePr>
        <p:xfrm>
          <a:off x="6396034" y="1693923"/>
          <a:ext cx="5529270" cy="2595880"/>
        </p:xfrm>
        <a:graphic>
          <a:graphicData uri="http://schemas.openxmlformats.org/drawingml/2006/table">
            <a:tbl>
              <a:tblPr firstRow="1" bandRow="1">
                <a:tableStyleId>{5C22544A-7EE6-4342-B048-85BDC9FD1C3A}</a:tableStyleId>
              </a:tblPr>
              <a:tblGrid>
                <a:gridCol w="1390654">
                  <a:extLst>
                    <a:ext uri="{9D8B030D-6E8A-4147-A177-3AD203B41FA5}">
                      <a16:colId xmlns:a16="http://schemas.microsoft.com/office/drawing/2014/main" val="3359226709"/>
                    </a:ext>
                  </a:extLst>
                </a:gridCol>
                <a:gridCol w="4138616">
                  <a:extLst>
                    <a:ext uri="{9D8B030D-6E8A-4147-A177-3AD203B41FA5}">
                      <a16:colId xmlns:a16="http://schemas.microsoft.com/office/drawing/2014/main" val="3307799357"/>
                    </a:ext>
                  </a:extLst>
                </a:gridCol>
              </a:tblGrid>
              <a:tr h="370840">
                <a:tc>
                  <a:txBody>
                    <a:bodyPr/>
                    <a:lstStyle/>
                    <a:p>
                      <a:r>
                        <a:rPr lang="en-US" dirty="0"/>
                        <a:t>Questions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mn-lt"/>
                          <a:ea typeface="+mn-ea"/>
                          <a:cs typeface="+mn-cs"/>
                        </a:rPr>
                        <a:t>Answer</a:t>
                      </a:r>
                      <a:endParaRPr lang="en-US" sz="1200" dirty="0"/>
                    </a:p>
                  </a:txBody>
                  <a:tcPr/>
                </a:tc>
                <a:extLst>
                  <a:ext uri="{0D108BD9-81ED-4DB2-BD59-A6C34878D82A}">
                    <a16:rowId xmlns:a16="http://schemas.microsoft.com/office/drawing/2014/main" val="3630650564"/>
                  </a:ext>
                </a:extLst>
              </a:tr>
              <a:tr h="370840">
                <a:tc>
                  <a:txBody>
                    <a:bodyPr/>
                    <a:lstStyle/>
                    <a:p>
                      <a:endParaRPr lang="en-US"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Blah blah blah</a:t>
                      </a:r>
                    </a:p>
                  </a:txBody>
                  <a:tcPr/>
                </a:tc>
                <a:extLst>
                  <a:ext uri="{0D108BD9-81ED-4DB2-BD59-A6C34878D82A}">
                    <a16:rowId xmlns:a16="http://schemas.microsoft.com/office/drawing/2014/main" val="206847495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Blah blah blah</a:t>
                      </a:r>
                    </a:p>
                  </a:txBody>
                  <a:tcPr/>
                </a:tc>
                <a:extLst>
                  <a:ext uri="{0D108BD9-81ED-4DB2-BD59-A6C34878D82A}">
                    <a16:rowId xmlns:a16="http://schemas.microsoft.com/office/drawing/2014/main" val="407099638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Why 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Blah blah blah</a:t>
                      </a:r>
                    </a:p>
                  </a:txBody>
                  <a:tcPr/>
                </a:tc>
                <a:extLst>
                  <a:ext uri="{0D108BD9-81ED-4DB2-BD59-A6C34878D82A}">
                    <a16:rowId xmlns:a16="http://schemas.microsoft.com/office/drawing/2014/main" val="31739326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Why 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Blah blah blah</a:t>
                      </a:r>
                    </a:p>
                  </a:txBody>
                  <a:tcPr/>
                </a:tc>
                <a:extLst>
                  <a:ext uri="{0D108BD9-81ED-4DB2-BD59-A6C34878D82A}">
                    <a16:rowId xmlns:a16="http://schemas.microsoft.com/office/drawing/2014/main" val="230101768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Why 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Final STATEMENT here = RC</a:t>
                      </a:r>
                    </a:p>
                  </a:txBody>
                  <a:tcPr/>
                </a:tc>
                <a:extLst>
                  <a:ext uri="{0D108BD9-81ED-4DB2-BD59-A6C34878D82A}">
                    <a16:rowId xmlns:a16="http://schemas.microsoft.com/office/drawing/2014/main" val="3147834396"/>
                  </a:ext>
                </a:extLst>
              </a:tr>
              <a:tr h="37084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t>RC2-</a:t>
                      </a:r>
                    </a:p>
                  </a:txBody>
                  <a:tcPr/>
                </a:tc>
                <a:tc hMerge="1">
                  <a:txBody>
                    <a:bodyPr/>
                    <a:lstStyle/>
                    <a:p>
                      <a:endParaRPr lang="en-US"/>
                    </a:p>
                  </a:txBody>
                  <a:tcPr/>
                </a:tc>
                <a:extLst>
                  <a:ext uri="{0D108BD9-81ED-4DB2-BD59-A6C34878D82A}">
                    <a16:rowId xmlns:a16="http://schemas.microsoft.com/office/drawing/2014/main" val="2322188285"/>
                  </a:ext>
                </a:extLst>
              </a:tr>
            </a:tbl>
          </a:graphicData>
        </a:graphic>
      </p:graphicFrame>
      <p:cxnSp>
        <p:nvCxnSpPr>
          <p:cNvPr id="5" name="Straight Arrow Connector 4">
            <a:extLst>
              <a:ext uri="{FF2B5EF4-FFF2-40B4-BE49-F238E27FC236}">
                <a16:creationId xmlns:a16="http://schemas.microsoft.com/office/drawing/2014/main" id="{0B54CBB7-E890-4E42-9037-65856E4FAEA3}"/>
              </a:ext>
            </a:extLst>
          </p:cNvPr>
          <p:cNvCxnSpPr>
            <a:cxnSpLocks/>
          </p:cNvCxnSpPr>
          <p:nvPr/>
        </p:nvCxnSpPr>
        <p:spPr>
          <a:xfrm>
            <a:off x="5795967" y="2621756"/>
            <a:ext cx="600068"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2C35A776-9A4A-4C4A-9DFF-EDDEE1527A21}"/>
              </a:ext>
            </a:extLst>
          </p:cNvPr>
          <p:cNvSpPr txBox="1"/>
          <p:nvPr/>
        </p:nvSpPr>
        <p:spPr>
          <a:xfrm>
            <a:off x="5783355" y="2249703"/>
            <a:ext cx="667895" cy="369332"/>
          </a:xfrm>
          <a:prstGeom prst="rect">
            <a:avLst/>
          </a:prstGeom>
          <a:noFill/>
        </p:spPr>
        <p:txBody>
          <a:bodyPr wrap="square" rtlCol="0">
            <a:spAutoFit/>
          </a:bodyPr>
          <a:lstStyle/>
          <a:p>
            <a:pPr algn="l"/>
            <a:r>
              <a:rPr lang="en-US" sz="900" dirty="0"/>
              <a:t>branch</a:t>
            </a:r>
          </a:p>
          <a:p>
            <a:pPr algn="l"/>
            <a:r>
              <a:rPr lang="en-US" sz="900" dirty="0"/>
              <a:t>if needed</a:t>
            </a:r>
          </a:p>
        </p:txBody>
      </p:sp>
    </p:spTree>
    <p:extLst>
      <p:ext uri="{BB962C8B-B14F-4D97-AF65-F5344CB8AC3E}">
        <p14:creationId xmlns:p14="http://schemas.microsoft.com/office/powerpoint/2010/main" val="17894415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2167"/>
            <a:ext cx="11277922" cy="578936"/>
          </a:xfrm>
        </p:spPr>
        <p:txBody>
          <a:bodyPr>
            <a:normAutofit fontScale="90000"/>
          </a:bodyPr>
          <a:lstStyle/>
          <a:p>
            <a:r>
              <a:rPr lang="en-US" dirty="0"/>
              <a:t>Root Cause Analysis - Why did Problem </a:t>
            </a:r>
            <a:r>
              <a:rPr lang="en-US" u="sng" dirty="0"/>
              <a:t>Escape Detection</a:t>
            </a:r>
            <a:r>
              <a:rPr lang="en-US" dirty="0"/>
              <a:t>?</a:t>
            </a:r>
          </a:p>
        </p:txBody>
      </p:sp>
      <p:sp>
        <p:nvSpPr>
          <p:cNvPr id="12" name="TextBox 11"/>
          <p:cNvSpPr txBox="1"/>
          <p:nvPr/>
        </p:nvSpPr>
        <p:spPr>
          <a:xfrm>
            <a:off x="1802311" y="4880022"/>
            <a:ext cx="8536577" cy="830997"/>
          </a:xfrm>
          <a:prstGeom prst="rect">
            <a:avLst/>
          </a:prstGeom>
          <a:noFill/>
          <a:ln w="38100">
            <a:solidFill>
              <a:schemeClr val="tx1"/>
            </a:solidFill>
          </a:ln>
        </p:spPr>
        <p:txBody>
          <a:bodyPr wrap="square" rtlCol="0">
            <a:spAutoFit/>
          </a:bodyPr>
          <a:lstStyle/>
          <a:p>
            <a:r>
              <a:rPr lang="en-US" sz="1600" b="1" u="sng" dirty="0"/>
              <a:t>Root Cause (Escape Detection):</a:t>
            </a:r>
          </a:p>
          <a:p>
            <a:pPr>
              <a:buFont typeface="Arial" pitchFamily="34" charset="0"/>
              <a:buChar char="•"/>
            </a:pPr>
            <a:r>
              <a:rPr lang="en-US" sz="1600" dirty="0"/>
              <a:t>RC3 - </a:t>
            </a:r>
          </a:p>
          <a:p>
            <a:pPr>
              <a:buFont typeface="Arial" pitchFamily="34" charset="0"/>
              <a:buChar char="•"/>
            </a:pPr>
            <a:r>
              <a:rPr lang="en-US" sz="1600" dirty="0"/>
              <a:t>RC4 - </a:t>
            </a:r>
          </a:p>
        </p:txBody>
      </p:sp>
      <p:graphicFrame>
        <p:nvGraphicFramePr>
          <p:cNvPr id="17" name="Table 16">
            <a:extLst>
              <a:ext uri="{FF2B5EF4-FFF2-40B4-BE49-F238E27FC236}">
                <a16:creationId xmlns:a16="http://schemas.microsoft.com/office/drawing/2014/main" id="{31C7224F-B4EE-49FC-BD04-99F6F4533D9B}"/>
              </a:ext>
            </a:extLst>
          </p:cNvPr>
          <p:cNvGraphicFramePr>
            <a:graphicFrameLocks noGrp="1"/>
          </p:cNvGraphicFramePr>
          <p:nvPr/>
        </p:nvGraphicFramePr>
        <p:xfrm>
          <a:off x="266697" y="1693923"/>
          <a:ext cx="5529270" cy="2595880"/>
        </p:xfrm>
        <a:graphic>
          <a:graphicData uri="http://schemas.openxmlformats.org/drawingml/2006/table">
            <a:tbl>
              <a:tblPr firstRow="1" bandRow="1">
                <a:tableStyleId>{5C22544A-7EE6-4342-B048-85BDC9FD1C3A}</a:tableStyleId>
              </a:tblPr>
              <a:tblGrid>
                <a:gridCol w="1397797">
                  <a:extLst>
                    <a:ext uri="{9D8B030D-6E8A-4147-A177-3AD203B41FA5}">
                      <a16:colId xmlns:a16="http://schemas.microsoft.com/office/drawing/2014/main" val="3359226709"/>
                    </a:ext>
                  </a:extLst>
                </a:gridCol>
                <a:gridCol w="4131473">
                  <a:extLst>
                    <a:ext uri="{9D8B030D-6E8A-4147-A177-3AD203B41FA5}">
                      <a16:colId xmlns:a16="http://schemas.microsoft.com/office/drawing/2014/main" val="3307799357"/>
                    </a:ext>
                  </a:extLst>
                </a:gridCol>
              </a:tblGrid>
              <a:tr h="370840">
                <a:tc>
                  <a:txBody>
                    <a:bodyPr/>
                    <a:lstStyle/>
                    <a:p>
                      <a:r>
                        <a:rPr lang="en-US" dirty="0"/>
                        <a:t>Questions</a:t>
                      </a:r>
                    </a:p>
                  </a:txBody>
                  <a:tcPr/>
                </a:tc>
                <a:tc>
                  <a:txBody>
                    <a:bodyPr/>
                    <a:lstStyle/>
                    <a:p>
                      <a:r>
                        <a:rPr lang="en-US" dirty="0"/>
                        <a:t>Answer</a:t>
                      </a:r>
                    </a:p>
                  </a:txBody>
                  <a:tcPr/>
                </a:tc>
                <a:extLst>
                  <a:ext uri="{0D108BD9-81ED-4DB2-BD59-A6C34878D82A}">
                    <a16:rowId xmlns:a16="http://schemas.microsoft.com/office/drawing/2014/main" val="3630650564"/>
                  </a:ext>
                </a:extLst>
              </a:tr>
              <a:tr h="370840">
                <a:tc>
                  <a:txBody>
                    <a:bodyPr/>
                    <a:lstStyle/>
                    <a:p>
                      <a:r>
                        <a:rPr lang="en-US" sz="1000" dirty="0"/>
                        <a:t>Why 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Blah blah blah</a:t>
                      </a:r>
                    </a:p>
                  </a:txBody>
                  <a:tcPr/>
                </a:tc>
                <a:extLst>
                  <a:ext uri="{0D108BD9-81ED-4DB2-BD59-A6C34878D82A}">
                    <a16:rowId xmlns:a16="http://schemas.microsoft.com/office/drawing/2014/main" val="206847495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Why 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Blah blah blah</a:t>
                      </a:r>
                    </a:p>
                  </a:txBody>
                  <a:tcPr/>
                </a:tc>
                <a:extLst>
                  <a:ext uri="{0D108BD9-81ED-4DB2-BD59-A6C34878D82A}">
                    <a16:rowId xmlns:a16="http://schemas.microsoft.com/office/drawing/2014/main" val="407099638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Why 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Blah blah blah</a:t>
                      </a:r>
                    </a:p>
                  </a:txBody>
                  <a:tcPr/>
                </a:tc>
                <a:extLst>
                  <a:ext uri="{0D108BD9-81ED-4DB2-BD59-A6C34878D82A}">
                    <a16:rowId xmlns:a16="http://schemas.microsoft.com/office/drawing/2014/main" val="31739326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Why 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Blah blah blah</a:t>
                      </a:r>
                    </a:p>
                  </a:txBody>
                  <a:tcPr/>
                </a:tc>
                <a:extLst>
                  <a:ext uri="{0D108BD9-81ED-4DB2-BD59-A6C34878D82A}">
                    <a16:rowId xmlns:a16="http://schemas.microsoft.com/office/drawing/2014/main" val="230101768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Why 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Final STATEMENT here = RC</a:t>
                      </a:r>
                    </a:p>
                  </a:txBody>
                  <a:tcPr/>
                </a:tc>
                <a:extLst>
                  <a:ext uri="{0D108BD9-81ED-4DB2-BD59-A6C34878D82A}">
                    <a16:rowId xmlns:a16="http://schemas.microsoft.com/office/drawing/2014/main" val="3147834396"/>
                  </a:ext>
                </a:extLst>
              </a:tr>
              <a:tr h="37084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t>RC3-</a:t>
                      </a:r>
                    </a:p>
                  </a:txBody>
                  <a:tcPr/>
                </a:tc>
                <a:tc hMerge="1">
                  <a:txBody>
                    <a:bodyPr/>
                    <a:lstStyle/>
                    <a:p>
                      <a:endParaRPr lang="en-US"/>
                    </a:p>
                  </a:txBody>
                  <a:tcPr/>
                </a:tc>
                <a:extLst>
                  <a:ext uri="{0D108BD9-81ED-4DB2-BD59-A6C34878D82A}">
                    <a16:rowId xmlns:a16="http://schemas.microsoft.com/office/drawing/2014/main" val="2322188285"/>
                  </a:ext>
                </a:extLst>
              </a:tr>
            </a:tbl>
          </a:graphicData>
        </a:graphic>
      </p:graphicFrame>
      <p:graphicFrame>
        <p:nvGraphicFramePr>
          <p:cNvPr id="18" name="Table 17">
            <a:extLst>
              <a:ext uri="{FF2B5EF4-FFF2-40B4-BE49-F238E27FC236}">
                <a16:creationId xmlns:a16="http://schemas.microsoft.com/office/drawing/2014/main" id="{24936F68-E298-4B7B-8BC0-992410DB28A0}"/>
              </a:ext>
            </a:extLst>
          </p:cNvPr>
          <p:cNvGraphicFramePr>
            <a:graphicFrameLocks noGrp="1"/>
          </p:cNvGraphicFramePr>
          <p:nvPr/>
        </p:nvGraphicFramePr>
        <p:xfrm>
          <a:off x="6396034" y="1693923"/>
          <a:ext cx="5529270" cy="2595880"/>
        </p:xfrm>
        <a:graphic>
          <a:graphicData uri="http://schemas.openxmlformats.org/drawingml/2006/table">
            <a:tbl>
              <a:tblPr firstRow="1" bandRow="1">
                <a:tableStyleId>{5C22544A-7EE6-4342-B048-85BDC9FD1C3A}</a:tableStyleId>
              </a:tblPr>
              <a:tblGrid>
                <a:gridCol w="1390654">
                  <a:extLst>
                    <a:ext uri="{9D8B030D-6E8A-4147-A177-3AD203B41FA5}">
                      <a16:colId xmlns:a16="http://schemas.microsoft.com/office/drawing/2014/main" val="3359226709"/>
                    </a:ext>
                  </a:extLst>
                </a:gridCol>
                <a:gridCol w="4138616">
                  <a:extLst>
                    <a:ext uri="{9D8B030D-6E8A-4147-A177-3AD203B41FA5}">
                      <a16:colId xmlns:a16="http://schemas.microsoft.com/office/drawing/2014/main" val="3307799357"/>
                    </a:ext>
                  </a:extLst>
                </a:gridCol>
              </a:tblGrid>
              <a:tr h="370840">
                <a:tc>
                  <a:txBody>
                    <a:bodyPr/>
                    <a:lstStyle/>
                    <a:p>
                      <a:r>
                        <a:rPr lang="en-US" dirty="0"/>
                        <a:t>Questions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mn-lt"/>
                          <a:ea typeface="+mn-ea"/>
                          <a:cs typeface="+mn-cs"/>
                        </a:rPr>
                        <a:t>Answer</a:t>
                      </a:r>
                      <a:endParaRPr lang="en-US" sz="1200" dirty="0"/>
                    </a:p>
                  </a:txBody>
                  <a:tcPr/>
                </a:tc>
                <a:extLst>
                  <a:ext uri="{0D108BD9-81ED-4DB2-BD59-A6C34878D82A}">
                    <a16:rowId xmlns:a16="http://schemas.microsoft.com/office/drawing/2014/main" val="3630650564"/>
                  </a:ext>
                </a:extLst>
              </a:tr>
              <a:tr h="370840">
                <a:tc>
                  <a:txBody>
                    <a:bodyPr/>
                    <a:lstStyle/>
                    <a:p>
                      <a:endParaRPr lang="en-US"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Blah blah blah</a:t>
                      </a:r>
                    </a:p>
                  </a:txBody>
                  <a:tcPr/>
                </a:tc>
                <a:extLst>
                  <a:ext uri="{0D108BD9-81ED-4DB2-BD59-A6C34878D82A}">
                    <a16:rowId xmlns:a16="http://schemas.microsoft.com/office/drawing/2014/main" val="206847495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Blah blah blah</a:t>
                      </a:r>
                    </a:p>
                  </a:txBody>
                  <a:tcPr/>
                </a:tc>
                <a:extLst>
                  <a:ext uri="{0D108BD9-81ED-4DB2-BD59-A6C34878D82A}">
                    <a16:rowId xmlns:a16="http://schemas.microsoft.com/office/drawing/2014/main" val="407099638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Why 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Blah blah blah</a:t>
                      </a:r>
                    </a:p>
                  </a:txBody>
                  <a:tcPr/>
                </a:tc>
                <a:extLst>
                  <a:ext uri="{0D108BD9-81ED-4DB2-BD59-A6C34878D82A}">
                    <a16:rowId xmlns:a16="http://schemas.microsoft.com/office/drawing/2014/main" val="31739326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Why 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Blah blah blah</a:t>
                      </a:r>
                    </a:p>
                  </a:txBody>
                  <a:tcPr/>
                </a:tc>
                <a:extLst>
                  <a:ext uri="{0D108BD9-81ED-4DB2-BD59-A6C34878D82A}">
                    <a16:rowId xmlns:a16="http://schemas.microsoft.com/office/drawing/2014/main" val="230101768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Why 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Final STATEMENT here = RC</a:t>
                      </a:r>
                    </a:p>
                  </a:txBody>
                  <a:tcPr/>
                </a:tc>
                <a:extLst>
                  <a:ext uri="{0D108BD9-81ED-4DB2-BD59-A6C34878D82A}">
                    <a16:rowId xmlns:a16="http://schemas.microsoft.com/office/drawing/2014/main" val="3147834396"/>
                  </a:ext>
                </a:extLst>
              </a:tr>
              <a:tr h="37084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t>RC4-</a:t>
                      </a:r>
                    </a:p>
                  </a:txBody>
                  <a:tcPr/>
                </a:tc>
                <a:tc hMerge="1">
                  <a:txBody>
                    <a:bodyPr/>
                    <a:lstStyle/>
                    <a:p>
                      <a:endParaRPr lang="en-US"/>
                    </a:p>
                  </a:txBody>
                  <a:tcPr/>
                </a:tc>
                <a:extLst>
                  <a:ext uri="{0D108BD9-81ED-4DB2-BD59-A6C34878D82A}">
                    <a16:rowId xmlns:a16="http://schemas.microsoft.com/office/drawing/2014/main" val="2322188285"/>
                  </a:ext>
                </a:extLst>
              </a:tr>
            </a:tbl>
          </a:graphicData>
        </a:graphic>
      </p:graphicFrame>
      <p:cxnSp>
        <p:nvCxnSpPr>
          <p:cNvPr id="19" name="Straight Arrow Connector 18">
            <a:extLst>
              <a:ext uri="{FF2B5EF4-FFF2-40B4-BE49-F238E27FC236}">
                <a16:creationId xmlns:a16="http://schemas.microsoft.com/office/drawing/2014/main" id="{5100CACD-127F-4979-AA4C-89AA37A62344}"/>
              </a:ext>
            </a:extLst>
          </p:cNvPr>
          <p:cNvCxnSpPr>
            <a:cxnSpLocks/>
          </p:cNvCxnSpPr>
          <p:nvPr/>
        </p:nvCxnSpPr>
        <p:spPr>
          <a:xfrm>
            <a:off x="5795967" y="2621756"/>
            <a:ext cx="600068"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30C3951B-BE5F-4BCD-AEF3-852E613B75BF}"/>
              </a:ext>
            </a:extLst>
          </p:cNvPr>
          <p:cNvSpPr txBox="1"/>
          <p:nvPr/>
        </p:nvSpPr>
        <p:spPr>
          <a:xfrm>
            <a:off x="5783355" y="2249703"/>
            <a:ext cx="667895" cy="369332"/>
          </a:xfrm>
          <a:prstGeom prst="rect">
            <a:avLst/>
          </a:prstGeom>
          <a:noFill/>
        </p:spPr>
        <p:txBody>
          <a:bodyPr wrap="square" rtlCol="0">
            <a:spAutoFit/>
          </a:bodyPr>
          <a:lstStyle/>
          <a:p>
            <a:pPr algn="l"/>
            <a:r>
              <a:rPr lang="en-US" sz="900" dirty="0"/>
              <a:t>branch</a:t>
            </a:r>
          </a:p>
          <a:p>
            <a:pPr algn="l"/>
            <a:r>
              <a:rPr lang="en-US" sz="900" dirty="0"/>
              <a:t>if needed</a:t>
            </a:r>
          </a:p>
        </p:txBody>
      </p:sp>
    </p:spTree>
    <p:extLst>
      <p:ext uri="{BB962C8B-B14F-4D97-AF65-F5344CB8AC3E}">
        <p14:creationId xmlns:p14="http://schemas.microsoft.com/office/powerpoint/2010/main" val="10843017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SYNOPSYS:STMTNUMBER" val="1"/>
  <p:tag name="SYNOPSYS:CONSTMT" val="1"/>
</p:tagLst>
</file>

<file path=ppt/tags/tag10.xml><?xml version="1.0" encoding="utf-8"?>
<p:tagLst xmlns:a="http://schemas.openxmlformats.org/drawingml/2006/main" xmlns:r="http://schemas.openxmlformats.org/officeDocument/2006/relationships" xmlns:p="http://schemas.openxmlformats.org/presentationml/2006/main">
  <p:tag name="SYNOPSYS-SHAPE" val="Y"/>
</p:tagLst>
</file>

<file path=ppt/tags/tag11.xml><?xml version="1.0" encoding="utf-8"?>
<p:tagLst xmlns:a="http://schemas.openxmlformats.org/drawingml/2006/main" xmlns:r="http://schemas.openxmlformats.org/officeDocument/2006/relationships" xmlns:p="http://schemas.openxmlformats.org/presentationml/2006/main">
  <p:tag name="SYNOPSYS-SHAPE" val="Y"/>
</p:tagLst>
</file>

<file path=ppt/tags/tag12.xml><?xml version="1.0" encoding="utf-8"?>
<p:tagLst xmlns:a="http://schemas.openxmlformats.org/drawingml/2006/main" xmlns:r="http://schemas.openxmlformats.org/officeDocument/2006/relationships" xmlns:p="http://schemas.openxmlformats.org/presentationml/2006/main">
  <p:tag name="SYNOPSYS-SHAPE" val="Y"/>
</p:tagLst>
</file>

<file path=ppt/tags/tag13.xml><?xml version="1.0" encoding="utf-8"?>
<p:tagLst xmlns:a="http://schemas.openxmlformats.org/drawingml/2006/main" xmlns:r="http://schemas.openxmlformats.org/officeDocument/2006/relationships" xmlns:p="http://schemas.openxmlformats.org/presentationml/2006/main">
  <p:tag name="SYNOPSYS-SHAPE" val="Y"/>
</p:tagLst>
</file>

<file path=ppt/tags/tag14.xml><?xml version="1.0" encoding="utf-8"?>
<p:tagLst xmlns:a="http://schemas.openxmlformats.org/drawingml/2006/main" xmlns:r="http://schemas.openxmlformats.org/officeDocument/2006/relationships" xmlns:p="http://schemas.openxmlformats.org/presentationml/2006/main">
  <p:tag name="SYNOPSYS-SHAPE" val="Y"/>
</p:tagLst>
</file>

<file path=ppt/tags/tag15.xml><?xml version="1.0" encoding="utf-8"?>
<p:tagLst xmlns:a="http://schemas.openxmlformats.org/drawingml/2006/main" xmlns:r="http://schemas.openxmlformats.org/officeDocument/2006/relationships" xmlns:p="http://schemas.openxmlformats.org/presentationml/2006/main">
  <p:tag name="SYNOPSYS-SHAPE" val="Y"/>
</p:tagLst>
</file>

<file path=ppt/tags/tag16.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17.xml><?xml version="1.0" encoding="utf-8"?>
<p:tagLst xmlns:a="http://schemas.openxmlformats.org/drawingml/2006/main" xmlns:r="http://schemas.openxmlformats.org/officeDocument/2006/relationships" xmlns:p="http://schemas.openxmlformats.org/presentationml/2006/main">
  <p:tag name="SYNOPSYS-SHAPE" val="Y"/>
</p:tagLst>
</file>

<file path=ppt/tags/tag18.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19.xml><?xml version="1.0" encoding="utf-8"?>
<p:tagLst xmlns:a="http://schemas.openxmlformats.org/drawingml/2006/main" xmlns:r="http://schemas.openxmlformats.org/officeDocument/2006/relationships" xmlns:p="http://schemas.openxmlformats.org/presentationml/2006/main">
  <p:tag name="SYNOPSYS-SHAPE" val="Y"/>
</p:tagLst>
</file>

<file path=ppt/tags/tag2.xml><?xml version="1.0" encoding="utf-8"?>
<p:tagLst xmlns:a="http://schemas.openxmlformats.org/drawingml/2006/main" xmlns:r="http://schemas.openxmlformats.org/officeDocument/2006/relationships" xmlns:p="http://schemas.openxmlformats.org/presentationml/2006/main">
  <p:tag name="SYNOPSYS-SHAPE" val="Y"/>
</p:tagLst>
</file>

<file path=ppt/tags/tag20.xml><?xml version="1.0" encoding="utf-8"?>
<p:tagLst xmlns:a="http://schemas.openxmlformats.org/drawingml/2006/main" xmlns:r="http://schemas.openxmlformats.org/officeDocument/2006/relationships" xmlns:p="http://schemas.openxmlformats.org/presentationml/2006/main">
  <p:tag name="SYNOPSYS-SHAPE" val="Y"/>
</p:tagLst>
</file>

<file path=ppt/tags/tag21.xml><?xml version="1.0" encoding="utf-8"?>
<p:tagLst xmlns:a="http://schemas.openxmlformats.org/drawingml/2006/main" xmlns:r="http://schemas.openxmlformats.org/officeDocument/2006/relationships" xmlns:p="http://schemas.openxmlformats.org/presentationml/2006/main">
  <p:tag name="SYNOPSYS-SHAPE" val="Y"/>
</p:tagLst>
</file>

<file path=ppt/tags/tag22.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23.xml><?xml version="1.0" encoding="utf-8"?>
<p:tagLst xmlns:a="http://schemas.openxmlformats.org/drawingml/2006/main" xmlns:r="http://schemas.openxmlformats.org/officeDocument/2006/relationships" xmlns:p="http://schemas.openxmlformats.org/presentationml/2006/main">
  <p:tag name="SYNOPSYS-SHAPE" val="Y"/>
</p:tagLst>
</file>

<file path=ppt/tags/tag24.xml><?xml version="1.0" encoding="utf-8"?>
<p:tagLst xmlns:a="http://schemas.openxmlformats.org/drawingml/2006/main" xmlns:r="http://schemas.openxmlformats.org/officeDocument/2006/relationships" xmlns:p="http://schemas.openxmlformats.org/presentationml/2006/main">
  <p:tag name="SYNOPSYS-SHAPE" val="Y"/>
</p:tagLst>
</file>

<file path=ppt/tags/tag25.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26.xml><?xml version="1.0" encoding="utf-8"?>
<p:tagLst xmlns:a="http://schemas.openxmlformats.org/drawingml/2006/main" xmlns:r="http://schemas.openxmlformats.org/officeDocument/2006/relationships" xmlns:p="http://schemas.openxmlformats.org/presentationml/2006/main">
  <p:tag name="SYNOPSYS-SHAPE" val="Y"/>
</p:tagLst>
</file>

<file path=ppt/tags/tag27.xml><?xml version="1.0" encoding="utf-8"?>
<p:tagLst xmlns:a="http://schemas.openxmlformats.org/drawingml/2006/main" xmlns:r="http://schemas.openxmlformats.org/officeDocument/2006/relationships" xmlns:p="http://schemas.openxmlformats.org/presentationml/2006/main">
  <p:tag name="SYNOPSYS-SHAPE" val="Y"/>
</p:tagLst>
</file>

<file path=ppt/tags/tag28.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29.xml><?xml version="1.0" encoding="utf-8"?>
<p:tagLst xmlns:a="http://schemas.openxmlformats.org/drawingml/2006/main" xmlns:r="http://schemas.openxmlformats.org/officeDocument/2006/relationships" xmlns:p="http://schemas.openxmlformats.org/presentationml/2006/main">
  <p:tag name="SYNOPSYS-SHAPE" val="Y"/>
</p:tagLst>
</file>

<file path=ppt/tags/tag3.xml><?xml version="1.0" encoding="utf-8"?>
<p:tagLst xmlns:a="http://schemas.openxmlformats.org/drawingml/2006/main" xmlns:r="http://schemas.openxmlformats.org/officeDocument/2006/relationships" xmlns:p="http://schemas.openxmlformats.org/presentationml/2006/main">
  <p:tag name="SYNOPSYS-SHAPE" val="Y"/>
</p:tagLst>
</file>

<file path=ppt/tags/tag30.xml><?xml version="1.0" encoding="utf-8"?>
<p:tagLst xmlns:a="http://schemas.openxmlformats.org/drawingml/2006/main" xmlns:r="http://schemas.openxmlformats.org/officeDocument/2006/relationships" xmlns:p="http://schemas.openxmlformats.org/presentationml/2006/main">
  <p:tag name="SYNOPSYS-SHAPE" val="Y"/>
</p:tagLst>
</file>

<file path=ppt/tags/tag31.xml><?xml version="1.0" encoding="utf-8"?>
<p:tagLst xmlns:a="http://schemas.openxmlformats.org/drawingml/2006/main" xmlns:r="http://schemas.openxmlformats.org/officeDocument/2006/relationships" xmlns:p="http://schemas.openxmlformats.org/presentationml/2006/main">
  <p:tag name="SYNOPSYS-SHAPE" val="Y"/>
</p:tagLst>
</file>

<file path=ppt/tags/tag32.xml><?xml version="1.0" encoding="utf-8"?>
<p:tagLst xmlns:a="http://schemas.openxmlformats.org/drawingml/2006/main" xmlns:r="http://schemas.openxmlformats.org/officeDocument/2006/relationships" xmlns:p="http://schemas.openxmlformats.org/presentationml/2006/main">
  <p:tag name="SYNOPSYS-SHAPE" val="Y"/>
</p:tagLst>
</file>

<file path=ppt/tags/tag33.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34.xml><?xml version="1.0" encoding="utf-8"?>
<p:tagLst xmlns:a="http://schemas.openxmlformats.org/drawingml/2006/main" xmlns:r="http://schemas.openxmlformats.org/officeDocument/2006/relationships" xmlns:p="http://schemas.openxmlformats.org/presentationml/2006/main">
  <p:tag name="SYNOPSYS-SHAPE" val="Y"/>
</p:tagLst>
</file>

<file path=ppt/tags/tag35.xml><?xml version="1.0" encoding="utf-8"?>
<p:tagLst xmlns:a="http://schemas.openxmlformats.org/drawingml/2006/main" xmlns:r="http://schemas.openxmlformats.org/officeDocument/2006/relationships" xmlns:p="http://schemas.openxmlformats.org/presentationml/2006/main">
  <p:tag name="SYNOPSYS-SHAPE" val="Y"/>
</p:tagLst>
</file>

<file path=ppt/tags/tag36.xml><?xml version="1.0" encoding="utf-8"?>
<p:tagLst xmlns:a="http://schemas.openxmlformats.org/drawingml/2006/main" xmlns:r="http://schemas.openxmlformats.org/officeDocument/2006/relationships" xmlns:p="http://schemas.openxmlformats.org/presentationml/2006/main">
  <p:tag name="SYNOPSYS-SHAPE" val="Y"/>
</p:tagLst>
</file>

<file path=ppt/tags/tag37.xml><?xml version="1.0" encoding="utf-8"?>
<p:tagLst xmlns:a="http://schemas.openxmlformats.org/drawingml/2006/main" xmlns:r="http://schemas.openxmlformats.org/officeDocument/2006/relationships" xmlns:p="http://schemas.openxmlformats.org/presentationml/2006/main">
  <p:tag name="SYNOPSYS-SHAPE" val="Y"/>
</p:tagLst>
</file>

<file path=ppt/tags/tag38.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39.xml><?xml version="1.0" encoding="utf-8"?>
<p:tagLst xmlns:a="http://schemas.openxmlformats.org/drawingml/2006/main" xmlns:r="http://schemas.openxmlformats.org/officeDocument/2006/relationships" xmlns:p="http://schemas.openxmlformats.org/presentationml/2006/main">
  <p:tag name="SYNOPSYS-SHAPE" val="Y"/>
</p:tagLst>
</file>

<file path=ppt/tags/tag4.xml><?xml version="1.0" encoding="utf-8"?>
<p:tagLst xmlns:a="http://schemas.openxmlformats.org/drawingml/2006/main" xmlns:r="http://schemas.openxmlformats.org/officeDocument/2006/relationships" xmlns:p="http://schemas.openxmlformats.org/presentationml/2006/main">
  <p:tag name="SYNOPSYS-SHAPE" val="Y"/>
</p:tagLst>
</file>

<file path=ppt/tags/tag40.xml><?xml version="1.0" encoding="utf-8"?>
<p:tagLst xmlns:a="http://schemas.openxmlformats.org/drawingml/2006/main" xmlns:r="http://schemas.openxmlformats.org/officeDocument/2006/relationships" xmlns:p="http://schemas.openxmlformats.org/presentationml/2006/main">
  <p:tag name="SYNOPSYS-SHAPE" val="Y"/>
</p:tagLst>
</file>

<file path=ppt/tags/tag41.xml><?xml version="1.0" encoding="utf-8"?>
<p:tagLst xmlns:a="http://schemas.openxmlformats.org/drawingml/2006/main" xmlns:r="http://schemas.openxmlformats.org/officeDocument/2006/relationships" xmlns:p="http://schemas.openxmlformats.org/presentationml/2006/main">
  <p:tag name="SYNOPSYS-SHAPE" val="Y"/>
</p:tagLst>
</file>

<file path=ppt/tags/tag42.xml><?xml version="1.0" encoding="utf-8"?>
<p:tagLst xmlns:a="http://schemas.openxmlformats.org/drawingml/2006/main" xmlns:r="http://schemas.openxmlformats.org/officeDocument/2006/relationships" xmlns:p="http://schemas.openxmlformats.org/presentationml/2006/main">
  <p:tag name="SYNOPSYS-SHAPE" val="Y"/>
</p:tagLst>
</file>

<file path=ppt/tags/tag43.xml><?xml version="1.0" encoding="utf-8"?>
<p:tagLst xmlns:a="http://schemas.openxmlformats.org/drawingml/2006/main" xmlns:r="http://schemas.openxmlformats.org/officeDocument/2006/relationships" xmlns:p="http://schemas.openxmlformats.org/presentationml/2006/main">
  <p:tag name="SYNOPSYS-SHAPE" val="Y"/>
</p:tagLst>
</file>

<file path=ppt/tags/tag44.xml><?xml version="1.0" encoding="utf-8"?>
<p:tagLst xmlns:a="http://schemas.openxmlformats.org/drawingml/2006/main" xmlns:r="http://schemas.openxmlformats.org/officeDocument/2006/relationships" xmlns:p="http://schemas.openxmlformats.org/presentationml/2006/main">
  <p:tag name="SYNOPSYS-SHAPE" val="Y"/>
</p:tagLst>
</file>

<file path=ppt/tags/tag45.xml><?xml version="1.0" encoding="utf-8"?>
<p:tagLst xmlns:a="http://schemas.openxmlformats.org/drawingml/2006/main" xmlns:r="http://schemas.openxmlformats.org/officeDocument/2006/relationships" xmlns:p="http://schemas.openxmlformats.org/presentationml/2006/main">
  <p:tag name="SYNOPSYS-SHAPE" val="Y"/>
</p:tagLst>
</file>

<file path=ppt/tags/tag46.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47.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48.xml><?xml version="1.0" encoding="utf-8"?>
<p:tagLst xmlns:a="http://schemas.openxmlformats.org/drawingml/2006/main" xmlns:r="http://schemas.openxmlformats.org/officeDocument/2006/relationships" xmlns:p="http://schemas.openxmlformats.org/presentationml/2006/main">
  <p:tag name="SYNOPSYS-SHAPE" val="Y"/>
</p:tagLst>
</file>

<file path=ppt/tags/tag49.xml><?xml version="1.0" encoding="utf-8"?>
<p:tagLst xmlns:a="http://schemas.openxmlformats.org/drawingml/2006/main" xmlns:r="http://schemas.openxmlformats.org/officeDocument/2006/relationships" xmlns:p="http://schemas.openxmlformats.org/presentationml/2006/main">
  <p:tag name="SYNOPSYS-SHAPE" val="Y"/>
</p:tagLst>
</file>

<file path=ppt/tags/tag5.xml><?xml version="1.0" encoding="utf-8"?>
<p:tagLst xmlns:a="http://schemas.openxmlformats.org/drawingml/2006/main" xmlns:r="http://schemas.openxmlformats.org/officeDocument/2006/relationships" xmlns:p="http://schemas.openxmlformats.org/presentationml/2006/main">
  <p:tag name="SYNOPSYS-SHAPE" val="Y"/>
</p:tagLst>
</file>

<file path=ppt/tags/tag50.xml><?xml version="1.0" encoding="utf-8"?>
<p:tagLst xmlns:a="http://schemas.openxmlformats.org/drawingml/2006/main" xmlns:r="http://schemas.openxmlformats.org/officeDocument/2006/relationships" xmlns:p="http://schemas.openxmlformats.org/presentationml/2006/main">
  <p:tag name="SYNOPSYS-SHAPE" val="Y"/>
</p:tagLst>
</file>

<file path=ppt/tags/tag51.xml><?xml version="1.0" encoding="utf-8"?>
<p:tagLst xmlns:a="http://schemas.openxmlformats.org/drawingml/2006/main" xmlns:r="http://schemas.openxmlformats.org/officeDocument/2006/relationships" xmlns:p="http://schemas.openxmlformats.org/presentationml/2006/main">
  <p:tag name="SYNOPSYS-SHAPE" val="Y"/>
</p:tagLst>
</file>

<file path=ppt/tags/tag52.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53.xml><?xml version="1.0" encoding="utf-8"?>
<p:tagLst xmlns:a="http://schemas.openxmlformats.org/drawingml/2006/main" xmlns:r="http://schemas.openxmlformats.org/officeDocument/2006/relationships" xmlns:p="http://schemas.openxmlformats.org/presentationml/2006/main">
  <p:tag name="SYNOPSYS-SHAPE" val="Y"/>
</p:tagLst>
</file>

<file path=ppt/tags/tag54.xml><?xml version="1.0" encoding="utf-8"?>
<p:tagLst xmlns:a="http://schemas.openxmlformats.org/drawingml/2006/main" xmlns:r="http://schemas.openxmlformats.org/officeDocument/2006/relationships" xmlns:p="http://schemas.openxmlformats.org/presentationml/2006/main">
  <p:tag name="SYNOPSYS-SHAPE" val="Y"/>
</p:tagLst>
</file>

<file path=ppt/tags/tag55.xml><?xml version="1.0" encoding="utf-8"?>
<p:tagLst xmlns:a="http://schemas.openxmlformats.org/drawingml/2006/main" xmlns:r="http://schemas.openxmlformats.org/officeDocument/2006/relationships" xmlns:p="http://schemas.openxmlformats.org/presentationml/2006/main">
  <p:tag name="SYNOPSYS-SHAPE" val="Y"/>
</p:tagLst>
</file>

<file path=ppt/tags/tag56.xml><?xml version="1.0" encoding="utf-8"?>
<p:tagLst xmlns:a="http://schemas.openxmlformats.org/drawingml/2006/main" xmlns:r="http://schemas.openxmlformats.org/officeDocument/2006/relationships" xmlns:p="http://schemas.openxmlformats.org/presentationml/2006/main">
  <p:tag name="SYNOPSYS-SHAPE" val="Y"/>
</p:tagLst>
</file>

<file path=ppt/tags/tag57.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58.xml><?xml version="1.0" encoding="utf-8"?>
<p:tagLst xmlns:a="http://schemas.openxmlformats.org/drawingml/2006/main" xmlns:r="http://schemas.openxmlformats.org/officeDocument/2006/relationships" xmlns:p="http://schemas.openxmlformats.org/presentationml/2006/main">
  <p:tag name="SYNOPSYS-SHAPE" val="Y"/>
</p:tagLst>
</file>

<file path=ppt/tags/tag59.xml><?xml version="1.0" encoding="utf-8"?>
<p:tagLst xmlns:a="http://schemas.openxmlformats.org/drawingml/2006/main" xmlns:r="http://schemas.openxmlformats.org/officeDocument/2006/relationships" xmlns:p="http://schemas.openxmlformats.org/presentationml/2006/main">
  <p:tag name="SYNOPSYS-SHAPE" val="Y"/>
</p:tagLst>
</file>

<file path=ppt/tags/tag6.xml><?xml version="1.0" encoding="utf-8"?>
<p:tagLst xmlns:a="http://schemas.openxmlformats.org/drawingml/2006/main" xmlns:r="http://schemas.openxmlformats.org/officeDocument/2006/relationships" xmlns:p="http://schemas.openxmlformats.org/presentationml/2006/main">
  <p:tag name="SYNOPSYS-TEMPLATE-001" val="9/10/2018 5:47:52 PM"/>
  <p:tag name="SYNOPSYS-SHAPE" val="Y"/>
</p:tagLst>
</file>

<file path=ppt/tags/tag60.xml><?xml version="1.0" encoding="utf-8"?>
<p:tagLst xmlns:a="http://schemas.openxmlformats.org/drawingml/2006/main" xmlns:r="http://schemas.openxmlformats.org/officeDocument/2006/relationships" xmlns:p="http://schemas.openxmlformats.org/presentationml/2006/main">
  <p:tag name="SYNOPSYS-SHAPE" val="Y"/>
</p:tagLst>
</file>

<file path=ppt/tags/tag61.xml><?xml version="1.0" encoding="utf-8"?>
<p:tagLst xmlns:a="http://schemas.openxmlformats.org/drawingml/2006/main" xmlns:r="http://schemas.openxmlformats.org/officeDocument/2006/relationships" xmlns:p="http://schemas.openxmlformats.org/presentationml/2006/main">
  <p:tag name="SYNOPSYS-SHAPE" val="Y"/>
</p:tagLst>
</file>

<file path=ppt/tags/tag62.xml><?xml version="1.0" encoding="utf-8"?>
<p:tagLst xmlns:a="http://schemas.openxmlformats.org/drawingml/2006/main" xmlns:r="http://schemas.openxmlformats.org/officeDocument/2006/relationships" xmlns:p="http://schemas.openxmlformats.org/presentationml/2006/main">
  <p:tag name="SYNOPSYS-SHAPE" val="Y"/>
</p:tagLst>
</file>

<file path=ppt/tags/tag63.xml><?xml version="1.0" encoding="utf-8"?>
<p:tagLst xmlns:a="http://schemas.openxmlformats.org/drawingml/2006/main" xmlns:r="http://schemas.openxmlformats.org/officeDocument/2006/relationships" xmlns:p="http://schemas.openxmlformats.org/presentationml/2006/main">
  <p:tag name="SYNOPSYS-SHAPE" val="Y"/>
</p:tagLst>
</file>

<file path=ppt/tags/tag64.xml><?xml version="1.0" encoding="utf-8"?>
<p:tagLst xmlns:a="http://schemas.openxmlformats.org/drawingml/2006/main" xmlns:r="http://schemas.openxmlformats.org/officeDocument/2006/relationships" xmlns:p="http://schemas.openxmlformats.org/presentationml/2006/main">
  <p:tag name="SYNOPSYS-SHAPE" val="Y"/>
</p:tagLst>
</file>

<file path=ppt/tags/tag65.xml><?xml version="1.0" encoding="utf-8"?>
<p:tagLst xmlns:a="http://schemas.openxmlformats.org/drawingml/2006/main" xmlns:r="http://schemas.openxmlformats.org/officeDocument/2006/relationships" xmlns:p="http://schemas.openxmlformats.org/presentationml/2006/main">
  <p:tag name="SYNOPSYS-SHAPE" val="Y"/>
</p:tagLst>
</file>

<file path=ppt/tags/tag66.xml><?xml version="1.0" encoding="utf-8"?>
<p:tagLst xmlns:a="http://schemas.openxmlformats.org/drawingml/2006/main" xmlns:r="http://schemas.openxmlformats.org/officeDocument/2006/relationships" xmlns:p="http://schemas.openxmlformats.org/presentationml/2006/main">
  <p:tag name="SYNOPSYS-SHAPE" val="Y"/>
</p:tagLst>
</file>

<file path=ppt/tags/tag67.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68.xml><?xml version="1.0" encoding="utf-8"?>
<p:tagLst xmlns:a="http://schemas.openxmlformats.org/drawingml/2006/main" xmlns:r="http://schemas.openxmlformats.org/officeDocument/2006/relationships" xmlns:p="http://schemas.openxmlformats.org/presentationml/2006/main">
  <p:tag name="SYNOPSYS-SHAPE" val="Y"/>
</p:tagLst>
</file>

<file path=ppt/tags/tag69.xml><?xml version="1.0" encoding="utf-8"?>
<p:tagLst xmlns:a="http://schemas.openxmlformats.org/drawingml/2006/main" xmlns:r="http://schemas.openxmlformats.org/officeDocument/2006/relationships" xmlns:p="http://schemas.openxmlformats.org/presentationml/2006/main">
  <p:tag name="SYNOPSYS-SHAPE" val="Y"/>
</p:tagLst>
</file>

<file path=ppt/tags/tag7.xml><?xml version="1.0" encoding="utf-8"?>
<p:tagLst xmlns:a="http://schemas.openxmlformats.org/drawingml/2006/main" xmlns:r="http://schemas.openxmlformats.org/officeDocument/2006/relationships" xmlns:p="http://schemas.openxmlformats.org/presentationml/2006/main">
  <p:tag name="SYNOPSYS-SHAPE" val="Y"/>
</p:tagLst>
</file>

<file path=ppt/tags/tag70.xml><?xml version="1.0" encoding="utf-8"?>
<p:tagLst xmlns:a="http://schemas.openxmlformats.org/drawingml/2006/main" xmlns:r="http://schemas.openxmlformats.org/officeDocument/2006/relationships" xmlns:p="http://schemas.openxmlformats.org/presentationml/2006/main">
  <p:tag name="MM_SLIDE_TYPE" val="6"/>
  <p:tag name="SYNOPSYS-SHAPE" val="Y"/>
</p:tagLst>
</file>

<file path=ppt/tags/tag71.xml><?xml version="1.0" encoding="utf-8"?>
<p:tagLst xmlns:a="http://schemas.openxmlformats.org/drawingml/2006/main" xmlns:r="http://schemas.openxmlformats.org/officeDocument/2006/relationships" xmlns:p="http://schemas.openxmlformats.org/presentationml/2006/main">
  <p:tag name="SYNOPSYS-SHAPE" val="Y"/>
</p:tagLst>
</file>

<file path=ppt/tags/tag72.xml><?xml version="1.0" encoding="utf-8"?>
<p:tagLst xmlns:a="http://schemas.openxmlformats.org/drawingml/2006/main" xmlns:r="http://schemas.openxmlformats.org/officeDocument/2006/relationships" xmlns:p="http://schemas.openxmlformats.org/presentationml/2006/main">
  <p:tag name="SYNOPSYS-SHAPE" val="Y"/>
</p:tagLst>
</file>

<file path=ppt/tags/tag73.xml><?xml version="1.0" encoding="utf-8"?>
<p:tagLst xmlns:a="http://schemas.openxmlformats.org/drawingml/2006/main" xmlns:r="http://schemas.openxmlformats.org/officeDocument/2006/relationships" xmlns:p="http://schemas.openxmlformats.org/presentationml/2006/main">
  <p:tag name="SYNOPSYS-SHAPE" val="Y"/>
</p:tagLst>
</file>

<file path=ppt/tags/tag74.xml><?xml version="1.0" encoding="utf-8"?>
<p:tagLst xmlns:a="http://schemas.openxmlformats.org/drawingml/2006/main" xmlns:r="http://schemas.openxmlformats.org/officeDocument/2006/relationships" xmlns:p="http://schemas.openxmlformats.org/presentationml/2006/main">
  <p:tag name="SYNOPSYS_INTERNAL" val="Y"/>
</p:tagLst>
</file>

<file path=ppt/tags/tag75.xml><?xml version="1.0" encoding="utf-8"?>
<p:tagLst xmlns:a="http://schemas.openxmlformats.org/drawingml/2006/main" xmlns:r="http://schemas.openxmlformats.org/officeDocument/2006/relationships" xmlns:p="http://schemas.openxmlformats.org/presentationml/2006/main">
  <p:tag name="SYNOPSYS:CONSTMT" val="1"/>
</p:tagLst>
</file>

<file path=ppt/tags/tag8.xml><?xml version="1.0" encoding="utf-8"?>
<p:tagLst xmlns:a="http://schemas.openxmlformats.org/drawingml/2006/main" xmlns:r="http://schemas.openxmlformats.org/officeDocument/2006/relationships" xmlns:p="http://schemas.openxmlformats.org/presentationml/2006/main">
  <p:tag name="SYNOPSYS-SHAPE" val="Y"/>
</p:tagLst>
</file>

<file path=ppt/tags/tag9.xml><?xml version="1.0" encoding="utf-8"?>
<p:tagLst xmlns:a="http://schemas.openxmlformats.org/drawingml/2006/main" xmlns:r="http://schemas.openxmlformats.org/officeDocument/2006/relationships" xmlns:p="http://schemas.openxmlformats.org/presentationml/2006/main">
  <p:tag name="SYNOPSYS-SHAPE" val="Y"/>
</p:tagLst>
</file>

<file path=ppt/theme/theme1.xml><?xml version="1.0" encoding="utf-8"?>
<a:theme xmlns:a="http://schemas.openxmlformats.org/drawingml/2006/main" name="Synopsys_2019">
  <a:themeElements>
    <a:clrScheme name="Synopsys">
      <a:dk1>
        <a:sysClr val="windowText" lastClr="000000"/>
      </a:dk1>
      <a:lt1>
        <a:sysClr val="window" lastClr="FFFFFF"/>
      </a:lt1>
      <a:dk2>
        <a:srgbClr val="000000"/>
      </a:dk2>
      <a:lt2>
        <a:srgbClr val="FFFFFF"/>
      </a:lt2>
      <a:accent1>
        <a:srgbClr val="4F2683"/>
      </a:accent1>
      <a:accent2>
        <a:srgbClr val="F69008"/>
      </a:accent2>
      <a:accent3>
        <a:srgbClr val="46AA42"/>
      </a:accent3>
      <a:accent4>
        <a:srgbClr val="F50505"/>
      </a:accent4>
      <a:accent5>
        <a:srgbClr val="B4B2B0"/>
      </a:accent5>
      <a:accent6>
        <a:srgbClr val="00638A"/>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t"/>
      <a:lstStyle>
        <a:defPPr algn="l">
          <a:defRPr sz="180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gn="l">
          <a:defRPr sz="2000"/>
        </a:defPPr>
      </a:lstStyle>
    </a:txDef>
  </a:objectDefaults>
  <a:extraClrSchemeLst/>
  <a:custClrLst>
    <a:custClr name="Light Purple">
      <a:srgbClr val="8446AD"/>
    </a:custClr>
    <a:custClr name="Midnight Blue">
      <a:srgbClr val="244289"/>
    </a:custClr>
    <a:custClr name="Teal">
      <a:srgbClr val="00AAB8"/>
    </a:custClr>
    <a:custClr name="Yellow">
      <a:srgbClr val="FFB718"/>
    </a:custClr>
    <a:custClr name="Aquamarine">
      <a:srgbClr val="00E6BA"/>
    </a:custClr>
    <a:custClr name="Red">
      <a:srgbClr val="F50505"/>
    </a:custClr>
    <a:custClr name="Light Red">
      <a:srgbClr val="F9A08B"/>
    </a:custClr>
    <a:custClr name="Yellow">
      <a:srgbClr val="FAF020"/>
    </a:custClr>
    <a:custClr name="Light Green">
      <a:srgbClr val="BFE973"/>
    </a:custClr>
    <a:custClr name="Green">
      <a:srgbClr val="47C73D"/>
    </a:custClr>
  </a:custClrLst>
  <a:extLst>
    <a:ext uri="{05A4C25C-085E-4340-85A3-A5531E510DB2}">
      <thm15:themeFamily xmlns:thm15="http://schemas.microsoft.com/office/thememl/2012/main" name="Presentation1" id="{46C17DE6-006F-4567-BE63-62228A6CCE2A}" vid="{73649181-4B6E-471C-A753-F50E138648EC}"/>
    </a:ext>
  </a:extLst>
</a:theme>
</file>

<file path=ppt/theme/theme2.xml><?xml version="1.0" encoding="utf-8"?>
<a:theme xmlns:a="http://schemas.openxmlformats.org/drawingml/2006/main" name="Office Theme">
  <a:themeElements>
    <a:clrScheme name="Synopsys">
      <a:dk1>
        <a:sysClr val="windowText" lastClr="000000"/>
      </a:dk1>
      <a:lt1>
        <a:sysClr val="window" lastClr="FFFFFF"/>
      </a:lt1>
      <a:dk2>
        <a:srgbClr val="000000"/>
      </a:dk2>
      <a:lt2>
        <a:srgbClr val="FFFFFF"/>
      </a:lt2>
      <a:accent1>
        <a:srgbClr val="4F2683"/>
      </a:accent1>
      <a:accent2>
        <a:srgbClr val="F69008"/>
      </a:accent2>
      <a:accent3>
        <a:srgbClr val="46AA42"/>
      </a:accent3>
      <a:accent4>
        <a:srgbClr val="F50505"/>
      </a:accent4>
      <a:accent5>
        <a:srgbClr val="B4B2B0"/>
      </a:accent5>
      <a:accent6>
        <a:srgbClr val="00638A"/>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t"/>
      <a:lstStyle>
        <a:defPPr algn="l">
          <a:defRPr sz="180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gn="l">
          <a:defRPr sz="2000"/>
        </a:defPPr>
      </a:lstStyle>
    </a:txDef>
  </a:objectDefaults>
  <a:extraClrSchemeLst/>
  <a:custClrLst>
    <a:custClr name="Light Purple">
      <a:srgbClr val="8446AD"/>
    </a:custClr>
    <a:custClr name="Midnight Blue">
      <a:srgbClr val="244289"/>
    </a:custClr>
    <a:custClr name="Teal">
      <a:srgbClr val="00AAB8"/>
    </a:custClr>
    <a:custClr name="Yellow">
      <a:srgbClr val="FFB718"/>
    </a:custClr>
    <a:custClr name="Aquamarine">
      <a:srgbClr val="00E6BA"/>
    </a:custClr>
    <a:custClr name="Red">
      <a:srgbClr val="F50505"/>
    </a:custClr>
    <a:custClr name="Light Red">
      <a:srgbClr val="F9A08B"/>
    </a:custClr>
    <a:custClr name="Yellow">
      <a:srgbClr val="FAF020"/>
    </a:custClr>
    <a:custClr name="Light Green">
      <a:srgbClr val="BFE973"/>
    </a:custClr>
    <a:custClr name="Green">
      <a:srgbClr val="47C73D"/>
    </a:custClr>
  </a:custClr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Synopsys">
      <a:dk1>
        <a:sysClr val="windowText" lastClr="000000"/>
      </a:dk1>
      <a:lt1>
        <a:sysClr val="window" lastClr="FFFFFF"/>
      </a:lt1>
      <a:dk2>
        <a:srgbClr val="000000"/>
      </a:dk2>
      <a:lt2>
        <a:srgbClr val="FFFFFF"/>
      </a:lt2>
      <a:accent1>
        <a:srgbClr val="4F2683"/>
      </a:accent1>
      <a:accent2>
        <a:srgbClr val="F69008"/>
      </a:accent2>
      <a:accent3>
        <a:srgbClr val="46AA42"/>
      </a:accent3>
      <a:accent4>
        <a:srgbClr val="F50505"/>
      </a:accent4>
      <a:accent5>
        <a:srgbClr val="B4B2B0"/>
      </a:accent5>
      <a:accent6>
        <a:srgbClr val="00638A"/>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t"/>
      <a:lstStyle>
        <a:defPPr algn="l">
          <a:defRPr sz="180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gn="l">
          <a:defRPr sz="2000"/>
        </a:defPPr>
      </a:lstStyle>
    </a:txDef>
  </a:objectDefaults>
  <a:extraClrSchemeLst/>
  <a:custClrLst>
    <a:custClr name="Light Purple">
      <a:srgbClr val="8446AD"/>
    </a:custClr>
    <a:custClr name="Midnight Blue">
      <a:srgbClr val="244289"/>
    </a:custClr>
    <a:custClr name="Teal">
      <a:srgbClr val="00AAB8"/>
    </a:custClr>
    <a:custClr name="Yellow">
      <a:srgbClr val="FFB718"/>
    </a:custClr>
    <a:custClr name="Aquamarine">
      <a:srgbClr val="00E6BA"/>
    </a:custClr>
    <a:custClr name="Red">
      <a:srgbClr val="F50505"/>
    </a:custClr>
    <a:custClr name="Light Red">
      <a:srgbClr val="F9A08B"/>
    </a:custClr>
    <a:custClr name="Yellow">
      <a:srgbClr val="FAF020"/>
    </a:custClr>
    <a:custClr name="Light Green">
      <a:srgbClr val="BFE973"/>
    </a:custClr>
    <a:custClr name="Green">
      <a:srgbClr val="47C73D"/>
    </a:custClr>
  </a:custClr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Application xmlns="http://www.sap.com/cof/ao/powerpoint/application">
  <com.sap.ip.bi.pioneer>
    <Version>4</Version>
    <AAO_Revision>2.5.200.73632</AAO_Revision>
    <RefreshOnOpen>False</RefreshOnOpen>
    <PlanningModeSetToChangeMode>True</PlanningModeSetToChangeMode>
    <Cleaned>False</Cleaned>
    <ForcePromptOnInitialRefresh>False</ForcePromptOnInitialRefresh>
    <StorePromptsInDocument>True</StorePromptsInDocument>
    <MergeVariables>False</MergeVariables>
    <WorkingMode>Local</WorkingMode>
    <RefreshPlanningObjectsOnRefreshAll>True</RefreshPlanningObjectsOnRefreshAll>
    <Items/>
  </com.sap.ip.bi.pioneer>
</Application>
</file>

<file path=customXml/item3.xml><?xml version="1.0" encoding="utf-8"?>
<Application xmlns="http://www.sap.com/cof/powerpoint/application">
  <Version>2</Version>
  <Revision>2.5.200.73632</Revision>
</Application>
</file>

<file path=customXml/item4.xml>
</file>

<file path=customXml/item5.xml><?xml version="1.0" encoding="utf-8"?>
<ct:contentTypeSchema xmlns:ct="http://schemas.microsoft.com/office/2006/metadata/contentType" xmlns:ma="http://schemas.microsoft.com/office/2006/metadata/properties/metaAttributes" ct:_="" ma:_="" ma:contentTypeName="Document" ma:contentTypeID="0x010100F98D47170EF3FA4EB3A4AC90251FDBB6" ma:contentTypeVersion="11" ma:contentTypeDescription="Create a new document." ma:contentTypeScope="" ma:versionID="398596d6cf5dbf4c4746e7a735c0daaa">
  <xsd:schema xmlns:xsd="http://www.w3.org/2001/XMLSchema" xmlns:xs="http://www.w3.org/2001/XMLSchema" xmlns:p="http://schemas.microsoft.com/office/2006/metadata/properties" xmlns:ns3="c4e338ac-e2c9-4a09-90bc-aa78cddd6f1f" xmlns:ns4="9d6f540b-f5ab-4529-997d-b1c359473666" targetNamespace="http://schemas.microsoft.com/office/2006/metadata/properties" ma:root="true" ma:fieldsID="16501f303597cf711e858a4b7baa75ab" ns3:_="" ns4:_="">
    <xsd:import namespace="c4e338ac-e2c9-4a09-90bc-aa78cddd6f1f"/>
    <xsd:import namespace="9d6f540b-f5ab-4529-997d-b1c359473666"/>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AutoTags" minOccurs="0"/>
                <xsd:element ref="ns3:MediaServiceGenerationTime" minOccurs="0"/>
                <xsd:element ref="ns3:MediaServiceEventHashCode" minOccurs="0"/>
                <xsd:element ref="ns3: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4e338ac-e2c9-4a09-90bc-aa78cddd6f1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d6f540b-f5ab-4529-997d-b1c359473666"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6.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04F6930-C124-41C2-9BEE-07988D774222}">
  <ds:schemaRefs>
    <ds:schemaRef ds:uri="http://schemas.microsoft.com/office/infopath/2007/PartnerControls"/>
    <ds:schemaRef ds:uri="http://purl.org/dc/terms/"/>
    <ds:schemaRef ds:uri="http://schemas.microsoft.com/office/2006/metadata/properties"/>
    <ds:schemaRef ds:uri="http://schemas.microsoft.com/office/2006/documentManagement/types"/>
    <ds:schemaRef ds:uri="c4e338ac-e2c9-4a09-90bc-aa78cddd6f1f"/>
    <ds:schemaRef ds:uri="http://purl.org/dc/elements/1.1/"/>
    <ds:schemaRef ds:uri="9d6f540b-f5ab-4529-997d-b1c359473666"/>
    <ds:schemaRef ds:uri="http://schemas.openxmlformats.org/package/2006/metadata/core-properties"/>
    <ds:schemaRef ds:uri="http://www.w3.org/XML/1998/namespace"/>
    <ds:schemaRef ds:uri="http://purl.org/dc/dcmitype/"/>
  </ds:schemaRefs>
</ds:datastoreItem>
</file>

<file path=customXml/itemProps2.xml><?xml version="1.0" encoding="utf-8"?>
<ds:datastoreItem xmlns:ds="http://schemas.openxmlformats.org/officeDocument/2006/customXml" ds:itemID="{DA2B79D0-33B9-458B-BE7A-493089228A93}">
  <ds:schemaRefs>
    <ds:schemaRef ds:uri="http://www.sap.com/cof/ao/powerpoint/application"/>
  </ds:schemaRefs>
</ds:datastoreItem>
</file>

<file path=customXml/itemProps3.xml><?xml version="1.0" encoding="utf-8"?>
<ds:datastoreItem xmlns:ds="http://schemas.openxmlformats.org/officeDocument/2006/customXml" ds:itemID="{C004E2DA-0D9F-4677-892E-5D4678357694}">
  <ds:schemaRefs>
    <ds:schemaRef ds:uri="http://www.sap.com/cof/powerpoint/application"/>
  </ds:schemaRefs>
</ds:datastoreItem>
</file>

<file path=customXml/itemProps4.xml><?xml version="1.0" encoding="utf-8"?>
<ds:datastoreItem xmlns:ds="http://schemas.openxmlformats.org/officeDocument/2006/customXml" ds:itemID="{43F74C84-1763-4AA0-A6CB-C634D6B83894}"/>
</file>

<file path=customXml/itemProps5.xml><?xml version="1.0" encoding="utf-8"?>
<ds:datastoreItem xmlns:ds="http://schemas.openxmlformats.org/officeDocument/2006/customXml" ds:itemID="{34F36EF8-F2CC-4ADE-91A9-F572264D5D6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4e338ac-e2c9-4a09-90bc-aa78cddd6f1f"/>
    <ds:schemaRef ds:uri="9d6f540b-f5ab-4529-997d-b1c35947366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6.xml><?xml version="1.0" encoding="utf-8"?>
<ds:datastoreItem xmlns:ds="http://schemas.openxmlformats.org/officeDocument/2006/customXml" ds:itemID="{C9D960C5-EA18-48A5-8C37-80986016B98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blank</Template>
  <TotalTime>6787</TotalTime>
  <Words>1229</Words>
  <Application>Microsoft Office PowerPoint</Application>
  <PresentationFormat>Widescreen</PresentationFormat>
  <Paragraphs>195</Paragraphs>
  <Slides>10</Slides>
  <Notes>9</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10</vt:i4>
      </vt:variant>
    </vt:vector>
  </HeadingPairs>
  <TitlesOfParts>
    <vt:vector size="12" baseType="lpstr">
      <vt:lpstr>Arial</vt:lpstr>
      <vt:lpstr>Synopsys_2019</vt:lpstr>
      <vt:lpstr>[Title of Investigation]</vt:lpstr>
      <vt:lpstr>PowerPoint Presentation</vt:lpstr>
      <vt:lpstr>The Team</vt:lpstr>
      <vt:lpstr>RCCA - Process</vt:lpstr>
      <vt:lpstr>Overview</vt:lpstr>
      <vt:lpstr>Describe the Problem - Body</vt:lpstr>
      <vt:lpstr>PowerPoint Presentation</vt:lpstr>
      <vt:lpstr>Root Cause Analysis - Why did the Problem Occur?</vt:lpstr>
      <vt:lpstr>Root Cause Analysis - Why did Problem Escape Detection?</vt:lpstr>
      <vt:lpstr>Preventive Actions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Investigation]</dc:title>
  <dc:creator>Dwayne Johnson</dc:creator>
  <cp:lastModifiedBy>Patrick Juliano</cp:lastModifiedBy>
  <cp:revision>219</cp:revision>
  <dcterms:created xsi:type="dcterms:W3CDTF">2020-04-16T17:00:03Z</dcterms:created>
  <dcterms:modified xsi:type="dcterms:W3CDTF">2021-03-15T16:28:10Z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0x010100F98D47170EF3FA4EB3A4AC90251FDBB6</vt:lpwstr>
  </property>
</Properties>
</file>