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5"/>
  </p:sldMasterIdLst>
  <p:notesMasterIdLst>
    <p:notesMasterId r:id="rId10"/>
  </p:notesMasterIdLst>
  <p:handoutMasterIdLst>
    <p:handoutMasterId r:id="rId11"/>
  </p:handoutMasterIdLst>
  <p:sldIdLst>
    <p:sldId id="379" r:id="rId6"/>
    <p:sldId id="396" r:id="rId7"/>
    <p:sldId id="404" r:id="rId8"/>
    <p:sldId id="400" r:id="rId9"/>
  </p:sldIdLst>
  <p:sldSz cx="12192000" cy="6858000"/>
  <p:notesSz cx="6858000" cy="9144000"/>
  <p:custDataLst>
    <p:tags r:id="rId1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4" autoAdjust="0"/>
    <p:restoredTop sz="87698" autoAdjust="0"/>
  </p:normalViewPr>
  <p:slideViewPr>
    <p:cSldViewPr snapToGrid="0">
      <p:cViewPr varScale="1">
        <p:scale>
          <a:sx n="134" d="100"/>
          <a:sy n="134" d="100"/>
        </p:scale>
        <p:origin x="138" y="282"/>
      </p:cViewPr>
      <p:guideLst>
        <p:guide orient="horz" pos="2160"/>
        <p:guide pos="3840"/>
      </p:guideLst>
    </p:cSldViewPr>
  </p:slideViewPr>
  <p:notesTextViewPr>
    <p:cViewPr>
      <p:scale>
        <a:sx n="1" d="1"/>
        <a:sy n="1" d="1"/>
      </p:scale>
      <p:origin x="0" y="0"/>
    </p:cViewPr>
  </p:notesTextViewPr>
  <p:notesViewPr>
    <p:cSldViewPr snapToGrid="0">
      <p:cViewPr varScale="1">
        <p:scale>
          <a:sx n="59" d="100"/>
          <a:sy n="59" d="100"/>
        </p:scale>
        <p:origin x="252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3/3/2021</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3/3/2021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1</a:t>
            </a:fld>
            <a:endParaRPr lang="en-US" dirty="0"/>
          </a:p>
        </p:txBody>
      </p:sp>
    </p:spTree>
    <p:extLst>
      <p:ext uri="{BB962C8B-B14F-4D97-AF65-F5344CB8AC3E}">
        <p14:creationId xmlns:p14="http://schemas.microsoft.com/office/powerpoint/2010/main" val="46668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3</a:t>
            </a:fld>
            <a:endParaRPr lang="en-US" dirty="0"/>
          </a:p>
        </p:txBody>
      </p:sp>
    </p:spTree>
    <p:extLst>
      <p:ext uri="{BB962C8B-B14F-4D97-AF65-F5344CB8AC3E}">
        <p14:creationId xmlns:p14="http://schemas.microsoft.com/office/powerpoint/2010/main" val="3900165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4</a:t>
            </a:fld>
            <a:endParaRPr lang="en-US" dirty="0"/>
          </a:p>
        </p:txBody>
      </p:sp>
    </p:spTree>
    <p:extLst>
      <p:ext uri="{BB962C8B-B14F-4D97-AF65-F5344CB8AC3E}">
        <p14:creationId xmlns:p14="http://schemas.microsoft.com/office/powerpoint/2010/main" val="195837746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0.xml"/><Relationship Id="rId7"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3.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sz="800">
              <a:solidFill>
                <a:srgbClr val="7F7F7F"/>
              </a:solidFill>
              <a:latin typeface="Arial"/>
            </a:endParaRPr>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a:solidFill>
                  <a:schemeClr val="tx1">
                    <a:lumMod val="50000"/>
                    <a:lumOff val="50000"/>
                  </a:schemeClr>
                </a:solidFill>
              </a:rPr>
              <a:t>© 2019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26373" y="0"/>
            <a:ext cx="254000" cy="6858000"/>
          </a:xfrm>
          <a:prstGeom prst="rect">
            <a:avLst/>
          </a:prstGeom>
          <a:noFill/>
        </p:spPr>
        <p:txBody>
          <a:bodyPr vert="mongolianVert" wrap="none" lIns="91440" tIns="45720" rIns="91440" bIns="45720" rtlCol="0" anchor="ctr">
            <a:noAutofit/>
          </a:bodyPr>
          <a:lstStyle/>
          <a:p>
            <a:pPr algn="ctr"/>
            <a:r>
              <a:rPr lang="en-US" sz="900">
                <a:solidFill>
                  <a:srgbClr val="7F7F7F"/>
                </a:solidFill>
                <a:latin typeface="Arial"/>
              </a:rPr>
              <a:t>Synopsys Confidential Information</a:t>
            </a:r>
            <a:endParaRPr lang="en-US" sz="9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2EAE53-1844-44B8-8350-B79CBC217C34}"/>
              </a:ext>
            </a:extLst>
          </p:cNvPr>
          <p:cNvPicPr>
            <a:picLocks noChangeAspect="1"/>
          </p:cNvPicPr>
          <p:nvPr userDrawn="1">
            <p:custDataLst>
              <p:tags r:id="rId1"/>
            </p:custDataLst>
          </p:nvPr>
        </p:nvPicPr>
        <p:blipFill>
          <a:blip r:embed="rId7"/>
          <a:stretch>
            <a:fillRect/>
          </a:stretch>
        </p:blipFill>
        <p:spPr>
          <a:xfrm>
            <a:off x="0" y="3909847"/>
            <a:ext cx="12192000" cy="2948153"/>
          </a:xfrm>
          <a:prstGeom prst="rect">
            <a:avLst/>
          </a:prstGeom>
        </p:spPr>
      </p:pic>
      <p:pic>
        <p:nvPicPr>
          <p:cNvPr id="9" name="Graphic 8">
            <a:extLst>
              <a:ext uri="{FF2B5EF4-FFF2-40B4-BE49-F238E27FC236}">
                <a16:creationId xmlns:a16="http://schemas.microsoft.com/office/drawing/2014/main" id="{8EA152CB-5E1A-4409-8D85-BFD2CBA0C46C}"/>
              </a:ext>
            </a:extLst>
          </p:cNvPr>
          <p:cNvPicPr>
            <a:picLocks noChangeAspect="1"/>
          </p:cNvPicPr>
          <p:nvPr userDrawn="1">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9905927" y="453166"/>
            <a:ext cx="1829195" cy="584326"/>
          </a:xfrm>
          <a:prstGeom prst="rect">
            <a:avLst/>
          </a:prstGeom>
        </p:spPr>
      </p:pic>
      <p:sp>
        <p:nvSpPr>
          <p:cNvPr id="7" name="Do not remove" hidden="1">
            <a:extLst>
              <a:ext uri="{FF2B5EF4-FFF2-40B4-BE49-F238E27FC236}">
                <a16:creationId xmlns:a16="http://schemas.microsoft.com/office/drawing/2014/main" id="{FE90577B-ACE6-41C1-94CB-65E6AE88F932}"/>
              </a:ext>
            </a:extLst>
          </p:cNvPr>
          <p:cNvSpPr/>
          <p:nvPr userDrawn="1">
            <p:custDataLst>
              <p:tags r:id="rId3"/>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EF15B-A1F6-44A1-A3E0-C93B50AECB67}"/>
              </a:ext>
            </a:extLst>
          </p:cNvPr>
          <p:cNvSpPr>
            <a:spLocks noGrp="1"/>
          </p:cNvSpPr>
          <p:nvPr>
            <p:ph type="ctrTitle"/>
            <p:custDataLst>
              <p:tags r:id="rId4"/>
            </p:custDataLst>
          </p:nvPr>
        </p:nvSpPr>
        <p:spPr>
          <a:xfrm>
            <a:off x="456555" y="1147394"/>
            <a:ext cx="11278567" cy="1828800"/>
          </a:xfrm>
        </p:spPr>
        <p:txBody>
          <a:bodyPr anchor="b">
            <a:normAutofit/>
          </a:bodyPr>
          <a:lstStyle>
            <a:lvl1pPr algn="l">
              <a:defRPr sz="36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76E843E-996E-455B-A990-1D2E9F65C74B}"/>
              </a:ext>
            </a:extLst>
          </p:cNvPr>
          <p:cNvSpPr>
            <a:spLocks noGrp="1"/>
          </p:cNvSpPr>
          <p:nvPr>
            <p:ph type="subTitle" idx="1"/>
            <p:custDataLst>
              <p:tags r:id="rId5"/>
            </p:custDataLst>
          </p:nvPr>
        </p:nvSpPr>
        <p:spPr>
          <a:xfrm>
            <a:off x="456556" y="2982484"/>
            <a:ext cx="11278565" cy="990600"/>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69181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8" name="Text Placeholder 15"/>
          <p:cNvSpPr>
            <a:spLocks noGrp="1"/>
          </p:cNvSpPr>
          <p:nvPr>
            <p:ph type="body" sz="quarter" idx="10" hasCustomPrompt="1"/>
          </p:nvPr>
        </p:nvSpPr>
        <p:spPr>
          <a:xfrm>
            <a:off x="609600" y="4108495"/>
            <a:ext cx="10962523"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nvPr>
        </p:nvSpPr>
        <p:spPr>
          <a:xfrm>
            <a:off x="609600" y="4861720"/>
            <a:ext cx="48768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nvPr>
        </p:nvSpPr>
        <p:spPr>
          <a:xfrm>
            <a:off x="609600" y="3094851"/>
            <a:ext cx="10963923"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nvPr>
        </p:nvSpPr>
        <p:spPr>
          <a:xfrm>
            <a:off x="609600" y="1895641"/>
            <a:ext cx="10972800" cy="1177506"/>
          </a:xfrm>
        </p:spPr>
        <p:txBody>
          <a:bodyPr anchor="b">
            <a:noAutofit/>
          </a:bodyPr>
          <a:lstStyle>
            <a:lvl1pPr algn="l">
              <a:defRPr sz="3600">
                <a:solidFill>
                  <a:schemeClr val="tx1"/>
                </a:solidFill>
                <a:effectLst/>
              </a:defRPr>
            </a:lvl1pPr>
          </a:lstStyle>
          <a:p>
            <a:r>
              <a:rPr lang="en-US" dirty="0"/>
              <a:t>Click To Add a Title</a:t>
            </a:r>
          </a:p>
        </p:txBody>
      </p:sp>
      <p:pic>
        <p:nvPicPr>
          <p:cNvPr id="10" name="Picture 9">
            <a:extLst>
              <a:ext uri="{FF2B5EF4-FFF2-40B4-BE49-F238E27FC236}">
                <a16:creationId xmlns:a16="http://schemas.microsoft.com/office/drawing/2014/main" id="{539E9DCA-65C1-408F-A0D3-4BBCB37E3780}"/>
              </a:ext>
            </a:extLst>
          </p:cNvPr>
          <p:cNvPicPr>
            <a:picLocks noChangeAspect="1"/>
          </p:cNvPicPr>
          <p:nvPr userDrawn="1">
            <p:custDataLst>
              <p:tags r:id="rId1"/>
            </p:custDataLst>
          </p:nvPr>
        </p:nvPicPr>
        <p:blipFill>
          <a:blip r:embed="rId3"/>
          <a:stretch>
            <a:fillRect/>
          </a:stretch>
        </p:blipFill>
        <p:spPr>
          <a:xfrm>
            <a:off x="0" y="3909847"/>
            <a:ext cx="12192000" cy="2948153"/>
          </a:xfrm>
          <a:prstGeom prst="rect">
            <a:avLst/>
          </a:prstGeom>
        </p:spPr>
      </p:pic>
    </p:spTree>
    <p:extLst>
      <p:ext uri="{BB962C8B-B14F-4D97-AF65-F5344CB8AC3E}">
        <p14:creationId xmlns:p14="http://schemas.microsoft.com/office/powerpoint/2010/main" val="361342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sz="800">
              <a:solidFill>
                <a:srgbClr val="7F7F7F"/>
              </a:solidFill>
              <a:latin typeface="Arial"/>
            </a:endParaRP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sz="800">
              <a:solidFill>
                <a:srgbClr val="7F7F7F"/>
              </a:solidFill>
              <a:latin typeface="Arial"/>
            </a:endParaRP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a:solidFill>
                  <a:schemeClr val="tx1">
                    <a:lumMod val="50000"/>
                    <a:lumOff val="50000"/>
                  </a:schemeClr>
                </a:solidFill>
              </a:rPr>
              <a:t>© 2019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a:solidFill>
                  <a:srgbClr val="7F7F7F"/>
                </a:solidFill>
                <a:latin typeface="Arial"/>
              </a:rPr>
              <a:t>Synopsys Confidential Information</a:t>
            </a:r>
            <a:endParaRPr lang="en-US" sz="800" dirty="0">
              <a:solidFill>
                <a:srgbClr val="7F7F7F"/>
              </a:solidFill>
              <a:latin typeface="Arial"/>
            </a:endParaRP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9"/>
            </p:custDataLst>
          </p:nvPr>
        </p:nvSpPr>
        <p:spPr>
          <a:xfrm>
            <a:off x="457200" y="0"/>
            <a:ext cx="11277922" cy="100584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custDataLst>
              <p:tags r:id="rId20"/>
            </p:custDataLst>
          </p:nvPr>
        </p:nvSpPr>
        <p:spPr>
          <a:xfrm>
            <a:off x="456555" y="1554480"/>
            <a:ext cx="11278244" cy="4846320"/>
          </a:xfrm>
          <a:prstGeom prst="rect">
            <a:avLst/>
          </a:prstGeom>
        </p:spPr>
        <p:txBody>
          <a:bodyPr vert="horz" lIns="91440" tIns="45720" rIns="91440" bIns="45720" rtlCol="0">
            <a:normAutofit/>
          </a:bodyPr>
          <a:lstStyle/>
          <a:p>
            <a:pPr lvl="0"/>
            <a:r>
              <a:rPr dirty="0"/>
              <a:t>Edit Master text styles</a:t>
            </a:r>
          </a:p>
          <a:p>
            <a:pPr lvl="1"/>
            <a:r>
              <a:rPr dirty="0"/>
              <a:t>Second level</a:t>
            </a:r>
          </a:p>
          <a:p>
            <a:pPr lvl="2"/>
            <a:r>
              <a:rPr dirty="0"/>
              <a:t>Third level</a:t>
            </a:r>
          </a:p>
          <a:p>
            <a:pPr lvl="3"/>
            <a:r>
              <a:rPr dirty="0"/>
              <a:t>Fourth level</a:t>
            </a:r>
          </a:p>
          <a:p>
            <a:pPr lvl="4"/>
            <a:r>
              <a:rPr dirty="0"/>
              <a:t>Fifth level</a:t>
            </a:r>
          </a:p>
          <a:p>
            <a:pPr lvl="5"/>
            <a:r>
              <a:rPr dirty="0"/>
              <a:t>Six</a:t>
            </a:r>
          </a:p>
          <a:p>
            <a:pPr lvl="6"/>
            <a:r>
              <a:rPr dirty="0"/>
              <a:t>Seven</a:t>
            </a:r>
          </a:p>
          <a:p>
            <a:pPr lvl="7"/>
            <a:r>
              <a:rPr dirty="0"/>
              <a:t>Eight</a:t>
            </a:r>
          </a:p>
          <a:p>
            <a:pPr lvl="8"/>
            <a:r>
              <a:rPr dirty="0"/>
              <a:t>Nine</a:t>
            </a:r>
          </a:p>
        </p:txBody>
      </p:sp>
      <p:sp>
        <p:nvSpPr>
          <p:cNvPr id="8" name="TextBox 7"/>
          <p:cNvSpPr txBox="1"/>
          <p:nvPr>
            <p:custDataLst>
              <p:tags r:id="rId21"/>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20</a:t>
            </a:r>
            <a:r>
              <a:rPr sz="800" dirty="0">
                <a:solidFill>
                  <a:schemeClr val="tx1">
                    <a:lumMod val="50000"/>
                    <a:lumOff val="50000"/>
                  </a:schemeClr>
                </a:solidFill>
              </a:rPr>
              <a:t> Synopsys, Inc. </a:t>
            </a:r>
          </a:p>
        </p:txBody>
      </p:sp>
      <p:sp>
        <p:nvSpPr>
          <p:cNvPr id="9" name="TextBox 8"/>
          <p:cNvSpPr txBox="1"/>
          <p:nvPr>
            <p:custDataLst>
              <p:tags r:id="rId22"/>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3"/>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4"/>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5"/>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8" r:id="rId5"/>
    <p:sldLayoutId id="2147483677" r:id="rId6"/>
    <p:sldLayoutId id="2147483679" r:id="rId7"/>
    <p:sldLayoutId id="2147483663" r:id="rId8"/>
    <p:sldLayoutId id="2147483669" r:id="rId9"/>
    <p:sldLayoutId id="2147483655" r:id="rId10"/>
    <p:sldLayoutId id="2147483662" r:id="rId11"/>
    <p:sldLayoutId id="2147483651" r:id="rId12"/>
    <p:sldLayoutId id="2147483671" r:id="rId13"/>
    <p:sldLayoutId id="2147483672" r:id="rId14"/>
    <p:sldLayoutId id="2147483659" r:id="rId15"/>
    <p:sldLayoutId id="2147483680" r:id="rId16"/>
    <p:sldLayoutId id="2147483681" r:id="rId17"/>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customXml" Target="../../customXml/item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custDataLst>
              <p:custData r:id="rId1"/>
            </p:custDataLst>
          </p:nvPr>
        </p:nvSpPr>
        <p:spPr>
          <a:xfrm>
            <a:off x="609600" y="3784854"/>
            <a:ext cx="10962523" cy="1882730"/>
          </a:xfrm>
        </p:spPr>
        <p:txBody>
          <a:bodyPr>
            <a:normAutofit/>
          </a:bodyPr>
          <a:lstStyle/>
          <a:p>
            <a:r>
              <a:rPr lang="en-US" dirty="0"/>
              <a:t>Date of Summary:</a:t>
            </a:r>
          </a:p>
          <a:p>
            <a:endParaRPr lang="en-US" dirty="0"/>
          </a:p>
        </p:txBody>
      </p:sp>
      <p:sp>
        <p:nvSpPr>
          <p:cNvPr id="2" name="Subtitle 1"/>
          <p:cNvSpPr>
            <a:spLocks noGrp="1"/>
          </p:cNvSpPr>
          <p:nvPr>
            <p:ph type="subTitle" idx="1"/>
          </p:nvPr>
        </p:nvSpPr>
        <p:spPr/>
        <p:txBody>
          <a:bodyPr/>
          <a:lstStyle/>
          <a:p>
            <a:r>
              <a:rPr lang="en-US" dirty="0"/>
              <a:t>Summary of RCCA</a:t>
            </a:r>
          </a:p>
        </p:txBody>
      </p:sp>
      <p:sp>
        <p:nvSpPr>
          <p:cNvPr id="5" name="Title 4"/>
          <p:cNvSpPr>
            <a:spLocks noGrp="1"/>
          </p:cNvSpPr>
          <p:nvPr>
            <p:ph type="ctrTitle"/>
          </p:nvPr>
        </p:nvSpPr>
        <p:spPr/>
        <p:txBody>
          <a:bodyPr/>
          <a:lstStyle/>
          <a:p>
            <a:r>
              <a:rPr lang="en-US" dirty="0"/>
              <a:t>[Title of Investigation]</a:t>
            </a:r>
          </a:p>
        </p:txBody>
      </p:sp>
    </p:spTree>
    <p:extLst>
      <p:ext uri="{BB962C8B-B14F-4D97-AF65-F5344CB8AC3E}">
        <p14:creationId xmlns:p14="http://schemas.microsoft.com/office/powerpoint/2010/main" val="428117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878" y="888053"/>
            <a:ext cx="11278244" cy="4846320"/>
          </a:xfrm>
        </p:spPr>
        <p:txBody>
          <a:bodyPr>
            <a:normAutofit lnSpcReduction="10000"/>
          </a:bodyPr>
          <a:lstStyle/>
          <a:p>
            <a:pPr>
              <a:buNone/>
            </a:pPr>
            <a:r>
              <a:rPr lang="en-US" sz="2800" b="1" dirty="0"/>
              <a:t>CONFIDENTIAL INFORMATION</a:t>
            </a:r>
          </a:p>
          <a:p>
            <a:pPr marL="0" indent="0">
              <a:buNone/>
            </a:pPr>
            <a:r>
              <a:rPr lang="en-US" dirty="0"/>
              <a:t>The information contained in this presentation is the confidential and proprietary information of Synopsys. You are not permitted to disseminate or use any of </a:t>
            </a:r>
            <a:br>
              <a:rPr lang="en-US" dirty="0"/>
            </a:br>
            <a:r>
              <a:rPr lang="en-US" dirty="0"/>
              <a:t>the information provided to you in this presentation outside of Synopsys </a:t>
            </a:r>
            <a:br>
              <a:rPr lang="en-US" dirty="0"/>
            </a:br>
            <a:r>
              <a:rPr lang="en-US" dirty="0"/>
              <a:t>without prior written authorization. </a:t>
            </a:r>
          </a:p>
          <a:p>
            <a:pPr>
              <a:buNone/>
            </a:pPr>
            <a:r>
              <a:rPr lang="en-US" dirty="0"/>
              <a:t> </a:t>
            </a:r>
          </a:p>
          <a:p>
            <a:pPr>
              <a:buNone/>
            </a:pPr>
            <a:r>
              <a:rPr lang="en-US" sz="2800" b="1" dirty="0"/>
              <a:t>IMPORTANT NOTICE</a:t>
            </a:r>
          </a:p>
          <a:p>
            <a:pPr marL="0" indent="0">
              <a:buNone/>
            </a:pPr>
            <a:r>
              <a:rPr lang="en-US" dirty="0"/>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 This document shall not be considered a standard deliverable of Synopsys and shall not set any precedent for the creation or sharing of such documents in the future.</a:t>
            </a:r>
          </a:p>
        </p:txBody>
      </p:sp>
    </p:spTree>
    <p:extLst>
      <p:ext uri="{BB962C8B-B14F-4D97-AF65-F5344CB8AC3E}">
        <p14:creationId xmlns:p14="http://schemas.microsoft.com/office/powerpoint/2010/main" val="3234653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01078049"/>
              </p:ext>
            </p:extLst>
          </p:nvPr>
        </p:nvGraphicFramePr>
        <p:xfrm>
          <a:off x="239698" y="450186"/>
          <a:ext cx="11712604" cy="3404217"/>
        </p:xfrm>
        <a:graphic>
          <a:graphicData uri="http://schemas.openxmlformats.org/drawingml/2006/table">
            <a:tbl>
              <a:tblPr firstRow="1" bandRow="1">
                <a:tableStyleId>{5C22544A-7EE6-4342-B048-85BDC9FD1C3A}</a:tableStyleId>
              </a:tblPr>
              <a:tblGrid>
                <a:gridCol w="2950569">
                  <a:extLst>
                    <a:ext uri="{9D8B030D-6E8A-4147-A177-3AD203B41FA5}">
                      <a16:colId xmlns:a16="http://schemas.microsoft.com/office/drawing/2014/main" val="4217440684"/>
                    </a:ext>
                  </a:extLst>
                </a:gridCol>
                <a:gridCol w="8762035">
                  <a:extLst>
                    <a:ext uri="{9D8B030D-6E8A-4147-A177-3AD203B41FA5}">
                      <a16:colId xmlns:a16="http://schemas.microsoft.com/office/drawing/2014/main" val="2207528884"/>
                    </a:ext>
                  </a:extLst>
                </a:gridCol>
              </a:tblGrid>
              <a:tr h="483396">
                <a:tc>
                  <a:txBody>
                    <a:bodyPr/>
                    <a:lstStyle/>
                    <a:p>
                      <a:r>
                        <a:rPr lang="en-US" sz="1600" dirty="0"/>
                        <a:t>Problem Description</a:t>
                      </a:r>
                    </a:p>
                  </a:txBody>
                  <a:tcPr/>
                </a:tc>
                <a:tc>
                  <a:txBody>
                    <a:bodyPr/>
                    <a:lstStyle/>
                    <a:p>
                      <a:endParaRPr lang="en-US" sz="1200" dirty="0"/>
                    </a:p>
                  </a:txBody>
                  <a:tcPr/>
                </a:tc>
                <a:extLst>
                  <a:ext uri="{0D108BD9-81ED-4DB2-BD59-A6C34878D82A}">
                    <a16:rowId xmlns:a16="http://schemas.microsoft.com/office/drawing/2014/main" val="1473139658"/>
                  </a:ext>
                </a:extLst>
              </a:tr>
              <a:tr h="322828">
                <a:tc>
                  <a:txBody>
                    <a:bodyPr/>
                    <a:lstStyle/>
                    <a:p>
                      <a:r>
                        <a:rPr lang="en-US" sz="1200" dirty="0"/>
                        <a:t>Product Affected</a:t>
                      </a:r>
                    </a:p>
                  </a:txBody>
                  <a:tcPr/>
                </a:tc>
                <a:tc>
                  <a:txBody>
                    <a:bodyPr/>
                    <a:lstStyle/>
                    <a:p>
                      <a:endParaRPr lang="en-US" sz="1200" dirty="0"/>
                    </a:p>
                  </a:txBody>
                  <a:tcPr/>
                </a:tc>
                <a:extLst>
                  <a:ext uri="{0D108BD9-81ED-4DB2-BD59-A6C34878D82A}">
                    <a16:rowId xmlns:a16="http://schemas.microsoft.com/office/drawing/2014/main" val="4244515430"/>
                  </a:ext>
                </a:extLst>
              </a:tr>
              <a:tr h="3228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Technology</a:t>
                      </a:r>
                    </a:p>
                  </a:txBody>
                  <a:tcPr/>
                </a:tc>
                <a:tc>
                  <a:txBody>
                    <a:bodyPr/>
                    <a:lstStyle/>
                    <a:p>
                      <a:endParaRPr lang="en-US" sz="1200" dirty="0"/>
                    </a:p>
                  </a:txBody>
                  <a:tcPr/>
                </a:tc>
                <a:extLst>
                  <a:ext uri="{0D108BD9-81ED-4DB2-BD59-A6C34878D82A}">
                    <a16:rowId xmlns:a16="http://schemas.microsoft.com/office/drawing/2014/main" val="1727331426"/>
                  </a:ext>
                </a:extLst>
              </a:tr>
              <a:tr h="3228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Product Release Version</a:t>
                      </a:r>
                    </a:p>
                  </a:txBody>
                  <a:tcPr/>
                </a:tc>
                <a:tc>
                  <a:txBody>
                    <a:bodyPr/>
                    <a:lstStyle/>
                    <a:p>
                      <a:endParaRPr lang="en-US" sz="1200" dirty="0"/>
                    </a:p>
                  </a:txBody>
                  <a:tcPr/>
                </a:tc>
                <a:extLst>
                  <a:ext uri="{0D108BD9-81ED-4DB2-BD59-A6C34878D82A}">
                    <a16:rowId xmlns:a16="http://schemas.microsoft.com/office/drawing/2014/main" val="3103254656"/>
                  </a:ext>
                </a:extLst>
              </a:tr>
              <a:tr h="3228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Customer CASE Number (If Applicable)</a:t>
                      </a:r>
                    </a:p>
                  </a:txBody>
                  <a:tcPr/>
                </a:tc>
                <a:tc>
                  <a:txBody>
                    <a:bodyPr/>
                    <a:lstStyle/>
                    <a:p>
                      <a:endParaRPr lang="en-US" sz="1200" dirty="0"/>
                    </a:p>
                  </a:txBody>
                  <a:tcPr/>
                </a:tc>
                <a:extLst>
                  <a:ext uri="{0D108BD9-81ED-4DB2-BD59-A6C34878D82A}">
                    <a16:rowId xmlns:a16="http://schemas.microsoft.com/office/drawing/2014/main" val="2601125635"/>
                  </a:ext>
                </a:extLst>
              </a:tr>
              <a:tr h="3228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STAR Number (if Applicable)</a:t>
                      </a:r>
                    </a:p>
                  </a:txBody>
                  <a:tcPr/>
                </a:tc>
                <a:tc>
                  <a:txBody>
                    <a:bodyPr/>
                    <a:lstStyle/>
                    <a:p>
                      <a:endParaRPr lang="en-US" sz="1200" dirty="0"/>
                    </a:p>
                  </a:txBody>
                  <a:tcPr/>
                </a:tc>
                <a:extLst>
                  <a:ext uri="{0D108BD9-81ED-4DB2-BD59-A6C34878D82A}">
                    <a16:rowId xmlns:a16="http://schemas.microsoft.com/office/drawing/2014/main" val="3798001103"/>
                  </a:ext>
                </a:extLst>
              </a:tr>
              <a:tr h="1306681">
                <a:tc>
                  <a:txBody>
                    <a:bodyPr/>
                    <a:lstStyle/>
                    <a:p>
                      <a:r>
                        <a:rPr lang="en-US" sz="1200" dirty="0"/>
                        <a:t>Brief Problem Description</a:t>
                      </a:r>
                    </a:p>
                  </a:txBody>
                  <a:tcPr/>
                </a:tc>
                <a:tc>
                  <a:txBody>
                    <a:bodyPr/>
                    <a:lstStyle/>
                    <a:p>
                      <a:endParaRPr lang="en-US" sz="1200" dirty="0"/>
                    </a:p>
                  </a:txBody>
                  <a:tcPr/>
                </a:tc>
                <a:extLst>
                  <a:ext uri="{0D108BD9-81ED-4DB2-BD59-A6C34878D82A}">
                    <a16:rowId xmlns:a16="http://schemas.microsoft.com/office/drawing/2014/main" val="676992874"/>
                  </a:ext>
                </a:extLst>
              </a:tr>
            </a:tbl>
          </a:graphicData>
        </a:graphic>
      </p:graphicFrame>
    </p:spTree>
    <p:extLst>
      <p:ext uri="{BB962C8B-B14F-4D97-AF65-F5344CB8AC3E}">
        <p14:creationId xmlns:p14="http://schemas.microsoft.com/office/powerpoint/2010/main" val="54689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2596047"/>
              </p:ext>
            </p:extLst>
          </p:nvPr>
        </p:nvGraphicFramePr>
        <p:xfrm>
          <a:off x="205777" y="474562"/>
          <a:ext cx="11635124" cy="1981200"/>
        </p:xfrm>
        <a:graphic>
          <a:graphicData uri="http://schemas.openxmlformats.org/drawingml/2006/table">
            <a:tbl>
              <a:tblPr firstRow="1" bandRow="1">
                <a:tableStyleId>{5C22544A-7EE6-4342-B048-85BDC9FD1C3A}</a:tableStyleId>
              </a:tblPr>
              <a:tblGrid>
                <a:gridCol w="10130415">
                  <a:extLst>
                    <a:ext uri="{9D8B030D-6E8A-4147-A177-3AD203B41FA5}">
                      <a16:colId xmlns:a16="http://schemas.microsoft.com/office/drawing/2014/main" val="4217440684"/>
                    </a:ext>
                  </a:extLst>
                </a:gridCol>
                <a:gridCol w="1504709">
                  <a:extLst>
                    <a:ext uri="{9D8B030D-6E8A-4147-A177-3AD203B41FA5}">
                      <a16:colId xmlns:a16="http://schemas.microsoft.com/office/drawing/2014/main" val="2207528884"/>
                    </a:ext>
                  </a:extLst>
                </a:gridCol>
              </a:tblGrid>
              <a:tr h="127393">
                <a:tc>
                  <a:txBody>
                    <a:bodyPr/>
                    <a:lstStyle/>
                    <a:p>
                      <a:r>
                        <a:rPr lang="en-US" sz="1600" dirty="0"/>
                        <a:t>D4 – Root Cause</a:t>
                      </a:r>
                    </a:p>
                  </a:txBody>
                  <a:tcPr/>
                </a:tc>
                <a:tc>
                  <a:txBody>
                    <a:bodyPr/>
                    <a:lstStyle/>
                    <a:p>
                      <a:r>
                        <a:rPr lang="en-US" sz="1600" dirty="0"/>
                        <a:t>RC Identifier</a:t>
                      </a:r>
                    </a:p>
                  </a:txBody>
                  <a:tcPr/>
                </a:tc>
                <a:extLst>
                  <a:ext uri="{0D108BD9-81ED-4DB2-BD59-A6C34878D82A}">
                    <a16:rowId xmlns:a16="http://schemas.microsoft.com/office/drawing/2014/main" val="1473139658"/>
                  </a:ext>
                </a:extLst>
              </a:tr>
              <a:tr h="257004">
                <a:tc>
                  <a:txBody>
                    <a:bodyPr/>
                    <a:lstStyle/>
                    <a:p>
                      <a:endParaRPr lang="en-US" sz="1200" dirty="0"/>
                    </a:p>
                  </a:txBody>
                  <a:tcPr/>
                </a:tc>
                <a:tc>
                  <a:txBody>
                    <a:bodyPr/>
                    <a:lstStyle/>
                    <a:p>
                      <a:r>
                        <a:rPr lang="en-US" sz="1200" dirty="0"/>
                        <a:t>RC1</a:t>
                      </a:r>
                    </a:p>
                  </a:txBody>
                  <a:tcPr/>
                </a:tc>
                <a:extLst>
                  <a:ext uri="{0D108BD9-81ED-4DB2-BD59-A6C34878D82A}">
                    <a16:rowId xmlns:a16="http://schemas.microsoft.com/office/drawing/2014/main" val="4244515430"/>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r>
                        <a:rPr lang="en-US" sz="1200" dirty="0"/>
                        <a:t>RC2</a:t>
                      </a:r>
                    </a:p>
                  </a:txBody>
                  <a:tcPr/>
                </a:tc>
                <a:extLst>
                  <a:ext uri="{0D108BD9-81ED-4DB2-BD59-A6C34878D82A}">
                    <a16:rowId xmlns:a16="http://schemas.microsoft.com/office/drawing/2014/main" val="1727331426"/>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3103254656"/>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2033515429"/>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2601125635"/>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3798001103"/>
                  </a:ext>
                </a:extLst>
              </a:tr>
            </a:tbl>
          </a:graphicData>
        </a:graphic>
      </p:graphicFrame>
      <p:graphicFrame>
        <p:nvGraphicFramePr>
          <p:cNvPr id="6" name="Table 5">
            <a:extLst>
              <a:ext uri="{FF2B5EF4-FFF2-40B4-BE49-F238E27FC236}">
                <a16:creationId xmlns:a16="http://schemas.microsoft.com/office/drawing/2014/main" id="{D0B49266-8475-41C2-851F-F3C01648A413}"/>
              </a:ext>
            </a:extLst>
          </p:cNvPr>
          <p:cNvGraphicFramePr>
            <a:graphicFrameLocks noGrp="1"/>
          </p:cNvGraphicFramePr>
          <p:nvPr>
            <p:extLst>
              <p:ext uri="{D42A27DB-BD31-4B8C-83A1-F6EECF244321}">
                <p14:modId xmlns:p14="http://schemas.microsoft.com/office/powerpoint/2010/main" val="1221999664"/>
              </p:ext>
            </p:extLst>
          </p:nvPr>
        </p:nvGraphicFramePr>
        <p:xfrm>
          <a:off x="278438" y="3237823"/>
          <a:ext cx="11635125" cy="2225040"/>
        </p:xfrm>
        <a:graphic>
          <a:graphicData uri="http://schemas.openxmlformats.org/drawingml/2006/table">
            <a:tbl>
              <a:tblPr firstRow="1" bandRow="1">
                <a:tableStyleId>{5C22544A-7EE6-4342-B048-85BDC9FD1C3A}</a:tableStyleId>
              </a:tblPr>
              <a:tblGrid>
                <a:gridCol w="6319132">
                  <a:extLst>
                    <a:ext uri="{9D8B030D-6E8A-4147-A177-3AD203B41FA5}">
                      <a16:colId xmlns:a16="http://schemas.microsoft.com/office/drawing/2014/main" val="4217440684"/>
                    </a:ext>
                  </a:extLst>
                </a:gridCol>
                <a:gridCol w="1458410">
                  <a:extLst>
                    <a:ext uri="{9D8B030D-6E8A-4147-A177-3AD203B41FA5}">
                      <a16:colId xmlns:a16="http://schemas.microsoft.com/office/drawing/2014/main" val="265331897"/>
                    </a:ext>
                  </a:extLst>
                </a:gridCol>
                <a:gridCol w="1226916">
                  <a:extLst>
                    <a:ext uri="{9D8B030D-6E8A-4147-A177-3AD203B41FA5}">
                      <a16:colId xmlns:a16="http://schemas.microsoft.com/office/drawing/2014/main" val="1831857393"/>
                    </a:ext>
                  </a:extLst>
                </a:gridCol>
                <a:gridCol w="1273215">
                  <a:extLst>
                    <a:ext uri="{9D8B030D-6E8A-4147-A177-3AD203B41FA5}">
                      <a16:colId xmlns:a16="http://schemas.microsoft.com/office/drawing/2014/main" val="3698195221"/>
                    </a:ext>
                  </a:extLst>
                </a:gridCol>
                <a:gridCol w="1357452">
                  <a:extLst>
                    <a:ext uri="{9D8B030D-6E8A-4147-A177-3AD203B41FA5}">
                      <a16:colId xmlns:a16="http://schemas.microsoft.com/office/drawing/2014/main" val="2207528884"/>
                    </a:ext>
                  </a:extLst>
                </a:gridCol>
              </a:tblGrid>
              <a:tr h="282882">
                <a:tc>
                  <a:txBody>
                    <a:bodyPr/>
                    <a:lstStyle/>
                    <a:p>
                      <a:r>
                        <a:rPr lang="en-US" sz="1600" dirty="0"/>
                        <a:t>D6 – Preventive Actions</a:t>
                      </a:r>
                    </a:p>
                  </a:txBody>
                  <a:tcPr/>
                </a:tc>
                <a:tc>
                  <a:txBody>
                    <a:bodyPr/>
                    <a:lstStyle/>
                    <a:p>
                      <a:r>
                        <a:rPr lang="en-US" sz="1600" dirty="0"/>
                        <a:t>Date</a:t>
                      </a:r>
                    </a:p>
                    <a:p>
                      <a:r>
                        <a:rPr lang="en-US" sz="800" dirty="0"/>
                        <a:t>&lt;</a:t>
                      </a:r>
                      <a:r>
                        <a:rPr lang="en-US" sz="800" b="1" kern="1200" dirty="0">
                          <a:solidFill>
                            <a:schemeClr val="lt1"/>
                          </a:solidFill>
                          <a:latin typeface="+mn-lt"/>
                          <a:ea typeface="+mn-ea"/>
                          <a:cs typeface="+mn-cs"/>
                        </a:rPr>
                        <a:t>Month DD, YYYY&gt;</a:t>
                      </a:r>
                    </a:p>
                  </a:txBody>
                  <a:tcPr/>
                </a:tc>
                <a:tc>
                  <a:txBody>
                    <a:bodyPr/>
                    <a:lstStyle/>
                    <a:p>
                      <a:r>
                        <a:rPr lang="en-US" sz="1600" dirty="0"/>
                        <a:t>Estimated/Actual</a:t>
                      </a:r>
                    </a:p>
                  </a:txBody>
                  <a:tcPr/>
                </a:tc>
                <a:tc>
                  <a:txBody>
                    <a:bodyPr/>
                    <a:lstStyle/>
                    <a:p>
                      <a:r>
                        <a:rPr lang="en-US" sz="1600" dirty="0"/>
                        <a:t>PA Identifier</a:t>
                      </a:r>
                    </a:p>
                  </a:txBody>
                  <a:tcPr/>
                </a:tc>
                <a:tc>
                  <a:txBody>
                    <a:bodyPr/>
                    <a:lstStyle/>
                    <a:p>
                      <a:r>
                        <a:rPr lang="en-US" sz="1600" dirty="0"/>
                        <a:t>RC Addressed</a:t>
                      </a:r>
                    </a:p>
                  </a:txBody>
                  <a:tcPr/>
                </a:tc>
                <a:extLst>
                  <a:ext uri="{0D108BD9-81ED-4DB2-BD59-A6C34878D82A}">
                    <a16:rowId xmlns:a16="http://schemas.microsoft.com/office/drawing/2014/main" val="1473139658"/>
                  </a:ext>
                </a:extLst>
              </a:tr>
              <a:tr h="25700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a:t>PA1</a:t>
                      </a:r>
                    </a:p>
                  </a:txBody>
                  <a:tcPr/>
                </a:tc>
                <a:tc>
                  <a:txBody>
                    <a:bodyPr/>
                    <a:lstStyle/>
                    <a:p>
                      <a:r>
                        <a:rPr lang="en-US" sz="1200" dirty="0"/>
                        <a:t>RC1</a:t>
                      </a:r>
                    </a:p>
                  </a:txBody>
                  <a:tcPr/>
                </a:tc>
                <a:extLst>
                  <a:ext uri="{0D108BD9-81ED-4DB2-BD59-A6C34878D82A}">
                    <a16:rowId xmlns:a16="http://schemas.microsoft.com/office/drawing/2014/main" val="4244515430"/>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a:t>PA2</a:t>
                      </a:r>
                    </a:p>
                  </a:txBody>
                  <a:tcPr/>
                </a:tc>
                <a:tc>
                  <a:txBody>
                    <a:bodyPr/>
                    <a:lstStyle/>
                    <a:p>
                      <a:r>
                        <a:rPr lang="en-US" sz="1200" dirty="0"/>
                        <a:t>RC2</a:t>
                      </a:r>
                    </a:p>
                  </a:txBody>
                  <a:tcPr/>
                </a:tc>
                <a:extLst>
                  <a:ext uri="{0D108BD9-81ED-4DB2-BD59-A6C34878D82A}">
                    <a16:rowId xmlns:a16="http://schemas.microsoft.com/office/drawing/2014/main" val="1727331426"/>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3254656"/>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033515429"/>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601125635"/>
                  </a:ext>
                </a:extLst>
              </a:tr>
              <a:tr h="25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798001103"/>
                  </a:ext>
                </a:extLst>
              </a:tr>
            </a:tbl>
          </a:graphicData>
        </a:graphic>
      </p:graphicFrame>
    </p:spTree>
    <p:extLst>
      <p:ext uri="{BB962C8B-B14F-4D97-AF65-F5344CB8AC3E}">
        <p14:creationId xmlns:p14="http://schemas.microsoft.com/office/powerpoint/2010/main" val="1191654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MM_SLIDE_TYPE" val="6"/>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Presentation1" id="{46C17DE6-006F-4567-BE63-62228A6CCE2A}" vid="{73649181-4B6E-471C-A753-F50E138648EC}"/>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
</file>

<file path=customXml/item2.xml>
</file>

<file path=customXml/item3.xml><?xml version="1.0" encoding="utf-8"?>
<Application xmlns="http://www.sap.com/cof/ao/powerpoint/application">
  <com.sap.ip.bi.pioneer>
    <Version>4</Version>
    <AAO_Revision>2.5.200.73632</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4.xml><?xml version="1.0" encoding="utf-8"?>
<Application xmlns="http://www.sap.com/cof/powerpoint/application">
  <Version>2</Version>
  <Revision>2.5.200.73632</Revision>
</Application>
</file>

<file path=customXml/itemProps1.xml><?xml version="1.0" encoding="utf-8"?>
<ds:datastoreItem xmlns:ds="http://schemas.openxmlformats.org/officeDocument/2006/customXml" ds:itemID="{AC4C81A2-C600-4F4F-A915-7DF02550D00D}"/>
</file>

<file path=customXml/itemProps2.xml><?xml version="1.0" encoding="utf-8"?>
<ds:datastoreItem xmlns:ds="http://schemas.openxmlformats.org/officeDocument/2006/customXml" ds:itemID="{3C2D887F-D531-41AE-BB6D-566F87BC98F5}"/>
</file>

<file path=customXml/itemProps3.xml><?xml version="1.0" encoding="utf-8"?>
<ds:datastoreItem xmlns:ds="http://schemas.openxmlformats.org/officeDocument/2006/customXml" ds:itemID="{2F90AB04-8B26-454E-A3A0-6E323FD56D48}">
  <ds:schemaRefs>
    <ds:schemaRef ds:uri="http://www.sap.com/cof/ao/powerpoint/application"/>
  </ds:schemaRefs>
</ds:datastoreItem>
</file>

<file path=customXml/itemProps4.xml><?xml version="1.0" encoding="utf-8"?>
<ds:datastoreItem xmlns:ds="http://schemas.openxmlformats.org/officeDocument/2006/customXml" ds:itemID="{E3EF7A28-DAB1-487C-AFD1-9441829650B5}">
  <ds:schemaRefs>
    <ds:schemaRef ds:uri="http://www.sap.com/cof/powerpoint/application"/>
  </ds:schemaRefs>
</ds:datastoreItem>
</file>

<file path=docProps/app.xml><?xml version="1.0" encoding="utf-8"?>
<Properties xmlns="http://schemas.openxmlformats.org/officeDocument/2006/extended-properties" xmlns:vt="http://schemas.openxmlformats.org/officeDocument/2006/docPropsVTypes">
  <Template>blank</Template>
  <TotalTime>447</TotalTime>
  <Words>228</Words>
  <Application>Microsoft Office PowerPoint</Application>
  <PresentationFormat>Widescreen</PresentationFormat>
  <Paragraphs>32</Paragraphs>
  <Slides>4</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Synopsys_2019</vt:lpstr>
      <vt:lpstr>[Title of Investigation]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Investigation]</dc:title>
  <dc:creator>Dwayne Johnson</dc:creator>
  <cp:lastModifiedBy>Patrick Juliano</cp:lastModifiedBy>
  <cp:revision>37</cp:revision>
  <dcterms:created xsi:type="dcterms:W3CDTF">2020-04-16T17:00:03Z</dcterms:created>
  <dcterms:modified xsi:type="dcterms:W3CDTF">2021-03-03T22:51:30Z</dcterms:modified>
</cp:coreProperties>
</file>