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4.xml" ContentType="application/vnd.openxmlformats-officedocument.presentationml.tags+xml"/>
  <Override PartName="/ppt/notesSlides/notesSlide1.xml" ContentType="application/vnd.openxmlformats-officedocument.presentationml.notesSlide+xml"/>
  <Override PartName="/ppt/tags/tag7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7"/>
  </p:sldMasterIdLst>
  <p:notesMasterIdLst>
    <p:notesMasterId r:id="rId33"/>
  </p:notesMasterIdLst>
  <p:handoutMasterIdLst>
    <p:handoutMasterId r:id="rId34"/>
  </p:handoutMasterIdLst>
  <p:sldIdLst>
    <p:sldId id="379" r:id="rId8"/>
    <p:sldId id="396" r:id="rId9"/>
    <p:sldId id="407" r:id="rId10"/>
    <p:sldId id="381" r:id="rId11"/>
    <p:sldId id="413" r:id="rId12"/>
    <p:sldId id="414" r:id="rId13"/>
    <p:sldId id="391" r:id="rId14"/>
    <p:sldId id="400" r:id="rId15"/>
    <p:sldId id="385" r:id="rId16"/>
    <p:sldId id="370" r:id="rId17"/>
    <p:sldId id="386" r:id="rId18"/>
    <p:sldId id="399" r:id="rId19"/>
    <p:sldId id="390" r:id="rId20"/>
    <p:sldId id="388" r:id="rId21"/>
    <p:sldId id="410" r:id="rId22"/>
    <p:sldId id="409" r:id="rId23"/>
    <p:sldId id="392" r:id="rId24"/>
    <p:sldId id="374" r:id="rId25"/>
    <p:sldId id="398" r:id="rId26"/>
    <p:sldId id="375" r:id="rId27"/>
    <p:sldId id="376" r:id="rId28"/>
    <p:sldId id="412" r:id="rId29"/>
    <p:sldId id="408" r:id="rId30"/>
    <p:sldId id="393" r:id="rId31"/>
    <p:sldId id="402" r:id="rId32"/>
  </p:sldIdLst>
  <p:sldSz cx="12192000" cy="6858000"/>
  <p:notesSz cx="6858000" cy="9144000"/>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8D Report" id="{195EF55C-76EE-441F-8B4E-C5B3A1CF6098}">
          <p14:sldIdLst>
            <p14:sldId id="379"/>
            <p14:sldId id="396"/>
            <p14:sldId id="407"/>
            <p14:sldId id="381"/>
            <p14:sldId id="413"/>
            <p14:sldId id="414"/>
            <p14:sldId id="391"/>
            <p14:sldId id="400"/>
            <p14:sldId id="385"/>
            <p14:sldId id="370"/>
            <p14:sldId id="386"/>
            <p14:sldId id="399"/>
            <p14:sldId id="390"/>
            <p14:sldId id="388"/>
            <p14:sldId id="410"/>
            <p14:sldId id="409"/>
            <p14:sldId id="392"/>
            <p14:sldId id="374"/>
            <p14:sldId id="398"/>
            <p14:sldId id="375"/>
            <p14:sldId id="376"/>
          </p14:sldIdLst>
        </p14:section>
        <p14:section name="For Sharing with the Customer" id="{3492BCDE-174B-4759-9602-9F09CFDFBE37}">
          <p14:sldIdLst>
            <p14:sldId id="412"/>
          </p14:sldIdLst>
        </p14:section>
        <p14:section name="Revision History - Approval Status" id="{0841B248-1F32-411D-8C63-A5F71CD1089A}">
          <p14:sldIdLst>
            <p14:sldId id="408"/>
            <p14:sldId id="393"/>
            <p14:sldId id="40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 Gangadhara" initials="DG" lastIdx="70" clrIdx="0">
    <p:extLst>
      <p:ext uri="{19B8F6BF-5375-455C-9EA6-DF929625EA0E}">
        <p15:presenceInfo xmlns:p15="http://schemas.microsoft.com/office/powerpoint/2012/main" userId="S::mgdeepa@synopsys.com::5b8b5994-1119-4d30-8664-bb6fced6dd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9" autoAdjust="0"/>
    <p:restoredTop sz="89699" autoAdjust="0"/>
  </p:normalViewPr>
  <p:slideViewPr>
    <p:cSldViewPr snapToGrid="0">
      <p:cViewPr varScale="1">
        <p:scale>
          <a:sx n="125" d="100"/>
          <a:sy n="125" d="100"/>
        </p:scale>
        <p:origin x="360" y="96"/>
      </p:cViewPr>
      <p:guideLst>
        <p:guide orient="horz" pos="2160"/>
        <p:guide pos="3840"/>
      </p:guideLst>
    </p:cSldViewPr>
  </p:slideViewPr>
  <p:notesTextViewPr>
    <p:cViewPr>
      <p:scale>
        <a:sx n="100" d="100"/>
        <a:sy n="100" d="100"/>
      </p:scale>
      <p:origin x="0" y="0"/>
    </p:cViewPr>
  </p:notesTextViewPr>
  <p:notesViewPr>
    <p:cSldViewPr snapToGrid="0">
      <p:cViewPr varScale="1">
        <p:scale>
          <a:sx n="51" d="100"/>
          <a:sy n="51" d="100"/>
        </p:scale>
        <p:origin x="241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handoutMaster" Target="handoutMasters/handoutMaster1.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7/14/2021</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7/14/2021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8D Template shall be used for both Automotive products and Consumer products. The slide titles of this template indicate which step of the 8D analysis should be documented. Before proceeding with the 8D analysis using this template the user should review the 8D Training video to clarify the scope and steps to follow in performing an 8D analysis. See details in last item in the notes on this page. </a:t>
            </a:r>
          </a:p>
          <a:p>
            <a:endParaRPr lang="en-US" dirty="0"/>
          </a:p>
          <a:p>
            <a:endParaRPr lang="en-US" dirty="0"/>
          </a:p>
          <a:p>
            <a:r>
              <a:rPr lang="en-US" dirty="0"/>
              <a:t>Enter the following in the slide:</a:t>
            </a:r>
          </a:p>
          <a:p>
            <a:r>
              <a:rPr lang="en-US" dirty="0"/>
              <a:t>Title of the investigation</a:t>
            </a:r>
          </a:p>
          <a:p>
            <a:r>
              <a:rPr lang="en-US" dirty="0"/>
              <a:t>Possible Status Settings: </a:t>
            </a:r>
          </a:p>
          <a:p>
            <a:r>
              <a:rPr lang="en-US" dirty="0"/>
              <a:t>Draft</a:t>
            </a:r>
          </a:p>
          <a:p>
            <a:r>
              <a:rPr lang="en-US" dirty="0"/>
              <a:t>Under Review</a:t>
            </a:r>
          </a:p>
          <a:p>
            <a:r>
              <a:rPr lang="en-US" dirty="0"/>
              <a:t>Reviewed</a:t>
            </a:r>
          </a:p>
          <a:p>
            <a:r>
              <a:rPr lang="en-US" dirty="0"/>
              <a:t>Approved</a:t>
            </a:r>
          </a:p>
          <a:p>
            <a:r>
              <a:rPr lang="en-US" dirty="0"/>
              <a:t>Obsolete</a:t>
            </a:r>
          </a:p>
          <a:p>
            <a:endParaRPr lang="en-US" dirty="0"/>
          </a:p>
          <a:p>
            <a:r>
              <a:rPr lang="en-US" dirty="0"/>
              <a:t>The 8D template is a document that must be completed as the investigation advances, when all information is available and actions can be noted and tracked.</a:t>
            </a:r>
          </a:p>
          <a:p>
            <a:r>
              <a:rPr lang="en-US" dirty="0"/>
              <a:t>Do not wait until the effort is completed to try to complete the 8D form.</a:t>
            </a:r>
          </a:p>
          <a:p>
            <a:endParaRPr lang="en-US" dirty="0"/>
          </a:p>
          <a:p>
            <a:r>
              <a:rPr lang="en-US" dirty="0"/>
              <a:t>When populating the 8D, it is necessary to include customer names and IPs affected, to have an effective 8D.   This will be for internal use only.</a:t>
            </a:r>
          </a:p>
          <a:p>
            <a:r>
              <a:rPr lang="en-US" dirty="0"/>
              <a:t>If there is a need to share the 8D with a customer, please refer to the notes in Section D8 on how to prepare the customer version of this document.</a:t>
            </a:r>
          </a:p>
          <a:p>
            <a:endParaRPr lang="en-US" dirty="0"/>
          </a:p>
          <a:p>
            <a:r>
              <a:rPr lang="en-US" dirty="0"/>
              <a:t>When starting a new problem investigation, be sure to pull the latest 8D template from:  </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https://sp-sg/sites/sgqms/QMSTools/8D%20Information/Home.aspx </a:t>
            </a:r>
            <a:endParaRPr lang="en-US" sz="1200" kern="1200" dirty="0">
              <a:solidFill>
                <a:schemeClr val="tx1"/>
              </a:solidFill>
              <a:effectLst/>
              <a:latin typeface="+mn-lt"/>
              <a:ea typeface="+mn-ea"/>
              <a:cs typeface="+mn-cs"/>
            </a:endParaRPr>
          </a:p>
          <a:p>
            <a:r>
              <a:rPr lang="en-US" dirty="0"/>
              <a:t>Please note that 8D Audio/Visual training can be found in the online SuccessFactors learning module under Synopsys Employee Central.</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1</a:t>
            </a:fld>
            <a:endParaRPr lang="en-US" dirty="0"/>
          </a:p>
        </p:txBody>
      </p:sp>
    </p:spTree>
    <p:extLst>
      <p:ext uri="{BB962C8B-B14F-4D97-AF65-F5344CB8AC3E}">
        <p14:creationId xmlns:p14="http://schemas.microsoft.com/office/powerpoint/2010/main" val="466682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actions are required to be able to accomplish the steps on containment and corrective actions?</a:t>
            </a:r>
          </a:p>
        </p:txBody>
      </p:sp>
      <p:sp>
        <p:nvSpPr>
          <p:cNvPr id="4" name="Slide Number Placeholder 3"/>
          <p:cNvSpPr>
            <a:spLocks noGrp="1"/>
          </p:cNvSpPr>
          <p:nvPr>
            <p:ph type="sldNum" sz="quarter" idx="10"/>
          </p:nvPr>
        </p:nvSpPr>
        <p:spPr/>
        <p:txBody>
          <a:bodyPr/>
          <a:lstStyle/>
          <a:p>
            <a:fld id="{0E60B6C5-98CE-41D9-A157-E7C66D03A703}" type="slidenum">
              <a:rPr lang="en-US" smtClean="0"/>
              <a:t>11</a:t>
            </a:fld>
            <a:endParaRPr lang="en-US" dirty="0"/>
          </a:p>
        </p:txBody>
      </p:sp>
    </p:spTree>
    <p:extLst>
      <p:ext uri="{BB962C8B-B14F-4D97-AF65-F5344CB8AC3E}">
        <p14:creationId xmlns:p14="http://schemas.microsoft.com/office/powerpoint/2010/main" val="94856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12</a:t>
            </a:fld>
            <a:endParaRPr lang="en-US" dirty="0"/>
          </a:p>
        </p:txBody>
      </p:sp>
    </p:spTree>
    <p:extLst>
      <p:ext uri="{BB962C8B-B14F-4D97-AF65-F5344CB8AC3E}">
        <p14:creationId xmlns:p14="http://schemas.microsoft.com/office/powerpoint/2010/main" val="1533965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is an example of 5-why table, refers to root cause regarding what allowed the problem to </a:t>
            </a:r>
            <a:r>
              <a:rPr lang="en-US" u="sng" dirty="0"/>
              <a:t>escape to the customer without Synopsys detecting it</a:t>
            </a:r>
            <a:r>
              <a:rPr lang="en-US" u="none" dirty="0"/>
              <a:t>, after the issue was created.  </a:t>
            </a:r>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13</a:t>
            </a:fld>
            <a:endParaRPr lang="en-US" dirty="0"/>
          </a:p>
        </p:txBody>
      </p:sp>
    </p:spTree>
    <p:extLst>
      <p:ext uri="{BB962C8B-B14F-4D97-AF65-F5344CB8AC3E}">
        <p14:creationId xmlns:p14="http://schemas.microsoft.com/office/powerpoint/2010/main" val="144630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refers to root cause regarding what allowed the problem to </a:t>
            </a:r>
            <a:r>
              <a:rPr lang="en-US" u="sng" dirty="0"/>
              <a:t>occur</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“Why” enough times until a PROCESS problem is identified, which becomes the root cause – Not necessarily 5 questions!! Not necessarily one root cause!!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Branching is used if the same question can be answered 2 different ways, providing multiple paths for exploration, and resulting in multiple root causes.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Root causes are typically process steps that are MISSING or INCORRECT, and are easy targets for the next step – Identifying the Preventive 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completing this 5 Why, may need to add a flow diagram of the process to illustrate where the issue lies.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Common Problems with 5 Why Table</a:t>
            </a:r>
            <a:endParaRPr lang="en-US" dirty="0"/>
          </a:p>
          <a:p>
            <a:r>
              <a:rPr lang="en-US" sz="1200" dirty="0"/>
              <a:t>- The root causes must point to PROCESS issues.  If they don’t, they have not gone deep enough with the question levels.</a:t>
            </a:r>
          </a:p>
          <a:p>
            <a:r>
              <a:rPr lang="en-US" sz="1200" dirty="0"/>
              <a:t>- The root cause should be a problem with the current process, not a solution.  Leave the solutions to D5/D6. Example: root cause should say something like: “There is no peer review to check the engineer’s work.”  It should not say: “There should be a peer review to check the engineer’s work.”</a:t>
            </a:r>
          </a:p>
          <a:p>
            <a:r>
              <a:rPr lang="en-US" sz="1200" dirty="0"/>
              <a:t>- The RC’s summarized at the bottom of the D4 slides should recap the conclusions already shown at the end point of each branch in the 5 Why table.  This means the number of branches should match the number of RC’s summarized at the bottom of the slide (unless 2 branches resulted in the same RC)</a:t>
            </a:r>
          </a:p>
          <a:p>
            <a:r>
              <a:rPr lang="en-US" sz="1200" dirty="0"/>
              <a:t>- Branches pertaining to "occurrence" should be on the occurrence slide and branches pertaining to "escape detection" should be on the escape detection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Add/remove rows (for branching) or columns (for why-answer), as required.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14</a:t>
            </a:fld>
            <a:endParaRPr lang="en-US" dirty="0"/>
          </a:p>
        </p:txBody>
      </p:sp>
    </p:spTree>
    <p:extLst>
      <p:ext uri="{BB962C8B-B14F-4D97-AF65-F5344CB8AC3E}">
        <p14:creationId xmlns:p14="http://schemas.microsoft.com/office/powerpoint/2010/main" val="2003851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refers to root cause regarding what allowed the problem to </a:t>
            </a:r>
            <a:r>
              <a:rPr lang="en-US" u="sng" dirty="0"/>
              <a:t>escape to the customer without Synopsys detecting it</a:t>
            </a:r>
            <a:r>
              <a:rPr lang="en-US" u="none" dirty="0"/>
              <a:t>, after the issue was created.  This can be a problem with the verification process, QA, checklists, peer reviews,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“Why” enough times until a PROCESS problem is identified, which becomes the root cause – Not necessarily 5 questions!! Not necessarily one root cause!!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Branching is used if the same question can be answered 2 different ways, providing multiple paths for exploration, and resulting in multiple root causes.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Root causes are typically process steps that are MISSING or INCORRECT, and are easy targets for the next step – Identifying the Preventive 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completing this 5 Why, may need to add a flow diagram of the process to illustrate where the issue lies.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Common Problems with 5 Why Table</a:t>
            </a:r>
            <a:endParaRPr lang="en-US" dirty="0"/>
          </a:p>
          <a:p>
            <a:r>
              <a:rPr lang="en-US" sz="1200" dirty="0"/>
              <a:t>- The root causes must point to PROCESS issues.  If they don’t, they have not gone deep enough with the question levels.</a:t>
            </a:r>
          </a:p>
          <a:p>
            <a:r>
              <a:rPr lang="en-US" sz="1200" dirty="0"/>
              <a:t>- The root cause should be a problem with the current process, not a solution.  Leave the solutions to D5/D6. Example: root cause should say something like: “There is no peer review to check the engineer’s work.”  It should not say: “There should be a peer review to check the engineer’s work.”</a:t>
            </a:r>
          </a:p>
          <a:p>
            <a:r>
              <a:rPr lang="en-US" sz="1200" dirty="0"/>
              <a:t>- The RC’s summarized at the bottom of the D4 slides should recap the conclusions already shown at the end point of each branch in the 5 Why table.  This means the number of branches should match the number of RC’s summarized at the bottom of the slide (unless 2 branches resulted in the same RC)</a:t>
            </a:r>
          </a:p>
          <a:p>
            <a:r>
              <a:rPr lang="en-US" sz="1200" dirty="0"/>
              <a:t>- Branches pertaining to "occurrence" should be on the occurrence slide and branches pertaining to "escape detection" should be on the escape detection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Add/remove rows (for branching) or columns (for why-answer), as required. </a:t>
            </a:r>
          </a:p>
        </p:txBody>
      </p:sp>
      <p:sp>
        <p:nvSpPr>
          <p:cNvPr id="4" name="Slide Number Placeholder 3"/>
          <p:cNvSpPr>
            <a:spLocks noGrp="1"/>
          </p:cNvSpPr>
          <p:nvPr>
            <p:ph type="sldNum" sz="quarter" idx="10"/>
          </p:nvPr>
        </p:nvSpPr>
        <p:spPr/>
        <p:txBody>
          <a:bodyPr/>
          <a:lstStyle/>
          <a:p>
            <a:fld id="{0E60B6C5-98CE-41D9-A157-E7C66D03A703}" type="slidenum">
              <a:rPr lang="en-US" smtClean="0"/>
              <a:t>15</a:t>
            </a:fld>
            <a:endParaRPr lang="en-US" dirty="0"/>
          </a:p>
        </p:txBody>
      </p:sp>
    </p:spTree>
    <p:extLst>
      <p:ext uri="{BB962C8B-B14F-4D97-AF65-F5344CB8AC3E}">
        <p14:creationId xmlns:p14="http://schemas.microsoft.com/office/powerpoint/2010/main" val="1819342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actions are required to be able to explore possible preventive 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a:t>
            </a:r>
            <a:r>
              <a:rPr lang="en-US" b="1" u="sng" dirty="0">
                <a:effectLst/>
              </a:rPr>
              <a:t>identify and explore</a:t>
            </a:r>
            <a:r>
              <a:rPr lang="en-US" b="0" u="none" dirty="0">
                <a:effectLst/>
              </a:rPr>
              <a:t> actions</a:t>
            </a:r>
            <a:r>
              <a:rPr lang="en-US" dirty="0"/>
              <a:t> (Not </a:t>
            </a:r>
            <a:r>
              <a:rPr lang="en-US" b="1" u="sng" dirty="0"/>
              <a:t>implementation</a:t>
            </a:r>
            <a:r>
              <a:rPr lang="en-US" dirty="0"/>
              <a:t> actions, as that is the next section D6).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several options may be considered for conducting feasibility and choosing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D5 is all about exploring those possibilities, and the actions to do so may involve discussions, brainstorming, conducting test runs, in order to settle on some concrete preventive actions to implement in D6.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actions in D5 may lead to preventive actions in D6, and others may not.</a:t>
            </a:r>
          </a:p>
          <a:p>
            <a:endParaRPr lang="en-US" dirty="0"/>
          </a:p>
          <a:p>
            <a:r>
              <a:rPr lang="en-US" dirty="0"/>
              <a:t>On this slide, use point form or essay-style to discuss preventive actions considered/chosen for implementation.</a:t>
            </a:r>
          </a:p>
          <a:p>
            <a:r>
              <a:rPr lang="en-US" dirty="0"/>
              <a:t>Clearly state which ones were chosen for implementation.</a:t>
            </a:r>
          </a:p>
          <a:p>
            <a:r>
              <a:rPr lang="en-US" dirty="0"/>
              <a:t>Use terms easy for the customer to understand.  Avoid the use of abbreviations/acronyms where possible, and if not, at least define them on first occurrence.</a:t>
            </a:r>
          </a:p>
          <a:p>
            <a:endParaRPr lang="en-US" dirty="0"/>
          </a:p>
          <a:p>
            <a:pPr marL="173355" indent="-173355">
              <a:lnSpc>
                <a:spcPct val="200000"/>
              </a:lnSpc>
            </a:pPr>
            <a:r>
              <a:rPr lang="en-US" b="1" u="sng" dirty="0"/>
              <a:t>Some Good Preventive Actions Examples:</a:t>
            </a:r>
          </a:p>
          <a:p>
            <a:pPr marL="173355" indent="-173355">
              <a:lnSpc>
                <a:spcPct val="200000"/>
              </a:lnSpc>
            </a:pPr>
            <a:r>
              <a:rPr lang="en-US" dirty="0"/>
              <a:t>Introduce additional process controls.</a:t>
            </a:r>
          </a:p>
          <a:p>
            <a:pPr marL="173355" indent="-173355">
              <a:lnSpc>
                <a:spcPct val="200000"/>
              </a:lnSpc>
            </a:pPr>
            <a:r>
              <a:rPr lang="en-US" dirty="0"/>
              <a:t>Changing the process parameter.</a:t>
            </a:r>
          </a:p>
          <a:p>
            <a:pPr marL="173355" indent="-173355">
              <a:lnSpc>
                <a:spcPct val="200000"/>
              </a:lnSpc>
            </a:pPr>
            <a:r>
              <a:rPr lang="en-US" dirty="0"/>
              <a:t>Introduce new process.</a:t>
            </a:r>
          </a:p>
          <a:p>
            <a:pPr marL="173355" indent="-173355">
              <a:lnSpc>
                <a:spcPct val="200000"/>
              </a:lnSpc>
            </a:pPr>
            <a:r>
              <a:rPr lang="en-US" dirty="0"/>
              <a:t>Changing the procedure, process or methodology specifications.</a:t>
            </a:r>
            <a:endParaRPr lang="en-US" dirty="0">
              <a:cs typeface="Arial"/>
            </a:endParaRPr>
          </a:p>
          <a:p>
            <a:pPr marL="173355" indent="-173355">
              <a:lnSpc>
                <a:spcPct val="200000"/>
              </a:lnSpc>
            </a:pPr>
            <a:r>
              <a:rPr lang="en-US" dirty="0"/>
              <a:t>Changing tools or tool versions.</a:t>
            </a:r>
            <a:endParaRPr lang="en-US" dirty="0">
              <a:cs typeface="Arial" panose="020B0604020202020204"/>
            </a:endParaRPr>
          </a:p>
          <a:p>
            <a:pPr marL="173355" indent="-173355">
              <a:lnSpc>
                <a:spcPct val="200000"/>
              </a:lnSpc>
            </a:pPr>
            <a:r>
              <a:rPr lang="en-US" dirty="0"/>
              <a:t>Conduct Design/Process FMEA.</a:t>
            </a:r>
            <a:endParaRPr lang="en-US" dirty="0">
              <a:cs typeface="Arial" panose="020B0604020202020204"/>
            </a:endParaRPr>
          </a:p>
          <a:p>
            <a:pPr marL="173355" indent="-173355">
              <a:lnSpc>
                <a:spcPct val="200000"/>
              </a:lnSpc>
            </a:pPr>
            <a:r>
              <a:rPr lang="en-US" dirty="0"/>
              <a:t>Peer Reviews. </a:t>
            </a:r>
          </a:p>
          <a:p>
            <a:pPr marL="173355" indent="-173355">
              <a:lnSpc>
                <a:spcPct val="200000"/>
              </a:lnSpc>
            </a:pPr>
            <a:r>
              <a:rPr lang="en-US" dirty="0"/>
              <a:t>Changing Verification/Validation Process.</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16</a:t>
            </a:fld>
            <a:endParaRPr lang="en-US" dirty="0"/>
          </a:p>
        </p:txBody>
      </p:sp>
    </p:spTree>
    <p:extLst>
      <p:ext uri="{BB962C8B-B14F-4D97-AF65-F5344CB8AC3E}">
        <p14:creationId xmlns:p14="http://schemas.microsoft.com/office/powerpoint/2010/main" val="3230745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actions are required to be able to explore possible preventive 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a:t>
            </a:r>
            <a:r>
              <a:rPr lang="en-US" b="1" u="sng" dirty="0">
                <a:effectLst/>
              </a:rPr>
              <a:t>identify and explore</a:t>
            </a:r>
            <a:r>
              <a:rPr lang="en-US" b="0" u="none" dirty="0">
                <a:effectLst/>
              </a:rPr>
              <a:t> actions</a:t>
            </a:r>
            <a:r>
              <a:rPr lang="en-US" dirty="0"/>
              <a:t> (Not </a:t>
            </a:r>
            <a:r>
              <a:rPr lang="en-US" b="1" u="sng" dirty="0"/>
              <a:t>implementation</a:t>
            </a:r>
            <a:r>
              <a:rPr lang="en-US" dirty="0"/>
              <a:t> actions, as that is the next section D6).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several options may be considered for conducting feasibility and choosing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D5 is all about exploring those possibilities, and the actions to do so may involve discussions, brainstorming, conducting test runs, in order to settle on some concrete preventive actions to implement in D6.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actions in D5 may lead to preventive actions in D6, and others may not.</a:t>
            </a:r>
          </a:p>
          <a:p>
            <a:endParaRPr lang="en-US" dirty="0"/>
          </a:p>
          <a:p>
            <a:r>
              <a:rPr lang="en-US" dirty="0"/>
              <a:t>On this slide, use point form or essay-style to discuss preventive actions considered/chosen for implementation.</a:t>
            </a:r>
          </a:p>
          <a:p>
            <a:r>
              <a:rPr lang="en-US" dirty="0"/>
              <a:t>Clearly state which ones were chosen for implementation.</a:t>
            </a:r>
          </a:p>
          <a:p>
            <a:r>
              <a:rPr lang="en-US" dirty="0"/>
              <a:t>Use terms easy for the customer to understand.  Avoid the use of abbreviations/acronyms where possible, and if not, at least define them on first occurrence.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for SERDES/DDR/AIP, the Methodology Core Team (MCT) should be consulted to help with wide-spread preventive 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algn="l" defTabSz="914400" rtl="0" eaLnBrk="1" latinLnBrk="0" hangingPunct="1"/>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17</a:t>
            </a:fld>
            <a:endParaRPr lang="en-US" dirty="0"/>
          </a:p>
        </p:txBody>
      </p:sp>
    </p:spTree>
    <p:extLst>
      <p:ext uri="{BB962C8B-B14F-4D97-AF65-F5344CB8AC3E}">
        <p14:creationId xmlns:p14="http://schemas.microsoft.com/office/powerpoint/2010/main" val="1483999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Preventive actions must address the root cause and prevent this type of issue from occurring in the future.  Must be practical and be able to withstand the test of time (not allow teams to easily circumvent).  Be sure the improvement will reliably </a:t>
            </a:r>
            <a:r>
              <a:rPr lang="en-US" b="1" u="sng" dirty="0"/>
              <a:t>prevent</a:t>
            </a:r>
            <a:r>
              <a:rPr lang="en-US" dirty="0"/>
              <a:t> the issue, or at least reliably </a:t>
            </a:r>
            <a:r>
              <a:rPr lang="en-US" b="1" u="sng" dirty="0"/>
              <a:t>detect</a:t>
            </a:r>
            <a:r>
              <a:rPr lang="en-US" dirty="0"/>
              <a:t> the issue.</a:t>
            </a:r>
          </a:p>
          <a:p>
            <a:endParaRPr lang="en-US" dirty="0"/>
          </a:p>
          <a:p>
            <a:r>
              <a:rPr lang="en-US" dirty="0"/>
              <a:t>What tools/scripts need to be developed and tested?</a:t>
            </a:r>
          </a:p>
          <a:p>
            <a:r>
              <a:rPr lang="en-US" dirty="0"/>
              <a:t>What documentation, procedures, flows, checklists need to be created/modified?</a:t>
            </a:r>
            <a:r>
              <a:rPr lang="en-US" sz="1200" kern="1200" dirty="0">
                <a:solidFill>
                  <a:schemeClr val="tx1"/>
                </a:solidFill>
                <a:latin typeface="+mn-lt"/>
                <a:ea typeface="+mn-ea"/>
                <a:cs typeface="+mn-cs"/>
              </a:rPr>
              <a:t> </a:t>
            </a:r>
            <a:r>
              <a:rPr lang="en-US" sz="1200" dirty="0"/>
              <a:t>How will we make sure this new enhancement is always followed?</a:t>
            </a:r>
          </a:p>
          <a:p>
            <a:r>
              <a:rPr lang="en-US" sz="1200" dirty="0"/>
              <a:t>What follow up is required to make sure that preventive actions are being followed and </a:t>
            </a:r>
            <a:r>
              <a:rPr lang="en-US" sz="1200" kern="1200" dirty="0">
                <a:solidFill>
                  <a:schemeClr val="tx1"/>
                </a:solidFill>
                <a:latin typeface="+mn-lt"/>
                <a:ea typeface="+mn-ea"/>
                <a:cs typeface="+mn-cs"/>
              </a:rPr>
              <a:t>that there are no new problems due to this process change?</a:t>
            </a:r>
          </a:p>
          <a:p>
            <a:r>
              <a:rPr lang="en-US" dirty="0"/>
              <a:t>Use the table to state all the actions required to </a:t>
            </a:r>
            <a:r>
              <a:rPr lang="en-US" u="sng" dirty="0"/>
              <a:t>implement</a:t>
            </a:r>
            <a:r>
              <a:rPr lang="en-US" dirty="0"/>
              <a:t> the preventive actions.</a:t>
            </a:r>
          </a:p>
          <a:p>
            <a:endParaRPr lang="en-US" dirty="0"/>
          </a:p>
          <a:p>
            <a:r>
              <a:rPr lang="en-US" dirty="0"/>
              <a:t>Action Identifier is a unique identifier for each action (e.g. PA1, PA2, </a:t>
            </a:r>
            <a:r>
              <a:rPr lang="en-US" dirty="0" err="1"/>
              <a:t>etc</a:t>
            </a:r>
            <a:r>
              <a:rPr lang="en-US" dirty="0"/>
              <a:t>)</a:t>
            </a:r>
          </a:p>
          <a:p>
            <a:r>
              <a:rPr lang="en-US" dirty="0"/>
              <a:t>Which RC Addressed refers to which root cause is being addressed by the action (e.g. RC1, RC2, </a:t>
            </a:r>
            <a:r>
              <a:rPr lang="en-US" dirty="0" err="1"/>
              <a:t>etc</a:t>
            </a:r>
            <a:r>
              <a:rPr lang="en-US" dirty="0"/>
              <a:t>)</a:t>
            </a:r>
          </a:p>
          <a:p>
            <a:endParaRPr lang="en-US" dirty="0"/>
          </a:p>
          <a:p>
            <a:r>
              <a:rPr lang="en-US" dirty="0"/>
              <a:t>Every Action Description should start with a verb (an action word) such as Edit…, Update…, Create…, Test…., Add… and should be clearly modifying a process.</a:t>
            </a:r>
          </a:p>
          <a:p>
            <a:r>
              <a:rPr lang="en-US" dirty="0"/>
              <a:t>Avoid use of “Ensure that…”  This does not say how we will ensure this, and will not have any impact as time goes on.  A more specific and permanent action would be “Update [checklist/manual/standard agenda/training material/defined roles/</a:t>
            </a:r>
            <a:r>
              <a:rPr lang="en-US" dirty="0" err="1"/>
              <a:t>etc</a:t>
            </a:r>
            <a:r>
              <a:rPr lang="en-US" dirty="0"/>
              <a:t>] to…”</a:t>
            </a:r>
          </a:p>
          <a:p>
            <a:r>
              <a:rPr lang="en-US" dirty="0"/>
              <a:t>Assign clear owners.</a:t>
            </a:r>
          </a:p>
          <a:p>
            <a:r>
              <a:rPr lang="en-US" dirty="0"/>
              <a:t>Follow up on all actions until completed.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Are there any existing DFMEAs that need to be updated, now that a risk has been reduced as a result of this process improvement?</a:t>
            </a:r>
            <a:endParaRPr lang="en-US" dirty="0"/>
          </a:p>
          <a:p>
            <a:r>
              <a:rPr lang="en-US" dirty="0"/>
              <a:t>Do standard testbenches need to be updated?</a:t>
            </a:r>
          </a:p>
          <a:p>
            <a:endParaRPr lang="en-US" dirty="0"/>
          </a:p>
          <a:p>
            <a:r>
              <a:rPr lang="en-US" dirty="0"/>
              <a:t>Preventive actions should be applied as broadly as possible, which, if applicable, means engaging with the appropriate council (design, layout, digital, PEM, etc.) to consider what is feasible to implement across all product lines.</a:t>
            </a:r>
          </a:p>
          <a:p>
            <a:r>
              <a:rPr lang="en-US" dirty="0"/>
              <a:t>If applicable, involve councils or Methodology Core Team (MCT for SERDES/DDR/AIP) to roll improvements out broadly.</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18</a:t>
            </a:fld>
            <a:endParaRPr lang="en-US" dirty="0"/>
          </a:p>
        </p:txBody>
      </p:sp>
    </p:spTree>
    <p:extLst>
      <p:ext uri="{BB962C8B-B14F-4D97-AF65-F5344CB8AC3E}">
        <p14:creationId xmlns:p14="http://schemas.microsoft.com/office/powerpoint/2010/main" val="1081883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before and after evidence that the problem is corrected such as checklist with an added item, templates or design guidelines that have been updated,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point form or essay-style to discuss state of the preventive actions, any problems,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helps the reader to understand exactly what the preventive actions entailed.  Consider showing a flow chart to illustrate the process before and after the proposed improvement.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also proves to the reader/customer that we followed through and really did implement the change that we claimed.</a:t>
            </a:r>
          </a:p>
          <a:p>
            <a:endParaRPr lang="en-US" dirty="0"/>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19</a:t>
            </a:fld>
            <a:endParaRPr lang="en-US" dirty="0"/>
          </a:p>
        </p:txBody>
      </p:sp>
    </p:spTree>
    <p:extLst>
      <p:ext uri="{BB962C8B-B14F-4D97-AF65-F5344CB8AC3E}">
        <p14:creationId xmlns:p14="http://schemas.microsoft.com/office/powerpoint/2010/main" val="470667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Now think </a:t>
            </a:r>
            <a:r>
              <a:rPr lang="en-US" sz="1200" u="sng" kern="1200" dirty="0">
                <a:solidFill>
                  <a:schemeClr val="tx1"/>
                </a:solidFill>
                <a:latin typeface="+mn-lt"/>
                <a:ea typeface="+mn-ea"/>
                <a:cs typeface="+mn-cs"/>
              </a:rPr>
              <a:t>beyond</a:t>
            </a:r>
            <a:r>
              <a:rPr lang="en-US" sz="1200" kern="1200" dirty="0">
                <a:solidFill>
                  <a:schemeClr val="tx1"/>
                </a:solidFill>
                <a:latin typeface="+mn-lt"/>
                <a:ea typeface="+mn-ea"/>
                <a:cs typeface="+mn-cs"/>
              </a:rPr>
              <a:t> the immediate product/process issue that was addressed in D6:</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What other products/processes would be susceptible to a similar problem that should be proactively addressed? </a:t>
            </a:r>
          </a:p>
          <a:p>
            <a:pPr marL="0" marR="0" lvl="0" indent="0" algn="l" defTabSz="914400" rtl="0" eaLnBrk="1" fontAlgn="t"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How did this process problem/gap get created in the first place?  Are there management changes or process qualification changes required?</a:t>
            </a:r>
          </a:p>
          <a:p>
            <a:pPr marL="0" marR="0" lvl="0" indent="0" algn="l" defTabSz="914400" rtl="0" eaLnBrk="1" fontAlgn="t"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How can we share lessons learned beyond this 8D team.  </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20</a:t>
            </a:fld>
            <a:endParaRPr lang="en-US" dirty="0"/>
          </a:p>
        </p:txBody>
      </p:sp>
    </p:spTree>
    <p:extLst>
      <p:ext uri="{BB962C8B-B14F-4D97-AF65-F5344CB8AC3E}">
        <p14:creationId xmlns:p14="http://schemas.microsoft.com/office/powerpoint/2010/main" val="38828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3</a:t>
            </a:fld>
            <a:endParaRPr lang="en-US" dirty="0"/>
          </a:p>
        </p:txBody>
      </p:sp>
    </p:spTree>
    <p:extLst>
      <p:ext uri="{BB962C8B-B14F-4D97-AF65-F5344CB8AC3E}">
        <p14:creationId xmlns:p14="http://schemas.microsoft.com/office/powerpoint/2010/main" val="2016696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Hold a meeting and document noteworthy items such as:	</a:t>
            </a:r>
          </a:p>
          <a:p>
            <a:r>
              <a:rPr lang="en-US" dirty="0"/>
              <a:t>	How the investigation progressed</a:t>
            </a:r>
          </a:p>
          <a:p>
            <a:r>
              <a:rPr lang="en-US" dirty="0"/>
              <a:t>	What worked well</a:t>
            </a:r>
          </a:p>
          <a:p>
            <a:r>
              <a:rPr lang="en-US" dirty="0"/>
              <a:t>	What didn’t work well</a:t>
            </a:r>
          </a:p>
          <a:p>
            <a:r>
              <a:rPr lang="en-US" dirty="0"/>
              <a:t>	What should be done differently next time?</a:t>
            </a:r>
          </a:p>
          <a:p>
            <a:endParaRPr lang="en-US" dirty="0"/>
          </a:p>
          <a:p>
            <a:r>
              <a:rPr lang="en-US" dirty="0"/>
              <a:t>List any areas for possible further investigation in the future.</a:t>
            </a:r>
          </a:p>
          <a:p>
            <a:endParaRPr lang="en-US" dirty="0"/>
          </a:p>
          <a:p>
            <a:r>
              <a:rPr lang="en-US" dirty="0"/>
              <a:t>Review the entire 8D for technical correctness now that problem is completely understood.  Make sure actions are shown as complete or no longer applicable.  Your 8D may be audited by an internal or 3rd party auditor.</a:t>
            </a:r>
          </a:p>
          <a:p>
            <a:endParaRPr lang="en-US" dirty="0"/>
          </a:p>
          <a:p>
            <a:r>
              <a:rPr lang="en-US" dirty="0"/>
              <a:t>If the customer has requested a summary of the 8D report, use the 8D Customer Summary Template from:  </a:t>
            </a:r>
          </a:p>
          <a:p>
            <a:r>
              <a:rPr lang="en-US" dirty="0"/>
              <a:t>	https://sp-sg/sites/sgqms/QMSTools/8D%20Information/Home.aspx</a:t>
            </a:r>
          </a:p>
          <a:p>
            <a:r>
              <a:rPr lang="en-US" dirty="0"/>
              <a:t>	Click on the 8D template link.</a:t>
            </a:r>
          </a:p>
          <a:p>
            <a:r>
              <a:rPr lang="en-US" dirty="0"/>
              <a:t>	Then “8D Customer Summary Template.pptx”</a:t>
            </a:r>
          </a:p>
          <a:p>
            <a:r>
              <a:rPr lang="en-US" dirty="0"/>
              <a:t>Instructions on how to populate are found within. Refer to slide notes for details.</a:t>
            </a:r>
          </a:p>
          <a:p>
            <a:r>
              <a:rPr lang="en-US" dirty="0"/>
              <a:t>This is a high-level summary which is easy to review by the customer, and is meant to be the default method of sharing 8D results with the customer.  </a:t>
            </a:r>
          </a:p>
          <a:p>
            <a:endParaRPr lang="en-US" dirty="0"/>
          </a:p>
          <a:p>
            <a:r>
              <a:rPr lang="en-US" dirty="0"/>
              <a:t>If the above customer template is too high-level and the customer wants a deeper dive showing all the details, create a </a:t>
            </a:r>
            <a:r>
              <a:rPr lang="en-US" b="1" u="sng" dirty="0"/>
              <a:t>customer-ready</a:t>
            </a:r>
            <a:r>
              <a:rPr lang="en-US" dirty="0"/>
              <a:t> version of </a:t>
            </a:r>
            <a:r>
              <a:rPr lang="en-US" u="sng" dirty="0"/>
              <a:t>this</a:t>
            </a:r>
            <a:r>
              <a:rPr lang="en-US" dirty="0"/>
              <a:t> internal 8D template document by:</a:t>
            </a:r>
          </a:p>
          <a:p>
            <a:pPr marL="171450" indent="-171450">
              <a:buFontTx/>
              <a:buChar char="-"/>
            </a:pPr>
            <a:r>
              <a:rPr lang="en-US" dirty="0"/>
              <a:t>Removing all customer references.  Recipient customer should be referred to only as “the customer”, and no specific customer project references should be made (in case the document falls into the wrong hands). </a:t>
            </a:r>
          </a:p>
          <a:p>
            <a:pPr marL="171450" indent="-171450">
              <a:buFontTx/>
              <a:buChar char="-"/>
            </a:pPr>
            <a:r>
              <a:rPr lang="en-US" dirty="0"/>
              <a:t>Remove red instructions in D4 and D8 sections</a:t>
            </a:r>
          </a:p>
          <a:p>
            <a:pPr marL="171450" indent="-171450">
              <a:buFontTx/>
              <a:buChar char="-"/>
            </a:pPr>
            <a:r>
              <a:rPr lang="en-US" dirty="0"/>
              <a:t>Make sure that all comments are constructive, especially in D8.  No negative comments. </a:t>
            </a:r>
          </a:p>
          <a:p>
            <a:pPr marL="171450" indent="-171450">
              <a:buFontTx/>
              <a:buChar char="-"/>
            </a:pPr>
            <a:r>
              <a:rPr lang="en-US" dirty="0"/>
              <a:t>Footers should be changed from “Synopsys Internal Use Only” to “Synopsys Confidential”, by going to HOME, Title Slide &amp; Footer Options, and select “Synopsys Confidential Information</a:t>
            </a:r>
            <a:r>
              <a:rPr lang="en-US" dirty="0">
                <a:sym typeface="Wingdings" panose="05000000000000000000" pitchFamily="2" charset="2"/>
              </a:rPr>
              <a:t>”</a:t>
            </a:r>
            <a:r>
              <a:rPr lang="en-US" dirty="0"/>
              <a:t>.  </a:t>
            </a:r>
          </a:p>
          <a:p>
            <a:pPr marL="171450" indent="-171450">
              <a:buFontTx/>
              <a:buChar char="-"/>
            </a:pPr>
            <a:r>
              <a:rPr lang="en-US" dirty="0"/>
              <a:t>Convert the document to .pdf (This will also eliminate the notes at the bottom of each slide)</a:t>
            </a:r>
          </a:p>
          <a:p>
            <a:endParaRPr lang="en-US" dirty="0"/>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21</a:t>
            </a:fld>
            <a:endParaRPr lang="en-US" dirty="0"/>
          </a:p>
        </p:txBody>
      </p:sp>
    </p:spTree>
    <p:extLst>
      <p:ext uri="{BB962C8B-B14F-4D97-AF65-F5344CB8AC3E}">
        <p14:creationId xmlns:p14="http://schemas.microsoft.com/office/powerpoint/2010/main" val="1715034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the information about the template owner and revision.</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23</a:t>
            </a:fld>
            <a:endParaRPr lang="en-US" dirty="0"/>
          </a:p>
        </p:txBody>
      </p:sp>
    </p:spTree>
    <p:extLst>
      <p:ext uri="{BB962C8B-B14F-4D97-AF65-F5344CB8AC3E}">
        <p14:creationId xmlns:p14="http://schemas.microsoft.com/office/powerpoint/2010/main" val="3509002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edit or delete this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States: Draft, Under Review, Reviewed, Approved, Obsolete</a:t>
            </a:r>
          </a:p>
          <a:p>
            <a:r>
              <a:rPr lang="en-US" dirty="0"/>
              <a:t>It is for editing by Quality and Functional Safety Group only, as this  template is revised over time.</a:t>
            </a:r>
          </a:p>
          <a:p>
            <a:r>
              <a:rPr lang="en-US" dirty="0"/>
              <a:t>Latest template can be found at the Quality and Functional Safety </a:t>
            </a:r>
            <a:r>
              <a:rPr lang="en-US" dirty="0" err="1"/>
              <a:t>sharepoint</a:t>
            </a:r>
            <a:r>
              <a:rPr lang="en-US" dirty="0"/>
              <a:t>:  </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https://sp-sg/sites/sgqms/QMSTools/8D%20Information/Home.aspx</a:t>
            </a:r>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24</a:t>
            </a:fld>
            <a:endParaRPr lang="en-US" dirty="0"/>
          </a:p>
        </p:txBody>
      </p:sp>
    </p:spTree>
    <p:extLst>
      <p:ext uri="{BB962C8B-B14F-4D97-AF65-F5344CB8AC3E}">
        <p14:creationId xmlns:p14="http://schemas.microsoft.com/office/powerpoint/2010/main" val="3079702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edit or delete this slide. </a:t>
            </a:r>
          </a:p>
          <a:p>
            <a:r>
              <a:rPr lang="en-US" dirty="0"/>
              <a:t>States: Draft, Under Review, Reviewed, Approved, Obsolete</a:t>
            </a:r>
          </a:p>
          <a:p>
            <a:r>
              <a:rPr lang="en-US" dirty="0"/>
              <a:t>It is for editing by Quality and Functional Safety Group only, as this  template is revised over time.</a:t>
            </a:r>
          </a:p>
          <a:p>
            <a:r>
              <a:rPr lang="en-US" dirty="0"/>
              <a:t>Latest template can be found at the Quality and Functional Safety </a:t>
            </a:r>
            <a:r>
              <a:rPr lang="en-US" dirty="0" err="1"/>
              <a:t>sharepoint</a:t>
            </a:r>
            <a:r>
              <a:rPr lang="en-US" dirty="0"/>
              <a:t>:  </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https://sp-sg/sites/sgqms/QMSTools/8D%20Information/Home.aspx</a:t>
            </a:r>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25</a:t>
            </a:fld>
            <a:endParaRPr lang="en-US" dirty="0"/>
          </a:p>
        </p:txBody>
      </p:sp>
    </p:spTree>
    <p:extLst>
      <p:ext uri="{BB962C8B-B14F-4D97-AF65-F5344CB8AC3E}">
        <p14:creationId xmlns:p14="http://schemas.microsoft.com/office/powerpoint/2010/main" val="342989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log changes made to this document as it evolves.</a:t>
            </a:r>
          </a:p>
          <a:p>
            <a:r>
              <a:rPr lang="en-US" dirty="0"/>
              <a:t>Each time this document is updated by the team, an entry will also be added to this table.</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4</a:t>
            </a:fld>
            <a:endParaRPr lang="en-US" dirty="0"/>
          </a:p>
        </p:txBody>
      </p:sp>
    </p:spTree>
    <p:extLst>
      <p:ext uri="{BB962C8B-B14F-4D97-AF65-F5344CB8AC3E}">
        <p14:creationId xmlns:p14="http://schemas.microsoft.com/office/powerpoint/2010/main" val="2388012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Establish a team of people (3-6) with first-hand knowledge of the issue and relevant processes.</a:t>
            </a:r>
          </a:p>
          <a:p>
            <a:r>
              <a:rPr lang="en-US" dirty="0"/>
              <a:t>Typically include R&amp;D managers/senior engineers responsible for the development of the affected product, and PEM who would be knowledgeable of the IP releases and customers.</a:t>
            </a:r>
          </a:p>
          <a:p>
            <a:r>
              <a:rPr lang="en-US" dirty="0"/>
              <a:t>List the leader/author of this 8D Investigation first.</a:t>
            </a:r>
          </a:p>
          <a:p>
            <a:r>
              <a:rPr lang="en-US" dirty="0"/>
              <a:t>List only Synopsys employees.</a:t>
            </a:r>
          </a:p>
          <a:p>
            <a:r>
              <a:rPr lang="en-US" dirty="0"/>
              <a:t>For Automotive  products, include the Safety Manager and any other members of the Functional Safety team involved.</a:t>
            </a:r>
          </a:p>
          <a:p>
            <a:endParaRPr lang="en-US" dirty="0"/>
          </a:p>
          <a:p>
            <a:r>
              <a:rPr lang="en-US" dirty="0"/>
              <a:t>Determine the frequency of the meetings to be held.</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5</a:t>
            </a:fld>
            <a:endParaRPr lang="en-US" dirty="0"/>
          </a:p>
        </p:txBody>
      </p:sp>
    </p:spTree>
    <p:extLst>
      <p:ext uri="{BB962C8B-B14F-4D97-AF65-F5344CB8AC3E}">
        <p14:creationId xmlns:p14="http://schemas.microsoft.com/office/powerpoint/2010/main" val="35968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is an automotive product, and a safety related issue, then the safety manager needs to contribute and/or provide oversight to all sections of the analysis.</a:t>
            </a:r>
          </a:p>
        </p:txBody>
      </p:sp>
      <p:sp>
        <p:nvSpPr>
          <p:cNvPr id="4" name="Slide Number Placeholder 3"/>
          <p:cNvSpPr>
            <a:spLocks noGrp="1"/>
          </p:cNvSpPr>
          <p:nvPr>
            <p:ph type="sldNum" sz="quarter" idx="5"/>
          </p:nvPr>
        </p:nvSpPr>
        <p:spPr/>
        <p:txBody>
          <a:bodyPr/>
          <a:lstStyle/>
          <a:p>
            <a:fld id="{0E60B6C5-98CE-41D9-A157-E7C66D03A703}" type="slidenum">
              <a:rPr lang="en-US" smtClean="0"/>
              <a:t>6</a:t>
            </a:fld>
            <a:endParaRPr lang="en-US" dirty="0"/>
          </a:p>
        </p:txBody>
      </p:sp>
    </p:spTree>
    <p:extLst>
      <p:ext uri="{BB962C8B-B14F-4D97-AF65-F5344CB8AC3E}">
        <p14:creationId xmlns:p14="http://schemas.microsoft.com/office/powerpoint/2010/main" val="2286281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Give a brief timeline of events that occurred in order to </a:t>
            </a:r>
            <a:r>
              <a:rPr lang="en-US" sz="1200" u="sng" dirty="0"/>
              <a:t>understand the problem</a:t>
            </a:r>
            <a:r>
              <a:rPr lang="en-US" sz="1200" dirty="0"/>
              <a:t> (do not include any corrective or preventive actions in this table)</a:t>
            </a:r>
          </a:p>
          <a:p>
            <a:r>
              <a:rPr lang="en-US" sz="1200" dirty="0"/>
              <a:t>This table should grow as the problem is understood more.</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7</a:t>
            </a:fld>
            <a:endParaRPr lang="en-US" dirty="0"/>
          </a:p>
        </p:txBody>
      </p:sp>
    </p:spTree>
    <p:extLst>
      <p:ext uri="{BB962C8B-B14F-4D97-AF65-F5344CB8AC3E}">
        <p14:creationId xmlns:p14="http://schemas.microsoft.com/office/powerpoint/2010/main" val="1292912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point form or essay-style to thoroughly describe the problem, including symptoms, investigation performed, and what was found to be the causal factor.  This is all part of the “problem” that needs to be root-caused and prevented in later steps.</a:t>
            </a:r>
          </a:p>
          <a:p>
            <a:r>
              <a:rPr lang="en-US" dirty="0"/>
              <a:t>Use terms easy for the customer to understand.  Avoid the use of abbreviations/acronyms where possible, and if not, at least define them on first occurrence.</a:t>
            </a:r>
          </a:p>
          <a:p>
            <a:r>
              <a:rPr lang="en-US" dirty="0"/>
              <a:t>Where was it discovered (simulation, silicon, proto evaluation, ATE development, production, field)?</a:t>
            </a:r>
          </a:p>
          <a:p>
            <a:r>
              <a:rPr lang="en-US" dirty="0"/>
              <a:t>How it was discovered?</a:t>
            </a:r>
          </a:p>
          <a:p>
            <a:r>
              <a:rPr lang="en-US" dirty="0"/>
              <a:t>Symptoms observed due to problem.</a:t>
            </a:r>
          </a:p>
          <a:p>
            <a:r>
              <a:rPr lang="en-US" dirty="0"/>
              <a:t>What should have been the correct functionality/spec?</a:t>
            </a:r>
          </a:p>
          <a:p>
            <a:r>
              <a:rPr lang="en-US" dirty="0"/>
              <a:t>What is the impact to customer if not addressed?</a:t>
            </a:r>
          </a:p>
          <a:p>
            <a:r>
              <a:rPr lang="en-US" dirty="0"/>
              <a:t>What percentage of devices are affected?</a:t>
            </a:r>
          </a:p>
          <a:p>
            <a:r>
              <a:rPr lang="en-US" dirty="0"/>
              <a:t>How often does an affected device show the issue?</a:t>
            </a:r>
          </a:p>
          <a:p>
            <a:r>
              <a:rPr lang="en-US" dirty="0"/>
              <a:t>How do PVT conditions affect the occurrence rate?</a:t>
            </a:r>
          </a:p>
          <a:p>
            <a:r>
              <a:rPr lang="en-US" dirty="0"/>
              <a:t>What is relevant background of development process used?</a:t>
            </a:r>
          </a:p>
          <a:p>
            <a:r>
              <a:rPr lang="en-US" dirty="0"/>
              <a:t>Why does the problem occur?</a:t>
            </a:r>
          </a:p>
          <a:p>
            <a:r>
              <a:rPr lang="en-US" dirty="0"/>
              <a:t>Links to supporting documents – characterization reports, databooks, etc.</a:t>
            </a:r>
          </a:p>
          <a:p>
            <a:r>
              <a:rPr lang="en-US" dirty="0"/>
              <a:t>Embed waveforms, schematics, diagrams to support.</a:t>
            </a:r>
          </a:p>
          <a:p>
            <a:r>
              <a:rPr lang="en-US" dirty="0"/>
              <a:t>Actions/Plan to collect more information and dissect the problem.</a:t>
            </a:r>
          </a:p>
          <a:p>
            <a:r>
              <a:rPr lang="en-US" dirty="0"/>
              <a:t>Should result in the causal factor (eg. Transistor too weak, noise between metal lines, error in RTL code, etc.)</a:t>
            </a:r>
          </a:p>
          <a:p>
            <a:r>
              <a:rPr lang="en-US" dirty="0"/>
              <a:t>Add more slides as necessary.</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8</a:t>
            </a:fld>
            <a:endParaRPr lang="en-US" dirty="0"/>
          </a:p>
        </p:txBody>
      </p:sp>
    </p:spTree>
    <p:extLst>
      <p:ext uri="{BB962C8B-B14F-4D97-AF65-F5344CB8AC3E}">
        <p14:creationId xmlns:p14="http://schemas.microsoft.com/office/powerpoint/2010/main" val="87964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Actions and owners to help get to an understanding of the problem.</a:t>
            </a:r>
          </a:p>
          <a:p>
            <a:r>
              <a:rPr lang="en-US" dirty="0"/>
              <a:t>May be removed if not useful.</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9</a:t>
            </a:fld>
            <a:endParaRPr lang="en-US" dirty="0"/>
          </a:p>
        </p:txBody>
      </p:sp>
    </p:spTree>
    <p:extLst>
      <p:ext uri="{BB962C8B-B14F-4D97-AF65-F5344CB8AC3E}">
        <p14:creationId xmlns:p14="http://schemas.microsoft.com/office/powerpoint/2010/main" val="3492636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OTHER Products are impacted by this problem?  What releases?  What customers?  What is the state of the customer’s SOC development in each case?  What does the customer already know about the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this kind of information will need to be filtered out before it is sent to any customer.  More details are given in notes of section D8.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work-arounds exist that can be suggested to the customer?  Show details involved and explain how it avoids the problem.</a:t>
            </a:r>
          </a:p>
          <a:p>
            <a:r>
              <a:rPr lang="en-US" dirty="0"/>
              <a:t>Does this solve the problem completely?  What risks would still exist?</a:t>
            </a:r>
          </a:p>
          <a:p>
            <a:r>
              <a:rPr lang="en-US" dirty="0"/>
              <a:t>How easy is this work-around for the customer to implement?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design change is required to be able to provide a fix?  Explain how it solves the problem.  Show before and after snapshots of rtl/schematics/waveforms.</a:t>
            </a:r>
          </a:p>
          <a:p>
            <a:r>
              <a:rPr lang="en-US" dirty="0"/>
              <a:t>Make sure the interim containment (work-around and/or fix) does not create another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will this fix be available? </a:t>
            </a:r>
          </a:p>
          <a:p>
            <a:endParaRPr lang="en-US" dirty="0"/>
          </a:p>
          <a:p>
            <a:r>
              <a:rPr lang="en-US" dirty="0"/>
              <a:t>Create STAR in the Jira system, and in this slide, state STAR number, Bug or Enhancement, STAR severity, and plan regarding publishing to the customer.</a:t>
            </a:r>
          </a:p>
          <a:p>
            <a:endParaRPr lang="en-US" dirty="0"/>
          </a:p>
        </p:txBody>
      </p:sp>
      <p:sp>
        <p:nvSpPr>
          <p:cNvPr id="4" name="Slide Number Placeholder 3"/>
          <p:cNvSpPr>
            <a:spLocks noGrp="1"/>
          </p:cNvSpPr>
          <p:nvPr>
            <p:ph type="sldNum" sz="quarter" idx="10"/>
          </p:nvPr>
        </p:nvSpPr>
        <p:spPr/>
        <p:txBody>
          <a:bodyPr/>
          <a:lstStyle/>
          <a:p>
            <a:fld id="{0E60B6C5-98CE-41D9-A157-E7C66D03A703}" type="slidenum">
              <a:rPr lang="en-US" smtClean="0"/>
              <a:t>10</a:t>
            </a:fld>
            <a:endParaRPr lang="en-US" dirty="0"/>
          </a:p>
        </p:txBody>
      </p:sp>
    </p:spTree>
    <p:extLst>
      <p:ext uri="{BB962C8B-B14F-4D97-AF65-F5344CB8AC3E}">
        <p14:creationId xmlns:p14="http://schemas.microsoft.com/office/powerpoint/2010/main" val="301842840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69181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8" name="Text Placeholder 15"/>
          <p:cNvSpPr>
            <a:spLocks noGrp="1"/>
          </p:cNvSpPr>
          <p:nvPr>
            <p:ph type="body" sz="quarter" idx="10" hasCustomPrompt="1"/>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pic>
        <p:nvPicPr>
          <p:cNvPr id="10" name="Picture 9">
            <a:extLst>
              <a:ext uri="{FF2B5EF4-FFF2-40B4-BE49-F238E27FC236}">
                <a16:creationId xmlns:a16="http://schemas.microsoft.com/office/drawing/2014/main" id="{539E9DCA-65C1-408F-A0D3-4BBCB37E3780}"/>
              </a:ext>
            </a:extLst>
          </p:cNvPr>
          <p:cNvPicPr>
            <a:picLocks noChangeAspect="1"/>
          </p:cNvPicPr>
          <p:nvPr userDrawn="1">
            <p:custDataLst>
              <p:tags r:id="rId1"/>
            </p:custDataLst>
          </p:nvPr>
        </p:nvPicPr>
        <p:blipFill>
          <a:blip r:embed="rId3"/>
          <a:stretch>
            <a:fillRect/>
          </a:stretch>
        </p:blipFill>
        <p:spPr>
          <a:xfrm>
            <a:off x="0" y="3909847"/>
            <a:ext cx="12192000" cy="2948153"/>
          </a:xfrm>
          <a:prstGeom prst="rect">
            <a:avLst/>
          </a:prstGeom>
        </p:spPr>
      </p:pic>
    </p:spTree>
    <p:extLst>
      <p:ext uri="{BB962C8B-B14F-4D97-AF65-F5344CB8AC3E}">
        <p14:creationId xmlns:p14="http://schemas.microsoft.com/office/powerpoint/2010/main" val="361342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9"/>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20"/>
            </p:custDataLst>
          </p:nvPr>
        </p:nvSpPr>
        <p:spPr>
          <a:xfrm>
            <a:off x="456555" y="1554480"/>
            <a:ext cx="11278244" cy="4846320"/>
          </a:xfrm>
          <a:prstGeom prst="rect">
            <a:avLst/>
          </a:prstGeom>
        </p:spPr>
        <p:txBody>
          <a:bodyPr vert="horz" lIns="91440" tIns="45720" rIns="91440" bIns="45720" rtlCol="0">
            <a:normAutofit/>
          </a:bodyPr>
          <a:lstStyle/>
          <a:p>
            <a:pPr lvl="0"/>
            <a:r>
              <a:t>Edit Master text styles</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8" name="TextBox 7"/>
          <p:cNvSpPr txBox="1"/>
          <p:nvPr>
            <p:custDataLst>
              <p:tags r:id="rId21"/>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20</a:t>
            </a:r>
            <a:r>
              <a:rPr sz="800" dirty="0">
                <a:solidFill>
                  <a:schemeClr val="tx1">
                    <a:lumMod val="50000"/>
                    <a:lumOff val="50000"/>
                  </a:schemeClr>
                </a:solidFill>
              </a:rPr>
              <a:t> Synopsys, Inc. </a:t>
            </a:r>
          </a:p>
        </p:txBody>
      </p:sp>
      <p:sp>
        <p:nvSpPr>
          <p:cNvPr id="9" name="TextBox 8"/>
          <p:cNvSpPr txBox="1"/>
          <p:nvPr>
            <p:custDataLst>
              <p:tags r:id="rId22"/>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3"/>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4"/>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5"/>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 id="2147483681" r:id="rId17"/>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4.xml"/><Relationship Id="rId1" Type="http://schemas.openxmlformats.org/officeDocument/2006/relationships/customXml" Target="../../customXml/item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p-sg/sites/sgqms/QMSKnowledgeCenter/_layouts/15/WopiFrame.aspx?sourcedoc=/sites/sgqms/QMSKnowledgeCenter/Knowledge%20Center%20Documents/How%20to%20obtain%20QMS%20support%20in%20Jira.pptx&amp;action=defaul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sp-sg/sites/sgqms/QMSKnowledgeCenter/_layouts/15/WopiFrame.aspx?sourcedoc=/sites/sgqms/QMSKnowledgeCenter/Knowledge%20Center%20Documents/How%20to%20obtain%20QMS%20support%20in%20Jira.pptx&amp;action=default"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sp-sg/sites/sgqms/QualityManagementSystem/SGQP202003%20Documents/Templates/8D/8D%20Customer%20Summary%20Template.pptx"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notesSlide" Target="../notesSlides/notesSlide2.xml"/><Relationship Id="rId7"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tags" Target="../tags/tag75.xml"/><Relationship Id="rId6" Type="http://schemas.openxmlformats.org/officeDocument/2006/relationships/hyperlink" Target="https://sp-sg/sites/sgqms/QualityManagementSystem/SGQP202003%20Documents/Forms/AllItems.aspx?RootFolder=/sites/sgqms/QualityManagementSystem/SGQP202003%20Documents/Templates/8D&amp;FolderCTID=0x012000A7ADD179349630429B2C174D33AA4631&amp;View=%7bECEB1A41-98B8-436E-8380-72D9555F838B%7d&amp;InitialTabId=Ribbon.Document&amp;VisibilityContext=WSSTabPersistence" TargetMode="External"/><Relationship Id="rId5" Type="http://schemas.openxmlformats.org/officeDocument/2006/relationships/hyperlink" Target="https://sp-sg/sites/sgqms/QMSTools/8D%20Information/Home.aspx" TargetMode="External"/><Relationship Id="rId4" Type="http://schemas.openxmlformats.org/officeDocument/2006/relationships/hyperlink" Target="https://sp-sg/sites/sgqms/Pages/SGQMS.aspx"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4">
            <a:extLst>
              <a:ext uri="{FF2B5EF4-FFF2-40B4-BE49-F238E27FC236}">
                <a16:creationId xmlns:a16="http://schemas.microsoft.com/office/drawing/2014/main" id="{38DEA1BC-6AE0-47B8-AFD4-6A1C67899C88}"/>
              </a:ext>
            </a:extLst>
          </p:cNvPr>
          <p:cNvSpPr/>
          <p:nvPr>
            <p:custDataLst>
              <p:custData r:id="rId1"/>
              <p:tags r:id="rId2"/>
            </p:custDataLst>
          </p:nvPr>
        </p:nvSpPr>
        <p:spPr>
          <a:xfrm>
            <a:off x="457200" y="410313"/>
            <a:ext cx="3921760" cy="594360"/>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For Internal Use Only</a:t>
            </a:r>
          </a:p>
        </p:txBody>
      </p:sp>
      <p:sp>
        <p:nvSpPr>
          <p:cNvPr id="2" name="Subtitle 1"/>
          <p:cNvSpPr>
            <a:spLocks noGrp="1"/>
          </p:cNvSpPr>
          <p:nvPr>
            <p:ph type="subTitle" idx="1"/>
          </p:nvPr>
        </p:nvSpPr>
        <p:spPr/>
        <p:txBody>
          <a:bodyPr/>
          <a:lstStyle/>
          <a:p>
            <a:r>
              <a:rPr lang="en-US" dirty="0"/>
              <a:t>8D Analysis</a:t>
            </a:r>
          </a:p>
        </p:txBody>
      </p:sp>
      <p:sp>
        <p:nvSpPr>
          <p:cNvPr id="5" name="Title 4"/>
          <p:cNvSpPr>
            <a:spLocks noGrp="1"/>
          </p:cNvSpPr>
          <p:nvPr>
            <p:ph type="ctrTitle"/>
          </p:nvPr>
        </p:nvSpPr>
        <p:spPr>
          <a:xfrm>
            <a:off x="609600" y="1895641"/>
            <a:ext cx="10972800" cy="1177506"/>
          </a:xfrm>
        </p:spPr>
        <p:txBody>
          <a:bodyPr/>
          <a:lstStyle/>
          <a:p>
            <a:r>
              <a:rPr lang="en-US" dirty="0"/>
              <a:t>[Title of Investigation]</a:t>
            </a:r>
          </a:p>
        </p:txBody>
      </p:sp>
      <p:sp>
        <p:nvSpPr>
          <p:cNvPr id="6" name="Subtitle 1">
            <a:extLst>
              <a:ext uri="{FF2B5EF4-FFF2-40B4-BE49-F238E27FC236}">
                <a16:creationId xmlns:a16="http://schemas.microsoft.com/office/drawing/2014/main" id="{26D70508-023E-4960-AD65-3A03605BAFFC}"/>
              </a:ext>
            </a:extLst>
          </p:cNvPr>
          <p:cNvSpPr txBox="1">
            <a:spLocks/>
          </p:cNvSpPr>
          <p:nvPr/>
        </p:nvSpPr>
        <p:spPr>
          <a:xfrm>
            <a:off x="618477" y="3910750"/>
            <a:ext cx="10963923" cy="290438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buClr>
                <a:schemeClr val="tx1"/>
              </a:buClr>
              <a:buFont typeface="Arial" panose="020B0604020202020204" pitchFamily="34" charset="0"/>
              <a:buNone/>
              <a:defRPr sz="2800" b="0" kern="1200">
                <a:solidFill>
                  <a:schemeClr val="tx1"/>
                </a:solidFill>
                <a:effectLst/>
                <a:latin typeface="+mn-lt"/>
                <a:ea typeface="+mn-ea"/>
                <a:cs typeface="+mn-cs"/>
              </a:defRPr>
            </a:lvl1pPr>
            <a:lvl2pPr marL="457200" indent="0" algn="ctr" defTabSz="914400" rtl="0" eaLnBrk="1" latinLnBrk="0" hangingPunct="1">
              <a:lnSpc>
                <a:spcPct val="100000"/>
              </a:lnSpc>
              <a:spcBef>
                <a:spcPts val="600"/>
              </a:spcBef>
              <a:buClr>
                <a:schemeClr val="tx1"/>
              </a:buClr>
              <a:buFont typeface="Arial" panose="020B0604020202020204"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600"/>
              </a:spcBef>
              <a:buClr>
                <a:schemeClr val="tx1"/>
              </a:buClr>
              <a:buFont typeface="Arial" panose="020B0604020202020204"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336"/>
              </a:spcBef>
              <a:buClr>
                <a:schemeClr val="tx1"/>
              </a:buClr>
              <a:buFont typeface="Arial" panose="020B0604020202020204"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336"/>
              </a:spcBef>
              <a:buClr>
                <a:schemeClr val="tx1"/>
              </a:buClr>
              <a:buFont typeface="Arial" panose="020B0604020202020204"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lnSpc>
                <a:spcPct val="100000"/>
              </a:lnSpc>
              <a:spcBef>
                <a:spcPts val="336"/>
              </a:spcBef>
              <a:buClr>
                <a:schemeClr val="tx1"/>
              </a:buClr>
              <a:buFont typeface="Arial" panose="020B0604020202020204"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ts val="336"/>
              </a:spcBef>
              <a:buClr>
                <a:schemeClr val="tx1"/>
              </a:buClr>
              <a:buFont typeface="Arial" panose="020B0604020202020204"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ts val="336"/>
              </a:spcBef>
              <a:buClr>
                <a:schemeClr val="tx1"/>
              </a:buClr>
              <a:buFont typeface="Arial" panose="020B0604020202020204"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ts val="336"/>
              </a:spcBef>
              <a:buClr>
                <a:schemeClr val="tx1"/>
              </a:buClr>
              <a:buFont typeface="Arial" panose="020B0604020202020204" pitchFamily="34" charset="0"/>
              <a:buNone/>
              <a:defRPr sz="1400" kern="1200">
                <a:solidFill>
                  <a:schemeClr val="tx1">
                    <a:tint val="75000"/>
                  </a:schemeClr>
                </a:solidFill>
                <a:latin typeface="+mn-lt"/>
                <a:ea typeface="+mn-ea"/>
                <a:cs typeface="+mn-cs"/>
              </a:defRPr>
            </a:lvl9pPr>
          </a:lstStyle>
          <a:p>
            <a:r>
              <a:rPr lang="en-US" dirty="0"/>
              <a:t>Status: </a:t>
            </a:r>
            <a:r>
              <a:rPr lang="en-US" sz="1800" dirty="0">
                <a:highlight>
                  <a:srgbClr val="C0C0C0"/>
                </a:highlight>
                <a:ea typeface="DengXian" panose="02010600030101010101" pitchFamily="2" charset="-122"/>
                <a:cs typeface="Times New Roman" panose="02020603050405020304" pitchFamily="18" charset="0"/>
              </a:rPr>
              <a:t>&lt;&lt;Capture one of these status - Draft, Under Review, Reviewed, Approved, Obsolete&gt;&gt;</a:t>
            </a:r>
          </a:p>
          <a:p>
            <a:endParaRPr lang="en-US" sz="1800" dirty="0"/>
          </a:p>
          <a:p>
            <a:r>
              <a:rPr lang="en-US" dirty="0"/>
              <a:t> </a:t>
            </a:r>
          </a:p>
        </p:txBody>
      </p:sp>
    </p:spTree>
    <p:extLst>
      <p:ext uri="{BB962C8B-B14F-4D97-AF65-F5344CB8AC3E}">
        <p14:creationId xmlns:p14="http://schemas.microsoft.com/office/powerpoint/2010/main" val="428117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0DAA371-38DC-42BD-B82B-7D2879FD501A}"/>
              </a:ext>
            </a:extLst>
          </p:cNvPr>
          <p:cNvSpPr>
            <a:spLocks noGrp="1"/>
          </p:cNvSpPr>
          <p:nvPr>
            <p:ph idx="1"/>
          </p:nvPr>
        </p:nvSpPr>
        <p:spPr>
          <a:xfrm>
            <a:off x="456555" y="1554480"/>
            <a:ext cx="11278244" cy="3557347"/>
          </a:xfrm>
        </p:spPr>
        <p:txBody>
          <a:bodyPr/>
          <a:lstStyle/>
          <a:p>
            <a:endParaRPr lang="en-US" dirty="0"/>
          </a:p>
        </p:txBody>
      </p:sp>
      <p:sp>
        <p:nvSpPr>
          <p:cNvPr id="11" name="Text Placeholder 10">
            <a:extLst>
              <a:ext uri="{FF2B5EF4-FFF2-40B4-BE49-F238E27FC236}">
                <a16:creationId xmlns:a16="http://schemas.microsoft.com/office/drawing/2014/main" id="{E02454EA-0532-46EF-8898-41DC45807257}"/>
              </a:ext>
            </a:extLst>
          </p:cNvPr>
          <p:cNvSpPr>
            <a:spLocks noGrp="1"/>
          </p:cNvSpPr>
          <p:nvPr>
            <p:ph type="body" sz="quarter" idx="12"/>
          </p:nvPr>
        </p:nvSpPr>
        <p:spPr/>
        <p:txBody>
          <a:bodyPr/>
          <a:lstStyle/>
          <a:p>
            <a:endParaRPr lang="en-US"/>
          </a:p>
        </p:txBody>
      </p:sp>
      <p:sp>
        <p:nvSpPr>
          <p:cNvPr id="2" name="Title 1"/>
          <p:cNvSpPr>
            <a:spLocks noGrp="1"/>
          </p:cNvSpPr>
          <p:nvPr>
            <p:ph type="title"/>
          </p:nvPr>
        </p:nvSpPr>
        <p:spPr/>
        <p:txBody>
          <a:bodyPr>
            <a:normAutofit fontScale="90000"/>
          </a:bodyPr>
          <a:lstStyle/>
          <a:p>
            <a:r>
              <a:rPr lang="en-US" dirty="0"/>
              <a:t>D3. Contain Problem and Implement Corrective Actions (</a:t>
            </a:r>
            <a:r>
              <a:rPr lang="en-US" dirty="0">
                <a:highlight>
                  <a:srgbClr val="FFFF00"/>
                </a:highlight>
              </a:rPr>
              <a:t>optional</a:t>
            </a:r>
            <a:r>
              <a:rPr lang="en-US" dirty="0"/>
              <a:t>)</a:t>
            </a:r>
          </a:p>
        </p:txBody>
      </p:sp>
      <p:sp>
        <p:nvSpPr>
          <p:cNvPr id="6" name="Rectangle 5">
            <a:extLst>
              <a:ext uri="{FF2B5EF4-FFF2-40B4-BE49-F238E27FC236}">
                <a16:creationId xmlns:a16="http://schemas.microsoft.com/office/drawing/2014/main" id="{DF2622D5-2329-4401-890E-7F087CACC180}"/>
              </a:ext>
            </a:extLst>
          </p:cNvPr>
          <p:cNvSpPr/>
          <p:nvPr/>
        </p:nvSpPr>
        <p:spPr>
          <a:xfrm>
            <a:off x="150398" y="5267385"/>
            <a:ext cx="11780198" cy="1015663"/>
          </a:xfrm>
          <a:prstGeom prst="rect">
            <a:avLst/>
          </a:prstGeom>
          <a:solidFill>
            <a:schemeClr val="bg2">
              <a:lumMod val="75000"/>
            </a:schemeClr>
          </a:solidFill>
        </p:spPr>
        <p:txBody>
          <a:bodyPr wrap="square">
            <a:spAutoFit/>
          </a:bodyPr>
          <a:lstStyle/>
          <a:p>
            <a:r>
              <a:rPr lang="en-US" sz="1000" b="1" u="sng" dirty="0">
                <a:highlight>
                  <a:srgbClr val="FFFF00"/>
                </a:highlight>
              </a:rPr>
              <a:t>Notes: Please Remove Notes. For reference only</a:t>
            </a:r>
            <a:endParaRPr lang="en-US" sz="1000" dirty="0"/>
          </a:p>
          <a:p>
            <a:endParaRPr lang="en-US" sz="1000" dirty="0"/>
          </a:p>
          <a:p>
            <a:r>
              <a:rPr lang="en-US" sz="1000" dirty="0"/>
              <a:t>What work-arounds exist that can be suggested to the customer? How easy is this work-around for the customer to implement? Show details involved and explain how it avoids the problem.</a:t>
            </a:r>
          </a:p>
          <a:p>
            <a:r>
              <a:rPr lang="en-US" sz="1000" dirty="0"/>
              <a:t>Does this solve the problem completely?  What risks would still exist?</a:t>
            </a:r>
          </a:p>
          <a:p>
            <a:endParaRPr lang="en-US" sz="1000" b="1" i="1" u="sng" dirty="0"/>
          </a:p>
          <a:p>
            <a:r>
              <a:rPr lang="en-US" sz="1000" i="1" dirty="0"/>
              <a:t>Refer to Slide Notes for further guidance.</a:t>
            </a:r>
          </a:p>
        </p:txBody>
      </p:sp>
      <p:sp>
        <p:nvSpPr>
          <p:cNvPr id="7" name="Rectangle 6">
            <a:extLst>
              <a:ext uri="{FF2B5EF4-FFF2-40B4-BE49-F238E27FC236}">
                <a16:creationId xmlns:a16="http://schemas.microsoft.com/office/drawing/2014/main" id="{C02C0F8C-EEF1-4587-AFD6-840970DA03DF}"/>
              </a:ext>
            </a:extLst>
          </p:cNvPr>
          <p:cNvSpPr/>
          <p:nvPr/>
        </p:nvSpPr>
        <p:spPr>
          <a:xfrm rot="20198874">
            <a:off x="4686002" y="2705727"/>
            <a:ext cx="2820003" cy="144655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800" b="1" cap="none" spc="0" dirty="0">
                <a:ln/>
                <a:solidFill>
                  <a:schemeClr val="accent4"/>
                </a:solidFill>
                <a:effectLst/>
              </a:rPr>
              <a:t>SKIP</a:t>
            </a:r>
          </a:p>
        </p:txBody>
      </p:sp>
    </p:spTree>
    <p:extLst>
      <p:ext uri="{BB962C8B-B14F-4D97-AF65-F5344CB8AC3E}">
        <p14:creationId xmlns:p14="http://schemas.microsoft.com/office/powerpoint/2010/main" val="3498897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D3. Contain Problem and Implement Corrective Actions (</a:t>
            </a:r>
            <a:r>
              <a:rPr lang="en-US" dirty="0">
                <a:highlight>
                  <a:srgbClr val="FFFF00"/>
                </a:highlight>
              </a:rPr>
              <a:t>optional</a:t>
            </a:r>
            <a:r>
              <a:rPr lang="en-US" dirty="0"/>
              <a:t>)</a:t>
            </a:r>
            <a:endParaRPr lang="en-US" dirty="0">
              <a:highlight>
                <a:srgbClr val="FFFF00"/>
              </a:highlight>
            </a:endParaRPr>
          </a:p>
        </p:txBody>
      </p:sp>
      <p:graphicFrame>
        <p:nvGraphicFramePr>
          <p:cNvPr id="6" name="Table 5"/>
          <p:cNvGraphicFramePr>
            <a:graphicFrameLocks noGrp="1"/>
          </p:cNvGraphicFramePr>
          <p:nvPr>
            <p:extLst>
              <p:ext uri="{D42A27DB-BD31-4B8C-83A1-F6EECF244321}">
                <p14:modId xmlns:p14="http://schemas.microsoft.com/office/powerpoint/2010/main" val="3840601044"/>
              </p:ext>
            </p:extLst>
          </p:nvPr>
        </p:nvGraphicFramePr>
        <p:xfrm>
          <a:off x="167986" y="1368311"/>
          <a:ext cx="11856027" cy="2944075"/>
        </p:xfrm>
        <a:graphic>
          <a:graphicData uri="http://schemas.openxmlformats.org/drawingml/2006/table">
            <a:tbl>
              <a:tblPr firstRow="1" bandRow="1">
                <a:tableStyleId>{5C22544A-7EE6-4342-B048-85BDC9FD1C3A}</a:tableStyleId>
              </a:tblPr>
              <a:tblGrid>
                <a:gridCol w="1817392">
                  <a:extLst>
                    <a:ext uri="{9D8B030D-6E8A-4147-A177-3AD203B41FA5}">
                      <a16:colId xmlns:a16="http://schemas.microsoft.com/office/drawing/2014/main" val="4217440684"/>
                    </a:ext>
                  </a:extLst>
                </a:gridCol>
                <a:gridCol w="3159853">
                  <a:extLst>
                    <a:ext uri="{9D8B030D-6E8A-4147-A177-3AD203B41FA5}">
                      <a16:colId xmlns:a16="http://schemas.microsoft.com/office/drawing/2014/main" val="2207528884"/>
                    </a:ext>
                  </a:extLst>
                </a:gridCol>
                <a:gridCol w="945573">
                  <a:extLst>
                    <a:ext uri="{9D8B030D-6E8A-4147-A177-3AD203B41FA5}">
                      <a16:colId xmlns:a16="http://schemas.microsoft.com/office/drawing/2014/main" val="3024424268"/>
                    </a:ext>
                  </a:extLst>
                </a:gridCol>
                <a:gridCol w="1144523">
                  <a:extLst>
                    <a:ext uri="{9D8B030D-6E8A-4147-A177-3AD203B41FA5}">
                      <a16:colId xmlns:a16="http://schemas.microsoft.com/office/drawing/2014/main" val="1691836916"/>
                    </a:ext>
                  </a:extLst>
                </a:gridCol>
                <a:gridCol w="1145512">
                  <a:extLst>
                    <a:ext uri="{9D8B030D-6E8A-4147-A177-3AD203B41FA5}">
                      <a16:colId xmlns:a16="http://schemas.microsoft.com/office/drawing/2014/main" val="714342352"/>
                    </a:ext>
                  </a:extLst>
                </a:gridCol>
                <a:gridCol w="3643174">
                  <a:extLst>
                    <a:ext uri="{9D8B030D-6E8A-4147-A177-3AD203B41FA5}">
                      <a16:colId xmlns:a16="http://schemas.microsoft.com/office/drawing/2014/main" val="3262620850"/>
                    </a:ext>
                  </a:extLst>
                </a:gridCol>
              </a:tblGrid>
              <a:tr h="311725">
                <a:tc>
                  <a:txBody>
                    <a:bodyPr/>
                    <a:lstStyle/>
                    <a:p>
                      <a:r>
                        <a:rPr lang="en-US" sz="1200" dirty="0"/>
                        <a:t>Name</a:t>
                      </a:r>
                    </a:p>
                  </a:txBody>
                  <a:tcPr/>
                </a:tc>
                <a:tc>
                  <a:txBody>
                    <a:bodyPr/>
                    <a:lstStyle/>
                    <a:p>
                      <a:r>
                        <a:rPr lang="en-US" sz="1200" dirty="0"/>
                        <a:t>Action</a:t>
                      </a:r>
                    </a:p>
                  </a:txBody>
                  <a:tcPr/>
                </a:tc>
                <a:tc>
                  <a:txBody>
                    <a:bodyPr/>
                    <a:lstStyle/>
                    <a:p>
                      <a:r>
                        <a:rPr lang="en-US" sz="1200" dirty="0"/>
                        <a:t>Status</a:t>
                      </a:r>
                    </a:p>
                  </a:txBody>
                  <a:tcPr/>
                </a:tc>
                <a:tc>
                  <a:txBody>
                    <a:bodyPr/>
                    <a:lstStyle/>
                    <a:p>
                      <a:r>
                        <a:rPr lang="en-US" sz="1200" dirty="0"/>
                        <a:t>Estimated Completion 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1"/>
                          </a:solidFill>
                          <a:latin typeface="+mn-lt"/>
                          <a:ea typeface="+mn-ea"/>
                          <a:cs typeface="+mn-cs"/>
                        </a:rPr>
                        <a:t>&lt;Month DD, YYYY&gt;</a:t>
                      </a:r>
                      <a:endParaRPr lang="en-US" sz="800" dirty="0">
                        <a:solidFill>
                          <a:schemeClr val="bg1"/>
                        </a:solidFill>
                      </a:endParaRPr>
                    </a:p>
                  </a:txBody>
                  <a:tcPr/>
                </a:tc>
                <a:tc>
                  <a:txBody>
                    <a:bodyPr/>
                    <a:lstStyle/>
                    <a:p>
                      <a:r>
                        <a:rPr lang="en-US" sz="1200" dirty="0"/>
                        <a:t>Actual Completion 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1"/>
                          </a:solidFill>
                          <a:latin typeface="+mn-lt"/>
                          <a:ea typeface="+mn-ea"/>
                          <a:cs typeface="+mn-cs"/>
                        </a:rPr>
                        <a:t>&lt;Month DD, YYYY&gt;</a:t>
                      </a:r>
                      <a:endParaRPr lang="en-US" sz="800" dirty="0">
                        <a:solidFill>
                          <a:schemeClr val="bg1"/>
                        </a:solidFill>
                      </a:endParaRPr>
                    </a:p>
                  </a:txBody>
                  <a:tcPr/>
                </a:tc>
                <a:tc>
                  <a:txBody>
                    <a:bodyPr/>
                    <a:lstStyle/>
                    <a:p>
                      <a:r>
                        <a:rPr lang="en-US" sz="1200" dirty="0"/>
                        <a:t>Comments</a:t>
                      </a:r>
                    </a:p>
                  </a:txBody>
                  <a:tcPr/>
                </a:tc>
                <a:extLst>
                  <a:ext uri="{0D108BD9-81ED-4DB2-BD59-A6C34878D82A}">
                    <a16:rowId xmlns:a16="http://schemas.microsoft.com/office/drawing/2014/main" val="1473139658"/>
                  </a:ext>
                </a:extLst>
              </a:tr>
              <a:tr h="311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4244515430"/>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1727331426"/>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3103254656"/>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349712247"/>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1142364769"/>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2033515429"/>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2827494463"/>
                  </a:ext>
                </a:extLst>
              </a:tr>
            </a:tbl>
          </a:graphicData>
        </a:graphic>
      </p:graphicFrame>
      <p:sp>
        <p:nvSpPr>
          <p:cNvPr id="4" name="Rectangle 3">
            <a:extLst>
              <a:ext uri="{FF2B5EF4-FFF2-40B4-BE49-F238E27FC236}">
                <a16:creationId xmlns:a16="http://schemas.microsoft.com/office/drawing/2014/main" id="{AC0ECD49-83A8-47F9-BE82-CE4859864C89}"/>
              </a:ext>
            </a:extLst>
          </p:cNvPr>
          <p:cNvSpPr/>
          <p:nvPr/>
        </p:nvSpPr>
        <p:spPr>
          <a:xfrm>
            <a:off x="167986" y="5999473"/>
            <a:ext cx="11780198" cy="553998"/>
          </a:xfrm>
          <a:prstGeom prst="rect">
            <a:avLst/>
          </a:prstGeom>
          <a:solidFill>
            <a:schemeClr val="bg2">
              <a:lumMod val="75000"/>
            </a:schemeClr>
          </a:solidFill>
        </p:spPr>
        <p:txBody>
          <a:bodyPr wrap="square">
            <a:spAutoFit/>
          </a:bodyPr>
          <a:lstStyle/>
          <a:p>
            <a:r>
              <a:rPr lang="en-US" sz="1000" b="1" u="sng" dirty="0">
                <a:highlight>
                  <a:srgbClr val="FFFF00"/>
                </a:highlight>
              </a:rPr>
              <a:t>Notes: Please Remove Notes if using this slide, for reference only</a:t>
            </a:r>
            <a:endParaRPr lang="en-US" sz="1000" dirty="0"/>
          </a:p>
          <a:p>
            <a:endParaRPr lang="en-US" sz="1000" dirty="0"/>
          </a:p>
          <a:p>
            <a:r>
              <a:rPr lang="en-US" sz="1000" dirty="0"/>
              <a:t>What actions are required to be able to accomplish the steps on containment and corrective actions?</a:t>
            </a:r>
          </a:p>
        </p:txBody>
      </p:sp>
      <p:sp>
        <p:nvSpPr>
          <p:cNvPr id="5" name="Rectangle 4">
            <a:extLst>
              <a:ext uri="{FF2B5EF4-FFF2-40B4-BE49-F238E27FC236}">
                <a16:creationId xmlns:a16="http://schemas.microsoft.com/office/drawing/2014/main" id="{B1375907-B2BF-4D80-8FA1-6C891A8A97CD}"/>
              </a:ext>
            </a:extLst>
          </p:cNvPr>
          <p:cNvSpPr/>
          <p:nvPr/>
        </p:nvSpPr>
        <p:spPr>
          <a:xfrm rot="20198874">
            <a:off x="4686002" y="2705727"/>
            <a:ext cx="2820003" cy="144655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800" b="1" cap="none" spc="0" dirty="0">
                <a:ln/>
                <a:solidFill>
                  <a:schemeClr val="accent4"/>
                </a:solidFill>
                <a:effectLst/>
              </a:rPr>
              <a:t>SKIP</a:t>
            </a:r>
          </a:p>
        </p:txBody>
      </p:sp>
    </p:spTree>
    <p:extLst>
      <p:ext uri="{BB962C8B-B14F-4D97-AF65-F5344CB8AC3E}">
        <p14:creationId xmlns:p14="http://schemas.microsoft.com/office/powerpoint/2010/main" val="2770407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D3. Contain Problem and Implement Corrective Actions</a:t>
            </a:r>
          </a:p>
        </p:txBody>
      </p:sp>
      <p:sp>
        <p:nvSpPr>
          <p:cNvPr id="6" name="Text Placeholder 5">
            <a:extLst>
              <a:ext uri="{FF2B5EF4-FFF2-40B4-BE49-F238E27FC236}">
                <a16:creationId xmlns:a16="http://schemas.microsoft.com/office/drawing/2014/main" id="{6F957BDA-CCB9-480D-B14E-F022A86C1F21}"/>
              </a:ext>
            </a:extLst>
          </p:cNvPr>
          <p:cNvSpPr>
            <a:spLocks noGrp="1"/>
          </p:cNvSpPr>
          <p:nvPr>
            <p:ph type="body" sz="quarter" idx="12"/>
          </p:nvPr>
        </p:nvSpPr>
        <p:spPr/>
        <p:txBody>
          <a:bodyPr/>
          <a:lstStyle/>
          <a:p>
            <a:r>
              <a:rPr lang="en-US" dirty="0"/>
              <a:t>Summary Table</a:t>
            </a:r>
          </a:p>
        </p:txBody>
      </p:sp>
      <p:graphicFrame>
        <p:nvGraphicFramePr>
          <p:cNvPr id="8" name="Table 7">
            <a:extLst>
              <a:ext uri="{FF2B5EF4-FFF2-40B4-BE49-F238E27FC236}">
                <a16:creationId xmlns:a16="http://schemas.microsoft.com/office/drawing/2014/main" id="{26CE5579-BB0B-49C9-998D-37A22CA3E0F2}"/>
              </a:ext>
            </a:extLst>
          </p:cNvPr>
          <p:cNvGraphicFramePr>
            <a:graphicFrameLocks noGrp="1"/>
          </p:cNvGraphicFramePr>
          <p:nvPr>
            <p:extLst>
              <p:ext uri="{D42A27DB-BD31-4B8C-83A1-F6EECF244321}">
                <p14:modId xmlns:p14="http://schemas.microsoft.com/office/powerpoint/2010/main" val="473598719"/>
              </p:ext>
            </p:extLst>
          </p:nvPr>
        </p:nvGraphicFramePr>
        <p:xfrm>
          <a:off x="456555" y="1743270"/>
          <a:ext cx="11567136" cy="2188650"/>
        </p:xfrm>
        <a:graphic>
          <a:graphicData uri="http://schemas.openxmlformats.org/drawingml/2006/table">
            <a:tbl>
              <a:tblPr firstRow="1" bandRow="1">
                <a:tableStyleId>{5C22544A-7EE6-4342-B048-85BDC9FD1C3A}</a:tableStyleId>
              </a:tblPr>
              <a:tblGrid>
                <a:gridCol w="4730585">
                  <a:extLst>
                    <a:ext uri="{9D8B030D-6E8A-4147-A177-3AD203B41FA5}">
                      <a16:colId xmlns:a16="http://schemas.microsoft.com/office/drawing/2014/main" val="4217440684"/>
                    </a:ext>
                  </a:extLst>
                </a:gridCol>
                <a:gridCol w="6836551">
                  <a:extLst>
                    <a:ext uri="{9D8B030D-6E8A-4147-A177-3AD203B41FA5}">
                      <a16:colId xmlns:a16="http://schemas.microsoft.com/office/drawing/2014/main" val="2207528884"/>
                    </a:ext>
                  </a:extLst>
                </a:gridCol>
              </a:tblGrid>
              <a:tr h="359850">
                <a:tc>
                  <a:txBody>
                    <a:bodyPr/>
                    <a:lstStyle/>
                    <a:p>
                      <a:r>
                        <a:rPr lang="en-US" sz="1200" dirty="0"/>
                        <a:t>Containment Summary</a:t>
                      </a:r>
                    </a:p>
                  </a:txBody>
                  <a:tcPr/>
                </a:tc>
                <a:tc>
                  <a:txBody>
                    <a:bodyPr/>
                    <a:lstStyle/>
                    <a:p>
                      <a:endParaRPr lang="en-US" sz="1200" dirty="0"/>
                    </a:p>
                  </a:txBody>
                  <a:tcPr/>
                </a:tc>
                <a:extLst>
                  <a:ext uri="{0D108BD9-81ED-4DB2-BD59-A6C34878D82A}">
                    <a16:rowId xmlns:a16="http://schemas.microsoft.com/office/drawing/2014/main" val="1473139658"/>
                  </a:ext>
                </a:extLst>
              </a:tr>
              <a:tr h="175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Complete list of affected product/rev and all other products/revs affected by this problem</a:t>
                      </a:r>
                    </a:p>
                  </a:txBody>
                  <a:tcPr/>
                </a:tc>
                <a:tc>
                  <a:txBody>
                    <a:bodyPr/>
                    <a:lstStyle/>
                    <a:p>
                      <a:endParaRPr lang="en-US" sz="1200" dirty="0">
                        <a:solidFill>
                          <a:schemeClr val="tx1"/>
                        </a:solidFill>
                      </a:endParaRPr>
                    </a:p>
                  </a:txBody>
                  <a:tcPr/>
                </a:tc>
                <a:extLst>
                  <a:ext uri="{0D108BD9-81ED-4DB2-BD59-A6C34878D82A}">
                    <a16:rowId xmlns:a16="http://schemas.microsoft.com/office/drawing/2014/main" val="4244515430"/>
                  </a:ext>
                </a:extLst>
              </a:tr>
              <a:tr h="175250">
                <a:tc>
                  <a:txBody>
                    <a:bodyPr/>
                    <a:lstStyle/>
                    <a:p>
                      <a:r>
                        <a:rPr lang="en-US" sz="1200" dirty="0">
                          <a:solidFill>
                            <a:schemeClr val="tx1"/>
                          </a:solidFill>
                        </a:rPr>
                        <a:t>Complete list of all customers with this product</a:t>
                      </a:r>
                    </a:p>
                  </a:txBody>
                  <a:tcPr/>
                </a:tc>
                <a:tc>
                  <a:txBody>
                    <a:bodyPr/>
                    <a:lstStyle/>
                    <a:p>
                      <a:endParaRPr lang="en-US" sz="1200" dirty="0">
                        <a:solidFill>
                          <a:schemeClr val="tx1"/>
                        </a:solidFill>
                      </a:endParaRPr>
                    </a:p>
                  </a:txBody>
                  <a:tcPr/>
                </a:tc>
                <a:extLst>
                  <a:ext uri="{0D108BD9-81ED-4DB2-BD59-A6C34878D82A}">
                    <a16:rowId xmlns:a16="http://schemas.microsoft.com/office/drawing/2014/main" val="3908491259"/>
                  </a:ext>
                </a:extLst>
              </a:tr>
              <a:tr h="2321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Bug Priority Stated (B1, B2, B3, B4)</a:t>
                      </a:r>
                    </a:p>
                  </a:txBody>
                  <a:tcPr/>
                </a:tc>
                <a:tc>
                  <a:txBody>
                    <a:bodyPr/>
                    <a:lstStyle/>
                    <a:p>
                      <a:endParaRPr lang="en-US" sz="1200" dirty="0">
                        <a:solidFill>
                          <a:schemeClr val="tx1"/>
                        </a:solidFill>
                      </a:endParaRPr>
                    </a:p>
                  </a:txBody>
                  <a:tcPr/>
                </a:tc>
                <a:extLst>
                  <a:ext uri="{0D108BD9-81ED-4DB2-BD59-A6C34878D82A}">
                    <a16:rowId xmlns:a16="http://schemas.microsoft.com/office/drawing/2014/main" val="1809540272"/>
                  </a:ext>
                </a:extLst>
              </a:tr>
              <a:tr h="175250">
                <a:tc>
                  <a:txBody>
                    <a:bodyPr/>
                    <a:lstStyle/>
                    <a:p>
                      <a:r>
                        <a:rPr lang="en-US" sz="1200" dirty="0">
                          <a:solidFill>
                            <a:schemeClr val="tx1"/>
                          </a:solidFill>
                        </a:rPr>
                        <a:t>Date of Notification to all customers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&lt;Month DD, YYYY&gt;</a:t>
                      </a:r>
                      <a:endParaRPr lang="en-US" sz="1200" dirty="0">
                        <a:solidFill>
                          <a:schemeClr val="tx1"/>
                        </a:solidFill>
                      </a:endParaRPr>
                    </a:p>
                  </a:txBody>
                  <a:tcPr/>
                </a:tc>
                <a:extLst>
                  <a:ext uri="{0D108BD9-81ED-4DB2-BD59-A6C34878D82A}">
                    <a16:rowId xmlns:a16="http://schemas.microsoft.com/office/drawing/2014/main" val="1727331426"/>
                  </a:ext>
                </a:extLst>
              </a:tr>
              <a:tr h="175250">
                <a:tc>
                  <a:txBody>
                    <a:bodyPr/>
                    <a:lstStyle/>
                    <a:p>
                      <a:r>
                        <a:rPr lang="en-US" sz="1200" dirty="0">
                          <a:solidFill>
                            <a:schemeClr val="tx1"/>
                          </a:solidFill>
                        </a:rPr>
                        <a:t>Communication method used (</a:t>
                      </a:r>
                      <a:r>
                        <a:rPr lang="en-US" sz="1200" dirty="0" err="1">
                          <a:solidFill>
                            <a:schemeClr val="tx1"/>
                          </a:solidFill>
                        </a:rPr>
                        <a:t>SotW</a:t>
                      </a:r>
                      <a:r>
                        <a:rPr lang="en-US" sz="1200" dirty="0">
                          <a:solidFill>
                            <a:schemeClr val="tx1"/>
                          </a:solidFill>
                        </a:rPr>
                        <a:t>, PM email, AE CASE, </a:t>
                      </a:r>
                      <a:r>
                        <a:rPr lang="en-US" sz="1200" dirty="0" err="1">
                          <a:solidFill>
                            <a:schemeClr val="tx1"/>
                          </a:solidFill>
                        </a:rPr>
                        <a:t>etc</a:t>
                      </a:r>
                      <a:r>
                        <a:rPr lang="en-US" sz="1200" dirty="0">
                          <a:solidFill>
                            <a:schemeClr val="tx1"/>
                          </a:solidFill>
                        </a:rPr>
                        <a:t>)</a:t>
                      </a:r>
                    </a:p>
                  </a:txBody>
                  <a:tcPr/>
                </a:tc>
                <a:tc>
                  <a:txBody>
                    <a:bodyPr/>
                    <a:lstStyle/>
                    <a:p>
                      <a:endParaRPr lang="en-US" sz="1200" dirty="0">
                        <a:solidFill>
                          <a:schemeClr val="tx1"/>
                        </a:solidFill>
                      </a:endParaRPr>
                    </a:p>
                  </a:txBody>
                  <a:tcPr/>
                </a:tc>
                <a:extLst>
                  <a:ext uri="{0D108BD9-81ED-4DB2-BD59-A6C34878D82A}">
                    <a16:rowId xmlns:a16="http://schemas.microsoft.com/office/drawing/2014/main" val="3103254656"/>
                  </a:ext>
                </a:extLst>
              </a:tr>
              <a:tr h="175250">
                <a:tc>
                  <a:txBody>
                    <a:bodyPr/>
                    <a:lstStyle/>
                    <a:p>
                      <a:r>
                        <a:rPr lang="en-US" sz="1200" dirty="0">
                          <a:solidFill>
                            <a:schemeClr val="tx1"/>
                          </a:solidFill>
                        </a:rPr>
                        <a:t>STAR on the Web Number (if applicable)</a:t>
                      </a:r>
                    </a:p>
                  </a:txBody>
                  <a:tcPr/>
                </a:tc>
                <a:tc>
                  <a:txBody>
                    <a:bodyPr/>
                    <a:lstStyle/>
                    <a:p>
                      <a:endParaRPr lang="en-US" sz="1200" dirty="0">
                        <a:solidFill>
                          <a:schemeClr val="tx1"/>
                        </a:solidFill>
                      </a:endParaRPr>
                    </a:p>
                  </a:txBody>
                  <a:tcPr/>
                </a:tc>
                <a:extLst>
                  <a:ext uri="{0D108BD9-81ED-4DB2-BD59-A6C34878D82A}">
                    <a16:rowId xmlns:a16="http://schemas.microsoft.com/office/drawing/2014/main" val="3057361746"/>
                  </a:ext>
                </a:extLst>
              </a:tr>
            </a:tbl>
          </a:graphicData>
        </a:graphic>
      </p:graphicFrame>
    </p:spTree>
    <p:extLst>
      <p:ext uri="{BB962C8B-B14F-4D97-AF65-F5344CB8AC3E}">
        <p14:creationId xmlns:p14="http://schemas.microsoft.com/office/powerpoint/2010/main" val="859304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40"/>
            <a:ext cx="11277922" cy="1005840"/>
          </a:xfrm>
        </p:spPr>
        <p:txBody>
          <a:bodyPr>
            <a:normAutofit/>
          </a:bodyPr>
          <a:lstStyle/>
          <a:p>
            <a:r>
              <a:rPr lang="en-US" dirty="0"/>
              <a:t>5 Why – Example </a:t>
            </a:r>
            <a:r>
              <a:rPr lang="en-US" dirty="0">
                <a:highlight>
                  <a:srgbClr val="FFFF00"/>
                </a:highlight>
              </a:rPr>
              <a:t>(Remove this slide)</a:t>
            </a:r>
            <a:br>
              <a:rPr lang="en-US" dirty="0"/>
            </a:br>
            <a:r>
              <a:rPr lang="en-US" sz="2200" dirty="0"/>
              <a:t>Why did the Problem </a:t>
            </a:r>
            <a:r>
              <a:rPr lang="en-US" sz="2200" u="sng" dirty="0"/>
              <a:t>Escape Detection</a:t>
            </a:r>
            <a:r>
              <a:rPr lang="en-US" sz="2200" dirty="0"/>
              <a:t>?</a:t>
            </a:r>
          </a:p>
        </p:txBody>
      </p:sp>
      <p:sp>
        <p:nvSpPr>
          <p:cNvPr id="9" name="TextBox 8">
            <a:extLst>
              <a:ext uri="{FF2B5EF4-FFF2-40B4-BE49-F238E27FC236}">
                <a16:creationId xmlns:a16="http://schemas.microsoft.com/office/drawing/2014/main" id="{E67A1688-11DD-4941-8C05-B6F7B8635684}"/>
              </a:ext>
            </a:extLst>
          </p:cNvPr>
          <p:cNvSpPr txBox="1"/>
          <p:nvPr/>
        </p:nvSpPr>
        <p:spPr>
          <a:xfrm>
            <a:off x="71600" y="5235835"/>
            <a:ext cx="12047734" cy="830997"/>
          </a:xfrm>
          <a:prstGeom prst="rect">
            <a:avLst/>
          </a:prstGeom>
          <a:noFill/>
          <a:ln w="38100">
            <a:solidFill>
              <a:schemeClr val="tx1"/>
            </a:solidFill>
          </a:ln>
        </p:spPr>
        <p:txBody>
          <a:bodyPr wrap="square" rtlCol="0">
            <a:spAutoFit/>
          </a:bodyPr>
          <a:lstStyle/>
          <a:p>
            <a:r>
              <a:rPr lang="en-US" sz="1600" b="1" u="sng" dirty="0"/>
              <a:t>Root Cause (Escape Detection): </a:t>
            </a:r>
            <a:r>
              <a:rPr lang="en-US" sz="900" dirty="0"/>
              <a:t>(Recap the conclusions already shown at the end point of each branch in the 5 Why table)</a:t>
            </a:r>
            <a:endParaRPr lang="en-US" sz="900" b="1" u="sng" dirty="0"/>
          </a:p>
          <a:p>
            <a:r>
              <a:rPr lang="en-US" sz="1600" dirty="0"/>
              <a:t>RC1 – There was no automated check in place to ensure that all global waivers were removed</a:t>
            </a:r>
            <a:endParaRPr lang="en-US" sz="1600" dirty="0">
              <a:cs typeface="Arial"/>
            </a:endParaRPr>
          </a:p>
          <a:p>
            <a:r>
              <a:rPr lang="en-US" sz="1600" dirty="0"/>
              <a:t>RC2 – It was not mentioned in STALL test methodology that STALL was required to be injected for every Endpoint.</a:t>
            </a:r>
          </a:p>
        </p:txBody>
      </p:sp>
      <p:graphicFrame>
        <p:nvGraphicFramePr>
          <p:cNvPr id="5" name="Table 4">
            <a:extLst>
              <a:ext uri="{FF2B5EF4-FFF2-40B4-BE49-F238E27FC236}">
                <a16:creationId xmlns:a16="http://schemas.microsoft.com/office/drawing/2014/main" id="{C8D86D22-467F-4139-AC36-7FB2529A5383}"/>
              </a:ext>
            </a:extLst>
          </p:cNvPr>
          <p:cNvGraphicFramePr>
            <a:graphicFrameLocks noGrp="1"/>
          </p:cNvGraphicFramePr>
          <p:nvPr>
            <p:extLst>
              <p:ext uri="{D42A27DB-BD31-4B8C-83A1-F6EECF244321}">
                <p14:modId xmlns:p14="http://schemas.microsoft.com/office/powerpoint/2010/main" val="2021542126"/>
              </p:ext>
            </p:extLst>
          </p:nvPr>
        </p:nvGraphicFramePr>
        <p:xfrm>
          <a:off x="161501" y="1000390"/>
          <a:ext cx="11691831" cy="2070833"/>
        </p:xfrm>
        <a:graphic>
          <a:graphicData uri="http://schemas.openxmlformats.org/drawingml/2006/table">
            <a:tbl>
              <a:tblPr firstRow="1" bandRow="1">
                <a:tableStyleId>{5C22544A-7EE6-4342-B048-85BDC9FD1C3A}</a:tableStyleId>
              </a:tblPr>
              <a:tblGrid>
                <a:gridCol w="535257">
                  <a:extLst>
                    <a:ext uri="{9D8B030D-6E8A-4147-A177-3AD203B41FA5}">
                      <a16:colId xmlns:a16="http://schemas.microsoft.com/office/drawing/2014/main" val="2207528884"/>
                    </a:ext>
                  </a:extLst>
                </a:gridCol>
                <a:gridCol w="2494690">
                  <a:extLst>
                    <a:ext uri="{9D8B030D-6E8A-4147-A177-3AD203B41FA5}">
                      <a16:colId xmlns:a16="http://schemas.microsoft.com/office/drawing/2014/main" val="3024424268"/>
                    </a:ext>
                  </a:extLst>
                </a:gridCol>
                <a:gridCol w="3261774">
                  <a:extLst>
                    <a:ext uri="{9D8B030D-6E8A-4147-A177-3AD203B41FA5}">
                      <a16:colId xmlns:a16="http://schemas.microsoft.com/office/drawing/2014/main" val="3806098326"/>
                    </a:ext>
                  </a:extLst>
                </a:gridCol>
                <a:gridCol w="2838695">
                  <a:extLst>
                    <a:ext uri="{9D8B030D-6E8A-4147-A177-3AD203B41FA5}">
                      <a16:colId xmlns:a16="http://schemas.microsoft.com/office/drawing/2014/main" val="2821102923"/>
                    </a:ext>
                  </a:extLst>
                </a:gridCol>
                <a:gridCol w="2561415">
                  <a:extLst>
                    <a:ext uri="{9D8B030D-6E8A-4147-A177-3AD203B41FA5}">
                      <a16:colId xmlns:a16="http://schemas.microsoft.com/office/drawing/2014/main" val="655062748"/>
                    </a:ext>
                  </a:extLst>
                </a:gridCol>
              </a:tblGrid>
              <a:tr h="414280">
                <a:tc gridSpan="5">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1" i="0" u="sng" strike="noStrike" dirty="0">
                          <a:solidFill>
                            <a:schemeClr val="bg1"/>
                          </a:solidFill>
                          <a:latin typeface="+mn-lt"/>
                          <a:cs typeface="Arial" panose="020B0604020202020204" pitchFamily="34" charset="0"/>
                        </a:rPr>
                        <a:t>Problem Statement</a:t>
                      </a:r>
                      <a:r>
                        <a:rPr lang="en-US" sz="1000" b="1" i="0" u="none" strike="noStrike" dirty="0">
                          <a:solidFill>
                            <a:schemeClr val="bg1"/>
                          </a:solidFill>
                          <a:latin typeface="+mn-lt"/>
                          <a:cs typeface="Arial" panose="020B0604020202020204" pitchFamily="34" charset="0"/>
                        </a:rPr>
                        <a:t>: </a:t>
                      </a:r>
                      <a:r>
                        <a:rPr lang="en-US" sz="1000" b="0" dirty="0"/>
                        <a:t>STALL handshake was not sent as a response for tokens sent on End Point- EP15</a:t>
                      </a:r>
                    </a:p>
                  </a:txBody>
                  <a:tcPr marL="9525" marR="9525" marT="9525" marB="0" anchor="ctr"/>
                </a:tc>
                <a:tc hMerge="1">
                  <a:txBody>
                    <a:bodyPr/>
                    <a:lstStyle/>
                    <a:p>
                      <a:pPr algn="ctr" fontAlgn="b"/>
                      <a:endParaRPr lang="en-US" sz="1000" b="1" i="0" u="none" strike="noStrike" dirty="0">
                        <a:solidFill>
                          <a:schemeClr val="bg1"/>
                        </a:solidFill>
                        <a:latin typeface="+mn-lt"/>
                        <a:cs typeface="Arial" panose="020B0604020202020204" pitchFamily="34" charset="0"/>
                      </a:endParaRPr>
                    </a:p>
                  </a:txBody>
                  <a:tcPr marL="9525" marR="9525" marT="9525" marB="0" anchor="ctr"/>
                </a:tc>
                <a:tc hMerge="1">
                  <a:txBody>
                    <a:bodyPr/>
                    <a:lstStyle/>
                    <a:p>
                      <a:pPr algn="ctr" fontAlgn="b"/>
                      <a:endParaRPr lang="en-US" sz="1000" b="1" i="0" u="none" strike="noStrike" dirty="0">
                        <a:solidFill>
                          <a:schemeClr val="bg1"/>
                        </a:solidFill>
                        <a:latin typeface="+mn-lt"/>
                        <a:cs typeface="Arial" panose="020B0604020202020204" pitchFamily="34" charset="0"/>
                      </a:endParaRPr>
                    </a:p>
                  </a:txBody>
                  <a:tcPr marL="9525" marR="9525" marT="9525" marB="0" anchor="ctr"/>
                </a:tc>
                <a:tc hMerge="1">
                  <a:txBody>
                    <a:bodyPr/>
                    <a:lstStyle/>
                    <a:p>
                      <a:pPr algn="ctr" fontAlgn="b"/>
                      <a:endParaRPr lang="en-US" sz="1000" b="1" i="0" u="none" strike="noStrike" dirty="0">
                        <a:solidFill>
                          <a:schemeClr val="bg1"/>
                        </a:solidFill>
                        <a:latin typeface="+mn-lt"/>
                        <a:cs typeface="Arial" panose="020B0604020202020204" pitchFamily="34" charset="0"/>
                      </a:endParaRPr>
                    </a:p>
                  </a:txBody>
                  <a:tcPr marL="9525" marR="9525" marT="9525" marB="0" anchor="ctr"/>
                </a:tc>
                <a:tc hMerge="1">
                  <a:txBody>
                    <a:bodyPr/>
                    <a:lstStyle/>
                    <a:p>
                      <a:pPr algn="ctr" fontAlgn="b"/>
                      <a:endParaRPr lang="en-US" sz="1000" b="1" i="0" u="none" strike="noStrike" dirty="0">
                        <a:solidFill>
                          <a:schemeClr val="bg1"/>
                        </a:solidFill>
                        <a:latin typeface="+mn-lt"/>
                        <a:cs typeface="Arial" panose="020B0604020202020204" pitchFamily="34" charset="0"/>
                      </a:endParaRPr>
                    </a:p>
                  </a:txBody>
                  <a:tcPr marL="9525" marR="9525" marT="9525" marB="0" anchor="ctr"/>
                </a:tc>
                <a:extLst>
                  <a:ext uri="{0D108BD9-81ED-4DB2-BD59-A6C34878D82A}">
                    <a16:rowId xmlns:a16="http://schemas.microsoft.com/office/drawing/2014/main" val="3973758999"/>
                  </a:ext>
                </a:extLst>
              </a:tr>
              <a:tr h="415925">
                <a:tc>
                  <a:txBody>
                    <a:bodyPr/>
                    <a:lstStyle/>
                    <a:p>
                      <a:pPr algn="ctr" fontAlgn="b"/>
                      <a:r>
                        <a:rPr lang="en-US" sz="900" b="1" i="0" u="none" strike="noStrike" dirty="0">
                          <a:solidFill>
                            <a:schemeClr val="bg1"/>
                          </a:solidFill>
                          <a:latin typeface="+mn-lt"/>
                          <a:cs typeface="Arial" panose="020B0604020202020204" pitchFamily="34" charset="0"/>
                        </a:rPr>
                        <a:t>Why/</a:t>
                      </a:r>
                    </a:p>
                    <a:p>
                      <a:pPr algn="ctr" fontAlgn="b"/>
                      <a:r>
                        <a:rPr lang="en-US" sz="900" b="1" i="0" u="none" strike="noStrike" dirty="0">
                          <a:solidFill>
                            <a:schemeClr val="bg1"/>
                          </a:solidFill>
                          <a:latin typeface="+mn-lt"/>
                          <a:cs typeface="Arial" panose="020B0604020202020204" pitchFamily="34" charset="0"/>
                        </a:rPr>
                        <a:t>Answer</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1</a:t>
                      </a:r>
                      <a:r>
                        <a:rPr lang="en-US" sz="1000" b="1" i="0" u="none" strike="noStrike" baseline="30000" dirty="0">
                          <a:solidFill>
                            <a:schemeClr val="bg1"/>
                          </a:solidFill>
                          <a:latin typeface="+mn-lt"/>
                          <a:cs typeface="Arial" panose="020B0604020202020204" pitchFamily="34" charset="0"/>
                        </a:rPr>
                        <a:t>st</a:t>
                      </a:r>
                      <a:r>
                        <a:rPr lang="en-US" sz="1000" b="1" i="0" u="none" strike="noStrike" dirty="0">
                          <a:solidFill>
                            <a:schemeClr val="bg1"/>
                          </a:solidFill>
                          <a:latin typeface="+mn-lt"/>
                          <a:cs typeface="Arial" panose="020B0604020202020204" pitchFamily="34" charset="0"/>
                        </a:rPr>
                        <a:t> Why?</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2</a:t>
                      </a:r>
                      <a:r>
                        <a:rPr lang="en-US" sz="1000" b="1" i="0" u="none" strike="noStrike" baseline="30000" dirty="0">
                          <a:solidFill>
                            <a:schemeClr val="bg1"/>
                          </a:solidFill>
                          <a:latin typeface="+mn-lt"/>
                          <a:cs typeface="Arial" panose="020B0604020202020204" pitchFamily="34" charset="0"/>
                        </a:rPr>
                        <a:t>nd</a:t>
                      </a:r>
                      <a:r>
                        <a:rPr lang="en-US" sz="1000" b="1" i="0" u="none" strike="noStrike" dirty="0">
                          <a:solidFill>
                            <a:schemeClr val="bg1"/>
                          </a:solidFill>
                          <a:latin typeface="+mn-lt"/>
                          <a:cs typeface="Arial" panose="020B0604020202020204" pitchFamily="34" charset="0"/>
                        </a:rPr>
                        <a:t> Why?</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3</a:t>
                      </a:r>
                      <a:r>
                        <a:rPr lang="en-US" sz="1000" b="1" i="0" u="none" strike="noStrike" baseline="30000" dirty="0">
                          <a:solidFill>
                            <a:schemeClr val="bg1"/>
                          </a:solidFill>
                          <a:latin typeface="+mn-lt"/>
                          <a:cs typeface="Arial" panose="020B0604020202020204" pitchFamily="34" charset="0"/>
                        </a:rPr>
                        <a:t>rd</a:t>
                      </a:r>
                      <a:r>
                        <a:rPr lang="en-US" sz="1000" b="1" i="0" u="none" strike="noStrike" dirty="0">
                          <a:solidFill>
                            <a:schemeClr val="bg1"/>
                          </a:solidFill>
                          <a:latin typeface="+mn-lt"/>
                          <a:cs typeface="Arial" panose="020B0604020202020204" pitchFamily="34" charset="0"/>
                        </a:rPr>
                        <a:t> Why?</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4</a:t>
                      </a:r>
                      <a:r>
                        <a:rPr lang="en-US" sz="1000" b="1" i="0" u="none" strike="noStrike" baseline="30000" dirty="0">
                          <a:solidFill>
                            <a:schemeClr val="bg1"/>
                          </a:solidFill>
                          <a:latin typeface="+mn-lt"/>
                          <a:cs typeface="Arial" panose="020B0604020202020204" pitchFamily="34" charset="0"/>
                        </a:rPr>
                        <a:t>th</a:t>
                      </a:r>
                      <a:r>
                        <a:rPr lang="en-US" sz="1000" b="1" i="0" u="none" strike="noStrike" dirty="0">
                          <a:solidFill>
                            <a:schemeClr val="bg1"/>
                          </a:solidFill>
                          <a:latin typeface="+mn-lt"/>
                          <a:cs typeface="Arial" panose="020B0604020202020204" pitchFamily="34" charset="0"/>
                        </a:rPr>
                        <a:t> Why?</a:t>
                      </a:r>
                    </a:p>
                  </a:txBody>
                  <a:tcPr marL="9525" marR="9525" marT="9525" marB="0" anchor="ctr">
                    <a:solidFill>
                      <a:schemeClr val="accent1"/>
                    </a:solidFill>
                  </a:tcPr>
                </a:tc>
                <a:extLst>
                  <a:ext uri="{0D108BD9-81ED-4DB2-BD59-A6C34878D82A}">
                    <a16:rowId xmlns:a16="http://schemas.microsoft.com/office/drawing/2014/main" val="1473139658"/>
                  </a:ext>
                </a:extLst>
              </a:tr>
              <a:tr h="310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dirty="0">
                          <a:solidFill>
                            <a:schemeClr val="tx1"/>
                          </a:solidFill>
                          <a:latin typeface="+mn-lt"/>
                          <a:cs typeface="Arial" panose="020B0604020202020204" pitchFamily="34" charset="0"/>
                        </a:rPr>
                        <a:t>Why?</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dirty="0"/>
                        <a:t>Why STALL handshake was not sent as a response? </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dirty="0"/>
                        <a:t>Why was error in RTL code not detected in Static verification?</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dirty="0"/>
                        <a:t>Why was rule W164a in Static verification linting tool (Spyglass) waived?</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Why was the waiver not removed?</a:t>
                      </a:r>
                      <a:endParaRPr lang="en-US" sz="900" b="0" i="0" u="none" strike="noStrike" dirty="0">
                        <a:solidFill>
                          <a:schemeClr val="tx1"/>
                        </a:solidFill>
                        <a:latin typeface="+mn-lt"/>
                        <a:cs typeface="Arial" panose="020B0604020202020204" pitchFamily="34" charset="0"/>
                      </a:endParaRPr>
                    </a:p>
                  </a:txBody>
                  <a:tcPr marL="9525" marR="9525" marT="9525" marB="0"/>
                </a:tc>
                <a:extLst>
                  <a:ext uri="{0D108BD9-81ED-4DB2-BD59-A6C34878D82A}">
                    <a16:rowId xmlns:a16="http://schemas.microsoft.com/office/drawing/2014/main" val="4244515430"/>
                  </a:ext>
                </a:extLst>
              </a:tr>
              <a:tr h="310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dirty="0">
                          <a:solidFill>
                            <a:schemeClr val="tx1"/>
                          </a:solidFill>
                          <a:latin typeface="+mn-lt"/>
                          <a:cs typeface="Arial" panose="020B0604020202020204" pitchFamily="34" charset="0"/>
                        </a:rPr>
                        <a:t>Answer</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dirty="0"/>
                        <a:t>Due to an error in RTL code</a:t>
                      </a:r>
                      <a:endParaRPr lang="en-US" sz="900" b="1" i="0" u="none" strike="noStrike" dirty="0">
                        <a:solidFill>
                          <a:schemeClr val="accent4"/>
                        </a:solidFill>
                        <a:latin typeface="+mn-lt"/>
                        <a:cs typeface="Arial" panose="020B0604020202020204" pitchFamily="34" charset="0"/>
                      </a:endParaRP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dirty="0"/>
                        <a:t>The rule W164a (which was there to catch the error) in Static Verification linting tool - Spyglass was waived.</a:t>
                      </a:r>
                      <a:endParaRPr lang="en-US" sz="900" dirty="0">
                        <a:cs typeface="Arial"/>
                      </a:endParaRP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dirty="0"/>
                        <a:t>W164a is waived during the initial cleanup and not removed subsequently</a:t>
                      </a:r>
                      <a:endParaRPr lang="en-US" sz="900" dirty="0">
                        <a:cs typeface="Arial"/>
                      </a:endParaRP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1" u="none" dirty="0"/>
                        <a:t>There was no automated check in place to ensure that all global waivers were removed</a:t>
                      </a:r>
                      <a:endParaRPr lang="en-US" sz="900" b="0" i="1" u="none" dirty="0">
                        <a:cs typeface="Arial"/>
                      </a:endParaRPr>
                    </a:p>
                  </a:txBody>
                  <a:tcPr marL="9525" marR="9525" marT="9525" marB="0"/>
                </a:tc>
                <a:extLst>
                  <a:ext uri="{0D108BD9-81ED-4DB2-BD59-A6C34878D82A}">
                    <a16:rowId xmlns:a16="http://schemas.microsoft.com/office/drawing/2014/main" val="1727331426"/>
                  </a:ext>
                </a:extLst>
              </a:tr>
              <a:tr h="310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dirty="0">
                          <a:solidFill>
                            <a:schemeClr val="tx1"/>
                          </a:solidFill>
                          <a:latin typeface="+mn-lt"/>
                          <a:cs typeface="Arial" panose="020B0604020202020204" pitchFamily="34" charset="0"/>
                        </a:rPr>
                        <a:t>Why?</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dirty="0"/>
                        <a:t>Why was error in RTL code not detected  in simulation-based verification?</a:t>
                      </a:r>
                    </a:p>
                  </a:txBody>
                  <a:tcPr marL="9525" marR="9525" marT="9525" marB="0"/>
                </a:tc>
                <a:tc>
                  <a:txBody>
                    <a:bodyPr/>
                    <a:lstStyle/>
                    <a:p>
                      <a:pPr algn="ctr"/>
                      <a:r>
                        <a:rPr lang="en-US" sz="900" dirty="0">
                          <a:cs typeface="Arial"/>
                        </a:rPr>
                        <a:t>Why was EP15 end point not covered in the STALL test ?</a:t>
                      </a: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dirty="0">
                        <a:solidFill>
                          <a:schemeClr val="tx1"/>
                        </a:solidFill>
                        <a:latin typeface="+mn-lt"/>
                        <a:cs typeface="Arial" panose="020B0604020202020204" pitchFamily="34" charset="0"/>
                      </a:endParaRPr>
                    </a:p>
                  </a:txBody>
                  <a:tcPr marL="9525" marR="9525" marT="9525" marB="0"/>
                </a:tc>
                <a:extLst>
                  <a:ext uri="{0D108BD9-81ED-4DB2-BD59-A6C34878D82A}">
                    <a16:rowId xmlns:a16="http://schemas.microsoft.com/office/drawing/2014/main" val="3103254656"/>
                  </a:ext>
                </a:extLst>
              </a:tr>
              <a:tr h="310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dirty="0">
                          <a:solidFill>
                            <a:schemeClr val="tx1"/>
                          </a:solidFill>
                          <a:latin typeface="+mn-lt"/>
                          <a:cs typeface="Arial" panose="020B0604020202020204" pitchFamily="34" charset="0"/>
                        </a:rPr>
                        <a:t>Answer</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txBody>
                  <a:tcPr marL="9525" marR="9525" marT="9525" marB="0"/>
                </a:tc>
                <a:tc>
                  <a:txBody>
                    <a:bodyPr/>
                    <a:lstStyle/>
                    <a:p>
                      <a:pPr algn="ctr"/>
                      <a:r>
                        <a:rPr lang="en-US" sz="900" dirty="0">
                          <a:cs typeface="Arial"/>
                        </a:rPr>
                        <a:t>In simulation-based verification EP15 end point was not covered in the STALL test. </a:t>
                      </a:r>
                      <a:endParaRPr lang="en-US" sz="900" dirty="0"/>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1" dirty="0"/>
                        <a:t>It was not mentioned in STALL test methodology that STALL was required to be injected for every Endpoint.</a:t>
                      </a:r>
                      <a:endParaRPr lang="en-US" sz="900" b="0" i="1" dirty="0">
                        <a:cs typeface="Arial"/>
                      </a:endParaRP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txBody>
                  <a:tcPr marL="9525" marR="9525" marT="9525" marB="0"/>
                </a:tc>
                <a:extLst>
                  <a:ext uri="{0D108BD9-81ED-4DB2-BD59-A6C34878D82A}">
                    <a16:rowId xmlns:a16="http://schemas.microsoft.com/office/drawing/2014/main" val="349712247"/>
                  </a:ext>
                </a:extLst>
              </a:tr>
            </a:tbl>
          </a:graphicData>
        </a:graphic>
      </p:graphicFrame>
      <p:sp>
        <p:nvSpPr>
          <p:cNvPr id="3" name="Arrow: Up 2">
            <a:extLst>
              <a:ext uri="{FF2B5EF4-FFF2-40B4-BE49-F238E27FC236}">
                <a16:creationId xmlns:a16="http://schemas.microsoft.com/office/drawing/2014/main" id="{4D5DBBF5-C03C-4FA5-A3CB-A58C8F0BE378}"/>
              </a:ext>
            </a:extLst>
          </p:cNvPr>
          <p:cNvSpPr/>
          <p:nvPr/>
        </p:nvSpPr>
        <p:spPr>
          <a:xfrm flipH="1">
            <a:off x="1905006" y="3081452"/>
            <a:ext cx="101601" cy="360762"/>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a:p>
        </p:txBody>
      </p:sp>
      <p:sp>
        <p:nvSpPr>
          <p:cNvPr id="6" name="TextBox 5">
            <a:extLst>
              <a:ext uri="{FF2B5EF4-FFF2-40B4-BE49-F238E27FC236}">
                <a16:creationId xmlns:a16="http://schemas.microsoft.com/office/drawing/2014/main" id="{C9750581-1699-4AF9-9FBB-6D668C20225F}"/>
              </a:ext>
            </a:extLst>
          </p:cNvPr>
          <p:cNvSpPr txBox="1"/>
          <p:nvPr/>
        </p:nvSpPr>
        <p:spPr>
          <a:xfrm>
            <a:off x="228608" y="3464729"/>
            <a:ext cx="3877565" cy="461665"/>
          </a:xfrm>
          <a:prstGeom prst="rect">
            <a:avLst/>
          </a:prstGeom>
          <a:noFill/>
          <a:ln>
            <a:solidFill>
              <a:schemeClr val="tx1"/>
            </a:solidFill>
            <a:prstDash val="dash"/>
          </a:ln>
        </p:spPr>
        <p:txBody>
          <a:bodyPr wrap="square" rtlCol="0">
            <a:spAutoFit/>
          </a:bodyPr>
          <a:lstStyle/>
          <a:p>
            <a:r>
              <a:rPr lang="en-US" sz="1200" i="1" dirty="0"/>
              <a:t>Why and answer are repeating until the branching. </a:t>
            </a:r>
          </a:p>
          <a:p>
            <a:r>
              <a:rPr lang="en-US" sz="1200" i="1" dirty="0"/>
              <a:t>So, these cells are left blank until branching happens.</a:t>
            </a:r>
          </a:p>
        </p:txBody>
      </p:sp>
      <p:sp>
        <p:nvSpPr>
          <p:cNvPr id="7" name="Rectangle: Rounded Corners 6">
            <a:extLst>
              <a:ext uri="{FF2B5EF4-FFF2-40B4-BE49-F238E27FC236}">
                <a16:creationId xmlns:a16="http://schemas.microsoft.com/office/drawing/2014/main" id="{8E926BFB-49DA-4745-8DE6-A5D5CC007264}"/>
              </a:ext>
            </a:extLst>
          </p:cNvPr>
          <p:cNvSpPr/>
          <p:nvPr/>
        </p:nvSpPr>
        <p:spPr>
          <a:xfrm>
            <a:off x="711200" y="2456873"/>
            <a:ext cx="2472266" cy="609600"/>
          </a:xfrm>
          <a:prstGeom prst="roundRect">
            <a:avLst/>
          </a:prstGeom>
          <a:noFill/>
          <a:ln w="2857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a:p>
        </p:txBody>
      </p:sp>
      <p:sp>
        <p:nvSpPr>
          <p:cNvPr id="11" name="Arrow: Up 10">
            <a:extLst>
              <a:ext uri="{FF2B5EF4-FFF2-40B4-BE49-F238E27FC236}">
                <a16:creationId xmlns:a16="http://schemas.microsoft.com/office/drawing/2014/main" id="{5FD4B5E0-4EAB-44AF-B959-46D48C35C9DC}"/>
              </a:ext>
            </a:extLst>
          </p:cNvPr>
          <p:cNvSpPr/>
          <p:nvPr/>
        </p:nvSpPr>
        <p:spPr>
          <a:xfrm rot="10800000" flipH="1">
            <a:off x="8801940" y="3119159"/>
            <a:ext cx="91440" cy="13716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a:p>
        </p:txBody>
      </p:sp>
      <p:sp>
        <p:nvSpPr>
          <p:cNvPr id="12" name="Arrow: Up 11">
            <a:extLst>
              <a:ext uri="{FF2B5EF4-FFF2-40B4-BE49-F238E27FC236}">
                <a16:creationId xmlns:a16="http://schemas.microsoft.com/office/drawing/2014/main" id="{E8264DB0-163C-4421-8E57-3A34C2DFDAF3}"/>
              </a:ext>
            </a:extLst>
          </p:cNvPr>
          <p:cNvSpPr/>
          <p:nvPr/>
        </p:nvSpPr>
        <p:spPr>
          <a:xfrm rot="10800000" flipH="1">
            <a:off x="10688315" y="2500442"/>
            <a:ext cx="101601" cy="201168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800"/>
          </a:p>
        </p:txBody>
      </p:sp>
      <p:sp>
        <p:nvSpPr>
          <p:cNvPr id="13" name="Right Brace 12">
            <a:extLst>
              <a:ext uri="{FF2B5EF4-FFF2-40B4-BE49-F238E27FC236}">
                <a16:creationId xmlns:a16="http://schemas.microsoft.com/office/drawing/2014/main" id="{CCD165D3-8B72-47B4-82C5-8121CC2DA562}"/>
              </a:ext>
            </a:extLst>
          </p:cNvPr>
          <p:cNvSpPr/>
          <p:nvPr/>
        </p:nvSpPr>
        <p:spPr>
          <a:xfrm rot="5400000">
            <a:off x="9450838" y="3579980"/>
            <a:ext cx="622460" cy="2370669"/>
          </a:xfrm>
          <a:prstGeom prst="rightBrace">
            <a:avLst>
              <a:gd name="adj1" fmla="val 8333"/>
              <a:gd name="adj2" fmla="val 5071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2A30EE8D-D2EA-4849-AC09-EA254A1589E3}"/>
              </a:ext>
            </a:extLst>
          </p:cNvPr>
          <p:cNvSpPr txBox="1"/>
          <p:nvPr/>
        </p:nvSpPr>
        <p:spPr>
          <a:xfrm>
            <a:off x="5249332" y="3886108"/>
            <a:ext cx="3327401" cy="1015663"/>
          </a:xfrm>
          <a:prstGeom prst="rect">
            <a:avLst/>
          </a:prstGeom>
          <a:noFill/>
          <a:ln>
            <a:solidFill>
              <a:schemeClr val="tx1"/>
            </a:solidFill>
            <a:prstDash val="dash"/>
          </a:ln>
        </p:spPr>
        <p:txBody>
          <a:bodyPr wrap="square" rtlCol="0">
            <a:spAutoFit/>
          </a:bodyPr>
          <a:lstStyle/>
          <a:p>
            <a:pPr defTabSz="914400">
              <a:defRPr/>
            </a:pPr>
            <a:r>
              <a:rPr lang="en-US" sz="1000" i="1" dirty="0"/>
              <a:t>The RC’s summarized at the bottom of the D4 slides should recap the conclusions already shown at the end point of each branch in the 5 Why table. This means the number of branches(why-answer rows) should match the number of RC’s summarized at the bottom of the slide (unless 2 branches resulted in the same RC).</a:t>
            </a:r>
          </a:p>
        </p:txBody>
      </p:sp>
    </p:spTree>
    <p:extLst>
      <p:ext uri="{BB962C8B-B14F-4D97-AF65-F5344CB8AC3E}">
        <p14:creationId xmlns:p14="http://schemas.microsoft.com/office/powerpoint/2010/main" val="3182024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7" y="-170993"/>
            <a:ext cx="11277922" cy="1005840"/>
          </a:xfrm>
        </p:spPr>
        <p:txBody>
          <a:bodyPr>
            <a:normAutofit/>
          </a:bodyPr>
          <a:lstStyle/>
          <a:p>
            <a:r>
              <a:rPr lang="en-US" dirty="0"/>
              <a:t>D4. Determine Root Cause(s) – 5 Why </a:t>
            </a:r>
            <a:br>
              <a:rPr lang="en-US" dirty="0"/>
            </a:br>
            <a:r>
              <a:rPr lang="en-US" sz="2000" dirty="0" err="1"/>
              <a:t>Why</a:t>
            </a:r>
            <a:r>
              <a:rPr lang="en-US" sz="2000" dirty="0"/>
              <a:t> did the Problem </a:t>
            </a:r>
            <a:r>
              <a:rPr lang="en-US" sz="2000" b="1" u="sng" dirty="0"/>
              <a:t>Occur</a:t>
            </a:r>
            <a:r>
              <a:rPr lang="en-US" sz="2000" dirty="0"/>
              <a:t>?</a:t>
            </a:r>
          </a:p>
        </p:txBody>
      </p:sp>
      <p:sp>
        <p:nvSpPr>
          <p:cNvPr id="12" name="TextBox 11"/>
          <p:cNvSpPr txBox="1"/>
          <p:nvPr/>
        </p:nvSpPr>
        <p:spPr>
          <a:xfrm>
            <a:off x="135434" y="4693274"/>
            <a:ext cx="11769048" cy="1969770"/>
          </a:xfrm>
          <a:prstGeom prst="rect">
            <a:avLst/>
          </a:prstGeom>
          <a:solidFill>
            <a:schemeClr val="bg2">
              <a:lumMod val="75000"/>
            </a:schemeClr>
          </a:solidFill>
          <a:ln w="3175">
            <a:noFill/>
          </a:ln>
        </p:spPr>
        <p:txBody>
          <a:bodyPr wrap="square" rtlCol="0">
            <a:spAutoFit/>
          </a:bodyPr>
          <a:lstStyle/>
          <a:p>
            <a:r>
              <a:rPr lang="en-US" sz="800" b="1" u="sng" dirty="0">
                <a:highlight>
                  <a:srgbClr val="FFFF00"/>
                </a:highlight>
              </a:rPr>
              <a:t>Notes: Please Remove Notes. For reference only</a:t>
            </a:r>
            <a:endParaRPr lang="en-US" sz="800" dirty="0"/>
          </a:p>
          <a:p>
            <a:pPr defTabSz="914400">
              <a:defRPr/>
            </a:pPr>
            <a:r>
              <a:rPr lang="en-US" sz="800" dirty="0"/>
              <a:t>This slide refers to root cause(s) regarding what allowed the problem to </a:t>
            </a:r>
            <a:r>
              <a:rPr lang="en-US" sz="800" u="sng" dirty="0"/>
              <a:t>occur</a:t>
            </a:r>
            <a:r>
              <a:rPr lang="en-US" sz="800" dirty="0"/>
              <a:t>. This can be unclear requirements, missing requirements, lack of design detailing, missing checklist/check-item, a gap in the process flow, process step was skipped, related to planning and design process, etc. </a:t>
            </a:r>
          </a:p>
          <a:p>
            <a:pPr defTabSz="914400">
              <a:defRPr/>
            </a:pPr>
            <a:endParaRPr lang="en-US" sz="800" dirty="0"/>
          </a:p>
          <a:p>
            <a:pPr defTabSz="914400">
              <a:defRPr/>
            </a:pPr>
            <a:r>
              <a:rPr lang="en-US" sz="800" dirty="0"/>
              <a:t>Root causes are typically </a:t>
            </a:r>
            <a:r>
              <a:rPr lang="en-US" sz="800" i="1" dirty="0"/>
              <a:t>PROCESS STEPS</a:t>
            </a:r>
            <a:r>
              <a:rPr lang="en-US" sz="800" dirty="0"/>
              <a:t> that are </a:t>
            </a:r>
            <a:r>
              <a:rPr lang="en-US" sz="800" i="1" dirty="0"/>
              <a:t>missing </a:t>
            </a:r>
            <a:r>
              <a:rPr lang="en-US" sz="800" dirty="0"/>
              <a:t>or </a:t>
            </a:r>
            <a:r>
              <a:rPr lang="en-US" sz="800" i="1" dirty="0"/>
              <a:t>incorrect </a:t>
            </a:r>
            <a:r>
              <a:rPr lang="en-US" sz="800" dirty="0"/>
              <a:t>and are easy targets for identifying the Preventive Actions. </a:t>
            </a:r>
          </a:p>
          <a:p>
            <a:pPr defTabSz="914400">
              <a:defRPr/>
            </a:pPr>
            <a:r>
              <a:rPr lang="en-US" sz="800" b="1" dirty="0"/>
              <a:t>Tip</a:t>
            </a:r>
            <a:r>
              <a:rPr lang="en-US" sz="800" dirty="0"/>
              <a:t>: Refer to the current process and check if a step was skipped or missing. You may need to add a flow diagram of the process to illustrate where the issue lies.</a:t>
            </a:r>
          </a:p>
          <a:p>
            <a:pPr lvl="0" defTabSz="914400">
              <a:defRPr/>
            </a:pPr>
            <a:r>
              <a:rPr lang="en-US" sz="800" dirty="0"/>
              <a:t>Ask “Why” enough times until a </a:t>
            </a:r>
            <a:r>
              <a:rPr lang="en-US" sz="800" i="1" dirty="0"/>
              <a:t>PROCESS </a:t>
            </a:r>
            <a:r>
              <a:rPr lang="en-US" sz="800" dirty="0"/>
              <a:t>problem is identified, which becomes the root cause – Not necessarily 5 questions!! Not necessarily one root cause!!</a:t>
            </a:r>
          </a:p>
          <a:p>
            <a:pPr defTabSz="914400">
              <a:defRPr/>
            </a:pPr>
            <a:endParaRPr lang="en-US" sz="800" dirty="0"/>
          </a:p>
          <a:p>
            <a:pPr defTabSz="914400">
              <a:defRPr/>
            </a:pPr>
            <a:r>
              <a:rPr lang="en-US" sz="800" i="1" dirty="0"/>
              <a:t>Branching is used if the same question can be answered 2 different ways, providing multiple paths for exploration, and resulting in multiple root causes. </a:t>
            </a:r>
          </a:p>
          <a:p>
            <a:pPr defTabSz="914400">
              <a:defRPr/>
            </a:pPr>
            <a:r>
              <a:rPr lang="en-US" sz="800" b="1" i="1" dirty="0"/>
              <a:t>Leave the cells blank, if repeating the same why and answer until the branching happens. Refer to an example in slide 15.</a:t>
            </a:r>
          </a:p>
          <a:p>
            <a:pPr defTabSz="914400">
              <a:defRPr/>
            </a:pPr>
            <a:endParaRPr lang="en-US" sz="800" b="1" i="1" u="sng" dirty="0"/>
          </a:p>
          <a:p>
            <a:pPr defTabSz="914400">
              <a:defRPr/>
            </a:pPr>
            <a:r>
              <a:rPr lang="en-US" sz="800" dirty="0"/>
              <a:t>The RC’s summarized at the bottom of the D4 slides should recap the conclusions already shown at the end point of each branch in the 5 Why table. This means the number of branches(why-answer rows) should match the number of RC’s summarized at the bottom of the slide (unless 2 branches resulted in the same RC).</a:t>
            </a:r>
          </a:p>
          <a:p>
            <a:pPr defTabSz="914400">
              <a:defRPr/>
            </a:pPr>
            <a:endParaRPr lang="en-US" sz="800" b="1" i="1" u="sng" dirty="0"/>
          </a:p>
          <a:p>
            <a:pPr defTabSz="914400">
              <a:defRPr/>
            </a:pPr>
            <a:r>
              <a:rPr lang="en-US" sz="800" i="1" dirty="0"/>
              <a:t>Refer to Slides notes for further guidance</a:t>
            </a:r>
            <a:r>
              <a:rPr lang="en-US" sz="800" dirty="0"/>
              <a:t>.</a:t>
            </a:r>
          </a:p>
        </p:txBody>
      </p:sp>
      <p:sp>
        <p:nvSpPr>
          <p:cNvPr id="5" name="TextBox 4">
            <a:extLst>
              <a:ext uri="{FF2B5EF4-FFF2-40B4-BE49-F238E27FC236}">
                <a16:creationId xmlns:a16="http://schemas.microsoft.com/office/drawing/2014/main" id="{F4C24E26-8318-4D27-AD86-B3677AE3C33D}"/>
              </a:ext>
            </a:extLst>
          </p:cNvPr>
          <p:cNvSpPr txBox="1"/>
          <p:nvPr/>
        </p:nvSpPr>
        <p:spPr>
          <a:xfrm>
            <a:off x="188492" y="3844026"/>
            <a:ext cx="11841472" cy="830997"/>
          </a:xfrm>
          <a:prstGeom prst="rect">
            <a:avLst/>
          </a:prstGeom>
          <a:noFill/>
          <a:ln w="38100">
            <a:solidFill>
              <a:schemeClr val="tx1"/>
            </a:solidFill>
          </a:ln>
        </p:spPr>
        <p:txBody>
          <a:bodyPr wrap="square" rtlCol="0">
            <a:spAutoFit/>
          </a:bodyPr>
          <a:lstStyle/>
          <a:p>
            <a:r>
              <a:rPr lang="en-US" sz="1600" b="1" u="sng" dirty="0"/>
              <a:t>Root Cause (Occurrence)</a:t>
            </a:r>
            <a:r>
              <a:rPr lang="en-US" sz="1600" dirty="0"/>
              <a:t> </a:t>
            </a:r>
            <a:r>
              <a:rPr lang="en-US" sz="900" dirty="0"/>
              <a:t>(Recap the conclusions already shown at the end point of each branch in the 5 Why table)</a:t>
            </a:r>
            <a:endParaRPr lang="en-US" sz="900" b="1" u="sng" dirty="0"/>
          </a:p>
          <a:p>
            <a:pPr>
              <a:buFont typeface="Arial" pitchFamily="34" charset="0"/>
              <a:buChar char="•"/>
            </a:pPr>
            <a:r>
              <a:rPr lang="en-US" sz="1600" dirty="0"/>
              <a:t>RC1 - </a:t>
            </a:r>
          </a:p>
          <a:p>
            <a:pPr>
              <a:buFont typeface="Arial" pitchFamily="34" charset="0"/>
              <a:buChar char="•"/>
            </a:pPr>
            <a:r>
              <a:rPr lang="en-US" sz="1600" dirty="0"/>
              <a:t>RC2 - </a:t>
            </a:r>
          </a:p>
        </p:txBody>
      </p:sp>
      <p:graphicFrame>
        <p:nvGraphicFramePr>
          <p:cNvPr id="6" name="Table 5">
            <a:extLst>
              <a:ext uri="{FF2B5EF4-FFF2-40B4-BE49-F238E27FC236}">
                <a16:creationId xmlns:a16="http://schemas.microsoft.com/office/drawing/2014/main" id="{974BB399-A2D2-4DA9-9FD0-5FF7B30EC6F1}"/>
              </a:ext>
            </a:extLst>
          </p:cNvPr>
          <p:cNvGraphicFramePr>
            <a:graphicFrameLocks noGrp="1"/>
          </p:cNvGraphicFramePr>
          <p:nvPr>
            <p:extLst>
              <p:ext uri="{D42A27DB-BD31-4B8C-83A1-F6EECF244321}">
                <p14:modId xmlns:p14="http://schemas.microsoft.com/office/powerpoint/2010/main" val="4209601741"/>
              </p:ext>
            </p:extLst>
          </p:nvPr>
        </p:nvGraphicFramePr>
        <p:xfrm>
          <a:off x="162034" y="757213"/>
          <a:ext cx="11867930" cy="3062865"/>
        </p:xfrm>
        <a:graphic>
          <a:graphicData uri="http://schemas.openxmlformats.org/drawingml/2006/table">
            <a:tbl>
              <a:tblPr firstRow="1" bandRow="1">
                <a:tableStyleId>{5C22544A-7EE6-4342-B048-85BDC9FD1C3A}</a:tableStyleId>
              </a:tblPr>
              <a:tblGrid>
                <a:gridCol w="463550">
                  <a:extLst>
                    <a:ext uri="{9D8B030D-6E8A-4147-A177-3AD203B41FA5}">
                      <a16:colId xmlns:a16="http://schemas.microsoft.com/office/drawing/2014/main" val="2207528884"/>
                    </a:ext>
                  </a:extLst>
                </a:gridCol>
                <a:gridCol w="2342435">
                  <a:extLst>
                    <a:ext uri="{9D8B030D-6E8A-4147-A177-3AD203B41FA5}">
                      <a16:colId xmlns:a16="http://schemas.microsoft.com/office/drawing/2014/main" val="3024424268"/>
                    </a:ext>
                  </a:extLst>
                </a:gridCol>
                <a:gridCol w="2104845">
                  <a:extLst>
                    <a:ext uri="{9D8B030D-6E8A-4147-A177-3AD203B41FA5}">
                      <a16:colId xmlns:a16="http://schemas.microsoft.com/office/drawing/2014/main" val="3806098326"/>
                    </a:ext>
                  </a:extLst>
                </a:gridCol>
                <a:gridCol w="2219566">
                  <a:extLst>
                    <a:ext uri="{9D8B030D-6E8A-4147-A177-3AD203B41FA5}">
                      <a16:colId xmlns:a16="http://schemas.microsoft.com/office/drawing/2014/main" val="2821102923"/>
                    </a:ext>
                  </a:extLst>
                </a:gridCol>
                <a:gridCol w="2421445">
                  <a:extLst>
                    <a:ext uri="{9D8B030D-6E8A-4147-A177-3AD203B41FA5}">
                      <a16:colId xmlns:a16="http://schemas.microsoft.com/office/drawing/2014/main" val="655062748"/>
                    </a:ext>
                  </a:extLst>
                </a:gridCol>
                <a:gridCol w="2316089">
                  <a:extLst>
                    <a:ext uri="{9D8B030D-6E8A-4147-A177-3AD203B41FA5}">
                      <a16:colId xmlns:a16="http://schemas.microsoft.com/office/drawing/2014/main" val="212993903"/>
                    </a:ext>
                  </a:extLst>
                </a:gridCol>
              </a:tblGrid>
              <a:tr h="414280">
                <a:tc gridSpan="6">
                  <a:txBody>
                    <a:bodyPr/>
                    <a:lstStyle/>
                    <a:p>
                      <a:pPr algn="l" fontAlgn="b"/>
                      <a:r>
                        <a:rPr lang="en-US" sz="1000" b="1" i="0" u="none" strike="noStrike" dirty="0">
                          <a:solidFill>
                            <a:schemeClr val="bg1"/>
                          </a:solidFill>
                          <a:latin typeface="+mn-lt"/>
                          <a:cs typeface="Arial" panose="020B0604020202020204" pitchFamily="34" charset="0"/>
                        </a:rPr>
                        <a:t>Problem Statement: </a:t>
                      </a:r>
                    </a:p>
                  </a:txBody>
                  <a:tcPr marL="9525" marR="9525" marT="9525" marB="0" anchor="ctr"/>
                </a:tc>
                <a:tc hMerge="1">
                  <a:txBody>
                    <a:bodyPr/>
                    <a:lstStyle/>
                    <a:p>
                      <a:pPr algn="ctr" fontAlgn="b"/>
                      <a:endParaRPr lang="en-US" sz="1000" b="1" i="0" u="none" strike="noStrike" dirty="0">
                        <a:solidFill>
                          <a:schemeClr val="bg1"/>
                        </a:solidFill>
                        <a:latin typeface="+mn-lt"/>
                        <a:cs typeface="Arial" panose="020B0604020202020204" pitchFamily="34" charset="0"/>
                      </a:endParaRPr>
                    </a:p>
                  </a:txBody>
                  <a:tcPr marL="9525" marR="9525" marT="9525" marB="0" anchor="ctr"/>
                </a:tc>
                <a:tc hMerge="1">
                  <a:txBody>
                    <a:bodyPr/>
                    <a:lstStyle/>
                    <a:p>
                      <a:pPr algn="ctr" fontAlgn="b"/>
                      <a:endParaRPr lang="en-US" sz="1000" b="1" i="0" u="none" strike="noStrike" dirty="0">
                        <a:solidFill>
                          <a:schemeClr val="bg1"/>
                        </a:solidFill>
                        <a:latin typeface="+mn-lt"/>
                        <a:cs typeface="Arial" panose="020B0604020202020204" pitchFamily="34" charset="0"/>
                      </a:endParaRPr>
                    </a:p>
                  </a:txBody>
                  <a:tcPr marL="9525" marR="9525" marT="9525" marB="0" anchor="ctr"/>
                </a:tc>
                <a:tc hMerge="1">
                  <a:txBody>
                    <a:bodyPr/>
                    <a:lstStyle/>
                    <a:p>
                      <a:pPr algn="ctr" fontAlgn="b"/>
                      <a:endParaRPr lang="en-US" sz="1000" b="1" i="0" u="none" strike="noStrike" dirty="0">
                        <a:solidFill>
                          <a:schemeClr val="bg1"/>
                        </a:solidFill>
                        <a:latin typeface="+mn-lt"/>
                        <a:cs typeface="Arial" panose="020B0604020202020204" pitchFamily="34" charset="0"/>
                      </a:endParaRPr>
                    </a:p>
                  </a:txBody>
                  <a:tcPr marL="9525" marR="9525" marT="9525" marB="0" anchor="ctr"/>
                </a:tc>
                <a:tc hMerge="1">
                  <a:txBody>
                    <a:bodyPr/>
                    <a:lstStyle/>
                    <a:p>
                      <a:pPr algn="ctr" fontAlgn="b"/>
                      <a:endParaRPr lang="en-US" sz="1000" b="1" i="0" u="none" strike="noStrike" dirty="0">
                        <a:solidFill>
                          <a:schemeClr val="bg1"/>
                        </a:solidFill>
                        <a:latin typeface="+mn-lt"/>
                        <a:cs typeface="Arial" panose="020B0604020202020204" pitchFamily="34" charset="0"/>
                      </a:endParaRPr>
                    </a:p>
                  </a:txBody>
                  <a:tcPr marL="9525" marR="9525" marT="9525" marB="0" anchor="ctr"/>
                </a:tc>
                <a:tc hMerge="1">
                  <a:txBody>
                    <a:bodyPr/>
                    <a:lstStyle/>
                    <a:p>
                      <a:pPr algn="ctr" fontAlgn="b"/>
                      <a:endParaRPr lang="en-US" sz="1000" b="0" i="0" u="none" strike="noStrike" dirty="0">
                        <a:solidFill>
                          <a:schemeClr val="bg1"/>
                        </a:solidFill>
                        <a:latin typeface="+mn-lt"/>
                        <a:cs typeface="Arial" panose="020B0604020202020204" pitchFamily="34" charset="0"/>
                      </a:endParaRPr>
                    </a:p>
                  </a:txBody>
                  <a:tcPr marL="9525" marR="9525" marT="9525" marB="0" anchor="ctr"/>
                </a:tc>
                <a:extLst>
                  <a:ext uri="{0D108BD9-81ED-4DB2-BD59-A6C34878D82A}">
                    <a16:rowId xmlns:a16="http://schemas.microsoft.com/office/drawing/2014/main" val="3973758999"/>
                  </a:ext>
                </a:extLst>
              </a:tr>
              <a:tr h="415925">
                <a:tc>
                  <a:txBody>
                    <a:bodyPr/>
                    <a:lstStyle/>
                    <a:p>
                      <a:pPr algn="ctr" fontAlgn="b"/>
                      <a:r>
                        <a:rPr lang="en-US" sz="900" b="1" i="0" u="none" strike="noStrike" dirty="0">
                          <a:solidFill>
                            <a:schemeClr val="bg1"/>
                          </a:solidFill>
                          <a:latin typeface="+mn-lt"/>
                          <a:cs typeface="Arial" panose="020B0604020202020204" pitchFamily="34" charset="0"/>
                        </a:rPr>
                        <a:t>Why/</a:t>
                      </a:r>
                    </a:p>
                    <a:p>
                      <a:pPr algn="ctr" fontAlgn="b"/>
                      <a:r>
                        <a:rPr lang="en-US" sz="900" b="1" i="0" u="none" strike="noStrike" dirty="0">
                          <a:solidFill>
                            <a:schemeClr val="bg1"/>
                          </a:solidFill>
                          <a:latin typeface="+mn-lt"/>
                          <a:cs typeface="Arial" panose="020B0604020202020204" pitchFamily="34" charset="0"/>
                        </a:rPr>
                        <a:t>Answer</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1</a:t>
                      </a:r>
                      <a:r>
                        <a:rPr lang="en-US" sz="1000" b="1" i="0" u="none" strike="noStrike" baseline="30000" dirty="0">
                          <a:solidFill>
                            <a:schemeClr val="bg1"/>
                          </a:solidFill>
                          <a:latin typeface="+mn-lt"/>
                          <a:cs typeface="Arial" panose="020B0604020202020204" pitchFamily="34" charset="0"/>
                        </a:rPr>
                        <a:t>st</a:t>
                      </a:r>
                      <a:r>
                        <a:rPr lang="en-US" sz="1000" b="1" i="0" u="none" strike="noStrike" dirty="0">
                          <a:solidFill>
                            <a:schemeClr val="bg1"/>
                          </a:solidFill>
                          <a:latin typeface="+mn-lt"/>
                          <a:cs typeface="Arial" panose="020B0604020202020204" pitchFamily="34" charset="0"/>
                        </a:rPr>
                        <a:t> Why?</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2</a:t>
                      </a:r>
                      <a:r>
                        <a:rPr lang="en-US" sz="1000" b="1" i="0" u="none" strike="noStrike" baseline="30000" dirty="0">
                          <a:solidFill>
                            <a:schemeClr val="bg1"/>
                          </a:solidFill>
                          <a:latin typeface="+mn-lt"/>
                          <a:cs typeface="Arial" panose="020B0604020202020204" pitchFamily="34" charset="0"/>
                        </a:rPr>
                        <a:t>nd</a:t>
                      </a:r>
                      <a:r>
                        <a:rPr lang="en-US" sz="1000" b="1" i="0" u="none" strike="noStrike" dirty="0">
                          <a:solidFill>
                            <a:schemeClr val="bg1"/>
                          </a:solidFill>
                          <a:latin typeface="+mn-lt"/>
                          <a:cs typeface="Arial" panose="020B0604020202020204" pitchFamily="34" charset="0"/>
                        </a:rPr>
                        <a:t> Why?</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3</a:t>
                      </a:r>
                      <a:r>
                        <a:rPr lang="en-US" sz="1000" b="1" i="0" u="none" strike="noStrike" baseline="30000" dirty="0">
                          <a:solidFill>
                            <a:schemeClr val="bg1"/>
                          </a:solidFill>
                          <a:latin typeface="+mn-lt"/>
                          <a:cs typeface="Arial" panose="020B0604020202020204" pitchFamily="34" charset="0"/>
                        </a:rPr>
                        <a:t>rd</a:t>
                      </a:r>
                      <a:r>
                        <a:rPr lang="en-US" sz="1000" b="1" i="0" u="none" strike="noStrike" dirty="0">
                          <a:solidFill>
                            <a:schemeClr val="bg1"/>
                          </a:solidFill>
                          <a:latin typeface="+mn-lt"/>
                          <a:cs typeface="Arial" panose="020B0604020202020204" pitchFamily="34" charset="0"/>
                        </a:rPr>
                        <a:t> Why?</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4</a:t>
                      </a:r>
                      <a:r>
                        <a:rPr lang="en-US" sz="1000" b="1" i="0" u="none" strike="noStrike" baseline="30000" dirty="0">
                          <a:solidFill>
                            <a:schemeClr val="bg1"/>
                          </a:solidFill>
                          <a:latin typeface="+mn-lt"/>
                          <a:cs typeface="Arial" panose="020B0604020202020204" pitchFamily="34" charset="0"/>
                        </a:rPr>
                        <a:t>th</a:t>
                      </a:r>
                      <a:r>
                        <a:rPr lang="en-US" sz="1000" b="1" i="0" u="none" strike="noStrike" dirty="0">
                          <a:solidFill>
                            <a:schemeClr val="bg1"/>
                          </a:solidFill>
                          <a:latin typeface="+mn-lt"/>
                          <a:cs typeface="Arial" panose="020B0604020202020204" pitchFamily="34" charset="0"/>
                        </a:rPr>
                        <a:t> Why?</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5th Why? </a:t>
                      </a:r>
                    </a:p>
                    <a:p>
                      <a:pPr algn="ctr" fontAlgn="b"/>
                      <a:r>
                        <a:rPr lang="en-US" sz="1000" b="0" i="0" u="none" strike="noStrike" dirty="0">
                          <a:solidFill>
                            <a:schemeClr val="bg1"/>
                          </a:solidFill>
                          <a:latin typeface="+mn-lt"/>
                          <a:cs typeface="Arial" panose="020B0604020202020204" pitchFamily="34" charset="0"/>
                        </a:rPr>
                        <a:t>(You can add more “</a:t>
                      </a:r>
                      <a:r>
                        <a:rPr lang="en-US" sz="1000" b="0" i="0" u="none" strike="noStrike" dirty="0" err="1">
                          <a:solidFill>
                            <a:schemeClr val="bg1"/>
                          </a:solidFill>
                          <a:latin typeface="+mn-lt"/>
                          <a:cs typeface="Arial" panose="020B0604020202020204" pitchFamily="34" charset="0"/>
                        </a:rPr>
                        <a:t>why”s</a:t>
                      </a:r>
                      <a:r>
                        <a:rPr lang="en-US" sz="1000" b="0" i="0" u="none" strike="noStrike" dirty="0">
                          <a:solidFill>
                            <a:schemeClr val="bg1"/>
                          </a:solidFill>
                          <a:latin typeface="+mn-lt"/>
                          <a:cs typeface="Arial" panose="020B0604020202020204" pitchFamily="34" charset="0"/>
                        </a:rPr>
                        <a:t> if needed)</a:t>
                      </a:r>
                    </a:p>
                  </a:txBody>
                  <a:tcPr marL="9525" marR="9525" marT="9525" marB="0" anchor="ctr">
                    <a:solidFill>
                      <a:schemeClr val="accent1"/>
                    </a:solidFill>
                  </a:tcPr>
                </a:tc>
                <a:extLst>
                  <a:ext uri="{0D108BD9-81ED-4DB2-BD59-A6C34878D82A}">
                    <a16:rowId xmlns:a16="http://schemas.microsoft.com/office/drawing/2014/main" val="1473139658"/>
                  </a:ext>
                </a:extLst>
              </a:tr>
              <a:tr h="310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dirty="0">
                          <a:solidFill>
                            <a:schemeClr val="tx1"/>
                          </a:solidFill>
                          <a:latin typeface="+mn-lt"/>
                          <a:cs typeface="Arial" panose="020B0604020202020204" pitchFamily="34" charset="0"/>
                        </a:rPr>
                        <a:t>Why?</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&lt;Problem&gt;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&lt;A1&gt;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0" i="0" u="none" strike="noStrike" baseline="0" dirty="0">
                          <a:solidFill>
                            <a:schemeClr val="accent4"/>
                          </a:solidFill>
                          <a:latin typeface="+mn-lt"/>
                          <a:cs typeface="Arial" panose="020B0604020202020204" pitchFamily="34" charset="0"/>
                        </a:rPr>
                        <a:t>&lt;B</a:t>
                      </a:r>
                      <a:r>
                        <a:rPr lang="en-US" sz="900" b="1" i="0" u="none" strike="noStrike" baseline="0" dirty="0">
                          <a:solidFill>
                            <a:schemeClr val="accent4"/>
                          </a:solidFill>
                          <a:latin typeface="+mn-lt"/>
                          <a:cs typeface="Arial" panose="020B0604020202020204" pitchFamily="34" charset="0"/>
                        </a:rPr>
                        <a:t>1</a:t>
                      </a:r>
                      <a:r>
                        <a:rPr lang="en-US" sz="900" b="0" i="0" u="none" strike="noStrike" baseline="0" dirty="0">
                          <a:solidFill>
                            <a:schemeClr val="accent4"/>
                          </a:solidFill>
                          <a:latin typeface="+mn-lt"/>
                          <a:cs typeface="Arial" panose="020B0604020202020204" pitchFamily="34" charset="0"/>
                        </a:rPr>
                        <a:t>&gt;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&lt;C1&gt;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&lt;D1&gt; </a:t>
                      </a:r>
                      <a:r>
                        <a:rPr lang="en-US" sz="900" b="0" i="0" u="none" strike="noStrike" baseline="0" dirty="0">
                          <a:solidFill>
                            <a:schemeClr val="tx1"/>
                          </a:solidFill>
                          <a:latin typeface="+mn-lt"/>
                          <a:cs typeface="Arial" panose="020B0604020202020204" pitchFamily="34" charset="0"/>
                        </a:rPr>
                        <a:t>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baseline="0" dirty="0">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baseline="0" dirty="0">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dirty="0">
                        <a:solidFill>
                          <a:schemeClr val="tx1"/>
                        </a:solidFill>
                        <a:latin typeface="+mn-lt"/>
                        <a:cs typeface="Arial" panose="020B0604020202020204" pitchFamily="34" charset="0"/>
                      </a:endParaRPr>
                    </a:p>
                  </a:txBody>
                  <a:tcPr marL="9525" marR="9525" marT="9525" marB="0"/>
                </a:tc>
                <a:extLst>
                  <a:ext uri="{0D108BD9-81ED-4DB2-BD59-A6C34878D82A}">
                    <a16:rowId xmlns:a16="http://schemas.microsoft.com/office/drawing/2014/main" val="4244515430"/>
                  </a:ext>
                </a:extLst>
              </a:tr>
              <a:tr h="310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dirty="0">
                          <a:solidFill>
                            <a:schemeClr val="tx1"/>
                          </a:solidFill>
                          <a:latin typeface="+mn-lt"/>
                          <a:cs typeface="Arial" panose="020B0604020202020204" pitchFamily="34" charset="0"/>
                        </a:rPr>
                        <a:t>Answer</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&lt;Problem&gt;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&lt;A1&gt;</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&lt;A1&gt;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&lt;B1&gt;</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rgbClr val="000000"/>
                          </a:solidFill>
                          <a:latin typeface="+mn-lt"/>
                          <a:cs typeface="Arial" panose="020B0604020202020204" pitchFamily="34" charset="0"/>
                        </a:rPr>
                        <a:t>&lt;</a:t>
                      </a:r>
                      <a:r>
                        <a:rPr lang="en-US" sz="900" b="1" i="0" u="none" strike="noStrike" dirty="0">
                          <a:solidFill>
                            <a:schemeClr val="accent4"/>
                          </a:solidFill>
                          <a:latin typeface="+mn-lt"/>
                          <a:cs typeface="Arial" panose="020B0604020202020204" pitchFamily="34" charset="0"/>
                        </a:rPr>
                        <a:t>B1</a:t>
                      </a:r>
                      <a:r>
                        <a:rPr lang="en-US" sz="900" b="0" i="0" u="none" strike="noStrike" dirty="0">
                          <a:solidFill>
                            <a:srgbClr val="000000"/>
                          </a:solidFill>
                          <a:latin typeface="+mn-lt"/>
                          <a:cs typeface="Arial" panose="020B0604020202020204" pitchFamily="34" charset="0"/>
                        </a:rPr>
                        <a:t>&gt; occurred because of </a:t>
                      </a:r>
                      <a:r>
                        <a:rPr lang="en-US" sz="900" b="1" i="0" u="none" strike="noStrike" dirty="0">
                          <a:solidFill>
                            <a:schemeClr val="accent4"/>
                          </a:solidFill>
                          <a:latin typeface="+mn-lt"/>
                          <a:cs typeface="Arial" panose="020B0604020202020204" pitchFamily="34" charset="0"/>
                        </a:rPr>
                        <a:t>&lt;C1&gt;</a:t>
                      </a: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&lt;C1&gt;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&lt;D1&gt;</a:t>
                      </a: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&lt;D1&gt;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&lt;E1&gt;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txBody>
                  <a:tcPr marL="9525" marR="9525" marT="9525" marB="0"/>
                </a:tc>
                <a:extLst>
                  <a:ext uri="{0D108BD9-81ED-4DB2-BD59-A6C34878D82A}">
                    <a16:rowId xmlns:a16="http://schemas.microsoft.com/office/drawing/2014/main" val="1727331426"/>
                  </a:ext>
                </a:extLst>
              </a:tr>
              <a:tr h="310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dirty="0">
                          <a:solidFill>
                            <a:schemeClr val="tx1"/>
                          </a:solidFill>
                          <a:latin typeface="+mn-lt"/>
                          <a:cs typeface="Arial" panose="020B0604020202020204" pitchFamily="34" charset="0"/>
                        </a:rPr>
                        <a:t>Why?</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&lt;Problem&gt;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&lt;P1&gt;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0" i="0" u="none" strike="noStrike" baseline="0" dirty="0">
                          <a:solidFill>
                            <a:schemeClr val="accent4"/>
                          </a:solidFill>
                          <a:latin typeface="+mn-lt"/>
                          <a:cs typeface="Arial" panose="020B0604020202020204" pitchFamily="34" charset="0"/>
                        </a:rPr>
                        <a:t>&lt;Q</a:t>
                      </a:r>
                      <a:r>
                        <a:rPr lang="en-US" sz="900" b="1" i="0" u="none" strike="noStrike" baseline="0" dirty="0">
                          <a:solidFill>
                            <a:schemeClr val="accent4"/>
                          </a:solidFill>
                          <a:latin typeface="+mn-lt"/>
                          <a:cs typeface="Arial" panose="020B0604020202020204" pitchFamily="34" charset="0"/>
                        </a:rPr>
                        <a:t>1</a:t>
                      </a:r>
                      <a:r>
                        <a:rPr lang="en-US" sz="900" b="0" i="0" u="none" strike="noStrike" baseline="0" dirty="0">
                          <a:solidFill>
                            <a:schemeClr val="accent4"/>
                          </a:solidFill>
                          <a:latin typeface="+mn-lt"/>
                          <a:cs typeface="Arial" panose="020B0604020202020204" pitchFamily="34" charset="0"/>
                        </a:rPr>
                        <a:t>&gt;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&lt;R1&gt;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&lt;S1&gt; </a:t>
                      </a:r>
                      <a:r>
                        <a:rPr lang="en-US" sz="900" b="0" i="0" u="none" strike="noStrike" baseline="0" dirty="0">
                          <a:solidFill>
                            <a:schemeClr val="tx1"/>
                          </a:solidFill>
                          <a:latin typeface="+mn-lt"/>
                          <a:cs typeface="Arial" panose="020B0604020202020204" pitchFamily="34" charset="0"/>
                        </a:rPr>
                        <a:t>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baseline="0" dirty="0">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baseline="0" dirty="0">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dirty="0">
                        <a:solidFill>
                          <a:schemeClr val="tx1"/>
                        </a:solidFill>
                        <a:latin typeface="+mn-lt"/>
                        <a:cs typeface="Arial" panose="020B0604020202020204" pitchFamily="34" charset="0"/>
                      </a:endParaRPr>
                    </a:p>
                  </a:txBody>
                  <a:tcPr marL="9525" marR="9525" marT="9525" marB="0"/>
                </a:tc>
                <a:extLst>
                  <a:ext uri="{0D108BD9-81ED-4DB2-BD59-A6C34878D82A}">
                    <a16:rowId xmlns:a16="http://schemas.microsoft.com/office/drawing/2014/main" val="3103254656"/>
                  </a:ext>
                </a:extLst>
              </a:tr>
              <a:tr h="310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dirty="0">
                          <a:solidFill>
                            <a:schemeClr val="tx1"/>
                          </a:solidFill>
                          <a:latin typeface="+mn-lt"/>
                          <a:cs typeface="Arial" panose="020B0604020202020204" pitchFamily="34" charset="0"/>
                        </a:rPr>
                        <a:t>Answer</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&lt;Problem&gt;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&lt;P1&gt;</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&lt;P1&gt;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&lt;Q1&gt;</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rgbClr val="000000"/>
                          </a:solidFill>
                          <a:latin typeface="+mn-lt"/>
                          <a:cs typeface="Arial" panose="020B0604020202020204" pitchFamily="34" charset="0"/>
                        </a:rPr>
                        <a:t>&lt;</a:t>
                      </a:r>
                      <a:r>
                        <a:rPr lang="en-US" sz="900" b="1" i="0" u="none" strike="noStrike" dirty="0">
                          <a:solidFill>
                            <a:schemeClr val="accent4"/>
                          </a:solidFill>
                          <a:latin typeface="+mn-lt"/>
                          <a:cs typeface="Arial" panose="020B0604020202020204" pitchFamily="34" charset="0"/>
                        </a:rPr>
                        <a:t>Q1</a:t>
                      </a:r>
                      <a:r>
                        <a:rPr lang="en-US" sz="900" b="0" i="0" u="none" strike="noStrike" dirty="0">
                          <a:solidFill>
                            <a:srgbClr val="000000"/>
                          </a:solidFill>
                          <a:latin typeface="+mn-lt"/>
                          <a:cs typeface="Arial" panose="020B0604020202020204" pitchFamily="34" charset="0"/>
                        </a:rPr>
                        <a:t>&gt; occurred because of </a:t>
                      </a:r>
                      <a:r>
                        <a:rPr lang="en-US" sz="900" b="1" i="0" u="none" strike="noStrike" dirty="0">
                          <a:solidFill>
                            <a:schemeClr val="accent4"/>
                          </a:solidFill>
                          <a:latin typeface="+mn-lt"/>
                          <a:cs typeface="Arial" panose="020B0604020202020204" pitchFamily="34" charset="0"/>
                        </a:rPr>
                        <a:t>&lt;R1&gt;</a:t>
                      </a: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&lt;R1&gt;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&lt;S1&gt;</a:t>
                      </a: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&lt;S1&gt;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&lt;T1&gt;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txBody>
                  <a:tcPr marL="9525" marR="9525" marT="9525" marB="0"/>
                </a:tc>
                <a:extLst>
                  <a:ext uri="{0D108BD9-81ED-4DB2-BD59-A6C34878D82A}">
                    <a16:rowId xmlns:a16="http://schemas.microsoft.com/office/drawing/2014/main" val="349712247"/>
                  </a:ext>
                </a:extLst>
              </a:tr>
            </a:tbl>
          </a:graphicData>
        </a:graphic>
      </p:graphicFrame>
    </p:spTree>
    <p:extLst>
      <p:ext uri="{BB962C8B-B14F-4D97-AF65-F5344CB8AC3E}">
        <p14:creationId xmlns:p14="http://schemas.microsoft.com/office/powerpoint/2010/main" val="1078476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056" y="-76600"/>
            <a:ext cx="11277922" cy="792575"/>
          </a:xfrm>
        </p:spPr>
        <p:txBody>
          <a:bodyPr>
            <a:normAutofit fontScale="90000"/>
          </a:bodyPr>
          <a:lstStyle/>
          <a:p>
            <a:r>
              <a:rPr lang="en-US" dirty="0"/>
              <a:t>D4. Determine Root Cause(s) – 5 Why</a:t>
            </a:r>
            <a:br>
              <a:rPr lang="en-US" dirty="0"/>
            </a:br>
            <a:r>
              <a:rPr lang="en-US" sz="2200" dirty="0" err="1"/>
              <a:t>Why</a:t>
            </a:r>
            <a:r>
              <a:rPr lang="en-US" sz="2200" dirty="0"/>
              <a:t> did the Problem </a:t>
            </a:r>
            <a:r>
              <a:rPr lang="en-US" sz="2200" b="1" u="sng" dirty="0"/>
              <a:t>Escape Detection</a:t>
            </a:r>
            <a:r>
              <a:rPr lang="en-US" sz="2200" dirty="0"/>
              <a:t>?</a:t>
            </a:r>
          </a:p>
        </p:txBody>
      </p:sp>
      <p:sp>
        <p:nvSpPr>
          <p:cNvPr id="18" name="TextBox 17">
            <a:extLst>
              <a:ext uri="{FF2B5EF4-FFF2-40B4-BE49-F238E27FC236}">
                <a16:creationId xmlns:a16="http://schemas.microsoft.com/office/drawing/2014/main" id="{C4982E57-4071-4EE7-9DBA-6A75EAD18047}"/>
              </a:ext>
            </a:extLst>
          </p:cNvPr>
          <p:cNvSpPr txBox="1"/>
          <p:nvPr/>
        </p:nvSpPr>
        <p:spPr>
          <a:xfrm>
            <a:off x="59231" y="4674966"/>
            <a:ext cx="11991001" cy="1600438"/>
          </a:xfrm>
          <a:prstGeom prst="rect">
            <a:avLst/>
          </a:prstGeom>
          <a:solidFill>
            <a:schemeClr val="bg2">
              <a:lumMod val="75000"/>
            </a:schemeClr>
          </a:solidFill>
          <a:ln w="3175">
            <a:noFill/>
          </a:ln>
        </p:spPr>
        <p:txBody>
          <a:bodyPr wrap="square" rtlCol="0">
            <a:spAutoFit/>
          </a:bodyPr>
          <a:lstStyle/>
          <a:p>
            <a:r>
              <a:rPr lang="en-US" sz="800" b="1" u="sng" dirty="0">
                <a:highlight>
                  <a:srgbClr val="FFFF00"/>
                </a:highlight>
              </a:rPr>
              <a:t>Notes: Please Remove Notes. For reference only</a:t>
            </a:r>
            <a:endParaRPr lang="en-US" sz="800" dirty="0"/>
          </a:p>
          <a:p>
            <a:pPr lvl="0" defTabSz="914400">
              <a:defRPr/>
            </a:pPr>
            <a:r>
              <a:rPr lang="en-US" sz="800" dirty="0"/>
              <a:t>This slide refers to root cause regarding what allowed the problem to </a:t>
            </a:r>
            <a:r>
              <a:rPr lang="en-US" sz="800" u="sng" dirty="0"/>
              <a:t>escape to the customer without Synopsys detecting it</a:t>
            </a:r>
            <a:r>
              <a:rPr lang="en-US" sz="800" dirty="0"/>
              <a:t>, after the issue was created. This can be a problem with the verification process, QA, checklists, peer reviews, etc.</a:t>
            </a:r>
          </a:p>
          <a:p>
            <a:pPr lvl="0" defTabSz="914400">
              <a:defRPr/>
            </a:pPr>
            <a:endParaRPr lang="en-US" sz="800" dirty="0"/>
          </a:p>
          <a:p>
            <a:pPr defTabSz="914400">
              <a:defRPr/>
            </a:pPr>
            <a:r>
              <a:rPr lang="en-US" sz="800" dirty="0"/>
              <a:t>Root causes are typically </a:t>
            </a:r>
            <a:r>
              <a:rPr lang="en-US" sz="800" i="1" dirty="0"/>
              <a:t>PROCESS STEPS</a:t>
            </a:r>
            <a:r>
              <a:rPr lang="en-US" sz="800" dirty="0"/>
              <a:t> that are </a:t>
            </a:r>
            <a:r>
              <a:rPr lang="en-US" sz="800" i="1" dirty="0"/>
              <a:t>missing </a:t>
            </a:r>
            <a:r>
              <a:rPr lang="en-US" sz="800" dirty="0"/>
              <a:t>or </a:t>
            </a:r>
            <a:r>
              <a:rPr lang="en-US" sz="800" i="1" dirty="0"/>
              <a:t>incorrect </a:t>
            </a:r>
            <a:r>
              <a:rPr lang="en-US" sz="800" dirty="0"/>
              <a:t>and are easy targets for identifying the Preventive Actions. </a:t>
            </a:r>
          </a:p>
          <a:p>
            <a:pPr defTabSz="914400">
              <a:defRPr/>
            </a:pPr>
            <a:r>
              <a:rPr lang="en-US" sz="800" b="1" dirty="0"/>
              <a:t>Tip</a:t>
            </a:r>
            <a:r>
              <a:rPr lang="en-US" sz="800" dirty="0"/>
              <a:t>: Refer to the current process and check if a step was skipped or missing. You may need to add a flow diagram of the process to illustrate where the issue lies.</a:t>
            </a:r>
          </a:p>
          <a:p>
            <a:pPr lvl="0" defTabSz="914400">
              <a:defRPr/>
            </a:pPr>
            <a:endParaRPr lang="en-US" sz="800" dirty="0"/>
          </a:p>
          <a:p>
            <a:pPr lvl="0" defTabSz="914400">
              <a:defRPr/>
            </a:pPr>
            <a:r>
              <a:rPr lang="en-US" sz="800" dirty="0"/>
              <a:t>Ask “Why” enough times until a </a:t>
            </a:r>
            <a:r>
              <a:rPr lang="en-US" sz="800" i="1" dirty="0"/>
              <a:t>PROCESS</a:t>
            </a:r>
            <a:r>
              <a:rPr lang="en-US" sz="800" dirty="0"/>
              <a:t> problem is identified, which becomes the root cause – Not necessarily 5 questions!! Not necessarily one root cause!!</a:t>
            </a:r>
          </a:p>
          <a:p>
            <a:pPr lvl="0" defTabSz="914400">
              <a:defRPr/>
            </a:pPr>
            <a:endParaRPr lang="en-US" sz="800" dirty="0"/>
          </a:p>
          <a:p>
            <a:pPr defTabSz="914400">
              <a:defRPr/>
            </a:pPr>
            <a:r>
              <a:rPr lang="en-US" sz="800" i="1" dirty="0"/>
              <a:t>Branching is used if the same question can be answered 2 different ways, providing multiple paths for exploration, and resulting in multiple root causes. </a:t>
            </a:r>
          </a:p>
          <a:p>
            <a:pPr defTabSz="914400">
              <a:defRPr/>
            </a:pPr>
            <a:r>
              <a:rPr lang="en-US" sz="800" b="1" i="1" dirty="0"/>
              <a:t>Leave the cells blank, if repeating the same why and answer until the branching happens. Refer to an example in slide 15.</a:t>
            </a:r>
          </a:p>
          <a:p>
            <a:pPr defTabSz="914400">
              <a:defRPr/>
            </a:pPr>
            <a:endParaRPr lang="en-US" sz="800" b="1" i="1" u="sng" dirty="0"/>
          </a:p>
          <a:p>
            <a:pPr defTabSz="914400">
              <a:defRPr/>
            </a:pPr>
            <a:r>
              <a:rPr lang="en-US" sz="800" i="1" dirty="0"/>
              <a:t>Refer to Slides notes for further guidance</a:t>
            </a:r>
            <a:r>
              <a:rPr lang="en-US" sz="800" dirty="0"/>
              <a:t>.</a:t>
            </a:r>
          </a:p>
        </p:txBody>
      </p:sp>
      <p:sp>
        <p:nvSpPr>
          <p:cNvPr id="7" name="TextBox 6">
            <a:extLst>
              <a:ext uri="{FF2B5EF4-FFF2-40B4-BE49-F238E27FC236}">
                <a16:creationId xmlns:a16="http://schemas.microsoft.com/office/drawing/2014/main" id="{F618784B-3D8C-4A62-A4C2-39101A3624A9}"/>
              </a:ext>
            </a:extLst>
          </p:cNvPr>
          <p:cNvSpPr txBox="1"/>
          <p:nvPr/>
        </p:nvSpPr>
        <p:spPr>
          <a:xfrm>
            <a:off x="59232" y="6244626"/>
            <a:ext cx="11991000" cy="400110"/>
          </a:xfrm>
          <a:prstGeom prst="rect">
            <a:avLst/>
          </a:prstGeom>
          <a:solidFill>
            <a:schemeClr val="bg2">
              <a:lumMod val="75000"/>
            </a:schemeClr>
          </a:solidFill>
        </p:spPr>
        <p:txBody>
          <a:bodyPr wrap="square" rtlCol="0">
            <a:spAutoFit/>
          </a:bodyPr>
          <a:lstStyle/>
          <a:p>
            <a:r>
              <a:rPr lang="en-US" sz="1000" dirty="0">
                <a:solidFill>
                  <a:srgbClr val="FF0000"/>
                </a:solidFill>
              </a:rPr>
              <a:t>Once D4 is completed, it is mandatory to create a QMS Support STAR to have it reviewed by Quality Group (and Safety Manager for Automotive Products). QMS Support STAR Instructions are </a:t>
            </a:r>
            <a:r>
              <a:rPr lang="en-US" sz="1000" dirty="0">
                <a:solidFill>
                  <a:srgbClr val="FF0000"/>
                </a:solidFill>
                <a:hlinkClick r:id="rId3"/>
              </a:rPr>
              <a:t>here</a:t>
            </a:r>
            <a:r>
              <a:rPr lang="en-US" sz="1000" dirty="0">
                <a:solidFill>
                  <a:srgbClr val="FF0000"/>
                </a:solidFill>
              </a:rPr>
              <a:t>.  The QMS Support STAR must point to the BUG STAR using the “Linked Issues” field in Jira and the “Description” field in the BUG STAR must contain a URL to the 8D file location.</a:t>
            </a:r>
          </a:p>
        </p:txBody>
      </p:sp>
      <p:sp>
        <p:nvSpPr>
          <p:cNvPr id="8" name="TextBox 7">
            <a:extLst>
              <a:ext uri="{FF2B5EF4-FFF2-40B4-BE49-F238E27FC236}">
                <a16:creationId xmlns:a16="http://schemas.microsoft.com/office/drawing/2014/main" id="{5C447AC9-9C94-4778-9362-220678BCFDFE}"/>
              </a:ext>
            </a:extLst>
          </p:cNvPr>
          <p:cNvSpPr txBox="1"/>
          <p:nvPr/>
        </p:nvSpPr>
        <p:spPr>
          <a:xfrm>
            <a:off x="53806" y="3830368"/>
            <a:ext cx="11950226" cy="830997"/>
          </a:xfrm>
          <a:prstGeom prst="rect">
            <a:avLst/>
          </a:prstGeom>
          <a:noFill/>
          <a:ln w="38100">
            <a:solidFill>
              <a:schemeClr val="tx1"/>
            </a:solidFill>
          </a:ln>
        </p:spPr>
        <p:txBody>
          <a:bodyPr wrap="square" rtlCol="0">
            <a:spAutoFit/>
          </a:bodyPr>
          <a:lstStyle/>
          <a:p>
            <a:r>
              <a:rPr lang="en-US" sz="1600" b="1" u="sng" dirty="0"/>
              <a:t>Root Cause (Escape Detection): </a:t>
            </a:r>
            <a:r>
              <a:rPr lang="en-US" sz="900" dirty="0"/>
              <a:t>(Recap the conclusions already shown at the end point of each branch in the 5 Why table)</a:t>
            </a:r>
            <a:endParaRPr lang="en-US" sz="900" b="1" u="sng" dirty="0"/>
          </a:p>
          <a:p>
            <a:pPr>
              <a:buFont typeface="Arial" pitchFamily="34" charset="0"/>
              <a:buChar char="•"/>
            </a:pPr>
            <a:r>
              <a:rPr lang="en-US" sz="1600" dirty="0"/>
              <a:t>RC3 - </a:t>
            </a:r>
          </a:p>
          <a:p>
            <a:pPr>
              <a:buFont typeface="Arial" pitchFamily="34" charset="0"/>
              <a:buChar char="•"/>
            </a:pPr>
            <a:r>
              <a:rPr lang="en-US" sz="1600" dirty="0"/>
              <a:t>RC4 - </a:t>
            </a:r>
          </a:p>
        </p:txBody>
      </p:sp>
      <p:graphicFrame>
        <p:nvGraphicFramePr>
          <p:cNvPr id="10" name="Table 9">
            <a:extLst>
              <a:ext uri="{FF2B5EF4-FFF2-40B4-BE49-F238E27FC236}">
                <a16:creationId xmlns:a16="http://schemas.microsoft.com/office/drawing/2014/main" id="{4B574557-CC0E-46EA-B257-858B8A113566}"/>
              </a:ext>
            </a:extLst>
          </p:cNvPr>
          <p:cNvGraphicFramePr>
            <a:graphicFrameLocks noGrp="1"/>
          </p:cNvGraphicFramePr>
          <p:nvPr>
            <p:extLst>
              <p:ext uri="{D42A27DB-BD31-4B8C-83A1-F6EECF244321}">
                <p14:modId xmlns:p14="http://schemas.microsoft.com/office/powerpoint/2010/main" val="1902379746"/>
              </p:ext>
            </p:extLst>
          </p:nvPr>
        </p:nvGraphicFramePr>
        <p:xfrm>
          <a:off x="136102" y="715674"/>
          <a:ext cx="11867930" cy="3062865"/>
        </p:xfrm>
        <a:graphic>
          <a:graphicData uri="http://schemas.openxmlformats.org/drawingml/2006/table">
            <a:tbl>
              <a:tblPr firstRow="1" bandRow="1">
                <a:tableStyleId>{5C22544A-7EE6-4342-B048-85BDC9FD1C3A}</a:tableStyleId>
              </a:tblPr>
              <a:tblGrid>
                <a:gridCol w="463550">
                  <a:extLst>
                    <a:ext uri="{9D8B030D-6E8A-4147-A177-3AD203B41FA5}">
                      <a16:colId xmlns:a16="http://schemas.microsoft.com/office/drawing/2014/main" val="2207528884"/>
                    </a:ext>
                  </a:extLst>
                </a:gridCol>
                <a:gridCol w="2342435">
                  <a:extLst>
                    <a:ext uri="{9D8B030D-6E8A-4147-A177-3AD203B41FA5}">
                      <a16:colId xmlns:a16="http://schemas.microsoft.com/office/drawing/2014/main" val="3024424268"/>
                    </a:ext>
                  </a:extLst>
                </a:gridCol>
                <a:gridCol w="2104845">
                  <a:extLst>
                    <a:ext uri="{9D8B030D-6E8A-4147-A177-3AD203B41FA5}">
                      <a16:colId xmlns:a16="http://schemas.microsoft.com/office/drawing/2014/main" val="3806098326"/>
                    </a:ext>
                  </a:extLst>
                </a:gridCol>
                <a:gridCol w="2219566">
                  <a:extLst>
                    <a:ext uri="{9D8B030D-6E8A-4147-A177-3AD203B41FA5}">
                      <a16:colId xmlns:a16="http://schemas.microsoft.com/office/drawing/2014/main" val="2821102923"/>
                    </a:ext>
                  </a:extLst>
                </a:gridCol>
                <a:gridCol w="2421445">
                  <a:extLst>
                    <a:ext uri="{9D8B030D-6E8A-4147-A177-3AD203B41FA5}">
                      <a16:colId xmlns:a16="http://schemas.microsoft.com/office/drawing/2014/main" val="655062748"/>
                    </a:ext>
                  </a:extLst>
                </a:gridCol>
                <a:gridCol w="2316089">
                  <a:extLst>
                    <a:ext uri="{9D8B030D-6E8A-4147-A177-3AD203B41FA5}">
                      <a16:colId xmlns:a16="http://schemas.microsoft.com/office/drawing/2014/main" val="212993903"/>
                    </a:ext>
                  </a:extLst>
                </a:gridCol>
              </a:tblGrid>
              <a:tr h="414280">
                <a:tc gridSpan="6">
                  <a:txBody>
                    <a:bodyPr/>
                    <a:lstStyle/>
                    <a:p>
                      <a:pPr algn="l" fontAlgn="b"/>
                      <a:r>
                        <a:rPr lang="en-US" sz="1000" b="1" i="0" u="none" strike="noStrike" dirty="0">
                          <a:solidFill>
                            <a:schemeClr val="bg1"/>
                          </a:solidFill>
                          <a:latin typeface="+mn-lt"/>
                          <a:cs typeface="Arial" panose="020B0604020202020204" pitchFamily="34" charset="0"/>
                        </a:rPr>
                        <a:t>Problem Statement: </a:t>
                      </a:r>
                    </a:p>
                  </a:txBody>
                  <a:tcPr marL="9525" marR="9525" marT="9525" marB="0" anchor="ctr"/>
                </a:tc>
                <a:tc hMerge="1">
                  <a:txBody>
                    <a:bodyPr/>
                    <a:lstStyle/>
                    <a:p>
                      <a:pPr algn="ctr" fontAlgn="b"/>
                      <a:endParaRPr lang="en-US" sz="1000" b="1" i="0" u="none" strike="noStrike" dirty="0">
                        <a:solidFill>
                          <a:schemeClr val="bg1"/>
                        </a:solidFill>
                        <a:latin typeface="+mn-lt"/>
                        <a:cs typeface="Arial" panose="020B0604020202020204" pitchFamily="34" charset="0"/>
                      </a:endParaRPr>
                    </a:p>
                  </a:txBody>
                  <a:tcPr marL="9525" marR="9525" marT="9525" marB="0" anchor="ctr"/>
                </a:tc>
                <a:tc hMerge="1">
                  <a:txBody>
                    <a:bodyPr/>
                    <a:lstStyle/>
                    <a:p>
                      <a:pPr algn="ctr" fontAlgn="b"/>
                      <a:endParaRPr lang="en-US" sz="1000" b="1" i="0" u="none" strike="noStrike" dirty="0">
                        <a:solidFill>
                          <a:schemeClr val="bg1"/>
                        </a:solidFill>
                        <a:latin typeface="+mn-lt"/>
                        <a:cs typeface="Arial" panose="020B0604020202020204" pitchFamily="34" charset="0"/>
                      </a:endParaRPr>
                    </a:p>
                  </a:txBody>
                  <a:tcPr marL="9525" marR="9525" marT="9525" marB="0" anchor="ctr"/>
                </a:tc>
                <a:tc hMerge="1">
                  <a:txBody>
                    <a:bodyPr/>
                    <a:lstStyle/>
                    <a:p>
                      <a:pPr algn="ctr" fontAlgn="b"/>
                      <a:endParaRPr lang="en-US" sz="1000" b="1" i="0" u="none" strike="noStrike" dirty="0">
                        <a:solidFill>
                          <a:schemeClr val="bg1"/>
                        </a:solidFill>
                        <a:latin typeface="+mn-lt"/>
                        <a:cs typeface="Arial" panose="020B0604020202020204" pitchFamily="34" charset="0"/>
                      </a:endParaRPr>
                    </a:p>
                  </a:txBody>
                  <a:tcPr marL="9525" marR="9525" marT="9525" marB="0" anchor="ctr"/>
                </a:tc>
                <a:tc hMerge="1">
                  <a:txBody>
                    <a:bodyPr/>
                    <a:lstStyle/>
                    <a:p>
                      <a:pPr algn="ctr" fontAlgn="b"/>
                      <a:endParaRPr lang="en-US" sz="1000" b="1" i="0" u="none" strike="noStrike" dirty="0">
                        <a:solidFill>
                          <a:schemeClr val="bg1"/>
                        </a:solidFill>
                        <a:latin typeface="+mn-lt"/>
                        <a:cs typeface="Arial" panose="020B0604020202020204" pitchFamily="34" charset="0"/>
                      </a:endParaRPr>
                    </a:p>
                  </a:txBody>
                  <a:tcPr marL="9525" marR="9525" marT="9525" marB="0" anchor="ctr"/>
                </a:tc>
                <a:tc hMerge="1">
                  <a:txBody>
                    <a:bodyPr/>
                    <a:lstStyle/>
                    <a:p>
                      <a:pPr algn="ctr" fontAlgn="b"/>
                      <a:endParaRPr lang="en-US" sz="1000" b="0" i="0" u="none" strike="noStrike" dirty="0">
                        <a:solidFill>
                          <a:schemeClr val="bg1"/>
                        </a:solidFill>
                        <a:latin typeface="+mn-lt"/>
                        <a:cs typeface="Arial" panose="020B0604020202020204" pitchFamily="34" charset="0"/>
                      </a:endParaRPr>
                    </a:p>
                  </a:txBody>
                  <a:tcPr marL="9525" marR="9525" marT="9525" marB="0" anchor="ctr"/>
                </a:tc>
                <a:extLst>
                  <a:ext uri="{0D108BD9-81ED-4DB2-BD59-A6C34878D82A}">
                    <a16:rowId xmlns:a16="http://schemas.microsoft.com/office/drawing/2014/main" val="3973758999"/>
                  </a:ext>
                </a:extLst>
              </a:tr>
              <a:tr h="415925">
                <a:tc>
                  <a:txBody>
                    <a:bodyPr/>
                    <a:lstStyle/>
                    <a:p>
                      <a:pPr algn="ctr" fontAlgn="b"/>
                      <a:r>
                        <a:rPr lang="en-US" sz="900" b="1" i="0" u="none" strike="noStrike" dirty="0">
                          <a:solidFill>
                            <a:schemeClr val="bg1"/>
                          </a:solidFill>
                          <a:latin typeface="+mn-lt"/>
                          <a:cs typeface="Arial" panose="020B0604020202020204" pitchFamily="34" charset="0"/>
                        </a:rPr>
                        <a:t>Why/</a:t>
                      </a:r>
                    </a:p>
                    <a:p>
                      <a:pPr algn="ctr" fontAlgn="b"/>
                      <a:r>
                        <a:rPr lang="en-US" sz="900" b="1" i="0" u="none" strike="noStrike" dirty="0">
                          <a:solidFill>
                            <a:schemeClr val="bg1"/>
                          </a:solidFill>
                          <a:latin typeface="+mn-lt"/>
                          <a:cs typeface="Arial" panose="020B0604020202020204" pitchFamily="34" charset="0"/>
                        </a:rPr>
                        <a:t>Answer</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1</a:t>
                      </a:r>
                      <a:r>
                        <a:rPr lang="en-US" sz="1000" b="1" i="0" u="none" strike="noStrike" baseline="30000" dirty="0">
                          <a:solidFill>
                            <a:schemeClr val="bg1"/>
                          </a:solidFill>
                          <a:latin typeface="+mn-lt"/>
                          <a:cs typeface="Arial" panose="020B0604020202020204" pitchFamily="34" charset="0"/>
                        </a:rPr>
                        <a:t>st</a:t>
                      </a:r>
                      <a:r>
                        <a:rPr lang="en-US" sz="1000" b="1" i="0" u="none" strike="noStrike" dirty="0">
                          <a:solidFill>
                            <a:schemeClr val="bg1"/>
                          </a:solidFill>
                          <a:latin typeface="+mn-lt"/>
                          <a:cs typeface="Arial" panose="020B0604020202020204" pitchFamily="34" charset="0"/>
                        </a:rPr>
                        <a:t> Why?</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2</a:t>
                      </a:r>
                      <a:r>
                        <a:rPr lang="en-US" sz="1000" b="1" i="0" u="none" strike="noStrike" baseline="30000" dirty="0">
                          <a:solidFill>
                            <a:schemeClr val="bg1"/>
                          </a:solidFill>
                          <a:latin typeface="+mn-lt"/>
                          <a:cs typeface="Arial" panose="020B0604020202020204" pitchFamily="34" charset="0"/>
                        </a:rPr>
                        <a:t>nd</a:t>
                      </a:r>
                      <a:r>
                        <a:rPr lang="en-US" sz="1000" b="1" i="0" u="none" strike="noStrike" dirty="0">
                          <a:solidFill>
                            <a:schemeClr val="bg1"/>
                          </a:solidFill>
                          <a:latin typeface="+mn-lt"/>
                          <a:cs typeface="Arial" panose="020B0604020202020204" pitchFamily="34" charset="0"/>
                        </a:rPr>
                        <a:t> Why?</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3</a:t>
                      </a:r>
                      <a:r>
                        <a:rPr lang="en-US" sz="1000" b="1" i="0" u="none" strike="noStrike" baseline="30000" dirty="0">
                          <a:solidFill>
                            <a:schemeClr val="bg1"/>
                          </a:solidFill>
                          <a:latin typeface="+mn-lt"/>
                          <a:cs typeface="Arial" panose="020B0604020202020204" pitchFamily="34" charset="0"/>
                        </a:rPr>
                        <a:t>rd</a:t>
                      </a:r>
                      <a:r>
                        <a:rPr lang="en-US" sz="1000" b="1" i="0" u="none" strike="noStrike" dirty="0">
                          <a:solidFill>
                            <a:schemeClr val="bg1"/>
                          </a:solidFill>
                          <a:latin typeface="+mn-lt"/>
                          <a:cs typeface="Arial" panose="020B0604020202020204" pitchFamily="34" charset="0"/>
                        </a:rPr>
                        <a:t> Why?</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4</a:t>
                      </a:r>
                      <a:r>
                        <a:rPr lang="en-US" sz="1000" b="1" i="0" u="none" strike="noStrike" baseline="30000" dirty="0">
                          <a:solidFill>
                            <a:schemeClr val="bg1"/>
                          </a:solidFill>
                          <a:latin typeface="+mn-lt"/>
                          <a:cs typeface="Arial" panose="020B0604020202020204" pitchFamily="34" charset="0"/>
                        </a:rPr>
                        <a:t>th</a:t>
                      </a:r>
                      <a:r>
                        <a:rPr lang="en-US" sz="1000" b="1" i="0" u="none" strike="noStrike" dirty="0">
                          <a:solidFill>
                            <a:schemeClr val="bg1"/>
                          </a:solidFill>
                          <a:latin typeface="+mn-lt"/>
                          <a:cs typeface="Arial" panose="020B0604020202020204" pitchFamily="34" charset="0"/>
                        </a:rPr>
                        <a:t> Why?</a:t>
                      </a:r>
                    </a:p>
                  </a:txBody>
                  <a:tcPr marL="9525" marR="9525" marT="9525" marB="0" anchor="ctr">
                    <a:solidFill>
                      <a:schemeClr val="accent1"/>
                    </a:solidFill>
                  </a:tcPr>
                </a:tc>
                <a:tc>
                  <a:txBody>
                    <a:bodyPr/>
                    <a:lstStyle/>
                    <a:p>
                      <a:pPr algn="ctr" fontAlgn="b"/>
                      <a:r>
                        <a:rPr lang="en-US" sz="1000" b="1" i="0" u="none" strike="noStrike" dirty="0">
                          <a:solidFill>
                            <a:schemeClr val="bg1"/>
                          </a:solidFill>
                          <a:latin typeface="+mn-lt"/>
                          <a:cs typeface="Arial" panose="020B0604020202020204" pitchFamily="34" charset="0"/>
                        </a:rPr>
                        <a:t>5th Why? </a:t>
                      </a:r>
                    </a:p>
                    <a:p>
                      <a:pPr algn="ctr" fontAlgn="b"/>
                      <a:r>
                        <a:rPr lang="en-US" sz="1000" b="0" i="0" u="none" strike="noStrike" dirty="0">
                          <a:solidFill>
                            <a:schemeClr val="bg1"/>
                          </a:solidFill>
                          <a:latin typeface="+mn-lt"/>
                          <a:cs typeface="Arial" panose="020B0604020202020204" pitchFamily="34" charset="0"/>
                        </a:rPr>
                        <a:t>(You can add more “</a:t>
                      </a:r>
                      <a:r>
                        <a:rPr lang="en-US" sz="1000" b="0" i="0" u="none" strike="noStrike" dirty="0" err="1">
                          <a:solidFill>
                            <a:schemeClr val="bg1"/>
                          </a:solidFill>
                          <a:latin typeface="+mn-lt"/>
                          <a:cs typeface="Arial" panose="020B0604020202020204" pitchFamily="34" charset="0"/>
                        </a:rPr>
                        <a:t>why”s</a:t>
                      </a:r>
                      <a:r>
                        <a:rPr lang="en-US" sz="1000" b="0" i="0" u="none" strike="noStrike" dirty="0">
                          <a:solidFill>
                            <a:schemeClr val="bg1"/>
                          </a:solidFill>
                          <a:latin typeface="+mn-lt"/>
                          <a:cs typeface="Arial" panose="020B0604020202020204" pitchFamily="34" charset="0"/>
                        </a:rPr>
                        <a:t> if needed)</a:t>
                      </a:r>
                    </a:p>
                  </a:txBody>
                  <a:tcPr marL="9525" marR="9525" marT="9525" marB="0" anchor="ctr">
                    <a:solidFill>
                      <a:schemeClr val="accent1"/>
                    </a:solidFill>
                  </a:tcPr>
                </a:tc>
                <a:extLst>
                  <a:ext uri="{0D108BD9-81ED-4DB2-BD59-A6C34878D82A}">
                    <a16:rowId xmlns:a16="http://schemas.microsoft.com/office/drawing/2014/main" val="1473139658"/>
                  </a:ext>
                </a:extLst>
              </a:tr>
              <a:tr h="310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dirty="0">
                          <a:solidFill>
                            <a:schemeClr val="tx1"/>
                          </a:solidFill>
                          <a:latin typeface="+mn-lt"/>
                          <a:cs typeface="Arial" panose="020B0604020202020204" pitchFamily="34" charset="0"/>
                        </a:rPr>
                        <a:t>Why?</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&lt;Problem&gt;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&lt;A1&gt;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0" i="0" u="none" strike="noStrike" baseline="0" dirty="0">
                          <a:solidFill>
                            <a:schemeClr val="accent4"/>
                          </a:solidFill>
                          <a:latin typeface="+mn-lt"/>
                          <a:cs typeface="Arial" panose="020B0604020202020204" pitchFamily="34" charset="0"/>
                        </a:rPr>
                        <a:t>&lt;B</a:t>
                      </a:r>
                      <a:r>
                        <a:rPr lang="en-US" sz="900" b="1" i="0" u="none" strike="noStrike" baseline="0" dirty="0">
                          <a:solidFill>
                            <a:schemeClr val="accent4"/>
                          </a:solidFill>
                          <a:latin typeface="+mn-lt"/>
                          <a:cs typeface="Arial" panose="020B0604020202020204" pitchFamily="34" charset="0"/>
                        </a:rPr>
                        <a:t>1</a:t>
                      </a:r>
                      <a:r>
                        <a:rPr lang="en-US" sz="900" b="0" i="0" u="none" strike="noStrike" baseline="0" dirty="0">
                          <a:solidFill>
                            <a:schemeClr val="accent4"/>
                          </a:solidFill>
                          <a:latin typeface="+mn-lt"/>
                          <a:cs typeface="Arial" panose="020B0604020202020204" pitchFamily="34" charset="0"/>
                        </a:rPr>
                        <a:t>&gt;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&lt;C1&gt;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&lt;D1&gt; </a:t>
                      </a:r>
                      <a:r>
                        <a:rPr lang="en-US" sz="900" b="0" i="0" u="none" strike="noStrike" baseline="0" dirty="0">
                          <a:solidFill>
                            <a:schemeClr val="tx1"/>
                          </a:solidFill>
                          <a:latin typeface="+mn-lt"/>
                          <a:cs typeface="Arial" panose="020B0604020202020204" pitchFamily="34" charset="0"/>
                        </a:rPr>
                        <a:t>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baseline="0" dirty="0">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baseline="0" dirty="0">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dirty="0">
                        <a:solidFill>
                          <a:schemeClr val="tx1"/>
                        </a:solidFill>
                        <a:latin typeface="+mn-lt"/>
                        <a:cs typeface="Arial" panose="020B0604020202020204" pitchFamily="34" charset="0"/>
                      </a:endParaRPr>
                    </a:p>
                  </a:txBody>
                  <a:tcPr marL="9525" marR="9525" marT="9525" marB="0"/>
                </a:tc>
                <a:extLst>
                  <a:ext uri="{0D108BD9-81ED-4DB2-BD59-A6C34878D82A}">
                    <a16:rowId xmlns:a16="http://schemas.microsoft.com/office/drawing/2014/main" val="4244515430"/>
                  </a:ext>
                </a:extLst>
              </a:tr>
              <a:tr h="310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dirty="0">
                          <a:solidFill>
                            <a:schemeClr val="tx1"/>
                          </a:solidFill>
                          <a:latin typeface="+mn-lt"/>
                          <a:cs typeface="Arial" panose="020B0604020202020204" pitchFamily="34" charset="0"/>
                        </a:rPr>
                        <a:t>Answer</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&lt;Problem&gt;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&lt;A1&gt;</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&lt;A1&gt;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&lt;B1&gt;</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rgbClr val="000000"/>
                          </a:solidFill>
                          <a:latin typeface="+mn-lt"/>
                          <a:cs typeface="Arial" panose="020B0604020202020204" pitchFamily="34" charset="0"/>
                        </a:rPr>
                        <a:t>&lt;</a:t>
                      </a:r>
                      <a:r>
                        <a:rPr lang="en-US" sz="900" b="1" i="0" u="none" strike="noStrike" dirty="0">
                          <a:solidFill>
                            <a:schemeClr val="accent4"/>
                          </a:solidFill>
                          <a:latin typeface="+mn-lt"/>
                          <a:cs typeface="Arial" panose="020B0604020202020204" pitchFamily="34" charset="0"/>
                        </a:rPr>
                        <a:t>B1</a:t>
                      </a:r>
                      <a:r>
                        <a:rPr lang="en-US" sz="900" b="0" i="0" u="none" strike="noStrike" dirty="0">
                          <a:solidFill>
                            <a:srgbClr val="000000"/>
                          </a:solidFill>
                          <a:latin typeface="+mn-lt"/>
                          <a:cs typeface="Arial" panose="020B0604020202020204" pitchFamily="34" charset="0"/>
                        </a:rPr>
                        <a:t>&gt; occurred because of </a:t>
                      </a:r>
                      <a:r>
                        <a:rPr lang="en-US" sz="900" b="1" i="0" u="none" strike="noStrike" dirty="0">
                          <a:solidFill>
                            <a:schemeClr val="accent4"/>
                          </a:solidFill>
                          <a:latin typeface="+mn-lt"/>
                          <a:cs typeface="Arial" panose="020B0604020202020204" pitchFamily="34" charset="0"/>
                        </a:rPr>
                        <a:t>&lt;C1&gt;</a:t>
                      </a: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&lt;C1&gt;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&lt;D1&gt;</a:t>
                      </a: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&lt;D1&gt;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&lt;E1&gt;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txBody>
                  <a:tcPr marL="9525" marR="9525" marT="9525" marB="0"/>
                </a:tc>
                <a:extLst>
                  <a:ext uri="{0D108BD9-81ED-4DB2-BD59-A6C34878D82A}">
                    <a16:rowId xmlns:a16="http://schemas.microsoft.com/office/drawing/2014/main" val="1727331426"/>
                  </a:ext>
                </a:extLst>
              </a:tr>
              <a:tr h="310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dirty="0">
                          <a:solidFill>
                            <a:schemeClr val="tx1"/>
                          </a:solidFill>
                          <a:latin typeface="+mn-lt"/>
                          <a:cs typeface="Arial" panose="020B0604020202020204" pitchFamily="34" charset="0"/>
                        </a:rPr>
                        <a:t>Why?</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&lt;Problem&gt;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&lt;P1&gt;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0" i="0" u="none" strike="noStrike" baseline="0" dirty="0">
                          <a:solidFill>
                            <a:schemeClr val="accent4"/>
                          </a:solidFill>
                          <a:latin typeface="+mn-lt"/>
                          <a:cs typeface="Arial" panose="020B0604020202020204" pitchFamily="34" charset="0"/>
                        </a:rPr>
                        <a:t>&lt;Q</a:t>
                      </a:r>
                      <a:r>
                        <a:rPr lang="en-US" sz="900" b="1" i="0" u="none" strike="noStrike" baseline="0" dirty="0">
                          <a:solidFill>
                            <a:schemeClr val="accent4"/>
                          </a:solidFill>
                          <a:latin typeface="+mn-lt"/>
                          <a:cs typeface="Arial" panose="020B0604020202020204" pitchFamily="34" charset="0"/>
                        </a:rPr>
                        <a:t>1</a:t>
                      </a:r>
                      <a:r>
                        <a:rPr lang="en-US" sz="900" b="0" i="0" u="none" strike="noStrike" baseline="0" dirty="0">
                          <a:solidFill>
                            <a:schemeClr val="accent4"/>
                          </a:solidFill>
                          <a:latin typeface="+mn-lt"/>
                          <a:cs typeface="Arial" panose="020B0604020202020204" pitchFamily="34" charset="0"/>
                        </a:rPr>
                        <a:t>&gt;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&lt;R1&gt; </a:t>
                      </a:r>
                      <a:r>
                        <a:rPr lang="en-US" sz="900" b="0" i="0" u="none" strike="noStrike" baseline="0" dirty="0">
                          <a:solidFill>
                            <a:schemeClr val="tx1"/>
                          </a:solidFill>
                          <a:latin typeface="+mn-lt"/>
                          <a:cs typeface="Arial" panose="020B0604020202020204" pitchFamily="34" charset="0"/>
                        </a:rPr>
                        <a:t>occur?</a:t>
                      </a:r>
                      <a:endParaRPr lang="en-US" sz="900" b="0" i="0" u="none" strike="noStrike" dirty="0">
                        <a:solidFill>
                          <a:schemeClr val="tx1"/>
                        </a:solidFill>
                        <a:latin typeface="+mn-lt"/>
                        <a:cs typeface="Arial" panose="020B0604020202020204" pitchFamily="34" charset="0"/>
                      </a:endParaRP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dirty="0">
                          <a:solidFill>
                            <a:schemeClr val="tx1"/>
                          </a:solidFill>
                          <a:latin typeface="+mn-lt"/>
                          <a:cs typeface="Arial" panose="020B0604020202020204" pitchFamily="34" charset="0"/>
                        </a:rPr>
                        <a:t>Why did</a:t>
                      </a:r>
                      <a:r>
                        <a:rPr lang="en-US" sz="900" b="0" i="0" u="none" strike="noStrike" baseline="0" dirty="0">
                          <a:solidFill>
                            <a:schemeClr val="tx1"/>
                          </a:solidFill>
                          <a:latin typeface="+mn-lt"/>
                          <a:cs typeface="Arial" panose="020B0604020202020204" pitchFamily="34" charset="0"/>
                        </a:rPr>
                        <a:t> </a:t>
                      </a:r>
                      <a:r>
                        <a:rPr lang="en-US" sz="900" b="1" i="0" u="none" strike="noStrike" baseline="0" dirty="0">
                          <a:solidFill>
                            <a:schemeClr val="accent4"/>
                          </a:solidFill>
                          <a:latin typeface="+mn-lt"/>
                          <a:cs typeface="Arial" panose="020B0604020202020204" pitchFamily="34" charset="0"/>
                        </a:rPr>
                        <a:t>&lt;S1&gt; </a:t>
                      </a:r>
                      <a:r>
                        <a:rPr lang="en-US" sz="900" b="0" i="0" u="none" strike="noStrike" baseline="0" dirty="0">
                          <a:solidFill>
                            <a:schemeClr val="tx1"/>
                          </a:solidFill>
                          <a:latin typeface="+mn-lt"/>
                          <a:cs typeface="Arial" panose="020B0604020202020204" pitchFamily="34" charset="0"/>
                        </a:rPr>
                        <a:t>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baseline="0" dirty="0">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baseline="0" dirty="0">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dirty="0">
                        <a:solidFill>
                          <a:schemeClr val="tx1"/>
                        </a:solidFill>
                        <a:latin typeface="+mn-lt"/>
                        <a:cs typeface="Arial" panose="020B0604020202020204" pitchFamily="34" charset="0"/>
                      </a:endParaRPr>
                    </a:p>
                  </a:txBody>
                  <a:tcPr marL="9525" marR="9525" marT="9525" marB="0"/>
                </a:tc>
                <a:extLst>
                  <a:ext uri="{0D108BD9-81ED-4DB2-BD59-A6C34878D82A}">
                    <a16:rowId xmlns:a16="http://schemas.microsoft.com/office/drawing/2014/main" val="3103254656"/>
                  </a:ext>
                </a:extLst>
              </a:tr>
              <a:tr h="31015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dirty="0">
                          <a:solidFill>
                            <a:schemeClr val="tx1"/>
                          </a:solidFill>
                          <a:latin typeface="+mn-lt"/>
                          <a:cs typeface="Arial" panose="020B0604020202020204" pitchFamily="34" charset="0"/>
                        </a:rPr>
                        <a:t>Answer</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&lt;Problem&gt;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&lt;P1&gt;</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&lt;P1&gt;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&lt;Q1&gt;</a:t>
                      </a:r>
                    </a:p>
                  </a:txBody>
                  <a:tcPr marL="9525" marR="9525" marT="9525"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rgbClr val="000000"/>
                          </a:solidFill>
                          <a:latin typeface="+mn-lt"/>
                          <a:cs typeface="Arial" panose="020B0604020202020204" pitchFamily="34" charset="0"/>
                        </a:rPr>
                        <a:t>&lt;</a:t>
                      </a:r>
                      <a:r>
                        <a:rPr lang="en-US" sz="900" b="1" i="0" u="none" strike="noStrike" dirty="0">
                          <a:solidFill>
                            <a:schemeClr val="accent4"/>
                          </a:solidFill>
                          <a:latin typeface="+mn-lt"/>
                          <a:cs typeface="Arial" panose="020B0604020202020204" pitchFamily="34" charset="0"/>
                        </a:rPr>
                        <a:t>Q1</a:t>
                      </a:r>
                      <a:r>
                        <a:rPr lang="en-US" sz="900" b="0" i="0" u="none" strike="noStrike" dirty="0">
                          <a:solidFill>
                            <a:srgbClr val="000000"/>
                          </a:solidFill>
                          <a:latin typeface="+mn-lt"/>
                          <a:cs typeface="Arial" panose="020B0604020202020204" pitchFamily="34" charset="0"/>
                        </a:rPr>
                        <a:t>&gt; occurred because of </a:t>
                      </a:r>
                      <a:r>
                        <a:rPr lang="en-US" sz="900" b="1" i="0" u="none" strike="noStrike" dirty="0">
                          <a:solidFill>
                            <a:schemeClr val="accent4"/>
                          </a:solidFill>
                          <a:latin typeface="+mn-lt"/>
                          <a:cs typeface="Arial" panose="020B0604020202020204" pitchFamily="34" charset="0"/>
                        </a:rPr>
                        <a:t>&lt;R1&gt;</a:t>
                      </a: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&lt;R1&gt;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&lt;S1&gt;</a:t>
                      </a:r>
                    </a:p>
                  </a:txBody>
                  <a:tcPr marL="9525" marR="9525" marT="952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u="none" strike="noStrike" dirty="0">
                          <a:solidFill>
                            <a:schemeClr val="accent4"/>
                          </a:solidFill>
                          <a:latin typeface="+mn-lt"/>
                          <a:cs typeface="Arial" panose="020B0604020202020204" pitchFamily="34" charset="0"/>
                        </a:rPr>
                        <a:t>&lt;S1&gt; </a:t>
                      </a:r>
                      <a:r>
                        <a:rPr lang="en-US" sz="900" b="0" i="0" u="none" strike="noStrike" dirty="0">
                          <a:solidFill>
                            <a:srgbClr val="000000"/>
                          </a:solidFill>
                          <a:latin typeface="+mn-lt"/>
                          <a:cs typeface="Arial" panose="020B0604020202020204" pitchFamily="34" charset="0"/>
                        </a:rPr>
                        <a:t>occurred because of </a:t>
                      </a:r>
                      <a:r>
                        <a:rPr lang="en-US" sz="900" b="1" i="0" u="none" strike="noStrike" dirty="0">
                          <a:solidFill>
                            <a:schemeClr val="accent4"/>
                          </a:solidFill>
                          <a:latin typeface="+mn-lt"/>
                          <a:cs typeface="Arial" panose="020B0604020202020204" pitchFamily="34" charset="0"/>
                        </a:rPr>
                        <a:t>&lt;T1&gt;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i="0" u="none" strike="noStrike" dirty="0">
                        <a:solidFill>
                          <a:schemeClr val="accent4"/>
                        </a:solidFill>
                        <a:latin typeface="+mn-lt"/>
                        <a:cs typeface="Arial" panose="020B0604020202020204" pitchFamily="34" charset="0"/>
                      </a:endParaRPr>
                    </a:p>
                  </a:txBody>
                  <a:tcPr marL="9525" marR="9525" marT="9525" marB="0"/>
                </a:tc>
                <a:extLst>
                  <a:ext uri="{0D108BD9-81ED-4DB2-BD59-A6C34878D82A}">
                    <a16:rowId xmlns:a16="http://schemas.microsoft.com/office/drawing/2014/main" val="349712247"/>
                  </a:ext>
                </a:extLst>
              </a:tr>
            </a:tbl>
          </a:graphicData>
        </a:graphic>
      </p:graphicFrame>
    </p:spTree>
    <p:extLst>
      <p:ext uri="{BB962C8B-B14F-4D97-AF65-F5344CB8AC3E}">
        <p14:creationId xmlns:p14="http://schemas.microsoft.com/office/powerpoint/2010/main" val="3196501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A79D6B7-B06B-45EA-996B-51A643278C07}"/>
              </a:ext>
            </a:extLst>
          </p:cNvPr>
          <p:cNvSpPr>
            <a:spLocks noGrp="1"/>
          </p:cNvSpPr>
          <p:nvPr>
            <p:ph idx="1"/>
          </p:nvPr>
        </p:nvSpPr>
        <p:spPr>
          <a:xfrm>
            <a:off x="457200" y="1146266"/>
            <a:ext cx="11278244" cy="3325528"/>
          </a:xfrm>
        </p:spPr>
        <p:txBody>
          <a:bodyPr>
            <a:normAutofit/>
          </a:bodyPr>
          <a:lstStyle/>
          <a:p>
            <a:pPr marL="0" indent="0">
              <a:buNone/>
            </a:pPr>
            <a:r>
              <a:rPr lang="en-US" b="1" u="sng" dirty="0">
                <a:highlight>
                  <a:srgbClr val="FFFF00"/>
                </a:highlight>
              </a:rPr>
              <a:t>Notes: this can be done in a meeting and a whiteboard. It does not require to be recorded in the 8D report. This step is required, but recording can be optional.</a:t>
            </a:r>
          </a:p>
          <a:p>
            <a:endParaRPr lang="en-US" dirty="0"/>
          </a:p>
        </p:txBody>
      </p:sp>
      <p:sp>
        <p:nvSpPr>
          <p:cNvPr id="2" name="Title 1"/>
          <p:cNvSpPr>
            <a:spLocks noGrp="1"/>
          </p:cNvSpPr>
          <p:nvPr>
            <p:ph type="title"/>
          </p:nvPr>
        </p:nvSpPr>
        <p:spPr/>
        <p:txBody>
          <a:bodyPr>
            <a:normAutofit/>
          </a:bodyPr>
          <a:lstStyle/>
          <a:p>
            <a:r>
              <a:rPr lang="en-US" dirty="0"/>
              <a:t>D5. Identify and Explore Possible Preventive Actions</a:t>
            </a:r>
            <a:endParaRPr lang="en-US" dirty="0">
              <a:highlight>
                <a:srgbClr val="FFFF00"/>
              </a:highlight>
            </a:endParaRPr>
          </a:p>
        </p:txBody>
      </p:sp>
      <p:sp>
        <p:nvSpPr>
          <p:cNvPr id="6" name="Content Placeholder 3">
            <a:extLst>
              <a:ext uri="{FF2B5EF4-FFF2-40B4-BE49-F238E27FC236}">
                <a16:creationId xmlns:a16="http://schemas.microsoft.com/office/drawing/2014/main" id="{36E05D4E-4232-4D51-8771-E15EDBC94AC6}"/>
              </a:ext>
            </a:extLst>
          </p:cNvPr>
          <p:cNvSpPr txBox="1">
            <a:spLocks/>
          </p:cNvSpPr>
          <p:nvPr/>
        </p:nvSpPr>
        <p:spPr>
          <a:xfrm>
            <a:off x="187693" y="5062889"/>
            <a:ext cx="11547106" cy="1498600"/>
          </a:xfrm>
          <a:prstGeom prst="rect">
            <a:avLst/>
          </a:prstGeom>
          <a:solidFill>
            <a:schemeClr val="bg2">
              <a:lumMod val="85000"/>
            </a:schemeClr>
          </a:solidFill>
        </p:spPr>
        <p:txBody>
          <a:bodyPr vert="horz" lIns="91440" tIns="45720" rIns="91440" bIns="45720" rtlCol="0">
            <a:normAutofit fontScale="92500" lnSpcReduction="10000"/>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baseline="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900" b="1" u="sng" dirty="0">
                <a:highlight>
                  <a:srgbClr val="FFFF00"/>
                </a:highlight>
              </a:rPr>
              <a:t>Notes: Please Remove Notes if using this slide, for reference only</a:t>
            </a:r>
            <a:endParaRPr lang="en-US" sz="900" dirty="0"/>
          </a:p>
          <a:p>
            <a:pPr marL="0" indent="0">
              <a:buNone/>
            </a:pPr>
            <a:r>
              <a:rPr lang="en-US" sz="1000" dirty="0"/>
              <a:t>D5 is about </a:t>
            </a:r>
            <a:r>
              <a:rPr lang="en-US" sz="1000" i="1" dirty="0"/>
              <a:t>IDENTIFYING</a:t>
            </a:r>
            <a:r>
              <a:rPr lang="en-US" sz="1000" dirty="0"/>
              <a:t> and </a:t>
            </a:r>
            <a:r>
              <a:rPr lang="en-US" sz="1000" i="1" dirty="0"/>
              <a:t>EXPLORING </a:t>
            </a:r>
            <a:r>
              <a:rPr lang="en-US" sz="1000" dirty="0"/>
              <a:t>all </a:t>
            </a:r>
            <a:r>
              <a:rPr lang="en-US" sz="1000" i="1" dirty="0"/>
              <a:t>POSSIBLE </a:t>
            </a:r>
            <a:r>
              <a:rPr lang="en-US" sz="1000" dirty="0"/>
              <a:t>PAs. Not </a:t>
            </a:r>
            <a:r>
              <a:rPr lang="en-US" sz="1000" b="1" u="sng" dirty="0"/>
              <a:t>implementation</a:t>
            </a:r>
            <a:r>
              <a:rPr lang="en-US" sz="1000" dirty="0"/>
              <a:t> actions, as that is the next section D6.</a:t>
            </a:r>
          </a:p>
          <a:p>
            <a:pPr marL="0" indent="0">
              <a:spcBef>
                <a:spcPts val="0"/>
              </a:spcBef>
              <a:buClrTx/>
              <a:buFont typeface="Arial" panose="020B0604020202020204" pitchFamily="34" charset="0"/>
              <a:buNone/>
              <a:defRPr/>
            </a:pPr>
            <a:endParaRPr lang="en-US" sz="1000" dirty="0"/>
          </a:p>
          <a:p>
            <a:pPr marL="0" indent="0">
              <a:spcBef>
                <a:spcPts val="0"/>
              </a:spcBef>
              <a:buClrTx/>
              <a:buFont typeface="Arial" panose="020B0604020202020204" pitchFamily="34" charset="0"/>
              <a:buNone/>
              <a:defRPr/>
            </a:pPr>
            <a:r>
              <a:rPr lang="en-US" sz="1000" dirty="0"/>
              <a:t>For example, several options may be considered for conducting feasibility and choosing 1.</a:t>
            </a:r>
          </a:p>
          <a:p>
            <a:pPr marL="0" indent="0">
              <a:spcBef>
                <a:spcPts val="0"/>
              </a:spcBef>
              <a:buClrTx/>
              <a:buFont typeface="Arial" panose="020B0604020202020204" pitchFamily="34" charset="0"/>
              <a:buNone/>
              <a:defRPr/>
            </a:pPr>
            <a:r>
              <a:rPr lang="en-US" sz="1000" dirty="0"/>
              <a:t>D5 is all about exploring those possibilities, and the actions to do so may involve discussions, brainstorming, conducting test runs, in order to settle on some concrete preventive actions to implement in D6.</a:t>
            </a:r>
          </a:p>
          <a:p>
            <a:pPr marL="0" indent="0">
              <a:spcBef>
                <a:spcPts val="0"/>
              </a:spcBef>
              <a:buClrTx/>
              <a:buFont typeface="Arial" panose="020B0604020202020204" pitchFamily="34" charset="0"/>
              <a:buNone/>
              <a:defRPr/>
            </a:pPr>
            <a:r>
              <a:rPr lang="en-US" sz="1000" dirty="0"/>
              <a:t>Some actions in D5 may lead to preventive actions in D6, and others may not.</a:t>
            </a:r>
          </a:p>
          <a:p>
            <a:r>
              <a:rPr lang="en-US" sz="1000" dirty="0"/>
              <a:t>On this slide, use point form or essay-style to discuss preventive actions considered/chosen for implementation.</a:t>
            </a:r>
          </a:p>
          <a:p>
            <a:r>
              <a:rPr lang="en-US" sz="1000" dirty="0"/>
              <a:t>Clearly state which ones were chosen for implementation.</a:t>
            </a:r>
          </a:p>
          <a:p>
            <a:r>
              <a:rPr lang="en-US" sz="1000" dirty="0"/>
              <a:t>Use terms easy for the customer to understand.  Avoid the use of abbreviations/acronyms where possible, and if not, at least define them on first occurrence.</a:t>
            </a:r>
          </a:p>
        </p:txBody>
      </p:sp>
      <p:sp>
        <p:nvSpPr>
          <p:cNvPr id="5" name="Rectangle 4">
            <a:extLst>
              <a:ext uri="{FF2B5EF4-FFF2-40B4-BE49-F238E27FC236}">
                <a16:creationId xmlns:a16="http://schemas.microsoft.com/office/drawing/2014/main" id="{90B6A2CC-8099-4E05-9E86-900FA0EC466B}"/>
              </a:ext>
            </a:extLst>
          </p:cNvPr>
          <p:cNvSpPr/>
          <p:nvPr/>
        </p:nvSpPr>
        <p:spPr>
          <a:xfrm rot="20198874">
            <a:off x="4686002" y="2705727"/>
            <a:ext cx="2820003" cy="144655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800" b="1" cap="none" spc="0" dirty="0">
                <a:ln/>
                <a:solidFill>
                  <a:schemeClr val="accent4"/>
                </a:solidFill>
                <a:effectLst/>
              </a:rPr>
              <a:t>SKIP</a:t>
            </a:r>
          </a:p>
        </p:txBody>
      </p:sp>
    </p:spTree>
    <p:extLst>
      <p:ext uri="{BB962C8B-B14F-4D97-AF65-F5344CB8AC3E}">
        <p14:creationId xmlns:p14="http://schemas.microsoft.com/office/powerpoint/2010/main" val="66757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D5. Identify and Explore Possible Preventive Actions </a:t>
            </a:r>
            <a:r>
              <a:rPr lang="en-US" dirty="0">
                <a:highlight>
                  <a:srgbClr val="FFFF00"/>
                </a:highlight>
              </a:rPr>
              <a:t>(Optional, See Notes.)</a:t>
            </a:r>
            <a:r>
              <a:rPr lang="en-US" dirty="0"/>
              <a:t> </a:t>
            </a:r>
          </a:p>
        </p:txBody>
      </p:sp>
      <p:graphicFrame>
        <p:nvGraphicFramePr>
          <p:cNvPr id="6" name="Table 5"/>
          <p:cNvGraphicFramePr>
            <a:graphicFrameLocks noGrp="1"/>
          </p:cNvGraphicFramePr>
          <p:nvPr>
            <p:extLst>
              <p:ext uri="{D42A27DB-BD31-4B8C-83A1-F6EECF244321}">
                <p14:modId xmlns:p14="http://schemas.microsoft.com/office/powerpoint/2010/main" val="3809855969"/>
              </p:ext>
            </p:extLst>
          </p:nvPr>
        </p:nvGraphicFramePr>
        <p:xfrm>
          <a:off x="274864" y="1275684"/>
          <a:ext cx="11064240" cy="2822155"/>
        </p:xfrm>
        <a:graphic>
          <a:graphicData uri="http://schemas.openxmlformats.org/drawingml/2006/table">
            <a:tbl>
              <a:tblPr firstRow="1" bandRow="1">
                <a:tableStyleId>{5C22544A-7EE6-4342-B048-85BDC9FD1C3A}</a:tableStyleId>
              </a:tblPr>
              <a:tblGrid>
                <a:gridCol w="6189310">
                  <a:extLst>
                    <a:ext uri="{9D8B030D-6E8A-4147-A177-3AD203B41FA5}">
                      <a16:colId xmlns:a16="http://schemas.microsoft.com/office/drawing/2014/main" val="2207528884"/>
                    </a:ext>
                  </a:extLst>
                </a:gridCol>
                <a:gridCol w="1059256">
                  <a:extLst>
                    <a:ext uri="{9D8B030D-6E8A-4147-A177-3AD203B41FA5}">
                      <a16:colId xmlns:a16="http://schemas.microsoft.com/office/drawing/2014/main" val="3031809335"/>
                    </a:ext>
                  </a:extLst>
                </a:gridCol>
                <a:gridCol w="3815674">
                  <a:extLst>
                    <a:ext uri="{9D8B030D-6E8A-4147-A177-3AD203B41FA5}">
                      <a16:colId xmlns:a16="http://schemas.microsoft.com/office/drawing/2014/main" val="3262620850"/>
                    </a:ext>
                  </a:extLst>
                </a:gridCol>
              </a:tblGrid>
              <a:tr h="548640">
                <a:tc>
                  <a:txBody>
                    <a:bodyPr/>
                    <a:lstStyle/>
                    <a:p>
                      <a:r>
                        <a:rPr lang="en-US" sz="1200" dirty="0"/>
                        <a:t>Action Description</a:t>
                      </a:r>
                    </a:p>
                  </a:txBody>
                  <a:tcPr/>
                </a:tc>
                <a:tc>
                  <a:txBody>
                    <a:bodyPr/>
                    <a:lstStyle/>
                    <a:p>
                      <a:r>
                        <a:rPr lang="en-US" sz="1200" dirty="0"/>
                        <a:t>Addresses</a:t>
                      </a:r>
                    </a:p>
                    <a:p>
                      <a:r>
                        <a:rPr lang="en-US" sz="1200" dirty="0"/>
                        <a:t>Which</a:t>
                      </a:r>
                    </a:p>
                    <a:p>
                      <a:r>
                        <a:rPr lang="en-US" sz="1200" dirty="0"/>
                        <a:t>RC?</a:t>
                      </a:r>
                    </a:p>
                  </a:txBody>
                  <a:tcPr/>
                </a:tc>
                <a:tc>
                  <a:txBody>
                    <a:bodyPr/>
                    <a:lstStyle/>
                    <a:p>
                      <a:r>
                        <a:rPr lang="en-US" sz="1200" dirty="0"/>
                        <a:t>Comments</a:t>
                      </a:r>
                    </a:p>
                  </a:txBody>
                  <a:tcPr/>
                </a:tc>
                <a:extLst>
                  <a:ext uri="{0D108BD9-81ED-4DB2-BD59-A6C34878D82A}">
                    <a16:rowId xmlns:a16="http://schemas.microsoft.com/office/drawing/2014/main" val="1473139658"/>
                  </a:ext>
                </a:extLst>
              </a:tr>
              <a:tr h="311725">
                <a:tc>
                  <a:txBody>
                    <a:bodyPr/>
                    <a:lstStyle/>
                    <a:p>
                      <a:endParaRPr lang="en-US" sz="1200" dirty="0">
                        <a:solidFill>
                          <a:schemeClr val="tx1"/>
                        </a:solidFill>
                      </a:endParaRPr>
                    </a:p>
                  </a:txBody>
                  <a:tcPr/>
                </a:tc>
                <a:tc>
                  <a:txBody>
                    <a:bodyPr/>
                    <a:lstStyle/>
                    <a:p>
                      <a:r>
                        <a:rPr lang="en-US" sz="1200" dirty="0">
                          <a:solidFill>
                            <a:schemeClr val="tx1"/>
                          </a:solidFill>
                        </a:rPr>
                        <a:t>RC1</a:t>
                      </a:r>
                    </a:p>
                  </a:txBody>
                  <a:tcPr/>
                </a:tc>
                <a:tc>
                  <a:txBody>
                    <a:bodyPr/>
                    <a:lstStyle/>
                    <a:p>
                      <a:endParaRPr lang="en-US" sz="1200" dirty="0">
                        <a:solidFill>
                          <a:schemeClr val="tx1"/>
                        </a:solidFill>
                      </a:endParaRPr>
                    </a:p>
                  </a:txBody>
                  <a:tcPr/>
                </a:tc>
                <a:extLst>
                  <a:ext uri="{0D108BD9-81ED-4DB2-BD59-A6C34878D82A}">
                    <a16:rowId xmlns:a16="http://schemas.microsoft.com/office/drawing/2014/main" val="4244515430"/>
                  </a:ext>
                </a:extLst>
              </a:tr>
              <a:tr h="311725">
                <a:tc>
                  <a:txBody>
                    <a:bodyPr/>
                    <a:lstStyle/>
                    <a:p>
                      <a:endParaRPr lang="en-US" sz="1200" dirty="0">
                        <a:solidFill>
                          <a:schemeClr val="tx1"/>
                        </a:solidFill>
                      </a:endParaRPr>
                    </a:p>
                  </a:txBody>
                  <a:tcPr/>
                </a:tc>
                <a:tc>
                  <a:txBody>
                    <a:bodyPr/>
                    <a:lstStyle/>
                    <a:p>
                      <a:r>
                        <a:rPr lang="en-US" sz="1200" dirty="0">
                          <a:solidFill>
                            <a:schemeClr val="tx1"/>
                          </a:solidFill>
                        </a:rPr>
                        <a:t>RC2</a:t>
                      </a:r>
                    </a:p>
                  </a:txBody>
                  <a:tcPr/>
                </a:tc>
                <a:tc>
                  <a:txBody>
                    <a:bodyPr/>
                    <a:lstStyle/>
                    <a:p>
                      <a:endParaRPr lang="en-US" sz="1200" dirty="0">
                        <a:solidFill>
                          <a:schemeClr val="tx1"/>
                        </a:solidFill>
                      </a:endParaRPr>
                    </a:p>
                  </a:txBody>
                  <a:tcPr/>
                </a:tc>
                <a:extLst>
                  <a:ext uri="{0D108BD9-81ED-4DB2-BD59-A6C34878D82A}">
                    <a16:rowId xmlns:a16="http://schemas.microsoft.com/office/drawing/2014/main" val="1727331426"/>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3103254656"/>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349712247"/>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1142364769"/>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2033515429"/>
                  </a:ext>
                </a:extLst>
              </a:tr>
              <a:tr h="311725">
                <a:tc>
                  <a:txBody>
                    <a:bodyPr/>
                    <a:lstStyle/>
                    <a:p>
                      <a:endParaRPr lang="en-US" sz="1200" b="1"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2827494463"/>
                  </a:ext>
                </a:extLst>
              </a:tr>
            </a:tbl>
          </a:graphicData>
        </a:graphic>
      </p:graphicFrame>
      <p:sp>
        <p:nvSpPr>
          <p:cNvPr id="4" name="Content Placeholder 3">
            <a:extLst>
              <a:ext uri="{FF2B5EF4-FFF2-40B4-BE49-F238E27FC236}">
                <a16:creationId xmlns:a16="http://schemas.microsoft.com/office/drawing/2014/main" id="{042310E2-7A3A-4494-96F0-8EA8DEFA6237}"/>
              </a:ext>
            </a:extLst>
          </p:cNvPr>
          <p:cNvSpPr txBox="1">
            <a:spLocks/>
          </p:cNvSpPr>
          <p:nvPr/>
        </p:nvSpPr>
        <p:spPr>
          <a:xfrm>
            <a:off x="274864" y="4655745"/>
            <a:ext cx="11547106" cy="1790322"/>
          </a:xfrm>
          <a:prstGeom prst="rect">
            <a:avLst/>
          </a:prstGeom>
          <a:solidFill>
            <a:schemeClr val="bg2">
              <a:lumMod val="85000"/>
            </a:schemeClr>
          </a:solidFill>
        </p:spPr>
        <p:txBody>
          <a:bodyPr vert="horz" lIns="91440" tIns="45720" rIns="91440" bIns="45720" rtlCol="0">
            <a:normAutofit lnSpcReduction="10000"/>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baseline="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900" b="1" u="sng" dirty="0">
                <a:highlight>
                  <a:srgbClr val="FFFF00"/>
                </a:highlight>
              </a:rPr>
              <a:t>Notes: Please Remove Notes if using this slide, for reference only</a:t>
            </a:r>
            <a:endParaRPr lang="en-US" sz="900" dirty="0"/>
          </a:p>
          <a:p>
            <a:pPr marL="0" indent="0">
              <a:buNone/>
            </a:pPr>
            <a:r>
              <a:rPr lang="en-US" sz="900" dirty="0"/>
              <a:t>When should we use D5?</a:t>
            </a:r>
          </a:p>
          <a:p>
            <a:pPr marL="0" indent="0">
              <a:buNone/>
            </a:pPr>
            <a:r>
              <a:rPr lang="en-US" sz="900" dirty="0"/>
              <a:t>D5 is about IDENTIFYING and EXPLORING all POSSIBLE PAs. Not </a:t>
            </a:r>
            <a:r>
              <a:rPr lang="en-US" sz="900" b="1" u="sng" dirty="0"/>
              <a:t>implementation</a:t>
            </a:r>
            <a:r>
              <a:rPr lang="en-US" sz="900" dirty="0"/>
              <a:t> actions, as that is the next section D6.</a:t>
            </a:r>
          </a:p>
          <a:p>
            <a:pPr marL="0" indent="0">
              <a:buNone/>
            </a:pPr>
            <a:r>
              <a:rPr lang="en-US" sz="900" dirty="0"/>
              <a:t>D5 is meant for brainstorming and collecting all possible PA’s.  </a:t>
            </a:r>
          </a:p>
          <a:p>
            <a:pPr marL="0" indent="0">
              <a:buNone/>
            </a:pPr>
            <a:r>
              <a:rPr lang="en-US" sz="900" dirty="0"/>
              <a:t>D5 should be used when there are lots of discussion surrounding PA’s and when there are many that have been identified but may not be implemented.</a:t>
            </a:r>
          </a:p>
          <a:p>
            <a:pPr marL="0" indent="0">
              <a:buNone/>
            </a:pPr>
            <a:r>
              <a:rPr lang="en-US" sz="900" dirty="0"/>
              <a:t>This is so we keep a record of what was discussed and identified.</a:t>
            </a:r>
          </a:p>
          <a:p>
            <a:pPr marL="0" indent="0">
              <a:spcBef>
                <a:spcPts val="0"/>
              </a:spcBef>
              <a:buClrTx/>
              <a:buFont typeface="Arial" panose="020B0604020202020204" pitchFamily="34" charset="0"/>
              <a:buNone/>
              <a:defRPr/>
            </a:pPr>
            <a:endParaRPr lang="en-US" sz="900" dirty="0"/>
          </a:p>
          <a:p>
            <a:pPr marL="0" indent="0">
              <a:spcBef>
                <a:spcPts val="0"/>
              </a:spcBef>
              <a:buClrTx/>
              <a:buNone/>
              <a:defRPr/>
            </a:pPr>
            <a:r>
              <a:rPr lang="en-US" sz="900" b="1" dirty="0"/>
              <a:t>Highly recommend using either or both the slides of D5.</a:t>
            </a:r>
          </a:p>
          <a:p>
            <a:pPr marL="0" indent="0">
              <a:spcBef>
                <a:spcPts val="0"/>
              </a:spcBef>
              <a:buClrTx/>
              <a:buNone/>
              <a:defRPr/>
            </a:pPr>
            <a:endParaRPr lang="en-US" sz="900" dirty="0"/>
          </a:p>
          <a:p>
            <a:pPr marL="0" indent="0">
              <a:spcBef>
                <a:spcPts val="0"/>
              </a:spcBef>
              <a:buClrTx/>
              <a:buNone/>
              <a:defRPr/>
            </a:pPr>
            <a:r>
              <a:rPr lang="en-US" sz="900" i="1" dirty="0"/>
              <a:t>Refer to Slides notes for further guidance</a:t>
            </a:r>
            <a:r>
              <a:rPr lang="en-US" sz="900" dirty="0"/>
              <a:t>.</a:t>
            </a:r>
          </a:p>
          <a:p>
            <a:pPr marL="0" indent="0">
              <a:spcBef>
                <a:spcPts val="0"/>
              </a:spcBef>
              <a:buClrTx/>
              <a:buFont typeface="Arial" panose="020B0604020202020204" pitchFamily="34" charset="0"/>
              <a:buNone/>
              <a:defRPr/>
            </a:pPr>
            <a:endParaRPr lang="en-US" sz="900" dirty="0"/>
          </a:p>
          <a:p>
            <a:pPr marL="0" indent="0">
              <a:spcBef>
                <a:spcPts val="0"/>
              </a:spcBef>
              <a:buClrTx/>
              <a:buFont typeface="Arial" panose="020B0604020202020204" pitchFamily="34" charset="0"/>
              <a:buNone/>
              <a:defRPr/>
            </a:pPr>
            <a:endParaRPr lang="en-US" sz="900" dirty="0"/>
          </a:p>
        </p:txBody>
      </p:sp>
      <p:sp>
        <p:nvSpPr>
          <p:cNvPr id="5" name="Rectangle 4">
            <a:extLst>
              <a:ext uri="{FF2B5EF4-FFF2-40B4-BE49-F238E27FC236}">
                <a16:creationId xmlns:a16="http://schemas.microsoft.com/office/drawing/2014/main" id="{D3A16627-AAA2-4DC1-BBAB-7EBF0AE640E0}"/>
              </a:ext>
            </a:extLst>
          </p:cNvPr>
          <p:cNvSpPr/>
          <p:nvPr/>
        </p:nvSpPr>
        <p:spPr>
          <a:xfrm rot="20198874">
            <a:off x="4686002" y="2705727"/>
            <a:ext cx="2820003" cy="144655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800" b="1" cap="none" spc="0" dirty="0">
                <a:ln/>
                <a:solidFill>
                  <a:schemeClr val="accent4"/>
                </a:solidFill>
                <a:effectLst/>
              </a:rPr>
              <a:t>SKIP</a:t>
            </a:r>
          </a:p>
        </p:txBody>
      </p:sp>
    </p:spTree>
    <p:extLst>
      <p:ext uri="{BB962C8B-B14F-4D97-AF65-F5344CB8AC3E}">
        <p14:creationId xmlns:p14="http://schemas.microsoft.com/office/powerpoint/2010/main" val="88152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D6. Implement Chosen Preventive Actions</a:t>
            </a:r>
          </a:p>
        </p:txBody>
      </p:sp>
      <p:graphicFrame>
        <p:nvGraphicFramePr>
          <p:cNvPr id="7" name="Table 6"/>
          <p:cNvGraphicFramePr>
            <a:graphicFrameLocks noGrp="1"/>
          </p:cNvGraphicFramePr>
          <p:nvPr>
            <p:extLst>
              <p:ext uri="{D42A27DB-BD31-4B8C-83A1-F6EECF244321}">
                <p14:modId xmlns:p14="http://schemas.microsoft.com/office/powerpoint/2010/main" val="3276116596"/>
              </p:ext>
            </p:extLst>
          </p:nvPr>
        </p:nvGraphicFramePr>
        <p:xfrm>
          <a:off x="167985" y="1211574"/>
          <a:ext cx="11937115" cy="2906670"/>
        </p:xfrm>
        <a:graphic>
          <a:graphicData uri="http://schemas.openxmlformats.org/drawingml/2006/table">
            <a:tbl>
              <a:tblPr firstRow="1" bandRow="1">
                <a:tableStyleId>{5C22544A-7EE6-4342-B048-85BDC9FD1C3A}</a:tableStyleId>
              </a:tblPr>
              <a:tblGrid>
                <a:gridCol w="870268">
                  <a:extLst>
                    <a:ext uri="{9D8B030D-6E8A-4147-A177-3AD203B41FA5}">
                      <a16:colId xmlns:a16="http://schemas.microsoft.com/office/drawing/2014/main" val="4217440684"/>
                    </a:ext>
                  </a:extLst>
                </a:gridCol>
                <a:gridCol w="2310875">
                  <a:extLst>
                    <a:ext uri="{9D8B030D-6E8A-4147-A177-3AD203B41FA5}">
                      <a16:colId xmlns:a16="http://schemas.microsoft.com/office/drawing/2014/main" val="2207528884"/>
                    </a:ext>
                  </a:extLst>
                </a:gridCol>
                <a:gridCol w="1399142">
                  <a:extLst>
                    <a:ext uri="{9D8B030D-6E8A-4147-A177-3AD203B41FA5}">
                      <a16:colId xmlns:a16="http://schemas.microsoft.com/office/drawing/2014/main" val="4045077316"/>
                    </a:ext>
                  </a:extLst>
                </a:gridCol>
                <a:gridCol w="925417">
                  <a:extLst>
                    <a:ext uri="{9D8B030D-6E8A-4147-A177-3AD203B41FA5}">
                      <a16:colId xmlns:a16="http://schemas.microsoft.com/office/drawing/2014/main" val="3024424268"/>
                    </a:ext>
                  </a:extLst>
                </a:gridCol>
                <a:gridCol w="1136968">
                  <a:extLst>
                    <a:ext uri="{9D8B030D-6E8A-4147-A177-3AD203B41FA5}">
                      <a16:colId xmlns:a16="http://schemas.microsoft.com/office/drawing/2014/main" val="1691836916"/>
                    </a:ext>
                  </a:extLst>
                </a:gridCol>
                <a:gridCol w="1136968">
                  <a:extLst>
                    <a:ext uri="{9D8B030D-6E8A-4147-A177-3AD203B41FA5}">
                      <a16:colId xmlns:a16="http://schemas.microsoft.com/office/drawing/2014/main" val="714342352"/>
                    </a:ext>
                  </a:extLst>
                </a:gridCol>
                <a:gridCol w="1024568">
                  <a:extLst>
                    <a:ext uri="{9D8B030D-6E8A-4147-A177-3AD203B41FA5}">
                      <a16:colId xmlns:a16="http://schemas.microsoft.com/office/drawing/2014/main" val="1689823798"/>
                    </a:ext>
                  </a:extLst>
                </a:gridCol>
                <a:gridCol w="3132909">
                  <a:extLst>
                    <a:ext uri="{9D8B030D-6E8A-4147-A177-3AD203B41FA5}">
                      <a16:colId xmlns:a16="http://schemas.microsoft.com/office/drawing/2014/main" val="3262620850"/>
                    </a:ext>
                  </a:extLst>
                </a:gridCol>
              </a:tblGrid>
              <a:tr h="311725">
                <a:tc>
                  <a:txBody>
                    <a:bodyPr/>
                    <a:lstStyle/>
                    <a:p>
                      <a:r>
                        <a:rPr lang="en-US" sz="1200" dirty="0"/>
                        <a:t>Action</a:t>
                      </a:r>
                    </a:p>
                    <a:p>
                      <a:r>
                        <a:rPr lang="en-US" sz="1200" dirty="0"/>
                        <a:t>Identifier</a:t>
                      </a:r>
                    </a:p>
                  </a:txBody>
                  <a:tcPr/>
                </a:tc>
                <a:tc>
                  <a:txBody>
                    <a:bodyPr/>
                    <a:lstStyle/>
                    <a:p>
                      <a:r>
                        <a:rPr lang="en-US" sz="1200" dirty="0"/>
                        <a:t>Action Description</a:t>
                      </a:r>
                    </a:p>
                  </a:txBody>
                  <a:tcPr/>
                </a:tc>
                <a:tc>
                  <a:txBody>
                    <a:bodyPr/>
                    <a:lstStyle/>
                    <a:p>
                      <a:r>
                        <a:rPr lang="en-US" sz="1200" dirty="0"/>
                        <a:t>Name</a:t>
                      </a:r>
                    </a:p>
                  </a:txBody>
                  <a:tcPr/>
                </a:tc>
                <a:tc>
                  <a:txBody>
                    <a:bodyPr/>
                    <a:lstStyle/>
                    <a:p>
                      <a:r>
                        <a:rPr lang="en-US" sz="1200" dirty="0"/>
                        <a:t>Status</a:t>
                      </a:r>
                    </a:p>
                  </a:txBody>
                  <a:tcPr/>
                </a:tc>
                <a:tc>
                  <a:txBody>
                    <a:bodyPr/>
                    <a:lstStyle/>
                    <a:p>
                      <a:r>
                        <a:rPr lang="en-US" sz="1200" dirty="0"/>
                        <a:t>Estimated</a:t>
                      </a:r>
                    </a:p>
                    <a:p>
                      <a:r>
                        <a:rPr lang="en-US" sz="1200" dirty="0"/>
                        <a:t>Completion</a:t>
                      </a:r>
                    </a:p>
                    <a:p>
                      <a:r>
                        <a:rPr lang="en-US" sz="1200" dirty="0"/>
                        <a:t>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1"/>
                          </a:solidFill>
                          <a:latin typeface="+mn-lt"/>
                          <a:ea typeface="+mn-ea"/>
                          <a:cs typeface="+mn-cs"/>
                        </a:rPr>
                        <a:t>&lt;Month DD, YYYY&gt;</a:t>
                      </a:r>
                      <a:endParaRPr lang="en-US" sz="800" dirty="0">
                        <a:solidFill>
                          <a:schemeClr val="bg1"/>
                        </a:solidFill>
                      </a:endParaRPr>
                    </a:p>
                  </a:txBody>
                  <a:tcPr/>
                </a:tc>
                <a:tc>
                  <a:txBody>
                    <a:bodyPr/>
                    <a:lstStyle/>
                    <a:p>
                      <a:r>
                        <a:rPr lang="en-US" sz="1200" dirty="0"/>
                        <a:t>Actual</a:t>
                      </a:r>
                    </a:p>
                    <a:p>
                      <a:r>
                        <a:rPr lang="en-US" sz="1200" dirty="0"/>
                        <a:t>Completion</a:t>
                      </a:r>
                    </a:p>
                    <a:p>
                      <a:r>
                        <a:rPr lang="en-US" sz="1200" dirty="0"/>
                        <a:t>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1"/>
                          </a:solidFill>
                          <a:latin typeface="+mn-lt"/>
                          <a:ea typeface="+mn-ea"/>
                          <a:cs typeface="+mn-cs"/>
                        </a:rPr>
                        <a:t>&lt;Month DD, YYYY&gt;</a:t>
                      </a:r>
                      <a:endParaRPr lang="en-US" sz="800" dirty="0">
                        <a:solidFill>
                          <a:schemeClr val="bg1"/>
                        </a:solidFill>
                      </a:endParaRPr>
                    </a:p>
                  </a:txBody>
                  <a:tcPr/>
                </a:tc>
                <a:tc>
                  <a:txBody>
                    <a:bodyPr/>
                    <a:lstStyle/>
                    <a:p>
                      <a:r>
                        <a:rPr lang="en-US" sz="1200" dirty="0"/>
                        <a:t>Addresses</a:t>
                      </a:r>
                    </a:p>
                    <a:p>
                      <a:r>
                        <a:rPr lang="en-US" sz="1200" dirty="0"/>
                        <a:t>Which</a:t>
                      </a:r>
                    </a:p>
                    <a:p>
                      <a:r>
                        <a:rPr lang="en-US" sz="1200" dirty="0"/>
                        <a:t>RC?</a:t>
                      </a:r>
                    </a:p>
                  </a:txBody>
                  <a:tcPr/>
                </a:tc>
                <a:tc>
                  <a:txBody>
                    <a:bodyPr/>
                    <a:lstStyle/>
                    <a:p>
                      <a:r>
                        <a:rPr lang="en-US" sz="1200" dirty="0"/>
                        <a:t>Comments</a:t>
                      </a:r>
                    </a:p>
                  </a:txBody>
                  <a:tcPr/>
                </a:tc>
                <a:extLst>
                  <a:ext uri="{0D108BD9-81ED-4DB2-BD59-A6C34878D82A}">
                    <a16:rowId xmlns:a16="http://schemas.microsoft.com/office/drawing/2014/main" val="1473139658"/>
                  </a:ext>
                </a:extLst>
              </a:tr>
              <a:tr h="311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PA1</a:t>
                      </a: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r>
                        <a:rPr lang="en-US" sz="1200" dirty="0">
                          <a:solidFill>
                            <a:schemeClr val="tx1"/>
                          </a:solidFill>
                        </a:rPr>
                        <a:t>RC1</a:t>
                      </a:r>
                    </a:p>
                  </a:txBody>
                  <a:tcPr/>
                </a:tc>
                <a:tc>
                  <a:txBody>
                    <a:bodyPr/>
                    <a:lstStyle/>
                    <a:p>
                      <a:endParaRPr lang="en-US" sz="1200" dirty="0">
                        <a:solidFill>
                          <a:schemeClr val="tx1"/>
                        </a:solidFill>
                      </a:endParaRPr>
                    </a:p>
                  </a:txBody>
                  <a:tcPr/>
                </a:tc>
                <a:extLst>
                  <a:ext uri="{0D108BD9-81ED-4DB2-BD59-A6C34878D82A}">
                    <a16:rowId xmlns:a16="http://schemas.microsoft.com/office/drawing/2014/main" val="4244515430"/>
                  </a:ext>
                </a:extLst>
              </a:tr>
              <a:tr h="311725">
                <a:tc>
                  <a:txBody>
                    <a:bodyPr/>
                    <a:lstStyle/>
                    <a:p>
                      <a:r>
                        <a:rPr lang="en-US" sz="1200" dirty="0">
                          <a:solidFill>
                            <a:schemeClr val="tx1"/>
                          </a:solidFill>
                        </a:rPr>
                        <a:t>PA2</a:t>
                      </a: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r>
                        <a:rPr lang="en-US" sz="1200" dirty="0">
                          <a:solidFill>
                            <a:schemeClr val="tx1"/>
                          </a:solidFill>
                        </a:rPr>
                        <a:t>RC2</a:t>
                      </a:r>
                    </a:p>
                  </a:txBody>
                  <a:tcPr/>
                </a:tc>
                <a:tc>
                  <a:txBody>
                    <a:bodyPr/>
                    <a:lstStyle/>
                    <a:p>
                      <a:endParaRPr lang="en-US" sz="1200" dirty="0">
                        <a:solidFill>
                          <a:schemeClr val="tx1"/>
                        </a:solidFill>
                      </a:endParaRPr>
                    </a:p>
                  </a:txBody>
                  <a:tcPr/>
                </a:tc>
                <a:extLst>
                  <a:ext uri="{0D108BD9-81ED-4DB2-BD59-A6C34878D82A}">
                    <a16:rowId xmlns:a16="http://schemas.microsoft.com/office/drawing/2014/main" val="1727331426"/>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3103254656"/>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349712247"/>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1142364769"/>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2033515429"/>
                  </a:ext>
                </a:extLst>
              </a:tr>
              <a:tr h="0">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2827494463"/>
                  </a:ext>
                </a:extLst>
              </a:tr>
            </a:tbl>
          </a:graphicData>
        </a:graphic>
      </p:graphicFrame>
      <p:sp>
        <p:nvSpPr>
          <p:cNvPr id="9" name="TextBox 8">
            <a:extLst>
              <a:ext uri="{FF2B5EF4-FFF2-40B4-BE49-F238E27FC236}">
                <a16:creationId xmlns:a16="http://schemas.microsoft.com/office/drawing/2014/main" id="{14BF8429-488B-4A99-AE85-C3D09C9929D1}"/>
              </a:ext>
            </a:extLst>
          </p:cNvPr>
          <p:cNvSpPr txBox="1"/>
          <p:nvPr/>
        </p:nvSpPr>
        <p:spPr>
          <a:xfrm>
            <a:off x="184757" y="4202059"/>
            <a:ext cx="11822485" cy="1077218"/>
          </a:xfrm>
          <a:prstGeom prst="rect">
            <a:avLst/>
          </a:prstGeom>
          <a:noFill/>
          <a:ln w="38100">
            <a:solidFill>
              <a:schemeClr val="tx1"/>
            </a:solidFill>
          </a:ln>
        </p:spPr>
        <p:txBody>
          <a:bodyPr wrap="square" rtlCol="0">
            <a:spAutoFit/>
          </a:bodyPr>
          <a:lstStyle/>
          <a:p>
            <a:r>
              <a:rPr lang="en-US" sz="1600" b="1" u="sng" dirty="0"/>
              <a:t>Root Causes Summarized Again for Reference:</a:t>
            </a:r>
          </a:p>
          <a:p>
            <a:pPr>
              <a:buFont typeface="Arial" pitchFamily="34" charset="0"/>
              <a:buChar char="•"/>
            </a:pPr>
            <a:r>
              <a:rPr lang="en-US" sz="1600" dirty="0"/>
              <a:t>RC 1 - </a:t>
            </a:r>
          </a:p>
          <a:p>
            <a:pPr>
              <a:buFont typeface="Arial" pitchFamily="34" charset="0"/>
              <a:buChar char="•"/>
            </a:pPr>
            <a:r>
              <a:rPr lang="en-US" sz="1600" dirty="0"/>
              <a:t>RC 2 - </a:t>
            </a:r>
          </a:p>
          <a:p>
            <a:pPr>
              <a:buFont typeface="Arial" pitchFamily="34" charset="0"/>
              <a:buChar char="•"/>
            </a:pPr>
            <a:r>
              <a:rPr lang="en-US" sz="1600" dirty="0"/>
              <a:t>RC 3 - </a:t>
            </a:r>
          </a:p>
        </p:txBody>
      </p:sp>
      <p:sp>
        <p:nvSpPr>
          <p:cNvPr id="5" name="Content Placeholder 3">
            <a:extLst>
              <a:ext uri="{FF2B5EF4-FFF2-40B4-BE49-F238E27FC236}">
                <a16:creationId xmlns:a16="http://schemas.microsoft.com/office/drawing/2014/main" id="{60C1B101-7BFC-4E21-8C3B-1AAC3A33ECF4}"/>
              </a:ext>
            </a:extLst>
          </p:cNvPr>
          <p:cNvSpPr txBox="1">
            <a:spLocks/>
          </p:cNvSpPr>
          <p:nvPr/>
        </p:nvSpPr>
        <p:spPr>
          <a:xfrm>
            <a:off x="167985" y="5398661"/>
            <a:ext cx="11802454" cy="1077218"/>
          </a:xfrm>
          <a:prstGeom prst="rect">
            <a:avLst/>
          </a:prstGeom>
          <a:solidFill>
            <a:schemeClr val="bg2">
              <a:lumMod val="85000"/>
            </a:schemeClr>
          </a:solidFill>
        </p:spPr>
        <p:txBody>
          <a:bodyPr vert="horz" lIns="91440" tIns="45720" rIns="91440" bIns="45720" rtlCol="0">
            <a:normAutofit/>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baseline="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800" b="1" u="sng" dirty="0">
                <a:highlight>
                  <a:srgbClr val="FFFF00"/>
                </a:highlight>
              </a:rPr>
              <a:t>Notes: Please Remove Notes. For reference only</a:t>
            </a:r>
          </a:p>
          <a:p>
            <a:pPr marL="0" indent="0">
              <a:buNone/>
            </a:pPr>
            <a:r>
              <a:rPr lang="en-US" sz="800" dirty="0"/>
              <a:t>In D6, the preventive actions identified in D5 will be chosen for implementation. Some actions in D5 may lead to preventive actions in D6, and others may not.</a:t>
            </a:r>
          </a:p>
          <a:p>
            <a:pPr marL="0" indent="0">
              <a:buNone/>
            </a:pPr>
            <a:r>
              <a:rPr lang="en-US" sz="800" dirty="0"/>
              <a:t>Preventive actions chosen for implementation, must address the root cause and prevent this type of issue from occurring in the future.  Must be practical and be able to withstand the test of time (not allow teams to easily circumvent).  Be sure the improvement will reliably </a:t>
            </a:r>
            <a:r>
              <a:rPr lang="en-US" sz="800" b="1" u="sng" dirty="0"/>
              <a:t>prevent</a:t>
            </a:r>
            <a:r>
              <a:rPr lang="en-US" sz="800" dirty="0"/>
              <a:t> the issue, or at least reliably </a:t>
            </a:r>
            <a:r>
              <a:rPr lang="en-US" sz="800" b="1" u="sng" dirty="0"/>
              <a:t>detect</a:t>
            </a:r>
            <a:r>
              <a:rPr lang="en-US" sz="800" dirty="0"/>
              <a:t> the issue.</a:t>
            </a:r>
          </a:p>
          <a:p>
            <a:pPr marL="0" indent="0">
              <a:spcBef>
                <a:spcPts val="0"/>
              </a:spcBef>
              <a:buClrTx/>
              <a:buFont typeface="Arial" panose="020B0604020202020204" pitchFamily="34" charset="0"/>
              <a:buNone/>
              <a:defRPr/>
            </a:pPr>
            <a:endParaRPr lang="en-US" sz="800" dirty="0"/>
          </a:p>
          <a:p>
            <a:pPr marL="0" indent="0">
              <a:spcBef>
                <a:spcPts val="0"/>
              </a:spcBef>
              <a:buClrTx/>
              <a:buNone/>
              <a:defRPr/>
            </a:pPr>
            <a:r>
              <a:rPr lang="en-US" sz="800" i="1" dirty="0"/>
              <a:t>Refer to Slides notes for further guidance</a:t>
            </a:r>
            <a:r>
              <a:rPr lang="en-US" sz="800" dirty="0"/>
              <a:t>.</a:t>
            </a:r>
          </a:p>
          <a:p>
            <a:pPr marL="0" indent="0">
              <a:spcBef>
                <a:spcPts val="0"/>
              </a:spcBef>
              <a:buClrTx/>
              <a:buFont typeface="Arial" panose="020B0604020202020204" pitchFamily="34" charset="0"/>
              <a:buNone/>
              <a:defRPr/>
            </a:pPr>
            <a:endParaRPr lang="en-US" sz="900" dirty="0"/>
          </a:p>
          <a:p>
            <a:pPr marL="0" indent="0">
              <a:spcBef>
                <a:spcPts val="0"/>
              </a:spcBef>
              <a:buClrTx/>
              <a:buFont typeface="Arial" panose="020B0604020202020204" pitchFamily="34" charset="0"/>
              <a:buNone/>
              <a:defRPr/>
            </a:pPr>
            <a:endParaRPr lang="en-US" sz="900" dirty="0"/>
          </a:p>
        </p:txBody>
      </p:sp>
    </p:spTree>
    <p:extLst>
      <p:ext uri="{BB962C8B-B14F-4D97-AF65-F5344CB8AC3E}">
        <p14:creationId xmlns:p14="http://schemas.microsoft.com/office/powerpoint/2010/main" val="620973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876BEBF-8F92-4C00-A974-C5007005DE0F}"/>
              </a:ext>
            </a:extLst>
          </p:cNvPr>
          <p:cNvSpPr>
            <a:spLocks noGrp="1"/>
          </p:cNvSpPr>
          <p:nvPr>
            <p:ph idx="1"/>
          </p:nvPr>
        </p:nvSpPr>
        <p:spPr>
          <a:xfrm>
            <a:off x="456555" y="1554480"/>
            <a:ext cx="11278244" cy="3720164"/>
          </a:xfrm>
        </p:spPr>
        <p:txBody>
          <a:bodyPr/>
          <a:lstStyle/>
          <a:p>
            <a:endParaRPr lang="en-US" dirty="0"/>
          </a:p>
        </p:txBody>
      </p:sp>
      <p:sp>
        <p:nvSpPr>
          <p:cNvPr id="6" name="Text Placeholder 5">
            <a:extLst>
              <a:ext uri="{FF2B5EF4-FFF2-40B4-BE49-F238E27FC236}">
                <a16:creationId xmlns:a16="http://schemas.microsoft.com/office/drawing/2014/main" id="{52B81DD8-C1CC-4BBB-A527-608DF3FF2FFF}"/>
              </a:ext>
            </a:extLst>
          </p:cNvPr>
          <p:cNvSpPr>
            <a:spLocks noGrp="1"/>
          </p:cNvSpPr>
          <p:nvPr>
            <p:ph type="body" sz="quarter" idx="12"/>
          </p:nvPr>
        </p:nvSpPr>
        <p:spPr/>
        <p:txBody>
          <a:bodyPr/>
          <a:lstStyle/>
          <a:p>
            <a:endParaRPr lang="en-US"/>
          </a:p>
        </p:txBody>
      </p:sp>
      <p:sp>
        <p:nvSpPr>
          <p:cNvPr id="2" name="Title 1"/>
          <p:cNvSpPr>
            <a:spLocks noGrp="1"/>
          </p:cNvSpPr>
          <p:nvPr>
            <p:ph type="title"/>
          </p:nvPr>
        </p:nvSpPr>
        <p:spPr/>
        <p:txBody>
          <a:bodyPr/>
          <a:lstStyle/>
          <a:p>
            <a:r>
              <a:rPr lang="en-US" dirty="0"/>
              <a:t>D6. Implement Chosen Preventive Actions - Evidence</a:t>
            </a:r>
          </a:p>
        </p:txBody>
      </p:sp>
      <p:sp>
        <p:nvSpPr>
          <p:cNvPr id="7" name="Content Placeholder 3">
            <a:extLst>
              <a:ext uri="{FF2B5EF4-FFF2-40B4-BE49-F238E27FC236}">
                <a16:creationId xmlns:a16="http://schemas.microsoft.com/office/drawing/2014/main" id="{F895ED7F-9A0C-4D6F-9D63-CDF39632233B}"/>
              </a:ext>
            </a:extLst>
          </p:cNvPr>
          <p:cNvSpPr txBox="1">
            <a:spLocks/>
          </p:cNvSpPr>
          <p:nvPr/>
        </p:nvSpPr>
        <p:spPr>
          <a:xfrm>
            <a:off x="194773" y="5701104"/>
            <a:ext cx="11802454" cy="818028"/>
          </a:xfrm>
          <a:prstGeom prst="rect">
            <a:avLst/>
          </a:prstGeom>
          <a:solidFill>
            <a:schemeClr val="bg2">
              <a:lumMod val="85000"/>
            </a:schemeClr>
          </a:solidFill>
        </p:spPr>
        <p:txBody>
          <a:bodyPr vert="horz" lIns="91440" tIns="45720" rIns="91440" bIns="45720" rtlCol="0">
            <a:normAutofit lnSpcReduction="10000"/>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baseline="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800" b="1" u="sng" dirty="0">
                <a:highlight>
                  <a:srgbClr val="FFFF00"/>
                </a:highlight>
              </a:rPr>
              <a:t>Notes: Please Remove Notes if using this slide, for reference only</a:t>
            </a:r>
            <a:endParaRPr lang="en-US" sz="800" dirty="0"/>
          </a:p>
          <a:p>
            <a:pPr marL="0" indent="0">
              <a:spcBef>
                <a:spcPts val="0"/>
              </a:spcBef>
              <a:buClrTx/>
              <a:buFont typeface="Arial" panose="020B0604020202020204" pitchFamily="34" charset="0"/>
              <a:buNone/>
              <a:defRPr/>
            </a:pPr>
            <a:endParaRPr lang="en-US" sz="800" dirty="0"/>
          </a:p>
          <a:p>
            <a:pPr marL="0" lvl="0" indent="0">
              <a:spcBef>
                <a:spcPts val="0"/>
              </a:spcBef>
              <a:buClrTx/>
              <a:buNone/>
              <a:defRPr/>
            </a:pPr>
            <a:r>
              <a:rPr lang="en-US" sz="800" dirty="0"/>
              <a:t>Show before and after evidence that the problem is corrected such as checklist with an added item, templates or design guidelines that have been updated, design flow is modified/updated etc.</a:t>
            </a:r>
          </a:p>
          <a:p>
            <a:pPr marL="0" lvl="0" indent="0">
              <a:spcBef>
                <a:spcPts val="0"/>
              </a:spcBef>
              <a:buClrTx/>
              <a:buNone/>
              <a:defRPr/>
            </a:pPr>
            <a:r>
              <a:rPr lang="en-US" sz="800" dirty="0"/>
              <a:t>Use point form or essay-style to discuss state of the preventive actions, any problems, etc.</a:t>
            </a:r>
          </a:p>
          <a:p>
            <a:pPr marL="0" indent="0">
              <a:spcBef>
                <a:spcPts val="0"/>
              </a:spcBef>
              <a:buClrTx/>
              <a:buNone/>
              <a:defRPr/>
            </a:pPr>
            <a:endParaRPr lang="en-US" sz="800" i="1" dirty="0"/>
          </a:p>
          <a:p>
            <a:pPr marL="0" indent="0">
              <a:spcBef>
                <a:spcPts val="0"/>
              </a:spcBef>
              <a:buClrTx/>
              <a:buNone/>
              <a:defRPr/>
            </a:pPr>
            <a:r>
              <a:rPr lang="en-US" sz="800" i="1" dirty="0"/>
              <a:t>Refer to Slides notes for further guidance</a:t>
            </a:r>
            <a:r>
              <a:rPr lang="en-US" sz="800" dirty="0"/>
              <a:t>.</a:t>
            </a:r>
          </a:p>
        </p:txBody>
      </p:sp>
    </p:spTree>
    <p:extLst>
      <p:ext uri="{BB962C8B-B14F-4D97-AF65-F5344CB8AC3E}">
        <p14:creationId xmlns:p14="http://schemas.microsoft.com/office/powerpoint/2010/main" val="231707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878" y="888053"/>
            <a:ext cx="11278244" cy="4846320"/>
          </a:xfrm>
        </p:spPr>
        <p:txBody>
          <a:bodyPr>
            <a:normAutofit/>
          </a:bodyPr>
          <a:lstStyle/>
          <a:p>
            <a:pPr>
              <a:buNone/>
            </a:pPr>
            <a:r>
              <a:rPr lang="en-US" sz="2800" b="1" dirty="0"/>
              <a:t>CONFIDENTIAL INFORMATION</a:t>
            </a:r>
          </a:p>
          <a:p>
            <a:pPr marL="0" indent="0" algn="just">
              <a:buNone/>
            </a:pPr>
            <a:r>
              <a:rPr lang="en-US" dirty="0"/>
              <a:t>The information contained in this presentation is the confidential and proprietary information of Synopsys. You are not permitted to disseminate or use any of the information provided to you in this presentation outside of Synopsys without prior written authorization. </a:t>
            </a:r>
          </a:p>
          <a:p>
            <a:pPr>
              <a:buNone/>
            </a:pPr>
            <a:r>
              <a:rPr lang="en-US" dirty="0"/>
              <a:t> </a:t>
            </a:r>
          </a:p>
          <a:p>
            <a:pPr>
              <a:buNone/>
            </a:pPr>
            <a:r>
              <a:rPr lang="en-US" sz="2800" b="1" dirty="0"/>
              <a:t>IMPORTANT NOTICE</a:t>
            </a:r>
          </a:p>
          <a:p>
            <a:pPr marL="0" indent="0" algn="just">
              <a:buNone/>
            </a:pPr>
            <a:r>
              <a:rPr lang="en-US" dirty="0"/>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 This document shall not be considered a standard deliverable of Synopsys and shall not set any precedent for the creation or sharing of such documents in the future.</a:t>
            </a:r>
          </a:p>
        </p:txBody>
      </p:sp>
    </p:spTree>
    <p:extLst>
      <p:ext uri="{BB962C8B-B14F-4D97-AF65-F5344CB8AC3E}">
        <p14:creationId xmlns:p14="http://schemas.microsoft.com/office/powerpoint/2010/main" val="3234653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dirty="0"/>
              <a:t>D7. Prevent Re-Occurrence (in other Products/Processes)</a:t>
            </a:r>
          </a:p>
        </p:txBody>
      </p:sp>
      <p:graphicFrame>
        <p:nvGraphicFramePr>
          <p:cNvPr id="4" name="Table 3">
            <a:extLst>
              <a:ext uri="{FF2B5EF4-FFF2-40B4-BE49-F238E27FC236}">
                <a16:creationId xmlns:a16="http://schemas.microsoft.com/office/drawing/2014/main" id="{25BC8743-381B-4260-A6D7-CEA2AEA4C107}"/>
              </a:ext>
            </a:extLst>
          </p:cNvPr>
          <p:cNvGraphicFramePr>
            <a:graphicFrameLocks noGrp="1"/>
          </p:cNvGraphicFramePr>
          <p:nvPr>
            <p:extLst>
              <p:ext uri="{D42A27DB-BD31-4B8C-83A1-F6EECF244321}">
                <p14:modId xmlns:p14="http://schemas.microsoft.com/office/powerpoint/2010/main" val="1178582767"/>
              </p:ext>
            </p:extLst>
          </p:nvPr>
        </p:nvGraphicFramePr>
        <p:xfrm>
          <a:off x="343824" y="1076446"/>
          <a:ext cx="11391298" cy="4130821"/>
        </p:xfrm>
        <a:graphic>
          <a:graphicData uri="http://schemas.openxmlformats.org/drawingml/2006/table">
            <a:tbl>
              <a:tblPr firstRow="1" bandRow="1">
                <a:tableStyleId>{5C22544A-7EE6-4342-B048-85BDC9FD1C3A}</a:tableStyleId>
              </a:tblPr>
              <a:tblGrid>
                <a:gridCol w="2649633">
                  <a:extLst>
                    <a:ext uri="{9D8B030D-6E8A-4147-A177-3AD203B41FA5}">
                      <a16:colId xmlns:a16="http://schemas.microsoft.com/office/drawing/2014/main" val="2207528884"/>
                    </a:ext>
                  </a:extLst>
                </a:gridCol>
                <a:gridCol w="8741665">
                  <a:extLst>
                    <a:ext uri="{9D8B030D-6E8A-4147-A177-3AD203B41FA5}">
                      <a16:colId xmlns:a16="http://schemas.microsoft.com/office/drawing/2014/main" val="3262620850"/>
                    </a:ext>
                  </a:extLst>
                </a:gridCol>
              </a:tblGrid>
              <a:tr h="56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mn-lt"/>
                        </a:rPr>
                        <a:t>Prevent Re-Occurrence</a:t>
                      </a:r>
                    </a:p>
                    <a:p>
                      <a:endParaRPr lang="en-US" sz="1200" dirty="0">
                        <a:latin typeface="+mn-lt"/>
                      </a:endParaRPr>
                    </a:p>
                  </a:txBody>
                  <a:tcPr/>
                </a:tc>
                <a:tc>
                  <a:txBody>
                    <a:bodyPr/>
                    <a:lstStyle/>
                    <a:p>
                      <a:pPr algn="ctr"/>
                      <a:r>
                        <a:rPr lang="en-US" sz="1400" b="1" kern="1200" dirty="0">
                          <a:solidFill>
                            <a:schemeClr val="lt1"/>
                          </a:solidFill>
                          <a:latin typeface="+mn-lt"/>
                          <a:ea typeface="+mn-ea"/>
                          <a:cs typeface="+mn-cs"/>
                        </a:rPr>
                        <a:t>Comments</a:t>
                      </a:r>
                    </a:p>
                  </a:txBody>
                  <a:tcPr/>
                </a:tc>
                <a:extLst>
                  <a:ext uri="{0D108BD9-81ED-4DB2-BD59-A6C34878D82A}">
                    <a16:rowId xmlns:a16="http://schemas.microsoft.com/office/drawing/2014/main" val="1473139658"/>
                  </a:ext>
                </a:extLst>
              </a:tr>
              <a:tr h="1153186">
                <a:tc>
                  <a:txBody>
                    <a:bodyPr/>
                    <a:lstStyle/>
                    <a:p>
                      <a:pPr marL="0" marR="0" fontAlgn="t">
                        <a:spcBef>
                          <a:spcPts val="0"/>
                        </a:spcBef>
                        <a:spcAft>
                          <a:spcPts val="0"/>
                        </a:spcAft>
                      </a:pPr>
                      <a:r>
                        <a:rPr lang="en-US" sz="1000" b="0" dirty="0">
                          <a:effectLst/>
                          <a:latin typeface="+mn-lt"/>
                        </a:rPr>
                        <a:t>Do you see any other products/processes would be susceptible to a similar problem?</a:t>
                      </a:r>
                    </a:p>
                    <a:p>
                      <a:pPr marL="0" marR="0" fontAlgn="t">
                        <a:spcBef>
                          <a:spcPts val="0"/>
                        </a:spcBef>
                        <a:spcAft>
                          <a:spcPts val="0"/>
                        </a:spcAft>
                      </a:pPr>
                      <a:r>
                        <a:rPr lang="en-US" sz="1000" b="0" dirty="0">
                          <a:effectLst/>
                          <a:latin typeface="+mn-lt"/>
                        </a:rPr>
                        <a:t>If so, have you informed concerned team, so that they can take proactive measures.</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1000" b="1" kern="1200" dirty="0">
                        <a:solidFill>
                          <a:srgbClr val="FF0000"/>
                        </a:solidFill>
                        <a:latin typeface="+mn-lt"/>
                        <a:ea typeface="+mn-ea"/>
                        <a:cs typeface="+mn-cs"/>
                      </a:endParaRPr>
                    </a:p>
                  </a:txBody>
                  <a:tcPr/>
                </a:tc>
                <a:tc>
                  <a:txBody>
                    <a:bodyPr/>
                    <a:lstStyle/>
                    <a:p>
                      <a:r>
                        <a:rPr lang="en-US" sz="1000" dirty="0">
                          <a:solidFill>
                            <a:schemeClr val="tx1"/>
                          </a:solidFill>
                        </a:rPr>
                        <a:t>1.</a:t>
                      </a:r>
                    </a:p>
                    <a:p>
                      <a:r>
                        <a:rPr lang="en-US" sz="1000" dirty="0">
                          <a:solidFill>
                            <a:schemeClr val="tx1"/>
                          </a:solidFill>
                        </a:rPr>
                        <a:t>2.</a:t>
                      </a:r>
                    </a:p>
                    <a:p>
                      <a:r>
                        <a:rPr lang="en-US" sz="1000" dirty="0">
                          <a:solidFill>
                            <a:schemeClr val="tx1"/>
                          </a:solidFill>
                        </a:rPr>
                        <a:t>3.</a:t>
                      </a:r>
                    </a:p>
                    <a:p>
                      <a:endParaRPr lang="en-US" sz="1000" dirty="0">
                        <a:solidFill>
                          <a:schemeClr val="tx1"/>
                        </a:solidFill>
                      </a:endParaRPr>
                    </a:p>
                    <a:p>
                      <a:endParaRPr lang="en-US" sz="1000" dirty="0">
                        <a:solidFill>
                          <a:schemeClr val="tx1"/>
                        </a:solidFill>
                      </a:endParaRPr>
                    </a:p>
                    <a:p>
                      <a:endParaRPr lang="en-US" sz="1000" dirty="0">
                        <a:solidFill>
                          <a:schemeClr val="tx1"/>
                        </a:solidFill>
                      </a:endParaRPr>
                    </a:p>
                  </a:txBody>
                  <a:tcPr/>
                </a:tc>
                <a:extLst>
                  <a:ext uri="{0D108BD9-81ED-4DB2-BD59-A6C34878D82A}">
                    <a16:rowId xmlns:a16="http://schemas.microsoft.com/office/drawing/2014/main" val="4244515430"/>
                  </a:ext>
                </a:extLst>
              </a:tr>
              <a:tr h="803735">
                <a:tc>
                  <a:txBody>
                    <a:bodyPr/>
                    <a:lstStyle/>
                    <a:p>
                      <a:pPr marL="0" marR="0" fontAlgn="t">
                        <a:spcBef>
                          <a:spcPts val="0"/>
                        </a:spcBef>
                        <a:spcAft>
                          <a:spcPts val="0"/>
                        </a:spcAft>
                      </a:pPr>
                      <a:r>
                        <a:rPr lang="en-US" sz="1000" b="0" dirty="0">
                          <a:effectLst/>
                          <a:latin typeface="+mn-lt"/>
                        </a:rPr>
                        <a:t>If process changes are required, has the concerned team been informed about this? (ex: MCT)</a:t>
                      </a:r>
                    </a:p>
                  </a:txBody>
                  <a:tcPr/>
                </a:tc>
                <a:tc>
                  <a:txBody>
                    <a:bodyPr/>
                    <a:lstStyle/>
                    <a:p>
                      <a:r>
                        <a:rPr lang="en-US" sz="1000" dirty="0">
                          <a:solidFill>
                            <a:schemeClr val="tx1"/>
                          </a:solidFill>
                        </a:rPr>
                        <a:t>1.</a:t>
                      </a:r>
                    </a:p>
                    <a:p>
                      <a:r>
                        <a:rPr lang="en-US" sz="1000" dirty="0">
                          <a:solidFill>
                            <a:schemeClr val="tx1"/>
                          </a:solidFill>
                        </a:rPr>
                        <a:t>2.</a:t>
                      </a:r>
                    </a:p>
                    <a:p>
                      <a:r>
                        <a:rPr lang="en-US" sz="1000" dirty="0">
                          <a:solidFill>
                            <a:schemeClr val="tx1"/>
                          </a:solidFill>
                        </a:rPr>
                        <a:t>3.</a:t>
                      </a:r>
                    </a:p>
                    <a:p>
                      <a:endParaRPr lang="en-US" sz="1000" dirty="0">
                        <a:solidFill>
                          <a:schemeClr val="tx1"/>
                        </a:solidFill>
                      </a:endParaRPr>
                    </a:p>
                  </a:txBody>
                  <a:tcPr/>
                </a:tc>
                <a:extLst>
                  <a:ext uri="{0D108BD9-81ED-4DB2-BD59-A6C34878D82A}">
                    <a16:rowId xmlns:a16="http://schemas.microsoft.com/office/drawing/2014/main" val="1727331426"/>
                  </a:ext>
                </a:extLst>
              </a:tr>
              <a:tr h="978461">
                <a:tc>
                  <a:txBody>
                    <a:bodyPr/>
                    <a:lstStyle/>
                    <a:p>
                      <a:pPr marL="0" marR="0" fontAlgn="t">
                        <a:spcBef>
                          <a:spcPts val="0"/>
                        </a:spcBef>
                        <a:spcAft>
                          <a:spcPts val="0"/>
                        </a:spcAft>
                      </a:pPr>
                      <a:r>
                        <a:rPr lang="en-US" sz="1000" b="0" dirty="0">
                          <a:effectLst/>
                          <a:latin typeface="+mn-lt"/>
                        </a:rPr>
                        <a:t>How can we share lessons learned beyond this 8D team?</a:t>
                      </a:r>
                    </a:p>
                    <a:p>
                      <a:pPr marL="0" marR="0" fontAlgn="t">
                        <a:spcBef>
                          <a:spcPts val="0"/>
                        </a:spcBef>
                        <a:spcAft>
                          <a:spcPts val="0"/>
                        </a:spcAft>
                      </a:pPr>
                      <a:r>
                        <a:rPr lang="en-US" sz="1000" b="0" dirty="0">
                          <a:effectLst/>
                          <a:latin typeface="+mn-lt"/>
                        </a:rPr>
                        <a:t>(List down the different ways of sharing along with the planned and actual dates)</a:t>
                      </a:r>
                    </a:p>
                  </a:txBody>
                  <a:tcPr/>
                </a:tc>
                <a:tc>
                  <a:txBody>
                    <a:bodyPr/>
                    <a:lstStyle/>
                    <a:p>
                      <a:r>
                        <a:rPr lang="en-US" sz="1000" dirty="0">
                          <a:solidFill>
                            <a:schemeClr val="tx1"/>
                          </a:solidFill>
                        </a:rPr>
                        <a:t>1.</a:t>
                      </a:r>
                    </a:p>
                    <a:p>
                      <a:r>
                        <a:rPr lang="en-US" sz="1000" dirty="0">
                          <a:solidFill>
                            <a:schemeClr val="tx1"/>
                          </a:solidFill>
                        </a:rPr>
                        <a:t>2.</a:t>
                      </a:r>
                    </a:p>
                    <a:p>
                      <a:r>
                        <a:rPr lang="en-US" sz="1000" dirty="0">
                          <a:solidFill>
                            <a:schemeClr val="tx1"/>
                          </a:solidFill>
                        </a:rPr>
                        <a:t>3.</a:t>
                      </a:r>
                    </a:p>
                    <a:p>
                      <a:endParaRPr lang="en-US" sz="1000" dirty="0">
                        <a:solidFill>
                          <a:schemeClr val="tx1"/>
                        </a:solidFill>
                      </a:endParaRPr>
                    </a:p>
                    <a:p>
                      <a:endParaRPr lang="en-US" sz="1000" dirty="0">
                        <a:solidFill>
                          <a:schemeClr val="tx1"/>
                        </a:solidFill>
                      </a:endParaRPr>
                    </a:p>
                  </a:txBody>
                  <a:tcPr/>
                </a:tc>
                <a:extLst>
                  <a:ext uri="{0D108BD9-81ED-4DB2-BD59-A6C34878D82A}">
                    <a16:rowId xmlns:a16="http://schemas.microsoft.com/office/drawing/2014/main" val="3103254656"/>
                  </a:ext>
                </a:extLst>
              </a:tr>
              <a:tr h="62901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b="0" dirty="0">
                          <a:effectLst/>
                          <a:latin typeface="+mn-lt"/>
                        </a:rPr>
                        <a:t>Any other improvements taken from the team to prevent re-occurrence.</a:t>
                      </a:r>
                    </a:p>
                    <a:p>
                      <a:pPr marL="0" marR="0" fontAlgn="t">
                        <a:spcBef>
                          <a:spcPts val="0"/>
                        </a:spcBef>
                        <a:spcAft>
                          <a:spcPts val="0"/>
                        </a:spcAft>
                      </a:pPr>
                      <a:endParaRPr lang="en-US" sz="1000" b="0" dirty="0">
                        <a:effectLst/>
                        <a:latin typeface="+mn-lt"/>
                      </a:endParaRPr>
                    </a:p>
                  </a:txBody>
                  <a:tcPr/>
                </a:tc>
                <a:tc>
                  <a:txBody>
                    <a:bodyPr/>
                    <a:lstStyle/>
                    <a:p>
                      <a:r>
                        <a:rPr lang="en-US" sz="1000" dirty="0">
                          <a:solidFill>
                            <a:schemeClr val="tx1"/>
                          </a:solidFill>
                        </a:rPr>
                        <a:t>1.</a:t>
                      </a:r>
                    </a:p>
                    <a:p>
                      <a:r>
                        <a:rPr lang="en-US" sz="1000" dirty="0">
                          <a:solidFill>
                            <a:schemeClr val="tx1"/>
                          </a:solidFill>
                        </a:rPr>
                        <a:t>2.</a:t>
                      </a:r>
                    </a:p>
                    <a:p>
                      <a:r>
                        <a:rPr lang="en-US" sz="1000" dirty="0">
                          <a:solidFill>
                            <a:schemeClr val="tx1"/>
                          </a:solidFill>
                        </a:rPr>
                        <a:t>3.</a:t>
                      </a:r>
                    </a:p>
                  </a:txBody>
                  <a:tcPr/>
                </a:tc>
                <a:extLst>
                  <a:ext uri="{0D108BD9-81ED-4DB2-BD59-A6C34878D82A}">
                    <a16:rowId xmlns:a16="http://schemas.microsoft.com/office/drawing/2014/main" val="3219126204"/>
                  </a:ext>
                </a:extLst>
              </a:tr>
            </a:tbl>
          </a:graphicData>
        </a:graphic>
      </p:graphicFrame>
      <p:sp>
        <p:nvSpPr>
          <p:cNvPr id="5" name="Content Placeholder 3">
            <a:extLst>
              <a:ext uri="{FF2B5EF4-FFF2-40B4-BE49-F238E27FC236}">
                <a16:creationId xmlns:a16="http://schemas.microsoft.com/office/drawing/2014/main" id="{8BBF5469-1ECF-4F7D-9D41-99BD9C591838}"/>
              </a:ext>
            </a:extLst>
          </p:cNvPr>
          <p:cNvSpPr txBox="1">
            <a:spLocks/>
          </p:cNvSpPr>
          <p:nvPr/>
        </p:nvSpPr>
        <p:spPr>
          <a:xfrm>
            <a:off x="194773" y="5781554"/>
            <a:ext cx="11802454" cy="510433"/>
          </a:xfrm>
          <a:prstGeom prst="rect">
            <a:avLst/>
          </a:prstGeom>
          <a:solidFill>
            <a:schemeClr val="bg2">
              <a:lumMod val="85000"/>
            </a:schemeClr>
          </a:solidFill>
        </p:spPr>
        <p:txBody>
          <a:bodyPr vert="horz" lIns="91440" tIns="45720" rIns="91440" bIns="45720" rtlCol="0">
            <a:normAutofit/>
          </a:bodyPr>
          <a:lst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baseline="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800" b="1" u="sng" dirty="0">
                <a:highlight>
                  <a:srgbClr val="FFFF00"/>
                </a:highlight>
              </a:rPr>
              <a:t>Notes: Please Remove Notes. For reference only</a:t>
            </a:r>
          </a:p>
          <a:p>
            <a:pPr marL="0" lvl="0" indent="0" fontAlgn="t">
              <a:spcBef>
                <a:spcPts val="0"/>
              </a:spcBef>
              <a:buClrTx/>
              <a:buNone/>
              <a:defRPr/>
            </a:pPr>
            <a:endParaRPr lang="en-US" sz="800" b="1" dirty="0">
              <a:solidFill>
                <a:srgbClr val="FF0000"/>
              </a:solidFill>
            </a:endParaRPr>
          </a:p>
          <a:p>
            <a:pPr marL="0" lvl="0" indent="0" fontAlgn="t">
              <a:spcBef>
                <a:spcPts val="0"/>
              </a:spcBef>
              <a:buClrTx/>
              <a:buNone/>
              <a:defRPr/>
            </a:pPr>
            <a:r>
              <a:rPr lang="en-US" sz="800" b="1" dirty="0"/>
              <a:t>Please fill the table to the best of your knowledge. Capture the details if you know/have visibility into these.</a:t>
            </a:r>
          </a:p>
          <a:p>
            <a:pPr marL="0" indent="0">
              <a:spcBef>
                <a:spcPts val="0"/>
              </a:spcBef>
              <a:buClrTx/>
              <a:buNone/>
              <a:defRPr/>
            </a:pPr>
            <a:endParaRPr lang="en-US" sz="800" dirty="0"/>
          </a:p>
          <a:p>
            <a:pPr marL="0" indent="0">
              <a:spcBef>
                <a:spcPts val="0"/>
              </a:spcBef>
              <a:buClrTx/>
              <a:buFont typeface="Arial" panose="020B0604020202020204" pitchFamily="34" charset="0"/>
              <a:buNone/>
              <a:defRPr/>
            </a:pPr>
            <a:endParaRPr lang="en-US" sz="900" dirty="0"/>
          </a:p>
          <a:p>
            <a:pPr marL="0" indent="0">
              <a:spcBef>
                <a:spcPts val="0"/>
              </a:spcBef>
              <a:buClrTx/>
              <a:buFont typeface="Arial" panose="020B0604020202020204" pitchFamily="34" charset="0"/>
              <a:buNone/>
              <a:defRPr/>
            </a:pPr>
            <a:endParaRPr lang="en-US" sz="900" dirty="0"/>
          </a:p>
        </p:txBody>
      </p:sp>
      <p:sp>
        <p:nvSpPr>
          <p:cNvPr id="6" name="Rectangle 5">
            <a:extLst>
              <a:ext uri="{FF2B5EF4-FFF2-40B4-BE49-F238E27FC236}">
                <a16:creationId xmlns:a16="http://schemas.microsoft.com/office/drawing/2014/main" id="{05DBF629-4DD4-438E-BF8A-2E209214C114}"/>
              </a:ext>
            </a:extLst>
          </p:cNvPr>
          <p:cNvSpPr/>
          <p:nvPr/>
        </p:nvSpPr>
        <p:spPr>
          <a:xfrm rot="20198874">
            <a:off x="4782184" y="2705727"/>
            <a:ext cx="2627643" cy="144655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800" b="1" cap="none" spc="0" dirty="0">
                <a:ln/>
                <a:solidFill>
                  <a:schemeClr val="accent4"/>
                </a:solidFill>
                <a:effectLst/>
              </a:rPr>
              <a:t>MCT</a:t>
            </a:r>
          </a:p>
        </p:txBody>
      </p:sp>
    </p:spTree>
    <p:extLst>
      <p:ext uri="{BB962C8B-B14F-4D97-AF65-F5344CB8AC3E}">
        <p14:creationId xmlns:p14="http://schemas.microsoft.com/office/powerpoint/2010/main" val="2491384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dirty="0"/>
              <a:t>D8. Retrospection and Congratulate the Team</a:t>
            </a:r>
          </a:p>
        </p:txBody>
      </p:sp>
      <p:sp>
        <p:nvSpPr>
          <p:cNvPr id="7" name="TextBox 6">
            <a:extLst>
              <a:ext uri="{FF2B5EF4-FFF2-40B4-BE49-F238E27FC236}">
                <a16:creationId xmlns:a16="http://schemas.microsoft.com/office/drawing/2014/main" id="{F6E8373E-D0C2-4E86-A451-B007291A785F}"/>
              </a:ext>
            </a:extLst>
          </p:cNvPr>
          <p:cNvSpPr txBox="1"/>
          <p:nvPr/>
        </p:nvSpPr>
        <p:spPr>
          <a:xfrm>
            <a:off x="556089" y="6074166"/>
            <a:ext cx="11277922" cy="646331"/>
          </a:xfrm>
          <a:prstGeom prst="rect">
            <a:avLst/>
          </a:prstGeom>
          <a:noFill/>
        </p:spPr>
        <p:txBody>
          <a:bodyPr wrap="square" rtlCol="0">
            <a:spAutoFit/>
          </a:bodyPr>
          <a:lstStyle/>
          <a:p>
            <a:r>
              <a:rPr lang="en-US" sz="1200" dirty="0">
                <a:solidFill>
                  <a:srgbClr val="FF0000"/>
                </a:solidFill>
              </a:rPr>
              <a:t>It is again mandatory to re-submit the same QMS Support STAR created end of D4 to have it reviewed by Quality Group (and Safety Manager for Automotive Products). QMS Support STAR Instructions are </a:t>
            </a:r>
            <a:r>
              <a:rPr lang="en-US" sz="1200" dirty="0">
                <a:solidFill>
                  <a:srgbClr val="FF0000"/>
                </a:solidFill>
                <a:hlinkClick r:id="rId3"/>
              </a:rPr>
              <a:t>here</a:t>
            </a:r>
            <a:r>
              <a:rPr lang="en-US" sz="1200" dirty="0">
                <a:solidFill>
                  <a:srgbClr val="FF0000"/>
                </a:solidFill>
              </a:rPr>
              <a:t>.  The QMS Support STAR must point to the BUG STAR using the “Linked Issues” field in Jira and the “Description” field in the BUG STAR must contain a URL to the 8D file location.</a:t>
            </a:r>
          </a:p>
        </p:txBody>
      </p:sp>
      <p:graphicFrame>
        <p:nvGraphicFramePr>
          <p:cNvPr id="8" name="Table 7">
            <a:extLst>
              <a:ext uri="{FF2B5EF4-FFF2-40B4-BE49-F238E27FC236}">
                <a16:creationId xmlns:a16="http://schemas.microsoft.com/office/drawing/2014/main" id="{FE895E24-E77C-4079-A608-5B95A47D0756}"/>
              </a:ext>
            </a:extLst>
          </p:cNvPr>
          <p:cNvGraphicFramePr>
            <a:graphicFrameLocks noGrp="1"/>
          </p:cNvGraphicFramePr>
          <p:nvPr>
            <p:extLst>
              <p:ext uri="{D42A27DB-BD31-4B8C-83A1-F6EECF244321}">
                <p14:modId xmlns:p14="http://schemas.microsoft.com/office/powerpoint/2010/main" val="2849575029"/>
              </p:ext>
            </p:extLst>
          </p:nvPr>
        </p:nvGraphicFramePr>
        <p:xfrm>
          <a:off x="369916" y="1229087"/>
          <a:ext cx="10785765" cy="4754880"/>
        </p:xfrm>
        <a:graphic>
          <a:graphicData uri="http://schemas.openxmlformats.org/drawingml/2006/table">
            <a:tbl>
              <a:tblPr firstRow="1" bandRow="1">
                <a:tableStyleId>{5C22544A-7EE6-4342-B048-85BDC9FD1C3A}</a:tableStyleId>
              </a:tblPr>
              <a:tblGrid>
                <a:gridCol w="1384297">
                  <a:extLst>
                    <a:ext uri="{9D8B030D-6E8A-4147-A177-3AD203B41FA5}">
                      <a16:colId xmlns:a16="http://schemas.microsoft.com/office/drawing/2014/main" val="2207528884"/>
                    </a:ext>
                  </a:extLst>
                </a:gridCol>
                <a:gridCol w="9401468">
                  <a:extLst>
                    <a:ext uri="{9D8B030D-6E8A-4147-A177-3AD203B41FA5}">
                      <a16:colId xmlns:a16="http://schemas.microsoft.com/office/drawing/2014/main" val="3262620850"/>
                    </a:ext>
                  </a:extLst>
                </a:gridCol>
              </a:tblGrid>
              <a:tr h="302161">
                <a:tc>
                  <a:txBody>
                    <a:bodyPr/>
                    <a:lstStyle/>
                    <a:p>
                      <a:r>
                        <a:rPr lang="en-US" sz="1200" b="1" dirty="0"/>
                        <a:t>Retrospection</a:t>
                      </a:r>
                    </a:p>
                  </a:txBody>
                  <a:tcPr/>
                </a:tc>
                <a:tc>
                  <a:txBody>
                    <a:bodyPr/>
                    <a:lstStyle/>
                    <a:p>
                      <a:pPr algn="ctr"/>
                      <a:r>
                        <a:rPr lang="en-US" sz="1400" b="1" dirty="0"/>
                        <a:t>Comments</a:t>
                      </a:r>
                    </a:p>
                  </a:txBody>
                  <a:tcPr/>
                </a:tc>
                <a:extLst>
                  <a:ext uri="{0D108BD9-81ED-4DB2-BD59-A6C34878D82A}">
                    <a16:rowId xmlns:a16="http://schemas.microsoft.com/office/drawing/2014/main" val="1473139658"/>
                  </a:ext>
                </a:extLst>
              </a:tr>
              <a:tr h="852617">
                <a:tc>
                  <a:txBody>
                    <a:bodyPr/>
                    <a:lstStyle/>
                    <a:p>
                      <a:r>
                        <a:rPr lang="en-US" sz="1000" b="0" dirty="0">
                          <a:solidFill>
                            <a:schemeClr val="tx1"/>
                          </a:solidFill>
                        </a:rPr>
                        <a:t>What worked well?</a:t>
                      </a:r>
                    </a:p>
                  </a:txBody>
                  <a:tcPr/>
                </a:tc>
                <a:tc>
                  <a:txBody>
                    <a:bodyPr/>
                    <a:lstStyle/>
                    <a:p>
                      <a:r>
                        <a:rPr lang="en-US" sz="1000" b="0" dirty="0">
                          <a:solidFill>
                            <a:schemeClr val="tx1"/>
                          </a:solidFill>
                        </a:rPr>
                        <a:t>1.</a:t>
                      </a:r>
                    </a:p>
                    <a:p>
                      <a:r>
                        <a:rPr lang="en-US" sz="1000" b="0" dirty="0">
                          <a:solidFill>
                            <a:schemeClr val="tx1"/>
                          </a:solidFill>
                        </a:rPr>
                        <a:t>2.</a:t>
                      </a:r>
                    </a:p>
                    <a:p>
                      <a:r>
                        <a:rPr lang="en-US" sz="1000" b="0" dirty="0">
                          <a:solidFill>
                            <a:schemeClr val="tx1"/>
                          </a:solidFill>
                        </a:rPr>
                        <a:t>3.</a:t>
                      </a:r>
                    </a:p>
                    <a:p>
                      <a:endParaRPr lang="en-US" sz="1000" b="0" dirty="0">
                        <a:solidFill>
                          <a:schemeClr val="tx1"/>
                        </a:solidFill>
                      </a:endParaRPr>
                    </a:p>
                    <a:p>
                      <a:endParaRPr lang="en-US" sz="1000" b="0" dirty="0">
                        <a:solidFill>
                          <a:schemeClr val="tx1"/>
                        </a:solidFill>
                      </a:endParaRPr>
                    </a:p>
                    <a:p>
                      <a:endParaRPr lang="en-US" sz="1000" b="0" dirty="0">
                        <a:solidFill>
                          <a:schemeClr val="tx1"/>
                        </a:solidFill>
                      </a:endParaRPr>
                    </a:p>
                  </a:txBody>
                  <a:tcPr/>
                </a:tc>
                <a:extLst>
                  <a:ext uri="{0D108BD9-81ED-4DB2-BD59-A6C34878D82A}">
                    <a16:rowId xmlns:a16="http://schemas.microsoft.com/office/drawing/2014/main" val="4244515430"/>
                  </a:ext>
                </a:extLst>
              </a:tr>
              <a:tr h="852617">
                <a:tc>
                  <a:txBody>
                    <a:bodyPr/>
                    <a:lstStyle/>
                    <a:p>
                      <a:r>
                        <a:rPr lang="en-US" sz="1000" b="0" dirty="0">
                          <a:solidFill>
                            <a:schemeClr val="tx1"/>
                          </a:solidFill>
                        </a:rPr>
                        <a:t>What didn’t work well?</a:t>
                      </a:r>
                    </a:p>
                  </a:txBody>
                  <a:tcPr/>
                </a:tc>
                <a:tc>
                  <a:txBody>
                    <a:bodyPr/>
                    <a:lstStyle/>
                    <a:p>
                      <a:r>
                        <a:rPr lang="en-US" sz="1000" b="0" dirty="0">
                          <a:solidFill>
                            <a:schemeClr val="tx1"/>
                          </a:solidFill>
                        </a:rPr>
                        <a:t>1.</a:t>
                      </a:r>
                    </a:p>
                    <a:p>
                      <a:r>
                        <a:rPr lang="en-US" sz="1000" b="0" dirty="0">
                          <a:solidFill>
                            <a:schemeClr val="tx1"/>
                          </a:solidFill>
                        </a:rPr>
                        <a:t>2.</a:t>
                      </a:r>
                    </a:p>
                    <a:p>
                      <a:r>
                        <a:rPr lang="en-US" sz="1000" b="0" dirty="0">
                          <a:solidFill>
                            <a:schemeClr val="tx1"/>
                          </a:solidFill>
                        </a:rPr>
                        <a:t>3.</a:t>
                      </a:r>
                    </a:p>
                    <a:p>
                      <a:endParaRPr lang="en-US" sz="1000" b="0" dirty="0">
                        <a:solidFill>
                          <a:schemeClr val="tx1"/>
                        </a:solidFill>
                      </a:endParaRPr>
                    </a:p>
                    <a:p>
                      <a:endParaRPr lang="en-US" sz="1000" b="0" dirty="0">
                        <a:solidFill>
                          <a:schemeClr val="tx1"/>
                        </a:solidFill>
                      </a:endParaRPr>
                    </a:p>
                    <a:p>
                      <a:endParaRPr lang="en-US" sz="1000" b="0" dirty="0">
                        <a:solidFill>
                          <a:schemeClr val="tx1"/>
                        </a:solidFill>
                      </a:endParaRPr>
                    </a:p>
                  </a:txBody>
                  <a:tcPr/>
                </a:tc>
                <a:extLst>
                  <a:ext uri="{0D108BD9-81ED-4DB2-BD59-A6C34878D82A}">
                    <a16:rowId xmlns:a16="http://schemas.microsoft.com/office/drawing/2014/main" val="1727331426"/>
                  </a:ext>
                </a:extLst>
              </a:tr>
              <a:tr h="981801">
                <a:tc>
                  <a:txBody>
                    <a:bodyPr/>
                    <a:lstStyle/>
                    <a:p>
                      <a:r>
                        <a:rPr lang="en-US" sz="1000" b="0" dirty="0">
                          <a:solidFill>
                            <a:schemeClr val="tx1"/>
                          </a:solidFill>
                        </a:rPr>
                        <a:t>What should be done differently next time?</a:t>
                      </a:r>
                    </a:p>
                  </a:txBody>
                  <a:tcPr/>
                </a:tc>
                <a:tc>
                  <a:txBody>
                    <a:bodyPr/>
                    <a:lstStyle/>
                    <a:p>
                      <a:r>
                        <a:rPr lang="en-US" sz="1000" b="0" dirty="0">
                          <a:solidFill>
                            <a:schemeClr val="tx1"/>
                          </a:solidFill>
                        </a:rPr>
                        <a:t>1.</a:t>
                      </a:r>
                    </a:p>
                    <a:p>
                      <a:r>
                        <a:rPr lang="en-US" sz="1000" b="0" dirty="0">
                          <a:solidFill>
                            <a:schemeClr val="tx1"/>
                          </a:solidFill>
                        </a:rPr>
                        <a:t>2.</a:t>
                      </a:r>
                    </a:p>
                    <a:p>
                      <a:r>
                        <a:rPr lang="en-US" sz="1000" b="0" dirty="0">
                          <a:solidFill>
                            <a:schemeClr val="tx1"/>
                          </a:solidFill>
                        </a:rPr>
                        <a:t>3.</a:t>
                      </a:r>
                    </a:p>
                    <a:p>
                      <a:endParaRPr lang="en-US" sz="1000" b="0" dirty="0">
                        <a:solidFill>
                          <a:schemeClr val="tx1"/>
                        </a:solidFill>
                      </a:endParaRPr>
                    </a:p>
                    <a:p>
                      <a:endParaRPr lang="en-US" sz="1000" b="0" dirty="0">
                        <a:solidFill>
                          <a:schemeClr val="tx1"/>
                        </a:solidFill>
                      </a:endParaRPr>
                    </a:p>
                    <a:p>
                      <a:endParaRPr lang="en-US" sz="1000" b="0" dirty="0">
                        <a:solidFill>
                          <a:schemeClr val="tx1"/>
                        </a:solidFill>
                      </a:endParaRPr>
                    </a:p>
                    <a:p>
                      <a:endParaRPr lang="en-US" sz="1000" b="0" dirty="0">
                        <a:solidFill>
                          <a:schemeClr val="tx1"/>
                        </a:solidFill>
                      </a:endParaRPr>
                    </a:p>
                  </a:txBody>
                  <a:tcPr/>
                </a:tc>
                <a:extLst>
                  <a:ext uri="{0D108BD9-81ED-4DB2-BD59-A6C34878D82A}">
                    <a16:rowId xmlns:a16="http://schemas.microsoft.com/office/drawing/2014/main" val="3103254656"/>
                  </a:ext>
                </a:extLst>
              </a:tr>
              <a:tr h="969353">
                <a:tc gridSpan="2">
                  <a:txBody>
                    <a:bodyPr/>
                    <a:lstStyle/>
                    <a:p>
                      <a:pPr algn="ctr"/>
                      <a:r>
                        <a:rPr lang="en-US" sz="1200" b="0" dirty="0">
                          <a:solidFill>
                            <a:schemeClr val="tx1"/>
                          </a:solidFill>
                        </a:rPr>
                        <a:t>Congratulations on Completing the 8D</a:t>
                      </a:r>
                    </a:p>
                    <a:p>
                      <a:pPr marL="285750" indent="-285750" algn="l">
                        <a:buFont typeface="Arial" panose="020B0604020202020204" pitchFamily="34" charset="0"/>
                        <a:buChar char="•"/>
                      </a:pPr>
                      <a:r>
                        <a:rPr lang="en-US" sz="1100" b="0" dirty="0">
                          <a:solidFill>
                            <a:schemeClr val="tx1"/>
                          </a:solidFill>
                        </a:rPr>
                        <a:t>Capture the appreciations/congratulations received by the team.</a:t>
                      </a:r>
                    </a:p>
                    <a:p>
                      <a:pPr marL="285750" indent="-285750" algn="l">
                        <a:buFont typeface="Arial" panose="020B0604020202020204" pitchFamily="34" charset="0"/>
                        <a:buChar char="•"/>
                      </a:pPr>
                      <a:endParaRPr lang="en-US" sz="1100" b="0" i="0" dirty="0">
                        <a:solidFill>
                          <a:schemeClr val="tx1"/>
                        </a:solidFill>
                      </a:endParaRPr>
                    </a:p>
                    <a:p>
                      <a:pPr marL="285750" indent="-285750" algn="l">
                        <a:buFont typeface="Arial" panose="020B0604020202020204" pitchFamily="34" charset="0"/>
                        <a:buChar char="•"/>
                      </a:pPr>
                      <a:r>
                        <a:rPr lang="en-US" sz="1100" b="0" i="0" dirty="0">
                          <a:solidFill>
                            <a:schemeClr val="tx1"/>
                          </a:solidFill>
                        </a:rPr>
                        <a:t>Examples of what you can do to congratulate the team:</a:t>
                      </a:r>
                    </a:p>
                    <a:p>
                      <a:pPr marL="742950" lvl="1" indent="-285750" algn="l">
                        <a:buFont typeface="Arial" panose="020B0604020202020204" pitchFamily="34" charset="0"/>
                        <a:buChar char="•"/>
                      </a:pPr>
                      <a:r>
                        <a:rPr lang="en-US" sz="1100" b="0" i="0" dirty="0">
                          <a:solidFill>
                            <a:schemeClr val="tx1"/>
                          </a:solidFill>
                        </a:rPr>
                        <a:t>Sr. Management/8D Lead Sends email to congratulate the team</a:t>
                      </a:r>
                    </a:p>
                    <a:p>
                      <a:pPr marL="742950" lvl="1" indent="-285750" algn="l">
                        <a:buFont typeface="Arial" panose="020B0604020202020204" pitchFamily="34" charset="0"/>
                        <a:buChar char="•"/>
                      </a:pPr>
                      <a:r>
                        <a:rPr lang="en-US" sz="1100" b="0" i="0" dirty="0">
                          <a:solidFill>
                            <a:schemeClr val="tx1"/>
                          </a:solidFill>
                        </a:rPr>
                        <a:t>Send Sticker in Employee Central</a:t>
                      </a:r>
                    </a:p>
                    <a:p>
                      <a:pPr marL="742950" lvl="1" indent="-285750" algn="l">
                        <a:buFont typeface="Arial" panose="020B0604020202020204" pitchFamily="34" charset="0"/>
                        <a:buChar char="•"/>
                      </a:pPr>
                      <a:r>
                        <a:rPr lang="en-US" sz="1100" b="0" i="0" dirty="0">
                          <a:solidFill>
                            <a:schemeClr val="tx1"/>
                          </a:solidFill>
                        </a:rPr>
                        <a:t>Some other ways of appreciation/recognition…</a:t>
                      </a:r>
                    </a:p>
                  </a:txBody>
                  <a:tcPr/>
                </a:tc>
                <a:tc hMerge="1">
                  <a:txBody>
                    <a:bodyPr/>
                    <a:lstStyle/>
                    <a:p>
                      <a:endParaRPr lang="en-US" sz="1000" b="0" dirty="0">
                        <a:solidFill>
                          <a:schemeClr val="tx1"/>
                        </a:solidFill>
                      </a:endParaRPr>
                    </a:p>
                  </a:txBody>
                  <a:tcPr/>
                </a:tc>
                <a:extLst>
                  <a:ext uri="{0D108BD9-81ED-4DB2-BD59-A6C34878D82A}">
                    <a16:rowId xmlns:a16="http://schemas.microsoft.com/office/drawing/2014/main" val="1315133619"/>
                  </a:ext>
                </a:extLst>
              </a:tr>
            </a:tbl>
          </a:graphicData>
        </a:graphic>
      </p:graphicFrame>
      <p:sp>
        <p:nvSpPr>
          <p:cNvPr id="5" name="Rectangle 4">
            <a:extLst>
              <a:ext uri="{FF2B5EF4-FFF2-40B4-BE49-F238E27FC236}">
                <a16:creationId xmlns:a16="http://schemas.microsoft.com/office/drawing/2014/main" id="{6C461A01-A3BD-4975-968E-A4A2F8F7C2CE}"/>
              </a:ext>
            </a:extLst>
          </p:cNvPr>
          <p:cNvSpPr/>
          <p:nvPr/>
        </p:nvSpPr>
        <p:spPr>
          <a:xfrm rot="20198874">
            <a:off x="4686002" y="2705727"/>
            <a:ext cx="2820003" cy="144655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800" b="1" cap="none" spc="0" dirty="0">
                <a:ln/>
                <a:solidFill>
                  <a:schemeClr val="accent4"/>
                </a:solidFill>
                <a:effectLst/>
              </a:rPr>
              <a:t>SKIP</a:t>
            </a:r>
          </a:p>
        </p:txBody>
      </p:sp>
    </p:spTree>
    <p:extLst>
      <p:ext uri="{BB962C8B-B14F-4D97-AF65-F5344CB8AC3E}">
        <p14:creationId xmlns:p14="http://schemas.microsoft.com/office/powerpoint/2010/main" val="7696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972B13-6367-4833-B5B1-D98FE2FC7DD7}"/>
              </a:ext>
            </a:extLst>
          </p:cNvPr>
          <p:cNvSpPr>
            <a:spLocks noGrp="1"/>
          </p:cNvSpPr>
          <p:nvPr>
            <p:ph idx="1"/>
          </p:nvPr>
        </p:nvSpPr>
        <p:spPr/>
        <p:txBody>
          <a:bodyPr>
            <a:normAutofit/>
          </a:bodyPr>
          <a:lstStyle/>
          <a:p>
            <a:pPr lvl="0"/>
            <a:r>
              <a:rPr lang="en-US" dirty="0"/>
              <a:t>When providing the 8D to a customer we recommend using the Customer Summary Template available </a:t>
            </a:r>
            <a:r>
              <a:rPr lang="en-US" u="sng" dirty="0">
                <a:hlinkClick r:id="rId2"/>
              </a:rPr>
              <a:t>here</a:t>
            </a:r>
            <a:r>
              <a:rPr lang="en-US" u="sng" dirty="0"/>
              <a:t>.</a:t>
            </a:r>
            <a:endParaRPr lang="en-US" dirty="0"/>
          </a:p>
          <a:p>
            <a:pPr lvl="0"/>
            <a:r>
              <a:rPr lang="en-US" dirty="0"/>
              <a:t>In some special cases, a customer may request the full 8D report (this PPT).  For these special cases please follow the following instructions to create a </a:t>
            </a:r>
            <a:r>
              <a:rPr lang="en-US" b="1" u="sng" dirty="0"/>
              <a:t>customer-ready</a:t>
            </a:r>
            <a:r>
              <a:rPr lang="en-US" dirty="0"/>
              <a:t> version of this internal 8D template document by :</a:t>
            </a:r>
          </a:p>
          <a:p>
            <a:pPr lvl="1"/>
            <a:r>
              <a:rPr lang="en-US" dirty="0"/>
              <a:t>Remove all customer references. </a:t>
            </a:r>
          </a:p>
          <a:p>
            <a:pPr lvl="1"/>
            <a:r>
              <a:rPr lang="en-US" dirty="0"/>
              <a:t>Recipient customer should be referred to only as “the customer”, and no specific customer project references should be made (in case the document falls into the wrong hands). </a:t>
            </a:r>
          </a:p>
          <a:p>
            <a:pPr lvl="1"/>
            <a:r>
              <a:rPr lang="en-US" dirty="0"/>
              <a:t>Remove red instructions in D4 and D8 sections</a:t>
            </a:r>
          </a:p>
          <a:p>
            <a:pPr lvl="1"/>
            <a:r>
              <a:rPr lang="en-US" dirty="0"/>
              <a:t>Remove the notes captured within the slides (grey boxes at the bottom of the slides).</a:t>
            </a:r>
          </a:p>
          <a:p>
            <a:pPr lvl="1"/>
            <a:r>
              <a:rPr lang="en-US" dirty="0"/>
              <a:t>Make sure that all comments are constructive, especially in D8.  </a:t>
            </a:r>
          </a:p>
          <a:p>
            <a:pPr lvl="2">
              <a:buFont typeface="Arial" panose="020B0604020202020204" pitchFamily="34" charset="0"/>
              <a:buChar char="•"/>
            </a:pPr>
            <a:r>
              <a:rPr lang="en-US" dirty="0"/>
              <a:t>Try to avoid negative comments or controversial comments</a:t>
            </a:r>
          </a:p>
          <a:p>
            <a:pPr lvl="1"/>
            <a:r>
              <a:rPr lang="en-US" dirty="0"/>
              <a:t>Convert the document to .pdf (This will also eliminate the notes section of each slide). </a:t>
            </a:r>
          </a:p>
          <a:p>
            <a:pPr lvl="2">
              <a:buFont typeface="Arial" panose="020B0604020202020204" pitchFamily="34" charset="0"/>
              <a:buChar char="•"/>
            </a:pPr>
            <a:r>
              <a:rPr lang="en-US" dirty="0"/>
              <a:t>Do not provide a PPT to the customer, it needs to be in a read-only format like PDF</a:t>
            </a:r>
          </a:p>
        </p:txBody>
      </p:sp>
      <p:sp>
        <p:nvSpPr>
          <p:cNvPr id="4" name="Title 3">
            <a:extLst>
              <a:ext uri="{FF2B5EF4-FFF2-40B4-BE49-F238E27FC236}">
                <a16:creationId xmlns:a16="http://schemas.microsoft.com/office/drawing/2014/main" id="{94937ED0-CDA9-4FA0-B522-E1ADD1D3EA9C}"/>
              </a:ext>
            </a:extLst>
          </p:cNvPr>
          <p:cNvSpPr>
            <a:spLocks noGrp="1"/>
          </p:cNvSpPr>
          <p:nvPr>
            <p:ph type="title"/>
          </p:nvPr>
        </p:nvSpPr>
        <p:spPr/>
        <p:txBody>
          <a:bodyPr/>
          <a:lstStyle/>
          <a:p>
            <a:r>
              <a:rPr lang="en-US" dirty="0"/>
              <a:t>Instructions on sharing with the customer</a:t>
            </a:r>
          </a:p>
        </p:txBody>
      </p:sp>
    </p:spTree>
    <p:extLst>
      <p:ext uri="{BB962C8B-B14F-4D97-AF65-F5344CB8AC3E}">
        <p14:creationId xmlns:p14="http://schemas.microsoft.com/office/powerpoint/2010/main" val="3154558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Revision Information</a:t>
            </a:r>
          </a:p>
        </p:txBody>
      </p:sp>
      <p:graphicFrame>
        <p:nvGraphicFramePr>
          <p:cNvPr id="3" name="Table 2">
            <a:extLst>
              <a:ext uri="{FF2B5EF4-FFF2-40B4-BE49-F238E27FC236}">
                <a16:creationId xmlns:a16="http://schemas.microsoft.com/office/drawing/2014/main" id="{6842AFE8-55F0-4517-98EB-312168C74EE0}"/>
              </a:ext>
            </a:extLst>
          </p:cNvPr>
          <p:cNvGraphicFramePr>
            <a:graphicFrameLocks noGrp="1"/>
          </p:cNvGraphicFramePr>
          <p:nvPr>
            <p:extLst>
              <p:ext uri="{D42A27DB-BD31-4B8C-83A1-F6EECF244321}">
                <p14:modId xmlns:p14="http://schemas.microsoft.com/office/powerpoint/2010/main" val="3642445225"/>
              </p:ext>
            </p:extLst>
          </p:nvPr>
        </p:nvGraphicFramePr>
        <p:xfrm>
          <a:off x="581332" y="1539035"/>
          <a:ext cx="8120215" cy="2280093"/>
        </p:xfrm>
        <a:graphic>
          <a:graphicData uri="http://schemas.openxmlformats.org/drawingml/2006/table">
            <a:tbl>
              <a:tblPr>
                <a:tableStyleId>{5C22544A-7EE6-4342-B048-85BDC9FD1C3A}</a:tableStyleId>
              </a:tblPr>
              <a:tblGrid>
                <a:gridCol w="2004552">
                  <a:extLst>
                    <a:ext uri="{9D8B030D-6E8A-4147-A177-3AD203B41FA5}">
                      <a16:colId xmlns:a16="http://schemas.microsoft.com/office/drawing/2014/main" val="2163598504"/>
                    </a:ext>
                  </a:extLst>
                </a:gridCol>
                <a:gridCol w="6115663">
                  <a:extLst>
                    <a:ext uri="{9D8B030D-6E8A-4147-A177-3AD203B41FA5}">
                      <a16:colId xmlns:a16="http://schemas.microsoft.com/office/drawing/2014/main" val="2885583765"/>
                    </a:ext>
                  </a:extLst>
                </a:gridCol>
              </a:tblGrid>
              <a:tr h="564085">
                <a:tc>
                  <a:txBody>
                    <a:bodyPr/>
                    <a:lstStyle/>
                    <a:p>
                      <a:pPr marL="0" marR="0">
                        <a:lnSpc>
                          <a:spcPct val="107000"/>
                        </a:lnSpc>
                        <a:spcBef>
                          <a:spcPts val="0"/>
                        </a:spcBef>
                        <a:spcAft>
                          <a:spcPts val="0"/>
                        </a:spcAft>
                        <a:tabLst>
                          <a:tab pos="228600" algn="r"/>
                        </a:tabLst>
                      </a:pPr>
                      <a:r>
                        <a:rPr lang="en-US" sz="1400" dirty="0">
                          <a:effectLst/>
                        </a:rPr>
                        <a:t>Template Author</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noFill/>
                  </a:tcPr>
                </a:tc>
                <a:tc>
                  <a:txBody>
                    <a:bodyPr/>
                    <a:lstStyle/>
                    <a:p>
                      <a:pPr marL="0" marR="0">
                        <a:lnSpc>
                          <a:spcPct val="107000"/>
                        </a:lnSpc>
                        <a:spcBef>
                          <a:spcPts val="0"/>
                        </a:spcBef>
                        <a:spcAft>
                          <a:spcPts val="0"/>
                        </a:spcAft>
                        <a:tabLst>
                          <a:tab pos="228600" algn="r"/>
                        </a:tabLst>
                      </a:pPr>
                      <a:r>
                        <a:rPr lang="en-US" sz="1400" dirty="0">
                          <a:effectLst/>
                        </a:rPr>
                        <a:t>Dwayne Johnson and Deepa Gangadhara</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659382569"/>
                  </a:ext>
                </a:extLst>
              </a:tr>
              <a:tr h="429002">
                <a:tc>
                  <a:txBody>
                    <a:bodyPr/>
                    <a:lstStyle/>
                    <a:p>
                      <a:pPr marL="0" marR="0">
                        <a:lnSpc>
                          <a:spcPct val="107000"/>
                        </a:lnSpc>
                        <a:spcBef>
                          <a:spcPts val="0"/>
                        </a:spcBef>
                        <a:spcAft>
                          <a:spcPts val="0"/>
                        </a:spcAft>
                        <a:tabLst>
                          <a:tab pos="228600" algn="r"/>
                        </a:tabLst>
                      </a:pPr>
                      <a:r>
                        <a:rPr lang="en-US" sz="1400" dirty="0">
                          <a:effectLst/>
                        </a:rPr>
                        <a:t>Template Reviewer(s)</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noFill/>
                  </a:tcPr>
                </a:tc>
                <a:tc>
                  <a:txBody>
                    <a:bodyPr/>
                    <a:lstStyle/>
                    <a:p>
                      <a:pPr marL="0" marR="0">
                        <a:lnSpc>
                          <a:spcPct val="107000"/>
                        </a:lnSpc>
                        <a:spcBef>
                          <a:spcPts val="0"/>
                        </a:spcBef>
                        <a:spcAft>
                          <a:spcPts val="0"/>
                        </a:spcAft>
                        <a:tabLst>
                          <a:tab pos="228600" algn="r"/>
                        </a:tabLst>
                      </a:pPr>
                      <a:r>
                        <a:rPr lang="en-US" sz="1400" dirty="0">
                          <a:effectLst/>
                        </a:rPr>
                        <a:t>Faisal Saleh</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3293449081"/>
                  </a:ext>
                </a:extLst>
              </a:tr>
              <a:tr h="429002">
                <a:tc>
                  <a:txBody>
                    <a:bodyPr/>
                    <a:lstStyle/>
                    <a:p>
                      <a:pPr marL="0" marR="0">
                        <a:lnSpc>
                          <a:spcPct val="107000"/>
                        </a:lnSpc>
                        <a:spcBef>
                          <a:spcPts val="0"/>
                        </a:spcBef>
                        <a:spcAft>
                          <a:spcPts val="0"/>
                        </a:spcAft>
                        <a:tabLst>
                          <a:tab pos="228600" algn="r"/>
                        </a:tabLst>
                      </a:pPr>
                      <a:r>
                        <a:rPr lang="en-US" sz="1400" dirty="0">
                          <a:effectLst/>
                        </a:rPr>
                        <a:t>Template Approver</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noFill/>
                  </a:tcPr>
                </a:tc>
                <a:tc>
                  <a:txBody>
                    <a:bodyPr/>
                    <a:lstStyle/>
                    <a:p>
                      <a:pPr marL="0" marR="0">
                        <a:lnSpc>
                          <a:spcPct val="107000"/>
                        </a:lnSpc>
                        <a:spcBef>
                          <a:spcPts val="0"/>
                        </a:spcBef>
                        <a:spcAft>
                          <a:spcPts val="0"/>
                        </a:spcAft>
                        <a:tabLst>
                          <a:tab pos="228600" algn="r"/>
                        </a:tabLst>
                      </a:pPr>
                      <a:r>
                        <a:rPr lang="en-US" sz="1400" dirty="0">
                          <a:effectLst/>
                        </a:rPr>
                        <a:t>Faisal Saleh</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964091788"/>
                  </a:ext>
                </a:extLst>
              </a:tr>
              <a:tr h="429002">
                <a:tc>
                  <a:txBody>
                    <a:bodyPr/>
                    <a:lstStyle/>
                    <a:p>
                      <a:pPr marL="0" marR="0">
                        <a:lnSpc>
                          <a:spcPct val="107000"/>
                        </a:lnSpc>
                        <a:spcBef>
                          <a:spcPts val="0"/>
                        </a:spcBef>
                        <a:spcAft>
                          <a:spcPts val="0"/>
                        </a:spcAft>
                        <a:tabLst>
                          <a:tab pos="228600" algn="r"/>
                        </a:tabLst>
                      </a:pPr>
                      <a:r>
                        <a:rPr lang="en-US" sz="1400" dirty="0">
                          <a:effectLst/>
                        </a:rPr>
                        <a:t>Status</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noFill/>
                  </a:tcPr>
                </a:tc>
                <a:tc>
                  <a:txBody>
                    <a:bodyPr/>
                    <a:lstStyle/>
                    <a:p>
                      <a:pPr marL="0" marR="0">
                        <a:lnSpc>
                          <a:spcPct val="107000"/>
                        </a:lnSpc>
                        <a:spcBef>
                          <a:spcPts val="0"/>
                        </a:spcBef>
                        <a:spcAft>
                          <a:spcPts val="0"/>
                        </a:spcAft>
                        <a:tabLst>
                          <a:tab pos="228600" algn="r"/>
                        </a:tabLst>
                      </a:pPr>
                      <a:r>
                        <a:rPr lang="en-US" sz="1400" dirty="0">
                          <a:effectLst/>
                        </a:rPr>
                        <a:t>Under Review</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409257066"/>
                  </a:ext>
                </a:extLst>
              </a:tr>
              <a:tr h="429002">
                <a:tc>
                  <a:txBody>
                    <a:bodyPr/>
                    <a:lstStyle/>
                    <a:p>
                      <a:pPr marL="0" marR="0">
                        <a:lnSpc>
                          <a:spcPct val="107000"/>
                        </a:lnSpc>
                        <a:spcBef>
                          <a:spcPts val="0"/>
                        </a:spcBef>
                        <a:spcAft>
                          <a:spcPts val="0"/>
                        </a:spcAft>
                        <a:tabLst>
                          <a:tab pos="228600" algn="r"/>
                        </a:tabLst>
                      </a:pPr>
                      <a:r>
                        <a:rPr lang="en-US" sz="1400" dirty="0">
                          <a:effectLst/>
                        </a:rPr>
                        <a:t>Date</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noFill/>
                  </a:tcPr>
                </a:tc>
                <a:tc>
                  <a:txBody>
                    <a:bodyPr/>
                    <a:lstStyle/>
                    <a:p>
                      <a:pPr marL="0" marR="0">
                        <a:lnSpc>
                          <a:spcPct val="107000"/>
                        </a:lnSpc>
                        <a:spcBef>
                          <a:spcPts val="0"/>
                        </a:spcBef>
                        <a:spcAft>
                          <a:spcPts val="0"/>
                        </a:spcAft>
                        <a:tabLst>
                          <a:tab pos="228600" algn="r"/>
                        </a:tabLst>
                      </a:pPr>
                      <a:r>
                        <a:rPr lang="en-US" sz="1400" dirty="0">
                          <a:effectLst/>
                        </a:rPr>
                        <a:t>Jan 26, 2021</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2765038468"/>
                  </a:ext>
                </a:extLst>
              </a:tr>
            </a:tbl>
          </a:graphicData>
        </a:graphic>
      </p:graphicFrame>
    </p:spTree>
    <p:extLst>
      <p:ext uri="{BB962C8B-B14F-4D97-AF65-F5344CB8AC3E}">
        <p14:creationId xmlns:p14="http://schemas.microsoft.com/office/powerpoint/2010/main" val="160281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dirty="0"/>
              <a:t>8D Template Revision History</a:t>
            </a:r>
          </a:p>
        </p:txBody>
      </p:sp>
      <p:graphicFrame>
        <p:nvGraphicFramePr>
          <p:cNvPr id="5" name="Table 4">
            <a:extLst>
              <a:ext uri="{FF2B5EF4-FFF2-40B4-BE49-F238E27FC236}">
                <a16:creationId xmlns:a16="http://schemas.microsoft.com/office/drawing/2014/main" id="{089A4475-587A-4C17-AEF6-B0A084BED460}"/>
              </a:ext>
            </a:extLst>
          </p:cNvPr>
          <p:cNvGraphicFramePr>
            <a:graphicFrameLocks noGrp="1"/>
          </p:cNvGraphicFramePr>
          <p:nvPr>
            <p:extLst>
              <p:ext uri="{D42A27DB-BD31-4B8C-83A1-F6EECF244321}">
                <p14:modId xmlns:p14="http://schemas.microsoft.com/office/powerpoint/2010/main" val="4177481430"/>
              </p:ext>
            </p:extLst>
          </p:nvPr>
        </p:nvGraphicFramePr>
        <p:xfrm>
          <a:off x="175524" y="906774"/>
          <a:ext cx="10885766" cy="4894383"/>
        </p:xfrm>
        <a:graphic>
          <a:graphicData uri="http://schemas.openxmlformats.org/drawingml/2006/table">
            <a:tbl>
              <a:tblPr firstRow="1" bandRow="1">
                <a:tableStyleId>{5C22544A-7EE6-4342-B048-85BDC9FD1C3A}</a:tableStyleId>
              </a:tblPr>
              <a:tblGrid>
                <a:gridCol w="1309147">
                  <a:extLst>
                    <a:ext uri="{9D8B030D-6E8A-4147-A177-3AD203B41FA5}">
                      <a16:colId xmlns:a16="http://schemas.microsoft.com/office/drawing/2014/main" val="2207528884"/>
                    </a:ext>
                  </a:extLst>
                </a:gridCol>
                <a:gridCol w="1012723">
                  <a:extLst>
                    <a:ext uri="{9D8B030D-6E8A-4147-A177-3AD203B41FA5}">
                      <a16:colId xmlns:a16="http://schemas.microsoft.com/office/drawing/2014/main" val="381930961"/>
                    </a:ext>
                  </a:extLst>
                </a:gridCol>
                <a:gridCol w="1061883">
                  <a:extLst>
                    <a:ext uri="{9D8B030D-6E8A-4147-A177-3AD203B41FA5}">
                      <a16:colId xmlns:a16="http://schemas.microsoft.com/office/drawing/2014/main" val="3024424268"/>
                    </a:ext>
                  </a:extLst>
                </a:gridCol>
                <a:gridCol w="7502013">
                  <a:extLst>
                    <a:ext uri="{9D8B030D-6E8A-4147-A177-3AD203B41FA5}">
                      <a16:colId xmlns:a16="http://schemas.microsoft.com/office/drawing/2014/main" val="3262620850"/>
                    </a:ext>
                  </a:extLst>
                </a:gridCol>
              </a:tblGrid>
              <a:tr h="312976">
                <a:tc>
                  <a:txBody>
                    <a:bodyPr/>
                    <a:lstStyle/>
                    <a:p>
                      <a:r>
                        <a:rPr lang="en-US" sz="900" dirty="0"/>
                        <a:t>Date</a:t>
                      </a:r>
                    </a:p>
                  </a:txBody>
                  <a:tcPr/>
                </a:tc>
                <a:tc>
                  <a:txBody>
                    <a:bodyPr/>
                    <a:lstStyle/>
                    <a:p>
                      <a:r>
                        <a:rPr lang="en-US" sz="900" dirty="0"/>
                        <a:t>Status</a:t>
                      </a:r>
                    </a:p>
                  </a:txBody>
                  <a:tcPr/>
                </a:tc>
                <a:tc>
                  <a:txBody>
                    <a:bodyPr/>
                    <a:lstStyle/>
                    <a:p>
                      <a:r>
                        <a:rPr lang="en-US" sz="900" dirty="0"/>
                        <a:t>Author</a:t>
                      </a:r>
                    </a:p>
                  </a:txBody>
                  <a:tcPr/>
                </a:tc>
                <a:tc>
                  <a:txBody>
                    <a:bodyPr/>
                    <a:lstStyle/>
                    <a:p>
                      <a:r>
                        <a:rPr lang="en-US" sz="900" dirty="0"/>
                        <a:t>Changes</a:t>
                      </a:r>
                    </a:p>
                  </a:txBody>
                  <a:tcPr/>
                </a:tc>
                <a:extLst>
                  <a:ext uri="{0D108BD9-81ED-4DB2-BD59-A6C34878D82A}">
                    <a16:rowId xmlns:a16="http://schemas.microsoft.com/office/drawing/2014/main" val="1473139658"/>
                  </a:ext>
                </a:extLst>
              </a:tr>
              <a:tr h="247309">
                <a:tc>
                  <a:txBody>
                    <a:bodyPr/>
                    <a:lstStyle/>
                    <a:p>
                      <a:r>
                        <a:rPr lang="en-US" sz="900" dirty="0">
                          <a:solidFill>
                            <a:schemeClr val="tx1"/>
                          </a:solidFill>
                        </a:rPr>
                        <a:t>March 23, 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Approved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Dwayne Johnson</a:t>
                      </a:r>
                    </a:p>
                  </a:txBody>
                  <a:tcPr/>
                </a:tc>
                <a:tc>
                  <a:txBody>
                    <a:bodyPr/>
                    <a:lstStyle/>
                    <a:p>
                      <a:r>
                        <a:rPr lang="en-US" sz="900" dirty="0">
                          <a:solidFill>
                            <a:schemeClr val="tx1"/>
                          </a:solidFill>
                        </a:rPr>
                        <a:t>Initial Release</a:t>
                      </a:r>
                    </a:p>
                  </a:txBody>
                  <a:tcPr/>
                </a:tc>
                <a:extLst>
                  <a:ext uri="{0D108BD9-81ED-4DB2-BD59-A6C34878D82A}">
                    <a16:rowId xmlns:a16="http://schemas.microsoft.com/office/drawing/2014/main" val="1801750326"/>
                  </a:ext>
                </a:extLst>
              </a:tr>
              <a:tr h="271306">
                <a:tc>
                  <a:txBody>
                    <a:bodyPr/>
                    <a:lstStyle/>
                    <a:p>
                      <a:r>
                        <a:rPr lang="en-US" sz="900" dirty="0">
                          <a:solidFill>
                            <a:schemeClr val="tx1"/>
                          </a:solidFill>
                        </a:rPr>
                        <a:t>March 28, 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Under Review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Dwayne Johnson</a:t>
                      </a:r>
                    </a:p>
                  </a:txBody>
                  <a:tcPr/>
                </a:tc>
                <a:tc>
                  <a:txBody>
                    <a:bodyPr/>
                    <a:lstStyle/>
                    <a:p>
                      <a:r>
                        <a:rPr lang="en-US" sz="900" dirty="0"/>
                        <a:t>Minor tweaks as Training Documentation and Example 8D were being created</a:t>
                      </a:r>
                      <a:endParaRPr lang="en-US" sz="900" dirty="0">
                        <a:solidFill>
                          <a:schemeClr val="tx1"/>
                        </a:solidFill>
                      </a:endParaRPr>
                    </a:p>
                  </a:txBody>
                  <a:tcPr/>
                </a:tc>
                <a:extLst>
                  <a:ext uri="{0D108BD9-81ED-4DB2-BD59-A6C34878D82A}">
                    <a16:rowId xmlns:a16="http://schemas.microsoft.com/office/drawing/2014/main" val="1042710906"/>
                  </a:ext>
                </a:extLst>
              </a:tr>
              <a:tr h="241160">
                <a:tc>
                  <a:txBody>
                    <a:bodyPr/>
                    <a:lstStyle/>
                    <a:p>
                      <a:r>
                        <a:rPr lang="en-US" sz="900" dirty="0">
                          <a:solidFill>
                            <a:schemeClr val="tx1"/>
                          </a:solidFill>
                        </a:rPr>
                        <a:t>March 29, 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Approved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Dwayne Johnson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Removed Note that team-members last names should be first initial only – need to have full names</a:t>
                      </a:r>
                    </a:p>
                  </a:txBody>
                  <a:tcPr/>
                </a:tc>
                <a:extLst>
                  <a:ext uri="{0D108BD9-81ED-4DB2-BD59-A6C34878D82A}">
                    <a16:rowId xmlns:a16="http://schemas.microsoft.com/office/drawing/2014/main" val="3078296655"/>
                  </a:ext>
                </a:extLst>
              </a:tr>
              <a:tr h="248529">
                <a:tc>
                  <a:txBody>
                    <a:bodyPr/>
                    <a:lstStyle/>
                    <a:p>
                      <a:r>
                        <a:rPr lang="en-US" sz="900" dirty="0">
                          <a:solidFill>
                            <a:schemeClr val="tx1"/>
                          </a:solidFill>
                        </a:rPr>
                        <a:t>April 11, 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Under Review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Dwayne Johnson</a:t>
                      </a:r>
                    </a:p>
                  </a:txBody>
                  <a:tcPr/>
                </a:tc>
                <a:tc>
                  <a:txBody>
                    <a:bodyPr/>
                    <a:lstStyle/>
                    <a:p>
                      <a:r>
                        <a:rPr lang="en-US" sz="900" dirty="0"/>
                        <a:t>Added Confidential Information and Safe Harbor slides</a:t>
                      </a:r>
                      <a:endParaRPr lang="en-US" sz="900" dirty="0">
                        <a:solidFill>
                          <a:schemeClr val="tx1"/>
                        </a:solidFill>
                      </a:endParaRPr>
                    </a:p>
                  </a:txBody>
                  <a:tcPr/>
                </a:tc>
                <a:extLst>
                  <a:ext uri="{0D108BD9-81ED-4DB2-BD59-A6C34878D82A}">
                    <a16:rowId xmlns:a16="http://schemas.microsoft.com/office/drawing/2014/main" val="1563894667"/>
                  </a:ext>
                </a:extLst>
              </a:tr>
              <a:tr h="251209">
                <a:tc>
                  <a:txBody>
                    <a:bodyPr/>
                    <a:lstStyle/>
                    <a:p>
                      <a:r>
                        <a:rPr lang="en-US" sz="900" dirty="0">
                          <a:solidFill>
                            <a:schemeClr val="tx1"/>
                          </a:solidFill>
                        </a:rPr>
                        <a:t>May 15, 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Approved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Dwayne Johnson</a:t>
                      </a:r>
                    </a:p>
                  </a:txBody>
                  <a:tcPr/>
                </a:tc>
                <a:tc>
                  <a:txBody>
                    <a:bodyPr/>
                    <a:lstStyle/>
                    <a:p>
                      <a:r>
                        <a:rPr lang="en-US" sz="900" dirty="0"/>
                        <a:t>Added point that acronyms should be avoided where possible, and clarified the notes in D6, D7, D8.</a:t>
                      </a:r>
                      <a:endParaRPr lang="en-US" sz="900" dirty="0">
                        <a:solidFill>
                          <a:schemeClr val="tx1"/>
                        </a:solidFill>
                      </a:endParaRPr>
                    </a:p>
                  </a:txBody>
                  <a:tcPr/>
                </a:tc>
                <a:extLst>
                  <a:ext uri="{0D108BD9-81ED-4DB2-BD59-A6C34878D82A}">
                    <a16:rowId xmlns:a16="http://schemas.microsoft.com/office/drawing/2014/main" val="1435302564"/>
                  </a:ext>
                </a:extLst>
              </a:tr>
              <a:tr h="874206">
                <a:tc>
                  <a:txBody>
                    <a:bodyPr/>
                    <a:lstStyle/>
                    <a:p>
                      <a:r>
                        <a:rPr lang="en-US" sz="900" dirty="0">
                          <a:solidFill>
                            <a:schemeClr val="tx1"/>
                          </a:solidFill>
                        </a:rPr>
                        <a:t>Oct 1, 2018</a:t>
                      </a:r>
                    </a:p>
                  </a:txBody>
                  <a:tcPr/>
                </a:tc>
                <a:tc>
                  <a:txBody>
                    <a:bodyPr/>
                    <a:lstStyle/>
                    <a:p>
                      <a:r>
                        <a:rPr lang="en-US" sz="900" dirty="0">
                          <a:solidFill>
                            <a:schemeClr val="tx1"/>
                          </a:solidFill>
                        </a:rPr>
                        <a:t>Approved</a:t>
                      </a:r>
                    </a:p>
                  </a:txBody>
                  <a:tcPr/>
                </a:tc>
                <a:tc>
                  <a:txBody>
                    <a:bodyPr/>
                    <a:lstStyle/>
                    <a:p>
                      <a:r>
                        <a:rPr lang="en-US" sz="900" dirty="0">
                          <a:solidFill>
                            <a:schemeClr val="tx1"/>
                          </a:solidFill>
                        </a:rPr>
                        <a:t>Dwayne Johnson</a:t>
                      </a:r>
                    </a:p>
                  </a:txBody>
                  <a:tcPr/>
                </a:tc>
                <a:tc>
                  <a:txBody>
                    <a:bodyPr/>
                    <a:lstStyle/>
                    <a:p>
                      <a:r>
                        <a:rPr lang="en-US" sz="900" dirty="0">
                          <a:solidFill>
                            <a:schemeClr val="tx1"/>
                          </a:solidFill>
                        </a:rPr>
                        <a:t>Title Page -Added possible statuses</a:t>
                      </a:r>
                    </a:p>
                    <a:p>
                      <a:r>
                        <a:rPr lang="en-US" sz="900" dirty="0">
                          <a:solidFill>
                            <a:schemeClr val="tx1"/>
                          </a:solidFill>
                        </a:rPr>
                        <a:t>8D Revision History – Added Name and Current Status columns</a:t>
                      </a:r>
                    </a:p>
                    <a:p>
                      <a:r>
                        <a:rPr lang="en-US" sz="900" dirty="0">
                          <a:solidFill>
                            <a:schemeClr val="tx1"/>
                          </a:solidFill>
                        </a:rPr>
                        <a:t>D6 Preventive Action table - Added columns for Action Identifier and Which RC Addressed, and root cause summary reference at bottom of slide.  Moved the evidence section to the next slide (dedicated D6 EVIDENCE slide)</a:t>
                      </a:r>
                    </a:p>
                    <a:p>
                      <a:r>
                        <a:rPr lang="en-US" sz="900" dirty="0">
                          <a:solidFill>
                            <a:schemeClr val="tx1"/>
                          </a:solidFill>
                        </a:rPr>
                        <a:t>Template Revision History - Converted to a table and added a column for the person’s name.</a:t>
                      </a:r>
                    </a:p>
                  </a:txBody>
                  <a:tcPr/>
                </a:tc>
                <a:extLst>
                  <a:ext uri="{0D108BD9-81ED-4DB2-BD59-A6C34878D82A}">
                    <a16:rowId xmlns:a16="http://schemas.microsoft.com/office/drawing/2014/main" val="4244515430"/>
                  </a:ext>
                </a:extLst>
              </a:tr>
              <a:tr h="312976">
                <a:tc>
                  <a:txBody>
                    <a:bodyPr/>
                    <a:lstStyle/>
                    <a:p>
                      <a:r>
                        <a:rPr lang="en-US" sz="900" dirty="0">
                          <a:solidFill>
                            <a:schemeClr val="tx1"/>
                          </a:solidFill>
                        </a:rPr>
                        <a:t>Feb 22, 2019</a:t>
                      </a:r>
                    </a:p>
                  </a:txBody>
                  <a:tcPr/>
                </a:tc>
                <a:tc>
                  <a:txBody>
                    <a:bodyPr/>
                    <a:lstStyle/>
                    <a:p>
                      <a:r>
                        <a:rPr lang="en-US" sz="900" dirty="0">
                          <a:solidFill>
                            <a:schemeClr val="tx1"/>
                          </a:solidFill>
                        </a:rPr>
                        <a:t>Approved</a:t>
                      </a:r>
                    </a:p>
                  </a:txBody>
                  <a:tcPr/>
                </a:tc>
                <a:tc>
                  <a:txBody>
                    <a:bodyPr/>
                    <a:lstStyle/>
                    <a:p>
                      <a:r>
                        <a:rPr lang="en-US" sz="900" dirty="0">
                          <a:solidFill>
                            <a:schemeClr val="tx1"/>
                          </a:solidFill>
                        </a:rPr>
                        <a:t>Dwayne Johnson</a:t>
                      </a:r>
                    </a:p>
                  </a:txBody>
                  <a:tcPr/>
                </a:tc>
                <a:tc>
                  <a:txBody>
                    <a:bodyPr/>
                    <a:lstStyle/>
                    <a:p>
                      <a:r>
                        <a:rPr lang="en-US" sz="900" dirty="0">
                          <a:solidFill>
                            <a:schemeClr val="tx1"/>
                          </a:solidFill>
                        </a:rPr>
                        <a:t>Added a field in D2 for STAR number</a:t>
                      </a:r>
                    </a:p>
                  </a:txBody>
                  <a:tcPr/>
                </a:tc>
                <a:extLst>
                  <a:ext uri="{0D108BD9-81ED-4DB2-BD59-A6C34878D82A}">
                    <a16:rowId xmlns:a16="http://schemas.microsoft.com/office/drawing/2014/main" val="1727331426"/>
                  </a:ext>
                </a:extLst>
              </a:tr>
              <a:tr h="312976">
                <a:tc>
                  <a:txBody>
                    <a:bodyPr/>
                    <a:lstStyle/>
                    <a:p>
                      <a:r>
                        <a:rPr lang="en-US" sz="900" dirty="0">
                          <a:solidFill>
                            <a:schemeClr val="tx1"/>
                          </a:solidFill>
                        </a:rPr>
                        <a:t>May 17, 2019</a:t>
                      </a:r>
                    </a:p>
                  </a:txBody>
                  <a:tcPr/>
                </a:tc>
                <a:tc>
                  <a:txBody>
                    <a:bodyPr/>
                    <a:lstStyle/>
                    <a:p>
                      <a:r>
                        <a:rPr lang="en-US" sz="900" dirty="0">
                          <a:solidFill>
                            <a:schemeClr val="tx1"/>
                          </a:solidFill>
                        </a:rPr>
                        <a:t>Approved</a:t>
                      </a:r>
                    </a:p>
                  </a:txBody>
                  <a:tcPr/>
                </a:tc>
                <a:tc>
                  <a:txBody>
                    <a:bodyPr/>
                    <a:lstStyle/>
                    <a:p>
                      <a:r>
                        <a:rPr lang="en-US" sz="900" dirty="0">
                          <a:solidFill>
                            <a:schemeClr val="tx1"/>
                          </a:solidFill>
                        </a:rPr>
                        <a:t>Dwayne Johnson</a:t>
                      </a:r>
                    </a:p>
                  </a:txBody>
                  <a:tcPr/>
                </a:tc>
                <a:tc>
                  <a:txBody>
                    <a:bodyPr/>
                    <a:lstStyle/>
                    <a:p>
                      <a:r>
                        <a:rPr lang="en-US" sz="900" dirty="0">
                          <a:solidFill>
                            <a:schemeClr val="tx1"/>
                          </a:solidFill>
                        </a:rPr>
                        <a:t>Updated to 2019 Synopsys </a:t>
                      </a:r>
                      <a:r>
                        <a:rPr lang="en-US" sz="900" dirty="0" err="1">
                          <a:solidFill>
                            <a:schemeClr val="tx1"/>
                          </a:solidFill>
                        </a:rPr>
                        <a:t>Powerpoint</a:t>
                      </a:r>
                      <a:r>
                        <a:rPr lang="en-US" sz="900" dirty="0">
                          <a:solidFill>
                            <a:schemeClr val="tx1"/>
                          </a:solidFill>
                        </a:rPr>
                        <a:t> master slides.</a:t>
                      </a:r>
                    </a:p>
                    <a:p>
                      <a:r>
                        <a:rPr lang="en-US" sz="900" dirty="0">
                          <a:solidFill>
                            <a:schemeClr val="tx1"/>
                          </a:solidFill>
                        </a:rPr>
                        <a:t>Added notes for Quality review after D4 and once completed.</a:t>
                      </a:r>
                    </a:p>
                    <a:p>
                      <a:r>
                        <a:rPr lang="en-US" sz="900" dirty="0">
                          <a:solidFill>
                            <a:schemeClr val="tx1"/>
                          </a:solidFill>
                        </a:rPr>
                        <a:t>Added D3 containment Summary Slide.</a:t>
                      </a:r>
                    </a:p>
                    <a:p>
                      <a:r>
                        <a:rPr lang="en-US" sz="900" dirty="0">
                          <a:solidFill>
                            <a:schemeClr val="tx1"/>
                          </a:solidFill>
                        </a:rPr>
                        <a:t>Added “Addresses Which RC?” in D5, the same as D6.</a:t>
                      </a:r>
                    </a:p>
                  </a:txBody>
                  <a:tcPr/>
                </a:tc>
                <a:extLst>
                  <a:ext uri="{0D108BD9-81ED-4DB2-BD59-A6C34878D82A}">
                    <a16:rowId xmlns:a16="http://schemas.microsoft.com/office/drawing/2014/main" val="3103254656"/>
                  </a:ext>
                </a:extLst>
              </a:tr>
              <a:tr h="312976">
                <a:tc>
                  <a:txBody>
                    <a:bodyPr/>
                    <a:lstStyle/>
                    <a:p>
                      <a:r>
                        <a:rPr lang="en-US" sz="900" dirty="0">
                          <a:solidFill>
                            <a:schemeClr val="tx1"/>
                          </a:solidFill>
                        </a:rPr>
                        <a:t>July 11, 2019</a:t>
                      </a:r>
                    </a:p>
                  </a:txBody>
                  <a:tcPr/>
                </a:tc>
                <a:tc>
                  <a:txBody>
                    <a:bodyPr/>
                    <a:lstStyle/>
                    <a:p>
                      <a:r>
                        <a:rPr lang="en-US" sz="900" dirty="0">
                          <a:solidFill>
                            <a:schemeClr val="tx1"/>
                          </a:solidFill>
                        </a:rPr>
                        <a:t>Approved</a:t>
                      </a:r>
                    </a:p>
                  </a:txBody>
                  <a:tcPr/>
                </a:tc>
                <a:tc>
                  <a:txBody>
                    <a:bodyPr/>
                    <a:lstStyle/>
                    <a:p>
                      <a:r>
                        <a:rPr lang="en-US" sz="900" dirty="0">
                          <a:solidFill>
                            <a:schemeClr val="tx1"/>
                          </a:solidFill>
                        </a:rPr>
                        <a:t>Dwayne Johnson</a:t>
                      </a:r>
                    </a:p>
                  </a:txBody>
                  <a:tcPr/>
                </a:tc>
                <a:tc>
                  <a:txBody>
                    <a:bodyPr/>
                    <a:lstStyle/>
                    <a:p>
                      <a:r>
                        <a:rPr lang="en-US" sz="900" dirty="0">
                          <a:solidFill>
                            <a:schemeClr val="tx1"/>
                          </a:solidFill>
                        </a:rPr>
                        <a:t>Added avoidable table and clarity in notes, </a:t>
                      </a:r>
                      <a:r>
                        <a:rPr lang="en-US" sz="900" dirty="0" err="1">
                          <a:solidFill>
                            <a:schemeClr val="tx1"/>
                          </a:solidFill>
                        </a:rPr>
                        <a:t>esp</a:t>
                      </a:r>
                      <a:r>
                        <a:rPr lang="en-US" sz="900">
                          <a:solidFill>
                            <a:schemeClr val="tx1"/>
                          </a:solidFill>
                        </a:rPr>
                        <a:t> D4, D5, D6</a:t>
                      </a:r>
                      <a:endParaRPr lang="en-US" sz="900" dirty="0">
                        <a:solidFill>
                          <a:schemeClr val="tx1"/>
                        </a:solidFill>
                      </a:endParaRPr>
                    </a:p>
                  </a:txBody>
                  <a:tcPr/>
                </a:tc>
                <a:extLst>
                  <a:ext uri="{0D108BD9-81ED-4DB2-BD59-A6C34878D82A}">
                    <a16:rowId xmlns:a16="http://schemas.microsoft.com/office/drawing/2014/main" val="349712247"/>
                  </a:ext>
                </a:extLst>
              </a:tr>
              <a:tr h="312976">
                <a:tc>
                  <a:txBody>
                    <a:bodyPr/>
                    <a:lstStyle/>
                    <a:p>
                      <a:r>
                        <a:rPr lang="en-US" sz="900" dirty="0">
                          <a:solidFill>
                            <a:schemeClr val="tx1"/>
                          </a:solidFill>
                        </a:rPr>
                        <a:t>Sept 11, 2019</a:t>
                      </a:r>
                    </a:p>
                  </a:txBody>
                  <a:tcPr/>
                </a:tc>
                <a:tc>
                  <a:txBody>
                    <a:bodyPr/>
                    <a:lstStyle/>
                    <a:p>
                      <a:r>
                        <a:rPr lang="en-US" sz="900" dirty="0">
                          <a:solidFill>
                            <a:schemeClr val="tx1"/>
                          </a:solidFill>
                        </a:rPr>
                        <a:t>Approved</a:t>
                      </a:r>
                    </a:p>
                  </a:txBody>
                  <a:tcPr/>
                </a:tc>
                <a:tc>
                  <a:txBody>
                    <a:bodyPr/>
                    <a:lstStyle/>
                    <a:p>
                      <a:r>
                        <a:rPr lang="en-US" sz="900" dirty="0">
                          <a:solidFill>
                            <a:schemeClr val="tx1"/>
                          </a:solidFill>
                        </a:rPr>
                        <a:t>Dwayne Johnson</a:t>
                      </a:r>
                    </a:p>
                  </a:txBody>
                  <a:tcPr/>
                </a:tc>
                <a:tc>
                  <a:txBody>
                    <a:bodyPr/>
                    <a:lstStyle/>
                    <a:p>
                      <a:r>
                        <a:rPr lang="en-US" sz="900" dirty="0">
                          <a:solidFill>
                            <a:schemeClr val="tx1"/>
                          </a:solidFill>
                        </a:rPr>
                        <a:t>Explicitly added the Phrase “Was Bug Avoidable?” on slide 14.</a:t>
                      </a:r>
                    </a:p>
                    <a:p>
                      <a:r>
                        <a:rPr lang="en-US" sz="900" dirty="0">
                          <a:solidFill>
                            <a:schemeClr val="tx1"/>
                          </a:solidFill>
                        </a:rPr>
                        <a:t>Combined the “Safe Harbor Slide” with the “Confidential Notice” slide.</a:t>
                      </a:r>
                    </a:p>
                  </a:txBody>
                  <a:tcPr/>
                </a:tc>
                <a:extLst>
                  <a:ext uri="{0D108BD9-81ED-4DB2-BD59-A6C34878D82A}">
                    <a16:rowId xmlns:a16="http://schemas.microsoft.com/office/drawing/2014/main" val="1142364769"/>
                  </a:ext>
                </a:extLst>
              </a:tr>
              <a:tr h="312976">
                <a:tc>
                  <a:txBody>
                    <a:bodyPr/>
                    <a:lstStyle/>
                    <a:p>
                      <a:r>
                        <a:rPr lang="en-US" sz="900" dirty="0">
                          <a:solidFill>
                            <a:schemeClr val="tx1"/>
                          </a:solidFill>
                        </a:rPr>
                        <a:t>Dec 5, 2019</a:t>
                      </a:r>
                    </a:p>
                  </a:txBody>
                  <a:tcPr/>
                </a:tc>
                <a:tc>
                  <a:txBody>
                    <a:bodyPr/>
                    <a:lstStyle/>
                    <a:p>
                      <a:r>
                        <a:rPr lang="en-US" sz="900" dirty="0">
                          <a:solidFill>
                            <a:schemeClr val="tx1"/>
                          </a:solidFill>
                        </a:rPr>
                        <a:t>Under Review</a:t>
                      </a:r>
                    </a:p>
                  </a:txBody>
                  <a:tcPr/>
                </a:tc>
                <a:tc>
                  <a:txBody>
                    <a:bodyPr/>
                    <a:lstStyle/>
                    <a:p>
                      <a:r>
                        <a:rPr lang="en-US" sz="900" dirty="0">
                          <a:solidFill>
                            <a:schemeClr val="tx1"/>
                          </a:solidFill>
                        </a:rPr>
                        <a:t>Dwayne Johnson</a:t>
                      </a:r>
                    </a:p>
                  </a:txBody>
                  <a:tcPr/>
                </a:tc>
                <a:tc>
                  <a:txBody>
                    <a:bodyPr/>
                    <a:lstStyle/>
                    <a:p>
                      <a:r>
                        <a:rPr lang="en-US" sz="900" dirty="0">
                          <a:solidFill>
                            <a:schemeClr val="tx1"/>
                          </a:solidFill>
                        </a:rPr>
                        <a:t>Added the Functional Safety Manager (FSM) requirements to D2</a:t>
                      </a:r>
                    </a:p>
                  </a:txBody>
                  <a:tcPr/>
                </a:tc>
                <a:extLst>
                  <a:ext uri="{0D108BD9-81ED-4DB2-BD59-A6C34878D82A}">
                    <a16:rowId xmlns:a16="http://schemas.microsoft.com/office/drawing/2014/main" val="2033515429"/>
                  </a:ext>
                </a:extLst>
              </a:tr>
              <a:tr h="312976">
                <a:tc>
                  <a:txBody>
                    <a:bodyPr/>
                    <a:lstStyle/>
                    <a:p>
                      <a:r>
                        <a:rPr lang="en-US" sz="900" dirty="0">
                          <a:solidFill>
                            <a:schemeClr val="tx1"/>
                          </a:solidFill>
                        </a:rPr>
                        <a:t>Dec 11, 2019</a:t>
                      </a:r>
                    </a:p>
                  </a:txBody>
                  <a:tcPr/>
                </a:tc>
                <a:tc>
                  <a:txBody>
                    <a:bodyPr/>
                    <a:lstStyle/>
                    <a:p>
                      <a:r>
                        <a:rPr lang="en-US" sz="900" dirty="0">
                          <a:solidFill>
                            <a:schemeClr val="tx1"/>
                          </a:solidFill>
                        </a:rPr>
                        <a:t>Approved</a:t>
                      </a:r>
                    </a:p>
                  </a:txBody>
                  <a:tcPr/>
                </a:tc>
                <a:tc>
                  <a:txBody>
                    <a:bodyPr/>
                    <a:lstStyle/>
                    <a:p>
                      <a:r>
                        <a:rPr lang="en-US" sz="900" dirty="0">
                          <a:solidFill>
                            <a:schemeClr val="tx1"/>
                          </a:solidFill>
                        </a:rPr>
                        <a:t>Dwayne Johnson</a:t>
                      </a:r>
                    </a:p>
                  </a:txBody>
                  <a:tcPr/>
                </a:tc>
                <a:tc>
                  <a:txBody>
                    <a:bodyPr/>
                    <a:lstStyle/>
                    <a:p>
                      <a:r>
                        <a:rPr lang="en-US" sz="900" dirty="0">
                          <a:solidFill>
                            <a:schemeClr val="tx1"/>
                          </a:solidFill>
                        </a:rPr>
                        <a:t>Feedback from Bryan Thexton</a:t>
                      </a:r>
                    </a:p>
                    <a:p>
                      <a:r>
                        <a:rPr lang="en-US" sz="900" dirty="0">
                          <a:solidFill>
                            <a:schemeClr val="tx1"/>
                          </a:solidFill>
                        </a:rPr>
                        <a:t>Slide 4: in notes added mention of FuSa team</a:t>
                      </a:r>
                    </a:p>
                    <a:p>
                      <a:r>
                        <a:rPr lang="en-US" sz="900" dirty="0">
                          <a:solidFill>
                            <a:schemeClr val="tx1"/>
                          </a:solidFill>
                        </a:rPr>
                        <a:t>Slides 14 &amp; 20: added “and Functional Safety Team for Automotive products” and updated link to point at JIRA support presentation</a:t>
                      </a:r>
                    </a:p>
                  </a:txBody>
                  <a:tcPr/>
                </a:tc>
                <a:extLst>
                  <a:ext uri="{0D108BD9-81ED-4DB2-BD59-A6C34878D82A}">
                    <a16:rowId xmlns:a16="http://schemas.microsoft.com/office/drawing/2014/main" val="2827494463"/>
                  </a:ext>
                </a:extLst>
              </a:tr>
            </a:tbl>
          </a:graphicData>
        </a:graphic>
      </p:graphicFrame>
      <p:sp>
        <p:nvSpPr>
          <p:cNvPr id="4" name="Rectangle 3">
            <a:extLst>
              <a:ext uri="{FF2B5EF4-FFF2-40B4-BE49-F238E27FC236}">
                <a16:creationId xmlns:a16="http://schemas.microsoft.com/office/drawing/2014/main" id="{60FAAA9C-7AEE-4183-B1C2-B1A7EEAFBAC2}"/>
              </a:ext>
            </a:extLst>
          </p:cNvPr>
          <p:cNvSpPr/>
          <p:nvPr/>
        </p:nvSpPr>
        <p:spPr>
          <a:xfrm>
            <a:off x="142568" y="5838448"/>
            <a:ext cx="5953432" cy="229743"/>
          </a:xfrm>
          <a:prstGeom prst="rect">
            <a:avLst/>
          </a:prstGeom>
        </p:spPr>
        <p:txBody>
          <a:bodyPr wrap="square">
            <a:spAutoFit/>
          </a:bodyPr>
          <a:lstStyle/>
          <a:p>
            <a:pPr>
              <a:lnSpc>
                <a:spcPct val="107000"/>
              </a:lnSpc>
            </a:pPr>
            <a:r>
              <a:rPr lang="en-US" sz="900" b="1" dirty="0">
                <a:ea typeface="DengXian" panose="02010600030101010101" pitchFamily="2" charset="-122"/>
                <a:cs typeface="Times New Roman" panose="02020603050405020304" pitchFamily="18" charset="0"/>
              </a:rPr>
              <a:t>Status Indicators: </a:t>
            </a:r>
            <a:r>
              <a:rPr lang="en-US" sz="900" dirty="0">
                <a:ea typeface="DengXian" panose="02010600030101010101" pitchFamily="2" charset="-122"/>
                <a:cs typeface="Times New Roman" panose="02020603050405020304" pitchFamily="18" charset="0"/>
              </a:rPr>
              <a:t>Draft, Under Review (optional), Reviewed, Approved, Obsolete</a:t>
            </a:r>
            <a:endParaRPr lang="en-US" sz="900" dirty="0">
              <a:effectLst/>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2766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r>
              <a:rPr lang="en-US" dirty="0"/>
              <a:t>8D Template Revision History (Cont’d)</a:t>
            </a:r>
          </a:p>
        </p:txBody>
      </p:sp>
      <p:graphicFrame>
        <p:nvGraphicFramePr>
          <p:cNvPr id="5" name="Table 4">
            <a:extLst>
              <a:ext uri="{FF2B5EF4-FFF2-40B4-BE49-F238E27FC236}">
                <a16:creationId xmlns:a16="http://schemas.microsoft.com/office/drawing/2014/main" id="{089A4475-587A-4C17-AEF6-B0A084BED460}"/>
              </a:ext>
            </a:extLst>
          </p:cNvPr>
          <p:cNvGraphicFramePr>
            <a:graphicFrameLocks noGrp="1"/>
          </p:cNvGraphicFramePr>
          <p:nvPr>
            <p:extLst>
              <p:ext uri="{D42A27DB-BD31-4B8C-83A1-F6EECF244321}">
                <p14:modId xmlns:p14="http://schemas.microsoft.com/office/powerpoint/2010/main" val="3737531452"/>
              </p:ext>
            </p:extLst>
          </p:nvPr>
        </p:nvGraphicFramePr>
        <p:xfrm>
          <a:off x="237169" y="1005839"/>
          <a:ext cx="10885766" cy="4439013"/>
        </p:xfrm>
        <a:graphic>
          <a:graphicData uri="http://schemas.openxmlformats.org/drawingml/2006/table">
            <a:tbl>
              <a:tblPr firstRow="1" bandRow="1">
                <a:tableStyleId>{5C22544A-7EE6-4342-B048-85BDC9FD1C3A}</a:tableStyleId>
              </a:tblPr>
              <a:tblGrid>
                <a:gridCol w="1004347">
                  <a:extLst>
                    <a:ext uri="{9D8B030D-6E8A-4147-A177-3AD203B41FA5}">
                      <a16:colId xmlns:a16="http://schemas.microsoft.com/office/drawing/2014/main" val="2207528884"/>
                    </a:ext>
                  </a:extLst>
                </a:gridCol>
                <a:gridCol w="1120877">
                  <a:extLst>
                    <a:ext uri="{9D8B030D-6E8A-4147-A177-3AD203B41FA5}">
                      <a16:colId xmlns:a16="http://schemas.microsoft.com/office/drawing/2014/main" val="381930961"/>
                    </a:ext>
                  </a:extLst>
                </a:gridCol>
                <a:gridCol w="1602658">
                  <a:extLst>
                    <a:ext uri="{9D8B030D-6E8A-4147-A177-3AD203B41FA5}">
                      <a16:colId xmlns:a16="http://schemas.microsoft.com/office/drawing/2014/main" val="3024424268"/>
                    </a:ext>
                  </a:extLst>
                </a:gridCol>
                <a:gridCol w="7157884">
                  <a:extLst>
                    <a:ext uri="{9D8B030D-6E8A-4147-A177-3AD203B41FA5}">
                      <a16:colId xmlns:a16="http://schemas.microsoft.com/office/drawing/2014/main" val="3262620850"/>
                    </a:ext>
                  </a:extLst>
                </a:gridCol>
              </a:tblGrid>
              <a:tr h="312976">
                <a:tc>
                  <a:txBody>
                    <a:bodyPr/>
                    <a:lstStyle/>
                    <a:p>
                      <a:r>
                        <a:rPr lang="en-US" sz="900" dirty="0"/>
                        <a:t>Date</a:t>
                      </a:r>
                    </a:p>
                  </a:txBody>
                  <a:tcPr/>
                </a:tc>
                <a:tc>
                  <a:txBody>
                    <a:bodyPr/>
                    <a:lstStyle/>
                    <a:p>
                      <a:r>
                        <a:rPr lang="en-US" sz="900" dirty="0"/>
                        <a:t>Status</a:t>
                      </a:r>
                    </a:p>
                  </a:txBody>
                  <a:tcPr/>
                </a:tc>
                <a:tc>
                  <a:txBody>
                    <a:bodyPr/>
                    <a:lstStyle/>
                    <a:p>
                      <a:r>
                        <a:rPr lang="en-US" sz="900" dirty="0"/>
                        <a:t>Author</a:t>
                      </a:r>
                    </a:p>
                  </a:txBody>
                  <a:tcPr/>
                </a:tc>
                <a:tc>
                  <a:txBody>
                    <a:bodyPr/>
                    <a:lstStyle/>
                    <a:p>
                      <a:r>
                        <a:rPr lang="en-US" sz="900" dirty="0"/>
                        <a:t>Changes</a:t>
                      </a:r>
                    </a:p>
                  </a:txBody>
                  <a:tcPr/>
                </a:tc>
                <a:extLst>
                  <a:ext uri="{0D108BD9-81ED-4DB2-BD59-A6C34878D82A}">
                    <a16:rowId xmlns:a16="http://schemas.microsoft.com/office/drawing/2014/main" val="1473139658"/>
                  </a:ext>
                </a:extLst>
              </a:tr>
              <a:tr h="247309">
                <a:tc>
                  <a:txBody>
                    <a:bodyPr/>
                    <a:lstStyle/>
                    <a:p>
                      <a:r>
                        <a:rPr lang="en-US" sz="900" dirty="0">
                          <a:solidFill>
                            <a:schemeClr val="tx1"/>
                          </a:solidFill>
                        </a:rPr>
                        <a:t>April 22, 2020</a:t>
                      </a:r>
                    </a:p>
                  </a:txBody>
                  <a:tcPr/>
                </a:tc>
                <a:tc>
                  <a:txBody>
                    <a:bodyPr/>
                    <a:lstStyle/>
                    <a:p>
                      <a:r>
                        <a:rPr lang="en-US" sz="900" dirty="0">
                          <a:solidFill>
                            <a:schemeClr val="tx1"/>
                          </a:solidFill>
                        </a:rPr>
                        <a:t>Under Review</a:t>
                      </a:r>
                    </a:p>
                  </a:txBody>
                  <a:tcPr/>
                </a:tc>
                <a:tc>
                  <a:txBody>
                    <a:bodyPr/>
                    <a:lstStyle/>
                    <a:p>
                      <a:r>
                        <a:rPr lang="en-US" sz="900" dirty="0">
                          <a:solidFill>
                            <a:schemeClr val="tx1"/>
                          </a:solidFill>
                        </a:rPr>
                        <a:t>Dwayne Johnson</a:t>
                      </a:r>
                    </a:p>
                  </a:txBody>
                  <a:tcPr/>
                </a:tc>
                <a:tc>
                  <a:txBody>
                    <a:bodyPr/>
                    <a:lstStyle/>
                    <a:p>
                      <a:r>
                        <a:rPr lang="en-US" sz="900" dirty="0">
                          <a:solidFill>
                            <a:schemeClr val="tx1"/>
                          </a:solidFill>
                        </a:rPr>
                        <a:t>Updated to 2020 template.</a:t>
                      </a:r>
                    </a:p>
                    <a:p>
                      <a:r>
                        <a:rPr lang="en-US" sz="900" dirty="0">
                          <a:solidFill>
                            <a:schemeClr val="tx1"/>
                          </a:solidFill>
                        </a:rPr>
                        <a:t>Edited note at bottom of D4 and D8 to say that 8D Review Request must point to BUG STAR and the BUG STAR must contain URL to 8D file location.</a:t>
                      </a:r>
                    </a:p>
                    <a:p>
                      <a:r>
                        <a:rPr lang="en-US" sz="900" dirty="0">
                          <a:solidFill>
                            <a:schemeClr val="tx1"/>
                          </a:solidFill>
                        </a:rPr>
                        <a:t>Added instruction at bottom of title slide that this template is to be used for both Automotive products and Consumer products.</a:t>
                      </a:r>
                    </a:p>
                  </a:txBody>
                  <a:tcPr/>
                </a:tc>
                <a:extLst>
                  <a:ext uri="{0D108BD9-81ED-4DB2-BD59-A6C34878D82A}">
                    <a16:rowId xmlns:a16="http://schemas.microsoft.com/office/drawing/2014/main" val="1801750326"/>
                  </a:ext>
                </a:extLst>
              </a:tr>
              <a:tr h="271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April 27,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Approved</a:t>
                      </a:r>
                    </a:p>
                  </a:txBody>
                  <a:tcPr/>
                </a:tc>
                <a:tc>
                  <a:txBody>
                    <a:bodyPr/>
                    <a:lstStyle/>
                    <a:p>
                      <a:r>
                        <a:rPr lang="en-US" sz="900" dirty="0">
                          <a:solidFill>
                            <a:schemeClr val="tx1"/>
                          </a:solidFill>
                        </a:rPr>
                        <a:t>Dwayne Johnson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Added revision information; remove status from slide 1. </a:t>
                      </a:r>
                      <a:r>
                        <a:rPr lang="en-US" sz="900" dirty="0"/>
                        <a:t>Updated Status Indicators in slides 3, 23 and 25. S</a:t>
                      </a:r>
                      <a:r>
                        <a:rPr lang="en-US" sz="900" dirty="0">
                          <a:solidFill>
                            <a:schemeClr val="tx1"/>
                          </a:solidFill>
                        </a:rPr>
                        <a:t>ubmitted to Policy Library.</a:t>
                      </a:r>
                    </a:p>
                  </a:txBody>
                  <a:tcPr/>
                </a:tc>
                <a:extLst>
                  <a:ext uri="{0D108BD9-81ED-4DB2-BD59-A6C34878D82A}">
                    <a16:rowId xmlns:a16="http://schemas.microsoft.com/office/drawing/2014/main" val="1042710906"/>
                  </a:ext>
                </a:extLst>
              </a:tr>
              <a:tr h="241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Jan 8, 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Under Review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Deepa Gangadhara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Important notes moved from slide notes to slides.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The 5-why format changed to a table format and added an example.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Added slide 3 – 8D reference guide and provided reference to the customer template location.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Status information moved from slide 4 - revision history to title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Added the role description in D1.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Some of the slides were made optional and instructions provided in the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D5 table formatted to keep only actions, addresses which RC and comments.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D7 and D8 – moved the slide notes to table format.</a:t>
                      </a:r>
                    </a:p>
                  </a:txBody>
                  <a:tcPr/>
                </a:tc>
                <a:extLst>
                  <a:ext uri="{0D108BD9-81ED-4DB2-BD59-A6C34878D82A}">
                    <a16:rowId xmlns:a16="http://schemas.microsoft.com/office/drawing/2014/main" val="3078296655"/>
                  </a:ext>
                </a:extLst>
              </a:tr>
              <a:tr h="248529">
                <a:tc>
                  <a:txBody>
                    <a:bodyPr/>
                    <a:lstStyle/>
                    <a:p>
                      <a:r>
                        <a:rPr lang="en-US" sz="900" dirty="0">
                          <a:solidFill>
                            <a:schemeClr val="tx1"/>
                          </a:solidFill>
                        </a:rPr>
                        <a:t>Jan 26, 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Approved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Faisal Saleh</a:t>
                      </a:r>
                    </a:p>
                  </a:txBody>
                  <a:tcPr/>
                </a:tc>
                <a:tc>
                  <a:txBody>
                    <a:bodyPr/>
                    <a:lstStyle/>
                    <a:p>
                      <a:r>
                        <a:rPr lang="en-US" sz="900" dirty="0">
                          <a:solidFill>
                            <a:schemeClr val="tx1"/>
                          </a:solidFill>
                        </a:rPr>
                        <a:t>Document submitted to DRS for approval</a:t>
                      </a:r>
                    </a:p>
                  </a:txBody>
                  <a:tcPr/>
                </a:tc>
                <a:extLst>
                  <a:ext uri="{0D108BD9-81ED-4DB2-BD59-A6C34878D82A}">
                    <a16:rowId xmlns:a16="http://schemas.microsoft.com/office/drawing/2014/main" val="1563894667"/>
                  </a:ext>
                </a:extLst>
              </a:tr>
              <a:tr h="251209">
                <a:tc>
                  <a:txBody>
                    <a:bodyPr/>
                    <a:lstStyle/>
                    <a:p>
                      <a:endParaRPr lang="en-US" sz="9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solidFill>
                          <a:schemeClr val="tx1"/>
                        </a:solidFill>
                      </a:endParaRPr>
                    </a:p>
                  </a:txBody>
                  <a:tcPr/>
                </a:tc>
                <a:tc>
                  <a:txBody>
                    <a:bodyPr/>
                    <a:lstStyle/>
                    <a:p>
                      <a:endParaRPr lang="en-US" sz="900" dirty="0">
                        <a:solidFill>
                          <a:schemeClr val="tx1"/>
                        </a:solidFill>
                      </a:endParaRPr>
                    </a:p>
                  </a:txBody>
                  <a:tcPr/>
                </a:tc>
                <a:extLst>
                  <a:ext uri="{0D108BD9-81ED-4DB2-BD59-A6C34878D82A}">
                    <a16:rowId xmlns:a16="http://schemas.microsoft.com/office/drawing/2014/main" val="1435302564"/>
                  </a:ext>
                </a:extLst>
              </a:tr>
              <a:tr h="274289">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extLst>
                  <a:ext uri="{0D108BD9-81ED-4DB2-BD59-A6C34878D82A}">
                    <a16:rowId xmlns:a16="http://schemas.microsoft.com/office/drawing/2014/main" val="4244515430"/>
                  </a:ext>
                </a:extLst>
              </a:tr>
              <a:tr h="312976">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extLst>
                  <a:ext uri="{0D108BD9-81ED-4DB2-BD59-A6C34878D82A}">
                    <a16:rowId xmlns:a16="http://schemas.microsoft.com/office/drawing/2014/main" val="1727331426"/>
                  </a:ext>
                </a:extLst>
              </a:tr>
              <a:tr h="312976">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extLst>
                  <a:ext uri="{0D108BD9-81ED-4DB2-BD59-A6C34878D82A}">
                    <a16:rowId xmlns:a16="http://schemas.microsoft.com/office/drawing/2014/main" val="3103254656"/>
                  </a:ext>
                </a:extLst>
              </a:tr>
              <a:tr h="312976">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extLst>
                  <a:ext uri="{0D108BD9-81ED-4DB2-BD59-A6C34878D82A}">
                    <a16:rowId xmlns:a16="http://schemas.microsoft.com/office/drawing/2014/main" val="2827494463"/>
                  </a:ext>
                </a:extLst>
              </a:tr>
              <a:tr h="312976">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tc>
                  <a:txBody>
                    <a:bodyPr/>
                    <a:lstStyle/>
                    <a:p>
                      <a:endParaRPr lang="en-US" sz="900" dirty="0">
                        <a:solidFill>
                          <a:schemeClr val="tx1"/>
                        </a:solidFill>
                      </a:endParaRPr>
                    </a:p>
                  </a:txBody>
                  <a:tcPr/>
                </a:tc>
                <a:extLst>
                  <a:ext uri="{0D108BD9-81ED-4DB2-BD59-A6C34878D82A}">
                    <a16:rowId xmlns:a16="http://schemas.microsoft.com/office/drawing/2014/main" val="4070736546"/>
                  </a:ext>
                </a:extLst>
              </a:tr>
            </a:tbl>
          </a:graphicData>
        </a:graphic>
      </p:graphicFrame>
      <p:sp>
        <p:nvSpPr>
          <p:cNvPr id="4" name="Rectangle 3">
            <a:extLst>
              <a:ext uri="{FF2B5EF4-FFF2-40B4-BE49-F238E27FC236}">
                <a16:creationId xmlns:a16="http://schemas.microsoft.com/office/drawing/2014/main" id="{0FCC2318-0CF2-4B77-96D2-16B36FD24046}"/>
              </a:ext>
            </a:extLst>
          </p:cNvPr>
          <p:cNvSpPr/>
          <p:nvPr/>
        </p:nvSpPr>
        <p:spPr>
          <a:xfrm>
            <a:off x="142568" y="5444852"/>
            <a:ext cx="5953432" cy="229743"/>
          </a:xfrm>
          <a:prstGeom prst="rect">
            <a:avLst/>
          </a:prstGeom>
        </p:spPr>
        <p:txBody>
          <a:bodyPr wrap="square">
            <a:spAutoFit/>
          </a:bodyPr>
          <a:lstStyle/>
          <a:p>
            <a:pPr>
              <a:lnSpc>
                <a:spcPct val="107000"/>
              </a:lnSpc>
            </a:pPr>
            <a:r>
              <a:rPr lang="en-US" sz="900" b="1" dirty="0">
                <a:ea typeface="DengXian" panose="02010600030101010101" pitchFamily="2" charset="-122"/>
                <a:cs typeface="Times New Roman" panose="02020603050405020304" pitchFamily="18" charset="0"/>
              </a:rPr>
              <a:t>Status Indicators: </a:t>
            </a:r>
            <a:r>
              <a:rPr lang="en-US" sz="900" dirty="0">
                <a:ea typeface="DengXian" panose="02010600030101010101" pitchFamily="2" charset="-122"/>
                <a:cs typeface="Times New Roman" panose="02020603050405020304" pitchFamily="18" charset="0"/>
              </a:rPr>
              <a:t>Draft, Under Review (optional), Reviewed, Approved, Obsolete</a:t>
            </a:r>
            <a:endParaRPr lang="en-US" sz="900" dirty="0">
              <a:effectLst/>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3241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039" y="63500"/>
            <a:ext cx="11277922" cy="548640"/>
          </a:xfrm>
        </p:spPr>
        <p:txBody>
          <a:bodyPr>
            <a:normAutofit fontScale="90000"/>
          </a:bodyPr>
          <a:lstStyle/>
          <a:p>
            <a:r>
              <a:rPr lang="en-US" dirty="0"/>
              <a:t>8D (8 Disciplines) Problem-Solving Process</a:t>
            </a:r>
          </a:p>
        </p:txBody>
      </p:sp>
      <p:graphicFrame>
        <p:nvGraphicFramePr>
          <p:cNvPr id="4" name="Table 3"/>
          <p:cNvGraphicFramePr>
            <a:graphicFrameLocks noGrp="1"/>
          </p:cNvGraphicFramePr>
          <p:nvPr>
            <p:extLst>
              <p:ext uri="{D42A27DB-BD31-4B8C-83A1-F6EECF244321}">
                <p14:modId xmlns:p14="http://schemas.microsoft.com/office/powerpoint/2010/main" val="4188620858"/>
              </p:ext>
            </p:extLst>
          </p:nvPr>
        </p:nvGraphicFramePr>
        <p:xfrm>
          <a:off x="105507" y="612140"/>
          <a:ext cx="12171160" cy="5501640"/>
        </p:xfrm>
        <a:graphic>
          <a:graphicData uri="http://schemas.openxmlformats.org/drawingml/2006/table">
            <a:tbl>
              <a:tblPr firstRow="1" bandRow="1">
                <a:tableStyleId>{5C22544A-7EE6-4342-B048-85BDC9FD1C3A}</a:tableStyleId>
              </a:tblPr>
              <a:tblGrid>
                <a:gridCol w="1766848">
                  <a:extLst>
                    <a:ext uri="{9D8B030D-6E8A-4147-A177-3AD203B41FA5}">
                      <a16:colId xmlns:a16="http://schemas.microsoft.com/office/drawing/2014/main" val="705990937"/>
                    </a:ext>
                  </a:extLst>
                </a:gridCol>
                <a:gridCol w="3952712">
                  <a:extLst>
                    <a:ext uri="{9D8B030D-6E8A-4147-A177-3AD203B41FA5}">
                      <a16:colId xmlns:a16="http://schemas.microsoft.com/office/drawing/2014/main" val="3892607718"/>
                    </a:ext>
                  </a:extLst>
                </a:gridCol>
                <a:gridCol w="6451600">
                  <a:extLst>
                    <a:ext uri="{9D8B030D-6E8A-4147-A177-3AD203B41FA5}">
                      <a16:colId xmlns:a16="http://schemas.microsoft.com/office/drawing/2014/main" val="938822536"/>
                    </a:ext>
                  </a:extLst>
                </a:gridCol>
              </a:tblGrid>
              <a:tr h="370840">
                <a:tc>
                  <a:txBody>
                    <a:bodyPr/>
                    <a:lstStyle/>
                    <a:p>
                      <a:endParaRPr lang="en-US" sz="900" dirty="0"/>
                    </a:p>
                  </a:txBody>
                  <a:tcPr/>
                </a:tc>
                <a:tc>
                  <a:txBody>
                    <a:bodyPr/>
                    <a:lstStyle/>
                    <a:p>
                      <a:r>
                        <a:rPr lang="en-US" sz="900" dirty="0"/>
                        <a:t>General Description</a:t>
                      </a:r>
                    </a:p>
                  </a:txBody>
                  <a:tcPr/>
                </a:tc>
                <a:tc>
                  <a:txBody>
                    <a:bodyPr/>
                    <a:lstStyle/>
                    <a:p>
                      <a:r>
                        <a:rPr lang="en-US" sz="900" dirty="0"/>
                        <a:t>Additional Synopsys-Specific Advice</a:t>
                      </a:r>
                    </a:p>
                  </a:txBody>
                  <a:tcPr/>
                </a:tc>
                <a:extLst>
                  <a:ext uri="{0D108BD9-81ED-4DB2-BD59-A6C34878D82A}">
                    <a16:rowId xmlns:a16="http://schemas.microsoft.com/office/drawing/2014/main" val="3410815439"/>
                  </a:ext>
                </a:extLst>
              </a:tr>
              <a:tr h="370840">
                <a:tc>
                  <a:txBody>
                    <a:bodyPr/>
                    <a:lstStyle/>
                    <a:p>
                      <a:r>
                        <a:rPr lang="en-US" sz="900" dirty="0"/>
                        <a:t>D1. Identify the Team</a:t>
                      </a:r>
                    </a:p>
                  </a:txBody>
                  <a:tcPr/>
                </a:tc>
                <a:tc>
                  <a:txBody>
                    <a:bodyPr/>
                    <a:lstStyle/>
                    <a:p>
                      <a:r>
                        <a:rPr lang="en-US" sz="900" dirty="0"/>
                        <a:t>3-6 people with 1st hand knowledge of the issue and relevant processes.</a:t>
                      </a:r>
                    </a:p>
                    <a:p>
                      <a:r>
                        <a:rPr lang="en-US" sz="900" dirty="0"/>
                        <a:t>Identify a leader.</a:t>
                      </a:r>
                    </a:p>
                    <a:p>
                      <a:r>
                        <a:rPr lang="en-US" sz="900" dirty="0"/>
                        <a:t>Determine frequency of meetings.</a:t>
                      </a:r>
                    </a:p>
                  </a:txBody>
                  <a:tcPr/>
                </a:tc>
                <a:tc>
                  <a:txBody>
                    <a:bodyPr/>
                    <a:lstStyle/>
                    <a:p>
                      <a:r>
                        <a:rPr lang="en-US" sz="900" dirty="0"/>
                        <a:t>Typically includes R&amp;D managers/senior engineers with first-hand knowledge of the product and processes, and PEM or equivalent who would be knowledgeable of the IP releases and customers.</a:t>
                      </a:r>
                    </a:p>
                    <a:p>
                      <a:r>
                        <a:rPr lang="en-US" sz="900" dirty="0"/>
                        <a:t>When starting a new problem investigation, be sure to pull the latest 8D template from </a:t>
                      </a:r>
                      <a:r>
                        <a:rPr lang="en-US" sz="900" dirty="0">
                          <a:hlinkClick r:id="rId4"/>
                        </a:rPr>
                        <a:t>SGQMS</a:t>
                      </a:r>
                      <a:r>
                        <a:rPr lang="en-US" sz="900" dirty="0"/>
                        <a:t>: </a:t>
                      </a:r>
                      <a:r>
                        <a:rPr lang="en-US" sz="900" dirty="0">
                          <a:hlinkClick r:id="rId5"/>
                        </a:rPr>
                        <a:t>https://sp-sg/sites/sgqms/QMSTools/8D%20Information/Home.aspx</a:t>
                      </a:r>
                      <a:r>
                        <a:rPr lang="en-US" sz="900" dirty="0"/>
                        <a:t> </a:t>
                      </a:r>
                    </a:p>
                  </a:txBody>
                  <a:tcPr/>
                </a:tc>
                <a:extLst>
                  <a:ext uri="{0D108BD9-81ED-4DB2-BD59-A6C34878D82A}">
                    <a16:rowId xmlns:a16="http://schemas.microsoft.com/office/drawing/2014/main" val="1961760959"/>
                  </a:ext>
                </a:extLst>
              </a:tr>
              <a:tr h="370840">
                <a:tc>
                  <a:txBody>
                    <a:bodyPr/>
                    <a:lstStyle/>
                    <a:p>
                      <a:r>
                        <a:rPr lang="en-US" sz="900" dirty="0"/>
                        <a:t>D2. Describe the Problem</a:t>
                      </a:r>
                    </a:p>
                  </a:txBody>
                  <a:tcPr/>
                </a:tc>
                <a:tc>
                  <a:txBody>
                    <a:bodyPr/>
                    <a:lstStyle/>
                    <a:p>
                      <a:r>
                        <a:rPr lang="en-US" sz="900" dirty="0"/>
                        <a:t>Investigation of the problem, up to causal factor.  This is all part of understanding and describing the problem.</a:t>
                      </a:r>
                    </a:p>
                  </a:txBody>
                  <a:tcPr/>
                </a:tc>
                <a:tc>
                  <a:txBody>
                    <a:bodyPr/>
                    <a:lstStyle/>
                    <a:p>
                      <a:r>
                        <a:rPr lang="en-US" sz="900" dirty="0"/>
                        <a:t>Summarize the symptoms of the issue, customer impact, etc., as well as what the causal factor was (transistor too leaky, layout traces too close together, specific bug in RTL, etc.), is this an automotive product?.</a:t>
                      </a:r>
                    </a:p>
                  </a:txBody>
                  <a:tcPr/>
                </a:tc>
                <a:extLst>
                  <a:ext uri="{0D108BD9-81ED-4DB2-BD59-A6C34878D82A}">
                    <a16:rowId xmlns:a16="http://schemas.microsoft.com/office/drawing/2014/main" val="1173169470"/>
                  </a:ext>
                </a:extLst>
              </a:tr>
              <a:tr h="370840">
                <a:tc>
                  <a:txBody>
                    <a:bodyPr/>
                    <a:lstStyle/>
                    <a:p>
                      <a:r>
                        <a:rPr lang="en-US" sz="900" dirty="0"/>
                        <a:t>D3. Contain Problem and Implement Corrective Actions</a:t>
                      </a:r>
                    </a:p>
                  </a:txBody>
                  <a:tcPr/>
                </a:tc>
                <a:tc>
                  <a:txBody>
                    <a:bodyPr/>
                    <a:lstStyle/>
                    <a:p>
                      <a:r>
                        <a:rPr lang="en-US" sz="900" dirty="0"/>
                        <a:t>Identify affected products and batches, and perform internal/external containment of this material.</a:t>
                      </a:r>
                    </a:p>
                    <a:p>
                      <a:r>
                        <a:rPr lang="en-US" sz="900" dirty="0"/>
                        <a:t>In manufacturing, typically add an extra rework or inspection step (which is removed once the preventive actions are implemented) to allow customer shipments to occur, keeping the customer out of a bind.</a:t>
                      </a:r>
                    </a:p>
                  </a:txBody>
                  <a:tcPr/>
                </a:tc>
                <a:tc>
                  <a:txBody>
                    <a:bodyPr/>
                    <a:lstStyle/>
                    <a:p>
                      <a:r>
                        <a:rPr lang="en-US" sz="900" dirty="0"/>
                        <a:t>Identify all impacted IPs and customers.</a:t>
                      </a:r>
                    </a:p>
                    <a:p>
                      <a:r>
                        <a:rPr lang="en-US" sz="900" dirty="0"/>
                        <a:t>Determine if possible work-around can be offered to customer (consider IP-level or higher, system-level).</a:t>
                      </a:r>
                    </a:p>
                    <a:p>
                      <a:r>
                        <a:rPr lang="en-US" sz="900" dirty="0"/>
                        <a:t>Determine if a </a:t>
                      </a:r>
                      <a:r>
                        <a:rPr lang="en-US" sz="900" u="sng" dirty="0"/>
                        <a:t>bug fix release</a:t>
                      </a:r>
                      <a:r>
                        <a:rPr lang="en-US" sz="900" dirty="0"/>
                        <a:t> should be offered and what it would consist of.</a:t>
                      </a:r>
                    </a:p>
                    <a:p>
                      <a:r>
                        <a:rPr lang="en-US" sz="900" dirty="0"/>
                        <a:t>Create STAR and publish to web, if appropriate, to alert customers and recommend specific solutions (work-around and/or fix). </a:t>
                      </a:r>
                    </a:p>
                  </a:txBody>
                  <a:tcPr/>
                </a:tc>
                <a:extLst>
                  <a:ext uri="{0D108BD9-81ED-4DB2-BD59-A6C34878D82A}">
                    <a16:rowId xmlns:a16="http://schemas.microsoft.com/office/drawing/2014/main" val="786020539"/>
                  </a:ext>
                </a:extLst>
              </a:tr>
              <a:tr h="370840">
                <a:tc>
                  <a:txBody>
                    <a:bodyPr/>
                    <a:lstStyle/>
                    <a:p>
                      <a:r>
                        <a:rPr lang="en-US" sz="900" dirty="0"/>
                        <a:t>D4. Determine Root Cause(s)</a:t>
                      </a:r>
                    </a:p>
                  </a:txBody>
                  <a:tcPr/>
                </a:tc>
                <a:tc>
                  <a:txBody>
                    <a:bodyPr/>
                    <a:lstStyle/>
                    <a:p>
                      <a:r>
                        <a:rPr lang="en-US" sz="900" dirty="0"/>
                        <a:t>Analysis of the </a:t>
                      </a:r>
                      <a:r>
                        <a:rPr lang="en-US" sz="900" u="sng" dirty="0"/>
                        <a:t>process</a:t>
                      </a:r>
                      <a:r>
                        <a:rPr lang="en-US" sz="900" dirty="0"/>
                        <a:t> and how it failed.</a:t>
                      </a:r>
                    </a:p>
                    <a:p>
                      <a:endParaRPr lang="en-US" sz="900" dirty="0"/>
                    </a:p>
                  </a:txBody>
                  <a:tcPr/>
                </a:tc>
                <a:tc>
                  <a:txBody>
                    <a:bodyPr/>
                    <a:lstStyle/>
                    <a:p>
                      <a:r>
                        <a:rPr lang="en-US" sz="900" dirty="0"/>
                        <a:t>Now that crisis is averted, conduct 5 Why Analysis to answer what is missing or flawed in the process which allowed the issue to occur, and how it escaped detection. Identify process related root causes (RCs).</a:t>
                      </a:r>
                    </a:p>
                  </a:txBody>
                  <a:tcPr/>
                </a:tc>
                <a:extLst>
                  <a:ext uri="{0D108BD9-81ED-4DB2-BD59-A6C34878D82A}">
                    <a16:rowId xmlns:a16="http://schemas.microsoft.com/office/drawing/2014/main" val="1372820678"/>
                  </a:ext>
                </a:extLst>
              </a:tr>
              <a:tr h="370840">
                <a:tc>
                  <a:txBody>
                    <a:bodyPr/>
                    <a:lstStyle/>
                    <a:p>
                      <a:r>
                        <a:rPr lang="en-US" sz="900" dirty="0"/>
                        <a:t>D5. Identify Preventive Actions</a:t>
                      </a:r>
                    </a:p>
                  </a:txBody>
                  <a:tcPr/>
                </a:tc>
                <a:tc>
                  <a:txBody>
                    <a:bodyPr/>
                    <a:lstStyle/>
                    <a:p>
                      <a:r>
                        <a:rPr lang="en-US" sz="900" dirty="0"/>
                        <a:t>Generate ideas for process improvement which will address the root cause and prevent this type of issue from occurring in the future. </a:t>
                      </a:r>
                    </a:p>
                    <a:p>
                      <a:r>
                        <a:rPr lang="en-US" sz="900" dirty="0"/>
                        <a:t>Select the best one to implement.</a:t>
                      </a:r>
                    </a:p>
                    <a:p>
                      <a:r>
                        <a:rPr lang="en-US" sz="900" dirty="0"/>
                        <a:t>Must be practical and withstand the test of time. </a:t>
                      </a:r>
                    </a:p>
                  </a:txBody>
                  <a:tcPr/>
                </a:tc>
                <a:tc>
                  <a:txBody>
                    <a:bodyPr/>
                    <a:lstStyle/>
                    <a:p>
                      <a:r>
                        <a:rPr lang="en-US" sz="900" dirty="0"/>
                        <a:t>Consider what is feasible to implement broadly across many products.</a:t>
                      </a:r>
                    </a:p>
                    <a:p>
                      <a:r>
                        <a:rPr lang="en-US" sz="900" dirty="0"/>
                        <a:t>If a new tool/script is required, some testing may be required. </a:t>
                      </a:r>
                    </a:p>
                    <a:p>
                      <a:r>
                        <a:rPr lang="en-US" sz="900" dirty="0"/>
                        <a:t>Be sure the improvement will reliably </a:t>
                      </a:r>
                      <a:r>
                        <a:rPr lang="en-US" sz="900" u="sng" dirty="0"/>
                        <a:t>prevent</a:t>
                      </a:r>
                      <a:r>
                        <a:rPr lang="en-US" sz="900" dirty="0"/>
                        <a:t> the issue, or at least reliably </a:t>
                      </a:r>
                      <a:r>
                        <a:rPr lang="en-US" sz="900" u="sng" dirty="0"/>
                        <a:t>detect</a:t>
                      </a:r>
                      <a:r>
                        <a:rPr lang="en-US" sz="900" u="none" dirty="0"/>
                        <a:t> the issue.</a:t>
                      </a:r>
                    </a:p>
                    <a:p>
                      <a:r>
                        <a:rPr lang="en-US" sz="900" u="none" dirty="0"/>
                        <a:t>Brainstorm to identify all possible preventive actions (PAs) and shortlist the best one for implementation to address the RCs.</a:t>
                      </a:r>
                    </a:p>
                  </a:txBody>
                  <a:tcPr/>
                </a:tc>
                <a:extLst>
                  <a:ext uri="{0D108BD9-81ED-4DB2-BD59-A6C34878D82A}">
                    <a16:rowId xmlns:a16="http://schemas.microsoft.com/office/drawing/2014/main" val="1529217471"/>
                  </a:ext>
                </a:extLst>
              </a:tr>
              <a:tr h="370840">
                <a:tc>
                  <a:txBody>
                    <a:bodyPr/>
                    <a:lstStyle/>
                    <a:p>
                      <a:r>
                        <a:rPr lang="en-US" sz="900" dirty="0"/>
                        <a:t>D6. Implement Preventive Actions</a:t>
                      </a:r>
                    </a:p>
                  </a:txBody>
                  <a:tcPr/>
                </a:tc>
                <a:tc>
                  <a:txBody>
                    <a:bodyPr/>
                    <a:lstStyle/>
                    <a:p>
                      <a:r>
                        <a:rPr lang="en-US" sz="900" dirty="0"/>
                        <a:t>Create action plan – who does what, and by when?</a:t>
                      </a:r>
                    </a:p>
                    <a:p>
                      <a:r>
                        <a:rPr lang="en-US" sz="900" dirty="0"/>
                        <a:t>Note that several steps may need to be carried out in order to successfully implement 1 preventive action into the process.</a:t>
                      </a:r>
                    </a:p>
                    <a:p>
                      <a:r>
                        <a:rPr lang="en-US" sz="900" dirty="0"/>
                        <a:t>Execute the action plan.</a:t>
                      </a:r>
                    </a:p>
                  </a:txBody>
                  <a:tcPr/>
                </a:tc>
                <a:tc>
                  <a:txBody>
                    <a:bodyPr/>
                    <a:lstStyle/>
                    <a:p>
                      <a:r>
                        <a:rPr lang="en-US" sz="900" dirty="0"/>
                        <a:t>How to spread broadly so the improvement benefits as many products/processes as possible?  Councils?</a:t>
                      </a:r>
                    </a:p>
                    <a:p>
                      <a:r>
                        <a:rPr lang="en-US" sz="900" dirty="0"/>
                        <a:t>What tools/scripts need to be developed and tested?</a:t>
                      </a:r>
                    </a:p>
                    <a:p>
                      <a:r>
                        <a:rPr lang="en-US" sz="900" dirty="0"/>
                        <a:t>What documentation, procedures, flows, checklists need to be created/mod</a:t>
                      </a:r>
                      <a:r>
                        <a:rPr lang="en-US" sz="900" kern="1200" dirty="0">
                          <a:solidFill>
                            <a:schemeClr val="dk1"/>
                          </a:solidFill>
                          <a:latin typeface="+mn-lt"/>
                          <a:ea typeface="+mn-ea"/>
                          <a:cs typeface="+mn-cs"/>
                        </a:rPr>
                        <a:t>ified?</a:t>
                      </a:r>
                    </a:p>
                    <a:p>
                      <a:r>
                        <a:rPr lang="en-US" sz="900" kern="1200" dirty="0">
                          <a:solidFill>
                            <a:schemeClr val="dk1"/>
                          </a:solidFill>
                          <a:latin typeface="+mn-lt"/>
                          <a:ea typeface="+mn-ea"/>
                          <a:cs typeface="+mn-cs"/>
                        </a:rPr>
                        <a:t>Assign clear owners.</a:t>
                      </a:r>
                    </a:p>
                    <a:p>
                      <a:r>
                        <a:rPr lang="en-US" sz="900" kern="1200" dirty="0">
                          <a:solidFill>
                            <a:schemeClr val="dk1"/>
                          </a:solidFill>
                          <a:latin typeface="+mn-lt"/>
                          <a:ea typeface="+mn-ea"/>
                          <a:cs typeface="+mn-cs"/>
                        </a:rPr>
                        <a:t>Follow up on all actions until completed, and record completion dates. Capture the implemented PA’s evidence.</a:t>
                      </a:r>
                    </a:p>
                  </a:txBody>
                  <a:tcPr/>
                </a:tc>
                <a:extLst>
                  <a:ext uri="{0D108BD9-81ED-4DB2-BD59-A6C34878D82A}">
                    <a16:rowId xmlns:a16="http://schemas.microsoft.com/office/drawing/2014/main" val="1693235090"/>
                  </a:ext>
                </a:extLst>
              </a:tr>
              <a:tr h="370840">
                <a:tc>
                  <a:txBody>
                    <a:bodyPr/>
                    <a:lstStyle/>
                    <a:p>
                      <a:r>
                        <a:rPr lang="en-US" sz="900" dirty="0"/>
                        <a:t>D7. Prevent Re-Occurrence</a:t>
                      </a:r>
                    </a:p>
                  </a:txBody>
                  <a:tcPr/>
                </a:tc>
                <a:tc>
                  <a:txBody>
                    <a:bodyPr/>
                    <a:lstStyle/>
                    <a:p>
                      <a:r>
                        <a:rPr lang="en-US" sz="900" dirty="0"/>
                        <a:t>Conduct internal audits to ensure ongoing compliance to new process, and that it is working with no new problems.</a:t>
                      </a:r>
                    </a:p>
                    <a:p>
                      <a:r>
                        <a:rPr lang="en-US" sz="900" dirty="0"/>
                        <a:t>Remove Interim containment (if applicable).</a:t>
                      </a:r>
                    </a:p>
                    <a:p>
                      <a:r>
                        <a:rPr lang="en-US" sz="900" dirty="0"/>
                        <a:t>Share lessons learned.  What other products/processes are susceptible to a similar problem that should be proactively addressed?</a:t>
                      </a:r>
                    </a:p>
                  </a:txBody>
                  <a:tcPr/>
                </a:tc>
                <a:tc>
                  <a:txBody>
                    <a:bodyPr/>
                    <a:lstStyle/>
                    <a:p>
                      <a:r>
                        <a:rPr lang="en-US" sz="900" dirty="0"/>
                        <a:t>How do we make sure this new enhancement is always followed?</a:t>
                      </a:r>
                    </a:p>
                    <a:p>
                      <a:r>
                        <a:rPr lang="en-US" sz="900" dirty="0"/>
                        <a:t>What follow up is required to make sure that preventive actions are working?</a:t>
                      </a:r>
                    </a:p>
                    <a:p>
                      <a:r>
                        <a:rPr lang="en-US" sz="900" dirty="0"/>
                        <a:t>What other products/processes may be susceptible to a similar problem?</a:t>
                      </a:r>
                    </a:p>
                    <a:p>
                      <a:r>
                        <a:rPr lang="en-US" sz="900" dirty="0"/>
                        <a:t>Any DFMEAs to update now that a risk has been reduced as a result of this process improvement?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Share lessons learned.  What other products/processes are susceptible to a similar problem that should be proactively addressed?</a:t>
                      </a:r>
                    </a:p>
                  </a:txBody>
                  <a:tcPr/>
                </a:tc>
                <a:extLst>
                  <a:ext uri="{0D108BD9-81ED-4DB2-BD59-A6C34878D82A}">
                    <a16:rowId xmlns:a16="http://schemas.microsoft.com/office/drawing/2014/main" val="4236177277"/>
                  </a:ext>
                </a:extLst>
              </a:tr>
              <a:tr h="370840">
                <a:tc>
                  <a:txBody>
                    <a:bodyPr/>
                    <a:lstStyle/>
                    <a:p>
                      <a:r>
                        <a:rPr lang="en-US" sz="900" dirty="0"/>
                        <a:t>D8. Congratulate the Team and Retrospection</a:t>
                      </a:r>
                    </a:p>
                  </a:txBody>
                  <a:tcPr/>
                </a:tc>
                <a:tc>
                  <a:txBody>
                    <a:bodyPr/>
                    <a:lstStyle/>
                    <a:p>
                      <a:r>
                        <a:rPr lang="en-US" sz="900" dirty="0"/>
                        <a:t>Management should thank the team.</a:t>
                      </a:r>
                    </a:p>
                    <a:p>
                      <a:r>
                        <a:rPr lang="en-US" sz="900" dirty="0"/>
                        <a:t>Team should thank each other and thank outside contributors. </a:t>
                      </a:r>
                    </a:p>
                    <a:p>
                      <a:r>
                        <a:rPr lang="en-US" sz="900" dirty="0"/>
                        <a:t>What worked well and didn’t work well in the 8D investigation?</a:t>
                      </a:r>
                    </a:p>
                    <a:p>
                      <a:r>
                        <a:rPr lang="en-US" sz="900" dirty="0"/>
                        <a:t>Any recommendations for the next one?</a:t>
                      </a:r>
                    </a:p>
                  </a:txBody>
                  <a:tcPr/>
                </a:tc>
                <a:tc>
                  <a:txBody>
                    <a:bodyPr/>
                    <a:lstStyle/>
                    <a:p>
                      <a:r>
                        <a:rPr lang="en-US" sz="900" dirty="0"/>
                        <a:t>Review Entire 8D for technical correctness now that problem is completely understood.  Make sure actions are shown as complete or no longer applicable.  In the future, this 8D may be audited internally or by a 3</a:t>
                      </a:r>
                      <a:r>
                        <a:rPr lang="en-US" sz="900" baseline="30000" dirty="0"/>
                        <a:t>rd</a:t>
                      </a:r>
                      <a:r>
                        <a:rPr lang="en-US" sz="900" dirty="0"/>
                        <a:t> party.</a:t>
                      </a:r>
                    </a:p>
                    <a:p>
                      <a:r>
                        <a:rPr lang="en-US" sz="900" dirty="0"/>
                        <a:t>Conduct retrospection - what worked well, didn’t work well and what should be done differently next time.</a:t>
                      </a:r>
                    </a:p>
                    <a:p>
                      <a:r>
                        <a:rPr lang="en-US" sz="900" dirty="0"/>
                        <a:t>If required to share the 8D with the customer – use the customer version template available in </a:t>
                      </a:r>
                      <a:r>
                        <a:rPr lang="en-US" sz="900" dirty="0">
                          <a:hlinkClick r:id="rId4"/>
                        </a:rPr>
                        <a:t>SGQMS</a:t>
                      </a:r>
                      <a:r>
                        <a:rPr lang="en-US" sz="900" dirty="0"/>
                        <a:t>: </a:t>
                      </a:r>
                      <a:r>
                        <a:rPr lang="en-US" sz="900" dirty="0">
                          <a:hlinkClick r:id="rId6"/>
                        </a:rPr>
                        <a:t>here</a:t>
                      </a:r>
                      <a:endParaRPr lang="en-US" sz="900" dirty="0"/>
                    </a:p>
                  </a:txBody>
                  <a:tcPr/>
                </a:tc>
                <a:extLst>
                  <a:ext uri="{0D108BD9-81ED-4DB2-BD59-A6C34878D82A}">
                    <a16:rowId xmlns:a16="http://schemas.microsoft.com/office/drawing/2014/main" val="797528410"/>
                  </a:ext>
                </a:extLst>
              </a:tr>
            </a:tbl>
          </a:graphicData>
        </a:graphic>
      </p:graphicFrame>
      <p:sp>
        <p:nvSpPr>
          <p:cNvPr id="7" name="Arrow: Left-Right 6"/>
          <p:cNvSpPr/>
          <p:nvPr/>
        </p:nvSpPr>
        <p:spPr>
          <a:xfrm rot="16200000">
            <a:off x="1222946" y="2419844"/>
            <a:ext cx="1138362" cy="27432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Product</a:t>
            </a:r>
          </a:p>
        </p:txBody>
      </p:sp>
      <p:sp>
        <p:nvSpPr>
          <p:cNvPr id="8" name="Arrow: Left-Right 7"/>
          <p:cNvSpPr/>
          <p:nvPr/>
        </p:nvSpPr>
        <p:spPr>
          <a:xfrm rot="16200000">
            <a:off x="511968" y="4269186"/>
            <a:ext cx="2560320" cy="274320"/>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a:t>
            </a:r>
          </a:p>
        </p:txBody>
      </p:sp>
      <p:graphicFrame>
        <p:nvGraphicFramePr>
          <p:cNvPr id="11" name="Object 10">
            <a:extLst>
              <a:ext uri="{FF2B5EF4-FFF2-40B4-BE49-F238E27FC236}">
                <a16:creationId xmlns:a16="http://schemas.microsoft.com/office/drawing/2014/main" id="{7DD4871A-7D0F-4D5C-8BCB-FB3C84A401C9}"/>
              </a:ext>
            </a:extLst>
          </p:cNvPr>
          <p:cNvGraphicFramePr>
            <a:graphicFrameLocks noChangeAspect="1"/>
          </p:cNvGraphicFramePr>
          <p:nvPr>
            <p:extLst>
              <p:ext uri="{D42A27DB-BD31-4B8C-83A1-F6EECF244321}">
                <p14:modId xmlns:p14="http://schemas.microsoft.com/office/powerpoint/2010/main" val="2847702442"/>
              </p:ext>
            </p:extLst>
          </p:nvPr>
        </p:nvGraphicFramePr>
        <p:xfrm>
          <a:off x="8683487" y="6113780"/>
          <a:ext cx="914400" cy="806450"/>
        </p:xfrm>
        <a:graphic>
          <a:graphicData uri="http://schemas.openxmlformats.org/presentationml/2006/ole">
            <mc:AlternateContent xmlns:mc="http://schemas.openxmlformats.org/markup-compatibility/2006">
              <mc:Choice xmlns:v="urn:schemas-microsoft-com:vml" Requires="v">
                <p:oleObj name="Acrobat Document" showAsIcon="1" r:id="rId7" imgW="914400" imgH="806450" progId="AcroExch.Document.DC">
                  <p:embed/>
                </p:oleObj>
              </mc:Choice>
              <mc:Fallback>
                <p:oleObj name="Acrobat Document" showAsIcon="1" r:id="rId7" imgW="914400" imgH="806450" progId="AcroExch.Document.DC">
                  <p:embed/>
                  <p:pic>
                    <p:nvPicPr>
                      <p:cNvPr id="11" name="Object 10">
                        <a:extLst>
                          <a:ext uri="{FF2B5EF4-FFF2-40B4-BE49-F238E27FC236}">
                            <a16:creationId xmlns:a16="http://schemas.microsoft.com/office/drawing/2014/main" id="{7DD4871A-7D0F-4D5C-8BCB-FB3C84A401C9}"/>
                          </a:ext>
                        </a:extLst>
                      </p:cNvPr>
                      <p:cNvPicPr/>
                      <p:nvPr/>
                    </p:nvPicPr>
                    <p:blipFill>
                      <a:blip r:embed="rId8"/>
                      <a:stretch>
                        <a:fillRect/>
                      </a:stretch>
                    </p:blipFill>
                    <p:spPr>
                      <a:xfrm>
                        <a:off x="8683487" y="6113780"/>
                        <a:ext cx="914400" cy="806450"/>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101920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8D Revision History</a:t>
            </a:r>
          </a:p>
        </p:txBody>
      </p:sp>
      <p:graphicFrame>
        <p:nvGraphicFramePr>
          <p:cNvPr id="4" name="Table 3"/>
          <p:cNvGraphicFramePr>
            <a:graphicFrameLocks noGrp="1"/>
          </p:cNvGraphicFramePr>
          <p:nvPr>
            <p:extLst>
              <p:ext uri="{D42A27DB-BD31-4B8C-83A1-F6EECF244321}">
                <p14:modId xmlns:p14="http://schemas.microsoft.com/office/powerpoint/2010/main" val="3586534670"/>
              </p:ext>
            </p:extLst>
          </p:nvPr>
        </p:nvGraphicFramePr>
        <p:xfrm>
          <a:off x="407092" y="1112857"/>
          <a:ext cx="10451650" cy="4430454"/>
        </p:xfrm>
        <a:graphic>
          <a:graphicData uri="http://schemas.openxmlformats.org/drawingml/2006/table">
            <a:tbl>
              <a:tblPr firstRow="1" bandRow="1">
                <a:tableStyleId>{5C22544A-7EE6-4342-B048-85BDC9FD1C3A}</a:tableStyleId>
              </a:tblPr>
              <a:tblGrid>
                <a:gridCol w="1221683">
                  <a:extLst>
                    <a:ext uri="{9D8B030D-6E8A-4147-A177-3AD203B41FA5}">
                      <a16:colId xmlns:a16="http://schemas.microsoft.com/office/drawing/2014/main" val="4217440684"/>
                    </a:ext>
                  </a:extLst>
                </a:gridCol>
                <a:gridCol w="1524000">
                  <a:extLst>
                    <a:ext uri="{9D8B030D-6E8A-4147-A177-3AD203B41FA5}">
                      <a16:colId xmlns:a16="http://schemas.microsoft.com/office/drawing/2014/main" val="2295388903"/>
                    </a:ext>
                  </a:extLst>
                </a:gridCol>
                <a:gridCol w="7705967">
                  <a:extLst>
                    <a:ext uri="{9D8B030D-6E8A-4147-A177-3AD203B41FA5}">
                      <a16:colId xmlns:a16="http://schemas.microsoft.com/office/drawing/2014/main" val="2207528884"/>
                    </a:ext>
                  </a:extLst>
                </a:gridCol>
              </a:tblGrid>
              <a:tr h="543415">
                <a:tc>
                  <a:txBody>
                    <a:bodyPr/>
                    <a:lstStyle/>
                    <a:p>
                      <a:pPr algn="ctr"/>
                      <a:r>
                        <a:rPr lang="en-US" sz="1200" dirty="0"/>
                        <a:t>Date</a:t>
                      </a:r>
                    </a:p>
                    <a:p>
                      <a:endParaRPr lang="en-US" sz="800" dirty="0"/>
                    </a:p>
                    <a:p>
                      <a:r>
                        <a:rPr lang="en-US" sz="800" dirty="0"/>
                        <a:t>&lt;</a:t>
                      </a:r>
                      <a:r>
                        <a:rPr lang="en-US" sz="800" b="1" kern="1200" dirty="0">
                          <a:solidFill>
                            <a:schemeClr val="lt1"/>
                          </a:solidFill>
                          <a:latin typeface="+mn-lt"/>
                          <a:ea typeface="+mn-ea"/>
                          <a:cs typeface="+mn-cs"/>
                        </a:rPr>
                        <a:t>Month DD, YYYY&gt;</a:t>
                      </a:r>
                    </a:p>
                  </a:txBody>
                  <a:tcPr/>
                </a:tc>
                <a:tc>
                  <a:txBody>
                    <a:bodyPr/>
                    <a:lstStyle/>
                    <a:p>
                      <a:pPr algn="ctr"/>
                      <a:r>
                        <a:rPr lang="en-US" sz="1200" dirty="0"/>
                        <a:t>Author</a:t>
                      </a:r>
                    </a:p>
                  </a:txBody>
                  <a:tcPr/>
                </a:tc>
                <a:tc>
                  <a:txBody>
                    <a:bodyPr/>
                    <a:lstStyle/>
                    <a:p>
                      <a:pPr algn="ctr"/>
                      <a:r>
                        <a:rPr lang="en-US" sz="1200" dirty="0"/>
                        <a:t>Changes Made</a:t>
                      </a:r>
                    </a:p>
                  </a:txBody>
                  <a:tcPr/>
                </a:tc>
                <a:extLst>
                  <a:ext uri="{0D108BD9-81ED-4DB2-BD59-A6C34878D82A}">
                    <a16:rowId xmlns:a16="http://schemas.microsoft.com/office/drawing/2014/main" val="1473139658"/>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4244515430"/>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727331426"/>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03254656"/>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49712247"/>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142364769"/>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033515429"/>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601125635"/>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798001103"/>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76992874"/>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74987420"/>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36082029"/>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9451608"/>
                  </a:ext>
                </a:extLst>
              </a:tr>
              <a:tr h="29900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27494463"/>
                  </a:ext>
                </a:extLst>
              </a:tr>
            </a:tbl>
          </a:graphicData>
        </a:graphic>
      </p:graphicFrame>
    </p:spTree>
    <p:extLst>
      <p:ext uri="{BB962C8B-B14F-4D97-AF65-F5344CB8AC3E}">
        <p14:creationId xmlns:p14="http://schemas.microsoft.com/office/powerpoint/2010/main" val="403072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D1. Identify the Team</a:t>
            </a:r>
          </a:p>
        </p:txBody>
      </p:sp>
      <p:graphicFrame>
        <p:nvGraphicFramePr>
          <p:cNvPr id="5" name="Table 4">
            <a:extLst>
              <a:ext uri="{FF2B5EF4-FFF2-40B4-BE49-F238E27FC236}">
                <a16:creationId xmlns:a16="http://schemas.microsoft.com/office/drawing/2014/main" id="{89CC4308-31BA-433D-BF39-68AE553C478F}"/>
              </a:ext>
            </a:extLst>
          </p:cNvPr>
          <p:cNvGraphicFramePr>
            <a:graphicFrameLocks noGrp="1"/>
          </p:cNvGraphicFramePr>
          <p:nvPr>
            <p:extLst>
              <p:ext uri="{D42A27DB-BD31-4B8C-83A1-F6EECF244321}">
                <p14:modId xmlns:p14="http://schemas.microsoft.com/office/powerpoint/2010/main" val="3004618698"/>
              </p:ext>
            </p:extLst>
          </p:nvPr>
        </p:nvGraphicFramePr>
        <p:xfrm>
          <a:off x="558476" y="1804064"/>
          <a:ext cx="11277923" cy="3536578"/>
        </p:xfrm>
        <a:graphic>
          <a:graphicData uri="http://schemas.openxmlformats.org/drawingml/2006/table">
            <a:tbl>
              <a:tblPr firstRow="1" bandRow="1">
                <a:tableStyleId>{5C22544A-7EE6-4342-B048-85BDC9FD1C3A}</a:tableStyleId>
              </a:tblPr>
              <a:tblGrid>
                <a:gridCol w="3688404">
                  <a:extLst>
                    <a:ext uri="{9D8B030D-6E8A-4147-A177-3AD203B41FA5}">
                      <a16:colId xmlns:a16="http://schemas.microsoft.com/office/drawing/2014/main" val="4217440684"/>
                    </a:ext>
                  </a:extLst>
                </a:gridCol>
                <a:gridCol w="3068320">
                  <a:extLst>
                    <a:ext uri="{9D8B030D-6E8A-4147-A177-3AD203B41FA5}">
                      <a16:colId xmlns:a16="http://schemas.microsoft.com/office/drawing/2014/main" val="2207528884"/>
                    </a:ext>
                  </a:extLst>
                </a:gridCol>
                <a:gridCol w="4521199">
                  <a:extLst>
                    <a:ext uri="{9D8B030D-6E8A-4147-A177-3AD203B41FA5}">
                      <a16:colId xmlns:a16="http://schemas.microsoft.com/office/drawing/2014/main" val="3024424268"/>
                    </a:ext>
                  </a:extLst>
                </a:gridCol>
              </a:tblGrid>
              <a:tr h="419549">
                <a:tc>
                  <a:txBody>
                    <a:bodyPr/>
                    <a:lstStyle/>
                    <a:p>
                      <a:pPr algn="ctr"/>
                      <a:r>
                        <a:rPr lang="en-US" sz="1600" dirty="0"/>
                        <a:t>Name</a:t>
                      </a:r>
                    </a:p>
                  </a:txBody>
                  <a:tcPr anchor="ctr"/>
                </a:tc>
                <a:tc>
                  <a:txBody>
                    <a:bodyPr/>
                    <a:lstStyle/>
                    <a:p>
                      <a:pPr algn="ctr"/>
                      <a:r>
                        <a:rPr lang="en-US" sz="1600" dirty="0"/>
                        <a:t>Title</a:t>
                      </a:r>
                    </a:p>
                  </a:txBody>
                  <a:tcPr anchor="ctr"/>
                </a:tc>
                <a:tc>
                  <a:txBody>
                    <a:bodyPr/>
                    <a:lstStyle/>
                    <a:p>
                      <a:pPr algn="ctr"/>
                      <a:r>
                        <a:rPr lang="en-US" sz="1600" dirty="0"/>
                        <a:t>Role in this 8D</a:t>
                      </a:r>
                    </a:p>
                  </a:txBody>
                  <a:tcPr anchor="ctr"/>
                </a:tc>
                <a:extLst>
                  <a:ext uri="{0D108BD9-81ED-4DB2-BD59-A6C34878D82A}">
                    <a16:rowId xmlns:a16="http://schemas.microsoft.com/office/drawing/2014/main" val="1473139658"/>
                  </a:ext>
                </a:extLst>
              </a:tr>
              <a:tr h="419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tc>
                <a:tc>
                  <a:txBody>
                    <a:bodyPr/>
                    <a:lstStyle/>
                    <a:p>
                      <a:r>
                        <a:rPr lang="en-US" sz="1400" dirty="0"/>
                        <a:t>8D Analysis Leader</a:t>
                      </a:r>
                    </a:p>
                  </a:txBody>
                  <a:tcPr/>
                </a:tc>
                <a:tc>
                  <a:txBody>
                    <a:bodyPr/>
                    <a:lstStyle/>
                    <a:p>
                      <a:r>
                        <a:rPr lang="en-US" sz="1400" kern="1200" dirty="0">
                          <a:solidFill>
                            <a:schemeClr val="dk1"/>
                          </a:solidFill>
                          <a:effectLst/>
                          <a:latin typeface="+mn-lt"/>
                          <a:ea typeface="+mn-ea"/>
                          <a:cs typeface="+mn-cs"/>
                        </a:rPr>
                        <a:t>Accountable for … </a:t>
                      </a:r>
                    </a:p>
                    <a:p>
                      <a:pPr marL="342900" indent="-342900">
                        <a:buAutoNum type="arabicPeriod"/>
                      </a:pPr>
                      <a:r>
                        <a:rPr lang="en-US" sz="1200" kern="1200" dirty="0">
                          <a:solidFill>
                            <a:schemeClr val="dk1"/>
                          </a:solidFill>
                          <a:effectLst/>
                          <a:latin typeface="+mn-lt"/>
                          <a:ea typeface="+mn-ea"/>
                          <a:cs typeface="+mn-cs"/>
                        </a:rPr>
                        <a:t>setting the pace</a:t>
                      </a:r>
                    </a:p>
                    <a:p>
                      <a:pPr marL="342900" indent="-342900">
                        <a:buAutoNum type="arabicPeriod"/>
                      </a:pPr>
                      <a:r>
                        <a:rPr lang="en-US" sz="1200" kern="1200" dirty="0">
                          <a:solidFill>
                            <a:schemeClr val="dk1"/>
                          </a:solidFill>
                          <a:effectLst/>
                          <a:latin typeface="+mn-lt"/>
                          <a:ea typeface="+mn-ea"/>
                          <a:cs typeface="+mn-cs"/>
                        </a:rPr>
                        <a:t>organizing &amp; moderating meetings</a:t>
                      </a:r>
                    </a:p>
                    <a:p>
                      <a:pPr marL="342900" indent="-342900">
                        <a:buAutoNum type="arabicPeriod"/>
                      </a:pPr>
                      <a:r>
                        <a:rPr lang="en-US" sz="1200" kern="1200" dirty="0">
                          <a:solidFill>
                            <a:schemeClr val="dk1"/>
                          </a:solidFill>
                          <a:effectLst/>
                          <a:latin typeface="+mn-lt"/>
                          <a:ea typeface="+mn-ea"/>
                          <a:cs typeface="+mn-cs"/>
                        </a:rPr>
                        <a:t>facilitating critical analysis</a:t>
                      </a:r>
                    </a:p>
                    <a:p>
                      <a:pPr marL="342900" indent="-342900">
                        <a:buAutoNum type="arabicPeriod"/>
                      </a:pPr>
                      <a:r>
                        <a:rPr lang="en-US" sz="1200" kern="1200" dirty="0">
                          <a:solidFill>
                            <a:schemeClr val="dk1"/>
                          </a:solidFill>
                          <a:effectLst/>
                          <a:latin typeface="+mn-lt"/>
                          <a:ea typeface="+mn-ea"/>
                          <a:cs typeface="+mn-cs"/>
                        </a:rPr>
                        <a:t>deciding slide content &amp; quality</a:t>
                      </a:r>
                      <a:endParaRPr lang="en-US" sz="1200" dirty="0"/>
                    </a:p>
                  </a:txBody>
                  <a:tcPr/>
                </a:tc>
                <a:extLst>
                  <a:ext uri="{0D108BD9-81ED-4DB2-BD59-A6C34878D82A}">
                    <a16:rowId xmlns:a16="http://schemas.microsoft.com/office/drawing/2014/main" val="4244515430"/>
                  </a:ext>
                </a:extLst>
              </a:tr>
              <a:tr h="4948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tc>
                <a:tc>
                  <a:txBody>
                    <a:bodyPr/>
                    <a:lstStyle/>
                    <a:p>
                      <a:r>
                        <a:rPr lang="en-US" sz="1400" dirty="0"/>
                        <a:t>Project Engineering Manager (PEM)</a:t>
                      </a:r>
                    </a:p>
                  </a:txBody>
                  <a:tcPr/>
                </a:tc>
                <a:tc>
                  <a:txBody>
                    <a:bodyPr/>
                    <a:lstStyle/>
                    <a:p>
                      <a:r>
                        <a:rPr lang="en-US" sz="1400" kern="1200" dirty="0">
                          <a:solidFill>
                            <a:schemeClr val="dk1"/>
                          </a:solidFill>
                          <a:effectLst/>
                          <a:latin typeface="+mn-lt"/>
                          <a:ea typeface="+mn-ea"/>
                          <a:cs typeface="+mn-cs"/>
                        </a:rPr>
                        <a:t>PEM that managed the project and is responsible for interface between technical teams and the customers</a:t>
                      </a:r>
                      <a:endParaRPr lang="en-US" sz="1400" dirty="0"/>
                    </a:p>
                  </a:txBody>
                  <a:tcPr/>
                </a:tc>
                <a:extLst>
                  <a:ext uri="{0D108BD9-81ED-4DB2-BD59-A6C34878D82A}">
                    <a16:rowId xmlns:a16="http://schemas.microsoft.com/office/drawing/2014/main" val="1727331426"/>
                  </a:ext>
                </a:extLst>
              </a:tr>
              <a:tr h="419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tc>
                <a:tc>
                  <a:txBody>
                    <a:bodyPr/>
                    <a:lstStyle/>
                    <a:p>
                      <a:r>
                        <a:rPr lang="en-US" sz="1400" dirty="0"/>
                        <a:t>Digital Engineer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Performed the original tasks &amp; work and performs the technical debug &amp; correction actions</a:t>
                      </a:r>
                      <a:endParaRPr lang="en-US" sz="1400" dirty="0"/>
                    </a:p>
                  </a:txBody>
                  <a:tcPr/>
                </a:tc>
                <a:extLst>
                  <a:ext uri="{0D108BD9-81ED-4DB2-BD59-A6C34878D82A}">
                    <a16:rowId xmlns:a16="http://schemas.microsoft.com/office/drawing/2014/main" val="3103254656"/>
                  </a:ext>
                </a:extLst>
              </a:tr>
              <a:tr h="419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AMS Methodology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mn-lt"/>
                          <a:ea typeface="+mn-ea"/>
                          <a:cs typeface="+mn-cs"/>
                        </a:rPr>
                        <a:t>(Examples:  ERC Methodology Lead, ESD Methodology Lead, </a:t>
                      </a:r>
                      <a:r>
                        <a:rPr kumimoji="0" lang="en-US" sz="1050" b="0" i="0" u="none" strike="noStrike" kern="1200" cap="none" spc="0" normalizeH="0" baseline="0" noProof="0">
                          <a:ln>
                            <a:noFill/>
                          </a:ln>
                          <a:solidFill>
                            <a:prstClr val="white">
                              <a:lumMod val="50000"/>
                            </a:prstClr>
                          </a:solidFill>
                          <a:effectLst/>
                          <a:uLnTx/>
                          <a:uFillTx/>
                          <a:latin typeface="+mn-lt"/>
                          <a:ea typeface="+mn-ea"/>
                          <a:cs typeface="+mn-cs"/>
                        </a:rPr>
                        <a:t>AMS Methodology </a:t>
                      </a:r>
                      <a:r>
                        <a:rPr kumimoji="0" lang="en-US" sz="1050" b="0" i="0" u="none" strike="noStrike" kern="1200" cap="none" spc="0" normalizeH="0" baseline="0" noProof="0" dirty="0">
                          <a:ln>
                            <a:noFill/>
                          </a:ln>
                          <a:solidFill>
                            <a:prstClr val="white">
                              <a:lumMod val="50000"/>
                            </a:prstClr>
                          </a:solidFill>
                          <a:effectLst/>
                          <a:uLnTx/>
                          <a:uFillTx/>
                          <a:latin typeface="+mn-lt"/>
                          <a:ea typeface="+mn-ea"/>
                          <a:cs typeface="+mn-cs"/>
                        </a:rPr>
                        <a:t>lead)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bg1">
                              <a:lumMod val="50000"/>
                            </a:schemeClr>
                          </a:solidFill>
                          <a:effectLst/>
                          <a:latin typeface="+mn-lt"/>
                          <a:ea typeface="+mn-ea"/>
                          <a:cs typeface="+mn-cs"/>
                        </a:rPr>
                        <a:t>Understands details of the methods/flows involved with this bug. Will own driving the Preventive Actions. Decision maker for enhancements required to address the RC. </a:t>
                      </a:r>
                    </a:p>
                  </a:txBody>
                  <a:tcPr/>
                </a:tc>
                <a:extLst>
                  <a:ext uri="{0D108BD9-81ED-4DB2-BD59-A6C34878D82A}">
                    <a16:rowId xmlns:a16="http://schemas.microsoft.com/office/drawing/2014/main" val="1479194379"/>
                  </a:ext>
                </a:extLst>
              </a:tr>
              <a:tr h="4195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50000"/>
                            </a:prstClr>
                          </a:solidFill>
                          <a:effectLst/>
                          <a:uLnTx/>
                          <a:uFillTx/>
                          <a:latin typeface="+mn-lt"/>
                          <a:ea typeface="+mn-ea"/>
                          <a:cs typeface="+mn-cs"/>
                        </a:rPr>
                        <a:t>Safety Manager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bg1">
                              <a:lumMod val="50000"/>
                            </a:schemeClr>
                          </a:solidFill>
                          <a:effectLst/>
                          <a:latin typeface="+mn-lt"/>
                          <a:ea typeface="+mn-ea"/>
                          <a:cs typeface="+mn-cs"/>
                        </a:rPr>
                        <a:t>Address all automotive-related requirements triggered by the B-STAR</a:t>
                      </a:r>
                    </a:p>
                  </a:txBody>
                  <a:tcPr/>
                </a:tc>
                <a:extLst>
                  <a:ext uri="{0D108BD9-81ED-4DB2-BD59-A6C34878D82A}">
                    <a16:rowId xmlns:a16="http://schemas.microsoft.com/office/drawing/2014/main" val="893475588"/>
                  </a:ext>
                </a:extLst>
              </a:tr>
            </a:tbl>
          </a:graphicData>
        </a:graphic>
      </p:graphicFrame>
      <p:sp>
        <p:nvSpPr>
          <p:cNvPr id="4" name="Rectangle 3">
            <a:extLst>
              <a:ext uri="{FF2B5EF4-FFF2-40B4-BE49-F238E27FC236}">
                <a16:creationId xmlns:a16="http://schemas.microsoft.com/office/drawing/2014/main" id="{7484AE96-DE3B-481B-A343-F96ABA887B34}"/>
              </a:ext>
            </a:extLst>
          </p:cNvPr>
          <p:cNvSpPr/>
          <p:nvPr/>
        </p:nvSpPr>
        <p:spPr>
          <a:xfrm>
            <a:off x="182881" y="6119177"/>
            <a:ext cx="5982706" cy="246221"/>
          </a:xfrm>
          <a:prstGeom prst="rect">
            <a:avLst/>
          </a:prstGeom>
          <a:solidFill>
            <a:schemeClr val="bg2">
              <a:lumMod val="75000"/>
            </a:schemeClr>
          </a:solidFill>
        </p:spPr>
        <p:txBody>
          <a:bodyPr wrap="square">
            <a:spAutoFit/>
          </a:bodyPr>
          <a:lstStyle/>
          <a:p>
            <a:r>
              <a:rPr lang="en-US" sz="1000" b="1" u="sng" dirty="0"/>
              <a:t>Notes</a:t>
            </a:r>
            <a:r>
              <a:rPr lang="en-US" sz="1000" dirty="0"/>
              <a:t>: Roles are placed as guidance (not requirement).  More than one person can play multiple roles.</a:t>
            </a:r>
          </a:p>
        </p:txBody>
      </p:sp>
    </p:spTree>
    <p:extLst>
      <p:ext uri="{BB962C8B-B14F-4D97-AF65-F5344CB8AC3E}">
        <p14:creationId xmlns:p14="http://schemas.microsoft.com/office/powerpoint/2010/main" val="353475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D2. Describe the Problem -  Overview</a:t>
            </a:r>
          </a:p>
        </p:txBody>
      </p:sp>
      <p:graphicFrame>
        <p:nvGraphicFramePr>
          <p:cNvPr id="5" name="Table 4"/>
          <p:cNvGraphicFramePr>
            <a:graphicFrameLocks noGrp="1"/>
          </p:cNvGraphicFramePr>
          <p:nvPr>
            <p:extLst>
              <p:ext uri="{D42A27DB-BD31-4B8C-83A1-F6EECF244321}">
                <p14:modId xmlns:p14="http://schemas.microsoft.com/office/powerpoint/2010/main" val="813646481"/>
              </p:ext>
            </p:extLst>
          </p:nvPr>
        </p:nvGraphicFramePr>
        <p:xfrm>
          <a:off x="240030" y="1325880"/>
          <a:ext cx="11692889" cy="3779314"/>
        </p:xfrm>
        <a:graphic>
          <a:graphicData uri="http://schemas.openxmlformats.org/drawingml/2006/table">
            <a:tbl>
              <a:tblPr firstRow="1" bandRow="1">
                <a:tableStyleId>{5C22544A-7EE6-4342-B048-85BDC9FD1C3A}</a:tableStyleId>
              </a:tblPr>
              <a:tblGrid>
                <a:gridCol w="5045800">
                  <a:extLst>
                    <a:ext uri="{9D8B030D-6E8A-4147-A177-3AD203B41FA5}">
                      <a16:colId xmlns:a16="http://schemas.microsoft.com/office/drawing/2014/main" val="4217440684"/>
                    </a:ext>
                  </a:extLst>
                </a:gridCol>
                <a:gridCol w="6647089">
                  <a:extLst>
                    <a:ext uri="{9D8B030D-6E8A-4147-A177-3AD203B41FA5}">
                      <a16:colId xmlns:a16="http://schemas.microsoft.com/office/drawing/2014/main" val="2207528884"/>
                    </a:ext>
                  </a:extLst>
                </a:gridCol>
              </a:tblGrid>
              <a:tr h="36957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473139658"/>
                  </a:ext>
                </a:extLst>
              </a:tr>
              <a:tr h="369570">
                <a:tc>
                  <a:txBody>
                    <a:bodyPr/>
                    <a:lstStyle/>
                    <a:p>
                      <a:r>
                        <a:rPr lang="en-US" sz="1200" dirty="0"/>
                        <a:t>Product Affected</a:t>
                      </a:r>
                    </a:p>
                  </a:txBody>
                  <a:tcPr/>
                </a:tc>
                <a:tc>
                  <a:txBody>
                    <a:bodyPr/>
                    <a:lstStyle/>
                    <a:p>
                      <a:pPr lvl="0"/>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4244515430"/>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Technology</a:t>
                      </a:r>
                    </a:p>
                  </a:txBody>
                  <a:tcPr/>
                </a:tc>
                <a:tc>
                  <a:txBody>
                    <a:bodyPr/>
                    <a:lstStyle/>
                    <a:p>
                      <a:endParaRPr lang="en-US" sz="1200" dirty="0"/>
                    </a:p>
                  </a:txBody>
                  <a:tcPr/>
                </a:tc>
                <a:extLst>
                  <a:ext uri="{0D108BD9-81ED-4DB2-BD59-A6C34878D82A}">
                    <a16:rowId xmlns:a16="http://schemas.microsoft.com/office/drawing/2014/main" val="1727331426"/>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Product Release Version</a:t>
                      </a:r>
                    </a:p>
                  </a:txBody>
                  <a:tcPr/>
                </a:tc>
                <a:tc>
                  <a:txBody>
                    <a:bodyPr/>
                    <a:lstStyle/>
                    <a:p>
                      <a:pPr lvl="0"/>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103254656"/>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R&amp;D Project Name</a:t>
                      </a:r>
                    </a:p>
                  </a:txBody>
                  <a:tcPr/>
                </a:tc>
                <a:tc>
                  <a:txBody>
                    <a:bodyPr/>
                    <a:lstStyle/>
                    <a:p>
                      <a:endParaRPr lang="en-US" sz="1200" dirty="0"/>
                    </a:p>
                  </a:txBody>
                  <a:tcPr/>
                </a:tc>
                <a:extLst>
                  <a:ext uri="{0D108BD9-81ED-4DB2-BD59-A6C34878D82A}">
                    <a16:rowId xmlns:a16="http://schemas.microsoft.com/office/drawing/2014/main" val="994010036"/>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Customer reported or internally discovered?  And at what step?</a:t>
                      </a:r>
                    </a:p>
                  </a:txBody>
                  <a:tcPr/>
                </a:tc>
                <a:tc>
                  <a:txBody>
                    <a:bodyPr/>
                    <a:lstStyle/>
                    <a:p>
                      <a:endParaRPr lang="en-US" sz="1200" dirty="0"/>
                    </a:p>
                  </a:txBody>
                  <a:tcPr/>
                </a:tc>
                <a:extLst>
                  <a:ext uri="{0D108BD9-81ED-4DB2-BD59-A6C34878D82A}">
                    <a16:rowId xmlns:a16="http://schemas.microsoft.com/office/drawing/2014/main" val="1142364769"/>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Date Synopsys first learned of issue</a:t>
                      </a:r>
                    </a:p>
                  </a:txBody>
                  <a:tcPr/>
                </a:tc>
                <a:tc>
                  <a:txBody>
                    <a:bodyPr/>
                    <a:lstStyle/>
                    <a:p>
                      <a:endParaRPr lang="en-US" sz="1200" dirty="0">
                        <a:solidFill>
                          <a:srgbClr val="FF0000"/>
                        </a:solidFill>
                      </a:endParaRPr>
                    </a:p>
                  </a:txBody>
                  <a:tcPr/>
                </a:tc>
                <a:extLst>
                  <a:ext uri="{0D108BD9-81ED-4DB2-BD59-A6C34878D82A}">
                    <a16:rowId xmlns:a16="http://schemas.microsoft.com/office/drawing/2014/main" val="2033515429"/>
                  </a:ext>
                </a:extLst>
              </a:tr>
              <a:tr h="4531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Customer CASE Number (If Applicable)</a:t>
                      </a:r>
                    </a:p>
                  </a:txBody>
                  <a:tcPr/>
                </a:tc>
                <a:tc>
                  <a:txBody>
                    <a:bodyPr/>
                    <a:lstStyle/>
                    <a:p>
                      <a:endParaRPr lang="en-US" sz="1200" dirty="0">
                        <a:solidFill>
                          <a:srgbClr val="FF0000"/>
                        </a:solidFill>
                      </a:endParaRPr>
                    </a:p>
                  </a:txBody>
                  <a:tcPr/>
                </a:tc>
                <a:extLst>
                  <a:ext uri="{0D108BD9-81ED-4DB2-BD59-A6C34878D82A}">
                    <a16:rowId xmlns:a16="http://schemas.microsoft.com/office/drawing/2014/main" val="114863732"/>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STAR Number (if Applicable)</a:t>
                      </a:r>
                    </a:p>
                  </a:txBody>
                  <a:tcPr/>
                </a:tc>
                <a:tc>
                  <a:txBody>
                    <a:bodyPr/>
                    <a:lstStyle/>
                    <a:p>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3666090567"/>
                  </a:ext>
                </a:extLst>
              </a:tr>
              <a:tr h="369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Is this an automotive product?</a:t>
                      </a:r>
                    </a:p>
                  </a:txBody>
                  <a:tcPr/>
                </a:tc>
                <a:tc>
                  <a:txBody>
                    <a:bodyPr/>
                    <a:lstStyle/>
                    <a:p>
                      <a:endParaRPr lang="en-US" sz="1200" dirty="0">
                        <a:solidFill>
                          <a:schemeClr val="tx1"/>
                        </a:solidFill>
                      </a:endParaRPr>
                    </a:p>
                  </a:txBody>
                  <a:tcPr/>
                </a:tc>
                <a:extLst>
                  <a:ext uri="{0D108BD9-81ED-4DB2-BD59-A6C34878D82A}">
                    <a16:rowId xmlns:a16="http://schemas.microsoft.com/office/drawing/2014/main" val="927370389"/>
                  </a:ext>
                </a:extLst>
              </a:tr>
            </a:tbl>
          </a:graphicData>
        </a:graphic>
      </p:graphicFrame>
    </p:spTree>
    <p:extLst>
      <p:ext uri="{BB962C8B-B14F-4D97-AF65-F5344CB8AC3E}">
        <p14:creationId xmlns:p14="http://schemas.microsoft.com/office/powerpoint/2010/main" val="84491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D2. Describe the Problem – Timeline </a:t>
            </a:r>
            <a:r>
              <a:rPr lang="en-US" dirty="0">
                <a:highlight>
                  <a:srgbClr val="FFFF00"/>
                </a:highlight>
              </a:rPr>
              <a:t>(optional)</a:t>
            </a:r>
          </a:p>
        </p:txBody>
      </p:sp>
      <p:graphicFrame>
        <p:nvGraphicFramePr>
          <p:cNvPr id="4" name="Table 3"/>
          <p:cNvGraphicFramePr>
            <a:graphicFrameLocks noGrp="1"/>
          </p:cNvGraphicFramePr>
          <p:nvPr>
            <p:extLst>
              <p:ext uri="{D42A27DB-BD31-4B8C-83A1-F6EECF244321}">
                <p14:modId xmlns:p14="http://schemas.microsoft.com/office/powerpoint/2010/main" val="2170414922"/>
              </p:ext>
            </p:extLst>
          </p:nvPr>
        </p:nvGraphicFramePr>
        <p:xfrm>
          <a:off x="217170" y="1528864"/>
          <a:ext cx="11795760" cy="3416208"/>
        </p:xfrm>
        <a:graphic>
          <a:graphicData uri="http://schemas.openxmlformats.org/drawingml/2006/table">
            <a:tbl>
              <a:tblPr firstRow="1" bandRow="1">
                <a:tableStyleId>{5C22544A-7EE6-4342-B048-85BDC9FD1C3A}</a:tableStyleId>
              </a:tblPr>
              <a:tblGrid>
                <a:gridCol w="1430366">
                  <a:extLst>
                    <a:ext uri="{9D8B030D-6E8A-4147-A177-3AD203B41FA5}">
                      <a16:colId xmlns:a16="http://schemas.microsoft.com/office/drawing/2014/main" val="4217440684"/>
                    </a:ext>
                  </a:extLst>
                </a:gridCol>
                <a:gridCol w="10365394">
                  <a:extLst>
                    <a:ext uri="{9D8B030D-6E8A-4147-A177-3AD203B41FA5}">
                      <a16:colId xmlns:a16="http://schemas.microsoft.com/office/drawing/2014/main" val="2207528884"/>
                    </a:ext>
                  </a:extLst>
                </a:gridCol>
              </a:tblGrid>
              <a:tr h="377496">
                <a:tc>
                  <a:txBody>
                    <a:bodyPr/>
                    <a:lstStyle/>
                    <a:p>
                      <a:r>
                        <a:rPr lang="en-US" sz="1200" dirty="0"/>
                        <a:t>Date</a:t>
                      </a:r>
                    </a:p>
                    <a:p>
                      <a:r>
                        <a:rPr lang="en-US" sz="800" kern="1200" dirty="0">
                          <a:solidFill>
                            <a:schemeClr val="bg1"/>
                          </a:solidFill>
                          <a:latin typeface="+mn-lt"/>
                          <a:ea typeface="+mn-ea"/>
                          <a:cs typeface="+mn-cs"/>
                        </a:rPr>
                        <a:t>&lt;Month DD, YYYY&gt;</a:t>
                      </a:r>
                      <a:endParaRPr lang="en-US" sz="800" dirty="0">
                        <a:solidFill>
                          <a:schemeClr val="bg1"/>
                        </a:solidFill>
                      </a:endParaRPr>
                    </a:p>
                  </a:txBody>
                  <a:tcPr/>
                </a:tc>
                <a:tc>
                  <a:txBody>
                    <a:bodyPr/>
                    <a:lstStyle/>
                    <a:p>
                      <a:r>
                        <a:rPr lang="en-US" sz="1200" dirty="0"/>
                        <a:t>Activity</a:t>
                      </a:r>
                    </a:p>
                  </a:txBody>
                  <a:tcPr/>
                </a:tc>
                <a:extLst>
                  <a:ext uri="{0D108BD9-81ED-4DB2-BD59-A6C34878D82A}">
                    <a16:rowId xmlns:a16="http://schemas.microsoft.com/office/drawing/2014/main" val="1473139658"/>
                  </a:ext>
                </a:extLst>
              </a:tr>
              <a:tr h="377496">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49712247"/>
                  </a:ext>
                </a:extLst>
              </a:tr>
              <a:tr h="377496">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142364769"/>
                  </a:ext>
                </a:extLst>
              </a:tr>
              <a:tr h="377496">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033515429"/>
                  </a:ext>
                </a:extLst>
              </a:tr>
              <a:tr h="377496">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27494463"/>
                  </a:ext>
                </a:extLst>
              </a:tr>
              <a:tr h="377496">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084798134"/>
                  </a:ext>
                </a:extLst>
              </a:tr>
              <a:tr h="377496">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911806639"/>
                  </a:ext>
                </a:extLst>
              </a:tr>
              <a:tr h="377496">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60102022"/>
                  </a:ext>
                </a:extLst>
              </a:tr>
              <a:tr h="377496">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976204325"/>
                  </a:ext>
                </a:extLst>
              </a:tr>
            </a:tbl>
          </a:graphicData>
        </a:graphic>
      </p:graphicFrame>
      <p:sp>
        <p:nvSpPr>
          <p:cNvPr id="3" name="Rectangle 2">
            <a:extLst>
              <a:ext uri="{FF2B5EF4-FFF2-40B4-BE49-F238E27FC236}">
                <a16:creationId xmlns:a16="http://schemas.microsoft.com/office/drawing/2014/main" id="{260F7BCC-EA7B-4C0E-84E8-98C089D78C1C}"/>
              </a:ext>
            </a:extLst>
          </p:cNvPr>
          <p:cNvSpPr/>
          <p:nvPr/>
        </p:nvSpPr>
        <p:spPr>
          <a:xfrm>
            <a:off x="217170" y="5829651"/>
            <a:ext cx="11189690" cy="707886"/>
          </a:xfrm>
          <a:prstGeom prst="rect">
            <a:avLst/>
          </a:prstGeom>
          <a:solidFill>
            <a:schemeClr val="bg2">
              <a:lumMod val="75000"/>
            </a:schemeClr>
          </a:solidFill>
        </p:spPr>
        <p:txBody>
          <a:bodyPr wrap="square">
            <a:spAutoFit/>
          </a:bodyPr>
          <a:lstStyle/>
          <a:p>
            <a:r>
              <a:rPr lang="en-US" sz="1000" b="1" u="sng" dirty="0">
                <a:highlight>
                  <a:srgbClr val="FFFF00"/>
                </a:highlight>
              </a:rPr>
              <a:t>Notes: Please Remove Notes if using this slide, for reference only</a:t>
            </a:r>
            <a:endParaRPr lang="en-US" sz="1000" dirty="0"/>
          </a:p>
          <a:p>
            <a:endParaRPr lang="en-US" sz="1000" dirty="0"/>
          </a:p>
          <a:p>
            <a:r>
              <a:rPr lang="en-US" sz="1000" dirty="0"/>
              <a:t>Give a brief timeline of events that occurred to </a:t>
            </a:r>
            <a:r>
              <a:rPr lang="en-US" sz="1000" u="sng" dirty="0"/>
              <a:t>understand the problem</a:t>
            </a:r>
            <a:r>
              <a:rPr lang="en-US" sz="1000" dirty="0"/>
              <a:t> (do not include any corrective or preventive actions in this table). </a:t>
            </a:r>
          </a:p>
          <a:p>
            <a:r>
              <a:rPr lang="en-US" sz="1000" dirty="0"/>
              <a:t>This table should grow as the problem is better understood.</a:t>
            </a:r>
          </a:p>
        </p:txBody>
      </p:sp>
      <p:sp>
        <p:nvSpPr>
          <p:cNvPr id="5" name="Rectangle 4">
            <a:extLst>
              <a:ext uri="{FF2B5EF4-FFF2-40B4-BE49-F238E27FC236}">
                <a16:creationId xmlns:a16="http://schemas.microsoft.com/office/drawing/2014/main" id="{463C35FE-5C86-4870-9C4B-919068E3F94F}"/>
              </a:ext>
            </a:extLst>
          </p:cNvPr>
          <p:cNvSpPr/>
          <p:nvPr/>
        </p:nvSpPr>
        <p:spPr>
          <a:xfrm rot="20198874">
            <a:off x="4686002" y="2705727"/>
            <a:ext cx="2820003" cy="144655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800" b="1" cap="none" spc="0" dirty="0">
                <a:ln/>
                <a:solidFill>
                  <a:schemeClr val="accent4"/>
                </a:solidFill>
                <a:effectLst/>
              </a:rPr>
              <a:t>SKIP</a:t>
            </a:r>
          </a:p>
        </p:txBody>
      </p:sp>
    </p:spTree>
    <p:extLst>
      <p:ext uri="{BB962C8B-B14F-4D97-AF65-F5344CB8AC3E}">
        <p14:creationId xmlns:p14="http://schemas.microsoft.com/office/powerpoint/2010/main" val="113278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10F9645-0317-4AAC-A29F-5AE79DEEA4E1}"/>
              </a:ext>
            </a:extLst>
          </p:cNvPr>
          <p:cNvSpPr>
            <a:spLocks noGrp="1"/>
          </p:cNvSpPr>
          <p:nvPr>
            <p:ph idx="1"/>
          </p:nvPr>
        </p:nvSpPr>
        <p:spPr>
          <a:xfrm>
            <a:off x="456555" y="1554481"/>
            <a:ext cx="11278244" cy="3691288"/>
          </a:xfrm>
        </p:spPr>
        <p:txBody>
          <a:bodyPr/>
          <a:lstStyle/>
          <a:p>
            <a:endParaRPr lang="en-US" dirty="0"/>
          </a:p>
        </p:txBody>
      </p:sp>
      <p:sp>
        <p:nvSpPr>
          <p:cNvPr id="6" name="Text Placeholder 5">
            <a:extLst>
              <a:ext uri="{FF2B5EF4-FFF2-40B4-BE49-F238E27FC236}">
                <a16:creationId xmlns:a16="http://schemas.microsoft.com/office/drawing/2014/main" id="{63F0F5CA-D299-482F-8C95-8C35A1C45241}"/>
              </a:ext>
            </a:extLst>
          </p:cNvPr>
          <p:cNvSpPr>
            <a:spLocks noGrp="1"/>
          </p:cNvSpPr>
          <p:nvPr>
            <p:ph type="body" sz="quarter" idx="12"/>
          </p:nvPr>
        </p:nvSpPr>
        <p:spPr/>
        <p:txBody>
          <a:bodyPr/>
          <a:lstStyle/>
          <a:p>
            <a:endParaRPr lang="en-US"/>
          </a:p>
        </p:txBody>
      </p:sp>
      <p:sp>
        <p:nvSpPr>
          <p:cNvPr id="2" name="Title 1"/>
          <p:cNvSpPr>
            <a:spLocks noGrp="1"/>
          </p:cNvSpPr>
          <p:nvPr>
            <p:ph type="title"/>
          </p:nvPr>
        </p:nvSpPr>
        <p:spPr/>
        <p:txBody>
          <a:bodyPr/>
          <a:lstStyle/>
          <a:p>
            <a:r>
              <a:rPr lang="en-US" dirty="0"/>
              <a:t>D2. Describe the Problem - Body</a:t>
            </a:r>
          </a:p>
        </p:txBody>
      </p:sp>
      <p:sp>
        <p:nvSpPr>
          <p:cNvPr id="5" name="Rectangle 4">
            <a:extLst>
              <a:ext uri="{FF2B5EF4-FFF2-40B4-BE49-F238E27FC236}">
                <a16:creationId xmlns:a16="http://schemas.microsoft.com/office/drawing/2014/main" id="{38A3042A-8A58-4BE1-9FDF-54A7320C5D85}"/>
              </a:ext>
            </a:extLst>
          </p:cNvPr>
          <p:cNvSpPr/>
          <p:nvPr/>
        </p:nvSpPr>
        <p:spPr>
          <a:xfrm>
            <a:off x="259882" y="5442333"/>
            <a:ext cx="11704320" cy="1015663"/>
          </a:xfrm>
          <a:prstGeom prst="rect">
            <a:avLst/>
          </a:prstGeom>
          <a:solidFill>
            <a:schemeClr val="bg2">
              <a:lumMod val="75000"/>
            </a:schemeClr>
          </a:solidFill>
        </p:spPr>
        <p:txBody>
          <a:bodyPr wrap="square">
            <a:spAutoFit/>
          </a:bodyPr>
          <a:lstStyle/>
          <a:p>
            <a:r>
              <a:rPr lang="en-US" sz="1000" b="1" u="sng" dirty="0">
                <a:highlight>
                  <a:srgbClr val="FFFF00"/>
                </a:highlight>
              </a:rPr>
              <a:t>Notes: Please Remove Notes. For reference only</a:t>
            </a:r>
            <a:endParaRPr lang="en-US" sz="1000" dirty="0"/>
          </a:p>
          <a:p>
            <a:r>
              <a:rPr lang="en-US" sz="1000" dirty="0"/>
              <a:t>Use point form or essay-style to thoroughly describe the problem, including symptoms, investigation performed, and what was found to be the causal factor.  This is all part of the “problem” that needs to be root-caused and prevented in later steps.</a:t>
            </a:r>
          </a:p>
          <a:p>
            <a:r>
              <a:rPr lang="en-US" sz="1000" dirty="0"/>
              <a:t>Use terms easy for the customer to understand.  Avoid the use of abbreviations/acronyms where possible, and if not, at least define them on their first occurrence.</a:t>
            </a:r>
          </a:p>
          <a:p>
            <a:endParaRPr lang="en-US" sz="1000" i="1" dirty="0"/>
          </a:p>
          <a:p>
            <a:r>
              <a:rPr lang="en-US" sz="1000" i="1" dirty="0"/>
              <a:t>Refer to Slide Notes for further guidance.</a:t>
            </a:r>
          </a:p>
        </p:txBody>
      </p:sp>
    </p:spTree>
    <p:extLst>
      <p:ext uri="{BB962C8B-B14F-4D97-AF65-F5344CB8AC3E}">
        <p14:creationId xmlns:p14="http://schemas.microsoft.com/office/powerpoint/2010/main" val="2339090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D2. Describe the Problem – Actions </a:t>
            </a:r>
            <a:r>
              <a:rPr lang="en-US" dirty="0">
                <a:highlight>
                  <a:srgbClr val="FFFF00"/>
                </a:highlight>
              </a:rPr>
              <a:t>(optional)</a:t>
            </a:r>
          </a:p>
        </p:txBody>
      </p:sp>
      <p:graphicFrame>
        <p:nvGraphicFramePr>
          <p:cNvPr id="6" name="Table 5"/>
          <p:cNvGraphicFramePr>
            <a:graphicFrameLocks noGrp="1"/>
          </p:cNvGraphicFramePr>
          <p:nvPr>
            <p:extLst>
              <p:ext uri="{D42A27DB-BD31-4B8C-83A1-F6EECF244321}">
                <p14:modId xmlns:p14="http://schemas.microsoft.com/office/powerpoint/2010/main" val="3335101778"/>
              </p:ext>
            </p:extLst>
          </p:nvPr>
        </p:nvGraphicFramePr>
        <p:xfrm>
          <a:off x="167986" y="1062601"/>
          <a:ext cx="11856027" cy="2944075"/>
        </p:xfrm>
        <a:graphic>
          <a:graphicData uri="http://schemas.openxmlformats.org/drawingml/2006/table">
            <a:tbl>
              <a:tblPr firstRow="1" bandRow="1">
                <a:tableStyleId>{5C22544A-7EE6-4342-B048-85BDC9FD1C3A}</a:tableStyleId>
              </a:tblPr>
              <a:tblGrid>
                <a:gridCol w="1817392">
                  <a:extLst>
                    <a:ext uri="{9D8B030D-6E8A-4147-A177-3AD203B41FA5}">
                      <a16:colId xmlns:a16="http://schemas.microsoft.com/office/drawing/2014/main" val="4217440684"/>
                    </a:ext>
                  </a:extLst>
                </a:gridCol>
                <a:gridCol w="3159853">
                  <a:extLst>
                    <a:ext uri="{9D8B030D-6E8A-4147-A177-3AD203B41FA5}">
                      <a16:colId xmlns:a16="http://schemas.microsoft.com/office/drawing/2014/main" val="2207528884"/>
                    </a:ext>
                  </a:extLst>
                </a:gridCol>
                <a:gridCol w="945573">
                  <a:extLst>
                    <a:ext uri="{9D8B030D-6E8A-4147-A177-3AD203B41FA5}">
                      <a16:colId xmlns:a16="http://schemas.microsoft.com/office/drawing/2014/main" val="3024424268"/>
                    </a:ext>
                  </a:extLst>
                </a:gridCol>
                <a:gridCol w="1144523">
                  <a:extLst>
                    <a:ext uri="{9D8B030D-6E8A-4147-A177-3AD203B41FA5}">
                      <a16:colId xmlns:a16="http://schemas.microsoft.com/office/drawing/2014/main" val="1691836916"/>
                    </a:ext>
                  </a:extLst>
                </a:gridCol>
                <a:gridCol w="1145512">
                  <a:extLst>
                    <a:ext uri="{9D8B030D-6E8A-4147-A177-3AD203B41FA5}">
                      <a16:colId xmlns:a16="http://schemas.microsoft.com/office/drawing/2014/main" val="714342352"/>
                    </a:ext>
                  </a:extLst>
                </a:gridCol>
                <a:gridCol w="3643174">
                  <a:extLst>
                    <a:ext uri="{9D8B030D-6E8A-4147-A177-3AD203B41FA5}">
                      <a16:colId xmlns:a16="http://schemas.microsoft.com/office/drawing/2014/main" val="3262620850"/>
                    </a:ext>
                  </a:extLst>
                </a:gridCol>
              </a:tblGrid>
              <a:tr h="311725">
                <a:tc>
                  <a:txBody>
                    <a:bodyPr/>
                    <a:lstStyle/>
                    <a:p>
                      <a:r>
                        <a:rPr lang="en-US" sz="1200" dirty="0"/>
                        <a:t>Name</a:t>
                      </a:r>
                    </a:p>
                  </a:txBody>
                  <a:tcPr/>
                </a:tc>
                <a:tc>
                  <a:txBody>
                    <a:bodyPr/>
                    <a:lstStyle/>
                    <a:p>
                      <a:r>
                        <a:rPr lang="en-US" sz="1200" dirty="0"/>
                        <a:t>Action</a:t>
                      </a:r>
                    </a:p>
                  </a:txBody>
                  <a:tcPr/>
                </a:tc>
                <a:tc>
                  <a:txBody>
                    <a:bodyPr/>
                    <a:lstStyle/>
                    <a:p>
                      <a:r>
                        <a:rPr lang="en-US" sz="1200" dirty="0"/>
                        <a:t>Status</a:t>
                      </a:r>
                    </a:p>
                  </a:txBody>
                  <a:tcPr/>
                </a:tc>
                <a:tc>
                  <a:txBody>
                    <a:bodyPr/>
                    <a:lstStyle/>
                    <a:p>
                      <a:r>
                        <a:rPr lang="en-US" sz="1200" dirty="0"/>
                        <a:t>Estimated Completion 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1"/>
                          </a:solidFill>
                          <a:latin typeface="+mn-lt"/>
                          <a:ea typeface="+mn-ea"/>
                          <a:cs typeface="+mn-cs"/>
                        </a:rPr>
                        <a:t>&lt;Month DD, YYYY&gt;</a:t>
                      </a:r>
                      <a:endParaRPr lang="en-US" sz="800" dirty="0">
                        <a:solidFill>
                          <a:schemeClr val="bg1"/>
                        </a:solidFill>
                      </a:endParaRPr>
                    </a:p>
                  </a:txBody>
                  <a:tcPr/>
                </a:tc>
                <a:tc>
                  <a:txBody>
                    <a:bodyPr/>
                    <a:lstStyle/>
                    <a:p>
                      <a:r>
                        <a:rPr lang="en-US" sz="1200" dirty="0"/>
                        <a:t>Actual Completion 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bg1"/>
                          </a:solidFill>
                          <a:latin typeface="+mn-lt"/>
                          <a:ea typeface="+mn-ea"/>
                          <a:cs typeface="+mn-cs"/>
                        </a:rPr>
                        <a:t>&lt;Month DD, YYYY&gt;</a:t>
                      </a:r>
                      <a:endParaRPr lang="en-US" sz="800" dirty="0">
                        <a:solidFill>
                          <a:schemeClr val="bg1"/>
                        </a:solidFill>
                      </a:endParaRPr>
                    </a:p>
                  </a:txBody>
                  <a:tcPr/>
                </a:tc>
                <a:tc>
                  <a:txBody>
                    <a:bodyPr/>
                    <a:lstStyle/>
                    <a:p>
                      <a:r>
                        <a:rPr lang="en-US" sz="1200" dirty="0"/>
                        <a:t>Comments</a:t>
                      </a:r>
                    </a:p>
                  </a:txBody>
                  <a:tcPr/>
                </a:tc>
                <a:extLst>
                  <a:ext uri="{0D108BD9-81ED-4DB2-BD59-A6C34878D82A}">
                    <a16:rowId xmlns:a16="http://schemas.microsoft.com/office/drawing/2014/main" val="1473139658"/>
                  </a:ext>
                </a:extLst>
              </a:tr>
              <a:tr h="311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4244515430"/>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1727331426"/>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3103254656"/>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349712247"/>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1142364769"/>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2033515429"/>
                  </a:ext>
                </a:extLst>
              </a:tr>
              <a:tr h="311725">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tc>
                  <a:txBody>
                    <a:bodyPr/>
                    <a:lstStyle/>
                    <a:p>
                      <a:endParaRPr lang="en-US" sz="1200" dirty="0">
                        <a:solidFill>
                          <a:schemeClr val="tx1"/>
                        </a:solidFill>
                      </a:endParaRPr>
                    </a:p>
                  </a:txBody>
                  <a:tcPr/>
                </a:tc>
                <a:extLst>
                  <a:ext uri="{0D108BD9-81ED-4DB2-BD59-A6C34878D82A}">
                    <a16:rowId xmlns:a16="http://schemas.microsoft.com/office/drawing/2014/main" val="2827494463"/>
                  </a:ext>
                </a:extLst>
              </a:tr>
            </a:tbl>
          </a:graphicData>
        </a:graphic>
      </p:graphicFrame>
      <p:sp>
        <p:nvSpPr>
          <p:cNvPr id="4" name="Rectangle 3">
            <a:extLst>
              <a:ext uri="{FF2B5EF4-FFF2-40B4-BE49-F238E27FC236}">
                <a16:creationId xmlns:a16="http://schemas.microsoft.com/office/drawing/2014/main" id="{6A285437-F608-4AEC-A5C2-B72802AA7ECA}"/>
              </a:ext>
            </a:extLst>
          </p:cNvPr>
          <p:cNvSpPr/>
          <p:nvPr/>
        </p:nvSpPr>
        <p:spPr>
          <a:xfrm>
            <a:off x="167986" y="5917786"/>
            <a:ext cx="11189690" cy="707886"/>
          </a:xfrm>
          <a:prstGeom prst="rect">
            <a:avLst/>
          </a:prstGeom>
          <a:solidFill>
            <a:schemeClr val="bg2">
              <a:lumMod val="75000"/>
            </a:schemeClr>
          </a:solidFill>
        </p:spPr>
        <p:txBody>
          <a:bodyPr wrap="square">
            <a:spAutoFit/>
          </a:bodyPr>
          <a:lstStyle/>
          <a:p>
            <a:r>
              <a:rPr lang="en-US" sz="1000" b="1" u="sng" dirty="0">
                <a:highlight>
                  <a:srgbClr val="FFFF00"/>
                </a:highlight>
              </a:rPr>
              <a:t>Notes: Please Remove Notes if using this slide, for reference only</a:t>
            </a:r>
            <a:endParaRPr lang="en-US" sz="1000" dirty="0"/>
          </a:p>
          <a:p>
            <a:endParaRPr lang="en-US" sz="1000" dirty="0"/>
          </a:p>
          <a:p>
            <a:r>
              <a:rPr lang="en-US" sz="1000" dirty="0"/>
              <a:t>Capture actions and owners to help get to an understanding of the problem. This slide may be removed if not useful.</a:t>
            </a:r>
          </a:p>
          <a:p>
            <a:r>
              <a:rPr lang="en-US" sz="1000" dirty="0">
                <a:solidFill>
                  <a:srgbClr val="FF0000"/>
                </a:solidFill>
              </a:rPr>
              <a:t>If B-STAR has all these details already captured in Jira, the team can provide the STAR reference here.</a:t>
            </a:r>
          </a:p>
        </p:txBody>
      </p:sp>
      <p:sp>
        <p:nvSpPr>
          <p:cNvPr id="5" name="Rectangle 4">
            <a:extLst>
              <a:ext uri="{FF2B5EF4-FFF2-40B4-BE49-F238E27FC236}">
                <a16:creationId xmlns:a16="http://schemas.microsoft.com/office/drawing/2014/main" id="{6B0AB8BC-513E-499A-B230-6610BCCFCB39}"/>
              </a:ext>
            </a:extLst>
          </p:cNvPr>
          <p:cNvSpPr/>
          <p:nvPr/>
        </p:nvSpPr>
        <p:spPr>
          <a:xfrm rot="20198874">
            <a:off x="4686002" y="2705727"/>
            <a:ext cx="2820003" cy="144655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800" b="1" cap="none" spc="0" dirty="0">
                <a:ln/>
                <a:solidFill>
                  <a:schemeClr val="accent4"/>
                </a:solidFill>
                <a:effectLst/>
              </a:rPr>
              <a:t>SKIP</a:t>
            </a:r>
          </a:p>
        </p:txBody>
      </p:sp>
    </p:spTree>
    <p:extLst>
      <p:ext uri="{BB962C8B-B14F-4D97-AF65-F5344CB8AC3E}">
        <p14:creationId xmlns:p14="http://schemas.microsoft.com/office/powerpoint/2010/main" val="464231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74.xml><?xml version="1.0" encoding="utf-8"?>
<p:tagLst xmlns:a="http://schemas.openxmlformats.org/drawingml/2006/main" xmlns:r="http://schemas.openxmlformats.org/officeDocument/2006/relationships" xmlns:p="http://schemas.openxmlformats.org/presentationml/2006/main">
  <p:tag name="SYNOPSYS_INTERNAL" val="Y"/>
</p:tagLst>
</file>

<file path=ppt/tags/tag75.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46C17DE6-006F-4567-BE63-62228A6CCE2A}" vid="{73649181-4B6E-471C-A753-F50E138648EC}"/>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98D47170EF3FA4EB3A4AC90251FDBB6" ma:contentTypeVersion="11" ma:contentTypeDescription="Create a new document." ma:contentTypeScope="" ma:versionID="398596d6cf5dbf4c4746e7a735c0daaa">
  <xsd:schema xmlns:xsd="http://www.w3.org/2001/XMLSchema" xmlns:xs="http://www.w3.org/2001/XMLSchema" xmlns:p="http://schemas.microsoft.com/office/2006/metadata/properties" xmlns:ns3="c4e338ac-e2c9-4a09-90bc-aa78cddd6f1f" xmlns:ns4="9d6f540b-f5ab-4529-997d-b1c359473666" targetNamespace="http://schemas.microsoft.com/office/2006/metadata/properties" ma:root="true" ma:fieldsID="16501f303597cf711e858a4b7baa75ab" ns3:_="" ns4:_="">
    <xsd:import namespace="c4e338ac-e2c9-4a09-90bc-aa78cddd6f1f"/>
    <xsd:import namespace="9d6f540b-f5ab-4529-997d-b1c35947366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e338ac-e2c9-4a09-90bc-aa78cddd6f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6f540b-f5ab-4529-997d-b1c35947366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
</file>

<file path=customXml/item5.xml><?xml version="1.0" encoding="utf-8"?>
<Application xmlns="http://www.sap.com/cof/powerpoint/application">
  <Version>2</Version>
  <Revision>2.5.200.73632</Revision>
</Application>
</file>

<file path=customXml/item6.xml><?xml version="1.0" encoding="utf-8"?>
<Application xmlns="http://www.sap.com/cof/ao/powerpoint/application">
  <com.sap.ip.bi.pioneer>
    <Version>4</Version>
    <AAO_Revision>2.5.200.73632</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Props1.xml><?xml version="1.0" encoding="utf-8"?>
<ds:datastoreItem xmlns:ds="http://schemas.openxmlformats.org/officeDocument/2006/customXml" ds:itemID="{804F6930-C124-41C2-9BEE-07988D774222}">
  <ds:schemaRefs>
    <ds:schemaRef ds:uri="http://schemas.openxmlformats.org/package/2006/metadata/core-properties"/>
    <ds:schemaRef ds:uri="http://purl.org/dc/terms/"/>
    <ds:schemaRef ds:uri="9d6f540b-f5ab-4529-997d-b1c359473666"/>
    <ds:schemaRef ds:uri="http://schemas.microsoft.com/office/infopath/2007/PartnerControls"/>
    <ds:schemaRef ds:uri="http://schemas.microsoft.com/office/2006/documentManagement/types"/>
    <ds:schemaRef ds:uri="http://schemas.microsoft.com/office/2006/metadata/properties"/>
    <ds:schemaRef ds:uri="http://purl.org/dc/elements/1.1/"/>
    <ds:schemaRef ds:uri="c4e338ac-e2c9-4a09-90bc-aa78cddd6f1f"/>
    <ds:schemaRef ds:uri="http://www.w3.org/XML/1998/namespace"/>
    <ds:schemaRef ds:uri="http://purl.org/dc/dcmitype/"/>
  </ds:schemaRefs>
</ds:datastoreItem>
</file>

<file path=customXml/itemProps2.xml><?xml version="1.0" encoding="utf-8"?>
<ds:datastoreItem xmlns:ds="http://schemas.openxmlformats.org/officeDocument/2006/customXml" ds:itemID="{C9D960C5-EA18-48A5-8C37-80986016B986}">
  <ds:schemaRefs>
    <ds:schemaRef ds:uri="http://schemas.microsoft.com/sharepoint/v3/contenttype/forms"/>
  </ds:schemaRefs>
</ds:datastoreItem>
</file>

<file path=customXml/itemProps3.xml><?xml version="1.0" encoding="utf-8"?>
<ds:datastoreItem xmlns:ds="http://schemas.openxmlformats.org/officeDocument/2006/customXml" ds:itemID="{34F36EF8-F2CC-4ADE-91A9-F572264D5D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e338ac-e2c9-4a09-90bc-aa78cddd6f1f"/>
    <ds:schemaRef ds:uri="9d6f540b-f5ab-4529-997d-b1c3594736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3F74C84-1763-4AA0-A6CB-C634D6B83894}"/>
</file>

<file path=customXml/itemProps5.xml><?xml version="1.0" encoding="utf-8"?>
<ds:datastoreItem xmlns:ds="http://schemas.openxmlformats.org/officeDocument/2006/customXml" ds:itemID="{C004E2DA-0D9F-4677-892E-5D4678357694}">
  <ds:schemaRefs>
    <ds:schemaRef ds:uri="http://www.sap.com/cof/powerpoint/application"/>
  </ds:schemaRefs>
</ds:datastoreItem>
</file>

<file path=customXml/itemProps6.xml><?xml version="1.0" encoding="utf-8"?>
<ds:datastoreItem xmlns:ds="http://schemas.openxmlformats.org/officeDocument/2006/customXml" ds:itemID="{DA2B79D0-33B9-458B-BE7A-493089228A93}">
  <ds:schemaRefs>
    <ds:schemaRef ds:uri="http://www.sap.com/cof/ao/powerpoint/application"/>
  </ds:schemaRefs>
</ds:datastoreItem>
</file>

<file path=docProps/app.xml><?xml version="1.0" encoding="utf-8"?>
<Properties xmlns="http://schemas.openxmlformats.org/officeDocument/2006/extended-properties" xmlns:vt="http://schemas.openxmlformats.org/officeDocument/2006/docPropsVTypes">
  <Template>blank</Template>
  <TotalTime>6856</TotalTime>
  <Words>7971</Words>
  <Application>Microsoft Office PowerPoint</Application>
  <PresentationFormat>Widescreen</PresentationFormat>
  <Paragraphs>762</Paragraphs>
  <Slides>25</Slides>
  <Notes>23</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9" baseType="lpstr">
      <vt:lpstr>Arial</vt:lpstr>
      <vt:lpstr>Calibri</vt:lpstr>
      <vt:lpstr>Synopsys_2019</vt:lpstr>
      <vt:lpstr>Acrobat Document</vt:lpstr>
      <vt:lpstr>[Title of Investigation]</vt:lpstr>
      <vt:lpstr>PowerPoint Presentation</vt:lpstr>
      <vt:lpstr>8D (8 Disciplines) Problem-Solving Process</vt:lpstr>
      <vt:lpstr>8D Revision History</vt:lpstr>
      <vt:lpstr>D1. Identify the Team</vt:lpstr>
      <vt:lpstr>D2. Describe the Problem -  Overview</vt:lpstr>
      <vt:lpstr>D2. Describe the Problem – Timeline (optional)</vt:lpstr>
      <vt:lpstr>D2. Describe the Problem - Body</vt:lpstr>
      <vt:lpstr>D2. Describe the Problem – Actions (optional)</vt:lpstr>
      <vt:lpstr>D3. Contain Problem and Implement Corrective Actions (optional)</vt:lpstr>
      <vt:lpstr>D3. Contain Problem and Implement Corrective Actions (optional)</vt:lpstr>
      <vt:lpstr>D3. Contain Problem and Implement Corrective Actions</vt:lpstr>
      <vt:lpstr>5 Why – Example (Remove this slide) Why did the Problem Escape Detection?</vt:lpstr>
      <vt:lpstr>D4. Determine Root Cause(s) – 5 Why  Why did the Problem Occur?</vt:lpstr>
      <vt:lpstr>D4. Determine Root Cause(s) – 5 Why Why did the Problem Escape Detection?</vt:lpstr>
      <vt:lpstr>D5. Identify and Explore Possible Preventive Actions</vt:lpstr>
      <vt:lpstr>D5. Identify and Explore Possible Preventive Actions (Optional, See Notes.) </vt:lpstr>
      <vt:lpstr>D6. Implement Chosen Preventive Actions</vt:lpstr>
      <vt:lpstr>D6. Implement Chosen Preventive Actions - Evidence</vt:lpstr>
      <vt:lpstr>D7. Prevent Re-Occurrence (in other Products/Processes)</vt:lpstr>
      <vt:lpstr>D8. Retrospection and Congratulate the Team</vt:lpstr>
      <vt:lpstr>Instructions on sharing with the customer</vt:lpstr>
      <vt:lpstr>Template Revision Information</vt:lpstr>
      <vt:lpstr>8D Template Revision History</vt:lpstr>
      <vt:lpstr>8D Template Revision History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Investigation]</dc:title>
  <dc:creator>Dwayne Johnson</dc:creator>
  <cp:lastModifiedBy>Patrick Juliano</cp:lastModifiedBy>
  <cp:revision>221</cp:revision>
  <dcterms:created xsi:type="dcterms:W3CDTF">2020-04-16T17:00:03Z</dcterms:created>
  <dcterms:modified xsi:type="dcterms:W3CDTF">2021-07-14T17:53:29Z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0x010100F98D47170EF3FA4EB3A4AC90251FDBB6</vt:lpwstr>
  </property>
</Properties>
</file>