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4" roundtripDataSignature="AMtx7mhGeFiP0KmV/CoMwfO0BIo/+4DL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16F918-5F28-47E6-AE41-C4C1E38459F7}">
  <a:tblStyle styleId="{E016F918-5F28-47E6-AE41-C4C1E38459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6395AA3-C47F-4413-8A71-EA9CBF2B84AB}"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ee470df01_0_5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cee470df01_0_5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c82720e03_0_2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cc82720e03_0_2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c82720e03_0_6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cc82720e03_0_6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ee470df01_0_5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cee470df01_0_5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c82720e03_0_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cc82720e03_0_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c82720e03_0_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cc82720e03_0_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ee470df01_0_3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cee470df01_0_3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ee470df01_0_4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cee470df01_0_4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4f7284cdb_0_2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gc4f7284cdb_0_2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b92359501_0_11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cb92359501_0_11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d1b09fb0_4_1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c6d1b09fb0_4_1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ee470df01_0_1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cee470df01_0_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ee470df01_0_2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cee470df01_0_2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eba1a442b_0_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ceba1a442b_0_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eba1a442b_0_1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ceba1a442b_0_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jp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5" name="Shape 15"/>
        <p:cNvGrpSpPr/>
        <p:nvPr/>
      </p:nvGrpSpPr>
      <p:grpSpPr>
        <a:xfrm>
          <a:off x="0" y="0"/>
          <a:ext cx="0" cy="0"/>
          <a:chOff x="0" y="0"/>
          <a:chExt cx="0" cy="0"/>
        </a:xfrm>
      </p:grpSpPr>
      <p:sp>
        <p:nvSpPr>
          <p:cNvPr id="16" name="Google Shape;16;p2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1"/>
          <p:cNvSpPr txBox="1"/>
          <p:nvPr>
            <p:ph type="title"/>
          </p:nvPr>
        </p:nvSpPr>
        <p:spPr>
          <a:xfrm>
            <a:off x="616584" y="337184"/>
            <a:ext cx="622935" cy="2387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rgbClr val="88B676"/>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 type="body"/>
          </p:nvPr>
        </p:nvSpPr>
        <p:spPr>
          <a:xfrm>
            <a:off x="1285621" y="1193038"/>
            <a:ext cx="6115050" cy="223774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2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5" name="Shape 25"/>
        <p:cNvGrpSpPr/>
        <p:nvPr/>
      </p:nvGrpSpPr>
      <p:grpSpPr>
        <a:xfrm>
          <a:off x="0" y="0"/>
          <a:ext cx="0" cy="0"/>
          <a:chOff x="0" y="0"/>
          <a:chExt cx="0" cy="0"/>
        </a:xfrm>
      </p:grpSpPr>
      <p:sp>
        <p:nvSpPr>
          <p:cNvPr id="26" name="Google Shape;26;p22"/>
          <p:cNvSpPr/>
          <p:nvPr/>
        </p:nvSpPr>
        <p:spPr>
          <a:xfrm>
            <a:off x="552634" y="4352538"/>
            <a:ext cx="149731" cy="79095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 name="Google Shape;27;p22"/>
          <p:cNvSpPr/>
          <p:nvPr/>
        </p:nvSpPr>
        <p:spPr>
          <a:xfrm>
            <a:off x="595985" y="4373215"/>
            <a:ext cx="65405" cy="756285"/>
          </a:xfrm>
          <a:custGeom>
            <a:rect b="b" l="l" r="r" t="t"/>
            <a:pathLst>
              <a:path extrusionOk="0" h="756285" w="65404">
                <a:moveTo>
                  <a:pt x="65332" y="0"/>
                </a:moveTo>
                <a:lnTo>
                  <a:pt x="0" y="0"/>
                </a:lnTo>
                <a:lnTo>
                  <a:pt x="0" y="755713"/>
                </a:lnTo>
                <a:lnTo>
                  <a:pt x="65332" y="755713"/>
                </a:lnTo>
                <a:lnTo>
                  <a:pt x="65332" y="0"/>
                </a:lnTo>
                <a:close/>
              </a:path>
            </a:pathLst>
          </a:custGeom>
          <a:solidFill>
            <a:srgbClr val="88B67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 name="Google Shape;28;p22"/>
          <p:cNvSpPr/>
          <p:nvPr/>
        </p:nvSpPr>
        <p:spPr>
          <a:xfrm>
            <a:off x="595985" y="4373215"/>
            <a:ext cx="65405" cy="756285"/>
          </a:xfrm>
          <a:custGeom>
            <a:rect b="b" l="l" r="r" t="t"/>
            <a:pathLst>
              <a:path extrusionOk="0" h="756285" w="65404">
                <a:moveTo>
                  <a:pt x="0" y="755713"/>
                </a:moveTo>
                <a:lnTo>
                  <a:pt x="65332" y="755713"/>
                </a:lnTo>
                <a:lnTo>
                  <a:pt x="65332" y="0"/>
                </a:lnTo>
                <a:lnTo>
                  <a:pt x="0" y="0"/>
                </a:lnTo>
                <a:lnTo>
                  <a:pt x="0" y="755713"/>
                </a:lnTo>
                <a:close/>
              </a:path>
            </a:pathLst>
          </a:custGeom>
          <a:noFill/>
          <a:ln cap="flat" cmpd="sng" w="25400">
            <a:solidFill>
              <a:srgbClr val="88B67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 name="Google Shape;29;p22"/>
          <p:cNvSpPr/>
          <p:nvPr/>
        </p:nvSpPr>
        <p:spPr>
          <a:xfrm>
            <a:off x="7718018" y="4128547"/>
            <a:ext cx="1425982" cy="100733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 name="Google Shape;30;p22"/>
          <p:cNvSpPr/>
          <p:nvPr/>
        </p:nvSpPr>
        <p:spPr>
          <a:xfrm>
            <a:off x="3765445" y="2929785"/>
            <a:ext cx="426929" cy="4269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 name="Google Shape;31;p22"/>
          <p:cNvSpPr/>
          <p:nvPr/>
        </p:nvSpPr>
        <p:spPr>
          <a:xfrm>
            <a:off x="925830" y="935989"/>
            <a:ext cx="4201160" cy="3815079"/>
          </a:xfrm>
          <a:custGeom>
            <a:rect b="b" l="l" r="r" t="t"/>
            <a:pathLst>
              <a:path extrusionOk="0" h="3815079" w="4201160">
                <a:moveTo>
                  <a:pt x="0" y="3815079"/>
                </a:moveTo>
                <a:lnTo>
                  <a:pt x="4201160" y="3815079"/>
                </a:lnTo>
                <a:lnTo>
                  <a:pt x="4201160" y="0"/>
                </a:lnTo>
                <a:lnTo>
                  <a:pt x="0" y="0"/>
                </a:lnTo>
                <a:lnTo>
                  <a:pt x="0" y="3815079"/>
                </a:lnTo>
                <a:close/>
              </a:path>
            </a:pathLst>
          </a:custGeom>
          <a:noFill/>
          <a:ln cap="flat" cmpd="sng" w="12700">
            <a:solidFill>
              <a:srgbClr val="88B67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 name="Google Shape;32;p22"/>
          <p:cNvSpPr txBox="1"/>
          <p:nvPr>
            <p:ph type="title"/>
          </p:nvPr>
        </p:nvSpPr>
        <p:spPr>
          <a:xfrm>
            <a:off x="616584" y="337184"/>
            <a:ext cx="622935" cy="2387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rgbClr val="88B676"/>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22"/>
          <p:cNvSpPr txBox="1"/>
          <p:nvPr>
            <p:ph idx="2" type="body"/>
          </p:nvPr>
        </p:nvSpPr>
        <p:spPr>
          <a:xfrm>
            <a:off x="5510276" y="1527175"/>
            <a:ext cx="3021965" cy="258699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1" sz="1200">
                <a:solidFill>
                  <a:srgbClr val="808080"/>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2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8" name="Shape 38"/>
        <p:cNvGrpSpPr/>
        <p:nvPr/>
      </p:nvGrpSpPr>
      <p:grpSpPr>
        <a:xfrm>
          <a:off x="0" y="0"/>
          <a:ext cx="0" cy="0"/>
          <a:chOff x="0" y="0"/>
          <a:chExt cx="0" cy="0"/>
        </a:xfrm>
      </p:grpSpPr>
      <p:sp>
        <p:nvSpPr>
          <p:cNvPr id="39" name="Google Shape;39;p23"/>
          <p:cNvSpPr/>
          <p:nvPr/>
        </p:nvSpPr>
        <p:spPr>
          <a:xfrm>
            <a:off x="552634" y="4352538"/>
            <a:ext cx="149731" cy="79095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23"/>
          <p:cNvSpPr/>
          <p:nvPr/>
        </p:nvSpPr>
        <p:spPr>
          <a:xfrm>
            <a:off x="595985" y="4373215"/>
            <a:ext cx="65405" cy="756285"/>
          </a:xfrm>
          <a:custGeom>
            <a:rect b="b" l="l" r="r" t="t"/>
            <a:pathLst>
              <a:path extrusionOk="0" h="756285" w="65404">
                <a:moveTo>
                  <a:pt x="65332" y="0"/>
                </a:moveTo>
                <a:lnTo>
                  <a:pt x="0" y="0"/>
                </a:lnTo>
                <a:lnTo>
                  <a:pt x="0" y="755713"/>
                </a:lnTo>
                <a:lnTo>
                  <a:pt x="65332" y="755713"/>
                </a:lnTo>
                <a:lnTo>
                  <a:pt x="65332" y="0"/>
                </a:lnTo>
                <a:close/>
              </a:path>
            </a:pathLst>
          </a:custGeom>
          <a:solidFill>
            <a:srgbClr val="88B67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 name="Google Shape;41;p23"/>
          <p:cNvSpPr/>
          <p:nvPr/>
        </p:nvSpPr>
        <p:spPr>
          <a:xfrm>
            <a:off x="595985" y="4373215"/>
            <a:ext cx="65405" cy="756285"/>
          </a:xfrm>
          <a:custGeom>
            <a:rect b="b" l="l" r="r" t="t"/>
            <a:pathLst>
              <a:path extrusionOk="0" h="756285" w="65404">
                <a:moveTo>
                  <a:pt x="0" y="755713"/>
                </a:moveTo>
                <a:lnTo>
                  <a:pt x="65332" y="755713"/>
                </a:lnTo>
                <a:lnTo>
                  <a:pt x="65332" y="0"/>
                </a:lnTo>
                <a:lnTo>
                  <a:pt x="0" y="0"/>
                </a:lnTo>
                <a:lnTo>
                  <a:pt x="0" y="755713"/>
                </a:lnTo>
                <a:close/>
              </a:path>
            </a:pathLst>
          </a:custGeom>
          <a:noFill/>
          <a:ln cap="flat" cmpd="sng" w="25400">
            <a:solidFill>
              <a:srgbClr val="88B67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 name="Google Shape;42;p23"/>
          <p:cNvSpPr/>
          <p:nvPr/>
        </p:nvSpPr>
        <p:spPr>
          <a:xfrm>
            <a:off x="7718018" y="4128547"/>
            <a:ext cx="1425982" cy="100733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23"/>
          <p:cNvSpPr/>
          <p:nvPr/>
        </p:nvSpPr>
        <p:spPr>
          <a:xfrm>
            <a:off x="3765444" y="2929785"/>
            <a:ext cx="426929" cy="4269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 name="Google Shape;44;p23"/>
          <p:cNvSpPr/>
          <p:nvPr/>
        </p:nvSpPr>
        <p:spPr>
          <a:xfrm>
            <a:off x="5128259" y="1249680"/>
            <a:ext cx="2350604" cy="23506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 name="Google Shape;45;p23"/>
          <p:cNvSpPr txBox="1"/>
          <p:nvPr>
            <p:ph type="title"/>
          </p:nvPr>
        </p:nvSpPr>
        <p:spPr>
          <a:xfrm>
            <a:off x="616584" y="337184"/>
            <a:ext cx="622935" cy="2387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rgbClr val="88B676"/>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9" name="Shape 49"/>
        <p:cNvGrpSpPr/>
        <p:nvPr/>
      </p:nvGrpSpPr>
      <p:grpSpPr>
        <a:xfrm>
          <a:off x="0" y="0"/>
          <a:ext cx="0" cy="0"/>
          <a:chOff x="0" y="0"/>
          <a:chExt cx="0" cy="0"/>
        </a:xfrm>
      </p:grpSpPr>
      <p:sp>
        <p:nvSpPr>
          <p:cNvPr id="50" name="Google Shape;50;p24"/>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552634" y="4352538"/>
            <a:ext cx="149731" cy="79095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9"/>
          <p:cNvSpPr/>
          <p:nvPr/>
        </p:nvSpPr>
        <p:spPr>
          <a:xfrm>
            <a:off x="595985" y="4373215"/>
            <a:ext cx="65405" cy="756285"/>
          </a:xfrm>
          <a:custGeom>
            <a:rect b="b" l="l" r="r" t="t"/>
            <a:pathLst>
              <a:path extrusionOk="0" h="756285" w="65404">
                <a:moveTo>
                  <a:pt x="65332" y="0"/>
                </a:moveTo>
                <a:lnTo>
                  <a:pt x="0" y="0"/>
                </a:lnTo>
                <a:lnTo>
                  <a:pt x="0" y="755713"/>
                </a:lnTo>
                <a:lnTo>
                  <a:pt x="65332" y="755713"/>
                </a:lnTo>
                <a:lnTo>
                  <a:pt x="65332" y="0"/>
                </a:lnTo>
                <a:close/>
              </a:path>
            </a:pathLst>
          </a:custGeom>
          <a:solidFill>
            <a:srgbClr val="88B67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9"/>
          <p:cNvSpPr/>
          <p:nvPr/>
        </p:nvSpPr>
        <p:spPr>
          <a:xfrm>
            <a:off x="595985" y="4373215"/>
            <a:ext cx="65405" cy="756285"/>
          </a:xfrm>
          <a:custGeom>
            <a:rect b="b" l="l" r="r" t="t"/>
            <a:pathLst>
              <a:path extrusionOk="0" h="756285" w="65404">
                <a:moveTo>
                  <a:pt x="0" y="755713"/>
                </a:moveTo>
                <a:lnTo>
                  <a:pt x="65332" y="755713"/>
                </a:lnTo>
                <a:lnTo>
                  <a:pt x="65332" y="0"/>
                </a:lnTo>
                <a:lnTo>
                  <a:pt x="0" y="0"/>
                </a:lnTo>
                <a:lnTo>
                  <a:pt x="0" y="755713"/>
                </a:lnTo>
                <a:close/>
              </a:path>
            </a:pathLst>
          </a:custGeom>
          <a:noFill/>
          <a:ln cap="flat" cmpd="sng" w="25400">
            <a:solidFill>
              <a:srgbClr val="88B67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9"/>
          <p:cNvSpPr/>
          <p:nvPr/>
        </p:nvSpPr>
        <p:spPr>
          <a:xfrm>
            <a:off x="7718018" y="4128547"/>
            <a:ext cx="1425982" cy="100733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9"/>
          <p:cNvSpPr txBox="1"/>
          <p:nvPr>
            <p:ph type="title"/>
          </p:nvPr>
        </p:nvSpPr>
        <p:spPr>
          <a:xfrm>
            <a:off x="616584" y="337184"/>
            <a:ext cx="622935" cy="23875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88B67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1285621" y="1193038"/>
            <a:ext cx="6115050" cy="223774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 name="Shape 58"/>
        <p:cNvGrpSpPr/>
        <p:nvPr/>
      </p:nvGrpSpPr>
      <p:grpSpPr>
        <a:xfrm>
          <a:off x="0" y="0"/>
          <a:ext cx="0" cy="0"/>
          <a:chOff x="0" y="0"/>
          <a:chExt cx="0" cy="0"/>
        </a:xfrm>
      </p:grpSpPr>
      <p:sp>
        <p:nvSpPr>
          <p:cNvPr id="59" name="Google Shape;59;p1"/>
          <p:cNvSpPr txBox="1"/>
          <p:nvPr/>
        </p:nvSpPr>
        <p:spPr>
          <a:xfrm>
            <a:off x="465034" y="1880405"/>
            <a:ext cx="3933900" cy="1598100"/>
          </a:xfrm>
          <a:prstGeom prst="rect">
            <a:avLst/>
          </a:prstGeom>
          <a:noFill/>
          <a:ln>
            <a:noFill/>
          </a:ln>
        </p:spPr>
        <p:txBody>
          <a:bodyPr anchorCtr="0" anchor="t" bIns="0" lIns="0" spcFirstLastPara="1" rIns="0" wrap="square" tIns="12700">
            <a:spAutoFit/>
          </a:bodyPr>
          <a:lstStyle/>
          <a:p>
            <a:pPr indent="0" lvl="0" marL="0" marR="5080" rtl="0" algn="ctr">
              <a:lnSpc>
                <a:spcPct val="100000"/>
              </a:lnSpc>
              <a:spcBef>
                <a:spcPts val="0"/>
              </a:spcBef>
              <a:spcAft>
                <a:spcPts val="0"/>
              </a:spcAft>
              <a:buClr>
                <a:srgbClr val="000000"/>
              </a:buClr>
              <a:buSzPts val="2400"/>
              <a:buFont typeface="Arial"/>
              <a:buNone/>
            </a:pPr>
            <a:r>
              <a:rPr b="1" lang="en-US" sz="2400">
                <a:solidFill>
                  <a:srgbClr val="808080"/>
                </a:solidFill>
              </a:rPr>
              <a:t>E</a:t>
            </a:r>
            <a:r>
              <a:rPr b="1" i="0" lang="en-US" sz="2400" u="none" cap="none" strike="noStrike">
                <a:solidFill>
                  <a:srgbClr val="808080"/>
                </a:solidFill>
                <a:latin typeface="Arial"/>
                <a:ea typeface="Arial"/>
                <a:cs typeface="Arial"/>
                <a:sym typeface="Arial"/>
              </a:rPr>
              <a:t>strat</a:t>
            </a:r>
            <a:r>
              <a:rPr b="1" lang="en-US" sz="2400">
                <a:solidFill>
                  <a:srgbClr val="808080"/>
                </a:solidFill>
              </a:rPr>
              <a:t>egia </a:t>
            </a:r>
            <a:r>
              <a:rPr b="1" i="0" lang="en-US" sz="2400" u="none" cap="none" strike="noStrike">
                <a:solidFill>
                  <a:srgbClr val="808080"/>
                </a:solidFill>
                <a:latin typeface="Arial"/>
                <a:ea typeface="Arial"/>
                <a:cs typeface="Arial"/>
                <a:sym typeface="Arial"/>
              </a:rPr>
              <a:t>para redes </a:t>
            </a:r>
            <a:r>
              <a:rPr b="1" lang="en-US" sz="2400">
                <a:solidFill>
                  <a:srgbClr val="808080"/>
                </a:solidFill>
              </a:rPr>
              <a:t>sociales LinkupsBuild</a:t>
            </a:r>
            <a:endParaRPr b="1" i="0" sz="2400" u="none" cap="none" strike="noStrike">
              <a:solidFill>
                <a:srgbClr val="808080"/>
              </a:solidFill>
              <a:latin typeface="Arial"/>
              <a:ea typeface="Arial"/>
              <a:cs typeface="Arial"/>
              <a:sym typeface="Arial"/>
            </a:endParaRPr>
          </a:p>
          <a:p>
            <a:pPr indent="0" lvl="0" marL="0" marR="5080" rtl="0" algn="l">
              <a:lnSpc>
                <a:spcPct val="100000"/>
              </a:lnSpc>
              <a:spcBef>
                <a:spcPts val="0"/>
              </a:spcBef>
              <a:spcAft>
                <a:spcPts val="0"/>
              </a:spcAft>
              <a:buClr>
                <a:srgbClr val="000000"/>
              </a:buClr>
              <a:buSzPts val="2400"/>
              <a:buFont typeface="Arial"/>
              <a:buNone/>
            </a:pPr>
            <a:r>
              <a:t/>
            </a:r>
            <a:endParaRPr b="1" i="0" sz="2400" u="none" cap="none" strike="noStrike">
              <a:solidFill>
                <a:srgbClr val="808080"/>
              </a:solidFill>
              <a:latin typeface="Arial"/>
              <a:ea typeface="Arial"/>
              <a:cs typeface="Arial"/>
              <a:sym typeface="Arial"/>
            </a:endParaRPr>
          </a:p>
          <a:p>
            <a:pPr indent="0" lvl="0" marL="12700" marR="5080" rtl="0" algn="ctr">
              <a:lnSpc>
                <a:spcPct val="100000"/>
              </a:lnSpc>
              <a:spcBef>
                <a:spcPts val="0"/>
              </a:spcBef>
              <a:spcAft>
                <a:spcPts val="0"/>
              </a:spcAft>
              <a:buClr>
                <a:srgbClr val="000000"/>
              </a:buClr>
              <a:buSzPts val="2400"/>
              <a:buFont typeface="Arial"/>
              <a:buNone/>
            </a:pPr>
            <a:r>
              <a:t/>
            </a:r>
            <a:endParaRPr b="1" i="0" sz="1400" u="none" cap="none" strike="noStrike">
              <a:solidFill>
                <a:srgbClr val="808080"/>
              </a:solidFill>
              <a:latin typeface="Arial"/>
              <a:ea typeface="Arial"/>
              <a:cs typeface="Arial"/>
              <a:sym typeface="Arial"/>
            </a:endParaRPr>
          </a:p>
          <a:p>
            <a:pPr indent="0" lvl="0" marL="12700" marR="5080" rtl="0" algn="ctr">
              <a:lnSpc>
                <a:spcPct val="100000"/>
              </a:lnSpc>
              <a:spcBef>
                <a:spcPts val="0"/>
              </a:spcBef>
              <a:spcAft>
                <a:spcPts val="0"/>
              </a:spcAft>
              <a:buClr>
                <a:srgbClr val="000000"/>
              </a:buClr>
              <a:buSzPts val="1700"/>
              <a:buFont typeface="Arial"/>
              <a:buNone/>
            </a:pPr>
            <a:r>
              <a:rPr b="1" i="0" lang="en-US" sz="1700" u="none" cap="none" strike="noStrike">
                <a:solidFill>
                  <a:srgbClr val="808080"/>
                </a:solidFill>
                <a:latin typeface="Arial"/>
                <a:ea typeface="Arial"/>
                <a:cs typeface="Arial"/>
                <a:sym typeface="Arial"/>
              </a:rPr>
              <a:t>Abril </a:t>
            </a:r>
            <a:r>
              <a:rPr b="1" lang="en-US" sz="1700">
                <a:solidFill>
                  <a:srgbClr val="808080"/>
                </a:solidFill>
              </a:rPr>
              <a:t>- Julio </a:t>
            </a:r>
            <a:r>
              <a:rPr b="1" i="0" lang="en-US" sz="1700" u="none" cap="none" strike="noStrike">
                <a:solidFill>
                  <a:srgbClr val="808080"/>
                </a:solidFill>
                <a:latin typeface="Arial"/>
                <a:ea typeface="Arial"/>
                <a:cs typeface="Arial"/>
                <a:sym typeface="Arial"/>
              </a:rPr>
              <a:t>2021</a:t>
            </a:r>
            <a:endParaRPr b="1" i="0" sz="1700" u="none" cap="none" strike="noStrike">
              <a:solidFill>
                <a:srgbClr val="808080"/>
              </a:solidFill>
              <a:latin typeface="Arial"/>
              <a:ea typeface="Arial"/>
              <a:cs typeface="Arial"/>
              <a:sym typeface="Arial"/>
            </a:endParaRPr>
          </a:p>
        </p:txBody>
      </p:sp>
      <p:sp>
        <p:nvSpPr>
          <p:cNvPr id="60" name="Google Shape;60;p1"/>
          <p:cNvSpPr txBox="1"/>
          <p:nvPr/>
        </p:nvSpPr>
        <p:spPr>
          <a:xfrm>
            <a:off x="5847475" y="4463100"/>
            <a:ext cx="2814900" cy="382200"/>
          </a:xfrm>
          <a:prstGeom prst="rect">
            <a:avLst/>
          </a:prstGeom>
          <a:noFill/>
          <a:ln>
            <a:noFill/>
          </a:ln>
        </p:spPr>
        <p:txBody>
          <a:bodyPr anchorCtr="0" anchor="t" bIns="0" lIns="0" spcFirstLastPara="1" rIns="0" wrap="square" tIns="12700">
            <a:spAutoFit/>
          </a:bodyPr>
          <a:lstStyle/>
          <a:p>
            <a:pPr indent="0" lvl="0" marL="12700" marR="0" rtl="0" algn="r">
              <a:lnSpc>
                <a:spcPct val="100000"/>
              </a:lnSpc>
              <a:spcBef>
                <a:spcPts val="0"/>
              </a:spcBef>
              <a:spcAft>
                <a:spcPts val="0"/>
              </a:spcAft>
              <a:buClr>
                <a:srgbClr val="000000"/>
              </a:buClr>
              <a:buSzPts val="2400"/>
              <a:buFont typeface="Arial"/>
              <a:buNone/>
            </a:pPr>
            <a:r>
              <a:rPr b="1" i="1" lang="en-US" sz="2400" u="none" cap="none" strike="noStrike">
                <a:solidFill>
                  <a:srgbClr val="808080"/>
                </a:solidFill>
                <a:latin typeface="Arial"/>
                <a:ea typeface="Arial"/>
                <a:cs typeface="Arial"/>
                <a:sym typeface="Arial"/>
              </a:rPr>
              <a:t>By: Colvo Agencia</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pic>
        <p:nvPicPr>
          <p:cNvPr id="136" name="Google Shape;136;gcee470df01_0_56"/>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137" name="Google Shape;137;gcee470df01_0_56"/>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cee470df01_0_56"/>
          <p:cNvSpPr txBox="1"/>
          <p:nvPr/>
        </p:nvSpPr>
        <p:spPr>
          <a:xfrm>
            <a:off x="808050" y="514225"/>
            <a:ext cx="4811400" cy="400200"/>
          </a:xfrm>
          <a:prstGeom prst="rect">
            <a:avLst/>
          </a:prstGeom>
          <a:noFill/>
          <a:ln>
            <a:noFill/>
          </a:ln>
        </p:spPr>
        <p:txBody>
          <a:bodyPr anchorCtr="0" anchor="t" bIns="91425" lIns="91425" spcFirstLastPara="1" rIns="91425" wrap="square" tIns="91425">
            <a:spAutoFit/>
          </a:bodyPr>
          <a:lstStyle/>
          <a:p>
            <a:pPr indent="0" lvl="0" marL="92075" marR="0" rtl="0" algn="l">
              <a:lnSpc>
                <a:spcPct val="100000"/>
              </a:lnSpc>
              <a:spcBef>
                <a:spcPts val="0"/>
              </a:spcBef>
              <a:spcAft>
                <a:spcPts val="0"/>
              </a:spcAft>
              <a:buClr>
                <a:srgbClr val="000000"/>
              </a:buClr>
              <a:buSzPts val="1400"/>
              <a:buFont typeface="Arial"/>
              <a:buNone/>
            </a:pPr>
            <a:r>
              <a:rPr b="1" lang="en-US">
                <a:solidFill>
                  <a:srgbClr val="1F497D"/>
                </a:solidFill>
              </a:rPr>
              <a:t>1</a:t>
            </a:r>
            <a:r>
              <a:rPr b="1" i="0" lang="en-US" sz="1400" u="none" cap="none" strike="noStrike">
                <a:solidFill>
                  <a:srgbClr val="1F497D"/>
                </a:solidFill>
                <a:latin typeface="Arial"/>
                <a:ea typeface="Arial"/>
                <a:cs typeface="Arial"/>
                <a:sym typeface="Arial"/>
              </a:rPr>
              <a:t>) Programación de la publicación de contenidos:</a:t>
            </a:r>
            <a:endParaRPr b="0" i="0" sz="1400" u="none" cap="none" strike="noStrike">
              <a:solidFill>
                <a:srgbClr val="000000"/>
              </a:solidFill>
              <a:latin typeface="Arial"/>
              <a:ea typeface="Arial"/>
              <a:cs typeface="Arial"/>
              <a:sym typeface="Arial"/>
            </a:endParaRPr>
          </a:p>
        </p:txBody>
      </p:sp>
      <p:sp>
        <p:nvSpPr>
          <p:cNvPr id="139" name="Google Shape;139;gcee470df01_0_56"/>
          <p:cNvSpPr txBox="1"/>
          <p:nvPr/>
        </p:nvSpPr>
        <p:spPr>
          <a:xfrm>
            <a:off x="763350" y="914425"/>
            <a:ext cx="7014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n-US" sz="1200"/>
              <a:t>Determinar los días y horas óptimas de publicación según la comunidad digital de la marca permitirá incrementar la visibilidad de la marca. Para iniciar, se establecerá la siguiente programación de publicación en un horario entre 4:00p.m - 7:00 p.m:</a:t>
            </a:r>
            <a:endParaRPr b="0" i="0" sz="1200" u="none" cap="none" strike="noStrike">
              <a:solidFill>
                <a:srgbClr val="000000"/>
              </a:solidFill>
              <a:latin typeface="Arial"/>
              <a:ea typeface="Arial"/>
              <a:cs typeface="Arial"/>
              <a:sym typeface="Arial"/>
            </a:endParaRPr>
          </a:p>
        </p:txBody>
      </p:sp>
      <p:graphicFrame>
        <p:nvGraphicFramePr>
          <p:cNvPr id="140" name="Google Shape;140;gcee470df01_0_56"/>
          <p:cNvGraphicFramePr/>
          <p:nvPr/>
        </p:nvGraphicFramePr>
        <p:xfrm>
          <a:off x="1626125" y="2108225"/>
          <a:ext cx="3000000" cy="3000000"/>
        </p:xfrm>
        <a:graphic>
          <a:graphicData uri="http://schemas.openxmlformats.org/drawingml/2006/table">
            <a:tbl>
              <a:tblPr>
                <a:noFill/>
                <a:tableStyleId>{66395AA3-C47F-4413-8A71-EA9CBF2B84AB}</a:tableStyleId>
              </a:tblPr>
              <a:tblGrid>
                <a:gridCol w="1706150"/>
                <a:gridCol w="1701000"/>
                <a:gridCol w="1881900"/>
              </a:tblGrid>
              <a:tr h="6095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1F497D"/>
                          </a:solidFill>
                        </a:rPr>
                        <a:t>Martes</a:t>
                      </a:r>
                      <a:endParaRPr b="1" sz="1400" u="none" cap="none" strike="noStrike">
                        <a:solidFill>
                          <a:srgbClr val="1F497D"/>
                        </a:solidFill>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1F497D"/>
                          </a:solidFill>
                        </a:rPr>
                        <a:t>Jueves</a:t>
                      </a:r>
                      <a:endParaRPr b="1" sz="1400" u="none" cap="none" strike="noStrike">
                        <a:solidFill>
                          <a:srgbClr val="1F497D"/>
                        </a:solidFill>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1F497D"/>
                          </a:solidFill>
                        </a:rPr>
                        <a:t>Sábado</a:t>
                      </a:r>
                      <a:endParaRPr b="1" sz="1400" u="none" cap="none" strike="noStrike">
                        <a:solidFill>
                          <a:srgbClr val="1F497D"/>
                        </a:solidFill>
                      </a:endParaRPr>
                    </a:p>
                  </a:txBody>
                  <a:tcPr marT="91425" marB="91425" marR="91425" marL="91425" anchor="ctr"/>
                </a:tc>
              </a:tr>
              <a:tr h="1021050">
                <a:tc>
                  <a:txBody>
                    <a:bodyPr/>
                    <a:lstStyle/>
                    <a:p>
                      <a:pPr indent="0" lvl="0" marL="0" marR="0" rtl="0" algn="ctr">
                        <a:lnSpc>
                          <a:spcPct val="100000"/>
                        </a:lnSpc>
                        <a:spcBef>
                          <a:spcPts val="0"/>
                        </a:spcBef>
                        <a:spcAft>
                          <a:spcPts val="0"/>
                        </a:spcAft>
                        <a:buClr>
                          <a:srgbClr val="000000"/>
                        </a:buClr>
                        <a:buSzPts val="1200"/>
                        <a:buFont typeface="Arial"/>
                        <a:buNone/>
                      </a:pPr>
                      <a:r>
                        <a:rPr lang="en-US" sz="1200"/>
                        <a:t>Behind the scenes </a:t>
                      </a:r>
                      <a:r>
                        <a:rPr lang="en-US" sz="1200"/>
                        <a:t>/ </a:t>
                      </a:r>
                      <a:r>
                        <a:rPr lang="en-US" sz="1200"/>
                        <a:t>Procesos / #ClienteLinksup</a:t>
                      </a:r>
                      <a:endParaRPr sz="12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a:t>Comercial</a:t>
                      </a:r>
                      <a:endParaRPr sz="1200" u="none" cap="none" strike="noStrike"/>
                    </a:p>
                  </a:txBody>
                  <a:tcPr marT="91425" marB="91425" marR="91425" marL="91425" anchor="ctr"/>
                </a:tc>
                <a:tc>
                  <a:txBody>
                    <a:bodyPr/>
                    <a:lstStyle/>
                    <a:p>
                      <a:pPr indent="0" lvl="0" marL="0" rtl="0" algn="ctr">
                        <a:spcBef>
                          <a:spcPts val="0"/>
                        </a:spcBef>
                        <a:spcAft>
                          <a:spcPts val="0"/>
                        </a:spcAft>
                        <a:buClr>
                          <a:schemeClr val="dk1"/>
                        </a:buClr>
                        <a:buSzPts val="1200"/>
                        <a:buFont typeface="Arial"/>
                        <a:buNone/>
                      </a:pPr>
                      <a:r>
                        <a:rPr lang="en-US" sz="1200">
                          <a:solidFill>
                            <a:schemeClr val="dk1"/>
                          </a:solidFill>
                        </a:rPr>
                        <a:t> Branding </a:t>
                      </a:r>
                      <a:r>
                        <a:rPr lang="en-US" sz="1200"/>
                        <a:t>/</a:t>
                      </a:r>
                      <a:endParaRPr sz="1200"/>
                    </a:p>
                    <a:p>
                      <a:pPr indent="0" lvl="0" marL="0" rtl="0" algn="ctr">
                        <a:spcBef>
                          <a:spcPts val="0"/>
                        </a:spcBef>
                        <a:spcAft>
                          <a:spcPts val="0"/>
                        </a:spcAft>
                        <a:buClr>
                          <a:schemeClr val="dk1"/>
                        </a:buClr>
                        <a:buSzPts val="1200"/>
                        <a:buFont typeface="Arial"/>
                        <a:buNone/>
                      </a:pPr>
                      <a:r>
                        <a:rPr lang="en-US" sz="1200"/>
                        <a:t> </a:t>
                      </a:r>
                      <a:r>
                        <a:rPr lang="en-US" sz="1200"/>
                        <a:t>Comercial</a:t>
                      </a:r>
                      <a:endParaRPr sz="1200" u="none" cap="none" strike="noStrike"/>
                    </a:p>
                  </a:txBody>
                  <a:tcPr marT="91425" marB="91425" marR="91425" marL="91425" anchor="ctr"/>
                </a:tc>
              </a:tr>
            </a:tbl>
          </a:graphicData>
        </a:graphic>
      </p:graphicFrame>
      <p:sp>
        <p:nvSpPr>
          <p:cNvPr id="141" name="Google Shape;141;gcee470df01_0_56"/>
          <p:cNvSpPr txBox="1"/>
          <p:nvPr/>
        </p:nvSpPr>
        <p:spPr>
          <a:xfrm>
            <a:off x="808050" y="4460075"/>
            <a:ext cx="6206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Nota:</a:t>
            </a:r>
            <a:r>
              <a:rPr b="0" i="0" lang="en-US" sz="1000" u="none" cap="none" strike="noStrike">
                <a:solidFill>
                  <a:srgbClr val="000000"/>
                </a:solidFill>
                <a:latin typeface="Arial"/>
                <a:ea typeface="Arial"/>
                <a:cs typeface="Arial"/>
                <a:sym typeface="Arial"/>
              </a:rPr>
              <a:t> Se agregará contenido adicional cuando hayan días festivos y especiales que puedan relacionarse con la cuenta y el público objetivo con el fin de unirse a la conversación del momento.</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pic>
        <p:nvPicPr>
          <p:cNvPr id="146" name="Google Shape;146;gcc82720e03_0_22"/>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147" name="Google Shape;147;gcc82720e03_0_22"/>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cc82720e03_0_22"/>
          <p:cNvSpPr txBox="1"/>
          <p:nvPr/>
        </p:nvSpPr>
        <p:spPr>
          <a:xfrm>
            <a:off x="5414075" y="1203975"/>
            <a:ext cx="2991000" cy="4002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rPr>
              <a:t>3</a:t>
            </a:r>
            <a:r>
              <a:rPr b="1" lang="en-US">
                <a:solidFill>
                  <a:srgbClr val="1F497D"/>
                </a:solidFill>
              </a:rPr>
              <a:t>) Personalización de canales:</a:t>
            </a:r>
            <a:endParaRPr/>
          </a:p>
        </p:txBody>
      </p:sp>
      <p:sp>
        <p:nvSpPr>
          <p:cNvPr id="149" name="Google Shape;149;gcc82720e03_0_22"/>
          <p:cNvSpPr txBox="1"/>
          <p:nvPr/>
        </p:nvSpPr>
        <p:spPr>
          <a:xfrm>
            <a:off x="5633575" y="1650450"/>
            <a:ext cx="3142800" cy="153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300">
                <a:solidFill>
                  <a:srgbClr val="7F7F7F"/>
                </a:solidFill>
              </a:rPr>
              <a:t>Utilizar el keyvisual creado para la campaña (hashtag elegido) como portada del perfil de Facebook, así como se utilizó para el inicio del feed de Instagram. Asimismo, incluir el hashtag en ambas descripciones de perfil.</a:t>
            </a:r>
            <a:endParaRPr sz="1300">
              <a:solidFill>
                <a:srgbClr val="7F7F7F"/>
              </a:solidFill>
            </a:endParaRPr>
          </a:p>
        </p:txBody>
      </p:sp>
      <p:cxnSp>
        <p:nvCxnSpPr>
          <p:cNvPr id="150" name="Google Shape;150;gcc82720e03_0_22"/>
          <p:cNvCxnSpPr/>
          <p:nvPr/>
        </p:nvCxnSpPr>
        <p:spPr>
          <a:xfrm flipH="1">
            <a:off x="5041738" y="479100"/>
            <a:ext cx="10500" cy="3728100"/>
          </a:xfrm>
          <a:prstGeom prst="straightConnector1">
            <a:avLst/>
          </a:prstGeom>
          <a:noFill/>
          <a:ln cap="flat" cmpd="sng" w="9525">
            <a:solidFill>
              <a:srgbClr val="1F497D"/>
            </a:solidFill>
            <a:prstDash val="solid"/>
            <a:round/>
            <a:headEnd len="sm" w="sm" type="none"/>
            <a:tailEnd len="sm" w="sm" type="none"/>
          </a:ln>
        </p:spPr>
      </p:cxnSp>
      <p:sp>
        <p:nvSpPr>
          <p:cNvPr id="151" name="Google Shape;151;gcc82720e03_0_22"/>
          <p:cNvSpPr txBox="1"/>
          <p:nvPr/>
        </p:nvSpPr>
        <p:spPr>
          <a:xfrm>
            <a:off x="1251925" y="879300"/>
            <a:ext cx="3208500" cy="1585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2600"/>
              </a:spcBef>
              <a:spcAft>
                <a:spcPts val="2600"/>
              </a:spcAft>
              <a:buNone/>
            </a:pPr>
            <a:r>
              <a:rPr lang="en-US" sz="1300">
                <a:solidFill>
                  <a:srgbClr val="7F7F7F"/>
                </a:solidFill>
              </a:rPr>
              <a:t>Generar los recursos necesarios, definición de colores, logo y lineamientos gráficos para lograr una imagen de marca renovada, diferenciada y a la altura de los servicios que se ofrecen.</a:t>
            </a:r>
            <a:endParaRPr sz="1300">
              <a:solidFill>
                <a:srgbClr val="7F7F7F"/>
              </a:solidFill>
            </a:endParaRPr>
          </a:p>
        </p:txBody>
      </p:sp>
      <p:sp>
        <p:nvSpPr>
          <p:cNvPr id="152" name="Google Shape;152;gcc82720e03_0_22"/>
          <p:cNvSpPr txBox="1"/>
          <p:nvPr/>
        </p:nvSpPr>
        <p:spPr>
          <a:xfrm>
            <a:off x="740950" y="479100"/>
            <a:ext cx="2991000" cy="4002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rPr>
              <a:t>1) Lanzamiento de marca:</a:t>
            </a:r>
            <a:endParaRPr/>
          </a:p>
        </p:txBody>
      </p:sp>
      <p:sp>
        <p:nvSpPr>
          <p:cNvPr id="153" name="Google Shape;153;gcc82720e03_0_22"/>
          <p:cNvSpPr txBox="1"/>
          <p:nvPr/>
        </p:nvSpPr>
        <p:spPr>
          <a:xfrm>
            <a:off x="740938" y="2637575"/>
            <a:ext cx="2991000" cy="4002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rPr>
              <a:t>2) Creación de canales:</a:t>
            </a:r>
            <a:endParaRPr/>
          </a:p>
        </p:txBody>
      </p:sp>
      <p:sp>
        <p:nvSpPr>
          <p:cNvPr id="154" name="Google Shape;154;gcc82720e03_0_22"/>
          <p:cNvSpPr txBox="1"/>
          <p:nvPr/>
        </p:nvSpPr>
        <p:spPr>
          <a:xfrm>
            <a:off x="1251924" y="3104600"/>
            <a:ext cx="3262800" cy="176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300">
                <a:solidFill>
                  <a:srgbClr val="7F7F7F"/>
                </a:solidFill>
              </a:rPr>
              <a:t>Asegurarse de encontrar y reservar el username disponible que sea más apropiado para la marca, mientras más simple pueda ser mejor. Si es posible solo el nombre de la marca sin ningún otro añadido, es lo ideal para fortalecer el posicionamiento.</a:t>
            </a:r>
            <a:endParaRPr sz="1300">
              <a:solidFill>
                <a:srgbClr val="7F7F7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 name="Shape 158"/>
        <p:cNvGrpSpPr/>
        <p:nvPr/>
      </p:nvGrpSpPr>
      <p:grpSpPr>
        <a:xfrm>
          <a:off x="0" y="0"/>
          <a:ext cx="0" cy="0"/>
          <a:chOff x="0" y="0"/>
          <a:chExt cx="0" cy="0"/>
        </a:xfrm>
      </p:grpSpPr>
      <p:pic>
        <p:nvPicPr>
          <p:cNvPr id="159" name="Google Shape;159;gcc82720e03_0_62"/>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160" name="Google Shape;160;gcc82720e03_0_62"/>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cc82720e03_0_62"/>
          <p:cNvSpPr txBox="1"/>
          <p:nvPr/>
        </p:nvSpPr>
        <p:spPr>
          <a:xfrm>
            <a:off x="1237250" y="3173600"/>
            <a:ext cx="2875500" cy="4002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rPr>
              <a:t>4</a:t>
            </a:r>
            <a:r>
              <a:rPr b="1" lang="en-US">
                <a:solidFill>
                  <a:srgbClr val="1F497D"/>
                </a:solidFill>
              </a:rPr>
              <a:t>) Link.tree para Instagram:</a:t>
            </a:r>
            <a:endParaRPr/>
          </a:p>
        </p:txBody>
      </p:sp>
      <p:sp>
        <p:nvSpPr>
          <p:cNvPr id="162" name="Google Shape;162;gcc82720e03_0_62"/>
          <p:cNvSpPr txBox="1"/>
          <p:nvPr/>
        </p:nvSpPr>
        <p:spPr>
          <a:xfrm>
            <a:off x="996050" y="3519075"/>
            <a:ext cx="3376500" cy="98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300">
                <a:solidFill>
                  <a:srgbClr val="7F7F7F"/>
                </a:solidFill>
              </a:rPr>
              <a:t>Se creará un URL de Link.tree donde los usuarios puedan encontrar los distintos canales digitales de LinkupsBuild y su página web.</a:t>
            </a:r>
            <a:endParaRPr sz="1300">
              <a:solidFill>
                <a:srgbClr val="7F7F7F"/>
              </a:solidFill>
            </a:endParaRPr>
          </a:p>
        </p:txBody>
      </p:sp>
      <p:sp>
        <p:nvSpPr>
          <p:cNvPr id="163" name="Google Shape;163;gcc82720e03_0_62"/>
          <p:cNvSpPr txBox="1"/>
          <p:nvPr/>
        </p:nvSpPr>
        <p:spPr>
          <a:xfrm>
            <a:off x="1321625" y="596438"/>
            <a:ext cx="2742600" cy="400200"/>
          </a:xfrm>
          <a:prstGeom prst="rect">
            <a:avLst/>
          </a:prstGeom>
          <a:noFill/>
          <a:ln>
            <a:noFill/>
          </a:ln>
        </p:spPr>
        <p:txBody>
          <a:bodyPr anchorCtr="0" anchor="t" bIns="91425" lIns="91425" spcFirstLastPara="1" rIns="91425" wrap="square" tIns="91425">
            <a:spAutoFit/>
          </a:bodyPr>
          <a:lstStyle/>
          <a:p>
            <a:pPr indent="0" lvl="0" marL="92075" marR="0" rtl="0" algn="l">
              <a:lnSpc>
                <a:spcPct val="100000"/>
              </a:lnSpc>
              <a:spcBef>
                <a:spcPts val="0"/>
              </a:spcBef>
              <a:spcAft>
                <a:spcPts val="0"/>
              </a:spcAft>
              <a:buClr>
                <a:srgbClr val="000000"/>
              </a:buClr>
              <a:buSzPts val="1400"/>
              <a:buFont typeface="Arial"/>
              <a:buNone/>
            </a:pPr>
            <a:r>
              <a:rPr b="1" lang="en-US">
                <a:solidFill>
                  <a:srgbClr val="1F497D"/>
                </a:solidFill>
              </a:rPr>
              <a:t>3</a:t>
            </a:r>
            <a:r>
              <a:rPr b="1" i="0" lang="en-US" sz="1400" u="none" cap="none" strike="noStrike">
                <a:solidFill>
                  <a:srgbClr val="1F497D"/>
                </a:solidFill>
                <a:latin typeface="Arial"/>
                <a:ea typeface="Arial"/>
                <a:cs typeface="Arial"/>
                <a:sym typeface="Arial"/>
              </a:rPr>
              <a:t>)</a:t>
            </a:r>
            <a:r>
              <a:rPr b="1" lang="en-US">
                <a:solidFill>
                  <a:srgbClr val="1F497D"/>
                </a:solidFill>
              </a:rPr>
              <a:t> Desarrollar website</a:t>
            </a:r>
            <a:r>
              <a:rPr b="1" i="0" lang="en-US" sz="1400" u="none" cap="none" strike="noStrike">
                <a:solidFill>
                  <a:srgbClr val="1F497D"/>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4" name="Google Shape;164;gcc82720e03_0_62"/>
          <p:cNvSpPr txBox="1"/>
          <p:nvPr/>
        </p:nvSpPr>
        <p:spPr>
          <a:xfrm>
            <a:off x="891450" y="993550"/>
            <a:ext cx="3376500" cy="1913700"/>
          </a:xfrm>
          <a:prstGeom prst="rect">
            <a:avLst/>
          </a:prstGeom>
          <a:noFill/>
          <a:ln>
            <a:noFill/>
          </a:ln>
        </p:spPr>
        <p:txBody>
          <a:bodyPr anchorCtr="0" anchor="t" bIns="91425" lIns="91425" spcFirstLastPara="1" rIns="91425" wrap="square" tIns="91425">
            <a:spAutoFit/>
          </a:bodyPr>
          <a:lstStyle/>
          <a:p>
            <a:pPr indent="0" lvl="0" marL="171450" marR="0" rtl="0" algn="just">
              <a:lnSpc>
                <a:spcPct val="100000"/>
              </a:lnSpc>
              <a:spcBef>
                <a:spcPts val="1000"/>
              </a:spcBef>
              <a:spcAft>
                <a:spcPts val="0"/>
              </a:spcAft>
              <a:buClr>
                <a:srgbClr val="000000"/>
              </a:buClr>
              <a:buSzPts val="1300"/>
              <a:buFont typeface="Arial"/>
              <a:buNone/>
            </a:pPr>
            <a:r>
              <a:rPr lang="en-US" sz="1300">
                <a:solidFill>
                  <a:srgbClr val="7F7F7F"/>
                </a:solidFill>
              </a:rPr>
              <a:t>Desarrollar un website que contenga las siguientes secciones de información:</a:t>
            </a:r>
            <a:endParaRPr sz="1300">
              <a:solidFill>
                <a:srgbClr val="7F7F7F"/>
              </a:solidFill>
            </a:endParaRPr>
          </a:p>
          <a:p>
            <a:pPr indent="-311150" lvl="0" marL="457200" marR="0" rtl="0" algn="just">
              <a:lnSpc>
                <a:spcPct val="100000"/>
              </a:lnSpc>
              <a:spcBef>
                <a:spcPts val="1000"/>
              </a:spcBef>
              <a:spcAft>
                <a:spcPts val="0"/>
              </a:spcAft>
              <a:buClr>
                <a:srgbClr val="7F7F7F"/>
              </a:buClr>
              <a:buSzPts val="1300"/>
              <a:buChar char="-"/>
            </a:pPr>
            <a:r>
              <a:rPr lang="en-US" sz="1300">
                <a:solidFill>
                  <a:srgbClr val="7F7F7F"/>
                </a:solidFill>
              </a:rPr>
              <a:t>Qué es LinkupsBuild</a:t>
            </a:r>
            <a:endParaRPr sz="1300">
              <a:solidFill>
                <a:srgbClr val="7F7F7F"/>
              </a:solidFill>
            </a:endParaRPr>
          </a:p>
          <a:p>
            <a:pPr indent="-311150" lvl="0" marL="457200" marR="0" rtl="0" algn="just">
              <a:lnSpc>
                <a:spcPct val="100000"/>
              </a:lnSpc>
              <a:spcBef>
                <a:spcPts val="0"/>
              </a:spcBef>
              <a:spcAft>
                <a:spcPts val="0"/>
              </a:spcAft>
              <a:buClr>
                <a:srgbClr val="7F7F7F"/>
              </a:buClr>
              <a:buSzPts val="1300"/>
              <a:buChar char="-"/>
            </a:pPr>
            <a:r>
              <a:rPr lang="en-US" sz="1300">
                <a:solidFill>
                  <a:srgbClr val="7F7F7F"/>
                </a:solidFill>
              </a:rPr>
              <a:t>Qué ofrece LinkupsBuilds</a:t>
            </a:r>
            <a:endParaRPr sz="1300">
              <a:solidFill>
                <a:srgbClr val="7F7F7F"/>
              </a:solidFill>
            </a:endParaRPr>
          </a:p>
          <a:p>
            <a:pPr indent="-311150" lvl="0" marL="457200" marR="0" rtl="0" algn="just">
              <a:lnSpc>
                <a:spcPct val="100000"/>
              </a:lnSpc>
              <a:spcBef>
                <a:spcPts val="0"/>
              </a:spcBef>
              <a:spcAft>
                <a:spcPts val="0"/>
              </a:spcAft>
              <a:buClr>
                <a:srgbClr val="7F7F7F"/>
              </a:buClr>
              <a:buSzPts val="1300"/>
              <a:buChar char="-"/>
            </a:pPr>
            <a:r>
              <a:rPr lang="en-US" sz="1300">
                <a:solidFill>
                  <a:srgbClr val="7F7F7F"/>
                </a:solidFill>
              </a:rPr>
              <a:t>Quiénes somos y por qué confiar en nosotros</a:t>
            </a:r>
            <a:endParaRPr sz="1300">
              <a:solidFill>
                <a:srgbClr val="7F7F7F"/>
              </a:solidFill>
            </a:endParaRPr>
          </a:p>
          <a:p>
            <a:pPr indent="-311150" lvl="0" marL="457200" marR="0" rtl="0" algn="just">
              <a:lnSpc>
                <a:spcPct val="100000"/>
              </a:lnSpc>
              <a:spcBef>
                <a:spcPts val="0"/>
              </a:spcBef>
              <a:spcAft>
                <a:spcPts val="0"/>
              </a:spcAft>
              <a:buClr>
                <a:srgbClr val="7F7F7F"/>
              </a:buClr>
              <a:buSzPts val="1300"/>
              <a:buChar char="-"/>
            </a:pPr>
            <a:r>
              <a:rPr lang="en-US" sz="1300">
                <a:solidFill>
                  <a:srgbClr val="7F7F7F"/>
                </a:solidFill>
              </a:rPr>
              <a:t>Preguntas frecuentes</a:t>
            </a:r>
            <a:endParaRPr sz="1300">
              <a:solidFill>
                <a:srgbClr val="7F7F7F"/>
              </a:solidFill>
            </a:endParaRPr>
          </a:p>
          <a:p>
            <a:pPr indent="-311150" lvl="0" marL="457200" marR="0" rtl="0" algn="just">
              <a:lnSpc>
                <a:spcPct val="100000"/>
              </a:lnSpc>
              <a:spcBef>
                <a:spcPts val="0"/>
              </a:spcBef>
              <a:spcAft>
                <a:spcPts val="0"/>
              </a:spcAft>
              <a:buClr>
                <a:srgbClr val="7F7F7F"/>
              </a:buClr>
              <a:buSzPts val="1300"/>
              <a:buChar char="-"/>
            </a:pPr>
            <a:r>
              <a:rPr lang="en-US" sz="1300">
                <a:solidFill>
                  <a:srgbClr val="7F7F7F"/>
                </a:solidFill>
              </a:rPr>
              <a:t>Contacto</a:t>
            </a:r>
            <a:endParaRPr sz="1300">
              <a:solidFill>
                <a:srgbClr val="7F7F7F"/>
              </a:solidFill>
            </a:endParaRPr>
          </a:p>
        </p:txBody>
      </p:sp>
      <p:sp>
        <p:nvSpPr>
          <p:cNvPr id="165" name="Google Shape;165;gcc82720e03_0_62"/>
          <p:cNvSpPr txBox="1"/>
          <p:nvPr/>
        </p:nvSpPr>
        <p:spPr>
          <a:xfrm>
            <a:off x="5452000" y="1522500"/>
            <a:ext cx="2742600" cy="4002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rPr>
              <a:t>5</a:t>
            </a:r>
            <a:r>
              <a:rPr b="1" lang="en-US">
                <a:solidFill>
                  <a:srgbClr val="1F497D"/>
                </a:solidFill>
              </a:rPr>
              <a:t>) Highlights de Instagram:</a:t>
            </a:r>
            <a:endParaRPr/>
          </a:p>
        </p:txBody>
      </p:sp>
      <p:sp>
        <p:nvSpPr>
          <p:cNvPr id="166" name="Google Shape;166;gcc82720e03_0_62"/>
          <p:cNvSpPr txBox="1"/>
          <p:nvPr/>
        </p:nvSpPr>
        <p:spPr>
          <a:xfrm>
            <a:off x="5168625" y="1922700"/>
            <a:ext cx="3320700" cy="1898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300">
                <a:solidFill>
                  <a:srgbClr val="7F7F7F"/>
                </a:solidFill>
              </a:rPr>
              <a:t>Crear los siguientes highlights en Instagram:</a:t>
            </a:r>
            <a:endParaRPr sz="1300">
              <a:solidFill>
                <a:srgbClr val="7F7F7F"/>
              </a:solidFill>
            </a:endParaRPr>
          </a:p>
          <a:p>
            <a:pPr indent="0" lvl="0" marL="171450" rtl="0" algn="just">
              <a:spcBef>
                <a:spcPts val="1000"/>
              </a:spcBef>
              <a:spcAft>
                <a:spcPts val="0"/>
              </a:spcAft>
              <a:buNone/>
            </a:pPr>
            <a:r>
              <a:rPr lang="en-US" sz="1300">
                <a:solidFill>
                  <a:srgbClr val="7F7F7F"/>
                </a:solidFill>
              </a:rPr>
              <a:t>- Quienes somos</a:t>
            </a:r>
            <a:endParaRPr sz="1300">
              <a:solidFill>
                <a:srgbClr val="7F7F7F"/>
              </a:solidFill>
            </a:endParaRPr>
          </a:p>
          <a:p>
            <a:pPr indent="0" lvl="0" marL="171450" rtl="0" algn="just">
              <a:spcBef>
                <a:spcPts val="1000"/>
              </a:spcBef>
              <a:spcAft>
                <a:spcPts val="0"/>
              </a:spcAft>
              <a:buNone/>
            </a:pPr>
            <a:r>
              <a:rPr lang="en-US" sz="1300">
                <a:solidFill>
                  <a:srgbClr val="7F7F7F"/>
                </a:solidFill>
              </a:rPr>
              <a:t>- Qué ofrecemos</a:t>
            </a:r>
            <a:endParaRPr sz="1300">
              <a:solidFill>
                <a:srgbClr val="7F7F7F"/>
              </a:solidFill>
            </a:endParaRPr>
          </a:p>
          <a:p>
            <a:pPr indent="0" lvl="0" marL="171450" rtl="0" algn="just">
              <a:spcBef>
                <a:spcPts val="1000"/>
              </a:spcBef>
              <a:spcAft>
                <a:spcPts val="0"/>
              </a:spcAft>
              <a:buNone/>
            </a:pPr>
            <a:r>
              <a:rPr lang="en-US" sz="1300">
                <a:solidFill>
                  <a:srgbClr val="7F7F7F"/>
                </a:solidFill>
              </a:rPr>
              <a:t>- #ClienteLinksup</a:t>
            </a:r>
            <a:endParaRPr sz="1300">
              <a:solidFill>
                <a:srgbClr val="7F7F7F"/>
              </a:solidFill>
            </a:endParaRPr>
          </a:p>
          <a:p>
            <a:pPr indent="0" lvl="0" marL="171450" rtl="0" algn="just">
              <a:spcBef>
                <a:spcPts val="1000"/>
              </a:spcBef>
              <a:spcAft>
                <a:spcPts val="1000"/>
              </a:spcAft>
              <a:buNone/>
            </a:pPr>
            <a:r>
              <a:rPr lang="en-US" sz="1300">
                <a:solidFill>
                  <a:srgbClr val="7F7F7F"/>
                </a:solidFill>
              </a:rPr>
              <a:t>- (HashtagDeCampaña)</a:t>
            </a:r>
            <a:endParaRPr sz="1300">
              <a:solidFill>
                <a:srgbClr val="7F7F7F"/>
              </a:solidFill>
            </a:endParaRPr>
          </a:p>
        </p:txBody>
      </p:sp>
      <p:cxnSp>
        <p:nvCxnSpPr>
          <p:cNvPr id="167" name="Google Shape;167;gcc82720e03_0_62"/>
          <p:cNvCxnSpPr/>
          <p:nvPr/>
        </p:nvCxnSpPr>
        <p:spPr>
          <a:xfrm flipH="1">
            <a:off x="4742488" y="707700"/>
            <a:ext cx="10500" cy="3728100"/>
          </a:xfrm>
          <a:prstGeom prst="straightConnector1">
            <a:avLst/>
          </a:prstGeom>
          <a:noFill/>
          <a:ln cap="flat" cmpd="sng" w="9525">
            <a:solidFill>
              <a:srgbClr val="1F497D"/>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pic>
        <p:nvPicPr>
          <p:cNvPr id="172" name="Google Shape;172;gcee470df01_0_51"/>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173" name="Google Shape;173;gcee470df01_0_51"/>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cee470df01_0_51"/>
          <p:cNvSpPr txBox="1"/>
          <p:nvPr/>
        </p:nvSpPr>
        <p:spPr>
          <a:xfrm>
            <a:off x="132625" y="332150"/>
            <a:ext cx="4026600" cy="400200"/>
          </a:xfrm>
          <a:prstGeom prst="rect">
            <a:avLst/>
          </a:prstGeom>
          <a:noFill/>
          <a:ln>
            <a:noFill/>
          </a:ln>
        </p:spPr>
        <p:txBody>
          <a:bodyPr anchorCtr="0" anchor="t" bIns="91425" lIns="91425" spcFirstLastPara="1" rIns="91425" wrap="square" tIns="91425">
            <a:spAutoFit/>
          </a:bodyPr>
          <a:lstStyle/>
          <a:p>
            <a:pPr indent="0" lvl="0" marL="92075" marR="0" rtl="0" algn="l">
              <a:lnSpc>
                <a:spcPct val="100000"/>
              </a:lnSpc>
              <a:spcBef>
                <a:spcPts val="0"/>
              </a:spcBef>
              <a:spcAft>
                <a:spcPts val="0"/>
              </a:spcAft>
              <a:buClr>
                <a:srgbClr val="000000"/>
              </a:buClr>
              <a:buSzPts val="1400"/>
              <a:buFont typeface="Arial"/>
              <a:buNone/>
            </a:pPr>
            <a:r>
              <a:rPr b="1" lang="en-US">
                <a:solidFill>
                  <a:srgbClr val="1F497D"/>
                </a:solidFill>
              </a:rPr>
              <a:t>6</a:t>
            </a:r>
            <a:r>
              <a:rPr b="1" i="0" lang="en-US" sz="1400" u="none" cap="none" strike="noStrike">
                <a:solidFill>
                  <a:srgbClr val="1F497D"/>
                </a:solidFill>
                <a:latin typeface="Arial"/>
                <a:ea typeface="Arial"/>
                <a:cs typeface="Arial"/>
                <a:sym typeface="Arial"/>
              </a:rPr>
              <a:t>) Contenidos interactivos:</a:t>
            </a:r>
            <a:endParaRPr b="0" i="0" sz="1400" u="none" cap="none" strike="noStrike">
              <a:solidFill>
                <a:srgbClr val="000000"/>
              </a:solidFill>
              <a:latin typeface="Arial"/>
              <a:ea typeface="Arial"/>
              <a:cs typeface="Arial"/>
              <a:sym typeface="Arial"/>
            </a:endParaRPr>
          </a:p>
        </p:txBody>
      </p:sp>
      <p:sp>
        <p:nvSpPr>
          <p:cNvPr id="175" name="Google Shape;175;gcee470df01_0_51"/>
          <p:cNvSpPr txBox="1"/>
          <p:nvPr/>
        </p:nvSpPr>
        <p:spPr>
          <a:xfrm>
            <a:off x="706475" y="933300"/>
            <a:ext cx="3601800" cy="3638700"/>
          </a:xfrm>
          <a:prstGeom prst="rect">
            <a:avLst/>
          </a:prstGeom>
          <a:noFill/>
          <a:ln>
            <a:noFill/>
          </a:ln>
        </p:spPr>
        <p:txBody>
          <a:bodyPr anchorCtr="0" anchor="t" bIns="91425" lIns="91425" spcFirstLastPara="1" rIns="91425" wrap="square" tIns="91425">
            <a:spAutoFit/>
          </a:bodyPr>
          <a:lstStyle/>
          <a:p>
            <a:pPr indent="0" lvl="0" marL="0" marR="0" rtl="0" algn="just">
              <a:lnSpc>
                <a:spcPct val="85000"/>
              </a:lnSpc>
              <a:spcBef>
                <a:spcPts val="0"/>
              </a:spcBef>
              <a:spcAft>
                <a:spcPts val="0"/>
              </a:spcAft>
              <a:buClr>
                <a:srgbClr val="000000"/>
              </a:buClr>
              <a:buSzPts val="1100"/>
              <a:buFont typeface="Arial"/>
              <a:buNone/>
            </a:pPr>
            <a:r>
              <a:rPr b="0" i="0" lang="en-US" sz="1200" u="none" cap="none" strike="noStrike">
                <a:solidFill>
                  <a:srgbClr val="7F7F7F"/>
                </a:solidFill>
                <a:latin typeface="Arial"/>
                <a:ea typeface="Arial"/>
                <a:cs typeface="Arial"/>
                <a:sym typeface="Arial"/>
              </a:rPr>
              <a:t>Incluir en al menos 1 contenido</a:t>
            </a:r>
            <a:r>
              <a:rPr lang="en-US" sz="1200">
                <a:solidFill>
                  <a:srgbClr val="7F7F7F"/>
                </a:solidFill>
              </a:rPr>
              <a:t> cada quincena</a:t>
            </a:r>
            <a:r>
              <a:rPr b="0" i="0" lang="en-US" sz="1200" u="none" cap="none" strike="noStrike">
                <a:solidFill>
                  <a:srgbClr val="7F7F7F"/>
                </a:solidFill>
                <a:latin typeface="Arial"/>
                <a:ea typeface="Arial"/>
                <a:cs typeface="Arial"/>
                <a:sym typeface="Arial"/>
              </a:rPr>
              <a:t>, la creación y desarrollo de contenidos creativos que incentiven la interacción de la comunidad con actividades dinámicas tales como:</a:t>
            </a:r>
            <a:endParaRPr b="0" i="0" sz="1200" u="none" cap="none" strike="noStrike">
              <a:solidFill>
                <a:srgbClr val="7F7F7F"/>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1100"/>
              <a:buFont typeface="Arial"/>
              <a:buNone/>
            </a:pPr>
            <a:r>
              <a:t/>
            </a:r>
            <a:endParaRPr b="0" i="0" sz="1200" u="none" cap="none" strike="noStrike">
              <a:solidFill>
                <a:srgbClr val="7F7F7F"/>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1100"/>
              <a:buFont typeface="Arial"/>
              <a:buNone/>
            </a:pPr>
            <a:r>
              <a:rPr b="0" i="0" lang="en-US" sz="1200" u="none" cap="none" strike="noStrike">
                <a:solidFill>
                  <a:srgbClr val="7F7F7F"/>
                </a:solidFill>
                <a:latin typeface="Arial"/>
                <a:ea typeface="Arial"/>
                <a:cs typeface="Arial"/>
                <a:sym typeface="Arial"/>
              </a:rPr>
              <a:t>- Mostrar los diferentes tipos de </a:t>
            </a:r>
            <a:r>
              <a:rPr lang="en-US" sz="1200">
                <a:solidFill>
                  <a:srgbClr val="7F7F7F"/>
                </a:solidFill>
              </a:rPr>
              <a:t>servicios y procesos </a:t>
            </a:r>
            <a:r>
              <a:rPr b="0" i="0" lang="en-US" sz="1200" u="none" cap="none" strike="noStrike">
                <a:solidFill>
                  <a:srgbClr val="7F7F7F"/>
                </a:solidFill>
                <a:latin typeface="Arial"/>
                <a:ea typeface="Arial"/>
                <a:cs typeface="Arial"/>
                <a:sym typeface="Arial"/>
              </a:rPr>
              <a:t>que se ofrecen con un emoticon al lado de cada opción y hacer votación sobre cuál prefieren.</a:t>
            </a:r>
            <a:endParaRPr b="0" i="0" sz="1200" u="none" cap="none" strike="noStrike">
              <a:solidFill>
                <a:srgbClr val="7F7F7F"/>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1100"/>
              <a:buFont typeface="Arial"/>
              <a:buNone/>
            </a:pPr>
            <a:r>
              <a:t/>
            </a:r>
            <a:endParaRPr b="0" i="0" sz="1200" u="none" cap="none" strike="noStrike">
              <a:solidFill>
                <a:srgbClr val="7F7F7F"/>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1100"/>
              <a:buFont typeface="Arial"/>
              <a:buNone/>
            </a:pPr>
            <a:r>
              <a:rPr b="0" i="0" lang="en-US" sz="1200" u="none" cap="none" strike="noStrike">
                <a:solidFill>
                  <a:srgbClr val="7F7F7F"/>
                </a:solidFill>
                <a:latin typeface="Arial"/>
                <a:ea typeface="Arial"/>
                <a:cs typeface="Arial"/>
                <a:sym typeface="Arial"/>
              </a:rPr>
              <a:t>- Piezas de rompecabezas donde se complete una imagen que muestre un resultado de </a:t>
            </a:r>
            <a:r>
              <a:rPr lang="en-US" sz="1200">
                <a:solidFill>
                  <a:srgbClr val="7F7F7F"/>
                </a:solidFill>
              </a:rPr>
              <a:t>reparacion/arreglo </a:t>
            </a:r>
            <a:r>
              <a:rPr b="0" i="0" lang="en-US" sz="1200" u="none" cap="none" strike="noStrike">
                <a:solidFill>
                  <a:srgbClr val="7F7F7F"/>
                </a:solidFill>
                <a:latin typeface="Arial"/>
                <a:ea typeface="Arial"/>
                <a:cs typeface="Arial"/>
                <a:sym typeface="Arial"/>
              </a:rPr>
              <a:t>realizado de forma atractiva, donde la audiencia tendrá que comentar cuál es la pieza faltante entre las opciones dadas.</a:t>
            </a:r>
            <a:endParaRPr b="0" i="0" sz="1200" u="none" cap="none" strike="noStrike">
              <a:solidFill>
                <a:srgbClr val="7F7F7F"/>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1100"/>
              <a:buFont typeface="Arial"/>
              <a:buNone/>
            </a:pPr>
            <a:r>
              <a:t/>
            </a:r>
            <a:endParaRPr b="0" i="0" sz="1200" u="none" cap="none" strike="noStrike">
              <a:solidFill>
                <a:srgbClr val="7F7F7F"/>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1200"/>
              <a:buFont typeface="Arial"/>
              <a:buNone/>
            </a:pPr>
            <a:r>
              <a:rPr b="0" i="0" lang="en-US" sz="1200" u="none" cap="none" strike="noStrike">
                <a:solidFill>
                  <a:srgbClr val="7F7F7F"/>
                </a:solidFill>
                <a:latin typeface="Arial"/>
                <a:ea typeface="Arial"/>
                <a:cs typeface="Arial"/>
                <a:sym typeface="Arial"/>
              </a:rPr>
              <a:t>- #Trivias: Hacer encuestas sobre los contenidos compartidos, ahora en forma de pregunta para que el público pueda escoger la opción correcta según la información que se ha compartido previamente y/o para compartir su opinión respecto a algún tema de interés. </a:t>
            </a:r>
            <a:endParaRPr b="0" i="0" sz="1200" u="none" cap="none" strike="noStrike">
              <a:solidFill>
                <a:srgbClr val="7F7F7F"/>
              </a:solidFill>
              <a:latin typeface="Arial"/>
              <a:ea typeface="Arial"/>
              <a:cs typeface="Arial"/>
              <a:sym typeface="Arial"/>
            </a:endParaRPr>
          </a:p>
        </p:txBody>
      </p:sp>
      <p:pic>
        <p:nvPicPr>
          <p:cNvPr id="176" name="Google Shape;176;gcee470df01_0_51"/>
          <p:cNvPicPr preferRelativeResize="0"/>
          <p:nvPr/>
        </p:nvPicPr>
        <p:blipFill rotWithShape="1">
          <a:blip r:embed="rId4">
            <a:alphaModFix/>
          </a:blip>
          <a:srcRect b="0" l="0" r="0" t="0"/>
          <a:stretch/>
        </p:blipFill>
        <p:spPr>
          <a:xfrm>
            <a:off x="4401625" y="732350"/>
            <a:ext cx="2277425" cy="1797984"/>
          </a:xfrm>
          <a:prstGeom prst="rect">
            <a:avLst/>
          </a:prstGeom>
          <a:noFill/>
          <a:ln cap="flat" cmpd="sng" w="9525">
            <a:solidFill>
              <a:srgbClr val="CCCCCC"/>
            </a:solidFill>
            <a:prstDash val="solid"/>
            <a:round/>
            <a:headEnd len="sm" w="sm" type="none"/>
            <a:tailEnd len="sm" w="sm" type="none"/>
          </a:ln>
        </p:spPr>
      </p:pic>
      <p:pic>
        <p:nvPicPr>
          <p:cNvPr id="177" name="Google Shape;177;gcee470df01_0_51"/>
          <p:cNvPicPr preferRelativeResize="0"/>
          <p:nvPr/>
        </p:nvPicPr>
        <p:blipFill rotWithShape="1">
          <a:blip r:embed="rId5">
            <a:alphaModFix/>
          </a:blip>
          <a:srcRect b="0" l="0" r="0" t="0"/>
          <a:stretch/>
        </p:blipFill>
        <p:spPr>
          <a:xfrm>
            <a:off x="6756773" y="1490376"/>
            <a:ext cx="2146852" cy="1905175"/>
          </a:xfrm>
          <a:prstGeom prst="rect">
            <a:avLst/>
          </a:prstGeom>
          <a:noFill/>
          <a:ln cap="flat" cmpd="sng" w="9525">
            <a:solidFill>
              <a:srgbClr val="CCCCCC"/>
            </a:solidFill>
            <a:prstDash val="solid"/>
            <a:round/>
            <a:headEnd len="sm" w="sm" type="none"/>
            <a:tailEnd len="sm" w="sm" type="none"/>
          </a:ln>
        </p:spPr>
      </p:pic>
      <p:pic>
        <p:nvPicPr>
          <p:cNvPr id="178" name="Google Shape;178;gcee470df01_0_51"/>
          <p:cNvPicPr preferRelativeResize="0"/>
          <p:nvPr/>
        </p:nvPicPr>
        <p:blipFill rotWithShape="1">
          <a:blip r:embed="rId6">
            <a:alphaModFix/>
          </a:blip>
          <a:srcRect b="0" l="0" r="0" t="0"/>
          <a:stretch/>
        </p:blipFill>
        <p:spPr>
          <a:xfrm>
            <a:off x="4401626" y="2785300"/>
            <a:ext cx="2277425" cy="1860294"/>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pic>
        <p:nvPicPr>
          <p:cNvPr id="183" name="Google Shape;183;gcc82720e03_0_1"/>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184" name="Google Shape;184;gcc82720e03_0_1"/>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5" name="Google Shape;185;gcc82720e03_0_1"/>
          <p:cNvCxnSpPr/>
          <p:nvPr/>
        </p:nvCxnSpPr>
        <p:spPr>
          <a:xfrm flipH="1">
            <a:off x="5055275" y="668000"/>
            <a:ext cx="10500" cy="3728100"/>
          </a:xfrm>
          <a:prstGeom prst="straightConnector1">
            <a:avLst/>
          </a:prstGeom>
          <a:noFill/>
          <a:ln cap="flat" cmpd="sng" w="9525">
            <a:solidFill>
              <a:srgbClr val="1F497D"/>
            </a:solidFill>
            <a:prstDash val="solid"/>
            <a:round/>
            <a:headEnd len="sm" w="sm" type="none"/>
            <a:tailEnd len="sm" w="sm" type="none"/>
          </a:ln>
        </p:spPr>
      </p:cxnSp>
      <p:sp>
        <p:nvSpPr>
          <p:cNvPr id="186" name="Google Shape;186;gcc82720e03_0_1"/>
          <p:cNvSpPr txBox="1"/>
          <p:nvPr/>
        </p:nvSpPr>
        <p:spPr>
          <a:xfrm>
            <a:off x="5161727" y="582100"/>
            <a:ext cx="3778200" cy="615600"/>
          </a:xfrm>
          <a:prstGeom prst="rect">
            <a:avLst/>
          </a:prstGeom>
          <a:noFill/>
          <a:ln>
            <a:noFill/>
          </a:ln>
        </p:spPr>
        <p:txBody>
          <a:bodyPr anchorCtr="0" anchor="t" bIns="91425" lIns="91425" spcFirstLastPara="1" rIns="91425" wrap="square" tIns="91425">
            <a:spAutoFit/>
          </a:bodyPr>
          <a:lstStyle/>
          <a:p>
            <a:pPr indent="0" lvl="0" marL="92075" marR="0" rtl="0" algn="ctr">
              <a:lnSpc>
                <a:spcPct val="100000"/>
              </a:lnSpc>
              <a:spcBef>
                <a:spcPts val="0"/>
              </a:spcBef>
              <a:spcAft>
                <a:spcPts val="0"/>
              </a:spcAft>
              <a:buClr>
                <a:srgbClr val="000000"/>
              </a:buClr>
              <a:buSzPts val="1400"/>
              <a:buFont typeface="Arial"/>
              <a:buNone/>
            </a:pPr>
            <a:r>
              <a:rPr b="1" lang="en-US">
                <a:solidFill>
                  <a:srgbClr val="1F497D"/>
                </a:solidFill>
              </a:rPr>
              <a:t>8</a:t>
            </a:r>
            <a:r>
              <a:rPr b="1" i="0" lang="en-US" sz="1400" u="none" cap="none" strike="noStrike">
                <a:solidFill>
                  <a:srgbClr val="1F497D"/>
                </a:solidFill>
                <a:latin typeface="Arial"/>
                <a:ea typeface="Arial"/>
                <a:cs typeface="Arial"/>
                <a:sym typeface="Arial"/>
              </a:rPr>
              <a:t>) Uso de diferentes formatos y herramientas nativas:</a:t>
            </a:r>
            <a:endParaRPr b="0" i="0" sz="1400" u="none" cap="none" strike="noStrike">
              <a:solidFill>
                <a:srgbClr val="000000"/>
              </a:solidFill>
              <a:latin typeface="Arial"/>
              <a:ea typeface="Arial"/>
              <a:cs typeface="Arial"/>
              <a:sym typeface="Arial"/>
            </a:endParaRPr>
          </a:p>
        </p:txBody>
      </p:sp>
      <p:sp>
        <p:nvSpPr>
          <p:cNvPr id="187" name="Google Shape;187;gcc82720e03_0_1"/>
          <p:cNvSpPr txBox="1"/>
          <p:nvPr/>
        </p:nvSpPr>
        <p:spPr>
          <a:xfrm>
            <a:off x="5382525" y="1276975"/>
            <a:ext cx="3517800" cy="3186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rgbClr val="7F7F7F"/>
                </a:solidFill>
                <a:latin typeface="Arial"/>
                <a:ea typeface="Arial"/>
                <a:cs typeface="Arial"/>
                <a:sym typeface="Arial"/>
                <a:extLst>
                  <a:ext uri="http://customooxmlschemas.google.com/">
                    <go:slidesCustomData xmlns:go="http://customooxmlschemas.google.com/" textRoundtripDataId="9"/>
                  </a:ext>
                </a:extLst>
              </a:rPr>
              <a:t>Se recomienda el uso de diferentes formatos como:</a:t>
            </a:r>
            <a:endParaRPr b="0" i="0" sz="1300" u="none" cap="none" strike="noStrike">
              <a:solidFill>
                <a:srgbClr val="7F7F7F"/>
              </a:solidFill>
              <a:latin typeface="Arial"/>
              <a:ea typeface="Arial"/>
              <a:cs typeface="Arial"/>
              <a:sym typeface="Arial"/>
              <a:extLst>
                <a:ext uri="http://customooxmlschemas.google.com/">
                  <go:slidesCustomData xmlns:go="http://customooxmlschemas.google.com/" textRoundtripDataId="10"/>
                </a:ext>
              </a:extLst>
            </a:endParaRPr>
          </a:p>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rgbClr val="7F7F7F"/>
                </a:solidFill>
                <a:latin typeface="Arial"/>
                <a:ea typeface="Arial"/>
                <a:cs typeface="Arial"/>
                <a:sym typeface="Arial"/>
                <a:extLst>
                  <a:ext uri="http://customooxmlschemas.google.com/">
                    <go:slidesCustomData xmlns:go="http://customooxmlschemas.google.com/" textRoundtripDataId="11"/>
                  </a:ext>
                </a:extLst>
              </a:rPr>
              <a:t>- Formatos: fotografías, carrusel/galería de fotos, videos preferiblemente de menos de 1 minuto.</a:t>
            </a:r>
            <a:endParaRPr b="0" i="0" sz="1300" u="none" cap="none" strike="noStrike">
              <a:solidFill>
                <a:srgbClr val="7F7F7F"/>
              </a:solidFill>
              <a:latin typeface="Arial"/>
              <a:ea typeface="Arial"/>
              <a:cs typeface="Arial"/>
              <a:sym typeface="Arial"/>
              <a:extLst>
                <a:ext uri="http://customooxmlschemas.google.com/">
                  <go:slidesCustomData xmlns:go="http://customooxmlschemas.google.com/" textRoundtripDataId="12"/>
                </a:ext>
              </a:extLst>
            </a:endParaRPr>
          </a:p>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rgbClr val="7F7F7F"/>
                </a:solidFill>
                <a:latin typeface="Arial"/>
                <a:ea typeface="Arial"/>
                <a:cs typeface="Arial"/>
                <a:sym typeface="Arial"/>
                <a:extLst>
                  <a:ext uri="http://customooxmlschemas.google.com/">
                    <go:slidesCustomData xmlns:go="http://customooxmlschemas.google.com/" textRoundtripDataId="13"/>
                  </a:ext>
                </a:extLst>
              </a:rPr>
              <a:t>- Formatos para Facebook: Gifs, imágenes 3D, piezas 360, pholograph.</a:t>
            </a:r>
            <a:endParaRPr b="0" i="0" sz="1300" u="none" cap="none" strike="noStrike">
              <a:solidFill>
                <a:srgbClr val="7F7F7F"/>
              </a:solidFill>
              <a:latin typeface="Arial"/>
              <a:ea typeface="Arial"/>
              <a:cs typeface="Arial"/>
              <a:sym typeface="Arial"/>
              <a:extLst>
                <a:ext uri="http://customooxmlschemas.google.com/">
                  <go:slidesCustomData xmlns:go="http://customooxmlschemas.google.com/" textRoundtripDataId="14"/>
                </a:ext>
              </a:extLst>
            </a:endParaRPr>
          </a:p>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rgbClr val="7F7F7F"/>
                </a:solidFill>
                <a:latin typeface="Arial"/>
                <a:ea typeface="Arial"/>
                <a:cs typeface="Arial"/>
                <a:sym typeface="Arial"/>
                <a:extLst>
                  <a:ext uri="http://customooxmlschemas.google.com/">
                    <go:slidesCustomData xmlns:go="http://customooxmlschemas.google.com/" textRoundtripDataId="15"/>
                  </a:ext>
                </a:extLst>
              </a:rPr>
              <a:t>- Transmisiones en vivo e IG TV’s de Instagram.</a:t>
            </a:r>
            <a:endParaRPr b="0" i="0" sz="1300" u="none" cap="none" strike="noStrike">
              <a:solidFill>
                <a:srgbClr val="7F7F7F"/>
              </a:solidFill>
              <a:latin typeface="Arial"/>
              <a:ea typeface="Arial"/>
              <a:cs typeface="Arial"/>
              <a:sym typeface="Arial"/>
              <a:extLst>
                <a:ext uri="http://customooxmlschemas.google.com/">
                  <go:slidesCustomData xmlns:go="http://customooxmlschemas.google.com/" textRoundtripDataId="16"/>
                </a:ext>
              </a:extLst>
            </a:endParaRPr>
          </a:p>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rgbClr val="7F7F7F"/>
                </a:solidFill>
                <a:latin typeface="Arial"/>
                <a:ea typeface="Arial"/>
                <a:cs typeface="Arial"/>
                <a:sym typeface="Arial"/>
                <a:extLst>
                  <a:ext uri="http://customooxmlschemas.google.com/">
                    <go:slidesCustomData xmlns:go="http://customooxmlschemas.google.com/" textRoundtripDataId="17"/>
                  </a:ext>
                </a:extLst>
              </a:rPr>
              <a:t>- Historias de Instagram y sus distintas funciones como encuestas, cuestionarios, medidor de reacción, etc.</a:t>
            </a:r>
            <a:endParaRPr b="0" i="0" sz="1300" u="none" cap="none" strike="noStrike">
              <a:solidFill>
                <a:srgbClr val="7F7F7F"/>
              </a:solidFill>
              <a:latin typeface="Arial"/>
              <a:ea typeface="Arial"/>
              <a:cs typeface="Arial"/>
              <a:sym typeface="Arial"/>
              <a:extLst>
                <a:ext uri="http://customooxmlschemas.google.com/">
                  <go:slidesCustomData xmlns:go="http://customooxmlschemas.google.com/" textRoundtripDataId="18"/>
                </a:ext>
              </a:extLst>
            </a:endParaRPr>
          </a:p>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rgbClr val="7F7F7F"/>
                </a:solidFill>
                <a:latin typeface="Arial"/>
                <a:ea typeface="Arial"/>
                <a:cs typeface="Arial"/>
                <a:sym typeface="Arial"/>
                <a:extLst>
                  <a:ext uri="http://customooxmlschemas.google.com/">
                    <go:slidesCustomData xmlns:go="http://customooxmlschemas.google.com/" textRoundtripDataId="19"/>
                  </a:ext>
                </a:extLst>
              </a:rPr>
              <a:t>- Creación de eventos en Facebook.</a:t>
            </a:r>
            <a:endParaRPr b="0" i="0" sz="1300" u="none" cap="none" strike="noStrike">
              <a:solidFill>
                <a:srgbClr val="7F7F7F"/>
              </a:solidFill>
              <a:latin typeface="Arial"/>
              <a:ea typeface="Arial"/>
              <a:cs typeface="Arial"/>
              <a:sym typeface="Arial"/>
              <a:extLst>
                <a:ext uri="http://customooxmlschemas.google.com/">
                  <go:slidesCustomData xmlns:go="http://customooxmlschemas.google.com/" textRoundtripDataId="20"/>
                </a:ext>
              </a:extLst>
            </a:endParaRPr>
          </a:p>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rgbClr val="7F7F7F"/>
                </a:solidFill>
                <a:latin typeface="Arial"/>
                <a:ea typeface="Arial"/>
                <a:cs typeface="Arial"/>
                <a:sym typeface="Arial"/>
                <a:extLst>
                  <a:ext uri="http://customooxmlschemas.google.com/">
                    <go:slidesCustomData xmlns:go="http://customooxmlschemas.google.com/" textRoundtripDataId="21"/>
                  </a:ext>
                </a:extLst>
              </a:rPr>
              <a:t>- Compartir sentimiento en Facebook</a:t>
            </a:r>
            <a:r>
              <a:rPr b="0" i="0" lang="en-US" sz="1300" u="none" cap="none" strike="noStrike">
                <a:solidFill>
                  <a:srgbClr val="7F7F7F"/>
                </a:solidFill>
                <a:latin typeface="Arial"/>
                <a:ea typeface="Arial"/>
                <a:cs typeface="Arial"/>
                <a:sym typeface="Arial"/>
              </a:rPr>
              <a:t> y ubicación.</a:t>
            </a:r>
            <a:endParaRPr b="0" i="0" sz="1300" u="none" cap="none" strike="noStrike">
              <a:solidFill>
                <a:srgbClr val="7F7F7F"/>
              </a:solidFill>
              <a:latin typeface="Arial"/>
              <a:ea typeface="Arial"/>
              <a:cs typeface="Arial"/>
              <a:sym typeface="Arial"/>
            </a:endParaRPr>
          </a:p>
        </p:txBody>
      </p:sp>
      <p:sp>
        <p:nvSpPr>
          <p:cNvPr id="188" name="Google Shape;188;gcc82720e03_0_1"/>
          <p:cNvSpPr txBox="1"/>
          <p:nvPr/>
        </p:nvSpPr>
        <p:spPr>
          <a:xfrm>
            <a:off x="1301725" y="450150"/>
            <a:ext cx="2742600" cy="400200"/>
          </a:xfrm>
          <a:prstGeom prst="rect">
            <a:avLst/>
          </a:prstGeom>
          <a:noFill/>
          <a:ln>
            <a:noFill/>
          </a:ln>
        </p:spPr>
        <p:txBody>
          <a:bodyPr anchorCtr="0" anchor="t" bIns="91425" lIns="91425" spcFirstLastPara="1" rIns="91425" wrap="square" tIns="91425">
            <a:spAutoFit/>
          </a:bodyPr>
          <a:lstStyle/>
          <a:p>
            <a:pPr indent="0" lvl="0" marL="92075" marR="0" rtl="0" algn="l">
              <a:lnSpc>
                <a:spcPct val="100000"/>
              </a:lnSpc>
              <a:spcBef>
                <a:spcPts val="0"/>
              </a:spcBef>
              <a:spcAft>
                <a:spcPts val="0"/>
              </a:spcAft>
              <a:buClr>
                <a:srgbClr val="000000"/>
              </a:buClr>
              <a:buSzPts val="1400"/>
              <a:buFont typeface="Arial"/>
              <a:buNone/>
            </a:pPr>
            <a:r>
              <a:rPr b="1" lang="en-US">
                <a:solidFill>
                  <a:srgbClr val="1F497D"/>
                </a:solidFill>
              </a:rPr>
              <a:t>7</a:t>
            </a:r>
            <a:r>
              <a:rPr b="1" i="0" lang="en-US" sz="1400" u="none" cap="none" strike="noStrike">
                <a:solidFill>
                  <a:srgbClr val="1F497D"/>
                </a:solidFill>
                <a:latin typeface="Arial"/>
                <a:ea typeface="Arial"/>
                <a:cs typeface="Arial"/>
                <a:sym typeface="Arial"/>
              </a:rPr>
              <a:t>) Historias de FB/IG:</a:t>
            </a:r>
            <a:endParaRPr b="0" i="0" sz="1400" u="none" cap="none" strike="noStrike">
              <a:solidFill>
                <a:srgbClr val="000000"/>
              </a:solidFill>
              <a:latin typeface="Arial"/>
              <a:ea typeface="Arial"/>
              <a:cs typeface="Arial"/>
              <a:sym typeface="Arial"/>
            </a:endParaRPr>
          </a:p>
        </p:txBody>
      </p:sp>
      <p:sp>
        <p:nvSpPr>
          <p:cNvPr id="189" name="Google Shape;189;gcc82720e03_0_1"/>
          <p:cNvSpPr txBox="1"/>
          <p:nvPr/>
        </p:nvSpPr>
        <p:spPr>
          <a:xfrm>
            <a:off x="957950" y="850350"/>
            <a:ext cx="3780600" cy="4043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rgbClr val="7F7F7F"/>
                </a:solidFill>
                <a:latin typeface="Arial"/>
                <a:ea typeface="Arial"/>
                <a:cs typeface="Arial"/>
                <a:sym typeface="Arial"/>
              </a:rPr>
              <a:t>Además de las publicaciones a realizarse en el feed de Facebook e Instagram, 2 veces por semana se agregará contenidos para historias:</a:t>
            </a:r>
            <a:endParaRPr b="0" i="0" sz="1300" u="none" cap="none" strike="noStrike">
              <a:solidFill>
                <a:srgbClr val="7F7F7F"/>
              </a:solidFill>
              <a:latin typeface="Arial"/>
              <a:ea typeface="Arial"/>
              <a:cs typeface="Arial"/>
              <a:sym typeface="Arial"/>
            </a:endParaRPr>
          </a:p>
          <a:p>
            <a:pPr indent="-114300" lvl="0" marL="114300" marR="0" rtl="0" algn="just">
              <a:lnSpc>
                <a:spcPct val="100000"/>
              </a:lnSpc>
              <a:spcBef>
                <a:spcPts val="1000"/>
              </a:spcBef>
              <a:spcAft>
                <a:spcPts val="0"/>
              </a:spcAft>
              <a:buClr>
                <a:srgbClr val="7F7F7F"/>
              </a:buClr>
              <a:buSzPts val="1300"/>
              <a:buFont typeface="Arial"/>
              <a:buChar char="-"/>
            </a:pPr>
            <a:r>
              <a:rPr b="1" lang="en-US" sz="1300">
                <a:solidFill>
                  <a:srgbClr val="7F7F7F"/>
                </a:solidFill>
              </a:rPr>
              <a:t>Post con más interacciones</a:t>
            </a:r>
            <a:r>
              <a:rPr b="1" i="0" lang="en-US" sz="1300" u="none" cap="none" strike="noStrike">
                <a:solidFill>
                  <a:srgbClr val="7F7F7F"/>
                </a:solidFill>
                <a:latin typeface="Arial"/>
                <a:ea typeface="Arial"/>
                <a:cs typeface="Arial"/>
                <a:sym typeface="Arial"/>
              </a:rPr>
              <a:t>: </a:t>
            </a:r>
            <a:r>
              <a:rPr b="0" i="0" lang="en-US" sz="1300" u="none" cap="none" strike="noStrike">
                <a:solidFill>
                  <a:srgbClr val="7F7F7F"/>
                </a:solidFill>
                <a:latin typeface="Arial"/>
                <a:ea typeface="Arial"/>
                <a:cs typeface="Arial"/>
                <a:sym typeface="Arial"/>
              </a:rPr>
              <a:t>Cada semana, se publicarán historias sobre </a:t>
            </a:r>
            <a:r>
              <a:rPr lang="en-US" sz="1300">
                <a:solidFill>
                  <a:srgbClr val="7F7F7F"/>
                </a:solidFill>
              </a:rPr>
              <a:t>los post</a:t>
            </a:r>
            <a:r>
              <a:rPr b="0" i="0" lang="en-US" sz="1300" u="none" cap="none" strike="noStrike">
                <a:solidFill>
                  <a:srgbClr val="7F7F7F"/>
                </a:solidFill>
                <a:latin typeface="Arial"/>
                <a:ea typeface="Arial"/>
                <a:cs typeface="Arial"/>
                <a:sym typeface="Arial"/>
              </a:rPr>
              <a:t> que </a:t>
            </a:r>
            <a:r>
              <a:rPr lang="en-US" sz="1300">
                <a:solidFill>
                  <a:srgbClr val="7F7F7F"/>
                </a:solidFill>
              </a:rPr>
              <a:t>hayan tenido</a:t>
            </a:r>
            <a:r>
              <a:rPr b="0" i="0" lang="en-US" sz="1300" u="none" cap="none" strike="noStrike">
                <a:solidFill>
                  <a:srgbClr val="7F7F7F"/>
                </a:solidFill>
                <a:latin typeface="Arial"/>
                <a:ea typeface="Arial"/>
                <a:cs typeface="Arial"/>
                <a:sym typeface="Arial"/>
              </a:rPr>
              <a:t> más engagement de la semana anterior, con el fin de incrementar su visibilidad</a:t>
            </a:r>
            <a:r>
              <a:rPr lang="en-US" sz="1300">
                <a:solidFill>
                  <a:srgbClr val="7F7F7F"/>
                </a:solidFill>
              </a:rPr>
              <a:t> por este medio</a:t>
            </a:r>
            <a:r>
              <a:rPr b="0" i="0" lang="en-US" sz="1300" u="none" cap="none" strike="noStrike">
                <a:solidFill>
                  <a:srgbClr val="7F7F7F"/>
                </a:solidFill>
                <a:latin typeface="Arial"/>
                <a:ea typeface="Arial"/>
                <a:cs typeface="Arial"/>
                <a:sym typeface="Arial"/>
              </a:rPr>
              <a:t>. Así mismo, se hará uso de las herramientas de este espacio tales como: encuestas, preguntas, votaciones, medidor, ubicación, etc.</a:t>
            </a:r>
            <a:endParaRPr b="0" i="0" sz="1300" u="none" cap="none" strike="noStrike">
              <a:solidFill>
                <a:srgbClr val="7F7F7F"/>
              </a:solidFill>
              <a:latin typeface="Arial"/>
              <a:ea typeface="Arial"/>
              <a:cs typeface="Arial"/>
              <a:sym typeface="Arial"/>
            </a:endParaRPr>
          </a:p>
          <a:p>
            <a:pPr indent="0" lvl="0" marL="457200" marR="0" rtl="0" algn="just">
              <a:lnSpc>
                <a:spcPct val="100000"/>
              </a:lnSpc>
              <a:spcBef>
                <a:spcPts val="1000"/>
              </a:spcBef>
              <a:spcAft>
                <a:spcPts val="0"/>
              </a:spcAft>
              <a:buClr>
                <a:srgbClr val="000000"/>
              </a:buClr>
              <a:buSzPts val="1300"/>
              <a:buFont typeface="Arial"/>
              <a:buNone/>
            </a:pPr>
            <a:r>
              <a:t/>
            </a:r>
            <a:endParaRPr b="0" i="0" sz="1300" u="none" cap="none" strike="noStrike">
              <a:solidFill>
                <a:srgbClr val="7F7F7F"/>
              </a:solidFill>
              <a:latin typeface="Arial"/>
              <a:ea typeface="Arial"/>
              <a:cs typeface="Arial"/>
              <a:sym typeface="Arial"/>
            </a:endParaRPr>
          </a:p>
          <a:p>
            <a:pPr indent="-114300" lvl="0" marL="114300" marR="0" rtl="0" algn="just">
              <a:lnSpc>
                <a:spcPct val="100000"/>
              </a:lnSpc>
              <a:spcBef>
                <a:spcPts val="0"/>
              </a:spcBef>
              <a:spcAft>
                <a:spcPts val="0"/>
              </a:spcAft>
              <a:buClr>
                <a:srgbClr val="7F7F7F"/>
              </a:buClr>
              <a:buSzPts val="1300"/>
              <a:buFont typeface="Arial"/>
              <a:buChar char="-"/>
            </a:pPr>
            <a:r>
              <a:rPr b="1" lang="en-US" sz="1300">
                <a:solidFill>
                  <a:srgbClr val="7F7F7F"/>
                </a:solidFill>
              </a:rPr>
              <a:t>Interactuar con la comunidad</a:t>
            </a:r>
            <a:r>
              <a:rPr b="1" i="0" lang="en-US" sz="1300" u="none" cap="none" strike="noStrike">
                <a:solidFill>
                  <a:srgbClr val="7F7F7F"/>
                </a:solidFill>
                <a:latin typeface="Arial"/>
                <a:ea typeface="Arial"/>
                <a:cs typeface="Arial"/>
                <a:sym typeface="Arial"/>
              </a:rPr>
              <a:t>: </a:t>
            </a:r>
            <a:r>
              <a:rPr b="0" i="0" lang="en-US" sz="1300" u="none" cap="none" strike="noStrike">
                <a:solidFill>
                  <a:srgbClr val="7F7F7F"/>
                </a:solidFill>
                <a:latin typeface="Arial"/>
                <a:ea typeface="Arial"/>
                <a:cs typeface="Arial"/>
                <a:sym typeface="Arial"/>
              </a:rPr>
              <a:t>De las preguntas y/o temas de interés que surjan de la sección anterior, </a:t>
            </a:r>
            <a:r>
              <a:rPr lang="en-US" sz="1300">
                <a:solidFill>
                  <a:srgbClr val="7F7F7F"/>
                </a:solidFill>
              </a:rPr>
              <a:t>los voceros de LinkupsBuilds </a:t>
            </a:r>
            <a:r>
              <a:rPr b="0" i="0" lang="en-US" sz="1300" u="none" cap="none" strike="noStrike">
                <a:solidFill>
                  <a:srgbClr val="7F7F7F"/>
                </a:solidFill>
                <a:latin typeface="Arial"/>
                <a:ea typeface="Arial"/>
                <a:cs typeface="Arial"/>
                <a:sym typeface="Arial"/>
              </a:rPr>
              <a:t>se grabarán compartiendo información al respecto, en formato vertical, para historias.</a:t>
            </a:r>
            <a:endParaRPr b="0" i="0" sz="1300" u="none" cap="none" strike="noStrike">
              <a:solidFill>
                <a:srgbClr val="7F7F7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3" name="Shape 193"/>
        <p:cNvGrpSpPr/>
        <p:nvPr/>
      </p:nvGrpSpPr>
      <p:grpSpPr>
        <a:xfrm>
          <a:off x="0" y="0"/>
          <a:ext cx="0" cy="0"/>
          <a:chOff x="0" y="0"/>
          <a:chExt cx="0" cy="0"/>
        </a:xfrm>
      </p:grpSpPr>
      <p:pic>
        <p:nvPicPr>
          <p:cNvPr id="194" name="Google Shape;194;gcc82720e03_0_6"/>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195" name="Google Shape;195;gcc82720e03_0_6"/>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cc82720e03_0_6"/>
          <p:cNvSpPr txBox="1"/>
          <p:nvPr/>
        </p:nvSpPr>
        <p:spPr>
          <a:xfrm>
            <a:off x="949750" y="738800"/>
            <a:ext cx="3630600" cy="3743400"/>
          </a:xfrm>
          <a:prstGeom prst="rect">
            <a:avLst/>
          </a:prstGeom>
          <a:noFill/>
          <a:ln>
            <a:noFill/>
          </a:ln>
        </p:spPr>
        <p:txBody>
          <a:bodyPr anchorCtr="0" anchor="t" bIns="91425" lIns="91425" spcFirstLastPara="1" rIns="91425" wrap="square" tIns="91425">
            <a:spAutoFit/>
          </a:bodyPr>
          <a:lstStyle/>
          <a:p>
            <a:pPr indent="0" lvl="0" marL="0" rtl="0" algn="just">
              <a:lnSpc>
                <a:spcPct val="85000"/>
              </a:lnSpc>
              <a:spcBef>
                <a:spcPts val="0"/>
              </a:spcBef>
              <a:spcAft>
                <a:spcPts val="0"/>
              </a:spcAft>
              <a:buNone/>
            </a:pPr>
            <a:r>
              <a:rPr lang="en-US" sz="1200">
                <a:solidFill>
                  <a:schemeClr val="dk1"/>
                </a:solidFill>
              </a:rPr>
              <a:t>Incentivar la generación de contenidos por parte de terceros al invitar a la comunidad digital de las redes sociales de LinksupBuild a compartir contenido sobre el hashtag de campaña a través de distintos call to actions / dinámicas tales como: </a:t>
            </a:r>
            <a:br>
              <a:rPr lang="en-US" sz="1200">
                <a:solidFill>
                  <a:schemeClr val="dk1"/>
                </a:solidFill>
              </a:rPr>
            </a:br>
            <a:endParaRPr sz="1200">
              <a:solidFill>
                <a:schemeClr val="dk1"/>
              </a:solidFill>
            </a:endParaRPr>
          </a:p>
          <a:p>
            <a:pPr indent="0" lvl="0" marL="171450" rtl="0" algn="just">
              <a:lnSpc>
                <a:spcPct val="85000"/>
              </a:lnSpc>
              <a:spcBef>
                <a:spcPts val="0"/>
              </a:spcBef>
              <a:spcAft>
                <a:spcPts val="0"/>
              </a:spcAft>
              <a:buNone/>
            </a:pPr>
            <a:r>
              <a:rPr lang="en-US" sz="1200">
                <a:solidFill>
                  <a:schemeClr val="dk1"/>
                </a:solidFill>
              </a:rPr>
              <a:t>- Cuéntanos cuál ha sido el problema que has tenido en tu hogar que más te ha dado dolores de cabeza.</a:t>
            </a:r>
            <a:endParaRPr sz="1200">
              <a:solidFill>
                <a:schemeClr val="dk1"/>
              </a:solidFill>
            </a:endParaRPr>
          </a:p>
          <a:p>
            <a:pPr indent="0" lvl="0" marL="171450" rtl="0" algn="just">
              <a:lnSpc>
                <a:spcPct val="85000"/>
              </a:lnSpc>
              <a:spcBef>
                <a:spcPts val="0"/>
              </a:spcBef>
              <a:spcAft>
                <a:spcPts val="0"/>
              </a:spcAft>
              <a:buNone/>
            </a:pPr>
            <a:r>
              <a:t/>
            </a:r>
            <a:endParaRPr sz="400">
              <a:solidFill>
                <a:schemeClr val="dk1"/>
              </a:solidFill>
            </a:endParaRPr>
          </a:p>
          <a:p>
            <a:pPr indent="-76200" lvl="0" marL="171450" rtl="0" algn="just">
              <a:lnSpc>
                <a:spcPct val="85000"/>
              </a:lnSpc>
              <a:spcBef>
                <a:spcPts val="0"/>
              </a:spcBef>
              <a:spcAft>
                <a:spcPts val="0"/>
              </a:spcAft>
              <a:buClr>
                <a:schemeClr val="dk1"/>
              </a:buClr>
              <a:buSzPts val="1200"/>
              <a:buChar char="-"/>
            </a:pPr>
            <a:r>
              <a:rPr lang="en-US" sz="1200">
                <a:solidFill>
                  <a:schemeClr val="dk1"/>
                </a:solidFill>
              </a:rPr>
              <a:t>¿Alguna vez has tenido problemas con tu techo? Cuéntanos cómo lo resolviste</a:t>
            </a:r>
            <a:endParaRPr sz="1200">
              <a:solidFill>
                <a:schemeClr val="dk1"/>
              </a:solidFill>
            </a:endParaRPr>
          </a:p>
          <a:p>
            <a:pPr indent="0" lvl="0" marL="171450" rtl="0" algn="just">
              <a:lnSpc>
                <a:spcPct val="85000"/>
              </a:lnSpc>
              <a:spcBef>
                <a:spcPts val="0"/>
              </a:spcBef>
              <a:spcAft>
                <a:spcPts val="0"/>
              </a:spcAft>
              <a:buNone/>
            </a:pPr>
            <a:r>
              <a:t/>
            </a:r>
            <a:endParaRPr sz="400">
              <a:solidFill>
                <a:schemeClr val="dk1"/>
              </a:solidFill>
            </a:endParaRPr>
          </a:p>
          <a:p>
            <a:pPr indent="0" lvl="0" marL="171450" rtl="0" algn="just">
              <a:lnSpc>
                <a:spcPct val="85000"/>
              </a:lnSpc>
              <a:spcBef>
                <a:spcPts val="0"/>
              </a:spcBef>
              <a:spcAft>
                <a:spcPts val="0"/>
              </a:spcAft>
              <a:buNone/>
            </a:pPr>
            <a:r>
              <a:rPr lang="en-US" sz="1200">
                <a:solidFill>
                  <a:schemeClr val="dk1"/>
                </a:solidFill>
              </a:rPr>
              <a:t>- ¿Las tuberías de tu hogar han fallado alguna vez? Cuéntanos tu anécdota.</a:t>
            </a:r>
            <a:endParaRPr sz="1200">
              <a:solidFill>
                <a:schemeClr val="dk1"/>
              </a:solidFill>
            </a:endParaRPr>
          </a:p>
          <a:p>
            <a:pPr indent="0" lvl="0" marL="0" rtl="0" algn="just">
              <a:lnSpc>
                <a:spcPct val="85000"/>
              </a:lnSpc>
              <a:spcBef>
                <a:spcPts val="0"/>
              </a:spcBef>
              <a:spcAft>
                <a:spcPts val="0"/>
              </a:spcAft>
              <a:buNone/>
            </a:pPr>
            <a:r>
              <a:t/>
            </a:r>
            <a:endParaRPr sz="1200">
              <a:solidFill>
                <a:schemeClr val="dk1"/>
              </a:solidFill>
            </a:endParaRPr>
          </a:p>
          <a:p>
            <a:pPr indent="0" lvl="0" marL="0" rtl="0" algn="just">
              <a:lnSpc>
                <a:spcPct val="85000"/>
              </a:lnSpc>
              <a:spcBef>
                <a:spcPts val="0"/>
              </a:spcBef>
              <a:spcAft>
                <a:spcPts val="0"/>
              </a:spcAft>
              <a:buNone/>
            </a:pPr>
            <a:r>
              <a:rPr lang="en-US" sz="1200">
                <a:solidFill>
                  <a:schemeClr val="dk1"/>
                </a:solidFill>
              </a:rPr>
              <a:t>La intención de esto es que los usuarios generen contenido principalmente a través de sus historias, etiquetando la cuenta de LinksupsBuild con para poder repostearlo.</a:t>
            </a:r>
            <a:endParaRPr sz="1200">
              <a:solidFill>
                <a:schemeClr val="dk1"/>
              </a:solidFill>
            </a:endParaRPr>
          </a:p>
          <a:p>
            <a:pPr indent="0" lvl="0" marL="0" rtl="0" algn="just">
              <a:lnSpc>
                <a:spcPct val="85000"/>
              </a:lnSpc>
              <a:spcBef>
                <a:spcPts val="0"/>
              </a:spcBef>
              <a:spcAft>
                <a:spcPts val="0"/>
              </a:spcAft>
              <a:buNone/>
            </a:pPr>
            <a:r>
              <a:t/>
            </a:r>
            <a:endParaRPr sz="1200">
              <a:solidFill>
                <a:schemeClr val="dk1"/>
              </a:solidFill>
            </a:endParaRPr>
          </a:p>
          <a:p>
            <a:pPr indent="0" lvl="0" marL="0" rtl="0" algn="just">
              <a:lnSpc>
                <a:spcPct val="85000"/>
              </a:lnSpc>
              <a:spcBef>
                <a:spcPts val="0"/>
              </a:spcBef>
              <a:spcAft>
                <a:spcPts val="0"/>
              </a:spcAft>
              <a:buNone/>
            </a:pPr>
            <a:r>
              <a:rPr lang="en-US" sz="1200">
                <a:solidFill>
                  <a:schemeClr val="dk1"/>
                </a:solidFill>
              </a:rPr>
              <a:t>Nota: Lo ideal sería poder ofrecer algún tipo de premio o reconocimiento por participar en este tipo de iniciativas, podría ser parte de un giveaway.</a:t>
            </a:r>
            <a:endParaRPr sz="1200">
              <a:solidFill>
                <a:schemeClr val="dk1"/>
              </a:solidFill>
            </a:endParaRPr>
          </a:p>
        </p:txBody>
      </p:sp>
      <p:sp>
        <p:nvSpPr>
          <p:cNvPr id="197" name="Google Shape;197;gcc82720e03_0_6"/>
          <p:cNvSpPr txBox="1"/>
          <p:nvPr/>
        </p:nvSpPr>
        <p:spPr>
          <a:xfrm>
            <a:off x="613125" y="338600"/>
            <a:ext cx="2605500" cy="400200"/>
          </a:xfrm>
          <a:prstGeom prst="rect">
            <a:avLst/>
          </a:prstGeom>
          <a:noFill/>
          <a:ln>
            <a:noFill/>
          </a:ln>
        </p:spPr>
        <p:txBody>
          <a:bodyPr anchorCtr="0" anchor="t" bIns="91425" lIns="91425" spcFirstLastPara="1" rIns="91425" wrap="square" tIns="91425">
            <a:spAutoFit/>
          </a:bodyPr>
          <a:lstStyle/>
          <a:p>
            <a:pPr indent="0" lvl="0" marL="92075" marR="0" rtl="0" algn="l">
              <a:lnSpc>
                <a:spcPct val="100000"/>
              </a:lnSpc>
              <a:spcBef>
                <a:spcPts val="0"/>
              </a:spcBef>
              <a:spcAft>
                <a:spcPts val="0"/>
              </a:spcAft>
              <a:buClr>
                <a:srgbClr val="000000"/>
              </a:buClr>
              <a:buSzPts val="1400"/>
              <a:buFont typeface="Arial"/>
              <a:buNone/>
            </a:pPr>
            <a:r>
              <a:rPr b="1" lang="en-US">
                <a:solidFill>
                  <a:srgbClr val="1F497D"/>
                </a:solidFill>
              </a:rPr>
              <a:t>9</a:t>
            </a:r>
            <a:r>
              <a:rPr b="1" i="0" lang="en-US" sz="1400" u="none" cap="none" strike="noStrike">
                <a:solidFill>
                  <a:srgbClr val="1F497D"/>
                </a:solidFill>
                <a:latin typeface="Arial"/>
                <a:ea typeface="Arial"/>
                <a:cs typeface="Arial"/>
                <a:sym typeface="Arial"/>
              </a:rPr>
              <a:t>) Contenidos </a:t>
            </a:r>
            <a:r>
              <a:rPr b="1" lang="en-US">
                <a:solidFill>
                  <a:srgbClr val="1F497D"/>
                </a:solidFill>
              </a:rPr>
              <a:t>de terceros</a:t>
            </a:r>
            <a:r>
              <a:rPr b="1" i="0" lang="en-US" sz="1400" u="none" cap="none" strike="noStrike">
                <a:solidFill>
                  <a:srgbClr val="1F497D"/>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8" name="Google Shape;198;gcc82720e03_0_6"/>
          <p:cNvSpPr txBox="1"/>
          <p:nvPr/>
        </p:nvSpPr>
        <p:spPr>
          <a:xfrm>
            <a:off x="5555256" y="338600"/>
            <a:ext cx="1942800" cy="4002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rPr>
              <a:t>10</a:t>
            </a:r>
            <a:r>
              <a:rPr b="1" lang="en-US">
                <a:solidFill>
                  <a:srgbClr val="1F497D"/>
                </a:solidFill>
              </a:rPr>
              <a:t>) Storytelling:</a:t>
            </a:r>
            <a:endParaRPr/>
          </a:p>
        </p:txBody>
      </p:sp>
      <p:sp>
        <p:nvSpPr>
          <p:cNvPr id="199" name="Google Shape;199;gcc82720e03_0_6"/>
          <p:cNvSpPr txBox="1"/>
          <p:nvPr/>
        </p:nvSpPr>
        <p:spPr>
          <a:xfrm>
            <a:off x="5319300" y="679875"/>
            <a:ext cx="3422700" cy="158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300"/>
              <a:t>Compartir la información de los pilares de contenidos establecidos en una tonalidad en la cual se cuenta una historia donde se muestra un caso situacional, ubicando a la audiencia en un contexto que los incentive a la compra de una manera menos directa que en el pilar comercial.</a:t>
            </a:r>
            <a:endParaRPr sz="1300"/>
          </a:p>
        </p:txBody>
      </p:sp>
      <p:sp>
        <p:nvSpPr>
          <p:cNvPr id="200" name="Google Shape;200;gcc82720e03_0_6"/>
          <p:cNvSpPr txBox="1"/>
          <p:nvPr/>
        </p:nvSpPr>
        <p:spPr>
          <a:xfrm>
            <a:off x="5555250" y="2498300"/>
            <a:ext cx="2651700" cy="4002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rPr>
              <a:t>11) Reels en Instagram:</a:t>
            </a:r>
            <a:endParaRPr/>
          </a:p>
        </p:txBody>
      </p:sp>
      <p:sp>
        <p:nvSpPr>
          <p:cNvPr id="201" name="Google Shape;201;gcc82720e03_0_6"/>
          <p:cNvSpPr txBox="1"/>
          <p:nvPr/>
        </p:nvSpPr>
        <p:spPr>
          <a:xfrm>
            <a:off x="5319300" y="2898500"/>
            <a:ext cx="3319800" cy="178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300"/>
              <a:t>A</a:t>
            </a:r>
            <a:r>
              <a:rPr lang="en-US" sz="1300"/>
              <a:t>provechará el favorecimiento del algoritmo de Instagram por los Reels y crear videos cortos sobre los diferentes pilares de contenido, utilizando la técnica de storytelling presentada en el punto anterior con música que sea tendencia en el momento y buenas transiciones y edición en general.</a:t>
            </a:r>
            <a:endParaRPr sz="1300"/>
          </a:p>
        </p:txBody>
      </p:sp>
      <p:cxnSp>
        <p:nvCxnSpPr>
          <p:cNvPr id="202" name="Google Shape;202;gcc82720e03_0_6"/>
          <p:cNvCxnSpPr/>
          <p:nvPr/>
        </p:nvCxnSpPr>
        <p:spPr>
          <a:xfrm flipH="1">
            <a:off x="4944575" y="679875"/>
            <a:ext cx="10500" cy="3728100"/>
          </a:xfrm>
          <a:prstGeom prst="straightConnector1">
            <a:avLst/>
          </a:prstGeom>
          <a:noFill/>
          <a:ln cap="flat" cmpd="sng" w="9525">
            <a:solidFill>
              <a:srgbClr val="1F497D"/>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pic>
        <p:nvPicPr>
          <p:cNvPr id="207" name="Google Shape;207;gcee470df01_0_30"/>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208" name="Google Shape;208;gcee470df01_0_30"/>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cee470df01_0_30"/>
          <p:cNvSpPr txBox="1"/>
          <p:nvPr/>
        </p:nvSpPr>
        <p:spPr>
          <a:xfrm>
            <a:off x="961350" y="323200"/>
            <a:ext cx="7221300" cy="461700"/>
          </a:xfrm>
          <a:prstGeom prst="rect">
            <a:avLst/>
          </a:prstGeom>
          <a:noFill/>
          <a:ln>
            <a:noFill/>
          </a:ln>
        </p:spPr>
        <p:txBody>
          <a:bodyPr anchorCtr="0" anchor="t" bIns="91425" lIns="91425" spcFirstLastPara="1" rIns="91425" wrap="square" tIns="91425">
            <a:spAutoFit/>
          </a:bodyPr>
          <a:lstStyle/>
          <a:p>
            <a:pPr indent="0" lvl="0" marL="92075"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KPI’s (medición cuantitativa de l</a:t>
            </a:r>
            <a:r>
              <a:rPr b="1" lang="en-US" sz="1800">
                <a:solidFill>
                  <a:schemeClr val="dk2"/>
                </a:solidFill>
              </a:rPr>
              <a:t>a gestión realizada</a:t>
            </a:r>
            <a:r>
              <a:rPr b="1" i="0" lang="en-US" sz="1800" u="none" cap="none" strike="noStrike">
                <a:solidFill>
                  <a:schemeClr val="dk2"/>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210" name="Google Shape;210;gcee470df01_0_30"/>
          <p:cNvSpPr txBox="1"/>
          <p:nvPr/>
        </p:nvSpPr>
        <p:spPr>
          <a:xfrm>
            <a:off x="978675" y="2224250"/>
            <a:ext cx="6184800" cy="723300"/>
          </a:xfrm>
          <a:prstGeom prst="rect">
            <a:avLst/>
          </a:prstGeom>
          <a:noFill/>
          <a:ln>
            <a:noFill/>
          </a:ln>
        </p:spPr>
        <p:txBody>
          <a:bodyPr anchorCtr="0" anchor="t" bIns="91425" lIns="91425" spcFirstLastPara="1" rIns="91425" wrap="square" tIns="91425">
            <a:spAutoFit/>
          </a:bodyPr>
          <a:lstStyle/>
          <a:p>
            <a:pPr indent="-57150" lvl="0" marL="57150" marR="0" rtl="0" algn="l">
              <a:lnSpc>
                <a:spcPct val="100000"/>
              </a:lnSpc>
              <a:spcBef>
                <a:spcPts val="0"/>
              </a:spcBef>
              <a:spcAft>
                <a:spcPts val="0"/>
              </a:spcAft>
              <a:buClr>
                <a:srgbClr val="000000"/>
              </a:buClr>
              <a:buSzPts val="1400"/>
              <a:buFont typeface="Arial"/>
              <a:buNone/>
            </a:pPr>
            <a:r>
              <a:rPr b="1" lang="en-US">
                <a:solidFill>
                  <a:srgbClr val="1F497D"/>
                </a:solidFill>
              </a:rPr>
              <a:t>1</a:t>
            </a:r>
            <a:r>
              <a:rPr b="1" i="0" lang="en-US" sz="1400" u="none" cap="none" strike="noStrike">
                <a:solidFill>
                  <a:srgbClr val="1F497D"/>
                </a:solidFill>
                <a:latin typeface="Arial"/>
                <a:ea typeface="Arial"/>
                <a:cs typeface="Arial"/>
                <a:sym typeface="Arial"/>
              </a:rPr>
              <a:t>) Frecuencia de publicación</a:t>
            </a:r>
            <a:r>
              <a:rPr b="1" lang="en-US">
                <a:solidFill>
                  <a:srgbClr val="1F497D"/>
                </a:solidFill>
              </a:rPr>
              <a:t> de post en Instagram/Facebook:</a:t>
            </a:r>
            <a:endParaRPr b="1" i="0" sz="1400" u="none" cap="none" strike="noStrike">
              <a:solidFill>
                <a:srgbClr val="1F49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8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rPr b="1" lang="en-US" sz="1300">
                <a:solidFill>
                  <a:srgbClr val="7F7F7F"/>
                </a:solidFill>
              </a:rPr>
              <a:t>3</a:t>
            </a:r>
            <a:r>
              <a:rPr b="1" i="0" lang="en-US" sz="1300" u="none" cap="none" strike="noStrike">
                <a:solidFill>
                  <a:srgbClr val="7F7F7F"/>
                </a:solidFill>
              </a:rPr>
              <a:t> post semanales → </a:t>
            </a:r>
            <a:r>
              <a:rPr b="1" lang="en-US" sz="1300">
                <a:solidFill>
                  <a:srgbClr val="7F7F7F"/>
                </a:solidFill>
              </a:rPr>
              <a:t>12 </a:t>
            </a:r>
            <a:r>
              <a:rPr b="1" i="0" lang="en-US" sz="1300" u="none" cap="none" strike="noStrike">
                <a:solidFill>
                  <a:srgbClr val="7F7F7F"/>
                </a:solidFill>
              </a:rPr>
              <a:t>mensuales.</a:t>
            </a:r>
            <a:endParaRPr b="1" i="0" sz="1300" u="none" cap="none" strike="noStrike">
              <a:solidFill>
                <a:srgbClr val="7F7F7F"/>
              </a:solidFill>
            </a:endParaRPr>
          </a:p>
        </p:txBody>
      </p:sp>
      <p:sp>
        <p:nvSpPr>
          <p:cNvPr id="211" name="Google Shape;211;gcee470df01_0_30"/>
          <p:cNvSpPr txBox="1"/>
          <p:nvPr/>
        </p:nvSpPr>
        <p:spPr>
          <a:xfrm>
            <a:off x="978675" y="4016488"/>
            <a:ext cx="7221300" cy="723300"/>
          </a:xfrm>
          <a:prstGeom prst="rect">
            <a:avLst/>
          </a:prstGeom>
          <a:noFill/>
          <a:ln>
            <a:noFill/>
          </a:ln>
        </p:spPr>
        <p:txBody>
          <a:bodyPr anchorCtr="0" anchor="t" bIns="91425" lIns="91425" spcFirstLastPara="1" rIns="91425" wrap="square" tIns="91425">
            <a:spAutoFit/>
          </a:bodyPr>
          <a:lstStyle/>
          <a:p>
            <a:pPr indent="-57150" lvl="0" marL="57150" marR="0" rtl="0" algn="l">
              <a:lnSpc>
                <a:spcPct val="100000"/>
              </a:lnSpc>
              <a:spcBef>
                <a:spcPts val="0"/>
              </a:spcBef>
              <a:spcAft>
                <a:spcPts val="0"/>
              </a:spcAft>
              <a:buClr>
                <a:srgbClr val="000000"/>
              </a:buClr>
              <a:buSzPts val="1400"/>
              <a:buFont typeface="Arial"/>
              <a:buNone/>
            </a:pPr>
            <a:r>
              <a:rPr b="1" lang="en-US">
                <a:solidFill>
                  <a:srgbClr val="1F497D"/>
                </a:solidFill>
              </a:rPr>
              <a:t>3</a:t>
            </a:r>
            <a:r>
              <a:rPr b="1" i="0" lang="en-US" sz="1400" u="none" cap="none" strike="noStrike">
                <a:solidFill>
                  <a:srgbClr val="1F497D"/>
                </a:solidFill>
                <a:latin typeface="Arial"/>
                <a:ea typeface="Arial"/>
                <a:cs typeface="Arial"/>
                <a:sym typeface="Arial"/>
              </a:rPr>
              <a:t>) Generación de contenido interactivo:</a:t>
            </a:r>
            <a:endParaRPr b="1"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8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7F7F7F"/>
                </a:solidFill>
                <a:latin typeface="Arial"/>
                <a:ea typeface="Arial"/>
                <a:cs typeface="Arial"/>
                <a:sym typeface="Arial"/>
              </a:rPr>
              <a:t>1 contenido</a:t>
            </a:r>
            <a:r>
              <a:rPr b="1" lang="en-US" sz="1300">
                <a:solidFill>
                  <a:srgbClr val="7F7F7F"/>
                </a:solidFill>
              </a:rPr>
              <a:t> quincenal</a:t>
            </a:r>
            <a:r>
              <a:rPr b="1" i="0" lang="en-US" sz="1300" u="none" cap="none" strike="noStrike">
                <a:solidFill>
                  <a:srgbClr val="7F7F7F"/>
                </a:solidFill>
                <a:latin typeface="Arial"/>
                <a:ea typeface="Arial"/>
                <a:cs typeface="Arial"/>
                <a:sym typeface="Arial"/>
              </a:rPr>
              <a:t> → </a:t>
            </a:r>
            <a:r>
              <a:rPr b="1" lang="en-US" sz="1300">
                <a:solidFill>
                  <a:srgbClr val="7F7F7F"/>
                </a:solidFill>
              </a:rPr>
              <a:t>2 </a:t>
            </a:r>
            <a:r>
              <a:rPr b="1" i="0" lang="en-US" sz="1300" u="none" cap="none" strike="noStrike">
                <a:solidFill>
                  <a:srgbClr val="7F7F7F"/>
                </a:solidFill>
                <a:latin typeface="Arial"/>
                <a:ea typeface="Arial"/>
                <a:cs typeface="Arial"/>
                <a:sym typeface="Arial"/>
              </a:rPr>
              <a:t>mensuales.</a:t>
            </a:r>
            <a:endParaRPr b="1" i="0" sz="1300" u="none" cap="none" strike="noStrike">
              <a:solidFill>
                <a:srgbClr val="7F7F7F"/>
              </a:solidFill>
              <a:latin typeface="Arial"/>
              <a:ea typeface="Arial"/>
              <a:cs typeface="Arial"/>
              <a:sym typeface="Arial"/>
            </a:endParaRPr>
          </a:p>
        </p:txBody>
      </p:sp>
      <p:sp>
        <p:nvSpPr>
          <p:cNvPr id="212" name="Google Shape;212;gcee470df01_0_30"/>
          <p:cNvSpPr txBox="1"/>
          <p:nvPr/>
        </p:nvSpPr>
        <p:spPr>
          <a:xfrm>
            <a:off x="754025" y="866925"/>
            <a:ext cx="75576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n-US">
                <a:solidFill>
                  <a:srgbClr val="9E9E9E"/>
                </a:solidFill>
              </a:rPr>
              <a:t>Debido a que LinkupsBuild es un marca nueva que recién está iniciando su presencia digital, no se cuenta con historial que se pueda tomar como base para establecer KPI’s de rendimiento, es por esta razón, que los primeros 2-3 meses, se definirán los siguientes KPI’s de gestión mientras se construye un mínimo histórico del que partir:</a:t>
            </a:r>
            <a:endParaRPr i="0" sz="1400" u="none" cap="none" strike="noStrike">
              <a:solidFill>
                <a:srgbClr val="9E9E9E"/>
              </a:solidFill>
            </a:endParaRPr>
          </a:p>
        </p:txBody>
      </p:sp>
      <p:sp>
        <p:nvSpPr>
          <p:cNvPr id="213" name="Google Shape;213;gcee470df01_0_30"/>
          <p:cNvSpPr txBox="1"/>
          <p:nvPr/>
        </p:nvSpPr>
        <p:spPr>
          <a:xfrm>
            <a:off x="978675" y="3120375"/>
            <a:ext cx="6303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2"/>
                </a:solidFill>
              </a:rPr>
              <a:t>2) Frecuencia de publicación de h</a:t>
            </a:r>
            <a:r>
              <a:rPr b="1" lang="en-US">
                <a:solidFill>
                  <a:schemeClr val="dk2"/>
                </a:solidFill>
              </a:rPr>
              <a:t>istorias de Instagram/Facebook: </a:t>
            </a:r>
            <a:endParaRPr b="1">
              <a:solidFill>
                <a:schemeClr val="dk2"/>
              </a:solidFill>
            </a:endParaRPr>
          </a:p>
          <a:p>
            <a:pPr indent="0" lvl="0" marL="0" rtl="0" algn="l">
              <a:spcBef>
                <a:spcPts val="0"/>
              </a:spcBef>
              <a:spcAft>
                <a:spcPts val="0"/>
              </a:spcAft>
              <a:buNone/>
            </a:pPr>
            <a:r>
              <a:t/>
            </a:r>
            <a:endParaRPr b="1" sz="800">
              <a:solidFill>
                <a:srgbClr val="7F7F7F"/>
              </a:solidFill>
            </a:endParaRPr>
          </a:p>
          <a:p>
            <a:pPr indent="0" lvl="0" marL="0" rtl="0" algn="l">
              <a:spcBef>
                <a:spcPts val="0"/>
              </a:spcBef>
              <a:spcAft>
                <a:spcPts val="0"/>
              </a:spcAft>
              <a:buNone/>
            </a:pPr>
            <a:r>
              <a:rPr b="1" lang="en-US" sz="1300">
                <a:solidFill>
                  <a:srgbClr val="7F7F7F"/>
                </a:solidFill>
              </a:rPr>
              <a:t>Mínimo 2 semanales → 8 mensuales.</a:t>
            </a:r>
            <a:endParaRPr b="1" sz="1300">
              <a:solidFill>
                <a:srgbClr val="7F7F7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7" name="Shape 217"/>
        <p:cNvGrpSpPr/>
        <p:nvPr/>
      </p:nvGrpSpPr>
      <p:grpSpPr>
        <a:xfrm>
          <a:off x="0" y="0"/>
          <a:ext cx="0" cy="0"/>
          <a:chOff x="0" y="0"/>
          <a:chExt cx="0" cy="0"/>
        </a:xfrm>
      </p:grpSpPr>
      <p:pic>
        <p:nvPicPr>
          <p:cNvPr id="218" name="Google Shape;218;gcee470df01_0_40"/>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219" name="Google Shape;219;gcee470df01_0_40"/>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cee470df01_0_40"/>
          <p:cNvSpPr txBox="1"/>
          <p:nvPr>
            <p:ph type="title"/>
          </p:nvPr>
        </p:nvSpPr>
        <p:spPr>
          <a:xfrm>
            <a:off x="1371850" y="1997975"/>
            <a:ext cx="3771600" cy="1029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6600">
                <a:solidFill>
                  <a:srgbClr val="808080"/>
                </a:solidFill>
              </a:rPr>
              <a:t>¡Gracias!</a:t>
            </a:r>
            <a:endParaRPr sz="6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2"/>
          <p:cNvSpPr txBox="1"/>
          <p:nvPr/>
        </p:nvSpPr>
        <p:spPr>
          <a:xfrm>
            <a:off x="1139375" y="1494300"/>
            <a:ext cx="4379400" cy="2581500"/>
          </a:xfrm>
          <a:prstGeom prst="rect">
            <a:avLst/>
          </a:prstGeom>
          <a:noFill/>
          <a:ln>
            <a:noFill/>
          </a:ln>
        </p:spPr>
        <p:txBody>
          <a:bodyPr anchorCtr="0" anchor="t" bIns="0" lIns="0" spcFirstLastPara="1" rIns="0" wrap="square" tIns="117475">
            <a:spAutoFit/>
          </a:bodyPr>
          <a:lstStyle/>
          <a:p>
            <a:pPr indent="-173355" lvl="0" marL="217801" marR="0" rtl="0" algn="l">
              <a:lnSpc>
                <a:spcPct val="150000"/>
              </a:lnSpc>
              <a:spcBef>
                <a:spcPts val="0"/>
              </a:spcBef>
              <a:spcAft>
                <a:spcPts val="0"/>
              </a:spcAft>
              <a:buClr>
                <a:srgbClr val="808080"/>
              </a:buClr>
              <a:buSzPts val="1600"/>
              <a:buFont typeface="Arial"/>
              <a:buChar char="-"/>
            </a:pPr>
            <a:r>
              <a:rPr b="1" lang="en-US" sz="1600">
                <a:solidFill>
                  <a:srgbClr val="808080"/>
                </a:solidFill>
              </a:rPr>
              <a:t>Objetivo general</a:t>
            </a:r>
            <a:endParaRPr b="1" sz="1600">
              <a:solidFill>
                <a:srgbClr val="808080"/>
              </a:solidFill>
            </a:endParaRPr>
          </a:p>
          <a:p>
            <a:pPr indent="-173355" lvl="0" marL="217801" marR="0" rtl="0" algn="l">
              <a:lnSpc>
                <a:spcPct val="150000"/>
              </a:lnSpc>
              <a:spcBef>
                <a:spcPts val="0"/>
              </a:spcBef>
              <a:spcAft>
                <a:spcPts val="0"/>
              </a:spcAft>
              <a:buClr>
                <a:srgbClr val="808080"/>
              </a:buClr>
              <a:buSzPts val="1600"/>
              <a:buFont typeface="Arial"/>
              <a:buChar char="-"/>
            </a:pPr>
            <a:r>
              <a:rPr b="1" lang="en-US" sz="1600">
                <a:solidFill>
                  <a:srgbClr val="808080"/>
                </a:solidFill>
              </a:rPr>
              <a:t>Público objetivo</a:t>
            </a:r>
            <a:endParaRPr b="1" i="0" sz="1600" u="none" cap="none" strike="noStrike">
              <a:solidFill>
                <a:srgbClr val="808080"/>
              </a:solidFill>
              <a:latin typeface="Arial"/>
              <a:ea typeface="Arial"/>
              <a:cs typeface="Arial"/>
              <a:sym typeface="Arial"/>
            </a:endParaRPr>
          </a:p>
          <a:p>
            <a:pPr indent="-173355" lvl="0" marL="217802" marR="0" rtl="0" algn="l">
              <a:lnSpc>
                <a:spcPct val="150000"/>
              </a:lnSpc>
              <a:spcBef>
                <a:spcPts val="0"/>
              </a:spcBef>
              <a:spcAft>
                <a:spcPts val="0"/>
              </a:spcAft>
              <a:buClr>
                <a:srgbClr val="808080"/>
              </a:buClr>
              <a:buSzPts val="1600"/>
              <a:buFont typeface="Arial"/>
              <a:buChar char="-"/>
            </a:pPr>
            <a:r>
              <a:rPr b="1" lang="en-US" sz="1600">
                <a:solidFill>
                  <a:srgbClr val="808080"/>
                </a:solidFill>
              </a:rPr>
              <a:t>Conceptualización de marca</a:t>
            </a:r>
            <a:endParaRPr b="1" sz="1600">
              <a:solidFill>
                <a:srgbClr val="808080"/>
              </a:solidFill>
            </a:endParaRPr>
          </a:p>
          <a:p>
            <a:pPr indent="-173355" lvl="0" marL="217802" marR="0" rtl="0" algn="l">
              <a:lnSpc>
                <a:spcPct val="150000"/>
              </a:lnSpc>
              <a:spcBef>
                <a:spcPts val="0"/>
              </a:spcBef>
              <a:spcAft>
                <a:spcPts val="0"/>
              </a:spcAft>
              <a:buClr>
                <a:srgbClr val="808080"/>
              </a:buClr>
              <a:buSzPts val="1600"/>
              <a:buFont typeface="Arial"/>
              <a:buChar char="-"/>
            </a:pPr>
            <a:r>
              <a:rPr b="1" lang="en-US" sz="1600">
                <a:solidFill>
                  <a:schemeClr val="hlink"/>
                </a:solidFill>
              </a:rPr>
              <a:t>Campaña de lanzamiento de marca</a:t>
            </a:r>
            <a:endParaRPr b="1" sz="1600">
              <a:solidFill>
                <a:srgbClr val="808080"/>
              </a:solidFill>
            </a:endParaRPr>
          </a:p>
          <a:p>
            <a:pPr indent="-173355" lvl="0" marL="217802" marR="0" rtl="0" algn="l">
              <a:lnSpc>
                <a:spcPct val="150000"/>
              </a:lnSpc>
              <a:spcBef>
                <a:spcPts val="0"/>
              </a:spcBef>
              <a:spcAft>
                <a:spcPts val="0"/>
              </a:spcAft>
              <a:buClr>
                <a:srgbClr val="808080"/>
              </a:buClr>
              <a:buSzPts val="1600"/>
              <a:buChar char="-"/>
            </a:pPr>
            <a:r>
              <a:rPr b="1" lang="en-US" sz="1600">
                <a:solidFill>
                  <a:srgbClr val="808080"/>
                </a:solidFill>
              </a:rPr>
              <a:t>Pilares de contenido</a:t>
            </a:r>
            <a:endParaRPr b="1" sz="1600">
              <a:solidFill>
                <a:srgbClr val="808080"/>
              </a:solidFill>
            </a:endParaRPr>
          </a:p>
          <a:p>
            <a:pPr indent="-173355" lvl="0" marL="217802" marR="0" rtl="0" algn="l">
              <a:lnSpc>
                <a:spcPct val="150000"/>
              </a:lnSpc>
              <a:spcBef>
                <a:spcPts val="0"/>
              </a:spcBef>
              <a:spcAft>
                <a:spcPts val="0"/>
              </a:spcAft>
              <a:buClr>
                <a:srgbClr val="808080"/>
              </a:buClr>
              <a:buSzPts val="1600"/>
              <a:buChar char="-"/>
            </a:pPr>
            <a:r>
              <a:rPr b="1" lang="en-US" sz="1600">
                <a:solidFill>
                  <a:srgbClr val="808080"/>
                </a:solidFill>
              </a:rPr>
              <a:t>Acciones</a:t>
            </a:r>
            <a:endParaRPr b="1" i="0" sz="1600" u="none" cap="none" strike="noStrike">
              <a:solidFill>
                <a:srgbClr val="808080"/>
              </a:solidFill>
              <a:latin typeface="Arial"/>
              <a:ea typeface="Arial"/>
              <a:cs typeface="Arial"/>
              <a:sym typeface="Arial"/>
            </a:endParaRPr>
          </a:p>
          <a:p>
            <a:pPr indent="-173355" lvl="0" marL="217801" marR="0" rtl="0" algn="l">
              <a:lnSpc>
                <a:spcPct val="150000"/>
              </a:lnSpc>
              <a:spcBef>
                <a:spcPts val="0"/>
              </a:spcBef>
              <a:spcAft>
                <a:spcPts val="0"/>
              </a:spcAft>
              <a:buClr>
                <a:srgbClr val="808080"/>
              </a:buClr>
              <a:buSzPts val="1600"/>
              <a:buFont typeface="Arial"/>
              <a:buChar char="-"/>
            </a:pPr>
            <a:r>
              <a:rPr b="1" i="0" lang="en-US" sz="1600" u="none" cap="none" strike="noStrike">
                <a:solidFill>
                  <a:srgbClr val="808080"/>
                </a:solidFill>
                <a:latin typeface="Arial"/>
                <a:ea typeface="Arial"/>
                <a:cs typeface="Arial"/>
                <a:sym typeface="Arial"/>
              </a:rPr>
              <a:t>KPI’s</a:t>
            </a:r>
            <a:endParaRPr b="1" i="0" sz="1600" u="none" cap="none" strike="noStrike">
              <a:solidFill>
                <a:srgbClr val="808080"/>
              </a:solidFill>
              <a:latin typeface="Arial"/>
              <a:ea typeface="Arial"/>
              <a:cs typeface="Arial"/>
              <a:sym typeface="Arial"/>
            </a:endParaRPr>
          </a:p>
        </p:txBody>
      </p:sp>
      <p:sp>
        <p:nvSpPr>
          <p:cNvPr id="66" name="Google Shape;66;p2"/>
          <p:cNvSpPr txBox="1"/>
          <p:nvPr/>
        </p:nvSpPr>
        <p:spPr>
          <a:xfrm>
            <a:off x="810925" y="680375"/>
            <a:ext cx="1737300" cy="382200"/>
          </a:xfrm>
          <a:prstGeom prst="rect">
            <a:avLst/>
          </a:prstGeom>
          <a:noFill/>
          <a:ln cap="flat" cmpd="sng" w="9525">
            <a:solidFill>
              <a:schemeClr val="dk2"/>
            </a:solidFill>
            <a:prstDash val="solid"/>
            <a:round/>
            <a:headEnd len="sm" w="sm" type="none"/>
            <a:tailEnd len="sm" w="sm" type="none"/>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400"/>
              <a:buFont typeface="Arial"/>
              <a:buNone/>
            </a:pPr>
            <a:r>
              <a:rPr b="1" i="1" lang="en-US" sz="2400" u="none" cap="none" strike="noStrike">
                <a:solidFill>
                  <a:srgbClr val="808080"/>
                </a:solidFill>
                <a:latin typeface="Arial"/>
                <a:ea typeface="Arial"/>
                <a:cs typeface="Arial"/>
                <a:sym typeface="Arial"/>
              </a:rPr>
              <a:t>Contenido:</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pic>
        <p:nvPicPr>
          <p:cNvPr id="71" name="Google Shape;71;gc4f7284cdb_0_28"/>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72" name="Google Shape;72;gc4f7284cdb_0_28"/>
          <p:cNvSpPr txBox="1"/>
          <p:nvPr/>
        </p:nvSpPr>
        <p:spPr>
          <a:xfrm>
            <a:off x="3072000" y="814100"/>
            <a:ext cx="3000000" cy="461700"/>
          </a:xfrm>
          <a:prstGeom prst="rect">
            <a:avLst/>
          </a:prstGeom>
          <a:noFill/>
          <a:ln>
            <a:noFill/>
          </a:ln>
        </p:spPr>
        <p:txBody>
          <a:bodyPr anchorCtr="0" anchor="t" bIns="91425" lIns="91425" spcFirstLastPara="1" rIns="91425" wrap="square" tIns="91425">
            <a:spAutoFit/>
          </a:bodyPr>
          <a:lstStyle/>
          <a:p>
            <a:pPr indent="0" lvl="0" marL="92075"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Objetivo</a:t>
            </a:r>
            <a:endParaRPr b="1" i="0" sz="1800" u="none" cap="none" strike="noStrike">
              <a:solidFill>
                <a:schemeClr val="dk2"/>
              </a:solidFill>
              <a:latin typeface="Arial"/>
              <a:ea typeface="Arial"/>
              <a:cs typeface="Arial"/>
              <a:sym typeface="Arial"/>
            </a:endParaRPr>
          </a:p>
        </p:txBody>
      </p:sp>
      <p:sp>
        <p:nvSpPr>
          <p:cNvPr id="73" name="Google Shape;73;gc4f7284cdb_0_28"/>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c4f7284cdb_0_28"/>
          <p:cNvSpPr txBox="1"/>
          <p:nvPr/>
        </p:nvSpPr>
        <p:spPr>
          <a:xfrm>
            <a:off x="1494575" y="1275800"/>
            <a:ext cx="58422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1" lang="en-US">
                <a:solidFill>
                  <a:schemeClr val="dk2"/>
                </a:solidFill>
                <a:latin typeface="Calibri"/>
                <a:ea typeface="Calibri"/>
                <a:cs typeface="Calibri"/>
                <a:sym typeface="Calibri"/>
              </a:rPr>
              <a:t>Desarrollar e implementar el lanzamiento de marca LinkupsBuild </a:t>
            </a:r>
            <a:r>
              <a:rPr lang="en-US">
                <a:latin typeface="Calibri"/>
                <a:ea typeface="Calibri"/>
                <a:cs typeface="Calibri"/>
                <a:sym typeface="Calibri"/>
              </a:rPr>
              <a:t>con el fin de iniciar la presencia y futuro posicionamiento digital de la marca.</a:t>
            </a:r>
            <a:endParaRPr b="1" i="0" sz="1400" u="none" cap="none" strike="noStrike">
              <a:solidFill>
                <a:schemeClr val="dk2"/>
              </a:solidFill>
              <a:latin typeface="Calibri"/>
              <a:ea typeface="Calibri"/>
              <a:cs typeface="Calibri"/>
              <a:sym typeface="Calibri"/>
            </a:endParaRPr>
          </a:p>
        </p:txBody>
      </p:sp>
      <p:sp>
        <p:nvSpPr>
          <p:cNvPr id="75" name="Google Shape;75;gc4f7284cdb_0_28"/>
          <p:cNvSpPr txBox="1"/>
          <p:nvPr/>
        </p:nvSpPr>
        <p:spPr>
          <a:xfrm>
            <a:off x="2069400" y="2850500"/>
            <a:ext cx="5005200" cy="1262100"/>
          </a:xfrm>
          <a:prstGeom prst="rect">
            <a:avLst/>
          </a:prstGeom>
          <a:noFill/>
          <a:ln>
            <a:noFill/>
          </a:ln>
        </p:spPr>
        <p:txBody>
          <a:bodyPr anchorCtr="0" anchor="t" bIns="91425" lIns="91425" spcFirstLastPara="1" rIns="91425" wrap="square" tIns="91425">
            <a:spAutoFit/>
          </a:bodyPr>
          <a:lstStyle/>
          <a:p>
            <a:pPr indent="45720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Implementando</a:t>
            </a:r>
            <a:r>
              <a:rPr lang="en-US">
                <a:latin typeface="Calibri"/>
                <a:ea typeface="Calibri"/>
                <a:cs typeface="Calibri"/>
                <a:sym typeface="Calibri"/>
              </a:rPr>
              <a:t> una serie de </a:t>
            </a:r>
            <a:r>
              <a:rPr i="0" lang="en-US" sz="1400" u="none" cap="none" strike="noStrike">
                <a:latin typeface="Calibri"/>
                <a:ea typeface="Calibri"/>
                <a:cs typeface="Calibri"/>
                <a:sym typeface="Calibri"/>
              </a:rPr>
              <a:t>acciones</a:t>
            </a:r>
            <a:r>
              <a:rPr b="1" i="0" lang="en-US" sz="1400" u="none" cap="none" strike="noStrike">
                <a:solidFill>
                  <a:schemeClr val="dk2"/>
                </a:solidFill>
                <a:latin typeface="Calibri"/>
                <a:ea typeface="Calibri"/>
                <a:cs typeface="Calibri"/>
                <a:sym typeface="Calibri"/>
              </a:rPr>
              <a:t> </a:t>
            </a:r>
            <a:r>
              <a:rPr lang="en-US">
                <a:solidFill>
                  <a:schemeClr val="dk1"/>
                </a:solidFill>
                <a:latin typeface="Calibri"/>
                <a:ea typeface="Calibri"/>
                <a:cs typeface="Calibri"/>
                <a:sym typeface="Calibri"/>
              </a:rPr>
              <a:t>y procesos en distintos canale</a:t>
            </a:r>
            <a:r>
              <a:rPr lang="en-US">
                <a:latin typeface="Calibri"/>
                <a:ea typeface="Calibri"/>
                <a:cs typeface="Calibri"/>
                <a:sym typeface="Calibri"/>
              </a:rPr>
              <a:t>s </a:t>
            </a:r>
            <a:r>
              <a:rPr i="0" lang="en-US" sz="1400" u="none" cap="none" strike="noStrike">
                <a:latin typeface="Calibri"/>
                <a:ea typeface="Calibri"/>
                <a:cs typeface="Calibri"/>
                <a:sym typeface="Calibri"/>
              </a:rPr>
              <a:t>que</a:t>
            </a:r>
            <a:r>
              <a:rPr b="1" i="0" lang="en-US" sz="1400" u="none" cap="none" strike="noStrike">
                <a:solidFill>
                  <a:schemeClr val="dk2"/>
                </a:solidFill>
                <a:latin typeface="Calibri"/>
                <a:ea typeface="Calibri"/>
                <a:cs typeface="Calibri"/>
                <a:sym typeface="Calibri"/>
              </a:rPr>
              <a:t> impulsarán el lanzamiento de l</a:t>
            </a:r>
            <a:r>
              <a:rPr b="1" lang="en-US">
                <a:solidFill>
                  <a:schemeClr val="dk2"/>
                </a:solidFill>
                <a:latin typeface="Calibri"/>
                <a:ea typeface="Calibri"/>
                <a:cs typeface="Calibri"/>
                <a:sym typeface="Calibri"/>
              </a:rPr>
              <a:t>a marca en el ecosistema digital </a:t>
            </a:r>
            <a:r>
              <a:rPr lang="en-US">
                <a:solidFill>
                  <a:schemeClr val="dk1"/>
                </a:solidFill>
                <a:latin typeface="Calibri"/>
                <a:ea typeface="Calibri"/>
                <a:cs typeface="Calibri"/>
                <a:sym typeface="Calibri"/>
              </a:rPr>
              <a:t>para empezar a d</a:t>
            </a:r>
            <a:r>
              <a:rPr lang="en-US">
                <a:solidFill>
                  <a:schemeClr val="dk1"/>
                </a:solidFill>
                <a:latin typeface="Calibri"/>
                <a:ea typeface="Calibri"/>
                <a:cs typeface="Calibri"/>
                <a:sym typeface="Calibri"/>
              </a:rPr>
              <a:t>arse a conocer entre el </a:t>
            </a:r>
            <a:r>
              <a:rPr b="1" lang="en-US">
                <a:solidFill>
                  <a:schemeClr val="dk2"/>
                </a:solidFill>
                <a:latin typeface="Calibri"/>
                <a:ea typeface="Calibri"/>
                <a:cs typeface="Calibri"/>
                <a:sym typeface="Calibri"/>
              </a:rPr>
              <a:t>mayor número de usuarios posibles, </a:t>
            </a:r>
            <a:r>
              <a:rPr lang="en-US">
                <a:latin typeface="Calibri"/>
                <a:ea typeface="Calibri"/>
                <a:cs typeface="Calibri"/>
                <a:sym typeface="Calibri"/>
              </a:rPr>
              <a:t>que más adelante puedan convertirse en clientes potenciales (leads).</a:t>
            </a:r>
            <a:endParaRPr i="0" sz="1400" u="none" cap="none" strike="noStrike">
              <a:latin typeface="Calibri"/>
              <a:ea typeface="Calibri"/>
              <a:cs typeface="Calibri"/>
              <a:sym typeface="Calibri"/>
            </a:endParaRPr>
          </a:p>
        </p:txBody>
      </p:sp>
      <p:sp>
        <p:nvSpPr>
          <p:cNvPr id="76" name="Google Shape;76;gc4f7284cdb_0_28"/>
          <p:cNvSpPr txBox="1"/>
          <p:nvPr/>
        </p:nvSpPr>
        <p:spPr>
          <a:xfrm>
            <a:off x="3072000" y="2340900"/>
            <a:ext cx="3000000" cy="461700"/>
          </a:xfrm>
          <a:prstGeom prst="rect">
            <a:avLst/>
          </a:prstGeom>
          <a:noFill/>
          <a:ln>
            <a:noFill/>
          </a:ln>
        </p:spPr>
        <p:txBody>
          <a:bodyPr anchorCtr="0" anchor="t" bIns="91425" lIns="91425" spcFirstLastPara="1" rIns="91425" wrap="square" tIns="91425">
            <a:spAutoFit/>
          </a:bodyPr>
          <a:lstStyle/>
          <a:p>
            <a:pPr indent="0" lvl="0" marL="92075"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¿Cómo?</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cb92359501_0_113"/>
          <p:cNvSpPr txBox="1"/>
          <p:nvPr/>
        </p:nvSpPr>
        <p:spPr>
          <a:xfrm>
            <a:off x="357975" y="325200"/>
            <a:ext cx="8245200" cy="6156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extLst>
                  <a:ext uri="http://customooxmlschemas.google.com/">
                    <go:slidesCustomData xmlns:go="http://customooxmlschemas.google.com/" textRoundtripDataId="0"/>
                  </a:ext>
                </a:extLst>
              </a:rPr>
              <a:t>Microsegmentación </a:t>
            </a:r>
            <a:r>
              <a:rPr b="1" lang="en-US">
                <a:solidFill>
                  <a:srgbClr val="1F497D"/>
                </a:solidFill>
              </a:rPr>
              <a:t>de público objetivo: </a:t>
            </a:r>
            <a:r>
              <a:rPr lang="en-US"/>
              <a:t>Tomando la data obtenida de Instagram y Facebook, se determinó la siguiente microsegmentación de público objetivo:</a:t>
            </a:r>
            <a:endParaRPr/>
          </a:p>
        </p:txBody>
      </p:sp>
      <p:cxnSp>
        <p:nvCxnSpPr>
          <p:cNvPr id="82" name="Google Shape;82;gcb92359501_0_113"/>
          <p:cNvCxnSpPr/>
          <p:nvPr/>
        </p:nvCxnSpPr>
        <p:spPr>
          <a:xfrm flipH="1">
            <a:off x="4026875" y="1102150"/>
            <a:ext cx="10500" cy="3728100"/>
          </a:xfrm>
          <a:prstGeom prst="straightConnector1">
            <a:avLst/>
          </a:prstGeom>
          <a:noFill/>
          <a:ln cap="flat" cmpd="sng" w="9525">
            <a:solidFill>
              <a:srgbClr val="1F497D"/>
            </a:solidFill>
            <a:prstDash val="solid"/>
            <a:round/>
            <a:headEnd len="med" w="med" type="none"/>
            <a:tailEnd len="med" w="med" type="none"/>
          </a:ln>
        </p:spPr>
      </p:cxnSp>
      <p:sp>
        <p:nvSpPr>
          <p:cNvPr id="83" name="Google Shape;83;gcb92359501_0_113"/>
          <p:cNvSpPr txBox="1"/>
          <p:nvPr/>
        </p:nvSpPr>
        <p:spPr>
          <a:xfrm>
            <a:off x="722750" y="1226175"/>
            <a:ext cx="3033300" cy="3170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300">
                <a:solidFill>
                  <a:srgbClr val="808080"/>
                </a:solidFill>
              </a:rPr>
              <a:t>Sexo: </a:t>
            </a:r>
            <a:r>
              <a:rPr lang="en-US" sz="1300"/>
              <a:t>Hombres y mujeres.</a:t>
            </a:r>
            <a:endParaRPr sz="1300"/>
          </a:p>
          <a:p>
            <a:pPr indent="0" lvl="0" marL="0" rtl="0" algn="l">
              <a:lnSpc>
                <a:spcPct val="150000"/>
              </a:lnSpc>
              <a:spcBef>
                <a:spcPts val="0"/>
              </a:spcBef>
              <a:spcAft>
                <a:spcPts val="0"/>
              </a:spcAft>
              <a:buNone/>
            </a:pPr>
            <a:r>
              <a:rPr b="1" lang="en-US" sz="1300">
                <a:solidFill>
                  <a:srgbClr val="808080"/>
                </a:solidFill>
              </a:rPr>
              <a:t>Edad:</a:t>
            </a:r>
            <a:r>
              <a:rPr lang="en-US" sz="1300"/>
              <a:t> 25 - 60 años.</a:t>
            </a:r>
            <a:endParaRPr sz="1300"/>
          </a:p>
          <a:p>
            <a:pPr indent="0" lvl="0" marL="0" rtl="0" algn="l">
              <a:lnSpc>
                <a:spcPct val="150000"/>
              </a:lnSpc>
              <a:spcBef>
                <a:spcPts val="1000"/>
              </a:spcBef>
              <a:spcAft>
                <a:spcPts val="0"/>
              </a:spcAft>
              <a:buNone/>
            </a:pPr>
            <a:r>
              <a:rPr b="1" lang="en-US" sz="1300">
                <a:solidFill>
                  <a:srgbClr val="808080"/>
                </a:solidFill>
              </a:rPr>
              <a:t>Ubicación:</a:t>
            </a:r>
            <a:r>
              <a:rPr lang="en-US" sz="1300"/>
              <a:t> Santiago de Chile.</a:t>
            </a:r>
            <a:endParaRPr sz="1300"/>
          </a:p>
          <a:p>
            <a:pPr indent="0" lvl="0" marL="0" rtl="0" algn="l">
              <a:lnSpc>
                <a:spcPct val="150000"/>
              </a:lnSpc>
              <a:spcBef>
                <a:spcPts val="1000"/>
              </a:spcBef>
              <a:spcAft>
                <a:spcPts val="0"/>
              </a:spcAft>
              <a:buNone/>
            </a:pPr>
            <a:r>
              <a:rPr b="1" lang="en-US" sz="1300">
                <a:solidFill>
                  <a:srgbClr val="808080"/>
                </a:solidFill>
              </a:rPr>
              <a:t>Ingresos económicos: </a:t>
            </a:r>
            <a:r>
              <a:rPr lang="en-US" sz="1300"/>
              <a:t>medio y medio-atos, clase social de estratos B.</a:t>
            </a:r>
            <a:endParaRPr sz="1300"/>
          </a:p>
          <a:p>
            <a:pPr indent="0" lvl="0" marL="0" rtl="0" algn="l">
              <a:lnSpc>
                <a:spcPct val="150000"/>
              </a:lnSpc>
              <a:spcBef>
                <a:spcPts val="1000"/>
              </a:spcBef>
              <a:spcAft>
                <a:spcPts val="0"/>
              </a:spcAft>
              <a:buNone/>
            </a:pPr>
            <a:r>
              <a:rPr b="1" lang="en-US" sz="1300">
                <a:solidFill>
                  <a:srgbClr val="808080"/>
                </a:solidFill>
              </a:rPr>
              <a:t>Características: </a:t>
            </a:r>
            <a:r>
              <a:rPr lang="en-US" sz="1300"/>
              <a:t>Padres de familia y solteros que se han independizado de sus padres y son responsables de su vivienda.</a:t>
            </a:r>
            <a:endParaRPr sz="1300"/>
          </a:p>
        </p:txBody>
      </p:sp>
      <p:sp>
        <p:nvSpPr>
          <p:cNvPr id="84" name="Google Shape;84;gcb92359501_0_113"/>
          <p:cNvSpPr txBox="1"/>
          <p:nvPr/>
        </p:nvSpPr>
        <p:spPr>
          <a:xfrm>
            <a:off x="4380125" y="1037625"/>
            <a:ext cx="4070700" cy="3986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US" sz="1300">
                <a:solidFill>
                  <a:srgbClr val="808080"/>
                </a:solidFill>
              </a:rPr>
              <a:t>Intereses: </a:t>
            </a:r>
            <a:r>
              <a:rPr lang="en-US" sz="1300"/>
              <a:t> Reparaciones, techos, remodelaciones, paredes, construcción, diseño de interiores, reparaciones del hogar, arquitectura, casa, apartamento, recién mudados, nueva casa, mantenimiento, reparaciones y operaciones.</a:t>
            </a:r>
            <a:endParaRPr sz="1300"/>
          </a:p>
          <a:p>
            <a:pPr indent="0" lvl="0" marL="0" rtl="0" algn="just">
              <a:lnSpc>
                <a:spcPct val="150000"/>
              </a:lnSpc>
              <a:spcBef>
                <a:spcPts val="0"/>
              </a:spcBef>
              <a:spcAft>
                <a:spcPts val="0"/>
              </a:spcAft>
              <a:buNone/>
            </a:pPr>
            <a:r>
              <a:t/>
            </a:r>
            <a:endParaRPr sz="1300"/>
          </a:p>
          <a:p>
            <a:pPr indent="0" lvl="0" marL="0" rtl="0" algn="just">
              <a:lnSpc>
                <a:spcPct val="150000"/>
              </a:lnSpc>
              <a:spcBef>
                <a:spcPts val="0"/>
              </a:spcBef>
              <a:spcAft>
                <a:spcPts val="0"/>
              </a:spcAft>
              <a:buNone/>
            </a:pPr>
            <a:r>
              <a:rPr b="1" lang="en-US" sz="1300">
                <a:solidFill>
                  <a:srgbClr val="808080"/>
                </a:solidFill>
              </a:rPr>
              <a:t>¿Qué podría conectar con este público objetivo e incentivar la compra?</a:t>
            </a:r>
            <a:endParaRPr b="1" sz="1300">
              <a:solidFill>
                <a:srgbClr val="808080"/>
              </a:solidFill>
            </a:endParaRPr>
          </a:p>
          <a:p>
            <a:pPr indent="0" lvl="0" marL="0" rtl="0" algn="just">
              <a:lnSpc>
                <a:spcPct val="150000"/>
              </a:lnSpc>
              <a:spcBef>
                <a:spcPts val="0"/>
              </a:spcBef>
              <a:spcAft>
                <a:spcPts val="0"/>
              </a:spcAft>
              <a:buNone/>
            </a:pPr>
            <a:r>
              <a:rPr lang="en-US" sz="1300"/>
              <a:t>Percibir a LinkupsBuild como el intermediario a través del cual podrán conseguir de manera simplificada y con garantía el servicio que requieran, en lugar de tener que comunicarse directamente con el/los operario(s) correspondiente(s).</a:t>
            </a:r>
            <a:endParaRPr sz="1300"/>
          </a:p>
        </p:txBody>
      </p:sp>
      <p:pic>
        <p:nvPicPr>
          <p:cNvPr id="85" name="Google Shape;85;gcb92359501_0_113"/>
          <p:cNvPicPr preferRelativeResize="0"/>
          <p:nvPr/>
        </p:nvPicPr>
        <p:blipFill rotWithShape="1">
          <a:blip r:embed="rId3">
            <a:alphaModFix/>
          </a:blip>
          <a:srcRect b="0" l="12518" r="0" t="7732"/>
          <a:stretch/>
        </p:blipFill>
        <p:spPr>
          <a:xfrm>
            <a:off x="8343100" y="4462200"/>
            <a:ext cx="793600" cy="681300"/>
          </a:xfrm>
          <a:prstGeom prst="rect">
            <a:avLst/>
          </a:prstGeom>
          <a:noFill/>
          <a:ln>
            <a:noFill/>
          </a:ln>
        </p:spPr>
      </p:pic>
      <p:sp>
        <p:nvSpPr>
          <p:cNvPr id="86" name="Google Shape;86;gcb92359501_0_113"/>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pic>
        <p:nvPicPr>
          <p:cNvPr id="91" name="Google Shape;91;gc6d1b09fb0_4_14"/>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92" name="Google Shape;92;gc6d1b09fb0_4_14"/>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c6d1b09fb0_4_14"/>
          <p:cNvSpPr txBox="1"/>
          <p:nvPr/>
        </p:nvSpPr>
        <p:spPr>
          <a:xfrm>
            <a:off x="1952500" y="1301500"/>
            <a:ext cx="53676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solidFill>
                  <a:srgbClr val="7F7F7F"/>
                </a:solidFill>
              </a:rPr>
              <a:t>Antetodo, es necesario </a:t>
            </a:r>
            <a:r>
              <a:rPr b="1" lang="en-US">
                <a:solidFill>
                  <a:schemeClr val="dk2"/>
                </a:solidFill>
              </a:rPr>
              <a:t>definir el concepto de la marca</a:t>
            </a:r>
            <a:r>
              <a:rPr lang="en-US">
                <a:solidFill>
                  <a:schemeClr val="dk2"/>
                </a:solidFill>
              </a:rPr>
              <a:t>,</a:t>
            </a:r>
            <a:r>
              <a:rPr lang="en-US">
                <a:solidFill>
                  <a:schemeClr val="dk1"/>
                </a:solidFill>
              </a:rPr>
              <a:t> </a:t>
            </a:r>
            <a:r>
              <a:rPr lang="en-US">
                <a:solidFill>
                  <a:srgbClr val="7F7F7F"/>
                </a:solidFill>
              </a:rPr>
              <a:t>que más allá de exponer el producto o servicio que ofrece, lo que busca es identificar el propósito del proyecto y lo que se quiere transmitir, de manera que se le dé un sentido a la marca con el cual las personas puedan conectar.</a:t>
            </a:r>
            <a:endParaRPr>
              <a:solidFill>
                <a:srgbClr val="7F7F7F"/>
              </a:solidFill>
            </a:endParaRPr>
          </a:p>
          <a:p>
            <a:pPr indent="0" lvl="0" marL="0" rtl="0" algn="just">
              <a:spcBef>
                <a:spcPts val="0"/>
              </a:spcBef>
              <a:spcAft>
                <a:spcPts val="0"/>
              </a:spcAft>
              <a:buNone/>
            </a:pPr>
            <a:r>
              <a:t/>
            </a:r>
            <a:endParaRPr>
              <a:solidFill>
                <a:srgbClr val="7F7F7F"/>
              </a:solidFill>
            </a:endParaRPr>
          </a:p>
          <a:p>
            <a:pPr indent="0" lvl="0" marL="0" rtl="0" algn="just">
              <a:spcBef>
                <a:spcPts val="0"/>
              </a:spcBef>
              <a:spcAft>
                <a:spcPts val="0"/>
              </a:spcAft>
              <a:buNone/>
            </a:pPr>
            <a:r>
              <a:rPr lang="en-US">
                <a:solidFill>
                  <a:srgbClr val="7F7F7F"/>
                </a:solidFill>
              </a:rPr>
              <a:t>En este caso, el concepto de marca de LinkupsBuild sugerido es:</a:t>
            </a:r>
            <a:endParaRPr>
              <a:solidFill>
                <a:srgbClr val="7F7F7F"/>
              </a:solidFill>
            </a:endParaRPr>
          </a:p>
          <a:p>
            <a:pPr indent="0" lvl="0" marL="0" rtl="0" algn="just">
              <a:spcBef>
                <a:spcPts val="0"/>
              </a:spcBef>
              <a:spcAft>
                <a:spcPts val="0"/>
              </a:spcAft>
              <a:buNone/>
            </a:pPr>
            <a:r>
              <a:t/>
            </a:r>
            <a:endParaRPr>
              <a:solidFill>
                <a:srgbClr val="7F7F7F"/>
              </a:solidFill>
            </a:endParaRPr>
          </a:p>
          <a:p>
            <a:pPr indent="0" lvl="0" marL="0" rtl="0" algn="just">
              <a:spcBef>
                <a:spcPts val="0"/>
              </a:spcBef>
              <a:spcAft>
                <a:spcPts val="0"/>
              </a:spcAft>
              <a:buNone/>
            </a:pPr>
            <a:r>
              <a:t/>
            </a:r>
            <a:endParaRPr>
              <a:solidFill>
                <a:srgbClr val="7F7F7F"/>
              </a:solidFill>
            </a:endParaRPr>
          </a:p>
          <a:p>
            <a:pPr indent="0" lvl="0" marL="0" rtl="0" algn="ctr">
              <a:spcBef>
                <a:spcPts val="0"/>
              </a:spcBef>
              <a:spcAft>
                <a:spcPts val="0"/>
              </a:spcAft>
              <a:buNone/>
            </a:pPr>
            <a:r>
              <a:rPr b="1" lang="en-US">
                <a:solidFill>
                  <a:schemeClr val="dk2"/>
                </a:solidFill>
              </a:rPr>
              <a:t>Simplicidad y confianza.</a:t>
            </a:r>
            <a:endParaRPr b="1">
              <a:solidFill>
                <a:schemeClr val="dk2"/>
              </a:solidFill>
            </a:endParaRPr>
          </a:p>
          <a:p>
            <a:pPr indent="0" lvl="0" marL="0" rtl="0" algn="just">
              <a:spcBef>
                <a:spcPts val="0"/>
              </a:spcBef>
              <a:spcAft>
                <a:spcPts val="0"/>
              </a:spcAft>
              <a:buNone/>
            </a:pPr>
            <a:r>
              <a:t/>
            </a:r>
            <a:endParaRPr b="1">
              <a:solidFill>
                <a:schemeClr val="dk2"/>
              </a:solidFill>
            </a:endParaRPr>
          </a:p>
          <a:p>
            <a:pPr indent="0" lvl="0" marL="0" rtl="0" algn="just">
              <a:spcBef>
                <a:spcPts val="0"/>
              </a:spcBef>
              <a:spcAft>
                <a:spcPts val="0"/>
              </a:spcAft>
              <a:buNone/>
            </a:pPr>
            <a:r>
              <a:t/>
            </a:r>
            <a:endParaRPr>
              <a:solidFill>
                <a:srgbClr val="7F7F7F"/>
              </a:solidFill>
            </a:endParaRPr>
          </a:p>
          <a:p>
            <a:pPr indent="0" lvl="0" marL="0" rtl="0" algn="just">
              <a:spcBef>
                <a:spcPts val="0"/>
              </a:spcBef>
              <a:spcAft>
                <a:spcPts val="0"/>
              </a:spcAft>
              <a:buNone/>
            </a:pPr>
            <a:r>
              <a:rPr lang="en-US">
                <a:solidFill>
                  <a:srgbClr val="7F7F7F"/>
                </a:solidFill>
              </a:rPr>
              <a:t>Esta será la base que defina la marca y en la cual se fundará toda estrategia comunicacional y mensajes que se quieran transmitir desde LinkupsBuild.</a:t>
            </a:r>
            <a:endParaRPr/>
          </a:p>
        </p:txBody>
      </p:sp>
      <p:sp>
        <p:nvSpPr>
          <p:cNvPr id="94" name="Google Shape;94;gc6d1b09fb0_4_14"/>
          <p:cNvSpPr txBox="1"/>
          <p:nvPr/>
        </p:nvSpPr>
        <p:spPr>
          <a:xfrm>
            <a:off x="2787225" y="668150"/>
            <a:ext cx="3367500" cy="461700"/>
          </a:xfrm>
          <a:prstGeom prst="rect">
            <a:avLst/>
          </a:prstGeom>
          <a:noFill/>
          <a:ln>
            <a:noFill/>
          </a:ln>
        </p:spPr>
        <p:txBody>
          <a:bodyPr anchorCtr="0" anchor="t" bIns="91425" lIns="91425" spcFirstLastPara="1" rIns="91425" wrap="square" tIns="91425">
            <a:spAutoFit/>
          </a:bodyPr>
          <a:lstStyle/>
          <a:p>
            <a:pPr indent="0" lvl="0" marL="92075" marR="0" rtl="0" algn="ctr">
              <a:lnSpc>
                <a:spcPct val="100000"/>
              </a:lnSpc>
              <a:spcBef>
                <a:spcPts val="0"/>
              </a:spcBef>
              <a:spcAft>
                <a:spcPts val="0"/>
              </a:spcAft>
              <a:buClr>
                <a:srgbClr val="000000"/>
              </a:buClr>
              <a:buSzPts val="1800"/>
              <a:buFont typeface="Arial"/>
              <a:buNone/>
            </a:pPr>
            <a:r>
              <a:rPr b="1" lang="en-US" sz="1800">
                <a:solidFill>
                  <a:schemeClr val="dk2"/>
                </a:solidFill>
              </a:rPr>
              <a:t>Conceptualización de marca</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pic>
        <p:nvPicPr>
          <p:cNvPr id="99" name="Google Shape;99;gcee470df01_0_17"/>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100" name="Google Shape;100;gcee470df01_0_17"/>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cee470df01_0_17"/>
          <p:cNvSpPr txBox="1"/>
          <p:nvPr/>
        </p:nvSpPr>
        <p:spPr>
          <a:xfrm>
            <a:off x="465525" y="282375"/>
            <a:ext cx="7881300" cy="785100"/>
          </a:xfrm>
          <a:prstGeom prst="rect">
            <a:avLst/>
          </a:prstGeom>
          <a:noFill/>
          <a:ln>
            <a:noFill/>
          </a:ln>
        </p:spPr>
        <p:txBody>
          <a:bodyPr anchorCtr="0" anchor="t" bIns="91425" lIns="91425" spcFirstLastPara="1" rIns="91425" wrap="square" tIns="91425">
            <a:spAutoFit/>
          </a:bodyPr>
          <a:lstStyle/>
          <a:p>
            <a:pPr indent="0" lvl="0" marL="92075" marR="0" rtl="0" algn="just">
              <a:lnSpc>
                <a:spcPct val="100000"/>
              </a:lnSpc>
              <a:spcBef>
                <a:spcPts val="0"/>
              </a:spcBef>
              <a:spcAft>
                <a:spcPts val="0"/>
              </a:spcAft>
              <a:buClr>
                <a:srgbClr val="000000"/>
              </a:buClr>
              <a:buSzPts val="1800"/>
              <a:buFont typeface="Arial"/>
              <a:buNone/>
            </a:pPr>
            <a:r>
              <a:rPr b="1" lang="en-US" sz="1300">
                <a:solidFill>
                  <a:schemeClr val="dk2"/>
                </a:solidFill>
              </a:rPr>
              <a:t>Campaña de lanzamiento de marca: </a:t>
            </a:r>
            <a:r>
              <a:rPr lang="en-US" sz="1300">
                <a:solidFill>
                  <a:srgbClr val="7F7F7F"/>
                </a:solidFill>
              </a:rPr>
              <a:t>Se propone el desarrollo de una campaña con un tono emocional, que busque generar una conexión con el público objetivo, para generar relaciones duraderas y leales, más que solo transacciones comerciales.</a:t>
            </a:r>
            <a:endParaRPr sz="1300">
              <a:solidFill>
                <a:srgbClr val="7F7F7F"/>
              </a:solidFill>
            </a:endParaRPr>
          </a:p>
        </p:txBody>
      </p:sp>
      <p:sp>
        <p:nvSpPr>
          <p:cNvPr id="102" name="Google Shape;102;gcee470df01_0_17"/>
          <p:cNvSpPr txBox="1"/>
          <p:nvPr/>
        </p:nvSpPr>
        <p:spPr>
          <a:xfrm>
            <a:off x="1288049" y="1526921"/>
            <a:ext cx="6567900" cy="114420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a:solidFill>
                  <a:schemeClr val="dk2"/>
                </a:solidFill>
                <a:extLst>
                  <a:ext uri="http://customooxmlschemas.google.com/">
                    <go:slidesCustomData xmlns:go="http://customooxmlschemas.google.com/" textRoundtripDataId="1"/>
                  </a:ext>
                </a:extLst>
              </a:rPr>
              <a:t>Idea: </a:t>
            </a:r>
            <a:r>
              <a:rPr lang="en-US">
                <a:solidFill>
                  <a:srgbClr val="7F7F7F"/>
                </a:solidFill>
                <a:extLst>
                  <a:ext uri="http://customooxmlschemas.google.com/">
                    <go:slidesCustomData xmlns:go="http://customooxmlschemas.google.com/" textRoundtripDataId="2"/>
                  </a:ext>
                </a:extLst>
              </a:rPr>
              <a:t>Se buscará impulsar el mensaje de que LinkupsBuild es el aliado y apoyo que necesitan para solucionar los inconvenientes que puedan tener en su hogar.</a:t>
            </a:r>
            <a:endParaRPr sz="1200">
              <a:solidFill>
                <a:srgbClr val="7F7F7F"/>
              </a:solidFill>
              <a:extLst>
                <a:ext uri="http://customooxmlschemas.google.com/">
                  <go:slidesCustomData xmlns:go="http://customooxmlschemas.google.com/" textRoundtripDataId="3"/>
                </a:ext>
              </a:extLst>
            </a:endParaRPr>
          </a:p>
          <a:p>
            <a:pPr indent="0" lvl="0" marL="0" marR="0" rtl="0" algn="l">
              <a:lnSpc>
                <a:spcPct val="100000"/>
              </a:lnSpc>
              <a:spcBef>
                <a:spcPts val="0"/>
              </a:spcBef>
              <a:spcAft>
                <a:spcPts val="0"/>
              </a:spcAft>
              <a:buClr>
                <a:srgbClr val="808080"/>
              </a:buClr>
              <a:buSzPts val="1200"/>
              <a:buFont typeface="Arial"/>
              <a:buNone/>
            </a:pPr>
            <a:r>
              <a:t/>
            </a:r>
            <a:endParaRPr sz="1200">
              <a:solidFill>
                <a:schemeClr val="dk2"/>
              </a:solidFill>
              <a:extLst>
                <a:ext uri="http://customooxmlschemas.google.com/">
                  <go:slidesCustomData xmlns:go="http://customooxmlschemas.google.com/" textRoundtripDataId="4"/>
                </a:ext>
              </a:extLst>
            </a:endParaRPr>
          </a:p>
          <a:p>
            <a:pPr indent="0" lvl="0" marL="1416050" marR="0" rtl="0" algn="l">
              <a:lnSpc>
                <a:spcPct val="100000"/>
              </a:lnSpc>
              <a:spcBef>
                <a:spcPts val="900"/>
              </a:spcBef>
              <a:spcAft>
                <a:spcPts val="0"/>
              </a:spcAft>
              <a:buNone/>
            </a:pPr>
            <a:r>
              <a:rPr b="1" lang="en-US">
                <a:solidFill>
                  <a:schemeClr val="dk2"/>
                </a:solidFill>
                <a:extLst>
                  <a:ext uri="http://customooxmlschemas.google.com/">
                    <go:slidesCustomData xmlns:go="http://customooxmlschemas.google.com/" textRoundtripDataId="5"/>
                  </a:ext>
                </a:extLst>
              </a:rPr>
              <a:t>Propuestas de c</a:t>
            </a:r>
            <a:r>
              <a:rPr b="1" lang="en-US" sz="1400">
                <a:solidFill>
                  <a:schemeClr val="dk2"/>
                </a:solidFill>
                <a:latin typeface="Arial"/>
                <a:ea typeface="Arial"/>
                <a:cs typeface="Arial"/>
                <a:sym typeface="Arial"/>
                <a:extLst>
                  <a:ext uri="http://customooxmlschemas.google.com/">
                    <go:slidesCustomData xmlns:go="http://customooxmlschemas.google.com/" textRoundtripDataId="6"/>
                  </a:ext>
                </a:extLst>
              </a:rPr>
              <a:t>onceptos de campaña</a:t>
            </a:r>
            <a:r>
              <a:rPr b="1" lang="en-US">
                <a:solidFill>
                  <a:schemeClr val="dk2"/>
                </a:solidFill>
              </a:rPr>
              <a:t>:</a:t>
            </a:r>
            <a:endParaRPr b="1" i="1">
              <a:solidFill>
                <a:schemeClr val="dk2"/>
              </a:solidFill>
            </a:endParaRPr>
          </a:p>
          <a:p>
            <a:pPr indent="0" lvl="0" marL="0" marR="5080" rtl="0" algn="just">
              <a:spcBef>
                <a:spcPts val="0"/>
              </a:spcBef>
              <a:spcAft>
                <a:spcPts val="0"/>
              </a:spcAft>
              <a:buNone/>
            </a:pPr>
            <a:r>
              <a:t/>
            </a:r>
            <a:endParaRPr i="1" sz="1200">
              <a:solidFill>
                <a:schemeClr val="dk2"/>
              </a:solidFill>
            </a:endParaRPr>
          </a:p>
        </p:txBody>
      </p:sp>
      <p:sp>
        <p:nvSpPr>
          <p:cNvPr id="103" name="Google Shape;103;gcee470df01_0_17"/>
          <p:cNvSpPr/>
          <p:nvPr/>
        </p:nvSpPr>
        <p:spPr>
          <a:xfrm>
            <a:off x="3125625" y="2671125"/>
            <a:ext cx="3026100" cy="1295100"/>
          </a:xfrm>
          <a:prstGeom prst="rect">
            <a:avLst/>
          </a:prstGeom>
          <a:noFill/>
          <a:ln>
            <a:noFill/>
          </a:ln>
        </p:spPr>
        <p:txBody>
          <a:bodyPr anchorCtr="0" anchor="ctr" bIns="91425" lIns="91425" spcFirstLastPara="1" rIns="91425" wrap="square" tIns="91425">
            <a:noAutofit/>
          </a:bodyPr>
          <a:lstStyle/>
          <a:p>
            <a:pPr indent="0" lvl="0" marL="0" rtl="0" algn="l">
              <a:spcBef>
                <a:spcPts val="900"/>
              </a:spcBef>
              <a:spcAft>
                <a:spcPts val="0"/>
              </a:spcAft>
              <a:buClr>
                <a:schemeClr val="dk1"/>
              </a:buClr>
              <a:buSzPts val="1100"/>
              <a:buFont typeface="Arial"/>
              <a:buNone/>
            </a:pPr>
            <a:r>
              <a:rPr lang="en-US">
                <a:solidFill>
                  <a:schemeClr val="dk2"/>
                </a:solidFill>
              </a:rPr>
              <a:t>#LinkupsGotYou (opción en inglés)</a:t>
            </a:r>
            <a:endParaRPr>
              <a:solidFill>
                <a:schemeClr val="dk2"/>
              </a:solidFill>
            </a:endParaRPr>
          </a:p>
          <a:p>
            <a:pPr indent="0" lvl="0" marL="0" rtl="0" algn="l">
              <a:spcBef>
                <a:spcPts val="900"/>
              </a:spcBef>
              <a:spcAft>
                <a:spcPts val="0"/>
              </a:spcAft>
              <a:buClr>
                <a:schemeClr val="dk1"/>
              </a:buClr>
              <a:buSzPts val="1100"/>
              <a:buFont typeface="Arial"/>
              <a:buNone/>
            </a:pPr>
            <a:r>
              <a:rPr lang="en-US">
                <a:solidFill>
                  <a:schemeClr val="dk2"/>
                </a:solidFill>
              </a:rPr>
              <a:t>#LinkupsLoHacePorTi</a:t>
            </a:r>
            <a:endParaRPr>
              <a:solidFill>
                <a:schemeClr val="dk2"/>
              </a:solidFill>
            </a:endParaRPr>
          </a:p>
          <a:p>
            <a:pPr indent="0" lvl="0" marL="0" rtl="0" algn="l">
              <a:spcBef>
                <a:spcPts val="900"/>
              </a:spcBef>
              <a:spcAft>
                <a:spcPts val="0"/>
              </a:spcAft>
              <a:buClr>
                <a:schemeClr val="dk1"/>
              </a:buClr>
              <a:buSzPts val="1100"/>
              <a:buFont typeface="Arial"/>
              <a:buNone/>
            </a:pPr>
            <a:r>
              <a:rPr lang="en-US">
                <a:solidFill>
                  <a:schemeClr val="dk2"/>
                </a:solidFill>
              </a:rPr>
              <a:t>#LinkUpsTeApoya</a:t>
            </a:r>
            <a:endParaRPr>
              <a:solidFill>
                <a:schemeClr val="dk2"/>
              </a:solidFill>
            </a:endParaRPr>
          </a:p>
          <a:p>
            <a:pPr indent="0" lvl="0" marL="0" rtl="0" algn="l">
              <a:spcBef>
                <a:spcPts val="900"/>
              </a:spcBef>
              <a:spcAft>
                <a:spcPts val="0"/>
              </a:spcAft>
              <a:buClr>
                <a:schemeClr val="dk1"/>
              </a:buClr>
              <a:buSzPts val="1100"/>
              <a:buFont typeface="Arial"/>
              <a:buNone/>
            </a:pPr>
            <a:r>
              <a:rPr b="1" lang="en-US">
                <a:solidFill>
                  <a:schemeClr val="dk2"/>
                </a:solidFill>
              </a:rPr>
              <a:t>#ApóyateEnLinkUps</a:t>
            </a:r>
            <a:endParaRPr b="1">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pic>
        <p:nvPicPr>
          <p:cNvPr id="108" name="Google Shape;108;gcee470df01_0_25"/>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109" name="Google Shape;109;gcee470df01_0_25"/>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cee470df01_0_25"/>
          <p:cNvSpPr txBox="1"/>
          <p:nvPr/>
        </p:nvSpPr>
        <p:spPr>
          <a:xfrm>
            <a:off x="323900" y="444975"/>
            <a:ext cx="8146500" cy="7695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rPr>
              <a:t>Lanzamiento </a:t>
            </a:r>
            <a:r>
              <a:rPr b="1" lang="en-US">
                <a:solidFill>
                  <a:srgbClr val="1F497D"/>
                </a:solidFill>
              </a:rPr>
              <a:t>de campaña: </a:t>
            </a:r>
            <a:r>
              <a:rPr b="1" lang="en-US" sz="1200">
                <a:solidFill>
                  <a:srgbClr val="1F497D"/>
                </a:solidFill>
              </a:rPr>
              <a:t> </a:t>
            </a:r>
            <a:r>
              <a:rPr lang="en-US" sz="1200"/>
              <a:t>Para la primera publicación en los canales de Facebook e Instagram de la marca, se d</a:t>
            </a:r>
            <a:r>
              <a:rPr lang="en-US" sz="1200"/>
              <a:t>esarrollará un tríptico de Instagram / galeria de imágenes en Facebook que introduzca el concepto de campaña que se implementará.</a:t>
            </a:r>
            <a:endParaRPr sz="1200"/>
          </a:p>
        </p:txBody>
      </p:sp>
      <p:sp>
        <p:nvSpPr>
          <p:cNvPr id="111" name="Google Shape;111;gcee470df01_0_25"/>
          <p:cNvSpPr txBox="1"/>
          <p:nvPr/>
        </p:nvSpPr>
        <p:spPr>
          <a:xfrm>
            <a:off x="952500" y="3246175"/>
            <a:ext cx="7239000" cy="18213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rPr>
              <a:t>Copy:</a:t>
            </a:r>
            <a:endParaRPr>
              <a:solidFill>
                <a:srgbClr val="888888"/>
              </a:solidFill>
            </a:endParaRPr>
          </a:p>
          <a:p>
            <a:pPr indent="0" lvl="0" marL="92075" rtl="0" algn="l">
              <a:spcBef>
                <a:spcPts val="1000"/>
              </a:spcBef>
              <a:spcAft>
                <a:spcPts val="0"/>
              </a:spcAft>
              <a:buNone/>
            </a:pPr>
            <a:r>
              <a:rPr lang="en-US">
                <a:solidFill>
                  <a:srgbClr val="888888"/>
                </a:solidFill>
              </a:rPr>
              <a:t>Ya puedes dejar atrás eso de buscar por separado a cada profesional que necesitar para reparar cada problema que puedas tener en casa, solo contáctanos a nosotros y te ayudaremos con las reparaciones de tu techo, filtraciones, frizado de paredes, sistemas de tuberías y eléctricos, cuidados de jardín y más.</a:t>
            </a:r>
            <a:br>
              <a:rPr lang="en-US">
                <a:solidFill>
                  <a:srgbClr val="888888"/>
                </a:solidFill>
              </a:rPr>
            </a:br>
            <a:br>
              <a:rPr lang="en-US">
                <a:solidFill>
                  <a:srgbClr val="888888"/>
                </a:solidFill>
              </a:rPr>
            </a:br>
            <a:r>
              <a:rPr lang="en-US">
                <a:solidFill>
                  <a:srgbClr val="888888"/>
                </a:solidFill>
              </a:rPr>
              <a:t>Estamos para ti, cuando tú nos necesites #ApóyateEnLinksUps</a:t>
            </a:r>
            <a:endParaRPr>
              <a:solidFill>
                <a:srgbClr val="888888"/>
              </a:solidFill>
            </a:endParaRPr>
          </a:p>
        </p:txBody>
      </p:sp>
      <p:graphicFrame>
        <p:nvGraphicFramePr>
          <p:cNvPr id="112" name="Google Shape;112;gcee470df01_0_25"/>
          <p:cNvGraphicFramePr/>
          <p:nvPr/>
        </p:nvGraphicFramePr>
        <p:xfrm>
          <a:off x="952500" y="1453575"/>
          <a:ext cx="3000000" cy="3000000"/>
        </p:xfrm>
        <a:graphic>
          <a:graphicData uri="http://schemas.openxmlformats.org/drawingml/2006/table">
            <a:tbl>
              <a:tblPr>
                <a:noFill/>
                <a:tableStyleId>{E016F918-5F28-47E6-AE41-C4C1E38459F7}</a:tableStyleId>
              </a:tblPr>
              <a:tblGrid>
                <a:gridCol w="2413000"/>
                <a:gridCol w="2413000"/>
                <a:gridCol w="2413000"/>
              </a:tblGrid>
              <a:tr h="1686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3" name="Google Shape;113;gcee470df01_0_25"/>
          <p:cNvSpPr txBox="1"/>
          <p:nvPr/>
        </p:nvSpPr>
        <p:spPr>
          <a:xfrm>
            <a:off x="1628250" y="1663250"/>
            <a:ext cx="5887500" cy="846600"/>
          </a:xfrm>
          <a:prstGeom prst="rect">
            <a:avLst/>
          </a:prstGeom>
          <a:noFill/>
          <a:ln>
            <a:noFill/>
          </a:ln>
        </p:spPr>
        <p:txBody>
          <a:bodyPr anchorCtr="0" anchor="t" bIns="91425" lIns="91425" spcFirstLastPara="1" rIns="91425" wrap="square" tIns="91425">
            <a:spAutoFit/>
          </a:bodyPr>
          <a:lstStyle/>
          <a:p>
            <a:pPr indent="0" lvl="0" marL="0" rtl="0" algn="ctr">
              <a:spcBef>
                <a:spcPts val="900"/>
              </a:spcBef>
              <a:spcAft>
                <a:spcPts val="0"/>
              </a:spcAft>
              <a:buNone/>
            </a:pPr>
            <a:r>
              <a:rPr b="1" lang="en-US" sz="4300">
                <a:solidFill>
                  <a:schemeClr val="dk2"/>
                </a:solidFill>
              </a:rPr>
              <a:t>#ApóyateEnLinkUps</a:t>
            </a:r>
            <a:endParaRPr sz="4300"/>
          </a:p>
        </p:txBody>
      </p:sp>
      <p:sp>
        <p:nvSpPr>
          <p:cNvPr id="114" name="Google Shape;114;gcee470df01_0_25"/>
          <p:cNvSpPr txBox="1"/>
          <p:nvPr/>
        </p:nvSpPr>
        <p:spPr>
          <a:xfrm>
            <a:off x="4275375" y="2574525"/>
            <a:ext cx="3619800" cy="480300"/>
          </a:xfrm>
          <a:prstGeom prst="rect">
            <a:avLst/>
          </a:prstGeom>
          <a:noFill/>
          <a:ln>
            <a:noFill/>
          </a:ln>
        </p:spPr>
        <p:txBody>
          <a:bodyPr anchorCtr="0" anchor="t" bIns="91425" lIns="91425" spcFirstLastPara="1" rIns="91425" wrap="square" tIns="91425">
            <a:spAutoFit/>
          </a:bodyPr>
          <a:lstStyle/>
          <a:p>
            <a:pPr indent="0" lvl="0" marL="92075" rtl="0" algn="l">
              <a:lnSpc>
                <a:spcPct val="80000"/>
              </a:lnSpc>
              <a:spcBef>
                <a:spcPts val="0"/>
              </a:spcBef>
              <a:spcAft>
                <a:spcPts val="0"/>
              </a:spcAft>
              <a:buNone/>
            </a:pPr>
            <a:r>
              <a:rPr lang="en-US" sz="1200">
                <a:solidFill>
                  <a:srgbClr val="888888"/>
                </a:solidFill>
              </a:rPr>
              <a:t>Los inconvenientes de tu hogar nunca han sido tan fáciles de resolver como con LinksupBuild.</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pic>
        <p:nvPicPr>
          <p:cNvPr id="119" name="Google Shape;119;gceba1a442b_0_9"/>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120" name="Google Shape;120;gceba1a442b_0_9"/>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ceba1a442b_0_9"/>
          <p:cNvSpPr txBox="1"/>
          <p:nvPr/>
        </p:nvSpPr>
        <p:spPr>
          <a:xfrm>
            <a:off x="246300" y="394425"/>
            <a:ext cx="8651400" cy="585000"/>
          </a:xfrm>
          <a:prstGeom prst="rect">
            <a:avLst/>
          </a:prstGeom>
          <a:noFill/>
          <a:ln>
            <a:noFill/>
          </a:ln>
        </p:spPr>
        <p:txBody>
          <a:bodyPr anchorCtr="0" anchor="t" bIns="91425" lIns="91425" spcFirstLastPara="1" rIns="91425" wrap="square" tIns="91425">
            <a:spAutoFit/>
          </a:bodyPr>
          <a:lstStyle/>
          <a:p>
            <a:pPr indent="0" lvl="0" marL="92075" rtl="0" algn="l">
              <a:spcBef>
                <a:spcPts val="0"/>
              </a:spcBef>
              <a:spcAft>
                <a:spcPts val="0"/>
              </a:spcAft>
              <a:buNone/>
            </a:pPr>
            <a:r>
              <a:rPr b="1" lang="en-US">
                <a:solidFill>
                  <a:srgbClr val="1F497D"/>
                </a:solidFill>
              </a:rPr>
              <a:t>P</a:t>
            </a:r>
            <a:r>
              <a:rPr b="1" lang="en-US">
                <a:solidFill>
                  <a:srgbClr val="1F497D"/>
                </a:solidFill>
              </a:rPr>
              <a:t>ilares de contenido:</a:t>
            </a:r>
            <a:r>
              <a:rPr b="1" lang="en-US"/>
              <a:t> </a:t>
            </a:r>
            <a:r>
              <a:rPr lang="en-US" sz="1200"/>
              <a:t>Con el fin de compartir contenido espejo en Facebook e Instagram (es decir, replicarlos en ambos canales para impulsar su alcance) que contribuyan a alcanzar el objetivo establecido:</a:t>
            </a:r>
            <a:endParaRPr b="1" sz="1200">
              <a:solidFill>
                <a:srgbClr val="1F497D"/>
              </a:solidFill>
            </a:endParaRPr>
          </a:p>
        </p:txBody>
      </p:sp>
      <p:sp>
        <p:nvSpPr>
          <p:cNvPr id="122" name="Google Shape;122;gceba1a442b_0_9"/>
          <p:cNvSpPr txBox="1"/>
          <p:nvPr/>
        </p:nvSpPr>
        <p:spPr>
          <a:xfrm>
            <a:off x="751438" y="979425"/>
            <a:ext cx="3985200" cy="397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200">
                <a:solidFill>
                  <a:schemeClr val="dk2"/>
                </a:solidFill>
              </a:rPr>
              <a:t>1) Branding:</a:t>
            </a:r>
            <a:r>
              <a:rPr b="1" lang="en-US" sz="1200">
                <a:solidFill>
                  <a:srgbClr val="7F7F7F"/>
                </a:solidFill>
              </a:rPr>
              <a:t> </a:t>
            </a:r>
            <a:r>
              <a:rPr lang="en-US" sz="1100">
                <a:solidFill>
                  <a:srgbClr val="7F7F7F"/>
                </a:solidFill>
              </a:rPr>
              <a:t>Antes de dar información comercial, es importante comunicar qué es LinkupsBuild, no solo cómo empresa en cuanto a qué ofrece y beneficios, sino también la identidad, cultura, valores y motivación del proyecto, con el fin de impulsar la generación de una conexión emocional con el público objetivo y que de esta forma, sea más fácil para ellos sentir que pueden confiar en su oferta.</a:t>
            </a:r>
            <a:endParaRPr sz="1200">
              <a:solidFill>
                <a:srgbClr val="7F7F7F"/>
              </a:solidFill>
            </a:endParaRPr>
          </a:p>
          <a:p>
            <a:pPr indent="0" lvl="0" marL="0" rtl="0" algn="just">
              <a:spcBef>
                <a:spcPts val="0"/>
              </a:spcBef>
              <a:spcAft>
                <a:spcPts val="0"/>
              </a:spcAft>
              <a:buNone/>
            </a:pPr>
            <a:r>
              <a:t/>
            </a:r>
            <a:endParaRPr b="1" sz="1200">
              <a:solidFill>
                <a:schemeClr val="dk2"/>
              </a:solidFill>
            </a:endParaRPr>
          </a:p>
          <a:p>
            <a:pPr indent="0" lvl="0" marL="0" rtl="0" algn="just">
              <a:spcBef>
                <a:spcPts val="0"/>
              </a:spcBef>
              <a:spcAft>
                <a:spcPts val="0"/>
              </a:spcAft>
              <a:buNone/>
            </a:pPr>
            <a:r>
              <a:rPr b="1" lang="en-US" sz="1200">
                <a:solidFill>
                  <a:schemeClr val="dk2"/>
                </a:solidFill>
              </a:rPr>
              <a:t>2) Comercial: </a:t>
            </a:r>
            <a:r>
              <a:rPr lang="en-US" sz="1200">
                <a:solidFill>
                  <a:srgbClr val="7F7F7F"/>
                </a:solidFill>
              </a:rPr>
              <a:t>En este pilar se compartirá información de los diferentes servicios que ofrece LinkupsBuild de reparaciones del hogar con los que puede ayudar a quienes lo necesiten:  reparaciones de tu techo, filtraciones, frizado de paredes, sistemas de tuberías y eléctricos, cuidados de jardín y más.</a:t>
            </a:r>
            <a:endParaRPr sz="1200">
              <a:solidFill>
                <a:srgbClr val="7F7F7F"/>
              </a:solidFill>
            </a:endParaRPr>
          </a:p>
          <a:p>
            <a:pPr indent="0" lvl="0" marL="0" rtl="0" algn="just">
              <a:spcBef>
                <a:spcPts val="0"/>
              </a:spcBef>
              <a:spcAft>
                <a:spcPts val="0"/>
              </a:spcAft>
              <a:buClr>
                <a:schemeClr val="dk1"/>
              </a:buClr>
              <a:buSzPts val="1100"/>
              <a:buFont typeface="Arial"/>
              <a:buNone/>
            </a:pPr>
            <a:r>
              <a:t/>
            </a:r>
            <a:endParaRPr sz="1200">
              <a:solidFill>
                <a:srgbClr val="7F7F7F"/>
              </a:solidFill>
            </a:endParaRPr>
          </a:p>
          <a:p>
            <a:pPr indent="0" lvl="0" marL="0" rtl="0" algn="just">
              <a:spcBef>
                <a:spcPts val="0"/>
              </a:spcBef>
              <a:spcAft>
                <a:spcPts val="0"/>
              </a:spcAft>
              <a:buNone/>
            </a:pPr>
            <a:r>
              <a:rPr b="1" lang="en-US" sz="1200">
                <a:solidFill>
                  <a:schemeClr val="dk2"/>
                </a:solidFill>
              </a:rPr>
              <a:t>3) Behind the scenes:</a:t>
            </a:r>
            <a:r>
              <a:rPr b="1" lang="en-US" sz="1200">
                <a:solidFill>
                  <a:srgbClr val="7F7F7F"/>
                </a:solidFill>
              </a:rPr>
              <a:t> </a:t>
            </a:r>
            <a:r>
              <a:rPr lang="en-US" sz="1200">
                <a:solidFill>
                  <a:srgbClr val="7F7F7F"/>
                </a:solidFill>
              </a:rPr>
              <a:t>Mostrar el detrás de cámara de todo lo que sucede internamente en LinkupsBuild para poder prestar el mejor servicio de apoyo en las reparaciones del hogar. En este pilar se dará a conocer a los miembros del equipo en su día a día dentro del proyecto de una manera cercana y personal.</a:t>
            </a:r>
            <a:endParaRPr sz="1200">
              <a:solidFill>
                <a:srgbClr val="7F7F7F"/>
              </a:solidFill>
            </a:endParaRPr>
          </a:p>
        </p:txBody>
      </p:sp>
      <p:sp>
        <p:nvSpPr>
          <p:cNvPr id="123" name="Google Shape;123;gceba1a442b_0_9"/>
          <p:cNvSpPr txBox="1"/>
          <p:nvPr/>
        </p:nvSpPr>
        <p:spPr>
          <a:xfrm>
            <a:off x="4912400" y="1247400"/>
            <a:ext cx="3900000" cy="332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US" sz="1200">
                <a:solidFill>
                  <a:schemeClr val="dk2"/>
                </a:solidFill>
              </a:rPr>
              <a:t>4) Procesos: </a:t>
            </a:r>
            <a:r>
              <a:rPr lang="en-US" sz="1200">
                <a:solidFill>
                  <a:srgbClr val="7F7F7F"/>
                </a:solidFill>
              </a:rPr>
              <a:t>Si es posible, grabar y/o solicitar material fotográfico/audiovisual del proceso durante las respectivas reparaciones y/o arreglos que se hagan en el hogar de los clientes, así como mostrar también antes y después de los procesos implementados.</a:t>
            </a:r>
            <a:endParaRPr sz="1200">
              <a:solidFill>
                <a:srgbClr val="7F7F7F"/>
              </a:solidFill>
            </a:endParaRPr>
          </a:p>
          <a:p>
            <a:pPr indent="0" lvl="0" marL="0" rtl="0" algn="just">
              <a:spcBef>
                <a:spcPts val="0"/>
              </a:spcBef>
              <a:spcAft>
                <a:spcPts val="0"/>
              </a:spcAft>
              <a:buClr>
                <a:schemeClr val="dk1"/>
              </a:buClr>
              <a:buSzPts val="1100"/>
              <a:buFont typeface="Arial"/>
              <a:buNone/>
            </a:pPr>
            <a:r>
              <a:t/>
            </a:r>
            <a:endParaRPr b="1" sz="1200">
              <a:solidFill>
                <a:schemeClr val="dk2"/>
              </a:solidFill>
            </a:endParaRPr>
          </a:p>
          <a:p>
            <a:pPr indent="0" lvl="0" marL="0" rtl="0" algn="just">
              <a:spcBef>
                <a:spcPts val="0"/>
              </a:spcBef>
              <a:spcAft>
                <a:spcPts val="0"/>
              </a:spcAft>
              <a:buClr>
                <a:schemeClr val="dk1"/>
              </a:buClr>
              <a:buSzPts val="1100"/>
              <a:buFont typeface="Arial"/>
              <a:buNone/>
            </a:pPr>
            <a:r>
              <a:rPr b="1" lang="en-US" sz="1200">
                <a:solidFill>
                  <a:schemeClr val="dk2"/>
                </a:solidFill>
              </a:rPr>
              <a:t>5) #ClienteLinkups: </a:t>
            </a:r>
            <a:r>
              <a:rPr lang="en-US" sz="1200">
                <a:solidFill>
                  <a:srgbClr val="7F7F7F"/>
                </a:solidFill>
              </a:rPr>
              <a:t>Compartir testimonios y/o quotes de clientes que hayan hecho reparaciones y/o arreglos en su hogar con Linkups Builds con el fin de motivar a otros potenciales clientes a tomar la misma decisión que ellos.</a:t>
            </a:r>
            <a:endParaRPr sz="1200">
              <a:solidFill>
                <a:srgbClr val="7F7F7F"/>
              </a:solidFill>
            </a:endParaRPr>
          </a:p>
          <a:p>
            <a:pPr indent="0" lvl="0" marL="0" rtl="0" algn="just">
              <a:spcBef>
                <a:spcPts val="0"/>
              </a:spcBef>
              <a:spcAft>
                <a:spcPts val="0"/>
              </a:spcAft>
              <a:buNone/>
            </a:pPr>
            <a:r>
              <a:t/>
            </a:r>
            <a:endParaRPr b="1" sz="1200">
              <a:solidFill>
                <a:schemeClr val="dk2"/>
              </a:solidFill>
            </a:endParaRPr>
          </a:p>
          <a:p>
            <a:pPr indent="0" lvl="0" marL="0" rtl="0" algn="just">
              <a:spcBef>
                <a:spcPts val="0"/>
              </a:spcBef>
              <a:spcAft>
                <a:spcPts val="0"/>
              </a:spcAft>
              <a:buNone/>
            </a:pPr>
            <a:r>
              <a:rPr b="1" lang="en-US" sz="1200">
                <a:solidFill>
                  <a:schemeClr val="dk2"/>
                </a:solidFill>
              </a:rPr>
              <a:t>6</a:t>
            </a:r>
            <a:r>
              <a:rPr b="1" lang="en-US" sz="1200">
                <a:solidFill>
                  <a:schemeClr val="dk2"/>
                </a:solidFill>
              </a:rPr>
              <a:t>) </a:t>
            </a:r>
            <a:r>
              <a:rPr b="1" lang="en-US" sz="1200">
                <a:solidFill>
                  <a:schemeClr val="dk2"/>
                </a:solidFill>
                <a:extLst>
                  <a:ext uri="http://customooxmlschemas.google.com/">
                    <go:slidesCustomData xmlns:go="http://customooxmlschemas.google.com/" textRoundtripDataId="7"/>
                  </a:ext>
                </a:extLst>
              </a:rPr>
              <a:t>Días especiales: </a:t>
            </a:r>
            <a:r>
              <a:rPr lang="en-US" sz="1200">
                <a:solidFill>
                  <a:srgbClr val="7F7F7F"/>
                </a:solidFill>
                <a:extLst>
                  <a:ext uri="http://customooxmlschemas.google.com/">
                    <go:slidesCustomData xmlns:go="http://customooxmlschemas.google.com/" textRoundtripDataId="8"/>
                  </a:ext>
                </a:extLst>
              </a:rPr>
              <a:t>Sumar la marca a la conversación y tendencias del momento comunicando sobre días festivos y especiales que puedan asociarse y/o resultar de interés para el público objetivo.</a:t>
            </a:r>
            <a:endParaRPr sz="1200">
              <a:solidFill>
                <a:srgbClr val="7F7F7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pic>
        <p:nvPicPr>
          <p:cNvPr id="128" name="Google Shape;128;gceba1a442b_0_18"/>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129" name="Google Shape;129;gceba1a442b_0_18"/>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ceba1a442b_0_18"/>
          <p:cNvSpPr txBox="1"/>
          <p:nvPr/>
        </p:nvSpPr>
        <p:spPr>
          <a:xfrm>
            <a:off x="2093850" y="2533200"/>
            <a:ext cx="4956300" cy="831300"/>
          </a:xfrm>
          <a:prstGeom prst="rect">
            <a:avLst/>
          </a:prstGeom>
          <a:noFill/>
          <a:ln>
            <a:noFill/>
          </a:ln>
        </p:spPr>
        <p:txBody>
          <a:bodyPr anchorCtr="0" anchor="t" bIns="91425" lIns="91425" spcFirstLastPara="1" rIns="91425" wrap="square" tIns="91425">
            <a:spAutoFit/>
          </a:bodyPr>
          <a:lstStyle/>
          <a:p>
            <a:pPr indent="0" lvl="0" marL="92075"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Adicionalmente, </a:t>
            </a:r>
            <a:r>
              <a:rPr b="0" i="0" lang="en-US" sz="1400" u="none" cap="none" strike="noStrike">
                <a:solidFill>
                  <a:schemeClr val="dk1"/>
                </a:solidFill>
                <a:latin typeface="Arial"/>
                <a:ea typeface="Arial"/>
                <a:cs typeface="Arial"/>
                <a:sym typeface="Arial"/>
              </a:rPr>
              <a:t>se llevará a cabo la implementación de las acciones que se presentarán a continuación </a:t>
            </a:r>
            <a:r>
              <a:rPr b="0" i="0" lang="en-US" sz="1400" u="none" cap="none" strike="noStrike">
                <a:solidFill>
                  <a:srgbClr val="000000"/>
                </a:solidFill>
                <a:latin typeface="Arial"/>
                <a:ea typeface="Arial"/>
                <a:cs typeface="Arial"/>
                <a:sym typeface="Arial"/>
              </a:rPr>
              <a:t>para optimizar el rendimiento de los planes de ADS planteados.</a:t>
            </a:r>
            <a:endParaRPr b="0" i="0" sz="1400" u="none" cap="none" strike="noStrike">
              <a:solidFill>
                <a:srgbClr val="000000"/>
              </a:solidFill>
              <a:latin typeface="Arial"/>
              <a:ea typeface="Arial"/>
              <a:cs typeface="Arial"/>
              <a:sym typeface="Arial"/>
            </a:endParaRPr>
          </a:p>
        </p:txBody>
      </p:sp>
      <p:sp>
        <p:nvSpPr>
          <p:cNvPr id="131" name="Google Shape;131;gceba1a442b_0_18"/>
          <p:cNvSpPr txBox="1"/>
          <p:nvPr/>
        </p:nvSpPr>
        <p:spPr>
          <a:xfrm>
            <a:off x="3072000" y="1498450"/>
            <a:ext cx="3000000" cy="646500"/>
          </a:xfrm>
          <a:prstGeom prst="rect">
            <a:avLst/>
          </a:prstGeom>
          <a:noFill/>
          <a:ln>
            <a:noFill/>
          </a:ln>
        </p:spPr>
        <p:txBody>
          <a:bodyPr anchorCtr="0" anchor="t" bIns="91425" lIns="91425" spcFirstLastPara="1" rIns="91425" wrap="square" tIns="91425">
            <a:spAutoFit/>
          </a:bodyPr>
          <a:lstStyle/>
          <a:p>
            <a:pPr indent="0" lvl="0" marL="92075" marR="0" rtl="0" algn="ctr">
              <a:lnSpc>
                <a:spcPct val="100000"/>
              </a:lnSpc>
              <a:spcBef>
                <a:spcPts val="0"/>
              </a:spcBef>
              <a:spcAft>
                <a:spcPts val="0"/>
              </a:spcAft>
              <a:buClr>
                <a:srgbClr val="000000"/>
              </a:buClr>
              <a:buSzPts val="1800"/>
              <a:buFont typeface="Arial"/>
              <a:buNone/>
            </a:pPr>
            <a:r>
              <a:rPr b="1" i="0" lang="en-US" sz="3000" u="none" cap="none" strike="noStrike">
                <a:solidFill>
                  <a:schemeClr val="dk2"/>
                </a:solidFill>
                <a:latin typeface="Arial"/>
                <a:ea typeface="Arial"/>
                <a:cs typeface="Arial"/>
                <a:sym typeface="Arial"/>
              </a:rPr>
              <a:t>Acciones</a:t>
            </a:r>
            <a:endParaRPr b="1" i="0" sz="30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0808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2021-03-04T17:09:45Z</dcterms:created>
  <dc:creator>alex</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2020-06-16T00:00:00Z</vt:filetime>
  </property>
  <property fmtid="{D5CDD505-2E9C-101B-9397-08002B2CF9AE}" pid="3" name="Creator">
    <vt:lpwstr>Microsoft® PowerPoint® 2016</vt:lpwstr>
  </property>
  <property fmtid="{D5CDD505-2E9C-101B-9397-08002B2CF9AE}" pid="4" name="LastSaved">
    <vt:filetime>2021-03-04T00:00:00Z</vt:filetime>
  </property>
</Properties>
</file>