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Nunito SemiBold"/>
      <p:regular r:id="rId33"/>
      <p:bold r:id="rId34"/>
      <p:italic r:id="rId35"/>
      <p:boldItalic r:id="rId36"/>
    </p:embeddedFont>
    <p:embeddedFont>
      <p:font typeface="Nunito ExtraLight"/>
      <p:regular r:id="rId37"/>
      <p:bold r:id="rId38"/>
      <p:italic r:id="rId39"/>
      <p:boldItalic r:id="rId40"/>
    </p:embeddedFont>
    <p:embeddedFont>
      <p:font typeface="Nunito"/>
      <p:regular r:id="rId41"/>
      <p:bold r:id="rId42"/>
      <p:italic r:id="rId43"/>
      <p:boldItalic r:id="rId44"/>
    </p:embeddedFont>
    <p:embeddedFont>
      <p:font typeface="Montserrat Light"/>
      <p:regular r:id="rId45"/>
      <p:bold r:id="rId46"/>
      <p:italic r:id="rId47"/>
      <p:boldItalic r:id="rId48"/>
    </p:embeddedFont>
    <p:embeddedFont>
      <p:font typeface="Nunito Ligh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7DB106-C090-4B02-AF93-8E7BBF939EBE}">
  <a:tblStyle styleId="{0F7DB106-C090-4B02-AF93-8E7BBF939EB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ExtraLight-boldItalic.fntdata"/><Relationship Id="rId42" Type="http://schemas.openxmlformats.org/officeDocument/2006/relationships/font" Target="fonts/Nunito-bold.fntdata"/><Relationship Id="rId41" Type="http://schemas.openxmlformats.org/officeDocument/2006/relationships/font" Target="fonts/Nunito-regular.fntdata"/><Relationship Id="rId44" Type="http://schemas.openxmlformats.org/officeDocument/2006/relationships/font" Target="fonts/Nunito-boldItalic.fntdata"/><Relationship Id="rId43" Type="http://schemas.openxmlformats.org/officeDocument/2006/relationships/font" Target="fonts/Nunito-italic.fntdata"/><Relationship Id="rId46" Type="http://schemas.openxmlformats.org/officeDocument/2006/relationships/font" Target="fonts/MontserratLight-bold.fntdata"/><Relationship Id="rId45" Type="http://schemas.openxmlformats.org/officeDocument/2006/relationships/font" Target="fonts/Montserrat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Light-boldItalic.fntdata"/><Relationship Id="rId47" Type="http://schemas.openxmlformats.org/officeDocument/2006/relationships/font" Target="fonts/MontserratLight-italic.fntdata"/><Relationship Id="rId49" Type="http://schemas.openxmlformats.org/officeDocument/2006/relationships/font" Target="fonts/NunitoLigh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NunitoSemiBold-regular.fntdata"/><Relationship Id="rId32" Type="http://schemas.openxmlformats.org/officeDocument/2006/relationships/slide" Target="slides/slide26.xml"/><Relationship Id="rId35" Type="http://schemas.openxmlformats.org/officeDocument/2006/relationships/font" Target="fonts/NunitoSemiBold-italic.fntdata"/><Relationship Id="rId34" Type="http://schemas.openxmlformats.org/officeDocument/2006/relationships/font" Target="fonts/NunitoSemiBold-bold.fntdata"/><Relationship Id="rId37" Type="http://schemas.openxmlformats.org/officeDocument/2006/relationships/font" Target="fonts/NunitoExtraLight-regular.fntdata"/><Relationship Id="rId36" Type="http://schemas.openxmlformats.org/officeDocument/2006/relationships/font" Target="fonts/NunitoSemiBold-boldItalic.fntdata"/><Relationship Id="rId39" Type="http://schemas.openxmlformats.org/officeDocument/2006/relationships/font" Target="fonts/NunitoExtraLight-italic.fntdata"/><Relationship Id="rId38" Type="http://schemas.openxmlformats.org/officeDocument/2006/relationships/font" Target="fonts/NunitoExtraLight-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Light-italic.fntdata"/><Relationship Id="rId50" Type="http://schemas.openxmlformats.org/officeDocument/2006/relationships/font" Target="fonts/NunitoLight-bold.fntdata"/><Relationship Id="rId52" Type="http://schemas.openxmlformats.org/officeDocument/2006/relationships/font" Target="fonts/NunitoLigh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a0126760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a0126760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a0126760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a0126760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a01267609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a0126760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a0126760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a01267609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a01267609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a01267609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a0126760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a0126760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eb3a32b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eb3a32b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eb3a32ba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eb3a32ba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eb3a32ba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eb3a32ba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eb3a32ba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eb3a32ba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a0126760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a0126760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eb3a32ba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ceb3a32ba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eb3a32ba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ceb3a32ba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ceb3a32ba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ceb3a32ba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d1da521f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cd1da521f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cd1da521f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cd1da521f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d1da521f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d1da521f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d1da521f0_0_8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gcd1da521f0_0_8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a0126760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a0126760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a0126760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a0126760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a0126760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a0126760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a0126760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a0126760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a0126760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a0126760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a0126760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a0126760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a0126760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a0126760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13"/>
          <p:cNvSpPr txBox="1"/>
          <p:nvPr>
            <p:ph type="title"/>
          </p:nvPr>
        </p:nvSpPr>
        <p:spPr>
          <a:xfrm>
            <a:off x="616584" y="337184"/>
            <a:ext cx="622800" cy="2388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b="1" i="0" sz="1400">
                <a:solidFill>
                  <a:srgbClr val="88B676"/>
                </a:solidFill>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p13"/>
          <p:cNvSpPr txBox="1"/>
          <p:nvPr>
            <p:ph idx="1" type="body"/>
          </p:nvPr>
        </p:nvSpPr>
        <p:spPr>
          <a:xfrm>
            <a:off x="1285621" y="1193038"/>
            <a:ext cx="6115200" cy="22377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1400"/>
              <a:buNone/>
              <a:defRPr b="0" i="0">
                <a:solidFill>
                  <a:schemeClr val="dk1"/>
                </a:solidFill>
              </a:defRPr>
            </a:lvl1pPr>
            <a:lvl2pPr indent="-228600" lvl="1" marL="914400" rtl="0" algn="l">
              <a:lnSpc>
                <a:spcPct val="100000"/>
              </a:lnSpc>
              <a:spcBef>
                <a:spcPts val="0"/>
              </a:spcBef>
              <a:spcAft>
                <a:spcPts val="0"/>
              </a:spcAft>
              <a:buSzPts val="1400"/>
              <a:buNone/>
              <a:defRPr/>
            </a:lvl2pPr>
            <a:lvl3pPr indent="-228600" lvl="2" marL="1371600" rtl="0" algn="l">
              <a:lnSpc>
                <a:spcPct val="100000"/>
              </a:lnSpc>
              <a:spcBef>
                <a:spcPts val="0"/>
              </a:spcBef>
              <a:spcAft>
                <a:spcPts val="0"/>
              </a:spcAft>
              <a:buSzPts val="1400"/>
              <a:buNone/>
              <a:defRPr/>
            </a:lvl3pPr>
            <a:lvl4pPr indent="-228600" lvl="3" marL="1828800" rtl="0" algn="l">
              <a:lnSpc>
                <a:spcPct val="100000"/>
              </a:lnSpc>
              <a:spcBef>
                <a:spcPts val="0"/>
              </a:spcBef>
              <a:spcAft>
                <a:spcPts val="0"/>
              </a:spcAft>
              <a:buSzPts val="1400"/>
              <a:buNone/>
              <a:defRPr/>
            </a:lvl4pPr>
            <a:lvl5pPr indent="-228600" lvl="4" marL="2286000" rtl="0" algn="l">
              <a:lnSpc>
                <a:spcPct val="100000"/>
              </a:lnSpc>
              <a:spcBef>
                <a:spcPts val="0"/>
              </a:spcBef>
              <a:spcAft>
                <a:spcPts val="0"/>
              </a:spcAft>
              <a:buSzPts val="1400"/>
              <a:buNone/>
              <a:defRPr/>
            </a:lvl5pPr>
            <a:lvl6pPr indent="-228600" lvl="5" marL="2743200" rtl="0" algn="l">
              <a:lnSpc>
                <a:spcPct val="100000"/>
              </a:lnSpc>
              <a:spcBef>
                <a:spcPts val="0"/>
              </a:spcBef>
              <a:spcAft>
                <a:spcPts val="0"/>
              </a:spcAft>
              <a:buSzPts val="1400"/>
              <a:buNone/>
              <a:defRPr/>
            </a:lvl6pPr>
            <a:lvl7pPr indent="-228600" lvl="6" marL="3200400" rtl="0" algn="l">
              <a:lnSpc>
                <a:spcPct val="100000"/>
              </a:lnSpc>
              <a:spcBef>
                <a:spcPts val="0"/>
              </a:spcBef>
              <a:spcAft>
                <a:spcPts val="0"/>
              </a:spcAft>
              <a:buSzPts val="1400"/>
              <a:buNone/>
              <a:defRPr/>
            </a:lvl7pPr>
            <a:lvl8pPr indent="-228600" lvl="7" marL="3657600" rtl="0" algn="l">
              <a:lnSpc>
                <a:spcPct val="100000"/>
              </a:lnSpc>
              <a:spcBef>
                <a:spcPts val="0"/>
              </a:spcBef>
              <a:spcAft>
                <a:spcPts val="0"/>
              </a:spcAft>
              <a:buSzPts val="1400"/>
              <a:buNone/>
              <a:defRPr/>
            </a:lvl8pPr>
            <a:lvl9pPr indent="-228600" lvl="8" marL="4114800" rtl="0" algn="l">
              <a:lnSpc>
                <a:spcPct val="100000"/>
              </a:lnSpc>
              <a:spcBef>
                <a:spcPts val="0"/>
              </a:spcBef>
              <a:spcAft>
                <a:spcPts val="0"/>
              </a:spcAft>
              <a:buSzPts val="1400"/>
              <a:buNone/>
              <a:defRPr/>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13"/>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0" y="2571750"/>
            <a:ext cx="9144000" cy="2571900"/>
          </a:xfrm>
          <a:prstGeom prst="rect">
            <a:avLst/>
          </a:prstGeom>
          <a:solidFill>
            <a:srgbClr val="F3F3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nvSpPr>
        <p:spPr>
          <a:xfrm>
            <a:off x="311700" y="1193325"/>
            <a:ext cx="8520600" cy="830400"/>
          </a:xfrm>
          <a:prstGeom prst="rect">
            <a:avLst/>
          </a:prstGeom>
          <a:noFill/>
          <a:ln>
            <a:noFill/>
          </a:ln>
        </p:spPr>
        <p:txBody>
          <a:bodyPr anchorCtr="0" anchor="b" bIns="92025" lIns="92025" spcFirstLastPara="1" rIns="92025" wrap="square" tIns="92025">
            <a:normAutofit lnSpcReduction="20000"/>
          </a:bodyPr>
          <a:lstStyle/>
          <a:p>
            <a:pPr indent="0" lvl="0" marL="0" marR="0" rtl="0" algn="ctr">
              <a:lnSpc>
                <a:spcPct val="100000"/>
              </a:lnSpc>
              <a:spcBef>
                <a:spcPts val="0"/>
              </a:spcBef>
              <a:spcAft>
                <a:spcPts val="0"/>
              </a:spcAft>
              <a:buClr>
                <a:srgbClr val="000000"/>
              </a:buClr>
              <a:buSzPts val="5000"/>
              <a:buFont typeface="Arial"/>
              <a:buNone/>
            </a:pPr>
            <a:r>
              <a:rPr b="1" i="0" lang="es" sz="5000" u="none" cap="none" strike="noStrike">
                <a:solidFill>
                  <a:srgbClr val="000000"/>
                </a:solidFill>
                <a:latin typeface="Nunito"/>
                <a:ea typeface="Nunito"/>
                <a:cs typeface="Nunito"/>
                <a:sym typeface="Nunito"/>
              </a:rPr>
              <a:t>Dr. Gabriel Gim</a:t>
            </a:r>
            <a:r>
              <a:rPr b="1" lang="es" sz="5000">
                <a:latin typeface="Nunito"/>
                <a:ea typeface="Nunito"/>
                <a:cs typeface="Nunito"/>
                <a:sym typeface="Nunito"/>
              </a:rPr>
              <a:t>é</a:t>
            </a:r>
            <a:r>
              <a:rPr b="1" i="0" lang="es" sz="5000" u="none" cap="none" strike="noStrike">
                <a:solidFill>
                  <a:srgbClr val="000000"/>
                </a:solidFill>
                <a:latin typeface="Nunito"/>
                <a:ea typeface="Nunito"/>
                <a:cs typeface="Nunito"/>
                <a:sym typeface="Nunito"/>
              </a:rPr>
              <a:t>nez</a:t>
            </a:r>
            <a:endParaRPr b="1" i="0" sz="5000" u="none" cap="none" strike="noStrike">
              <a:solidFill>
                <a:srgbClr val="000000"/>
              </a:solidFill>
              <a:latin typeface="Nunito"/>
              <a:ea typeface="Nunito"/>
              <a:cs typeface="Nunito"/>
              <a:sym typeface="Nunito"/>
            </a:endParaRPr>
          </a:p>
        </p:txBody>
      </p:sp>
      <p:sp>
        <p:nvSpPr>
          <p:cNvPr id="62" name="Google Shape;62;p14"/>
          <p:cNvSpPr txBox="1"/>
          <p:nvPr/>
        </p:nvSpPr>
        <p:spPr>
          <a:xfrm>
            <a:off x="311700" y="3374475"/>
            <a:ext cx="8520600" cy="830400"/>
          </a:xfrm>
          <a:prstGeom prst="rect">
            <a:avLst/>
          </a:prstGeom>
          <a:noFill/>
          <a:ln>
            <a:noFill/>
          </a:ln>
        </p:spPr>
        <p:txBody>
          <a:bodyPr anchorCtr="0" anchor="t" bIns="92025" lIns="92025" spcFirstLastPara="1" rIns="92025" wrap="square" tIns="92025">
            <a:noAutofit/>
          </a:bodyPr>
          <a:lstStyle/>
          <a:p>
            <a:pPr indent="0" lvl="0" marL="0" marR="0" rtl="0" algn="ctr">
              <a:lnSpc>
                <a:spcPct val="100000"/>
              </a:lnSpc>
              <a:spcBef>
                <a:spcPts val="0"/>
              </a:spcBef>
              <a:spcAft>
                <a:spcPts val="0"/>
              </a:spcAft>
              <a:buClr>
                <a:srgbClr val="000000"/>
              </a:buClr>
              <a:buSzPts val="4000"/>
              <a:buFont typeface="Arial"/>
              <a:buNone/>
            </a:pPr>
            <a:r>
              <a:rPr b="0" i="0" lang="es" sz="4000" u="none" cap="none" strike="noStrike">
                <a:solidFill>
                  <a:srgbClr val="000000"/>
                </a:solidFill>
                <a:latin typeface="Nunito"/>
                <a:ea typeface="Nunito"/>
                <a:cs typeface="Nunito"/>
                <a:sym typeface="Nunito"/>
              </a:rPr>
              <a:t>ESTRATEGIA DIGITAL</a:t>
            </a:r>
            <a:endParaRPr b="0" i="0" sz="4000" u="none" cap="none" strike="noStrike">
              <a:solidFill>
                <a:srgbClr val="000000"/>
              </a:solidFill>
              <a:latin typeface="Nunito"/>
              <a:ea typeface="Nunito"/>
              <a:cs typeface="Nunito"/>
              <a:sym typeface="Nunito"/>
            </a:endParaRPr>
          </a:p>
        </p:txBody>
      </p:sp>
      <p:grpSp>
        <p:nvGrpSpPr>
          <p:cNvPr id="63" name="Google Shape;63;p14"/>
          <p:cNvGrpSpPr/>
          <p:nvPr/>
        </p:nvGrpSpPr>
        <p:grpSpPr>
          <a:xfrm>
            <a:off x="4071898" y="2023725"/>
            <a:ext cx="1000215" cy="86400"/>
            <a:chOff x="308510" y="773500"/>
            <a:chExt cx="1000215" cy="86400"/>
          </a:xfrm>
        </p:grpSpPr>
        <p:sp>
          <p:nvSpPr>
            <p:cNvPr id="64" name="Google Shape;64;p14"/>
            <p:cNvSpPr/>
            <p:nvPr/>
          </p:nvSpPr>
          <p:spPr>
            <a:xfrm>
              <a:off x="308510" y="773500"/>
              <a:ext cx="500100" cy="86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808625" y="773500"/>
              <a:ext cx="500100" cy="864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nvSpPr>
        <p:spPr>
          <a:xfrm>
            <a:off x="189975" y="441525"/>
            <a:ext cx="4038300" cy="51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s" sz="3000" u="none" cap="none" strike="noStrike">
                <a:solidFill>
                  <a:srgbClr val="000000"/>
                </a:solidFill>
                <a:latin typeface="Nunito"/>
                <a:ea typeface="Nunito"/>
                <a:cs typeface="Nunito"/>
                <a:sym typeface="Nunito"/>
              </a:rPr>
              <a:t>Business Manager</a:t>
            </a:r>
            <a:endParaRPr b="1" i="0" sz="3000" u="none" cap="none" strike="noStrike">
              <a:solidFill>
                <a:srgbClr val="000000"/>
              </a:solidFill>
              <a:latin typeface="Nunito"/>
              <a:ea typeface="Nunito"/>
              <a:cs typeface="Nunito"/>
              <a:sym typeface="Nunito"/>
            </a:endParaRPr>
          </a:p>
        </p:txBody>
      </p:sp>
      <p:grpSp>
        <p:nvGrpSpPr>
          <p:cNvPr id="213" name="Google Shape;213;p23"/>
          <p:cNvGrpSpPr/>
          <p:nvPr/>
        </p:nvGrpSpPr>
        <p:grpSpPr>
          <a:xfrm>
            <a:off x="308510" y="956325"/>
            <a:ext cx="1000215" cy="86400"/>
            <a:chOff x="308510" y="773500"/>
            <a:chExt cx="1000215" cy="86400"/>
          </a:xfrm>
        </p:grpSpPr>
        <p:sp>
          <p:nvSpPr>
            <p:cNvPr id="214" name="Google Shape;214;p23"/>
            <p:cNvSpPr/>
            <p:nvPr/>
          </p:nvSpPr>
          <p:spPr>
            <a:xfrm>
              <a:off x="308510" y="773500"/>
              <a:ext cx="500100" cy="86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3"/>
            <p:cNvSpPr/>
            <p:nvPr/>
          </p:nvSpPr>
          <p:spPr>
            <a:xfrm>
              <a:off x="808625" y="773500"/>
              <a:ext cx="500100" cy="864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6" name="Google Shape;216;p23"/>
          <p:cNvSpPr txBox="1"/>
          <p:nvPr/>
        </p:nvSpPr>
        <p:spPr>
          <a:xfrm>
            <a:off x="5633350" y="170625"/>
            <a:ext cx="35100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000000"/>
                </a:solidFill>
                <a:latin typeface="Nunito ExtraLight"/>
                <a:ea typeface="Nunito ExtraLight"/>
                <a:cs typeface="Nunito ExtraLight"/>
                <a:sym typeface="Nunito ExtraLight"/>
              </a:rPr>
              <a:t>FACEBOOK ADS </a:t>
            </a:r>
            <a:r>
              <a:rPr b="1" i="0" lang="es" sz="1500" u="none" cap="none" strike="noStrike">
                <a:solidFill>
                  <a:srgbClr val="000000"/>
                </a:solidFill>
                <a:latin typeface="Nunito"/>
                <a:ea typeface="Nunito"/>
                <a:cs typeface="Nunito"/>
                <a:sym typeface="Nunito"/>
              </a:rPr>
              <a:t>TERCERA ETAPA</a:t>
            </a:r>
            <a:endParaRPr b="1" i="0" sz="1500" u="none" cap="none" strike="noStrike">
              <a:solidFill>
                <a:srgbClr val="000000"/>
              </a:solidFill>
              <a:latin typeface="Nunito"/>
              <a:ea typeface="Nunito"/>
              <a:cs typeface="Nunito"/>
              <a:sym typeface="Nunito"/>
            </a:endParaRPr>
          </a:p>
        </p:txBody>
      </p:sp>
      <p:sp>
        <p:nvSpPr>
          <p:cNvPr id="217" name="Google Shape;217;p23"/>
          <p:cNvSpPr txBox="1"/>
          <p:nvPr/>
        </p:nvSpPr>
        <p:spPr>
          <a:xfrm>
            <a:off x="274825" y="1456325"/>
            <a:ext cx="8450400" cy="362700"/>
          </a:xfrm>
          <a:prstGeom prst="rect">
            <a:avLst/>
          </a:prstGeom>
          <a:noFill/>
          <a:ln>
            <a:noFill/>
          </a:ln>
        </p:spPr>
        <p:txBody>
          <a:bodyPr anchorCtr="0" anchor="t" bIns="91425" lIns="91425" spcFirstLastPara="1" rIns="91425" wrap="square" tIns="91425">
            <a:noAutofit/>
          </a:bodyPr>
          <a:lstStyle/>
          <a:p>
            <a:pPr indent="0" lvl="0" marL="0" marR="0" rtl="0" algn="ctr">
              <a:lnSpc>
                <a:spcPct val="80000"/>
              </a:lnSpc>
              <a:spcBef>
                <a:spcPts val="0"/>
              </a:spcBef>
              <a:spcAft>
                <a:spcPts val="0"/>
              </a:spcAft>
              <a:buClr>
                <a:srgbClr val="000000"/>
              </a:buClr>
              <a:buSzPts val="1400"/>
              <a:buFont typeface="Arial"/>
              <a:buNone/>
            </a:pPr>
            <a:r>
              <a:rPr b="0" i="0" lang="es" sz="1400" u="none" cap="none" strike="noStrike">
                <a:solidFill>
                  <a:srgbClr val="000000"/>
                </a:solidFill>
                <a:latin typeface="Nunito Light"/>
                <a:ea typeface="Nunito Light"/>
                <a:cs typeface="Nunito Light"/>
                <a:sym typeface="Nunito Light"/>
              </a:rPr>
              <a:t>Y la tercera etapa se enfocará en campañas de conversiones. </a:t>
            </a:r>
            <a:endParaRPr b="0" i="0" sz="1400" u="none" cap="none" strike="noStrike">
              <a:solidFill>
                <a:srgbClr val="000000"/>
              </a:solidFill>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Light"/>
              <a:ea typeface="Nunito Light"/>
              <a:cs typeface="Nunito Light"/>
              <a:sym typeface="Nunito Light"/>
            </a:endParaRPr>
          </a:p>
        </p:txBody>
      </p:sp>
      <p:graphicFrame>
        <p:nvGraphicFramePr>
          <p:cNvPr id="218" name="Google Shape;218;p23"/>
          <p:cNvGraphicFramePr/>
          <p:nvPr/>
        </p:nvGraphicFramePr>
        <p:xfrm>
          <a:off x="308500" y="2114325"/>
          <a:ext cx="3000000" cy="3000000"/>
        </p:xfrm>
        <a:graphic>
          <a:graphicData uri="http://schemas.openxmlformats.org/drawingml/2006/table">
            <a:tbl>
              <a:tblPr>
                <a:noFill/>
                <a:tableStyleId>{0F7DB106-C090-4B02-AF93-8E7BBF939EBE}</a:tableStyleId>
              </a:tblPr>
              <a:tblGrid>
                <a:gridCol w="1397175"/>
                <a:gridCol w="1397175"/>
                <a:gridCol w="1397175"/>
                <a:gridCol w="1397175"/>
                <a:gridCol w="1397175"/>
                <a:gridCol w="1397175"/>
              </a:tblGrid>
              <a:tr h="383875">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Nunito"/>
                          <a:ea typeface="Nunito"/>
                          <a:cs typeface="Nunito"/>
                          <a:sym typeface="Nunito"/>
                        </a:rPr>
                        <a:t>Tipo de campaña:</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Nunito"/>
                          <a:ea typeface="Nunito"/>
                          <a:cs typeface="Nunito"/>
                          <a:sym typeface="Nunito"/>
                        </a:rPr>
                        <a:t>Tema</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Nunito"/>
                          <a:ea typeface="Nunito"/>
                          <a:cs typeface="Nunito"/>
                          <a:sym typeface="Nunito"/>
                        </a:rPr>
                        <a:t>Presupuesto diario:</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solidFill>
                            <a:srgbClr val="000000"/>
                          </a:solidFill>
                          <a:latin typeface="Nunito"/>
                          <a:ea typeface="Nunito"/>
                          <a:cs typeface="Nunito"/>
                          <a:sym typeface="Nunito"/>
                        </a:rPr>
                        <a:t>Duración</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solidFill>
                            <a:srgbClr val="000000"/>
                          </a:solidFill>
                          <a:latin typeface="Nunito"/>
                          <a:ea typeface="Nunito"/>
                          <a:cs typeface="Nunito"/>
                          <a:sym typeface="Nunito"/>
                        </a:rPr>
                        <a:t>Ubicación</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solidFill>
                            <a:srgbClr val="000000"/>
                          </a:solidFill>
                          <a:latin typeface="Nunito"/>
                          <a:ea typeface="Nunito"/>
                          <a:cs typeface="Nunito"/>
                          <a:sym typeface="Nunito"/>
                        </a:rPr>
                        <a:t>Objetivo de la campaña:</a:t>
                      </a:r>
                      <a:endParaRPr b="1" sz="1000" u="none" cap="none" strike="noStrike">
                        <a:latin typeface="Nunito"/>
                        <a:ea typeface="Nunito"/>
                        <a:cs typeface="Nunito"/>
                        <a:sym typeface="Nunito"/>
                      </a:endParaRPr>
                    </a:p>
                  </a:txBody>
                  <a:tcPr marT="91425" marB="91425" marR="91425" marL="91425"/>
                </a:tc>
              </a:tr>
              <a:tr h="199200">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Conversiones</a:t>
                      </a:r>
                      <a:endParaRPr sz="1000" u="none" cap="none" strike="noStrike">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Rostro</a:t>
                      </a:r>
                      <a:endParaRPr sz="1000" u="none" cap="none" strike="noStrike">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rgbClr val="4D5156"/>
                          </a:solidFill>
                          <a:highlight>
                            <a:srgbClr val="FFFFFF"/>
                          </a:highlight>
                        </a:rPr>
                        <a:t>€ </a:t>
                      </a:r>
                      <a:r>
                        <a:rPr lang="es" sz="1000" u="none" cap="none" strike="noStrike">
                          <a:latin typeface="Nunito"/>
                          <a:ea typeface="Nunito"/>
                          <a:cs typeface="Nunito"/>
                          <a:sym typeface="Nunito"/>
                        </a:rPr>
                        <a:t>5 EUR</a:t>
                      </a:r>
                      <a:endParaRPr sz="1000" u="none" cap="none" strike="noStrike">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01 Junio - 30 Junio</a:t>
                      </a:r>
                      <a:endParaRPr sz="1000" u="none" cap="none" strike="noStrike">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Palma, Islas Baleares, España ciudad</a:t>
                      </a:r>
                      <a:endParaRPr sz="1000" u="none" cap="none" strike="noStrike">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Visitas al sitio web</a:t>
                      </a:r>
                      <a:endParaRPr sz="1000" u="none" cap="none" strike="noStrike">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tcPr>
                </a:tc>
              </a:tr>
              <a:tr h="199200">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Conversiones</a:t>
                      </a:r>
                      <a:endParaRPr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Cuerpo</a:t>
                      </a:r>
                      <a:endParaRPr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rgbClr val="4D5156"/>
                          </a:solidFill>
                          <a:highlight>
                            <a:srgbClr val="FFFFFF"/>
                          </a:highlight>
                        </a:rPr>
                        <a:t>€ </a:t>
                      </a:r>
                      <a:r>
                        <a:rPr lang="es" sz="1000" u="none" cap="none" strike="noStrike">
                          <a:latin typeface="Nunito"/>
                          <a:ea typeface="Nunito"/>
                          <a:cs typeface="Nunito"/>
                          <a:sym typeface="Nunito"/>
                        </a:rPr>
                        <a:t>5 EUR</a:t>
                      </a:r>
                      <a:endParaRPr sz="1000" u="none" cap="none" strike="noStrike">
                        <a:solidFill>
                          <a:srgbClr val="4D5156"/>
                        </a:solidFill>
                        <a:highlight>
                          <a:srgbClr val="FFFFFF"/>
                        </a:highlight>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01 Junio - 30 Junio</a:t>
                      </a:r>
                      <a:endParaRPr sz="1000" u="none" cap="none" strike="noStrike">
                        <a:solidFill>
                          <a:srgbClr val="000000"/>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Palma, Islas Baleares, España ciudad</a:t>
                      </a:r>
                      <a:endParaRPr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Visitas al sitio web</a:t>
                      </a:r>
                      <a:endParaRPr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19" name="Google Shape;219;p23"/>
          <p:cNvGraphicFramePr/>
          <p:nvPr/>
        </p:nvGraphicFramePr>
        <p:xfrm>
          <a:off x="308500" y="4095713"/>
          <a:ext cx="3000000" cy="3000000"/>
        </p:xfrm>
        <a:graphic>
          <a:graphicData uri="http://schemas.openxmlformats.org/drawingml/2006/table">
            <a:tbl>
              <a:tblPr>
                <a:noFill/>
                <a:tableStyleId>{0F7DB106-C090-4B02-AF93-8E7BBF939EBE}</a:tableStyleId>
              </a:tblPr>
              <a:tblGrid>
                <a:gridCol w="2794350"/>
              </a:tblGrid>
              <a:tr h="362700">
                <a:tc>
                  <a:txBody>
                    <a:bodyPr/>
                    <a:lstStyle/>
                    <a:p>
                      <a:pPr indent="0" lvl="0" marL="0" marR="0" rtl="0" algn="ctr">
                        <a:lnSpc>
                          <a:spcPct val="100000"/>
                        </a:lnSpc>
                        <a:spcBef>
                          <a:spcPts val="0"/>
                        </a:spcBef>
                        <a:spcAft>
                          <a:spcPts val="0"/>
                        </a:spcAft>
                        <a:buClr>
                          <a:srgbClr val="000000"/>
                        </a:buClr>
                        <a:buSzPts val="1100"/>
                        <a:buFont typeface="Arial"/>
                        <a:buNone/>
                      </a:pPr>
                      <a:r>
                        <a:rPr b="1" lang="es" sz="1000" u="none" cap="none" strike="noStrike">
                          <a:solidFill>
                            <a:srgbClr val="000000"/>
                          </a:solidFill>
                          <a:latin typeface="Nunito"/>
                          <a:ea typeface="Nunito"/>
                          <a:cs typeface="Nunito"/>
                          <a:sym typeface="Nunito"/>
                        </a:rPr>
                        <a:t>Presupuesto Mensual Aprox: </a:t>
                      </a:r>
                      <a:r>
                        <a:rPr lang="es" sz="1050" u="none" cap="none" strike="noStrike">
                          <a:solidFill>
                            <a:srgbClr val="4D5156"/>
                          </a:solidFill>
                          <a:highlight>
                            <a:srgbClr val="FFFFFF"/>
                          </a:highlight>
                        </a:rPr>
                        <a:t>€ </a:t>
                      </a:r>
                      <a:r>
                        <a:rPr b="1" lang="es" sz="1000" u="none" cap="none" strike="noStrike">
                          <a:solidFill>
                            <a:srgbClr val="000000"/>
                          </a:solidFill>
                          <a:latin typeface="Nunito"/>
                          <a:ea typeface="Nunito"/>
                          <a:cs typeface="Nunito"/>
                          <a:sym typeface="Nunito"/>
                        </a:rPr>
                        <a:t>304 EUR</a:t>
                      </a:r>
                      <a:endParaRPr sz="1400" u="none" cap="none" strike="noStrike"/>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nvSpPr>
        <p:spPr>
          <a:xfrm>
            <a:off x="2720625" y="1992650"/>
            <a:ext cx="4926600" cy="854700"/>
          </a:xfrm>
          <a:prstGeom prst="rect">
            <a:avLst/>
          </a:prstGeom>
          <a:noFill/>
          <a:ln>
            <a:noFill/>
          </a:ln>
        </p:spPr>
        <p:txBody>
          <a:bodyPr anchorCtr="0" anchor="b" bIns="92025" lIns="92025" spcFirstLastPara="1" rIns="92025" wrap="square" tIns="92025">
            <a:noAutofit/>
          </a:bodyPr>
          <a:lstStyle/>
          <a:p>
            <a:pPr indent="0" lvl="0" marL="0" marR="0" rtl="0" algn="l">
              <a:lnSpc>
                <a:spcPct val="100000"/>
              </a:lnSpc>
              <a:spcBef>
                <a:spcPts val="0"/>
              </a:spcBef>
              <a:spcAft>
                <a:spcPts val="0"/>
              </a:spcAft>
              <a:buClr>
                <a:srgbClr val="000000"/>
              </a:buClr>
              <a:buSzPts val="5000"/>
              <a:buFont typeface="Arial"/>
              <a:buNone/>
            </a:pPr>
            <a:r>
              <a:rPr b="1" i="0" lang="es" sz="5000" u="none" cap="none" strike="noStrike">
                <a:solidFill>
                  <a:srgbClr val="000000"/>
                </a:solidFill>
                <a:latin typeface="Nunito"/>
                <a:ea typeface="Nunito"/>
                <a:cs typeface="Nunito"/>
                <a:sym typeface="Nunito"/>
              </a:rPr>
              <a:t>Instagram Ads</a:t>
            </a:r>
            <a:endParaRPr b="1" i="0" sz="5000" u="none" cap="none" strike="noStrike">
              <a:solidFill>
                <a:srgbClr val="000000"/>
              </a:solidFill>
              <a:latin typeface="Nunito"/>
              <a:ea typeface="Nunito"/>
              <a:cs typeface="Nunito"/>
              <a:sym typeface="Nunito"/>
            </a:endParaRPr>
          </a:p>
        </p:txBody>
      </p:sp>
      <p:grpSp>
        <p:nvGrpSpPr>
          <p:cNvPr id="225" name="Google Shape;225;p24"/>
          <p:cNvGrpSpPr/>
          <p:nvPr/>
        </p:nvGrpSpPr>
        <p:grpSpPr>
          <a:xfrm>
            <a:off x="2565897" y="2062714"/>
            <a:ext cx="73155" cy="714554"/>
            <a:chOff x="3635175" y="2887335"/>
            <a:chExt cx="86400" cy="1000215"/>
          </a:xfrm>
        </p:grpSpPr>
        <p:sp>
          <p:nvSpPr>
            <p:cNvPr id="226" name="Google Shape;226;p24"/>
            <p:cNvSpPr/>
            <p:nvPr/>
          </p:nvSpPr>
          <p:spPr>
            <a:xfrm rot="5400000">
              <a:off x="3428325" y="3094185"/>
              <a:ext cx="500100" cy="86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73375" lIns="73375" spcFirstLastPara="1" rIns="73375" wrap="square" tIns="733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7" name="Google Shape;227;p24"/>
            <p:cNvSpPr/>
            <p:nvPr/>
          </p:nvSpPr>
          <p:spPr>
            <a:xfrm rot="5400000">
              <a:off x="3428325" y="3594300"/>
              <a:ext cx="500100" cy="86400"/>
            </a:xfrm>
            <a:prstGeom prst="rect">
              <a:avLst/>
            </a:prstGeom>
            <a:solidFill>
              <a:srgbClr val="CCCCCC"/>
            </a:solidFill>
            <a:ln cap="flat" cmpd="sng" w="9525">
              <a:solidFill>
                <a:srgbClr val="D9D9D9"/>
              </a:solidFill>
              <a:prstDash val="solid"/>
              <a:round/>
              <a:headEnd len="sm" w="sm" type="none"/>
              <a:tailEnd len="sm" w="sm" type="none"/>
            </a:ln>
          </p:spPr>
          <p:txBody>
            <a:bodyPr anchorCtr="0" anchor="ctr" bIns="73375" lIns="73375" spcFirstLastPara="1" rIns="73375" wrap="square" tIns="733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nvSpPr>
        <p:spPr>
          <a:xfrm>
            <a:off x="189975" y="441525"/>
            <a:ext cx="4038300" cy="51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s" sz="3000" u="none" cap="none" strike="noStrike">
                <a:solidFill>
                  <a:srgbClr val="000000"/>
                </a:solidFill>
                <a:latin typeface="Nunito"/>
                <a:ea typeface="Nunito"/>
                <a:cs typeface="Nunito"/>
                <a:sym typeface="Nunito"/>
              </a:rPr>
              <a:t>Campañas Nativas</a:t>
            </a:r>
            <a:endParaRPr b="1" i="0" sz="3000" u="none" cap="none" strike="noStrike">
              <a:solidFill>
                <a:srgbClr val="000000"/>
              </a:solidFill>
              <a:latin typeface="Nunito"/>
              <a:ea typeface="Nunito"/>
              <a:cs typeface="Nunito"/>
              <a:sym typeface="Nunito"/>
            </a:endParaRPr>
          </a:p>
        </p:txBody>
      </p:sp>
      <p:grpSp>
        <p:nvGrpSpPr>
          <p:cNvPr id="233" name="Google Shape;233;p25"/>
          <p:cNvGrpSpPr/>
          <p:nvPr/>
        </p:nvGrpSpPr>
        <p:grpSpPr>
          <a:xfrm>
            <a:off x="308510" y="956325"/>
            <a:ext cx="1000215" cy="86400"/>
            <a:chOff x="308510" y="773500"/>
            <a:chExt cx="1000215" cy="86400"/>
          </a:xfrm>
        </p:grpSpPr>
        <p:sp>
          <p:nvSpPr>
            <p:cNvPr id="234" name="Google Shape;234;p25"/>
            <p:cNvSpPr/>
            <p:nvPr/>
          </p:nvSpPr>
          <p:spPr>
            <a:xfrm>
              <a:off x="308510" y="773500"/>
              <a:ext cx="500100" cy="86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5"/>
            <p:cNvSpPr/>
            <p:nvPr/>
          </p:nvSpPr>
          <p:spPr>
            <a:xfrm>
              <a:off x="808625" y="773500"/>
              <a:ext cx="500100" cy="864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 name="Google Shape;236;p25"/>
          <p:cNvSpPr txBox="1"/>
          <p:nvPr/>
        </p:nvSpPr>
        <p:spPr>
          <a:xfrm>
            <a:off x="7170975" y="170625"/>
            <a:ext cx="19728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000000"/>
                </a:solidFill>
                <a:latin typeface="Nunito ExtraLight"/>
                <a:ea typeface="Nunito ExtraLight"/>
                <a:cs typeface="Nunito ExtraLight"/>
                <a:sym typeface="Nunito ExtraLight"/>
              </a:rPr>
              <a:t>INSTAGRAM </a:t>
            </a:r>
            <a:r>
              <a:rPr b="1" i="0" lang="es" sz="1500" u="none" cap="none" strike="noStrike">
                <a:solidFill>
                  <a:srgbClr val="000000"/>
                </a:solidFill>
                <a:latin typeface="Nunito"/>
                <a:ea typeface="Nunito"/>
                <a:cs typeface="Nunito"/>
                <a:sym typeface="Nunito"/>
              </a:rPr>
              <a:t>ADS</a:t>
            </a:r>
            <a:endParaRPr b="1" i="0" sz="1500" u="none" cap="none" strike="noStrike">
              <a:solidFill>
                <a:srgbClr val="000000"/>
              </a:solidFill>
              <a:latin typeface="Nunito"/>
              <a:ea typeface="Nunito"/>
              <a:cs typeface="Nunito"/>
              <a:sym typeface="Nunito"/>
            </a:endParaRPr>
          </a:p>
        </p:txBody>
      </p:sp>
      <p:graphicFrame>
        <p:nvGraphicFramePr>
          <p:cNvPr id="237" name="Google Shape;237;p25"/>
          <p:cNvGraphicFramePr/>
          <p:nvPr/>
        </p:nvGraphicFramePr>
        <p:xfrm>
          <a:off x="308500" y="1363575"/>
          <a:ext cx="3000000" cy="3000000"/>
        </p:xfrm>
        <a:graphic>
          <a:graphicData uri="http://schemas.openxmlformats.org/drawingml/2006/table">
            <a:tbl>
              <a:tblPr>
                <a:noFill/>
                <a:tableStyleId>{0F7DB106-C090-4B02-AF93-8E7BBF939EBE}</a:tableStyleId>
              </a:tblPr>
              <a:tblGrid>
                <a:gridCol w="1397175"/>
                <a:gridCol w="1397175"/>
                <a:gridCol w="1397175"/>
                <a:gridCol w="1397175"/>
                <a:gridCol w="1397175"/>
                <a:gridCol w="1397175"/>
              </a:tblGrid>
              <a:tr h="383875">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Nunito"/>
                          <a:ea typeface="Nunito"/>
                          <a:cs typeface="Nunito"/>
                          <a:sym typeface="Nunito"/>
                        </a:rPr>
                        <a:t>Perfil de Instagram:</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Nunito"/>
                          <a:ea typeface="Nunito"/>
                          <a:cs typeface="Nunito"/>
                          <a:sym typeface="Nunito"/>
                        </a:rPr>
                        <a:t>Tema de publicación:</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Nunito"/>
                          <a:ea typeface="Nunito"/>
                          <a:cs typeface="Nunito"/>
                          <a:sym typeface="Nunito"/>
                        </a:rPr>
                        <a:t>Presupuesto diario:</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solidFill>
                            <a:srgbClr val="000000"/>
                          </a:solidFill>
                          <a:latin typeface="Nunito"/>
                          <a:ea typeface="Nunito"/>
                          <a:cs typeface="Nunito"/>
                          <a:sym typeface="Nunito"/>
                        </a:rPr>
                        <a:t>Duración</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solidFill>
                            <a:srgbClr val="000000"/>
                          </a:solidFill>
                          <a:latin typeface="Nunito"/>
                          <a:ea typeface="Nunito"/>
                          <a:cs typeface="Nunito"/>
                          <a:sym typeface="Nunito"/>
                        </a:rPr>
                        <a:t>Ubicación</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solidFill>
                            <a:srgbClr val="000000"/>
                          </a:solidFill>
                          <a:latin typeface="Nunito"/>
                          <a:ea typeface="Nunito"/>
                          <a:cs typeface="Nunito"/>
                          <a:sym typeface="Nunito"/>
                        </a:rPr>
                        <a:t>Objetivo de la campaña:</a:t>
                      </a:r>
                      <a:endParaRPr b="1" sz="1000" u="none" cap="none" strike="noStrike">
                        <a:latin typeface="Nunito"/>
                        <a:ea typeface="Nunito"/>
                        <a:cs typeface="Nunito"/>
                        <a:sym typeface="Nunito"/>
                      </a:endParaRPr>
                    </a:p>
                  </a:txBody>
                  <a:tcPr marT="91425" marB="91425" marR="91425" marL="91425"/>
                </a:tc>
              </a:tr>
              <a:tr h="271175">
                <a:tc rowSpan="4">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Nunito"/>
                        <a:ea typeface="Nunito"/>
                        <a:cs typeface="Nunito"/>
                        <a:sym typeface="Nunito"/>
                      </a:endParaRPr>
                    </a:p>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Nunito"/>
                        <a:ea typeface="Nunito"/>
                        <a:cs typeface="Nunito"/>
                        <a:sym typeface="Nunito"/>
                      </a:endParaRPr>
                    </a:p>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Nunito"/>
                        <a:ea typeface="Nunito"/>
                        <a:cs typeface="Nunito"/>
                        <a:sym typeface="Nunito"/>
                      </a:endParaRPr>
                    </a:p>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Nunito"/>
                        <a:ea typeface="Nunito"/>
                        <a:cs typeface="Nunito"/>
                        <a:sym typeface="Nunito"/>
                      </a:endParaRPr>
                    </a:p>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Nunito"/>
                          <a:ea typeface="Nunito"/>
                          <a:cs typeface="Nunito"/>
                          <a:sym typeface="Nunito"/>
                        </a:rPr>
                        <a:t>Post</a:t>
                      </a:r>
                      <a:endParaRPr sz="8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Nunito"/>
                          <a:ea typeface="Nunito"/>
                          <a:cs typeface="Nunito"/>
                          <a:sym typeface="Nunito"/>
                        </a:rPr>
                        <a:t>Servicio #1</a:t>
                      </a:r>
                      <a:endParaRPr sz="8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4D5156"/>
                          </a:solidFill>
                          <a:highlight>
                            <a:srgbClr val="FFFFFF"/>
                          </a:highlight>
                        </a:rPr>
                        <a:t>€ </a:t>
                      </a:r>
                      <a:r>
                        <a:rPr lang="es" sz="800" u="none" cap="none" strike="noStrike">
                          <a:solidFill>
                            <a:srgbClr val="000000"/>
                          </a:solidFill>
                          <a:latin typeface="Nunito"/>
                          <a:ea typeface="Nunito"/>
                          <a:cs typeface="Nunito"/>
                          <a:sym typeface="Nunito"/>
                        </a:rPr>
                        <a:t>15 EUR</a:t>
                      </a:r>
                      <a:endParaRPr sz="8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000000"/>
                          </a:solidFill>
                          <a:latin typeface="Nunito"/>
                          <a:ea typeface="Nunito"/>
                          <a:cs typeface="Nunito"/>
                          <a:sym typeface="Nunito"/>
                        </a:rPr>
                        <a:t>Semana #1</a:t>
                      </a:r>
                      <a:endParaRPr sz="800" u="none" cap="none" strike="noStrike">
                        <a:latin typeface="Nunito"/>
                        <a:ea typeface="Nunito"/>
                        <a:cs typeface="Nunito"/>
                        <a:sym typeface="Nunito"/>
                      </a:endParaRPr>
                    </a:p>
                  </a:txBody>
                  <a:tcPr marT="91425" marB="91425" marR="91425" marL="91425"/>
                </a:tc>
                <a:tc rowSpan="4">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solidFill>
                            <a:srgbClr val="000000"/>
                          </a:solidFill>
                          <a:latin typeface="Nunito"/>
                          <a:ea typeface="Nunito"/>
                          <a:cs typeface="Nunito"/>
                          <a:sym typeface="Nunito"/>
                        </a:rPr>
                        <a:t>Palma, Islas Baleares, España ciudad</a:t>
                      </a:r>
                      <a:endParaRPr sz="6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Nunito"/>
                          <a:ea typeface="Nunito"/>
                          <a:cs typeface="Nunito"/>
                          <a:sym typeface="Nunito"/>
                        </a:rPr>
                        <a:t>Visitas al sitio web</a:t>
                      </a:r>
                      <a:endParaRPr sz="800" u="none" cap="none" strike="noStrike">
                        <a:latin typeface="Nunito"/>
                        <a:ea typeface="Nunito"/>
                        <a:cs typeface="Nunito"/>
                        <a:sym typeface="Nunito"/>
                      </a:endParaRPr>
                    </a:p>
                  </a:txBody>
                  <a:tcPr marT="91425" marB="91425" marR="91425" marL="91425"/>
                </a:tc>
              </a:tr>
              <a:tr h="253600">
                <a:tc vMerge="1"/>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000000"/>
                          </a:solidFill>
                          <a:latin typeface="Nunito"/>
                          <a:ea typeface="Nunito"/>
                          <a:cs typeface="Nunito"/>
                          <a:sym typeface="Nunito"/>
                        </a:rPr>
                        <a:t>Servicio #2</a:t>
                      </a:r>
                      <a:endParaRPr sz="8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4D5156"/>
                          </a:solidFill>
                          <a:highlight>
                            <a:srgbClr val="FFFFFF"/>
                          </a:highlight>
                        </a:rPr>
                        <a:t>€ </a:t>
                      </a:r>
                      <a:r>
                        <a:rPr lang="es" sz="800" u="none" cap="none" strike="noStrike">
                          <a:solidFill>
                            <a:srgbClr val="000000"/>
                          </a:solidFill>
                          <a:latin typeface="Nunito"/>
                          <a:ea typeface="Nunito"/>
                          <a:cs typeface="Nunito"/>
                          <a:sym typeface="Nunito"/>
                        </a:rPr>
                        <a:t>15  EUR</a:t>
                      </a:r>
                      <a:endParaRPr sz="8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solidFill>
                            <a:srgbClr val="000000"/>
                          </a:solidFill>
                          <a:latin typeface="Nunito"/>
                          <a:ea typeface="Nunito"/>
                          <a:cs typeface="Nunito"/>
                          <a:sym typeface="Nunito"/>
                        </a:rPr>
                        <a:t>Semana #2</a:t>
                      </a:r>
                      <a:endParaRPr sz="800" u="none" cap="none" strike="noStrike">
                        <a:solidFill>
                          <a:srgbClr val="000000"/>
                        </a:solidFill>
                        <a:latin typeface="Nunito"/>
                        <a:ea typeface="Nunito"/>
                        <a:cs typeface="Nunito"/>
                        <a:sym typeface="Nunito"/>
                      </a:endParaRPr>
                    </a:p>
                  </a:txBody>
                  <a:tcPr marT="91425" marB="91425" marR="91425" marL="91425"/>
                </a:tc>
                <a:tc vMerge="1"/>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000000"/>
                          </a:solidFill>
                          <a:latin typeface="Nunito"/>
                          <a:ea typeface="Nunito"/>
                          <a:cs typeface="Nunito"/>
                          <a:sym typeface="Nunito"/>
                        </a:rPr>
                        <a:t>Mensajes</a:t>
                      </a:r>
                      <a:endParaRPr sz="800" u="none" cap="none" strike="noStrike">
                        <a:latin typeface="Nunito"/>
                        <a:ea typeface="Nunito"/>
                        <a:cs typeface="Nunito"/>
                        <a:sym typeface="Nunito"/>
                      </a:endParaRPr>
                    </a:p>
                  </a:txBody>
                  <a:tcPr marT="91425" marB="91425" marR="91425" marL="91425"/>
                </a:tc>
              </a:tr>
              <a:tr h="254125">
                <a:tc vMerge="1"/>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000000"/>
                          </a:solidFill>
                          <a:latin typeface="Nunito"/>
                          <a:ea typeface="Nunito"/>
                          <a:cs typeface="Nunito"/>
                          <a:sym typeface="Nunito"/>
                        </a:rPr>
                        <a:t>Servicio #3</a:t>
                      </a:r>
                      <a:endParaRPr sz="8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4D5156"/>
                          </a:solidFill>
                          <a:highlight>
                            <a:srgbClr val="FFFFFF"/>
                          </a:highlight>
                        </a:rPr>
                        <a:t>€ </a:t>
                      </a:r>
                      <a:r>
                        <a:rPr lang="es" sz="800" u="none" cap="none" strike="noStrike">
                          <a:solidFill>
                            <a:srgbClr val="000000"/>
                          </a:solidFill>
                          <a:latin typeface="Nunito"/>
                          <a:ea typeface="Nunito"/>
                          <a:cs typeface="Nunito"/>
                          <a:sym typeface="Nunito"/>
                        </a:rPr>
                        <a:t>15  EUR</a:t>
                      </a:r>
                      <a:endParaRPr sz="8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solidFill>
                            <a:srgbClr val="000000"/>
                          </a:solidFill>
                          <a:latin typeface="Nunito"/>
                          <a:ea typeface="Nunito"/>
                          <a:cs typeface="Nunito"/>
                          <a:sym typeface="Nunito"/>
                        </a:rPr>
                        <a:t>Semana #3</a:t>
                      </a:r>
                      <a:endParaRPr sz="800" u="none" cap="none" strike="noStrike">
                        <a:solidFill>
                          <a:srgbClr val="000000"/>
                        </a:solidFill>
                        <a:latin typeface="Nunito"/>
                        <a:ea typeface="Nunito"/>
                        <a:cs typeface="Nunito"/>
                        <a:sym typeface="Nunito"/>
                      </a:endParaRPr>
                    </a:p>
                  </a:txBody>
                  <a:tcPr marT="91425" marB="91425" marR="91425" marL="91425"/>
                </a:tc>
                <a:tc vMerge="1"/>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000000"/>
                          </a:solidFill>
                          <a:latin typeface="Nunito"/>
                          <a:ea typeface="Nunito"/>
                          <a:cs typeface="Nunito"/>
                          <a:sym typeface="Nunito"/>
                        </a:rPr>
                        <a:t>Visitas al sitio web</a:t>
                      </a:r>
                      <a:endParaRPr sz="800" u="none" cap="none" strike="noStrike">
                        <a:latin typeface="Nunito"/>
                        <a:ea typeface="Nunito"/>
                        <a:cs typeface="Nunito"/>
                        <a:sym typeface="Nunito"/>
                      </a:endParaRPr>
                    </a:p>
                  </a:txBody>
                  <a:tcPr marT="91425" marB="91425" marR="91425" marL="91425"/>
                </a:tc>
              </a:tr>
              <a:tr h="131150">
                <a:tc vMerge="1"/>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000000"/>
                          </a:solidFill>
                          <a:latin typeface="Nunito"/>
                          <a:ea typeface="Nunito"/>
                          <a:cs typeface="Nunito"/>
                          <a:sym typeface="Nunito"/>
                        </a:rPr>
                        <a:t>Servicio #4</a:t>
                      </a:r>
                      <a:endParaRPr sz="8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4D5156"/>
                          </a:solidFill>
                          <a:highlight>
                            <a:srgbClr val="FFFFFF"/>
                          </a:highlight>
                        </a:rPr>
                        <a:t>€ </a:t>
                      </a:r>
                      <a:r>
                        <a:rPr lang="es" sz="800" u="none" cap="none" strike="noStrike">
                          <a:solidFill>
                            <a:srgbClr val="000000"/>
                          </a:solidFill>
                          <a:latin typeface="Nunito"/>
                          <a:ea typeface="Nunito"/>
                          <a:cs typeface="Nunito"/>
                          <a:sym typeface="Nunito"/>
                        </a:rPr>
                        <a:t>15  EUR</a:t>
                      </a:r>
                      <a:endParaRPr sz="8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solidFill>
                            <a:srgbClr val="000000"/>
                          </a:solidFill>
                          <a:latin typeface="Nunito"/>
                          <a:ea typeface="Nunito"/>
                          <a:cs typeface="Nunito"/>
                          <a:sym typeface="Nunito"/>
                        </a:rPr>
                        <a:t>Semana #4</a:t>
                      </a:r>
                      <a:endParaRPr sz="800" u="none" cap="none" strike="noStrike">
                        <a:solidFill>
                          <a:srgbClr val="000000"/>
                        </a:solidFill>
                        <a:latin typeface="Nunito"/>
                        <a:ea typeface="Nunito"/>
                        <a:cs typeface="Nunito"/>
                        <a:sym typeface="Nunito"/>
                      </a:endParaRPr>
                    </a:p>
                  </a:txBody>
                  <a:tcPr marT="91425" marB="91425" marR="91425" marL="91425"/>
                </a:tc>
                <a:tc vMerge="1"/>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000000"/>
                          </a:solidFill>
                          <a:latin typeface="Nunito"/>
                          <a:ea typeface="Nunito"/>
                          <a:cs typeface="Nunito"/>
                          <a:sym typeface="Nunito"/>
                        </a:rPr>
                        <a:t>Mensajes</a:t>
                      </a:r>
                      <a:endParaRPr sz="800" u="none" cap="none" strike="noStrike">
                        <a:latin typeface="Nunito"/>
                        <a:ea typeface="Nunito"/>
                        <a:cs typeface="Nunito"/>
                        <a:sym typeface="Nunito"/>
                      </a:endParaRPr>
                    </a:p>
                  </a:txBody>
                  <a:tcPr marT="91425" marB="91425" marR="91425" marL="91425"/>
                </a:tc>
              </a:tr>
              <a:tr h="328925">
                <a:tc rowSpan="4">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Nunito"/>
                        <a:ea typeface="Nunito"/>
                        <a:cs typeface="Nunito"/>
                        <a:sym typeface="Nunito"/>
                      </a:endParaRPr>
                    </a:p>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Nunito"/>
                        <a:ea typeface="Nunito"/>
                        <a:cs typeface="Nunito"/>
                        <a:sym typeface="Nunito"/>
                      </a:endParaRPr>
                    </a:p>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Nunito"/>
                        <a:ea typeface="Nunito"/>
                        <a:cs typeface="Nunito"/>
                        <a:sym typeface="Nunito"/>
                      </a:endParaRPr>
                    </a:p>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Nunito"/>
                        <a:ea typeface="Nunito"/>
                        <a:cs typeface="Nunito"/>
                        <a:sym typeface="Nunito"/>
                      </a:endParaRPr>
                    </a:p>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Nunito"/>
                          <a:ea typeface="Nunito"/>
                          <a:cs typeface="Nunito"/>
                          <a:sym typeface="Nunito"/>
                        </a:rPr>
                        <a:t>Storie</a:t>
                      </a:r>
                      <a:endParaRPr sz="8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000000"/>
                          </a:solidFill>
                          <a:latin typeface="Nunito"/>
                          <a:ea typeface="Nunito"/>
                          <a:cs typeface="Nunito"/>
                          <a:sym typeface="Nunito"/>
                        </a:rPr>
                        <a:t>Servicio #4</a:t>
                      </a:r>
                      <a:endParaRPr sz="8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4D5156"/>
                          </a:solidFill>
                          <a:highlight>
                            <a:srgbClr val="FFFFFF"/>
                          </a:highlight>
                        </a:rPr>
                        <a:t>€ </a:t>
                      </a:r>
                      <a:r>
                        <a:rPr lang="es" sz="800" u="none" cap="none" strike="noStrike">
                          <a:solidFill>
                            <a:srgbClr val="000000"/>
                          </a:solidFill>
                          <a:latin typeface="Nunito"/>
                          <a:ea typeface="Nunito"/>
                          <a:cs typeface="Nunito"/>
                          <a:sym typeface="Nunito"/>
                        </a:rPr>
                        <a:t>15  EUR</a:t>
                      </a:r>
                      <a:endParaRPr sz="8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000000"/>
                          </a:solidFill>
                          <a:latin typeface="Nunito"/>
                          <a:ea typeface="Nunito"/>
                          <a:cs typeface="Nunito"/>
                          <a:sym typeface="Nunito"/>
                        </a:rPr>
                        <a:t>Semana #1</a:t>
                      </a:r>
                      <a:endParaRPr sz="800" u="none" cap="none" strike="noStrike">
                        <a:solidFill>
                          <a:srgbClr val="000000"/>
                        </a:solidFill>
                        <a:latin typeface="Nunito"/>
                        <a:ea typeface="Nunito"/>
                        <a:cs typeface="Nunito"/>
                        <a:sym typeface="Nunito"/>
                      </a:endParaRPr>
                    </a:p>
                  </a:txBody>
                  <a:tcPr marT="91425" marB="91425" marR="91425" marL="91425"/>
                </a:tc>
                <a:tc rowSpan="4">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solidFill>
                            <a:srgbClr val="000000"/>
                          </a:solidFill>
                          <a:latin typeface="Nunito"/>
                          <a:ea typeface="Nunito"/>
                          <a:cs typeface="Nunito"/>
                          <a:sym typeface="Nunito"/>
                        </a:rPr>
                        <a:t>Palma, Islas Baleares, España ciudad</a:t>
                      </a:r>
                      <a:endParaRPr sz="800" u="none" cap="none" strike="noStrike">
                        <a:solidFill>
                          <a:srgbClr val="000000"/>
                        </a:solidFill>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000000"/>
                          </a:solidFill>
                          <a:latin typeface="Nunito"/>
                          <a:ea typeface="Nunito"/>
                          <a:cs typeface="Nunito"/>
                          <a:sym typeface="Nunito"/>
                        </a:rPr>
                        <a:t>Visitas al sitio web</a:t>
                      </a:r>
                      <a:endParaRPr sz="800" u="none" cap="none" strike="noStrike">
                        <a:solidFill>
                          <a:srgbClr val="000000"/>
                        </a:solidFill>
                        <a:latin typeface="Nunito"/>
                        <a:ea typeface="Nunito"/>
                        <a:cs typeface="Nunito"/>
                        <a:sym typeface="Nunito"/>
                      </a:endParaRPr>
                    </a:p>
                  </a:txBody>
                  <a:tcPr marT="91425" marB="91425" marR="91425" marL="91425"/>
                </a:tc>
              </a:tr>
              <a:tr h="328925">
                <a:tc vMerge="1"/>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000000"/>
                          </a:solidFill>
                          <a:latin typeface="Nunito"/>
                          <a:ea typeface="Nunito"/>
                          <a:cs typeface="Nunito"/>
                          <a:sym typeface="Nunito"/>
                        </a:rPr>
                        <a:t>Servicio #3</a:t>
                      </a:r>
                      <a:endParaRPr sz="800" u="none" cap="none" strike="noStrike">
                        <a:solidFill>
                          <a:srgbClr val="000000"/>
                        </a:solidFill>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4D5156"/>
                          </a:solidFill>
                          <a:highlight>
                            <a:srgbClr val="FFFFFF"/>
                          </a:highlight>
                        </a:rPr>
                        <a:t>€ </a:t>
                      </a:r>
                      <a:r>
                        <a:rPr lang="es" sz="800" u="none" cap="none" strike="noStrike">
                          <a:solidFill>
                            <a:srgbClr val="000000"/>
                          </a:solidFill>
                          <a:latin typeface="Nunito"/>
                          <a:ea typeface="Nunito"/>
                          <a:cs typeface="Nunito"/>
                          <a:sym typeface="Nunito"/>
                        </a:rPr>
                        <a:t>15  EUR</a:t>
                      </a:r>
                      <a:endParaRPr sz="800" u="none" cap="none" strike="noStrike">
                        <a:solidFill>
                          <a:srgbClr val="000000"/>
                        </a:solidFill>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solidFill>
                            <a:srgbClr val="000000"/>
                          </a:solidFill>
                          <a:latin typeface="Nunito"/>
                          <a:ea typeface="Nunito"/>
                          <a:cs typeface="Nunito"/>
                          <a:sym typeface="Nunito"/>
                        </a:rPr>
                        <a:t>Semana #2</a:t>
                      </a:r>
                      <a:endParaRPr sz="800" u="none" cap="none" strike="noStrike">
                        <a:solidFill>
                          <a:srgbClr val="000000"/>
                        </a:solidFill>
                        <a:latin typeface="Nunito"/>
                        <a:ea typeface="Nunito"/>
                        <a:cs typeface="Nunito"/>
                        <a:sym typeface="Nunito"/>
                      </a:endParaRPr>
                    </a:p>
                  </a:txBody>
                  <a:tcPr marT="91425" marB="91425" marR="91425" marL="91425"/>
                </a:tc>
                <a:tc vMerge="1"/>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000000"/>
                          </a:solidFill>
                          <a:latin typeface="Nunito"/>
                          <a:ea typeface="Nunito"/>
                          <a:cs typeface="Nunito"/>
                          <a:sym typeface="Nunito"/>
                        </a:rPr>
                        <a:t>Mensajes</a:t>
                      </a:r>
                      <a:endParaRPr sz="800" u="none" cap="none" strike="noStrike">
                        <a:solidFill>
                          <a:srgbClr val="000000"/>
                        </a:solidFill>
                        <a:latin typeface="Nunito"/>
                        <a:ea typeface="Nunito"/>
                        <a:cs typeface="Nunito"/>
                        <a:sym typeface="Nunito"/>
                      </a:endParaRPr>
                    </a:p>
                  </a:txBody>
                  <a:tcPr marT="91425" marB="91425" marR="91425" marL="91425"/>
                </a:tc>
              </a:tr>
              <a:tr h="328925">
                <a:tc vMerge="1"/>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000000"/>
                          </a:solidFill>
                          <a:latin typeface="Nunito"/>
                          <a:ea typeface="Nunito"/>
                          <a:cs typeface="Nunito"/>
                          <a:sym typeface="Nunito"/>
                        </a:rPr>
                        <a:t>Servicio #2</a:t>
                      </a:r>
                      <a:endParaRPr sz="800" u="none" cap="none" strike="noStrike">
                        <a:solidFill>
                          <a:srgbClr val="000000"/>
                        </a:solidFill>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4D5156"/>
                          </a:solidFill>
                          <a:highlight>
                            <a:srgbClr val="FFFFFF"/>
                          </a:highlight>
                        </a:rPr>
                        <a:t>€ </a:t>
                      </a:r>
                      <a:r>
                        <a:rPr lang="es" sz="800" u="none" cap="none" strike="noStrike">
                          <a:solidFill>
                            <a:srgbClr val="000000"/>
                          </a:solidFill>
                          <a:latin typeface="Nunito"/>
                          <a:ea typeface="Nunito"/>
                          <a:cs typeface="Nunito"/>
                          <a:sym typeface="Nunito"/>
                        </a:rPr>
                        <a:t>15  EUR</a:t>
                      </a:r>
                      <a:endParaRPr sz="800" u="none" cap="none" strike="noStrike">
                        <a:solidFill>
                          <a:srgbClr val="000000"/>
                        </a:solidFill>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solidFill>
                            <a:srgbClr val="000000"/>
                          </a:solidFill>
                          <a:latin typeface="Nunito"/>
                          <a:ea typeface="Nunito"/>
                          <a:cs typeface="Nunito"/>
                          <a:sym typeface="Nunito"/>
                        </a:rPr>
                        <a:t>Semana #3</a:t>
                      </a:r>
                      <a:endParaRPr sz="800" u="none" cap="none" strike="noStrike">
                        <a:solidFill>
                          <a:srgbClr val="000000"/>
                        </a:solidFill>
                        <a:latin typeface="Nunito"/>
                        <a:ea typeface="Nunito"/>
                        <a:cs typeface="Nunito"/>
                        <a:sym typeface="Nunito"/>
                      </a:endParaRPr>
                    </a:p>
                  </a:txBody>
                  <a:tcPr marT="91425" marB="91425" marR="91425" marL="91425"/>
                </a:tc>
                <a:tc vMerge="1"/>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solidFill>
                            <a:srgbClr val="000000"/>
                          </a:solidFill>
                          <a:latin typeface="Nunito"/>
                          <a:ea typeface="Nunito"/>
                          <a:cs typeface="Nunito"/>
                          <a:sym typeface="Nunito"/>
                        </a:rPr>
                        <a:t>Visitas al sitio web</a:t>
                      </a:r>
                      <a:endParaRPr sz="800" u="none" cap="none" strike="noStrike">
                        <a:solidFill>
                          <a:srgbClr val="000000"/>
                        </a:solidFill>
                        <a:latin typeface="Nunito"/>
                        <a:ea typeface="Nunito"/>
                        <a:cs typeface="Nunito"/>
                        <a:sym typeface="Nunito"/>
                      </a:endParaRPr>
                    </a:p>
                  </a:txBody>
                  <a:tcPr marT="91425" marB="91425" marR="91425" marL="91425"/>
                </a:tc>
              </a:tr>
              <a:tr h="328925">
                <a:tc vMerge="1"/>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000000"/>
                          </a:solidFill>
                          <a:latin typeface="Nunito"/>
                          <a:ea typeface="Nunito"/>
                          <a:cs typeface="Nunito"/>
                          <a:sym typeface="Nunito"/>
                        </a:rPr>
                        <a:t>Servicio #1</a:t>
                      </a:r>
                      <a:endParaRPr sz="1000" u="none" cap="none" strike="noStrike">
                        <a:solidFill>
                          <a:srgbClr val="000000"/>
                        </a:solidFill>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4D5156"/>
                          </a:solidFill>
                          <a:highlight>
                            <a:srgbClr val="FFFFFF"/>
                          </a:highlight>
                        </a:rPr>
                        <a:t>€ </a:t>
                      </a:r>
                      <a:r>
                        <a:rPr lang="es" sz="800" u="none" cap="none" strike="noStrike">
                          <a:solidFill>
                            <a:srgbClr val="000000"/>
                          </a:solidFill>
                          <a:latin typeface="Nunito"/>
                          <a:ea typeface="Nunito"/>
                          <a:cs typeface="Nunito"/>
                          <a:sym typeface="Nunito"/>
                        </a:rPr>
                        <a:t>15  EUR</a:t>
                      </a:r>
                      <a:endParaRPr sz="1000" u="none" cap="none" strike="noStrike">
                        <a:solidFill>
                          <a:srgbClr val="000000"/>
                        </a:solidFill>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solidFill>
                            <a:srgbClr val="000000"/>
                          </a:solidFill>
                          <a:latin typeface="Nunito"/>
                          <a:ea typeface="Nunito"/>
                          <a:cs typeface="Nunito"/>
                          <a:sym typeface="Nunito"/>
                        </a:rPr>
                        <a:t>Semana #4</a:t>
                      </a:r>
                      <a:endParaRPr sz="1000" u="none" cap="none" strike="noStrike">
                        <a:solidFill>
                          <a:srgbClr val="000000"/>
                        </a:solidFill>
                        <a:latin typeface="Nunito"/>
                        <a:ea typeface="Nunito"/>
                        <a:cs typeface="Nunito"/>
                        <a:sym typeface="Nunito"/>
                      </a:endParaRPr>
                    </a:p>
                  </a:txBody>
                  <a:tcPr marT="91425" marB="91425" marR="91425" marL="91425"/>
                </a:tc>
                <a:tc vMerge="1"/>
                <a:tc>
                  <a:txBody>
                    <a:bodyPr/>
                    <a:lstStyle/>
                    <a:p>
                      <a:pPr indent="0" lvl="0" marL="0" marR="0" rtl="0" algn="ctr">
                        <a:lnSpc>
                          <a:spcPct val="100000"/>
                        </a:lnSpc>
                        <a:spcBef>
                          <a:spcPts val="0"/>
                        </a:spcBef>
                        <a:spcAft>
                          <a:spcPts val="0"/>
                        </a:spcAft>
                        <a:buClr>
                          <a:srgbClr val="000000"/>
                        </a:buClr>
                        <a:buSzPts val="1100"/>
                        <a:buFont typeface="Arial"/>
                        <a:buNone/>
                      </a:pPr>
                      <a:r>
                        <a:rPr lang="es" sz="800" u="none" cap="none" strike="noStrike">
                          <a:solidFill>
                            <a:srgbClr val="000000"/>
                          </a:solidFill>
                          <a:latin typeface="Nunito"/>
                          <a:ea typeface="Nunito"/>
                          <a:cs typeface="Nunito"/>
                          <a:sym typeface="Nunito"/>
                        </a:rPr>
                        <a:t>Mensajes</a:t>
                      </a:r>
                      <a:endParaRPr sz="1000" u="none" cap="none" strike="noStrike">
                        <a:solidFill>
                          <a:srgbClr val="000000"/>
                        </a:solidFill>
                        <a:latin typeface="Nunito"/>
                        <a:ea typeface="Nunito"/>
                        <a:cs typeface="Nunito"/>
                        <a:sym typeface="Nunito"/>
                      </a:endParaRPr>
                    </a:p>
                  </a:txBody>
                  <a:tcPr marT="91425" marB="91425" marR="91425" marL="91425"/>
                </a:tc>
              </a:tr>
            </a:tbl>
          </a:graphicData>
        </a:graphic>
      </p:graphicFrame>
      <p:graphicFrame>
        <p:nvGraphicFramePr>
          <p:cNvPr id="238" name="Google Shape;238;p25"/>
          <p:cNvGraphicFramePr/>
          <p:nvPr/>
        </p:nvGraphicFramePr>
        <p:xfrm>
          <a:off x="308500" y="4540838"/>
          <a:ext cx="3000000" cy="3000000"/>
        </p:xfrm>
        <a:graphic>
          <a:graphicData uri="http://schemas.openxmlformats.org/drawingml/2006/table">
            <a:tbl>
              <a:tblPr>
                <a:noFill/>
                <a:tableStyleId>{0F7DB106-C090-4B02-AF93-8E7BBF939EBE}</a:tableStyleId>
              </a:tblPr>
              <a:tblGrid>
                <a:gridCol w="2794350"/>
              </a:tblGrid>
              <a:tr h="344100">
                <a:tc>
                  <a:txBody>
                    <a:bodyPr/>
                    <a:lstStyle/>
                    <a:p>
                      <a:pPr indent="0" lvl="0" marL="0" marR="0" rtl="0" algn="ctr">
                        <a:lnSpc>
                          <a:spcPct val="100000"/>
                        </a:lnSpc>
                        <a:spcBef>
                          <a:spcPts val="0"/>
                        </a:spcBef>
                        <a:spcAft>
                          <a:spcPts val="0"/>
                        </a:spcAft>
                        <a:buClr>
                          <a:srgbClr val="000000"/>
                        </a:buClr>
                        <a:buSzPts val="1100"/>
                        <a:buFont typeface="Arial"/>
                        <a:buNone/>
                      </a:pPr>
                      <a:r>
                        <a:rPr b="1" lang="es" sz="1000" u="none" cap="none" strike="noStrike">
                          <a:solidFill>
                            <a:srgbClr val="000000"/>
                          </a:solidFill>
                          <a:latin typeface="Nunito"/>
                          <a:ea typeface="Nunito"/>
                          <a:cs typeface="Nunito"/>
                          <a:sym typeface="Nunito"/>
                        </a:rPr>
                        <a:t>Presupuesto Mensual Aprox: </a:t>
                      </a:r>
                      <a:r>
                        <a:rPr lang="es" sz="1050" u="none" cap="none" strike="noStrike">
                          <a:solidFill>
                            <a:srgbClr val="4D5156"/>
                          </a:solidFill>
                          <a:highlight>
                            <a:srgbClr val="FFFFFF"/>
                          </a:highlight>
                        </a:rPr>
                        <a:t>€ </a:t>
                      </a:r>
                      <a:r>
                        <a:rPr b="1" lang="es" sz="1000" u="none" cap="none" strike="noStrike">
                          <a:solidFill>
                            <a:srgbClr val="000000"/>
                          </a:solidFill>
                          <a:latin typeface="Nunito"/>
                          <a:ea typeface="Nunito"/>
                          <a:cs typeface="Nunito"/>
                          <a:sym typeface="Nunito"/>
                        </a:rPr>
                        <a:t>120 EUR</a:t>
                      </a:r>
                      <a:endParaRPr b="1" sz="1000" u="none" cap="none" strike="noStrike">
                        <a:solidFill>
                          <a:srgbClr val="000000"/>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nvSpPr>
        <p:spPr>
          <a:xfrm>
            <a:off x="2568225" y="1992650"/>
            <a:ext cx="4703400" cy="854700"/>
          </a:xfrm>
          <a:prstGeom prst="rect">
            <a:avLst/>
          </a:prstGeom>
          <a:noFill/>
          <a:ln>
            <a:noFill/>
          </a:ln>
        </p:spPr>
        <p:txBody>
          <a:bodyPr anchorCtr="0" anchor="b" bIns="92025" lIns="92025" spcFirstLastPara="1" rIns="92025" wrap="square" tIns="92025">
            <a:noAutofit/>
          </a:bodyPr>
          <a:lstStyle/>
          <a:p>
            <a:pPr indent="0" lvl="0" marL="0" marR="0" rtl="0" algn="l">
              <a:lnSpc>
                <a:spcPct val="100000"/>
              </a:lnSpc>
              <a:spcBef>
                <a:spcPts val="0"/>
              </a:spcBef>
              <a:spcAft>
                <a:spcPts val="0"/>
              </a:spcAft>
              <a:buClr>
                <a:srgbClr val="000000"/>
              </a:buClr>
              <a:buSzPts val="5000"/>
              <a:buFont typeface="Arial"/>
              <a:buNone/>
            </a:pPr>
            <a:r>
              <a:rPr b="1" i="0" lang="es" sz="5000" u="none" cap="none" strike="noStrike">
                <a:solidFill>
                  <a:srgbClr val="000000"/>
                </a:solidFill>
                <a:latin typeface="Nunito"/>
                <a:ea typeface="Nunito"/>
                <a:cs typeface="Nunito"/>
                <a:sym typeface="Nunito"/>
              </a:rPr>
              <a:t>Buyer Persona</a:t>
            </a:r>
            <a:endParaRPr b="1" i="0" sz="5000" u="none" cap="none" strike="noStrike">
              <a:solidFill>
                <a:srgbClr val="000000"/>
              </a:solidFill>
              <a:latin typeface="Nunito"/>
              <a:ea typeface="Nunito"/>
              <a:cs typeface="Nunito"/>
              <a:sym typeface="Nunito"/>
            </a:endParaRPr>
          </a:p>
        </p:txBody>
      </p:sp>
      <p:grpSp>
        <p:nvGrpSpPr>
          <p:cNvPr id="244" name="Google Shape;244;p26"/>
          <p:cNvGrpSpPr/>
          <p:nvPr/>
        </p:nvGrpSpPr>
        <p:grpSpPr>
          <a:xfrm>
            <a:off x="2413497" y="2062714"/>
            <a:ext cx="73155" cy="714554"/>
            <a:chOff x="3635175" y="2887335"/>
            <a:chExt cx="86400" cy="1000215"/>
          </a:xfrm>
        </p:grpSpPr>
        <p:sp>
          <p:nvSpPr>
            <p:cNvPr id="245" name="Google Shape;245;p26"/>
            <p:cNvSpPr/>
            <p:nvPr/>
          </p:nvSpPr>
          <p:spPr>
            <a:xfrm rot="5400000">
              <a:off x="3428325" y="3094185"/>
              <a:ext cx="500100" cy="86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73375" lIns="73375" spcFirstLastPara="1" rIns="73375" wrap="square" tIns="733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6" name="Google Shape;246;p26"/>
            <p:cNvSpPr/>
            <p:nvPr/>
          </p:nvSpPr>
          <p:spPr>
            <a:xfrm rot="5400000">
              <a:off x="3428325" y="3594300"/>
              <a:ext cx="500100" cy="86400"/>
            </a:xfrm>
            <a:prstGeom prst="rect">
              <a:avLst/>
            </a:prstGeom>
            <a:solidFill>
              <a:srgbClr val="CCCCCC"/>
            </a:solidFill>
            <a:ln cap="flat" cmpd="sng" w="9525">
              <a:solidFill>
                <a:srgbClr val="D9D9D9"/>
              </a:solidFill>
              <a:prstDash val="solid"/>
              <a:round/>
              <a:headEnd len="sm" w="sm" type="none"/>
              <a:tailEnd len="sm" w="sm" type="none"/>
            </a:ln>
          </p:spPr>
          <p:txBody>
            <a:bodyPr anchorCtr="0" anchor="ctr" bIns="73375" lIns="73375" spcFirstLastPara="1" rIns="73375" wrap="square" tIns="733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p:nvPr/>
        </p:nvSpPr>
        <p:spPr>
          <a:xfrm>
            <a:off x="2993775" y="-26375"/>
            <a:ext cx="6150300" cy="51435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7"/>
          <p:cNvSpPr txBox="1"/>
          <p:nvPr/>
        </p:nvSpPr>
        <p:spPr>
          <a:xfrm>
            <a:off x="0" y="2699700"/>
            <a:ext cx="2993700" cy="952500"/>
          </a:xfrm>
          <a:prstGeom prst="rect">
            <a:avLst/>
          </a:prstGeom>
          <a:noFill/>
          <a:ln>
            <a:noFill/>
          </a:ln>
        </p:spPr>
        <p:txBody>
          <a:bodyPr anchorCtr="0" anchor="t" bIns="91425" lIns="91425" spcFirstLastPara="1" rIns="91425" wrap="square" tIns="91425">
            <a:noAutofit/>
          </a:bodyPr>
          <a:lstStyle/>
          <a:p>
            <a:pPr indent="0" lvl="0" marL="0" marR="0" rtl="0" algn="ctr">
              <a:lnSpc>
                <a:spcPct val="80000"/>
              </a:lnSpc>
              <a:spcBef>
                <a:spcPts val="0"/>
              </a:spcBef>
              <a:spcAft>
                <a:spcPts val="0"/>
              </a:spcAft>
              <a:buClr>
                <a:srgbClr val="000000"/>
              </a:buClr>
              <a:buSzPts val="1200"/>
              <a:buFont typeface="Arial"/>
              <a:buNone/>
            </a:pPr>
            <a:r>
              <a:rPr b="0" i="0" lang="es" sz="1200" u="none" cap="none" strike="noStrike">
                <a:solidFill>
                  <a:srgbClr val="000000"/>
                </a:solidFill>
                <a:latin typeface="Nunito Light"/>
                <a:ea typeface="Nunito Light"/>
                <a:cs typeface="Nunito Light"/>
                <a:sym typeface="Nunito Light"/>
              </a:rPr>
              <a:t>Sofía es una mujer de familia. Actualmente está considerando someterse a un procedimiento de rejuvenecimiento que </a:t>
            </a:r>
            <a:r>
              <a:rPr lang="es" sz="1200">
                <a:latin typeface="Nunito Light"/>
                <a:ea typeface="Nunito Light"/>
                <a:cs typeface="Nunito Light"/>
                <a:sym typeface="Nunito Light"/>
              </a:rPr>
              <a:t>disminuya</a:t>
            </a:r>
            <a:r>
              <a:rPr b="0" i="0" lang="es" sz="1200" u="none" cap="none" strike="noStrike">
                <a:solidFill>
                  <a:srgbClr val="000000"/>
                </a:solidFill>
                <a:latin typeface="Nunito Light"/>
                <a:ea typeface="Nunito Light"/>
                <a:cs typeface="Nunito Light"/>
                <a:sym typeface="Nunito Light"/>
              </a:rPr>
              <a:t> las imperfecciones de su rostro.</a:t>
            </a:r>
            <a:endParaRPr b="0" i="0" sz="1200" u="none" cap="none" strike="noStrike">
              <a:solidFill>
                <a:srgbClr val="000000"/>
              </a:solidFill>
              <a:latin typeface="Nunito Light"/>
              <a:ea typeface="Nunito Light"/>
              <a:cs typeface="Nunito Light"/>
              <a:sym typeface="Nunito Light"/>
            </a:endParaRPr>
          </a:p>
          <a:p>
            <a:pPr indent="0" lvl="0" marL="0" marR="0" rtl="0" algn="ctr">
              <a:lnSpc>
                <a:spcPct val="80000"/>
              </a:lnSpc>
              <a:spcBef>
                <a:spcPts val="0"/>
              </a:spcBef>
              <a:spcAft>
                <a:spcPts val="0"/>
              </a:spcAft>
              <a:buClr>
                <a:srgbClr val="000000"/>
              </a:buClr>
              <a:buSzPts val="1200"/>
              <a:buFont typeface="Arial"/>
              <a:buNone/>
            </a:pPr>
            <a:r>
              <a:t/>
            </a:r>
            <a:endParaRPr b="0" i="0" sz="1200" u="none" cap="none" strike="noStrike">
              <a:solidFill>
                <a:srgbClr val="000000"/>
              </a:solidFill>
              <a:latin typeface="Nunito Light"/>
              <a:ea typeface="Nunito Light"/>
              <a:cs typeface="Nunito Light"/>
              <a:sym typeface="Nunito Light"/>
            </a:endParaRPr>
          </a:p>
        </p:txBody>
      </p:sp>
      <p:sp>
        <p:nvSpPr>
          <p:cNvPr id="253" name="Google Shape;253;p27"/>
          <p:cNvSpPr txBox="1"/>
          <p:nvPr/>
        </p:nvSpPr>
        <p:spPr>
          <a:xfrm>
            <a:off x="6232075" y="170625"/>
            <a:ext cx="29115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000000"/>
                </a:solidFill>
                <a:latin typeface="Nunito ExtraLight"/>
                <a:ea typeface="Nunito ExtraLight"/>
                <a:cs typeface="Nunito ExtraLight"/>
                <a:sym typeface="Nunito ExtraLight"/>
              </a:rPr>
              <a:t>BUYER PERSONA </a:t>
            </a:r>
            <a:r>
              <a:rPr b="1" i="0" lang="es" sz="1500" u="none" cap="none" strike="noStrike">
                <a:solidFill>
                  <a:srgbClr val="000000"/>
                </a:solidFill>
                <a:latin typeface="Nunito"/>
                <a:ea typeface="Nunito"/>
                <a:cs typeface="Nunito"/>
                <a:sym typeface="Nunito"/>
              </a:rPr>
              <a:t>- ROSTRO</a:t>
            </a:r>
            <a:endParaRPr b="1" i="0" sz="1500" u="none" cap="none" strike="noStrike">
              <a:solidFill>
                <a:srgbClr val="000000"/>
              </a:solidFill>
              <a:latin typeface="Nunito"/>
              <a:ea typeface="Nunito"/>
              <a:cs typeface="Nunito"/>
              <a:sym typeface="Nunito"/>
            </a:endParaRPr>
          </a:p>
        </p:txBody>
      </p:sp>
      <p:sp>
        <p:nvSpPr>
          <p:cNvPr id="254" name="Google Shape;254;p27"/>
          <p:cNvSpPr/>
          <p:nvPr/>
        </p:nvSpPr>
        <p:spPr>
          <a:xfrm>
            <a:off x="3429000" y="708525"/>
            <a:ext cx="5341200" cy="14634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7"/>
          <p:cNvSpPr/>
          <p:nvPr/>
        </p:nvSpPr>
        <p:spPr>
          <a:xfrm>
            <a:off x="3429000" y="2650875"/>
            <a:ext cx="2360700" cy="9525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7"/>
          <p:cNvSpPr/>
          <p:nvPr/>
        </p:nvSpPr>
        <p:spPr>
          <a:xfrm>
            <a:off x="6409500" y="2650975"/>
            <a:ext cx="2360700" cy="9525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7"/>
          <p:cNvSpPr/>
          <p:nvPr/>
        </p:nvSpPr>
        <p:spPr>
          <a:xfrm>
            <a:off x="3429000" y="4038675"/>
            <a:ext cx="2360700" cy="9276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7"/>
          <p:cNvSpPr/>
          <p:nvPr/>
        </p:nvSpPr>
        <p:spPr>
          <a:xfrm>
            <a:off x="6409500" y="4038750"/>
            <a:ext cx="2360700" cy="9276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7"/>
          <p:cNvSpPr txBox="1"/>
          <p:nvPr/>
        </p:nvSpPr>
        <p:spPr>
          <a:xfrm>
            <a:off x="3429000" y="364425"/>
            <a:ext cx="10566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s" sz="1500" u="none" cap="none" strike="noStrike">
                <a:solidFill>
                  <a:srgbClr val="000000"/>
                </a:solidFill>
                <a:latin typeface="Nunito"/>
                <a:ea typeface="Nunito"/>
                <a:cs typeface="Nunito"/>
                <a:sym typeface="Nunito"/>
              </a:rPr>
              <a:t>Público</a:t>
            </a:r>
            <a:endParaRPr b="1" i="0" sz="1500" u="none" cap="none" strike="noStrike">
              <a:solidFill>
                <a:srgbClr val="000000"/>
              </a:solidFill>
              <a:latin typeface="Nunito"/>
              <a:ea typeface="Nunito"/>
              <a:cs typeface="Nunito"/>
              <a:sym typeface="Nunito"/>
            </a:endParaRPr>
          </a:p>
        </p:txBody>
      </p:sp>
      <p:sp>
        <p:nvSpPr>
          <p:cNvPr id="260" name="Google Shape;260;p27"/>
          <p:cNvSpPr txBox="1"/>
          <p:nvPr/>
        </p:nvSpPr>
        <p:spPr>
          <a:xfrm>
            <a:off x="3429000" y="3694650"/>
            <a:ext cx="14112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s" sz="1500" u="none" cap="none" strike="noStrike">
                <a:solidFill>
                  <a:srgbClr val="000000"/>
                </a:solidFill>
                <a:latin typeface="Nunito"/>
                <a:ea typeface="Nunito"/>
                <a:cs typeface="Nunito"/>
                <a:sym typeface="Nunito"/>
              </a:rPr>
              <a:t>Motivaciones</a:t>
            </a:r>
            <a:endParaRPr b="1" i="0" sz="1500" u="none" cap="none" strike="noStrike">
              <a:solidFill>
                <a:srgbClr val="000000"/>
              </a:solidFill>
              <a:latin typeface="Nunito"/>
              <a:ea typeface="Nunito"/>
              <a:cs typeface="Nunito"/>
              <a:sym typeface="Nunito"/>
            </a:endParaRPr>
          </a:p>
        </p:txBody>
      </p:sp>
      <p:sp>
        <p:nvSpPr>
          <p:cNvPr id="261" name="Google Shape;261;p27"/>
          <p:cNvSpPr txBox="1"/>
          <p:nvPr/>
        </p:nvSpPr>
        <p:spPr>
          <a:xfrm>
            <a:off x="3429000" y="2313525"/>
            <a:ext cx="10566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s" sz="1500" u="none" cap="none" strike="noStrike">
                <a:solidFill>
                  <a:srgbClr val="000000"/>
                </a:solidFill>
                <a:latin typeface="Nunito"/>
                <a:ea typeface="Nunito"/>
                <a:cs typeface="Nunito"/>
                <a:sym typeface="Nunito"/>
              </a:rPr>
              <a:t>Objetivos</a:t>
            </a:r>
            <a:endParaRPr b="1" i="0" sz="1500" u="none" cap="none" strike="noStrike">
              <a:solidFill>
                <a:srgbClr val="000000"/>
              </a:solidFill>
              <a:latin typeface="Nunito"/>
              <a:ea typeface="Nunito"/>
              <a:cs typeface="Nunito"/>
              <a:sym typeface="Nunito"/>
            </a:endParaRPr>
          </a:p>
        </p:txBody>
      </p:sp>
      <p:sp>
        <p:nvSpPr>
          <p:cNvPr id="262" name="Google Shape;262;p27"/>
          <p:cNvSpPr txBox="1"/>
          <p:nvPr/>
        </p:nvSpPr>
        <p:spPr>
          <a:xfrm>
            <a:off x="6409500" y="2313525"/>
            <a:ext cx="17145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s" sz="1500" u="none" cap="none" strike="noStrike">
                <a:solidFill>
                  <a:srgbClr val="000000"/>
                </a:solidFill>
                <a:latin typeface="Nunito"/>
                <a:ea typeface="Nunito"/>
                <a:cs typeface="Nunito"/>
                <a:sym typeface="Nunito"/>
              </a:rPr>
              <a:t>Problemática</a:t>
            </a:r>
            <a:endParaRPr b="1" i="0" sz="1500" u="none" cap="none" strike="noStrike">
              <a:solidFill>
                <a:srgbClr val="000000"/>
              </a:solidFill>
              <a:latin typeface="Nunito"/>
              <a:ea typeface="Nunito"/>
              <a:cs typeface="Nunito"/>
              <a:sym typeface="Nunito"/>
            </a:endParaRPr>
          </a:p>
        </p:txBody>
      </p:sp>
      <p:sp>
        <p:nvSpPr>
          <p:cNvPr id="263" name="Google Shape;263;p27"/>
          <p:cNvSpPr txBox="1"/>
          <p:nvPr/>
        </p:nvSpPr>
        <p:spPr>
          <a:xfrm>
            <a:off x="6409500" y="3694650"/>
            <a:ext cx="14112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s" sz="1500" u="none" cap="none" strike="noStrike">
                <a:solidFill>
                  <a:srgbClr val="000000"/>
                </a:solidFill>
                <a:latin typeface="Nunito"/>
                <a:ea typeface="Nunito"/>
                <a:cs typeface="Nunito"/>
                <a:sym typeface="Nunito"/>
              </a:rPr>
              <a:t>Temores</a:t>
            </a:r>
            <a:endParaRPr b="1" i="0" sz="1500" u="none" cap="none" strike="noStrike">
              <a:solidFill>
                <a:srgbClr val="000000"/>
              </a:solidFill>
              <a:latin typeface="Nunito"/>
              <a:ea typeface="Nunito"/>
              <a:cs typeface="Nunito"/>
              <a:sym typeface="Nunito"/>
            </a:endParaRPr>
          </a:p>
        </p:txBody>
      </p:sp>
      <p:sp>
        <p:nvSpPr>
          <p:cNvPr id="264" name="Google Shape;264;p27"/>
          <p:cNvSpPr txBox="1"/>
          <p:nvPr/>
        </p:nvSpPr>
        <p:spPr>
          <a:xfrm>
            <a:off x="3461875" y="2615400"/>
            <a:ext cx="2360700" cy="9276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80000"/>
              </a:lnSpc>
              <a:spcBef>
                <a:spcPts val="0"/>
              </a:spcBef>
              <a:spcAft>
                <a:spcPts val="0"/>
              </a:spcAft>
              <a:buClr>
                <a:srgbClr val="000000"/>
              </a:buClr>
              <a:buSzPts val="1000"/>
              <a:buFont typeface="Nunito Light"/>
              <a:buChar char="-"/>
            </a:pPr>
            <a:r>
              <a:rPr b="0" i="0" lang="es" sz="1000" u="none" cap="none" strike="noStrike">
                <a:solidFill>
                  <a:srgbClr val="000000"/>
                </a:solidFill>
                <a:latin typeface="Nunito Light"/>
                <a:ea typeface="Nunito Light"/>
                <a:cs typeface="Nunito Light"/>
                <a:sym typeface="Nunito Light"/>
              </a:rPr>
              <a:t>Reducir las líneas de expresión</a:t>
            </a:r>
            <a:endParaRPr b="0" i="0" sz="1000" u="none" cap="none" strike="noStrike">
              <a:solidFill>
                <a:srgbClr val="000000"/>
              </a:solidFill>
              <a:latin typeface="Nunito Light"/>
              <a:ea typeface="Nunito Light"/>
              <a:cs typeface="Nunito Light"/>
              <a:sym typeface="Nunito Light"/>
            </a:endParaRPr>
          </a:p>
          <a:p>
            <a:pPr indent="-292100" lvl="0" marL="457200" marR="0" rtl="0" algn="l">
              <a:lnSpc>
                <a:spcPct val="80000"/>
              </a:lnSpc>
              <a:spcBef>
                <a:spcPts val="0"/>
              </a:spcBef>
              <a:spcAft>
                <a:spcPts val="0"/>
              </a:spcAft>
              <a:buClr>
                <a:srgbClr val="000000"/>
              </a:buClr>
              <a:buSzPts val="1000"/>
              <a:buFont typeface="Nunito Light"/>
              <a:buChar char="-"/>
            </a:pPr>
            <a:r>
              <a:rPr b="0" i="0" lang="es" sz="1000" u="none" cap="none" strike="noStrike">
                <a:solidFill>
                  <a:srgbClr val="000000"/>
                </a:solidFill>
                <a:latin typeface="Nunito Light"/>
                <a:ea typeface="Nunito Light"/>
                <a:cs typeface="Nunito Light"/>
                <a:sym typeface="Nunito Light"/>
              </a:rPr>
              <a:t>Tensar su rostro </a:t>
            </a:r>
            <a:endParaRPr b="0" i="0" sz="1000" u="none" cap="none" strike="noStrike">
              <a:solidFill>
                <a:srgbClr val="000000"/>
              </a:solidFill>
              <a:latin typeface="Nunito Light"/>
              <a:ea typeface="Nunito Light"/>
              <a:cs typeface="Nunito Light"/>
              <a:sym typeface="Nunito Light"/>
            </a:endParaRPr>
          </a:p>
          <a:p>
            <a:pPr indent="-292100" lvl="0" marL="457200" marR="0" rtl="0" algn="l">
              <a:lnSpc>
                <a:spcPct val="80000"/>
              </a:lnSpc>
              <a:spcBef>
                <a:spcPts val="0"/>
              </a:spcBef>
              <a:spcAft>
                <a:spcPts val="0"/>
              </a:spcAft>
              <a:buClr>
                <a:srgbClr val="000000"/>
              </a:buClr>
              <a:buSzPts val="1000"/>
              <a:buFont typeface="Nunito Light"/>
              <a:buChar char="-"/>
            </a:pPr>
            <a:r>
              <a:rPr b="0" i="0" lang="es" sz="1000" u="none" cap="none" strike="noStrike">
                <a:solidFill>
                  <a:srgbClr val="000000"/>
                </a:solidFill>
                <a:latin typeface="Nunito Light"/>
                <a:ea typeface="Nunito Light"/>
                <a:cs typeface="Nunito Light"/>
                <a:sym typeface="Nunito Light"/>
              </a:rPr>
              <a:t>Mejorar su imagen </a:t>
            </a:r>
            <a:endParaRPr b="0" i="0" sz="1000" u="none" cap="none" strike="noStrike">
              <a:solidFill>
                <a:srgbClr val="000000"/>
              </a:solidFill>
              <a:latin typeface="Nunito Light"/>
              <a:ea typeface="Nunito Light"/>
              <a:cs typeface="Nunito Light"/>
              <a:sym typeface="Nunito Light"/>
            </a:endParaRPr>
          </a:p>
          <a:p>
            <a:pPr indent="-292100" lvl="0" marL="457200" marR="0" rtl="0" algn="l">
              <a:lnSpc>
                <a:spcPct val="80000"/>
              </a:lnSpc>
              <a:spcBef>
                <a:spcPts val="0"/>
              </a:spcBef>
              <a:spcAft>
                <a:spcPts val="0"/>
              </a:spcAft>
              <a:buClr>
                <a:srgbClr val="000000"/>
              </a:buClr>
              <a:buSzPts val="1000"/>
              <a:buFont typeface="Nunito Light"/>
              <a:buChar char="-"/>
            </a:pPr>
            <a:r>
              <a:rPr b="0" i="0" lang="es" sz="1000" u="none" cap="none" strike="noStrike">
                <a:solidFill>
                  <a:srgbClr val="000000"/>
                </a:solidFill>
                <a:latin typeface="Nunito Light"/>
                <a:ea typeface="Nunito Light"/>
                <a:cs typeface="Nunito Light"/>
                <a:sym typeface="Nunito Light"/>
              </a:rPr>
              <a:t>Corregir imperfectos de su rostro</a:t>
            </a:r>
            <a:endParaRPr b="0" i="0" sz="1000" u="none" cap="none" strike="noStrike">
              <a:solidFill>
                <a:srgbClr val="000000"/>
              </a:solidFill>
              <a:latin typeface="Nunito Light"/>
              <a:ea typeface="Nunito Light"/>
              <a:cs typeface="Nunito Light"/>
              <a:sym typeface="Nunito Light"/>
            </a:endParaRPr>
          </a:p>
        </p:txBody>
      </p:sp>
      <p:sp>
        <p:nvSpPr>
          <p:cNvPr id="265" name="Google Shape;265;p27"/>
          <p:cNvSpPr txBox="1"/>
          <p:nvPr/>
        </p:nvSpPr>
        <p:spPr>
          <a:xfrm>
            <a:off x="6409500" y="2615425"/>
            <a:ext cx="2360700" cy="9276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80000"/>
              </a:lnSpc>
              <a:spcBef>
                <a:spcPts val="0"/>
              </a:spcBef>
              <a:spcAft>
                <a:spcPts val="0"/>
              </a:spcAft>
              <a:buClr>
                <a:srgbClr val="000000"/>
              </a:buClr>
              <a:buSzPts val="1000"/>
              <a:buFont typeface="Nunito Light"/>
              <a:buChar char="-"/>
            </a:pPr>
            <a:r>
              <a:rPr b="0" i="0" lang="es" sz="1000" u="none" cap="none" strike="noStrike">
                <a:solidFill>
                  <a:srgbClr val="000000"/>
                </a:solidFill>
                <a:latin typeface="Nunito Light"/>
                <a:ea typeface="Nunito Light"/>
                <a:cs typeface="Nunito Light"/>
                <a:sym typeface="Nunito Light"/>
              </a:rPr>
              <a:t>Desconoce sobre procedimientos estéticos</a:t>
            </a:r>
            <a:endParaRPr b="0" i="0" sz="1000" u="none" cap="none" strike="noStrike">
              <a:solidFill>
                <a:srgbClr val="000000"/>
              </a:solidFill>
              <a:latin typeface="Nunito Light"/>
              <a:ea typeface="Nunito Light"/>
              <a:cs typeface="Nunito Light"/>
              <a:sym typeface="Nunito Light"/>
            </a:endParaRPr>
          </a:p>
          <a:p>
            <a:pPr indent="-292100" lvl="0" marL="457200" marR="0" rtl="0" algn="l">
              <a:lnSpc>
                <a:spcPct val="80000"/>
              </a:lnSpc>
              <a:spcBef>
                <a:spcPts val="0"/>
              </a:spcBef>
              <a:spcAft>
                <a:spcPts val="0"/>
              </a:spcAft>
              <a:buClr>
                <a:srgbClr val="000000"/>
              </a:buClr>
              <a:buSzPts val="1000"/>
              <a:buFont typeface="Nunito Light"/>
              <a:buChar char="-"/>
            </a:pPr>
            <a:r>
              <a:rPr b="0" i="0" lang="es" sz="1000" u="none" cap="none" strike="noStrike">
                <a:solidFill>
                  <a:srgbClr val="000000"/>
                </a:solidFill>
                <a:latin typeface="Nunito Light"/>
                <a:ea typeface="Nunito Light"/>
                <a:cs typeface="Nunito Light"/>
                <a:sym typeface="Nunito Light"/>
              </a:rPr>
              <a:t>Cuenta con un presupuesto moderado</a:t>
            </a:r>
            <a:endParaRPr b="0" i="0" sz="1000" u="none" cap="none" strike="noStrike">
              <a:solidFill>
                <a:srgbClr val="000000"/>
              </a:solidFill>
              <a:latin typeface="Nunito Light"/>
              <a:ea typeface="Nunito Light"/>
              <a:cs typeface="Nunito Light"/>
              <a:sym typeface="Nunito Light"/>
            </a:endParaRPr>
          </a:p>
        </p:txBody>
      </p:sp>
      <p:sp>
        <p:nvSpPr>
          <p:cNvPr id="266" name="Google Shape;266;p27"/>
          <p:cNvSpPr txBox="1"/>
          <p:nvPr/>
        </p:nvSpPr>
        <p:spPr>
          <a:xfrm>
            <a:off x="3429000" y="4038675"/>
            <a:ext cx="2360700" cy="9276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80000"/>
              </a:lnSpc>
              <a:spcBef>
                <a:spcPts val="0"/>
              </a:spcBef>
              <a:spcAft>
                <a:spcPts val="0"/>
              </a:spcAft>
              <a:buClr>
                <a:srgbClr val="000000"/>
              </a:buClr>
              <a:buSzPts val="1000"/>
              <a:buFont typeface="Nunito Light"/>
              <a:buChar char="-"/>
            </a:pPr>
            <a:r>
              <a:rPr b="0" i="0" lang="es" sz="1000" u="none" cap="none" strike="noStrike">
                <a:solidFill>
                  <a:srgbClr val="000000"/>
                </a:solidFill>
                <a:latin typeface="Nunito Light"/>
                <a:ea typeface="Nunito Light"/>
                <a:cs typeface="Nunito Light"/>
                <a:sym typeface="Nunito Light"/>
              </a:rPr>
              <a:t>Mostrar una imagen más fresca</a:t>
            </a:r>
            <a:endParaRPr b="0" i="0" sz="1000" u="none" cap="none" strike="noStrike">
              <a:solidFill>
                <a:srgbClr val="000000"/>
              </a:solidFill>
              <a:latin typeface="Nunito Light"/>
              <a:ea typeface="Nunito Light"/>
              <a:cs typeface="Nunito Light"/>
              <a:sym typeface="Nunito Light"/>
            </a:endParaRPr>
          </a:p>
          <a:p>
            <a:pPr indent="-292100" lvl="0" marL="457200" marR="0" rtl="0" algn="l">
              <a:lnSpc>
                <a:spcPct val="80000"/>
              </a:lnSpc>
              <a:spcBef>
                <a:spcPts val="0"/>
              </a:spcBef>
              <a:spcAft>
                <a:spcPts val="0"/>
              </a:spcAft>
              <a:buClr>
                <a:srgbClr val="000000"/>
              </a:buClr>
              <a:buSzPts val="1000"/>
              <a:buFont typeface="Nunito Light"/>
              <a:buChar char="-"/>
            </a:pPr>
            <a:r>
              <a:rPr b="0" i="0" lang="es" sz="1000" u="none" cap="none" strike="noStrike">
                <a:solidFill>
                  <a:srgbClr val="000000"/>
                </a:solidFill>
                <a:latin typeface="Nunito Light"/>
                <a:ea typeface="Nunito Light"/>
                <a:cs typeface="Nunito Light"/>
                <a:sym typeface="Nunito Light"/>
              </a:rPr>
              <a:t>Lucir más atractiva para su pareja</a:t>
            </a:r>
            <a:endParaRPr b="0" i="0" sz="1000" u="none" cap="none" strike="noStrike">
              <a:solidFill>
                <a:srgbClr val="000000"/>
              </a:solidFill>
              <a:latin typeface="Nunito Light"/>
              <a:ea typeface="Nunito Light"/>
              <a:cs typeface="Nunito Light"/>
              <a:sym typeface="Nunito Light"/>
            </a:endParaRPr>
          </a:p>
          <a:p>
            <a:pPr indent="-292100" lvl="0" marL="457200" marR="0" rtl="0" algn="l">
              <a:lnSpc>
                <a:spcPct val="80000"/>
              </a:lnSpc>
              <a:spcBef>
                <a:spcPts val="0"/>
              </a:spcBef>
              <a:spcAft>
                <a:spcPts val="0"/>
              </a:spcAft>
              <a:buClr>
                <a:srgbClr val="000000"/>
              </a:buClr>
              <a:buSzPts val="1000"/>
              <a:buFont typeface="Nunito Light"/>
              <a:buChar char="-"/>
            </a:pPr>
            <a:r>
              <a:rPr b="0" i="0" lang="es" sz="1000" u="none" cap="none" strike="noStrike">
                <a:solidFill>
                  <a:srgbClr val="000000"/>
                </a:solidFill>
                <a:latin typeface="Nunito Light"/>
                <a:ea typeface="Nunito Light"/>
                <a:cs typeface="Nunito Light"/>
                <a:sym typeface="Nunito Light"/>
              </a:rPr>
              <a:t>Sentirse mejor consigo misma</a:t>
            </a:r>
            <a:endParaRPr b="0" i="0" sz="1000" u="none" cap="none" strike="noStrike">
              <a:solidFill>
                <a:srgbClr val="000000"/>
              </a:solidFill>
              <a:latin typeface="Nunito Light"/>
              <a:ea typeface="Nunito Light"/>
              <a:cs typeface="Nunito Light"/>
              <a:sym typeface="Nunito Light"/>
            </a:endParaRPr>
          </a:p>
        </p:txBody>
      </p:sp>
      <p:sp>
        <p:nvSpPr>
          <p:cNvPr id="267" name="Google Shape;267;p27"/>
          <p:cNvSpPr txBox="1"/>
          <p:nvPr/>
        </p:nvSpPr>
        <p:spPr>
          <a:xfrm>
            <a:off x="6409500" y="4038725"/>
            <a:ext cx="2360700" cy="927600"/>
          </a:xfrm>
          <a:prstGeom prst="rect">
            <a:avLst/>
          </a:prstGeom>
          <a:noFill/>
          <a:ln>
            <a:noFill/>
          </a:ln>
        </p:spPr>
        <p:txBody>
          <a:bodyPr anchorCtr="0" anchor="t" bIns="91425" lIns="91425" spcFirstLastPara="1" rIns="91425" wrap="square" tIns="91425">
            <a:noAutofit/>
          </a:bodyPr>
          <a:lstStyle/>
          <a:p>
            <a:pPr indent="-285750" lvl="0" marL="457200" marR="0" rtl="0" algn="l">
              <a:lnSpc>
                <a:spcPct val="80000"/>
              </a:lnSpc>
              <a:spcBef>
                <a:spcPts val="0"/>
              </a:spcBef>
              <a:spcAft>
                <a:spcPts val="0"/>
              </a:spcAft>
              <a:buClr>
                <a:srgbClr val="000000"/>
              </a:buClr>
              <a:buSzPts val="900"/>
              <a:buFont typeface="Nunito Light"/>
              <a:buChar char="-"/>
            </a:pPr>
            <a:r>
              <a:rPr b="0" i="0" lang="es" sz="900" u="none" cap="none" strike="noStrike">
                <a:solidFill>
                  <a:srgbClr val="000000"/>
                </a:solidFill>
                <a:latin typeface="Nunito Light"/>
                <a:ea typeface="Nunito Light"/>
                <a:cs typeface="Nunito Light"/>
                <a:sym typeface="Nunito Light"/>
              </a:rPr>
              <a:t>Precios muy elevados</a:t>
            </a:r>
            <a:endParaRPr b="0" i="0" sz="900" u="none" cap="none" strike="noStrike">
              <a:solidFill>
                <a:srgbClr val="000000"/>
              </a:solidFill>
              <a:latin typeface="Nunito Light"/>
              <a:ea typeface="Nunito Light"/>
              <a:cs typeface="Nunito Light"/>
              <a:sym typeface="Nunito Light"/>
            </a:endParaRPr>
          </a:p>
          <a:p>
            <a:pPr indent="-285750" lvl="0" marL="457200" marR="0" rtl="0" algn="l">
              <a:lnSpc>
                <a:spcPct val="80000"/>
              </a:lnSpc>
              <a:spcBef>
                <a:spcPts val="0"/>
              </a:spcBef>
              <a:spcAft>
                <a:spcPts val="0"/>
              </a:spcAft>
              <a:buClr>
                <a:srgbClr val="000000"/>
              </a:buClr>
              <a:buSzPts val="900"/>
              <a:buFont typeface="Nunito Light"/>
              <a:buChar char="-"/>
            </a:pPr>
            <a:r>
              <a:rPr b="0" i="0" lang="es" sz="900" u="none" cap="none" strike="noStrike">
                <a:solidFill>
                  <a:srgbClr val="000000"/>
                </a:solidFill>
                <a:latin typeface="Nunito Light"/>
                <a:ea typeface="Nunito Light"/>
                <a:cs typeface="Nunito Light"/>
                <a:sym typeface="Nunito Light"/>
              </a:rPr>
              <a:t>Largo tiempo de recuperación</a:t>
            </a:r>
            <a:endParaRPr b="0" i="0" sz="900" u="none" cap="none" strike="noStrike">
              <a:solidFill>
                <a:srgbClr val="000000"/>
              </a:solidFill>
              <a:latin typeface="Nunito Light"/>
              <a:ea typeface="Nunito Light"/>
              <a:cs typeface="Nunito Light"/>
              <a:sym typeface="Nunito Light"/>
            </a:endParaRPr>
          </a:p>
          <a:p>
            <a:pPr indent="-285750" lvl="0" marL="457200" marR="0" rtl="0" algn="l">
              <a:lnSpc>
                <a:spcPct val="80000"/>
              </a:lnSpc>
              <a:spcBef>
                <a:spcPts val="0"/>
              </a:spcBef>
              <a:spcAft>
                <a:spcPts val="0"/>
              </a:spcAft>
              <a:buClr>
                <a:srgbClr val="000000"/>
              </a:buClr>
              <a:buSzPts val="900"/>
              <a:buFont typeface="Nunito Light"/>
              <a:buChar char="-"/>
            </a:pPr>
            <a:r>
              <a:rPr b="0" i="0" lang="es" sz="900" u="none" cap="none" strike="noStrike">
                <a:solidFill>
                  <a:srgbClr val="000000"/>
                </a:solidFill>
                <a:latin typeface="Nunito Light"/>
                <a:ea typeface="Nunito Light"/>
                <a:cs typeface="Nunito Light"/>
                <a:sym typeface="Nunito Light"/>
              </a:rPr>
              <a:t>Técnicas muy antiguas</a:t>
            </a:r>
            <a:endParaRPr b="0" i="0" sz="900" u="none" cap="none" strike="noStrike">
              <a:solidFill>
                <a:srgbClr val="000000"/>
              </a:solidFill>
              <a:latin typeface="Nunito Light"/>
              <a:ea typeface="Nunito Light"/>
              <a:cs typeface="Nunito Light"/>
              <a:sym typeface="Nunito Light"/>
            </a:endParaRPr>
          </a:p>
          <a:p>
            <a:pPr indent="-285750" lvl="0" marL="457200" marR="0" rtl="0" algn="l">
              <a:lnSpc>
                <a:spcPct val="80000"/>
              </a:lnSpc>
              <a:spcBef>
                <a:spcPts val="0"/>
              </a:spcBef>
              <a:spcAft>
                <a:spcPts val="0"/>
              </a:spcAft>
              <a:buClr>
                <a:srgbClr val="000000"/>
              </a:buClr>
              <a:buSzPts val="900"/>
              <a:buFont typeface="Nunito Light"/>
              <a:buChar char="-"/>
            </a:pPr>
            <a:r>
              <a:rPr b="0" i="0" lang="es" sz="900" u="none" cap="none" strike="noStrike">
                <a:solidFill>
                  <a:srgbClr val="000000"/>
                </a:solidFill>
                <a:latin typeface="Nunito Light"/>
                <a:ea typeface="Nunito Light"/>
                <a:cs typeface="Nunito Light"/>
                <a:sym typeface="Nunito Light"/>
              </a:rPr>
              <a:t>Posibles complicaciones</a:t>
            </a:r>
            <a:endParaRPr b="0" i="0" sz="900" u="none" cap="none" strike="noStrike">
              <a:solidFill>
                <a:srgbClr val="000000"/>
              </a:solidFill>
              <a:latin typeface="Nunito Light"/>
              <a:ea typeface="Nunito Light"/>
              <a:cs typeface="Nunito Light"/>
              <a:sym typeface="Nunito Light"/>
            </a:endParaRPr>
          </a:p>
          <a:p>
            <a:pPr indent="-285750" lvl="0" marL="457200" marR="0" rtl="0" algn="l">
              <a:lnSpc>
                <a:spcPct val="80000"/>
              </a:lnSpc>
              <a:spcBef>
                <a:spcPts val="0"/>
              </a:spcBef>
              <a:spcAft>
                <a:spcPts val="0"/>
              </a:spcAft>
              <a:buClr>
                <a:srgbClr val="000000"/>
              </a:buClr>
              <a:buSzPts val="900"/>
              <a:buFont typeface="Nunito Light"/>
              <a:buChar char="-"/>
            </a:pPr>
            <a:r>
              <a:rPr b="0" i="0" lang="es" sz="900" u="none" cap="none" strike="noStrike">
                <a:solidFill>
                  <a:srgbClr val="000000"/>
                </a:solidFill>
                <a:latin typeface="Nunito Light"/>
                <a:ea typeface="Nunito Light"/>
                <a:cs typeface="Nunito Light"/>
                <a:sym typeface="Nunito Light"/>
              </a:rPr>
              <a:t>Marcas o cicatrices notorias</a:t>
            </a:r>
            <a:endParaRPr b="0" i="0" sz="900" u="none" cap="none" strike="noStrike">
              <a:solidFill>
                <a:srgbClr val="000000"/>
              </a:solidFill>
              <a:latin typeface="Nunito Light"/>
              <a:ea typeface="Nunito Light"/>
              <a:cs typeface="Nunito Light"/>
              <a:sym typeface="Nunito Light"/>
            </a:endParaRPr>
          </a:p>
          <a:p>
            <a:pPr indent="-285750" lvl="0" marL="457200" marR="0" rtl="0" algn="l">
              <a:lnSpc>
                <a:spcPct val="80000"/>
              </a:lnSpc>
              <a:spcBef>
                <a:spcPts val="0"/>
              </a:spcBef>
              <a:spcAft>
                <a:spcPts val="0"/>
              </a:spcAft>
              <a:buClr>
                <a:srgbClr val="000000"/>
              </a:buClr>
              <a:buSzPts val="900"/>
              <a:buFont typeface="Nunito Light"/>
              <a:buChar char="-"/>
            </a:pPr>
            <a:r>
              <a:rPr b="0" i="0" lang="es" sz="900" u="none" cap="none" strike="noStrike">
                <a:solidFill>
                  <a:srgbClr val="000000"/>
                </a:solidFill>
                <a:latin typeface="Nunito Light"/>
                <a:ea typeface="Nunito Light"/>
                <a:cs typeface="Nunito Light"/>
                <a:sym typeface="Nunito Light"/>
              </a:rPr>
              <a:t>Que los resultados no sean los esperados</a:t>
            </a:r>
            <a:endParaRPr b="0" i="0" sz="900" u="none" cap="none" strike="noStrike">
              <a:solidFill>
                <a:srgbClr val="000000"/>
              </a:solidFill>
              <a:latin typeface="Nunito Light"/>
              <a:ea typeface="Nunito Light"/>
              <a:cs typeface="Nunito Light"/>
              <a:sym typeface="Nunito Light"/>
            </a:endParaRPr>
          </a:p>
        </p:txBody>
      </p:sp>
      <p:pic>
        <p:nvPicPr>
          <p:cNvPr id="268" name="Google Shape;268;p27"/>
          <p:cNvPicPr preferRelativeResize="0"/>
          <p:nvPr/>
        </p:nvPicPr>
        <p:blipFill rotWithShape="1">
          <a:blip r:embed="rId3">
            <a:alphaModFix/>
          </a:blip>
          <a:srcRect b="0" l="0" r="0" t="0"/>
          <a:stretch/>
        </p:blipFill>
        <p:spPr>
          <a:xfrm>
            <a:off x="396513" y="3843475"/>
            <a:ext cx="2323169" cy="1027550"/>
          </a:xfrm>
          <a:prstGeom prst="rect">
            <a:avLst/>
          </a:prstGeom>
          <a:noFill/>
          <a:ln>
            <a:noFill/>
          </a:ln>
        </p:spPr>
      </p:pic>
      <p:sp>
        <p:nvSpPr>
          <p:cNvPr id="269" name="Google Shape;269;p27"/>
          <p:cNvSpPr txBox="1"/>
          <p:nvPr/>
        </p:nvSpPr>
        <p:spPr>
          <a:xfrm>
            <a:off x="3461875" y="708525"/>
            <a:ext cx="5234100" cy="13800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1000"/>
              <a:buFont typeface="Arial"/>
              <a:buNone/>
            </a:pPr>
            <a:r>
              <a:rPr b="0" i="0" lang="es" sz="1000" u="none" cap="none" strike="noStrike">
                <a:solidFill>
                  <a:srgbClr val="000000"/>
                </a:solidFill>
                <a:latin typeface="Nunito SemiBold"/>
                <a:ea typeface="Nunito SemiBold"/>
                <a:cs typeface="Nunito SemiBold"/>
                <a:sym typeface="Nunito SemiBold"/>
              </a:rPr>
              <a:t>Alcance potencial: </a:t>
            </a:r>
            <a:r>
              <a:rPr b="0" i="0" lang="es" sz="1000" u="none" cap="none" strike="noStrike">
                <a:solidFill>
                  <a:srgbClr val="000000"/>
                </a:solidFill>
                <a:latin typeface="Nunito Light"/>
                <a:ea typeface="Nunito Light"/>
                <a:cs typeface="Nunito Light"/>
                <a:sym typeface="Nunito Light"/>
              </a:rPr>
              <a:t>50,000 personas</a:t>
            </a:r>
            <a:endParaRPr b="0" i="0" sz="1000" u="none" cap="none" strike="noStrike">
              <a:solidFill>
                <a:srgbClr val="000000"/>
              </a:solidFill>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000"/>
              <a:buFont typeface="Arial"/>
              <a:buNone/>
            </a:pPr>
            <a:r>
              <a:rPr b="0" i="0" lang="es" sz="1000" u="none" cap="none" strike="noStrike">
                <a:solidFill>
                  <a:srgbClr val="000000"/>
                </a:solidFill>
                <a:latin typeface="Nunito SemiBold"/>
                <a:ea typeface="Nunito SemiBold"/>
                <a:cs typeface="Nunito SemiBold"/>
                <a:sym typeface="Nunito SemiBold"/>
              </a:rPr>
              <a:t>Lugar - Viviendo en: </a:t>
            </a:r>
            <a:r>
              <a:rPr b="0" i="0" lang="es" sz="1000" u="none" cap="none" strike="noStrike">
                <a:solidFill>
                  <a:srgbClr val="000000"/>
                </a:solidFill>
                <a:latin typeface="Nunito Light"/>
                <a:ea typeface="Nunito Light"/>
                <a:cs typeface="Nunito Light"/>
                <a:sym typeface="Nunito Light"/>
              </a:rPr>
              <a:t>Palma de Mallorca (+40 km) Balearic Islands</a:t>
            </a:r>
            <a:endParaRPr b="0" i="0" sz="1000" u="none" cap="none" strike="noStrike">
              <a:solidFill>
                <a:srgbClr val="000000"/>
              </a:solidFill>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000"/>
              <a:buFont typeface="Arial"/>
              <a:buNone/>
            </a:pPr>
            <a:r>
              <a:rPr b="0" i="0" lang="es" sz="1000" u="none" cap="none" strike="noStrike">
                <a:solidFill>
                  <a:srgbClr val="000000"/>
                </a:solidFill>
                <a:latin typeface="Nunito SemiBold"/>
                <a:ea typeface="Nunito SemiBold"/>
                <a:cs typeface="Nunito SemiBold"/>
                <a:sym typeface="Nunito SemiBold"/>
              </a:rPr>
              <a:t>Edad: </a:t>
            </a:r>
            <a:r>
              <a:rPr b="0" i="0" lang="es" sz="1000" u="none" cap="none" strike="noStrike">
                <a:solidFill>
                  <a:srgbClr val="000000"/>
                </a:solidFill>
                <a:latin typeface="Nunito Light"/>
                <a:ea typeface="Nunito Light"/>
                <a:cs typeface="Nunito Light"/>
                <a:sym typeface="Nunito Light"/>
              </a:rPr>
              <a:t>18 - 50 </a:t>
            </a:r>
            <a:endParaRPr b="0" i="0" sz="1000" u="none" cap="none" strike="noStrike">
              <a:solidFill>
                <a:srgbClr val="000000"/>
              </a:solidFill>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000"/>
              <a:buFont typeface="Arial"/>
              <a:buNone/>
            </a:pPr>
            <a:r>
              <a:rPr b="0" i="0" lang="es" sz="1000" u="none" cap="none" strike="noStrike">
                <a:solidFill>
                  <a:srgbClr val="000000"/>
                </a:solidFill>
                <a:latin typeface="Nunito SemiBold"/>
                <a:ea typeface="Nunito SemiBold"/>
                <a:cs typeface="Nunito SemiBold"/>
                <a:sym typeface="Nunito SemiBold"/>
              </a:rPr>
              <a:t>Sexo: </a:t>
            </a:r>
            <a:r>
              <a:rPr b="0" i="0" lang="es" sz="1000" u="none" cap="none" strike="noStrike">
                <a:solidFill>
                  <a:srgbClr val="000000"/>
                </a:solidFill>
                <a:latin typeface="Nunito Light"/>
                <a:ea typeface="Nunito Light"/>
                <a:cs typeface="Nunito Light"/>
                <a:sym typeface="Nunito Light"/>
              </a:rPr>
              <a:t>Hombres y mujeres </a:t>
            </a:r>
            <a:endParaRPr b="0" i="0" sz="1000" u="none" cap="none" strike="noStrike">
              <a:solidFill>
                <a:srgbClr val="000000"/>
              </a:solidFill>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000"/>
              <a:buFont typeface="Arial"/>
              <a:buNone/>
            </a:pPr>
            <a:r>
              <a:rPr b="0" i="0" lang="es" sz="1000" u="none" cap="none" strike="noStrike">
                <a:solidFill>
                  <a:srgbClr val="000000"/>
                </a:solidFill>
                <a:latin typeface="Nunito SemiBold"/>
                <a:ea typeface="Nunito SemiBold"/>
                <a:cs typeface="Nunito SemiBold"/>
                <a:sym typeface="Nunito SemiBold"/>
              </a:rPr>
              <a:t>Personas que coinciden con: </a:t>
            </a:r>
            <a:r>
              <a:rPr b="0" i="0" lang="es" sz="1000" u="none" cap="none" strike="noStrike">
                <a:solidFill>
                  <a:srgbClr val="1C1E21"/>
                </a:solidFill>
                <a:highlight>
                  <a:srgbClr val="FFFFFF"/>
                </a:highlight>
                <a:latin typeface="Nunito Light"/>
                <a:ea typeface="Nunito Light"/>
                <a:cs typeface="Nunito Light"/>
                <a:sym typeface="Nunito Light"/>
              </a:rPr>
              <a:t>Belleza, Sonrisa, Cuidado personal, Cara, Piel, Boca, Nariz, Hueso nasal, Beautiful Skin, Cuello, Párpado, Arrugas, Dermatología, Mejilla o Estética</a:t>
            </a:r>
            <a:endParaRPr b="0" i="0" sz="1000" u="none" cap="none" strike="noStrike">
              <a:solidFill>
                <a:srgbClr val="1C1E21"/>
              </a:solidFill>
              <a:highlight>
                <a:srgbClr val="FFFFFF"/>
              </a:highlight>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000"/>
              <a:buFont typeface="Arial"/>
              <a:buNone/>
            </a:pPr>
            <a:r>
              <a:rPr b="1" i="0" lang="es" sz="1000" u="none" cap="none" strike="noStrike">
                <a:solidFill>
                  <a:srgbClr val="1C1E21"/>
                </a:solidFill>
                <a:highlight>
                  <a:srgbClr val="FFFFFF"/>
                </a:highlight>
                <a:latin typeface="Nunito"/>
                <a:ea typeface="Nunito"/>
                <a:cs typeface="Nunito"/>
                <a:sym typeface="Nunito"/>
              </a:rPr>
              <a:t>Y también deben coincidir con:</a:t>
            </a:r>
            <a:endParaRPr b="1" i="0" sz="1000" u="none" cap="none" strike="noStrike">
              <a:solidFill>
                <a:srgbClr val="1C1E21"/>
              </a:solidFill>
              <a:highlight>
                <a:srgbClr val="FFFFFF"/>
              </a:highlight>
              <a:latin typeface="Nunito"/>
              <a:ea typeface="Nunito"/>
              <a:cs typeface="Nunito"/>
              <a:sym typeface="Nunito"/>
            </a:endParaRPr>
          </a:p>
          <a:p>
            <a:pPr indent="0" lvl="0" marL="0" marR="0" rtl="0" algn="l">
              <a:lnSpc>
                <a:spcPct val="80000"/>
              </a:lnSpc>
              <a:spcBef>
                <a:spcPts val="0"/>
              </a:spcBef>
              <a:spcAft>
                <a:spcPts val="0"/>
              </a:spcAft>
              <a:buClr>
                <a:srgbClr val="000000"/>
              </a:buClr>
              <a:buSzPts val="1000"/>
              <a:buFont typeface="Arial"/>
              <a:buNone/>
            </a:pPr>
            <a:r>
              <a:rPr b="0" i="0" lang="es" sz="1000" u="none" cap="none" strike="noStrike">
                <a:solidFill>
                  <a:srgbClr val="1C1E21"/>
                </a:solidFill>
                <a:highlight>
                  <a:srgbClr val="FFFFFF"/>
                </a:highlight>
                <a:latin typeface="Nunito Light"/>
                <a:ea typeface="Nunito Light"/>
                <a:cs typeface="Nunito Light"/>
                <a:sym typeface="Nunito Light"/>
              </a:rPr>
              <a:t>Cirujano, Envejecimiento humano, Medicina Est</a:t>
            </a:r>
            <a:r>
              <a:rPr lang="es" sz="1000">
                <a:solidFill>
                  <a:srgbClr val="1C1E21"/>
                </a:solidFill>
                <a:highlight>
                  <a:srgbClr val="FFFFFF"/>
                </a:highlight>
                <a:latin typeface="Nunito Light"/>
                <a:ea typeface="Nunito Light"/>
                <a:cs typeface="Nunito Light"/>
                <a:sym typeface="Nunito Light"/>
              </a:rPr>
              <a:t>é</a:t>
            </a:r>
            <a:r>
              <a:rPr b="0" i="0" lang="es" sz="1000" u="none" cap="none" strike="noStrike">
                <a:solidFill>
                  <a:srgbClr val="1C1E21"/>
                </a:solidFill>
                <a:highlight>
                  <a:srgbClr val="FFFFFF"/>
                </a:highlight>
                <a:latin typeface="Nunito Light"/>
                <a:ea typeface="Nunito Light"/>
                <a:cs typeface="Nunito Light"/>
                <a:sym typeface="Nunito Light"/>
              </a:rPr>
              <a:t>tica, Cirug</a:t>
            </a:r>
            <a:r>
              <a:rPr lang="es" sz="1000">
                <a:solidFill>
                  <a:srgbClr val="1C1E21"/>
                </a:solidFill>
                <a:highlight>
                  <a:srgbClr val="FFFFFF"/>
                </a:highlight>
                <a:latin typeface="Nunito Light"/>
                <a:ea typeface="Nunito Light"/>
                <a:cs typeface="Nunito Light"/>
                <a:sym typeface="Nunito Light"/>
              </a:rPr>
              <a:t>ía</a:t>
            </a:r>
            <a:r>
              <a:rPr b="0" i="0" lang="es" sz="1000" u="none" cap="none" strike="noStrike">
                <a:solidFill>
                  <a:srgbClr val="1C1E21"/>
                </a:solidFill>
                <a:highlight>
                  <a:srgbClr val="FFFFFF"/>
                </a:highlight>
                <a:latin typeface="Nunito Light"/>
                <a:ea typeface="Nunito Light"/>
                <a:cs typeface="Nunito Light"/>
                <a:sym typeface="Nunito Light"/>
              </a:rPr>
              <a:t> Estética y Spa, Adelgazamiento localizado o Especialidades médicas</a:t>
            </a:r>
            <a:endParaRPr b="0" i="0" sz="1000" u="none" cap="none" strike="noStrike">
              <a:solidFill>
                <a:srgbClr val="1C1E21"/>
              </a:solidFill>
              <a:highlight>
                <a:srgbClr val="FFFFFF"/>
              </a:highlight>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000"/>
              <a:buFont typeface="Arial"/>
              <a:buNone/>
            </a:pPr>
            <a:r>
              <a:rPr b="0" i="0" lang="es" sz="1000" u="none" cap="none" strike="noStrike">
                <a:solidFill>
                  <a:srgbClr val="000000"/>
                </a:solidFill>
                <a:latin typeface="Nunito SemiBold"/>
                <a:ea typeface="Nunito SemiBold"/>
                <a:cs typeface="Nunito SemiBold"/>
                <a:sym typeface="Nunito SemiBold"/>
              </a:rPr>
              <a:t> </a:t>
            </a:r>
            <a:endParaRPr b="0" i="0" sz="1000" u="none" cap="none" strike="noStrike">
              <a:solidFill>
                <a:srgbClr val="000000"/>
              </a:solidFill>
              <a:latin typeface="Nunito SemiBold"/>
              <a:ea typeface="Nunito SemiBold"/>
              <a:cs typeface="Nunito SemiBold"/>
              <a:sym typeface="Nunito SemiBold"/>
            </a:endParaRPr>
          </a:p>
        </p:txBody>
      </p:sp>
      <p:sp>
        <p:nvSpPr>
          <p:cNvPr id="270" name="Google Shape;270;p27"/>
          <p:cNvSpPr txBox="1"/>
          <p:nvPr/>
        </p:nvSpPr>
        <p:spPr>
          <a:xfrm>
            <a:off x="149600" y="2255625"/>
            <a:ext cx="2817000" cy="344100"/>
          </a:xfrm>
          <a:prstGeom prst="rect">
            <a:avLst/>
          </a:prstGeom>
          <a:noFill/>
          <a:ln>
            <a:noFill/>
          </a:ln>
        </p:spPr>
        <p:txBody>
          <a:bodyPr anchorCtr="0" anchor="t" bIns="91425" lIns="91425" spcFirstLastPara="1" rIns="91425" wrap="square" tIns="91425">
            <a:noAutofit/>
          </a:bodyPr>
          <a:lstStyle/>
          <a:p>
            <a:pPr indent="0" lvl="0" marL="0" marR="0" rtl="0" algn="ctr">
              <a:lnSpc>
                <a:spcPct val="80000"/>
              </a:lnSpc>
              <a:spcBef>
                <a:spcPts val="0"/>
              </a:spcBef>
              <a:spcAft>
                <a:spcPts val="0"/>
              </a:spcAft>
              <a:buClr>
                <a:srgbClr val="000000"/>
              </a:buClr>
              <a:buSzPts val="1200"/>
              <a:buFont typeface="Arial"/>
              <a:buNone/>
            </a:pPr>
            <a:r>
              <a:rPr b="0" i="0" lang="es" sz="1200" u="none" cap="none" strike="noStrike">
                <a:solidFill>
                  <a:srgbClr val="000000"/>
                </a:solidFill>
                <a:latin typeface="Nunito Light"/>
                <a:ea typeface="Nunito Light"/>
                <a:cs typeface="Nunito Light"/>
                <a:sym typeface="Nunito Light"/>
              </a:rPr>
              <a:t>Sofía  / 35 años / Mallorca España.</a:t>
            </a:r>
            <a:endParaRPr b="0" i="0" sz="1200" u="none" cap="none" strike="noStrike">
              <a:solidFill>
                <a:srgbClr val="000000"/>
              </a:solidFill>
              <a:latin typeface="Nunito Light"/>
              <a:ea typeface="Nunito Light"/>
              <a:cs typeface="Nunito Light"/>
              <a:sym typeface="Nunito Light"/>
            </a:endParaRPr>
          </a:p>
        </p:txBody>
      </p:sp>
      <p:pic>
        <p:nvPicPr>
          <p:cNvPr id="271" name="Google Shape;271;p27"/>
          <p:cNvPicPr preferRelativeResize="0"/>
          <p:nvPr/>
        </p:nvPicPr>
        <p:blipFill rotWithShape="1">
          <a:blip r:embed="rId4">
            <a:alphaModFix/>
          </a:blip>
          <a:srcRect b="5589" l="0" r="29443" t="0"/>
          <a:stretch/>
        </p:blipFill>
        <p:spPr>
          <a:xfrm>
            <a:off x="546600" y="364425"/>
            <a:ext cx="2023000" cy="1807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p:nvPr/>
        </p:nvSpPr>
        <p:spPr>
          <a:xfrm>
            <a:off x="2993775" y="-26375"/>
            <a:ext cx="6150300" cy="51435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8"/>
          <p:cNvSpPr txBox="1"/>
          <p:nvPr/>
        </p:nvSpPr>
        <p:spPr>
          <a:xfrm>
            <a:off x="0" y="2699700"/>
            <a:ext cx="2993700" cy="952500"/>
          </a:xfrm>
          <a:prstGeom prst="rect">
            <a:avLst/>
          </a:prstGeom>
          <a:noFill/>
          <a:ln>
            <a:noFill/>
          </a:ln>
        </p:spPr>
        <p:txBody>
          <a:bodyPr anchorCtr="0" anchor="t" bIns="91425" lIns="91425" spcFirstLastPara="1" rIns="91425" wrap="square" tIns="91425">
            <a:noAutofit/>
          </a:bodyPr>
          <a:lstStyle/>
          <a:p>
            <a:pPr indent="0" lvl="0" marL="0" marR="0" rtl="0" algn="ctr">
              <a:lnSpc>
                <a:spcPct val="80000"/>
              </a:lnSpc>
              <a:spcBef>
                <a:spcPts val="0"/>
              </a:spcBef>
              <a:spcAft>
                <a:spcPts val="0"/>
              </a:spcAft>
              <a:buClr>
                <a:srgbClr val="000000"/>
              </a:buClr>
              <a:buSzPts val="1200"/>
              <a:buFont typeface="Arial"/>
              <a:buNone/>
            </a:pPr>
            <a:r>
              <a:rPr b="0" i="0" lang="es" sz="1200" u="none" cap="none" strike="noStrike">
                <a:solidFill>
                  <a:srgbClr val="000000"/>
                </a:solidFill>
                <a:latin typeface="Nunito Light"/>
                <a:ea typeface="Nunito Light"/>
                <a:cs typeface="Nunito Light"/>
                <a:sym typeface="Nunito Light"/>
              </a:rPr>
              <a:t>Clarissa es una mujer soltera e independiente. Cuida mucho de su imagen y está considerando someterse a algún </a:t>
            </a:r>
            <a:r>
              <a:rPr lang="es" sz="1200">
                <a:latin typeface="Nunito Light"/>
                <a:ea typeface="Nunito Light"/>
                <a:cs typeface="Nunito Light"/>
                <a:sym typeface="Nunito Light"/>
              </a:rPr>
              <a:t>procedimiento </a:t>
            </a:r>
            <a:r>
              <a:rPr b="0" i="0" lang="es" sz="1200" u="none" cap="none" strike="noStrike">
                <a:solidFill>
                  <a:srgbClr val="000000"/>
                </a:solidFill>
                <a:latin typeface="Nunito Light"/>
                <a:ea typeface="Nunito Light"/>
                <a:cs typeface="Nunito Light"/>
                <a:sym typeface="Nunito Light"/>
              </a:rPr>
              <a:t>est</a:t>
            </a:r>
            <a:r>
              <a:rPr lang="es" sz="1200">
                <a:latin typeface="Nunito Light"/>
                <a:ea typeface="Nunito Light"/>
                <a:cs typeface="Nunito Light"/>
                <a:sym typeface="Nunito Light"/>
              </a:rPr>
              <a:t>é</a:t>
            </a:r>
            <a:r>
              <a:rPr b="0" i="0" lang="es" sz="1200" u="none" cap="none" strike="noStrike">
                <a:solidFill>
                  <a:srgbClr val="000000"/>
                </a:solidFill>
                <a:latin typeface="Nunito Light"/>
                <a:ea typeface="Nunito Light"/>
                <a:cs typeface="Nunito Light"/>
                <a:sym typeface="Nunito Light"/>
              </a:rPr>
              <a:t>tico que la ayude a resalt</a:t>
            </a:r>
            <a:r>
              <a:rPr lang="es" sz="1200">
                <a:latin typeface="Nunito Light"/>
                <a:ea typeface="Nunito Light"/>
                <a:cs typeface="Nunito Light"/>
                <a:sym typeface="Nunito Light"/>
              </a:rPr>
              <a:t>ar </a:t>
            </a:r>
            <a:r>
              <a:rPr b="0" i="0" lang="es" sz="1200" u="none" cap="none" strike="noStrike">
                <a:solidFill>
                  <a:srgbClr val="000000"/>
                </a:solidFill>
                <a:latin typeface="Nunito Light"/>
                <a:ea typeface="Nunito Light"/>
                <a:cs typeface="Nunito Light"/>
                <a:sym typeface="Nunito Light"/>
              </a:rPr>
              <a:t>su figura.</a:t>
            </a:r>
            <a:endParaRPr b="0" i="0" sz="1200" u="none" cap="none" strike="noStrike">
              <a:solidFill>
                <a:srgbClr val="000000"/>
              </a:solidFill>
              <a:latin typeface="Nunito Light"/>
              <a:ea typeface="Nunito Light"/>
              <a:cs typeface="Nunito Light"/>
              <a:sym typeface="Nunito Light"/>
            </a:endParaRPr>
          </a:p>
        </p:txBody>
      </p:sp>
      <p:sp>
        <p:nvSpPr>
          <p:cNvPr id="278" name="Google Shape;278;p28"/>
          <p:cNvSpPr txBox="1"/>
          <p:nvPr/>
        </p:nvSpPr>
        <p:spPr>
          <a:xfrm>
            <a:off x="6232075" y="170625"/>
            <a:ext cx="29115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000000"/>
                </a:solidFill>
                <a:latin typeface="Nunito ExtraLight"/>
                <a:ea typeface="Nunito ExtraLight"/>
                <a:cs typeface="Nunito ExtraLight"/>
                <a:sym typeface="Nunito ExtraLight"/>
              </a:rPr>
              <a:t>BUYER PERSONA </a:t>
            </a:r>
            <a:r>
              <a:rPr b="1" i="0" lang="es" sz="1500" u="none" cap="none" strike="noStrike">
                <a:solidFill>
                  <a:srgbClr val="000000"/>
                </a:solidFill>
                <a:latin typeface="Nunito"/>
                <a:ea typeface="Nunito"/>
                <a:cs typeface="Nunito"/>
                <a:sym typeface="Nunito"/>
              </a:rPr>
              <a:t>- CUERPO</a:t>
            </a:r>
            <a:endParaRPr b="1" i="0" sz="1500" u="none" cap="none" strike="noStrike">
              <a:solidFill>
                <a:srgbClr val="000000"/>
              </a:solidFill>
              <a:latin typeface="Nunito"/>
              <a:ea typeface="Nunito"/>
              <a:cs typeface="Nunito"/>
              <a:sym typeface="Nunito"/>
            </a:endParaRPr>
          </a:p>
        </p:txBody>
      </p:sp>
      <p:sp>
        <p:nvSpPr>
          <p:cNvPr id="279" name="Google Shape;279;p28"/>
          <p:cNvSpPr/>
          <p:nvPr/>
        </p:nvSpPr>
        <p:spPr>
          <a:xfrm>
            <a:off x="3429000" y="708525"/>
            <a:ext cx="5341200" cy="14634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8"/>
          <p:cNvSpPr/>
          <p:nvPr/>
        </p:nvSpPr>
        <p:spPr>
          <a:xfrm>
            <a:off x="3429000" y="2650875"/>
            <a:ext cx="2360700" cy="9525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8"/>
          <p:cNvSpPr/>
          <p:nvPr/>
        </p:nvSpPr>
        <p:spPr>
          <a:xfrm>
            <a:off x="6409500" y="2650975"/>
            <a:ext cx="2360700" cy="9525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8"/>
          <p:cNvSpPr/>
          <p:nvPr/>
        </p:nvSpPr>
        <p:spPr>
          <a:xfrm>
            <a:off x="3429000" y="4038675"/>
            <a:ext cx="2360700" cy="9276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8"/>
          <p:cNvSpPr/>
          <p:nvPr/>
        </p:nvSpPr>
        <p:spPr>
          <a:xfrm>
            <a:off x="6409500" y="4038750"/>
            <a:ext cx="2360700" cy="9276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8"/>
          <p:cNvSpPr txBox="1"/>
          <p:nvPr/>
        </p:nvSpPr>
        <p:spPr>
          <a:xfrm>
            <a:off x="3429000" y="364425"/>
            <a:ext cx="10566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s" sz="1500" u="none" cap="none" strike="noStrike">
                <a:solidFill>
                  <a:srgbClr val="000000"/>
                </a:solidFill>
                <a:latin typeface="Nunito"/>
                <a:ea typeface="Nunito"/>
                <a:cs typeface="Nunito"/>
                <a:sym typeface="Nunito"/>
              </a:rPr>
              <a:t>Público</a:t>
            </a:r>
            <a:endParaRPr b="1" i="0" sz="1500" u="none" cap="none" strike="noStrike">
              <a:solidFill>
                <a:srgbClr val="000000"/>
              </a:solidFill>
              <a:latin typeface="Nunito"/>
              <a:ea typeface="Nunito"/>
              <a:cs typeface="Nunito"/>
              <a:sym typeface="Nunito"/>
            </a:endParaRPr>
          </a:p>
        </p:txBody>
      </p:sp>
      <p:sp>
        <p:nvSpPr>
          <p:cNvPr id="285" name="Google Shape;285;p28"/>
          <p:cNvSpPr txBox="1"/>
          <p:nvPr/>
        </p:nvSpPr>
        <p:spPr>
          <a:xfrm>
            <a:off x="3429000" y="3694650"/>
            <a:ext cx="14112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s" sz="1500" u="none" cap="none" strike="noStrike">
                <a:solidFill>
                  <a:srgbClr val="000000"/>
                </a:solidFill>
                <a:latin typeface="Nunito"/>
                <a:ea typeface="Nunito"/>
                <a:cs typeface="Nunito"/>
                <a:sym typeface="Nunito"/>
              </a:rPr>
              <a:t>Motivaciones</a:t>
            </a:r>
            <a:endParaRPr b="1" i="0" sz="1500" u="none" cap="none" strike="noStrike">
              <a:solidFill>
                <a:srgbClr val="000000"/>
              </a:solidFill>
              <a:latin typeface="Nunito"/>
              <a:ea typeface="Nunito"/>
              <a:cs typeface="Nunito"/>
              <a:sym typeface="Nunito"/>
            </a:endParaRPr>
          </a:p>
        </p:txBody>
      </p:sp>
      <p:sp>
        <p:nvSpPr>
          <p:cNvPr id="286" name="Google Shape;286;p28"/>
          <p:cNvSpPr txBox="1"/>
          <p:nvPr/>
        </p:nvSpPr>
        <p:spPr>
          <a:xfrm>
            <a:off x="3429000" y="2313525"/>
            <a:ext cx="10566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s" sz="1500" u="none" cap="none" strike="noStrike">
                <a:solidFill>
                  <a:srgbClr val="000000"/>
                </a:solidFill>
                <a:latin typeface="Nunito"/>
                <a:ea typeface="Nunito"/>
                <a:cs typeface="Nunito"/>
                <a:sym typeface="Nunito"/>
              </a:rPr>
              <a:t>Objetivos</a:t>
            </a:r>
            <a:endParaRPr b="1" i="0" sz="1500" u="none" cap="none" strike="noStrike">
              <a:solidFill>
                <a:srgbClr val="000000"/>
              </a:solidFill>
              <a:latin typeface="Nunito"/>
              <a:ea typeface="Nunito"/>
              <a:cs typeface="Nunito"/>
              <a:sym typeface="Nunito"/>
            </a:endParaRPr>
          </a:p>
        </p:txBody>
      </p:sp>
      <p:sp>
        <p:nvSpPr>
          <p:cNvPr id="287" name="Google Shape;287;p28"/>
          <p:cNvSpPr txBox="1"/>
          <p:nvPr/>
        </p:nvSpPr>
        <p:spPr>
          <a:xfrm>
            <a:off x="6409500" y="2313525"/>
            <a:ext cx="17145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s" sz="1500" u="none" cap="none" strike="noStrike">
                <a:solidFill>
                  <a:srgbClr val="000000"/>
                </a:solidFill>
                <a:latin typeface="Nunito"/>
                <a:ea typeface="Nunito"/>
                <a:cs typeface="Nunito"/>
                <a:sym typeface="Nunito"/>
              </a:rPr>
              <a:t>Problemática</a:t>
            </a:r>
            <a:endParaRPr b="1" i="0" sz="1500" u="none" cap="none" strike="noStrike">
              <a:solidFill>
                <a:srgbClr val="000000"/>
              </a:solidFill>
              <a:latin typeface="Nunito"/>
              <a:ea typeface="Nunito"/>
              <a:cs typeface="Nunito"/>
              <a:sym typeface="Nunito"/>
            </a:endParaRPr>
          </a:p>
        </p:txBody>
      </p:sp>
      <p:sp>
        <p:nvSpPr>
          <p:cNvPr id="288" name="Google Shape;288;p28"/>
          <p:cNvSpPr txBox="1"/>
          <p:nvPr/>
        </p:nvSpPr>
        <p:spPr>
          <a:xfrm>
            <a:off x="6409500" y="3694650"/>
            <a:ext cx="14112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s" sz="1500" u="none" cap="none" strike="noStrike">
                <a:solidFill>
                  <a:srgbClr val="000000"/>
                </a:solidFill>
                <a:latin typeface="Nunito"/>
                <a:ea typeface="Nunito"/>
                <a:cs typeface="Nunito"/>
                <a:sym typeface="Nunito"/>
              </a:rPr>
              <a:t>Temores</a:t>
            </a:r>
            <a:endParaRPr b="1" i="0" sz="1500" u="none" cap="none" strike="noStrike">
              <a:solidFill>
                <a:srgbClr val="000000"/>
              </a:solidFill>
              <a:latin typeface="Nunito"/>
              <a:ea typeface="Nunito"/>
              <a:cs typeface="Nunito"/>
              <a:sym typeface="Nunito"/>
            </a:endParaRPr>
          </a:p>
        </p:txBody>
      </p:sp>
      <p:sp>
        <p:nvSpPr>
          <p:cNvPr id="289" name="Google Shape;289;p28"/>
          <p:cNvSpPr txBox="1"/>
          <p:nvPr/>
        </p:nvSpPr>
        <p:spPr>
          <a:xfrm>
            <a:off x="3461875" y="2615400"/>
            <a:ext cx="2360700" cy="9276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80000"/>
              </a:lnSpc>
              <a:spcBef>
                <a:spcPts val="0"/>
              </a:spcBef>
              <a:spcAft>
                <a:spcPts val="0"/>
              </a:spcAft>
              <a:buClr>
                <a:srgbClr val="000000"/>
              </a:buClr>
              <a:buSzPts val="1000"/>
              <a:buFont typeface="Nunito Light"/>
              <a:buChar char="-"/>
            </a:pPr>
            <a:r>
              <a:rPr b="0" i="0" lang="es" sz="1000" u="none" cap="none" strike="noStrike">
                <a:solidFill>
                  <a:srgbClr val="000000"/>
                </a:solidFill>
                <a:latin typeface="Nunito Light"/>
                <a:ea typeface="Nunito Light"/>
                <a:cs typeface="Nunito Light"/>
                <a:sym typeface="Nunito Light"/>
              </a:rPr>
              <a:t>Mostrar una figura más definida</a:t>
            </a:r>
            <a:endParaRPr b="0" i="0" sz="1000" u="none" cap="none" strike="noStrike">
              <a:solidFill>
                <a:srgbClr val="000000"/>
              </a:solidFill>
              <a:latin typeface="Nunito Light"/>
              <a:ea typeface="Nunito Light"/>
              <a:cs typeface="Nunito Light"/>
              <a:sym typeface="Nunito Light"/>
            </a:endParaRPr>
          </a:p>
          <a:p>
            <a:pPr indent="-292100" lvl="0" marL="457200" marR="0" rtl="0" algn="l">
              <a:lnSpc>
                <a:spcPct val="80000"/>
              </a:lnSpc>
              <a:spcBef>
                <a:spcPts val="0"/>
              </a:spcBef>
              <a:spcAft>
                <a:spcPts val="0"/>
              </a:spcAft>
              <a:buClr>
                <a:srgbClr val="000000"/>
              </a:buClr>
              <a:buSzPts val="1000"/>
              <a:buFont typeface="Nunito Light"/>
              <a:buChar char="-"/>
            </a:pPr>
            <a:r>
              <a:rPr b="0" i="0" lang="es" sz="1000" u="none" cap="none" strike="noStrike">
                <a:solidFill>
                  <a:srgbClr val="000000"/>
                </a:solidFill>
                <a:latin typeface="Nunito Light"/>
                <a:ea typeface="Nunito Light"/>
                <a:cs typeface="Nunito Light"/>
                <a:sym typeface="Nunito Light"/>
              </a:rPr>
              <a:t>Realzar los resultados obtenidos con la actividad física</a:t>
            </a:r>
            <a:endParaRPr b="0" i="0" sz="1000" u="none" cap="none" strike="noStrike">
              <a:solidFill>
                <a:srgbClr val="000000"/>
              </a:solidFill>
              <a:latin typeface="Nunito Light"/>
              <a:ea typeface="Nunito Light"/>
              <a:cs typeface="Nunito Light"/>
              <a:sym typeface="Nunito Light"/>
            </a:endParaRPr>
          </a:p>
        </p:txBody>
      </p:sp>
      <p:sp>
        <p:nvSpPr>
          <p:cNvPr id="290" name="Google Shape;290;p28"/>
          <p:cNvSpPr txBox="1"/>
          <p:nvPr/>
        </p:nvSpPr>
        <p:spPr>
          <a:xfrm>
            <a:off x="6409500" y="2615425"/>
            <a:ext cx="2360700" cy="9276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80000"/>
              </a:lnSpc>
              <a:spcBef>
                <a:spcPts val="0"/>
              </a:spcBef>
              <a:spcAft>
                <a:spcPts val="0"/>
              </a:spcAft>
              <a:buClr>
                <a:srgbClr val="000000"/>
              </a:buClr>
              <a:buSzPts val="1000"/>
              <a:buFont typeface="Nunito Light"/>
              <a:buChar char="-"/>
            </a:pPr>
            <a:r>
              <a:rPr b="0" i="0" lang="es" sz="1000" u="none" cap="none" strike="noStrike">
                <a:solidFill>
                  <a:srgbClr val="000000"/>
                </a:solidFill>
                <a:latin typeface="Nunito Light"/>
                <a:ea typeface="Nunito Light"/>
                <a:cs typeface="Nunito Light"/>
                <a:sym typeface="Nunito Light"/>
              </a:rPr>
              <a:t>No conoce sobre procedimientos o cirugías estéticas</a:t>
            </a:r>
            <a:endParaRPr b="0" i="0" sz="1000" u="none" cap="none" strike="noStrike">
              <a:solidFill>
                <a:srgbClr val="000000"/>
              </a:solidFill>
              <a:latin typeface="Nunito Light"/>
              <a:ea typeface="Nunito Light"/>
              <a:cs typeface="Nunito Light"/>
              <a:sym typeface="Nunito Light"/>
            </a:endParaRPr>
          </a:p>
          <a:p>
            <a:pPr indent="-292100" lvl="0" marL="457200" marR="0" rtl="0" algn="l">
              <a:lnSpc>
                <a:spcPct val="80000"/>
              </a:lnSpc>
              <a:spcBef>
                <a:spcPts val="0"/>
              </a:spcBef>
              <a:spcAft>
                <a:spcPts val="0"/>
              </a:spcAft>
              <a:buClr>
                <a:srgbClr val="000000"/>
              </a:buClr>
              <a:buSzPts val="1000"/>
              <a:buFont typeface="Nunito Light"/>
              <a:buChar char="-"/>
            </a:pPr>
            <a:r>
              <a:rPr b="0" i="0" lang="es" sz="1000" u="none" cap="none" strike="noStrike">
                <a:solidFill>
                  <a:srgbClr val="000000"/>
                </a:solidFill>
                <a:latin typeface="Nunito Light"/>
                <a:ea typeface="Nunito Light"/>
                <a:cs typeface="Nunito Light"/>
                <a:sym typeface="Nunito Light"/>
              </a:rPr>
              <a:t>No posee un presupuesto tan alto</a:t>
            </a:r>
            <a:endParaRPr b="0" i="0" sz="1000" u="none" cap="none" strike="noStrike">
              <a:solidFill>
                <a:srgbClr val="000000"/>
              </a:solidFill>
              <a:latin typeface="Nunito Light"/>
              <a:ea typeface="Nunito Light"/>
              <a:cs typeface="Nunito Light"/>
              <a:sym typeface="Nunito Light"/>
            </a:endParaRPr>
          </a:p>
        </p:txBody>
      </p:sp>
      <p:sp>
        <p:nvSpPr>
          <p:cNvPr id="291" name="Google Shape;291;p28"/>
          <p:cNvSpPr txBox="1"/>
          <p:nvPr/>
        </p:nvSpPr>
        <p:spPr>
          <a:xfrm>
            <a:off x="3429000" y="4038675"/>
            <a:ext cx="2360700" cy="9276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80000"/>
              </a:lnSpc>
              <a:spcBef>
                <a:spcPts val="0"/>
              </a:spcBef>
              <a:spcAft>
                <a:spcPts val="0"/>
              </a:spcAft>
              <a:buClr>
                <a:srgbClr val="000000"/>
              </a:buClr>
              <a:buSzPts val="1000"/>
              <a:buFont typeface="Nunito Light"/>
              <a:buChar char="-"/>
            </a:pPr>
            <a:r>
              <a:rPr b="0" i="0" lang="es" sz="1000" u="none" cap="none" strike="noStrike">
                <a:solidFill>
                  <a:srgbClr val="000000"/>
                </a:solidFill>
                <a:latin typeface="Nunito Light"/>
                <a:ea typeface="Nunito Light"/>
                <a:cs typeface="Nunito Light"/>
                <a:sym typeface="Nunito Light"/>
              </a:rPr>
              <a:t>Definir su silueta</a:t>
            </a:r>
            <a:endParaRPr b="0" i="0" sz="1000" u="none" cap="none" strike="noStrike">
              <a:solidFill>
                <a:srgbClr val="000000"/>
              </a:solidFill>
              <a:latin typeface="Nunito Light"/>
              <a:ea typeface="Nunito Light"/>
              <a:cs typeface="Nunito Light"/>
              <a:sym typeface="Nunito Light"/>
            </a:endParaRPr>
          </a:p>
          <a:p>
            <a:pPr indent="-292100" lvl="0" marL="457200" marR="0" rtl="0" algn="l">
              <a:lnSpc>
                <a:spcPct val="80000"/>
              </a:lnSpc>
              <a:spcBef>
                <a:spcPts val="0"/>
              </a:spcBef>
              <a:spcAft>
                <a:spcPts val="0"/>
              </a:spcAft>
              <a:buClr>
                <a:srgbClr val="000000"/>
              </a:buClr>
              <a:buSzPts val="1000"/>
              <a:buFont typeface="Nunito Light"/>
              <a:buChar char="-"/>
            </a:pPr>
            <a:r>
              <a:rPr b="0" i="0" lang="es" sz="1000" u="none" cap="none" strike="noStrike">
                <a:solidFill>
                  <a:srgbClr val="000000"/>
                </a:solidFill>
                <a:latin typeface="Nunito Light"/>
                <a:ea typeface="Nunito Light"/>
                <a:cs typeface="Nunito Light"/>
                <a:sym typeface="Nunito Light"/>
              </a:rPr>
              <a:t>Lucir más atractiva</a:t>
            </a:r>
            <a:endParaRPr b="0" i="0" sz="1000" u="none" cap="none" strike="noStrike">
              <a:solidFill>
                <a:srgbClr val="000000"/>
              </a:solidFill>
              <a:latin typeface="Nunito Light"/>
              <a:ea typeface="Nunito Light"/>
              <a:cs typeface="Nunito Light"/>
              <a:sym typeface="Nunito Light"/>
            </a:endParaRPr>
          </a:p>
          <a:p>
            <a:pPr indent="-292100" lvl="0" marL="457200" marR="0" rtl="0" algn="l">
              <a:lnSpc>
                <a:spcPct val="80000"/>
              </a:lnSpc>
              <a:spcBef>
                <a:spcPts val="0"/>
              </a:spcBef>
              <a:spcAft>
                <a:spcPts val="0"/>
              </a:spcAft>
              <a:buClr>
                <a:srgbClr val="000000"/>
              </a:buClr>
              <a:buSzPts val="1000"/>
              <a:buFont typeface="Nunito Light"/>
              <a:buChar char="-"/>
            </a:pPr>
            <a:r>
              <a:rPr b="0" i="0" lang="es" sz="1000" u="none" cap="none" strike="noStrike">
                <a:solidFill>
                  <a:srgbClr val="000000"/>
                </a:solidFill>
                <a:latin typeface="Nunito Light"/>
                <a:ea typeface="Nunito Light"/>
                <a:cs typeface="Nunito Light"/>
                <a:sym typeface="Nunito Light"/>
              </a:rPr>
              <a:t>Sentirse mejor consigo misma</a:t>
            </a:r>
            <a:endParaRPr b="0" i="0" sz="1000" u="none" cap="none" strike="noStrike">
              <a:solidFill>
                <a:srgbClr val="000000"/>
              </a:solidFill>
              <a:latin typeface="Nunito Light"/>
              <a:ea typeface="Nunito Light"/>
              <a:cs typeface="Nunito Light"/>
              <a:sym typeface="Nunito Light"/>
            </a:endParaRPr>
          </a:p>
        </p:txBody>
      </p:sp>
      <p:sp>
        <p:nvSpPr>
          <p:cNvPr id="292" name="Google Shape;292;p28"/>
          <p:cNvSpPr txBox="1"/>
          <p:nvPr/>
        </p:nvSpPr>
        <p:spPr>
          <a:xfrm>
            <a:off x="6409500" y="4038725"/>
            <a:ext cx="2360700" cy="927600"/>
          </a:xfrm>
          <a:prstGeom prst="rect">
            <a:avLst/>
          </a:prstGeom>
          <a:noFill/>
          <a:ln>
            <a:noFill/>
          </a:ln>
        </p:spPr>
        <p:txBody>
          <a:bodyPr anchorCtr="0" anchor="t" bIns="91425" lIns="91425" spcFirstLastPara="1" rIns="91425" wrap="square" tIns="91425">
            <a:noAutofit/>
          </a:bodyPr>
          <a:lstStyle/>
          <a:p>
            <a:pPr indent="-285750" lvl="0" marL="457200" marR="0" rtl="0" algn="l">
              <a:lnSpc>
                <a:spcPct val="80000"/>
              </a:lnSpc>
              <a:spcBef>
                <a:spcPts val="0"/>
              </a:spcBef>
              <a:spcAft>
                <a:spcPts val="0"/>
              </a:spcAft>
              <a:buClr>
                <a:srgbClr val="000000"/>
              </a:buClr>
              <a:buSzPts val="900"/>
              <a:buFont typeface="Nunito Light"/>
              <a:buChar char="-"/>
            </a:pPr>
            <a:r>
              <a:rPr b="0" i="0" lang="es" sz="900" u="none" cap="none" strike="noStrike">
                <a:solidFill>
                  <a:srgbClr val="000000"/>
                </a:solidFill>
                <a:latin typeface="Nunito Light"/>
                <a:ea typeface="Nunito Light"/>
                <a:cs typeface="Nunito Light"/>
                <a:sym typeface="Nunito Light"/>
              </a:rPr>
              <a:t>Precios muy elevados</a:t>
            </a:r>
            <a:endParaRPr b="0" i="0" sz="900" u="none" cap="none" strike="noStrike">
              <a:solidFill>
                <a:srgbClr val="000000"/>
              </a:solidFill>
              <a:latin typeface="Nunito Light"/>
              <a:ea typeface="Nunito Light"/>
              <a:cs typeface="Nunito Light"/>
              <a:sym typeface="Nunito Light"/>
            </a:endParaRPr>
          </a:p>
          <a:p>
            <a:pPr indent="-285750" lvl="0" marL="457200" marR="0" rtl="0" algn="l">
              <a:lnSpc>
                <a:spcPct val="80000"/>
              </a:lnSpc>
              <a:spcBef>
                <a:spcPts val="0"/>
              </a:spcBef>
              <a:spcAft>
                <a:spcPts val="0"/>
              </a:spcAft>
              <a:buClr>
                <a:srgbClr val="000000"/>
              </a:buClr>
              <a:buSzPts val="900"/>
              <a:buFont typeface="Nunito Light"/>
              <a:buChar char="-"/>
            </a:pPr>
            <a:r>
              <a:rPr b="0" i="0" lang="es" sz="900" u="none" cap="none" strike="noStrike">
                <a:solidFill>
                  <a:srgbClr val="000000"/>
                </a:solidFill>
                <a:latin typeface="Nunito Light"/>
                <a:ea typeface="Nunito Light"/>
                <a:cs typeface="Nunito Light"/>
                <a:sym typeface="Nunito Light"/>
              </a:rPr>
              <a:t>Largo tiempo de recuperación</a:t>
            </a:r>
            <a:endParaRPr b="0" i="0" sz="900" u="none" cap="none" strike="noStrike">
              <a:solidFill>
                <a:srgbClr val="000000"/>
              </a:solidFill>
              <a:latin typeface="Nunito Light"/>
              <a:ea typeface="Nunito Light"/>
              <a:cs typeface="Nunito Light"/>
              <a:sym typeface="Nunito Light"/>
            </a:endParaRPr>
          </a:p>
          <a:p>
            <a:pPr indent="-285750" lvl="0" marL="457200" marR="0" rtl="0" algn="l">
              <a:lnSpc>
                <a:spcPct val="80000"/>
              </a:lnSpc>
              <a:spcBef>
                <a:spcPts val="0"/>
              </a:spcBef>
              <a:spcAft>
                <a:spcPts val="0"/>
              </a:spcAft>
              <a:buClr>
                <a:srgbClr val="000000"/>
              </a:buClr>
              <a:buSzPts val="900"/>
              <a:buFont typeface="Nunito Light"/>
              <a:buChar char="-"/>
            </a:pPr>
            <a:r>
              <a:rPr b="0" i="0" lang="es" sz="900" u="none" cap="none" strike="noStrike">
                <a:solidFill>
                  <a:srgbClr val="000000"/>
                </a:solidFill>
                <a:latin typeface="Nunito Light"/>
                <a:ea typeface="Nunito Light"/>
                <a:cs typeface="Nunito Light"/>
                <a:sym typeface="Nunito Light"/>
              </a:rPr>
              <a:t>Técnicas muy antiguas</a:t>
            </a:r>
            <a:endParaRPr b="0" i="0" sz="900" u="none" cap="none" strike="noStrike">
              <a:solidFill>
                <a:srgbClr val="000000"/>
              </a:solidFill>
              <a:latin typeface="Nunito Light"/>
              <a:ea typeface="Nunito Light"/>
              <a:cs typeface="Nunito Light"/>
              <a:sym typeface="Nunito Light"/>
            </a:endParaRPr>
          </a:p>
          <a:p>
            <a:pPr indent="-285750" lvl="0" marL="457200" marR="0" rtl="0" algn="l">
              <a:lnSpc>
                <a:spcPct val="80000"/>
              </a:lnSpc>
              <a:spcBef>
                <a:spcPts val="0"/>
              </a:spcBef>
              <a:spcAft>
                <a:spcPts val="0"/>
              </a:spcAft>
              <a:buClr>
                <a:srgbClr val="000000"/>
              </a:buClr>
              <a:buSzPts val="900"/>
              <a:buFont typeface="Nunito Light"/>
              <a:buChar char="-"/>
            </a:pPr>
            <a:r>
              <a:rPr b="0" i="0" lang="es" sz="900" u="none" cap="none" strike="noStrike">
                <a:solidFill>
                  <a:srgbClr val="000000"/>
                </a:solidFill>
                <a:latin typeface="Nunito Light"/>
                <a:ea typeface="Nunito Light"/>
                <a:cs typeface="Nunito Light"/>
                <a:sym typeface="Nunito Light"/>
              </a:rPr>
              <a:t>Posibles complicaciones</a:t>
            </a:r>
            <a:endParaRPr b="0" i="0" sz="900" u="none" cap="none" strike="noStrike">
              <a:solidFill>
                <a:srgbClr val="000000"/>
              </a:solidFill>
              <a:latin typeface="Nunito Light"/>
              <a:ea typeface="Nunito Light"/>
              <a:cs typeface="Nunito Light"/>
              <a:sym typeface="Nunito Light"/>
            </a:endParaRPr>
          </a:p>
          <a:p>
            <a:pPr indent="-285750" lvl="0" marL="457200" marR="0" rtl="0" algn="l">
              <a:lnSpc>
                <a:spcPct val="80000"/>
              </a:lnSpc>
              <a:spcBef>
                <a:spcPts val="0"/>
              </a:spcBef>
              <a:spcAft>
                <a:spcPts val="0"/>
              </a:spcAft>
              <a:buClr>
                <a:srgbClr val="000000"/>
              </a:buClr>
              <a:buSzPts val="900"/>
              <a:buFont typeface="Nunito Light"/>
              <a:buChar char="-"/>
            </a:pPr>
            <a:r>
              <a:rPr b="0" i="0" lang="es" sz="900" u="none" cap="none" strike="noStrike">
                <a:solidFill>
                  <a:srgbClr val="000000"/>
                </a:solidFill>
                <a:latin typeface="Nunito Light"/>
                <a:ea typeface="Nunito Light"/>
                <a:cs typeface="Nunito Light"/>
                <a:sym typeface="Nunito Light"/>
              </a:rPr>
              <a:t>Marcas o cicatrices notorias</a:t>
            </a:r>
            <a:endParaRPr b="0" i="0" sz="900" u="none" cap="none" strike="noStrike">
              <a:solidFill>
                <a:srgbClr val="000000"/>
              </a:solidFill>
              <a:latin typeface="Nunito Light"/>
              <a:ea typeface="Nunito Light"/>
              <a:cs typeface="Nunito Light"/>
              <a:sym typeface="Nunito Light"/>
            </a:endParaRPr>
          </a:p>
          <a:p>
            <a:pPr indent="-285750" lvl="0" marL="457200" marR="0" rtl="0" algn="l">
              <a:lnSpc>
                <a:spcPct val="80000"/>
              </a:lnSpc>
              <a:spcBef>
                <a:spcPts val="0"/>
              </a:spcBef>
              <a:spcAft>
                <a:spcPts val="0"/>
              </a:spcAft>
              <a:buClr>
                <a:srgbClr val="000000"/>
              </a:buClr>
              <a:buSzPts val="900"/>
              <a:buFont typeface="Nunito Light"/>
              <a:buChar char="-"/>
            </a:pPr>
            <a:r>
              <a:rPr b="0" i="0" lang="es" sz="900" u="none" cap="none" strike="noStrike">
                <a:solidFill>
                  <a:srgbClr val="000000"/>
                </a:solidFill>
                <a:latin typeface="Nunito Light"/>
                <a:ea typeface="Nunito Light"/>
                <a:cs typeface="Nunito Light"/>
                <a:sym typeface="Nunito Light"/>
              </a:rPr>
              <a:t>Que los resultados no sean los esperados</a:t>
            </a:r>
            <a:endParaRPr b="0" i="0" sz="900" u="none" cap="none" strike="noStrike">
              <a:solidFill>
                <a:srgbClr val="000000"/>
              </a:solidFill>
              <a:latin typeface="Nunito Light"/>
              <a:ea typeface="Nunito Light"/>
              <a:cs typeface="Nunito Light"/>
              <a:sym typeface="Nunito Light"/>
            </a:endParaRPr>
          </a:p>
        </p:txBody>
      </p:sp>
      <p:pic>
        <p:nvPicPr>
          <p:cNvPr id="293" name="Google Shape;293;p28"/>
          <p:cNvPicPr preferRelativeResize="0"/>
          <p:nvPr/>
        </p:nvPicPr>
        <p:blipFill rotWithShape="1">
          <a:blip r:embed="rId3">
            <a:alphaModFix/>
          </a:blip>
          <a:srcRect b="0" l="0" r="0" t="0"/>
          <a:stretch/>
        </p:blipFill>
        <p:spPr>
          <a:xfrm>
            <a:off x="396513" y="3843475"/>
            <a:ext cx="2323169" cy="1027550"/>
          </a:xfrm>
          <a:prstGeom prst="rect">
            <a:avLst/>
          </a:prstGeom>
          <a:noFill/>
          <a:ln>
            <a:noFill/>
          </a:ln>
        </p:spPr>
      </p:pic>
      <p:sp>
        <p:nvSpPr>
          <p:cNvPr id="294" name="Google Shape;294;p28"/>
          <p:cNvSpPr txBox="1"/>
          <p:nvPr/>
        </p:nvSpPr>
        <p:spPr>
          <a:xfrm>
            <a:off x="3461875" y="708525"/>
            <a:ext cx="5234100" cy="14634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1000"/>
              <a:buFont typeface="Arial"/>
              <a:buNone/>
            </a:pPr>
            <a:r>
              <a:rPr b="0" i="0" lang="es" sz="1000" u="none" cap="none" strike="noStrike">
                <a:solidFill>
                  <a:srgbClr val="000000"/>
                </a:solidFill>
                <a:latin typeface="Nunito SemiBold"/>
                <a:ea typeface="Nunito SemiBold"/>
                <a:cs typeface="Nunito SemiBold"/>
                <a:sym typeface="Nunito SemiBold"/>
              </a:rPr>
              <a:t>Alcance potencial: </a:t>
            </a:r>
            <a:r>
              <a:rPr b="0" i="0" lang="es" sz="1000" u="none" cap="none" strike="noStrike">
                <a:solidFill>
                  <a:srgbClr val="000000"/>
                </a:solidFill>
                <a:latin typeface="Nunito Light"/>
                <a:ea typeface="Nunito Light"/>
                <a:cs typeface="Nunito Light"/>
                <a:sym typeface="Nunito Light"/>
              </a:rPr>
              <a:t>31,000 personas</a:t>
            </a:r>
            <a:endParaRPr b="0" i="0" sz="1000" u="none" cap="none" strike="noStrike">
              <a:solidFill>
                <a:srgbClr val="000000"/>
              </a:solidFill>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000"/>
              <a:buFont typeface="Arial"/>
              <a:buNone/>
            </a:pPr>
            <a:r>
              <a:rPr b="0" i="0" lang="es" sz="1000" u="none" cap="none" strike="noStrike">
                <a:solidFill>
                  <a:srgbClr val="000000"/>
                </a:solidFill>
                <a:latin typeface="Nunito SemiBold"/>
                <a:ea typeface="Nunito SemiBold"/>
                <a:cs typeface="Nunito SemiBold"/>
                <a:sym typeface="Nunito SemiBold"/>
              </a:rPr>
              <a:t>Lugar - Viviendo en: </a:t>
            </a:r>
            <a:r>
              <a:rPr b="0" i="0" lang="es" sz="1000" u="none" cap="none" strike="noStrike">
                <a:solidFill>
                  <a:srgbClr val="000000"/>
                </a:solidFill>
                <a:latin typeface="Nunito Light"/>
                <a:ea typeface="Nunito Light"/>
                <a:cs typeface="Nunito Light"/>
                <a:sym typeface="Nunito Light"/>
              </a:rPr>
              <a:t>Palma de Mallorca (+40 km) Balearic Islands</a:t>
            </a:r>
            <a:endParaRPr b="0" i="0" sz="1000" u="none" cap="none" strike="noStrike">
              <a:solidFill>
                <a:srgbClr val="000000"/>
              </a:solidFill>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000"/>
              <a:buFont typeface="Arial"/>
              <a:buNone/>
            </a:pPr>
            <a:r>
              <a:rPr b="0" i="0" lang="es" sz="1000" u="none" cap="none" strike="noStrike">
                <a:solidFill>
                  <a:srgbClr val="000000"/>
                </a:solidFill>
                <a:latin typeface="Nunito SemiBold"/>
                <a:ea typeface="Nunito SemiBold"/>
                <a:cs typeface="Nunito SemiBold"/>
                <a:sym typeface="Nunito SemiBold"/>
              </a:rPr>
              <a:t>Edad: </a:t>
            </a:r>
            <a:r>
              <a:rPr b="0" i="0" lang="es" sz="1000" u="none" cap="none" strike="noStrike">
                <a:solidFill>
                  <a:srgbClr val="000000"/>
                </a:solidFill>
                <a:latin typeface="Nunito Light"/>
                <a:ea typeface="Nunito Light"/>
                <a:cs typeface="Nunito Light"/>
                <a:sym typeface="Nunito Light"/>
              </a:rPr>
              <a:t>20 - 50 </a:t>
            </a:r>
            <a:endParaRPr b="0" i="0" sz="1000" u="none" cap="none" strike="noStrike">
              <a:solidFill>
                <a:srgbClr val="000000"/>
              </a:solidFill>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000"/>
              <a:buFont typeface="Arial"/>
              <a:buNone/>
            </a:pPr>
            <a:r>
              <a:rPr b="0" i="0" lang="es" sz="1000" u="none" cap="none" strike="noStrike">
                <a:solidFill>
                  <a:srgbClr val="000000"/>
                </a:solidFill>
                <a:latin typeface="Nunito SemiBold"/>
                <a:ea typeface="Nunito SemiBold"/>
                <a:cs typeface="Nunito SemiBold"/>
                <a:sym typeface="Nunito SemiBold"/>
              </a:rPr>
              <a:t>Sexo: </a:t>
            </a:r>
            <a:r>
              <a:rPr b="0" i="0" lang="es" sz="1000" u="none" cap="none" strike="noStrike">
                <a:solidFill>
                  <a:srgbClr val="000000"/>
                </a:solidFill>
                <a:latin typeface="Nunito Light"/>
                <a:ea typeface="Nunito Light"/>
                <a:cs typeface="Nunito Light"/>
                <a:sym typeface="Nunito Light"/>
              </a:rPr>
              <a:t>Hombres y mujeres </a:t>
            </a:r>
            <a:endParaRPr b="0" i="0" sz="1000" u="none" cap="none" strike="noStrike">
              <a:solidFill>
                <a:srgbClr val="000000"/>
              </a:solidFill>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000"/>
              <a:buFont typeface="Arial"/>
              <a:buNone/>
            </a:pPr>
            <a:r>
              <a:rPr b="0" i="0" lang="es" sz="1000" u="none" cap="none" strike="noStrike">
                <a:solidFill>
                  <a:srgbClr val="000000"/>
                </a:solidFill>
                <a:latin typeface="Nunito SemiBold"/>
                <a:ea typeface="Nunito SemiBold"/>
                <a:cs typeface="Nunito SemiBold"/>
                <a:sym typeface="Nunito SemiBold"/>
              </a:rPr>
              <a:t>Personas que coinciden con: </a:t>
            </a:r>
            <a:r>
              <a:rPr b="0" i="0" lang="es" sz="1000" u="none" cap="none" strike="noStrike">
                <a:solidFill>
                  <a:srgbClr val="1C1E21"/>
                </a:solidFill>
                <a:highlight>
                  <a:srgbClr val="FFFFFF"/>
                </a:highlight>
                <a:latin typeface="Nunito Light"/>
                <a:ea typeface="Nunito Light"/>
                <a:cs typeface="Nunito Light"/>
                <a:sym typeface="Nunito Light"/>
              </a:rPr>
              <a:t>Belleza, Faja, Dieta sana, Dietas bajas en carbohidratos, Dieta baja en grasas, Cuidado personal, Régimen alimenticio, Peso corporal, Bajar de Peso, Peso, Cintura, Dietas, Healthy Habits, Abdomen, Nutritionist, Muslo, Aparato genital, Busto, Músculo glúteo mayor, Brazo, Silueta, Silicona, Implants o Estética</a:t>
            </a:r>
            <a:endParaRPr b="0" i="0" sz="1000" u="none" cap="none" strike="noStrike">
              <a:solidFill>
                <a:srgbClr val="1C1E21"/>
              </a:solidFill>
              <a:highlight>
                <a:srgbClr val="FFFFFF"/>
              </a:highlight>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000"/>
              <a:buFont typeface="Arial"/>
              <a:buNone/>
            </a:pPr>
            <a:r>
              <a:rPr b="1" i="0" lang="es" sz="1000" u="none" cap="none" strike="noStrike">
                <a:solidFill>
                  <a:srgbClr val="1C1E21"/>
                </a:solidFill>
                <a:highlight>
                  <a:srgbClr val="FFFFFF"/>
                </a:highlight>
                <a:latin typeface="Nunito"/>
                <a:ea typeface="Nunito"/>
                <a:cs typeface="Nunito"/>
                <a:sym typeface="Nunito"/>
              </a:rPr>
              <a:t>Y también deben coincidir con:</a:t>
            </a:r>
            <a:endParaRPr b="1" i="0" sz="1000" u="none" cap="none" strike="noStrike">
              <a:solidFill>
                <a:srgbClr val="1C1E21"/>
              </a:solidFill>
              <a:highlight>
                <a:srgbClr val="FFFFFF"/>
              </a:highlight>
              <a:latin typeface="Nunito"/>
              <a:ea typeface="Nunito"/>
              <a:cs typeface="Nunito"/>
              <a:sym typeface="Nunito"/>
            </a:endParaRPr>
          </a:p>
          <a:p>
            <a:pPr indent="0" lvl="0" marL="0" marR="0" rtl="0" algn="l">
              <a:lnSpc>
                <a:spcPct val="80000"/>
              </a:lnSpc>
              <a:spcBef>
                <a:spcPts val="0"/>
              </a:spcBef>
              <a:spcAft>
                <a:spcPts val="0"/>
              </a:spcAft>
              <a:buClr>
                <a:srgbClr val="000000"/>
              </a:buClr>
              <a:buSzPts val="1000"/>
              <a:buFont typeface="Arial"/>
              <a:buNone/>
            </a:pPr>
            <a:r>
              <a:rPr b="0" i="0" lang="es" sz="1000" u="none" cap="none" strike="noStrike">
                <a:solidFill>
                  <a:srgbClr val="1C1E21"/>
                </a:solidFill>
                <a:highlight>
                  <a:srgbClr val="FFFFFF"/>
                </a:highlight>
                <a:latin typeface="Nunito Light"/>
                <a:ea typeface="Nunito Light"/>
                <a:cs typeface="Nunito Light"/>
                <a:sym typeface="Nunito Light"/>
              </a:rPr>
              <a:t>Cirujano, Adelgazamiento localizado, Medicina Est</a:t>
            </a:r>
            <a:r>
              <a:rPr lang="es" sz="1000">
                <a:solidFill>
                  <a:srgbClr val="1C1E21"/>
                </a:solidFill>
                <a:highlight>
                  <a:srgbClr val="FFFFFF"/>
                </a:highlight>
                <a:latin typeface="Nunito Light"/>
                <a:ea typeface="Nunito Light"/>
                <a:cs typeface="Nunito Light"/>
                <a:sym typeface="Nunito Light"/>
              </a:rPr>
              <a:t>é</a:t>
            </a:r>
            <a:r>
              <a:rPr b="0" i="0" lang="es" sz="1000" u="none" cap="none" strike="noStrike">
                <a:solidFill>
                  <a:srgbClr val="1C1E21"/>
                </a:solidFill>
                <a:highlight>
                  <a:srgbClr val="FFFFFF"/>
                </a:highlight>
                <a:latin typeface="Nunito Light"/>
                <a:ea typeface="Nunito Light"/>
                <a:cs typeface="Nunito Light"/>
                <a:sym typeface="Nunito Light"/>
              </a:rPr>
              <a:t>tica, Cirug</a:t>
            </a:r>
            <a:r>
              <a:rPr lang="es" sz="1000">
                <a:solidFill>
                  <a:srgbClr val="1C1E21"/>
                </a:solidFill>
                <a:highlight>
                  <a:srgbClr val="FFFFFF"/>
                </a:highlight>
                <a:latin typeface="Nunito Light"/>
                <a:ea typeface="Nunito Light"/>
                <a:cs typeface="Nunito Light"/>
                <a:sym typeface="Nunito Light"/>
              </a:rPr>
              <a:t>í</a:t>
            </a:r>
            <a:r>
              <a:rPr b="0" i="0" lang="es" sz="1000" u="none" cap="none" strike="noStrike">
                <a:solidFill>
                  <a:srgbClr val="1C1E21"/>
                </a:solidFill>
                <a:highlight>
                  <a:srgbClr val="FFFFFF"/>
                </a:highlight>
                <a:latin typeface="Nunito Light"/>
                <a:ea typeface="Nunito Light"/>
                <a:cs typeface="Nunito Light"/>
                <a:sym typeface="Nunito Light"/>
              </a:rPr>
              <a:t>a Estética y Spa, Especialidades médicas o Ginecología</a:t>
            </a:r>
            <a:endParaRPr b="0" i="0" sz="1000" u="none" cap="none" strike="noStrike">
              <a:solidFill>
                <a:srgbClr val="1C1E21"/>
              </a:solidFill>
              <a:highlight>
                <a:srgbClr val="FFFFFF"/>
              </a:highlight>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000"/>
              <a:buFont typeface="Arial"/>
              <a:buNone/>
            </a:pPr>
            <a:r>
              <a:rPr b="0" i="0" lang="es" sz="1000" u="none" cap="none" strike="noStrike">
                <a:solidFill>
                  <a:srgbClr val="000000"/>
                </a:solidFill>
                <a:latin typeface="Nunito SemiBold"/>
                <a:ea typeface="Nunito SemiBold"/>
                <a:cs typeface="Nunito SemiBold"/>
                <a:sym typeface="Nunito SemiBold"/>
              </a:rPr>
              <a:t> </a:t>
            </a:r>
            <a:endParaRPr b="0" i="0" sz="1000" u="none" cap="none" strike="noStrike">
              <a:solidFill>
                <a:srgbClr val="000000"/>
              </a:solidFill>
              <a:latin typeface="Nunito SemiBold"/>
              <a:ea typeface="Nunito SemiBold"/>
              <a:cs typeface="Nunito SemiBold"/>
              <a:sym typeface="Nunito SemiBold"/>
            </a:endParaRPr>
          </a:p>
        </p:txBody>
      </p:sp>
      <p:sp>
        <p:nvSpPr>
          <p:cNvPr id="295" name="Google Shape;295;p28"/>
          <p:cNvSpPr txBox="1"/>
          <p:nvPr/>
        </p:nvSpPr>
        <p:spPr>
          <a:xfrm>
            <a:off x="149600" y="2255625"/>
            <a:ext cx="2817000" cy="344100"/>
          </a:xfrm>
          <a:prstGeom prst="rect">
            <a:avLst/>
          </a:prstGeom>
          <a:noFill/>
          <a:ln>
            <a:noFill/>
          </a:ln>
        </p:spPr>
        <p:txBody>
          <a:bodyPr anchorCtr="0" anchor="t" bIns="91425" lIns="91425" spcFirstLastPara="1" rIns="91425" wrap="square" tIns="91425">
            <a:noAutofit/>
          </a:bodyPr>
          <a:lstStyle/>
          <a:p>
            <a:pPr indent="0" lvl="0" marL="0" marR="0" rtl="0" algn="ctr">
              <a:lnSpc>
                <a:spcPct val="80000"/>
              </a:lnSpc>
              <a:spcBef>
                <a:spcPts val="0"/>
              </a:spcBef>
              <a:spcAft>
                <a:spcPts val="0"/>
              </a:spcAft>
              <a:buClr>
                <a:srgbClr val="000000"/>
              </a:buClr>
              <a:buSzPts val="1200"/>
              <a:buFont typeface="Arial"/>
              <a:buNone/>
            </a:pPr>
            <a:r>
              <a:rPr b="0" i="0" lang="es" sz="1200" u="none" cap="none" strike="noStrike">
                <a:solidFill>
                  <a:srgbClr val="000000"/>
                </a:solidFill>
                <a:latin typeface="Nunito Light"/>
                <a:ea typeface="Nunito Light"/>
                <a:cs typeface="Nunito Light"/>
                <a:sym typeface="Nunito Light"/>
              </a:rPr>
              <a:t>Clarissa / 30 años / Mallorca España.</a:t>
            </a:r>
            <a:endParaRPr b="0" i="0" sz="1200" u="none" cap="none" strike="noStrike">
              <a:solidFill>
                <a:srgbClr val="000000"/>
              </a:solidFill>
              <a:latin typeface="Nunito Light"/>
              <a:ea typeface="Nunito Light"/>
              <a:cs typeface="Nunito Light"/>
              <a:sym typeface="Nunito Light"/>
            </a:endParaRPr>
          </a:p>
        </p:txBody>
      </p:sp>
      <p:pic>
        <p:nvPicPr>
          <p:cNvPr id="296" name="Google Shape;296;p28"/>
          <p:cNvPicPr preferRelativeResize="0"/>
          <p:nvPr/>
        </p:nvPicPr>
        <p:blipFill rotWithShape="1">
          <a:blip r:embed="rId4">
            <a:alphaModFix/>
          </a:blip>
          <a:srcRect b="0" l="15729" r="31909" t="0"/>
          <a:stretch/>
        </p:blipFill>
        <p:spPr>
          <a:xfrm>
            <a:off x="700849" y="334214"/>
            <a:ext cx="1714500" cy="18214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9"/>
          <p:cNvSpPr txBox="1"/>
          <p:nvPr/>
        </p:nvSpPr>
        <p:spPr>
          <a:xfrm>
            <a:off x="1712150" y="1537425"/>
            <a:ext cx="5883600" cy="1691700"/>
          </a:xfrm>
          <a:prstGeom prst="rect">
            <a:avLst/>
          </a:prstGeom>
          <a:noFill/>
          <a:ln>
            <a:noFill/>
          </a:ln>
        </p:spPr>
        <p:txBody>
          <a:bodyPr anchorCtr="0" anchor="b" bIns="92025" lIns="92025" spcFirstLastPara="1" rIns="92025" wrap="square" tIns="92025">
            <a:noAutofit/>
          </a:bodyPr>
          <a:lstStyle/>
          <a:p>
            <a:pPr indent="0" lvl="0" marL="0" marR="0" rtl="0" algn="l">
              <a:lnSpc>
                <a:spcPct val="100000"/>
              </a:lnSpc>
              <a:spcBef>
                <a:spcPts val="0"/>
              </a:spcBef>
              <a:spcAft>
                <a:spcPts val="0"/>
              </a:spcAft>
              <a:buClr>
                <a:srgbClr val="000000"/>
              </a:buClr>
              <a:buSzPts val="5000"/>
              <a:buFont typeface="Arial"/>
              <a:buNone/>
            </a:pPr>
            <a:r>
              <a:rPr b="1" lang="es" sz="5000">
                <a:latin typeface="Nunito"/>
                <a:ea typeface="Nunito"/>
                <a:cs typeface="Nunito"/>
                <a:sym typeface="Nunito"/>
              </a:rPr>
              <a:t>Acciones para impulsar las redes</a:t>
            </a:r>
            <a:endParaRPr b="1" i="0" sz="5000" u="none" cap="none" strike="noStrike">
              <a:solidFill>
                <a:srgbClr val="000000"/>
              </a:solidFill>
              <a:latin typeface="Nunito"/>
              <a:ea typeface="Nunito"/>
              <a:cs typeface="Nunito"/>
              <a:sym typeface="Nunito"/>
            </a:endParaRPr>
          </a:p>
        </p:txBody>
      </p:sp>
      <p:grpSp>
        <p:nvGrpSpPr>
          <p:cNvPr id="302" name="Google Shape;302;p29"/>
          <p:cNvGrpSpPr/>
          <p:nvPr/>
        </p:nvGrpSpPr>
        <p:grpSpPr>
          <a:xfrm>
            <a:off x="1548247" y="2025989"/>
            <a:ext cx="73155" cy="714554"/>
            <a:chOff x="3635175" y="2887335"/>
            <a:chExt cx="86400" cy="1000215"/>
          </a:xfrm>
        </p:grpSpPr>
        <p:sp>
          <p:nvSpPr>
            <p:cNvPr id="303" name="Google Shape;303;p29"/>
            <p:cNvSpPr/>
            <p:nvPr/>
          </p:nvSpPr>
          <p:spPr>
            <a:xfrm rot="5400000">
              <a:off x="3428325" y="3094185"/>
              <a:ext cx="500100" cy="86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73375" lIns="73375" spcFirstLastPara="1" rIns="73375" wrap="square" tIns="733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4" name="Google Shape;304;p29"/>
            <p:cNvSpPr/>
            <p:nvPr/>
          </p:nvSpPr>
          <p:spPr>
            <a:xfrm rot="5400000">
              <a:off x="3428325" y="3594300"/>
              <a:ext cx="500100" cy="86400"/>
            </a:xfrm>
            <a:prstGeom prst="rect">
              <a:avLst/>
            </a:prstGeom>
            <a:solidFill>
              <a:srgbClr val="CCCCCC"/>
            </a:solidFill>
            <a:ln cap="flat" cmpd="sng" w="9525">
              <a:solidFill>
                <a:srgbClr val="D9D9D9"/>
              </a:solidFill>
              <a:prstDash val="solid"/>
              <a:round/>
              <a:headEnd len="sm" w="sm" type="none"/>
              <a:tailEnd len="sm" w="sm" type="none"/>
            </a:ln>
          </p:spPr>
          <p:txBody>
            <a:bodyPr anchorCtr="0" anchor="ctr" bIns="73375" lIns="73375" spcFirstLastPara="1" rIns="73375" wrap="square" tIns="733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txBox="1"/>
          <p:nvPr/>
        </p:nvSpPr>
        <p:spPr>
          <a:xfrm>
            <a:off x="357975" y="268425"/>
            <a:ext cx="37089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1F497D"/>
              </a:buClr>
              <a:buSzPts val="1800"/>
              <a:buFont typeface="Arial"/>
              <a:buAutoNum type="arabicParenR"/>
            </a:pPr>
            <a:r>
              <a:rPr b="1" lang="es" sz="1800">
                <a:solidFill>
                  <a:srgbClr val="1F497D"/>
                </a:solidFill>
              </a:rPr>
              <a:t>Conocer la s</a:t>
            </a:r>
            <a:r>
              <a:rPr b="1" i="0" lang="es" sz="1800" u="none" cap="none" strike="noStrike">
                <a:solidFill>
                  <a:srgbClr val="1F497D"/>
                </a:solidFill>
                <a:latin typeface="Arial"/>
                <a:ea typeface="Arial"/>
                <a:cs typeface="Arial"/>
                <a:sym typeface="Arial"/>
              </a:rPr>
              <a:t>ituación actual:</a:t>
            </a:r>
            <a:endParaRPr b="0" i="0" sz="1400" u="none" cap="none" strike="noStrike">
              <a:solidFill>
                <a:srgbClr val="000000"/>
              </a:solidFill>
              <a:latin typeface="Arial"/>
              <a:ea typeface="Arial"/>
              <a:cs typeface="Arial"/>
              <a:sym typeface="Arial"/>
            </a:endParaRPr>
          </a:p>
        </p:txBody>
      </p:sp>
      <p:sp>
        <p:nvSpPr>
          <p:cNvPr id="310" name="Google Shape;310;p30"/>
          <p:cNvSpPr txBox="1"/>
          <p:nvPr/>
        </p:nvSpPr>
        <p:spPr>
          <a:xfrm>
            <a:off x="775023" y="4508125"/>
            <a:ext cx="7061100" cy="391200"/>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Clr>
                <a:srgbClr val="000000"/>
              </a:buClr>
              <a:buSzPts val="1200"/>
              <a:buFont typeface="Arial"/>
              <a:buNone/>
            </a:pPr>
            <a:r>
              <a:rPr b="0" i="0" lang="es" sz="1100" u="none" cap="none" strike="noStrike">
                <a:solidFill>
                  <a:srgbClr val="000000"/>
                </a:solidFill>
                <a:latin typeface="Montserrat Light"/>
                <a:ea typeface="Montserrat Light"/>
                <a:cs typeface="Montserrat Light"/>
                <a:sym typeface="Montserrat Light"/>
              </a:rPr>
              <a:t>* Nota: Promedio calculado porcentualmente al número de seguidores así:</a:t>
            </a:r>
            <a:endParaRPr b="0" i="0" sz="1100" u="none" cap="none" strike="noStrike">
              <a:solidFill>
                <a:srgbClr val="000000"/>
              </a:solidFill>
              <a:latin typeface="Montserrat Light"/>
              <a:ea typeface="Montserrat Light"/>
              <a:cs typeface="Montserrat Light"/>
              <a:sym typeface="Montserrat Light"/>
            </a:endParaRPr>
          </a:p>
          <a:p>
            <a:pPr indent="0" lvl="0" marL="12700" marR="5080" rtl="0" algn="l">
              <a:lnSpc>
                <a:spcPct val="100000"/>
              </a:lnSpc>
              <a:spcBef>
                <a:spcPts val="100"/>
              </a:spcBef>
              <a:spcAft>
                <a:spcPts val="0"/>
              </a:spcAft>
              <a:buClr>
                <a:srgbClr val="000000"/>
              </a:buClr>
              <a:buSzPts val="1200"/>
              <a:buFont typeface="Arial"/>
              <a:buNone/>
            </a:pPr>
            <a:r>
              <a:rPr b="0" i="0" lang="es" sz="1100" u="none" cap="none" strike="noStrike">
                <a:solidFill>
                  <a:srgbClr val="000000"/>
                </a:solidFill>
                <a:latin typeface="Montserrat Light"/>
                <a:ea typeface="Montserrat Light"/>
                <a:cs typeface="Montserrat Light"/>
                <a:sym typeface="Montserrat Light"/>
              </a:rPr>
              <a:t>            (Promedio de interacción por publicación / número de seguidores al finalizar el  mes) x 100</a:t>
            </a:r>
            <a:endParaRPr b="0" i="0" sz="1100" u="none" cap="none" strike="noStrike">
              <a:solidFill>
                <a:srgbClr val="000000"/>
              </a:solidFill>
              <a:latin typeface="Montserrat Light"/>
              <a:ea typeface="Montserrat Light"/>
              <a:cs typeface="Montserrat Light"/>
              <a:sym typeface="Montserrat Light"/>
            </a:endParaRPr>
          </a:p>
        </p:txBody>
      </p:sp>
      <p:sp>
        <p:nvSpPr>
          <p:cNvPr id="311" name="Google Shape;311;p30"/>
          <p:cNvSpPr txBox="1"/>
          <p:nvPr/>
        </p:nvSpPr>
        <p:spPr>
          <a:xfrm>
            <a:off x="572025" y="891750"/>
            <a:ext cx="8001300" cy="391200"/>
          </a:xfrm>
          <a:prstGeom prst="rect">
            <a:avLst/>
          </a:prstGeom>
          <a:noFill/>
          <a:ln>
            <a:noFill/>
          </a:ln>
        </p:spPr>
        <p:txBody>
          <a:bodyPr anchorCtr="0" anchor="t" bIns="0" lIns="0" spcFirstLastPara="1" rIns="0" wrap="square" tIns="12700">
            <a:noAutofit/>
          </a:bodyPr>
          <a:lstStyle/>
          <a:p>
            <a:pPr indent="0" lvl="0" marL="12700" marR="5080" rtl="0" algn="just">
              <a:lnSpc>
                <a:spcPct val="115000"/>
              </a:lnSpc>
              <a:spcBef>
                <a:spcPts val="100"/>
              </a:spcBef>
              <a:spcAft>
                <a:spcPts val="0"/>
              </a:spcAft>
              <a:buClr>
                <a:srgbClr val="000000"/>
              </a:buClr>
              <a:buSzPts val="1200"/>
              <a:buFont typeface="Arial"/>
              <a:buNone/>
            </a:pPr>
            <a:r>
              <a:rPr lang="es" sz="1100">
                <a:latin typeface="Montserrat Light"/>
                <a:ea typeface="Montserrat Light"/>
                <a:cs typeface="Montserrat Light"/>
                <a:sym typeface="Montserrat Light"/>
              </a:rPr>
              <a:t>Conocer la situación actual de los canales digitales del Dr. Gabriel Giménez permitirá establecer metas que estén basadas en las métricas del rendimiento que se tiene hasta el momento:</a:t>
            </a:r>
            <a:endParaRPr b="0" i="0" sz="1100" u="none" cap="none" strike="noStrike">
              <a:solidFill>
                <a:srgbClr val="000000"/>
              </a:solidFill>
              <a:latin typeface="Montserrat Light"/>
              <a:ea typeface="Montserrat Light"/>
              <a:cs typeface="Montserrat Light"/>
              <a:sym typeface="Montserrat Light"/>
            </a:endParaRPr>
          </a:p>
        </p:txBody>
      </p:sp>
      <p:pic>
        <p:nvPicPr>
          <p:cNvPr id="312" name="Google Shape;312;p30"/>
          <p:cNvPicPr preferRelativeResize="0"/>
          <p:nvPr/>
        </p:nvPicPr>
        <p:blipFill rotWithShape="1">
          <a:blip r:embed="rId3">
            <a:alphaModFix/>
          </a:blip>
          <a:srcRect b="0" l="0" r="0" t="0"/>
          <a:stretch/>
        </p:blipFill>
        <p:spPr>
          <a:xfrm>
            <a:off x="623859" y="3111675"/>
            <a:ext cx="459900" cy="453311"/>
          </a:xfrm>
          <a:prstGeom prst="rect">
            <a:avLst/>
          </a:prstGeom>
          <a:noFill/>
          <a:ln>
            <a:noFill/>
          </a:ln>
        </p:spPr>
      </p:pic>
      <p:graphicFrame>
        <p:nvGraphicFramePr>
          <p:cNvPr id="313" name="Google Shape;313;p30"/>
          <p:cNvGraphicFramePr/>
          <p:nvPr/>
        </p:nvGraphicFramePr>
        <p:xfrm>
          <a:off x="1228188" y="1820213"/>
          <a:ext cx="3000000" cy="3000000"/>
        </p:xfrm>
        <a:graphic>
          <a:graphicData uri="http://schemas.openxmlformats.org/drawingml/2006/table">
            <a:tbl>
              <a:tblPr>
                <a:noFill/>
                <a:tableStyleId>{0F7DB106-C090-4B02-AF93-8E7BBF939EBE}</a:tableStyleId>
              </a:tblPr>
              <a:tblGrid>
                <a:gridCol w="1250800"/>
                <a:gridCol w="1482925"/>
                <a:gridCol w="1464075"/>
                <a:gridCol w="1464075"/>
                <a:gridCol w="1464075"/>
              </a:tblGrid>
              <a:tr h="121917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Número de seguidores</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lang="es" sz="1200" u="none" cap="none" strike="noStrike"/>
                        <a:t>(</a:t>
                      </a:r>
                      <a:r>
                        <a:rPr lang="es" sz="1200"/>
                        <a:t>13</a:t>
                      </a:r>
                      <a:r>
                        <a:rPr lang="es" sz="1200" u="none" cap="none" strike="noStrike"/>
                        <a:t> </a:t>
                      </a:r>
                      <a:r>
                        <a:rPr lang="es" sz="1200"/>
                        <a:t>abr</a:t>
                      </a:r>
                      <a:r>
                        <a:rPr lang="es" sz="1200" u="none" cap="none" strike="noStrike"/>
                        <a:t>)</a:t>
                      </a:r>
                      <a:endParaRPr sz="1200" u="none" cap="none" strike="noStrike"/>
                    </a:p>
                  </a:txBody>
                  <a:tcPr marT="91425" marB="91425" marR="91425" marL="91425" anchor="ctr">
                    <a:solidFill>
                      <a:srgbClr val="A4C2F4"/>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Número de Post</a:t>
                      </a:r>
                      <a:endParaRPr/>
                    </a:p>
                    <a:p>
                      <a:pPr indent="0" lvl="0" marL="0" marR="0" rtl="0" algn="ctr">
                        <a:lnSpc>
                          <a:spcPct val="100000"/>
                        </a:lnSpc>
                        <a:spcBef>
                          <a:spcPts val="0"/>
                        </a:spcBef>
                        <a:spcAft>
                          <a:spcPts val="0"/>
                        </a:spcAft>
                        <a:buClr>
                          <a:srgbClr val="000000"/>
                        </a:buClr>
                        <a:buSzPts val="1400"/>
                        <a:buFont typeface="Arial"/>
                        <a:buNone/>
                      </a:pPr>
                      <a:r>
                        <a:rPr lang="es" sz="1400" u="none" cap="none" strike="noStrike"/>
                        <a:t> </a:t>
                      </a:r>
                      <a:r>
                        <a:rPr lang="es" sz="1100" u="none" cap="none" strike="noStrike"/>
                        <a:t>(</a:t>
                      </a:r>
                      <a:r>
                        <a:rPr lang="es" sz="1100"/>
                        <a:t>13 feb</a:t>
                      </a:r>
                      <a:r>
                        <a:rPr lang="es" sz="1100" u="none" cap="none" strike="noStrike"/>
                        <a:t> - </a:t>
                      </a:r>
                      <a:r>
                        <a:rPr lang="es" sz="1100"/>
                        <a:t>13</a:t>
                      </a:r>
                      <a:r>
                        <a:rPr lang="es" sz="1100" u="none" cap="none" strike="noStrike"/>
                        <a:t> </a:t>
                      </a:r>
                      <a:r>
                        <a:rPr lang="es" sz="1100"/>
                        <a:t>abr</a:t>
                      </a:r>
                      <a:r>
                        <a:rPr lang="es" sz="1100" u="none" cap="none" strike="noStrike"/>
                        <a:t>)</a:t>
                      </a:r>
                      <a:endParaRPr sz="1100" u="none" cap="none" strike="noStrike"/>
                    </a:p>
                  </a:txBody>
                  <a:tcPr marT="91425" marB="91425" marR="91425" marL="91425" anchor="ctr">
                    <a:solidFill>
                      <a:srgbClr val="A4C2F4"/>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Promedio de me gustas 2021</a:t>
                      </a:r>
                      <a:endParaRPr sz="1400" u="none" cap="none" strike="noStrike"/>
                    </a:p>
                    <a:p>
                      <a:pPr indent="0" lvl="0" marL="0" marR="0" rtl="0" algn="ctr">
                        <a:lnSpc>
                          <a:spcPct val="100000"/>
                        </a:lnSpc>
                        <a:spcBef>
                          <a:spcPts val="0"/>
                        </a:spcBef>
                        <a:spcAft>
                          <a:spcPts val="0"/>
                        </a:spcAft>
                        <a:buClr>
                          <a:srgbClr val="000000"/>
                        </a:buClr>
                        <a:buSzPts val="1100"/>
                        <a:buFont typeface="Arial"/>
                        <a:buNone/>
                      </a:pPr>
                      <a:r>
                        <a:rPr lang="es" sz="1100" u="none" cap="none" strike="noStrike"/>
                        <a:t>(</a:t>
                      </a:r>
                      <a:r>
                        <a:rPr lang="es" sz="1100">
                          <a:solidFill>
                            <a:srgbClr val="000000"/>
                          </a:solidFill>
                        </a:rPr>
                        <a:t>13 feb - 13 abr)</a:t>
                      </a:r>
                      <a:endParaRPr sz="700" u="none" cap="none" strike="noStrike"/>
                    </a:p>
                  </a:txBody>
                  <a:tcPr marT="91425" marB="91425" marR="91425" marL="91425" anchor="ctr">
                    <a:lnR cap="flat" cmpd="sng" w="9525">
                      <a:solidFill>
                        <a:srgbClr val="9E9E9E"/>
                      </a:solidFill>
                      <a:prstDash val="solid"/>
                      <a:round/>
                      <a:headEnd len="sm" w="sm" type="none"/>
                      <a:tailEnd len="sm" w="sm" type="none"/>
                    </a:lnR>
                    <a:solidFill>
                      <a:srgbClr val="A4C2F4"/>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Promedio de comentarios </a:t>
                      </a:r>
                      <a:endParaRPr>
                        <a:solidFill>
                          <a:srgbClr val="000000"/>
                        </a:solidFill>
                      </a:endParaRPr>
                    </a:p>
                    <a:p>
                      <a:pPr indent="0" lvl="0" marL="0" marR="0" rtl="0" algn="ctr">
                        <a:lnSpc>
                          <a:spcPct val="100000"/>
                        </a:lnSpc>
                        <a:spcBef>
                          <a:spcPts val="0"/>
                        </a:spcBef>
                        <a:spcAft>
                          <a:spcPts val="0"/>
                        </a:spcAft>
                        <a:buClr>
                          <a:srgbClr val="000000"/>
                        </a:buClr>
                        <a:buSzPts val="1400"/>
                        <a:buFont typeface="Arial"/>
                        <a:buNone/>
                      </a:pPr>
                      <a:r>
                        <a:rPr lang="es" sz="1100">
                          <a:solidFill>
                            <a:srgbClr val="000000"/>
                          </a:solidFill>
                        </a:rPr>
                        <a:t>(13 feb - 13 abr)</a:t>
                      </a:r>
                      <a:endParaRPr sz="10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Engagement</a:t>
                      </a:r>
                      <a:endParaRPr sz="1400" u="none" cap="none" strike="noStrike"/>
                    </a:p>
                    <a:p>
                      <a:pPr indent="0" lvl="0" marL="0" marR="0" rtl="0" algn="ctr">
                        <a:lnSpc>
                          <a:spcPct val="100000"/>
                        </a:lnSpc>
                        <a:spcBef>
                          <a:spcPts val="0"/>
                        </a:spcBef>
                        <a:spcAft>
                          <a:spcPts val="0"/>
                        </a:spcAft>
                        <a:buClr>
                          <a:srgbClr val="000000"/>
                        </a:buClr>
                        <a:buSzPts val="1100"/>
                        <a:buFont typeface="Arial"/>
                        <a:buNone/>
                      </a:pPr>
                      <a:r>
                        <a:rPr lang="es" sz="1100" u="none" cap="none" strike="noStrike"/>
                        <a:t>(% de participación)</a:t>
                      </a:r>
                      <a:endParaRPr sz="1100" u="none" cap="none" strike="noStrike"/>
                    </a:p>
                  </a:txBody>
                  <a:tcPr marT="91425" marB="91425" marR="91425" marL="91425" anchor="ctr">
                    <a:lnL cap="flat" cmpd="sng" w="9525">
                      <a:solidFill>
                        <a:srgbClr val="9E9E9E"/>
                      </a:solidFill>
                      <a:prstDash val="solid"/>
                      <a:round/>
                      <a:headEnd len="sm" w="sm" type="none"/>
                      <a:tailEnd len="sm" w="sm" type="none"/>
                    </a:lnL>
                    <a:solidFill>
                      <a:srgbClr val="A4C2F4"/>
                    </a:solidFill>
                  </a:tcPr>
                </a:tc>
              </a:tr>
              <a:tr h="630775">
                <a:tc>
                  <a:txBody>
                    <a:bodyPr/>
                    <a:lstStyle/>
                    <a:p>
                      <a:pPr indent="0" lvl="0" marL="0" marR="0" rtl="0" algn="ctr">
                        <a:lnSpc>
                          <a:spcPct val="100000"/>
                        </a:lnSpc>
                        <a:spcBef>
                          <a:spcPts val="0"/>
                        </a:spcBef>
                        <a:spcAft>
                          <a:spcPts val="0"/>
                        </a:spcAft>
                        <a:buClr>
                          <a:srgbClr val="000000"/>
                        </a:buClr>
                        <a:buSzPts val="1600"/>
                        <a:buFont typeface="Arial"/>
                        <a:buNone/>
                      </a:pPr>
                      <a:r>
                        <a:rPr lang="es" sz="1600"/>
                        <a:t>8.878</a:t>
                      </a:r>
                      <a:endParaRPr sz="16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600"/>
                        <a:buFont typeface="Arial"/>
                        <a:buNone/>
                      </a:pPr>
                      <a:r>
                        <a:rPr lang="es" sz="1600"/>
                        <a:t>35</a:t>
                      </a:r>
                      <a:endParaRPr sz="1600" u="none" cap="none" strike="noStrike"/>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600">
                          <a:solidFill>
                            <a:srgbClr val="202124"/>
                          </a:solidFill>
                          <a:highlight>
                            <a:srgbClr val="FFFFFF"/>
                          </a:highlight>
                        </a:rPr>
                        <a:t>100,44</a:t>
                      </a:r>
                      <a:endParaRPr sz="1600" u="none" cap="none" strike="noStrike"/>
                    </a:p>
                  </a:txBody>
                  <a:tcPr marT="91425" marB="91425" marR="91425" marL="91425" anchor="ctr">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600"/>
                        <a:buFont typeface="Arial"/>
                        <a:buNone/>
                      </a:pPr>
                      <a:r>
                        <a:rPr lang="es" sz="1600">
                          <a:solidFill>
                            <a:srgbClr val="202124"/>
                          </a:solidFill>
                          <a:highlight>
                            <a:srgbClr val="FFFFFF"/>
                          </a:highlight>
                        </a:rPr>
                        <a:t>7,70</a:t>
                      </a:r>
                      <a:endParaRPr sz="1600" u="none" cap="none" strike="noStrike"/>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s" sz="1600"/>
                        <a:t>1,13%</a:t>
                      </a:r>
                      <a:endParaRPr sz="1600" u="none" cap="none" strike="noStrike"/>
                    </a:p>
                  </a:txBody>
                  <a:tcPr marT="91425" marB="91425" marR="91425" marL="91425" anchor="ctr">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1"/>
          <p:cNvSpPr txBox="1"/>
          <p:nvPr/>
        </p:nvSpPr>
        <p:spPr>
          <a:xfrm>
            <a:off x="376325" y="387825"/>
            <a:ext cx="3708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 sz="1800">
                <a:solidFill>
                  <a:srgbClr val="1F497D"/>
                </a:solidFill>
              </a:rPr>
              <a:t>2) Establecer objetivo:</a:t>
            </a:r>
            <a:endParaRPr b="0" i="0" sz="1400" u="none" cap="none" strike="noStrike">
              <a:solidFill>
                <a:srgbClr val="000000"/>
              </a:solidFill>
              <a:latin typeface="Arial"/>
              <a:ea typeface="Arial"/>
              <a:cs typeface="Arial"/>
              <a:sym typeface="Arial"/>
            </a:endParaRPr>
          </a:p>
        </p:txBody>
      </p:sp>
      <p:sp>
        <p:nvSpPr>
          <p:cNvPr id="319" name="Google Shape;319;p31"/>
          <p:cNvSpPr txBox="1"/>
          <p:nvPr/>
        </p:nvSpPr>
        <p:spPr>
          <a:xfrm>
            <a:off x="760300" y="1100575"/>
            <a:ext cx="72285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t>Conociendo las métricas que se arrojaron en el slide anterior, se puede evidencia que si bien la cuenta del Dr. Gabriel Giménez es agradable visualmente, cuenta con variedad y frecuencia de conteni</a:t>
            </a:r>
            <a:r>
              <a:rPr lang="es"/>
              <a:t>d</a:t>
            </a:r>
            <a:r>
              <a:rPr lang="es"/>
              <a:t>os, el engagement con su comunidad podría mejorarse.</a:t>
            </a:r>
            <a:endParaRPr/>
          </a:p>
        </p:txBody>
      </p:sp>
      <p:sp>
        <p:nvSpPr>
          <p:cNvPr id="320" name="Google Shape;320;p31"/>
          <p:cNvSpPr txBox="1"/>
          <p:nvPr/>
        </p:nvSpPr>
        <p:spPr>
          <a:xfrm>
            <a:off x="1711950" y="2571750"/>
            <a:ext cx="5720100" cy="1508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solidFill>
                  <a:srgbClr val="1F497D"/>
                </a:solidFill>
              </a:rPr>
              <a:t>Objetivo:</a:t>
            </a:r>
            <a:endParaRPr b="1" sz="1600">
              <a:solidFill>
                <a:schemeClr val="dk1"/>
              </a:solidFill>
            </a:endParaRPr>
          </a:p>
          <a:p>
            <a:pPr indent="0" lvl="0" marL="0" rtl="0" algn="just">
              <a:spcBef>
                <a:spcPts val="0"/>
              </a:spcBef>
              <a:spcAft>
                <a:spcPts val="0"/>
              </a:spcAft>
              <a:buNone/>
            </a:pPr>
            <a:r>
              <a:t/>
            </a:r>
            <a:endParaRPr b="1">
              <a:solidFill>
                <a:schemeClr val="dk1"/>
              </a:solidFill>
            </a:endParaRPr>
          </a:p>
          <a:p>
            <a:pPr indent="0" lvl="0" marL="0" rtl="0" algn="just">
              <a:spcBef>
                <a:spcPts val="0"/>
              </a:spcBef>
              <a:spcAft>
                <a:spcPts val="0"/>
              </a:spcAft>
              <a:buNone/>
            </a:pPr>
            <a:r>
              <a:rPr b="1" lang="es">
                <a:solidFill>
                  <a:srgbClr val="1F497D"/>
                </a:solidFill>
              </a:rPr>
              <a:t>Impulsar la interacción </a:t>
            </a:r>
            <a:r>
              <a:rPr lang="es">
                <a:solidFill>
                  <a:schemeClr val="dk1"/>
                </a:solidFill>
              </a:rPr>
              <a:t>de la comunidad digital del Dr. Gabriel Giménez con los contenido que se publican, con el fin de </a:t>
            </a:r>
            <a:r>
              <a:rPr b="1" lang="es">
                <a:solidFill>
                  <a:srgbClr val="1F497D"/>
                </a:solidFill>
              </a:rPr>
              <a:t>contar con una cuenta más activa,</a:t>
            </a:r>
            <a:r>
              <a:rPr lang="es">
                <a:solidFill>
                  <a:schemeClr val="dk1"/>
                </a:solidFill>
              </a:rPr>
              <a:t> que genere y </a:t>
            </a:r>
            <a:r>
              <a:rPr b="1" lang="es">
                <a:solidFill>
                  <a:srgbClr val="1F497D"/>
                </a:solidFill>
              </a:rPr>
              <a:t>transmita más confianza</a:t>
            </a:r>
            <a:r>
              <a:rPr lang="es">
                <a:solidFill>
                  <a:schemeClr val="dk1"/>
                </a:solidFill>
              </a:rPr>
              <a:t> tanto a actuales como futuros seguidores y potenciales clientes.</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2"/>
          <p:cNvSpPr txBox="1"/>
          <p:nvPr/>
        </p:nvSpPr>
        <p:spPr>
          <a:xfrm>
            <a:off x="376325" y="387825"/>
            <a:ext cx="4939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 sz="1800">
                <a:solidFill>
                  <a:srgbClr val="1F497D"/>
                </a:solidFill>
              </a:rPr>
              <a:t>3</a:t>
            </a:r>
            <a:r>
              <a:rPr b="1" lang="es" sz="1800">
                <a:solidFill>
                  <a:srgbClr val="1F497D"/>
                </a:solidFill>
              </a:rPr>
              <a:t>) Crear el espacio #DrGabrielComparte</a:t>
            </a:r>
            <a:endParaRPr b="0" i="0" sz="1400" u="none" cap="none" strike="noStrike">
              <a:solidFill>
                <a:srgbClr val="000000"/>
              </a:solidFill>
              <a:latin typeface="Arial"/>
              <a:ea typeface="Arial"/>
              <a:cs typeface="Arial"/>
              <a:sym typeface="Arial"/>
            </a:endParaRPr>
          </a:p>
        </p:txBody>
      </p:sp>
      <p:sp>
        <p:nvSpPr>
          <p:cNvPr id="326" name="Google Shape;326;p32"/>
          <p:cNvSpPr txBox="1"/>
          <p:nvPr/>
        </p:nvSpPr>
        <p:spPr>
          <a:xfrm>
            <a:off x="760300" y="1100575"/>
            <a:ext cx="72285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p>
        </p:txBody>
      </p:sp>
      <p:sp>
        <p:nvSpPr>
          <p:cNvPr id="327" name="Google Shape;327;p32"/>
          <p:cNvSpPr txBox="1"/>
          <p:nvPr/>
        </p:nvSpPr>
        <p:spPr>
          <a:xfrm>
            <a:off x="760300" y="849525"/>
            <a:ext cx="72285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t>Se creará este espacio y se incluirá dentro de los pilares de contenido de la marca, con el fin de tener:</a:t>
            </a:r>
            <a:endParaRPr/>
          </a:p>
          <a:p>
            <a:pPr indent="0" lvl="0" marL="0" rtl="0" algn="just">
              <a:spcBef>
                <a:spcPts val="0"/>
              </a:spcBef>
              <a:spcAft>
                <a:spcPts val="0"/>
              </a:spcAft>
              <a:buNone/>
            </a:pPr>
            <a:r>
              <a:t/>
            </a:r>
            <a:endParaRPr/>
          </a:p>
          <a:p>
            <a:pPr indent="-317500" lvl="0" marL="457200" rtl="0" algn="just">
              <a:spcBef>
                <a:spcPts val="0"/>
              </a:spcBef>
              <a:spcAft>
                <a:spcPts val="0"/>
              </a:spcAft>
              <a:buSzPts val="1400"/>
              <a:buAutoNum type="arabicParenR"/>
            </a:pPr>
            <a:r>
              <a:rPr lang="es"/>
              <a:t>Hashtag que se asocie a la marca personal que se busca posicionar</a:t>
            </a:r>
            <a:endParaRPr/>
          </a:p>
          <a:p>
            <a:pPr indent="-317500" lvl="0" marL="457200" rtl="0" algn="just">
              <a:spcBef>
                <a:spcPts val="0"/>
              </a:spcBef>
              <a:spcAft>
                <a:spcPts val="0"/>
              </a:spcAft>
              <a:buSzPts val="1400"/>
              <a:buAutoNum type="arabicParenR"/>
            </a:pPr>
            <a:r>
              <a:rPr lang="es"/>
              <a:t>Un espacio dedicado a compartir información valiosa que permita aclarar las dudas e inquietudes de la comunidad, clientes y clientes potenciales.</a:t>
            </a:r>
            <a:endParaRPr/>
          </a:p>
        </p:txBody>
      </p:sp>
      <p:sp>
        <p:nvSpPr>
          <p:cNvPr id="328" name="Google Shape;328;p32"/>
          <p:cNvSpPr txBox="1"/>
          <p:nvPr/>
        </p:nvSpPr>
        <p:spPr>
          <a:xfrm>
            <a:off x="440625" y="2498250"/>
            <a:ext cx="81195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 sz="1800">
                <a:solidFill>
                  <a:srgbClr val="1F497D"/>
                </a:solidFill>
              </a:rPr>
              <a:t>4</a:t>
            </a:r>
            <a:r>
              <a:rPr b="1" lang="es" sz="1800">
                <a:solidFill>
                  <a:srgbClr val="1F497D"/>
                </a:solidFill>
              </a:rPr>
              <a:t>) Impulsar historias de IG/FB:</a:t>
            </a:r>
            <a:endParaRPr b="1">
              <a:solidFill>
                <a:srgbClr val="1F497D"/>
              </a:solidFill>
            </a:endParaRPr>
          </a:p>
          <a:p>
            <a:pPr indent="0" lvl="0" marL="0" rtl="0" algn="just">
              <a:spcBef>
                <a:spcPts val="0"/>
              </a:spcBef>
              <a:spcAft>
                <a:spcPts val="0"/>
              </a:spcAft>
              <a:buNone/>
            </a:pPr>
            <a:r>
              <a:rPr lang="es">
                <a:solidFill>
                  <a:schemeClr val="dk1"/>
                </a:solidFill>
              </a:rPr>
              <a:t>El espacio anterior, estará enfocado principalmente en las historias de Instagram, que son replicadas en Facebook, donde:</a:t>
            </a:r>
            <a:endParaRPr>
              <a:solidFill>
                <a:schemeClr val="dk1"/>
              </a:solidFill>
            </a:endParaRPr>
          </a:p>
          <a:p>
            <a:pPr indent="0" lvl="0" marL="0" rtl="0" algn="just">
              <a:spcBef>
                <a:spcPts val="0"/>
              </a:spcBef>
              <a:spcAft>
                <a:spcPts val="0"/>
              </a:spcAft>
              <a:buNone/>
            </a:pPr>
            <a:r>
              <a:t/>
            </a:r>
            <a:endParaRPr>
              <a:solidFill>
                <a:schemeClr val="dk1"/>
              </a:solidFill>
            </a:endParaRPr>
          </a:p>
          <a:p>
            <a:pPr indent="-88900" lvl="0" marL="269999" rtl="0" algn="just">
              <a:spcBef>
                <a:spcPts val="0"/>
              </a:spcBef>
              <a:spcAft>
                <a:spcPts val="0"/>
              </a:spcAft>
              <a:buClr>
                <a:schemeClr val="dk1"/>
              </a:buClr>
              <a:buSzPts val="1400"/>
              <a:buAutoNum type="arabicParenR"/>
            </a:pPr>
            <a:r>
              <a:rPr lang="es">
                <a:solidFill>
                  <a:schemeClr val="dk1"/>
                </a:solidFill>
              </a:rPr>
              <a:t> Se hará uso de las diferentes herramientas que este medio ofrece tales como: encuestas, preguntas, votaciones, medidor, ubicación, etc. para alcanzar el objetivo de incrementar la interacción.</a:t>
            </a:r>
            <a:endParaRPr>
              <a:solidFill>
                <a:schemeClr val="dk1"/>
              </a:solidFill>
            </a:endParaRPr>
          </a:p>
          <a:p>
            <a:pPr indent="-88900" lvl="0" marL="269999" rtl="0" algn="just">
              <a:spcBef>
                <a:spcPts val="0"/>
              </a:spcBef>
              <a:spcAft>
                <a:spcPts val="0"/>
              </a:spcAft>
              <a:buClr>
                <a:schemeClr val="dk1"/>
              </a:buClr>
              <a:buSzPts val="1400"/>
              <a:buAutoNum type="arabicParenR"/>
            </a:pPr>
            <a:r>
              <a:rPr lang="es">
                <a:solidFill>
                  <a:schemeClr val="dk1"/>
                </a:solidFill>
              </a:rPr>
              <a:t> El Dr. Gabriel Giménez se mostrará a sí mismo al menos 1 vez por semana  ya sea aclarando dudas o inquietudes en el espacio #DrgabrielComparte o grabándose a sí mismo compartiendo contenido propuesto por Colvo a través de videos cortos para historias.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3417021" y="-109012"/>
            <a:ext cx="2378700" cy="548400"/>
          </a:xfrm>
          <a:prstGeom prst="rect">
            <a:avLst/>
          </a:prstGeom>
          <a:noFill/>
          <a:ln>
            <a:noFill/>
          </a:ln>
        </p:spPr>
        <p:txBody>
          <a:bodyPr anchorCtr="0" anchor="b" bIns="92025" lIns="92025" spcFirstLastPara="1" rIns="92025" wrap="square" tIns="92025">
            <a:no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Nunito"/>
                <a:ea typeface="Nunito"/>
                <a:cs typeface="Nunito"/>
                <a:sym typeface="Nunito"/>
              </a:rPr>
              <a:t>WORK</a:t>
            </a:r>
            <a:r>
              <a:rPr b="1" i="0" lang="es" sz="2000" u="none" cap="none" strike="noStrike">
                <a:solidFill>
                  <a:srgbClr val="000000"/>
                </a:solidFill>
                <a:latin typeface="Nunito"/>
                <a:ea typeface="Nunito"/>
                <a:cs typeface="Nunito"/>
                <a:sym typeface="Nunito"/>
              </a:rPr>
              <a:t>FLOW</a:t>
            </a:r>
            <a:endParaRPr b="1" i="0" sz="2000" u="none" cap="none" strike="noStrike">
              <a:solidFill>
                <a:srgbClr val="000000"/>
              </a:solidFill>
              <a:latin typeface="Nunito"/>
              <a:ea typeface="Nunito"/>
              <a:cs typeface="Nunito"/>
              <a:sym typeface="Nunito"/>
            </a:endParaRPr>
          </a:p>
        </p:txBody>
      </p:sp>
      <p:cxnSp>
        <p:nvCxnSpPr>
          <p:cNvPr id="71" name="Google Shape;71;p15"/>
          <p:cNvCxnSpPr/>
          <p:nvPr/>
        </p:nvCxnSpPr>
        <p:spPr>
          <a:xfrm>
            <a:off x="4570187" y="867616"/>
            <a:ext cx="3473100" cy="355800"/>
          </a:xfrm>
          <a:prstGeom prst="bentConnector3">
            <a:avLst>
              <a:gd fmla="val 101525" name="adj1"/>
            </a:avLst>
          </a:prstGeom>
          <a:noFill/>
          <a:ln cap="flat" cmpd="sng" w="9525">
            <a:solidFill>
              <a:srgbClr val="C2C2C2"/>
            </a:solidFill>
            <a:prstDash val="solid"/>
            <a:round/>
            <a:headEnd len="sm" w="sm" type="none"/>
            <a:tailEnd len="sm" w="sm" type="none"/>
          </a:ln>
        </p:spPr>
      </p:cxnSp>
      <p:cxnSp>
        <p:nvCxnSpPr>
          <p:cNvPr id="72" name="Google Shape;72;p15"/>
          <p:cNvCxnSpPr/>
          <p:nvPr/>
        </p:nvCxnSpPr>
        <p:spPr>
          <a:xfrm flipH="1" rot="10800000">
            <a:off x="1376988" y="870430"/>
            <a:ext cx="3194400" cy="269100"/>
          </a:xfrm>
          <a:prstGeom prst="bentConnector3">
            <a:avLst>
              <a:gd fmla="val 257" name="adj1"/>
            </a:avLst>
          </a:prstGeom>
          <a:noFill/>
          <a:ln cap="flat" cmpd="sng" w="9525">
            <a:solidFill>
              <a:srgbClr val="C2C2C2"/>
            </a:solidFill>
            <a:prstDash val="solid"/>
            <a:round/>
            <a:headEnd len="sm" w="sm" type="none"/>
            <a:tailEnd len="sm" w="sm" type="none"/>
          </a:ln>
        </p:spPr>
      </p:cxnSp>
      <p:cxnSp>
        <p:nvCxnSpPr>
          <p:cNvPr id="73" name="Google Shape;73;p15"/>
          <p:cNvCxnSpPr/>
          <p:nvPr/>
        </p:nvCxnSpPr>
        <p:spPr>
          <a:xfrm>
            <a:off x="8077321" y="1864517"/>
            <a:ext cx="405300" cy="306300"/>
          </a:xfrm>
          <a:prstGeom prst="bentConnector3">
            <a:avLst>
              <a:gd fmla="val 120998" name="adj1"/>
            </a:avLst>
          </a:prstGeom>
          <a:noFill/>
          <a:ln cap="flat" cmpd="sng" w="9525">
            <a:solidFill>
              <a:srgbClr val="C2C2C2"/>
            </a:solidFill>
            <a:prstDash val="solid"/>
            <a:round/>
            <a:headEnd len="sm" w="sm" type="none"/>
            <a:tailEnd len="sm" w="sm" type="none"/>
          </a:ln>
        </p:spPr>
      </p:cxnSp>
      <p:cxnSp>
        <p:nvCxnSpPr>
          <p:cNvPr id="74" name="Google Shape;74;p15"/>
          <p:cNvCxnSpPr/>
          <p:nvPr/>
        </p:nvCxnSpPr>
        <p:spPr>
          <a:xfrm flipH="1" rot="10800000">
            <a:off x="7631283" y="1864508"/>
            <a:ext cx="468000" cy="306300"/>
          </a:xfrm>
          <a:prstGeom prst="bentConnector3">
            <a:avLst>
              <a:gd fmla="val -4557" name="adj1"/>
            </a:avLst>
          </a:prstGeom>
          <a:noFill/>
          <a:ln cap="flat" cmpd="sng" w="9525">
            <a:solidFill>
              <a:srgbClr val="C2C2C2"/>
            </a:solidFill>
            <a:prstDash val="solid"/>
            <a:round/>
            <a:headEnd len="sm" w="sm" type="none"/>
            <a:tailEnd len="sm" w="sm" type="none"/>
          </a:ln>
        </p:spPr>
      </p:cxnSp>
      <p:cxnSp>
        <p:nvCxnSpPr>
          <p:cNvPr id="75" name="Google Shape;75;p15"/>
          <p:cNvCxnSpPr/>
          <p:nvPr/>
        </p:nvCxnSpPr>
        <p:spPr>
          <a:xfrm rot="10800000">
            <a:off x="7266350" y="2147479"/>
            <a:ext cx="658200" cy="191700"/>
          </a:xfrm>
          <a:prstGeom prst="bentConnector3">
            <a:avLst>
              <a:gd fmla="val 46485" name="adj1"/>
            </a:avLst>
          </a:prstGeom>
          <a:noFill/>
          <a:ln cap="flat" cmpd="sng" w="9525">
            <a:solidFill>
              <a:srgbClr val="C2C2C2"/>
            </a:solidFill>
            <a:prstDash val="solid"/>
            <a:round/>
            <a:headEnd len="sm" w="sm" type="none"/>
            <a:tailEnd len="sm" w="sm" type="none"/>
          </a:ln>
        </p:spPr>
      </p:cxnSp>
      <p:cxnSp>
        <p:nvCxnSpPr>
          <p:cNvPr id="76" name="Google Shape;76;p15"/>
          <p:cNvCxnSpPr/>
          <p:nvPr/>
        </p:nvCxnSpPr>
        <p:spPr>
          <a:xfrm flipH="1">
            <a:off x="7924437" y="2147306"/>
            <a:ext cx="588900" cy="191700"/>
          </a:xfrm>
          <a:prstGeom prst="bentConnector3">
            <a:avLst>
              <a:gd fmla="val -11545" name="adj1"/>
            </a:avLst>
          </a:prstGeom>
          <a:noFill/>
          <a:ln cap="flat" cmpd="sng" w="9525">
            <a:solidFill>
              <a:srgbClr val="C2C2C2"/>
            </a:solidFill>
            <a:prstDash val="solid"/>
            <a:round/>
            <a:headEnd len="sm" w="sm" type="none"/>
            <a:tailEnd len="sm" w="sm" type="none"/>
          </a:ln>
        </p:spPr>
      </p:cxnSp>
      <p:sp>
        <p:nvSpPr>
          <p:cNvPr id="77" name="Google Shape;77;p15"/>
          <p:cNvSpPr/>
          <p:nvPr/>
        </p:nvSpPr>
        <p:spPr>
          <a:xfrm>
            <a:off x="7609955" y="2486735"/>
            <a:ext cx="828300" cy="196200"/>
          </a:xfrm>
          <a:prstGeom prst="roundRect">
            <a:avLst>
              <a:gd fmla="val 50000" name="adj"/>
            </a:avLst>
          </a:prstGeom>
          <a:solidFill>
            <a:srgbClr val="FF99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Nunito"/>
                <a:ea typeface="Nunito"/>
                <a:cs typeface="Nunito"/>
                <a:sym typeface="Nunito"/>
              </a:rPr>
              <a:t>Pauta</a:t>
            </a:r>
            <a:endParaRPr b="0" i="0" sz="1400" u="none" cap="none" strike="noStrike">
              <a:solidFill>
                <a:srgbClr val="FFFFFF"/>
              </a:solidFill>
              <a:latin typeface="Nunito"/>
              <a:ea typeface="Nunito"/>
              <a:cs typeface="Nunito"/>
              <a:sym typeface="Nunito"/>
            </a:endParaRPr>
          </a:p>
        </p:txBody>
      </p:sp>
      <p:cxnSp>
        <p:nvCxnSpPr>
          <p:cNvPr id="78" name="Google Shape;78;p15"/>
          <p:cNvCxnSpPr>
            <a:stCxn id="79" idx="2"/>
          </p:cNvCxnSpPr>
          <p:nvPr/>
        </p:nvCxnSpPr>
        <p:spPr>
          <a:xfrm flipH="1">
            <a:off x="8074587" y="1272403"/>
            <a:ext cx="5700" cy="319500"/>
          </a:xfrm>
          <a:prstGeom prst="straightConnector1">
            <a:avLst/>
          </a:prstGeom>
          <a:noFill/>
          <a:ln cap="flat" cmpd="sng" w="9525">
            <a:solidFill>
              <a:srgbClr val="CCCCCC"/>
            </a:solidFill>
            <a:prstDash val="solid"/>
            <a:round/>
            <a:headEnd len="sm" w="sm" type="none"/>
            <a:tailEnd len="sm" w="sm" type="none"/>
          </a:ln>
        </p:spPr>
      </p:cxnSp>
      <p:cxnSp>
        <p:nvCxnSpPr>
          <p:cNvPr id="80" name="Google Shape;80;p15"/>
          <p:cNvCxnSpPr/>
          <p:nvPr/>
        </p:nvCxnSpPr>
        <p:spPr>
          <a:xfrm>
            <a:off x="8069230" y="2341985"/>
            <a:ext cx="8100" cy="147600"/>
          </a:xfrm>
          <a:prstGeom prst="straightConnector1">
            <a:avLst/>
          </a:prstGeom>
          <a:noFill/>
          <a:ln cap="flat" cmpd="sng" w="9525">
            <a:solidFill>
              <a:srgbClr val="CCCCCC"/>
            </a:solidFill>
            <a:prstDash val="solid"/>
            <a:round/>
            <a:headEnd len="sm" w="sm" type="none"/>
            <a:tailEnd len="sm" w="sm" type="none"/>
          </a:ln>
        </p:spPr>
      </p:cxnSp>
      <p:cxnSp>
        <p:nvCxnSpPr>
          <p:cNvPr id="81" name="Google Shape;81;p15"/>
          <p:cNvCxnSpPr/>
          <p:nvPr/>
        </p:nvCxnSpPr>
        <p:spPr>
          <a:xfrm>
            <a:off x="3447944" y="1662710"/>
            <a:ext cx="3600" cy="1290000"/>
          </a:xfrm>
          <a:prstGeom prst="straightConnector1">
            <a:avLst/>
          </a:prstGeom>
          <a:noFill/>
          <a:ln cap="flat" cmpd="sng" w="9525">
            <a:solidFill>
              <a:srgbClr val="CCCCCC"/>
            </a:solidFill>
            <a:prstDash val="solid"/>
            <a:round/>
            <a:headEnd len="sm" w="sm" type="none"/>
            <a:tailEnd len="sm" w="sm" type="none"/>
          </a:ln>
        </p:spPr>
      </p:cxnSp>
      <p:sp>
        <p:nvSpPr>
          <p:cNvPr id="82" name="Google Shape;82;p15"/>
          <p:cNvSpPr/>
          <p:nvPr/>
        </p:nvSpPr>
        <p:spPr>
          <a:xfrm>
            <a:off x="3034997" y="1502138"/>
            <a:ext cx="828300" cy="196200"/>
          </a:xfrm>
          <a:prstGeom prst="roundRect">
            <a:avLst>
              <a:gd fmla="val 50000"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Nunito"/>
                <a:ea typeface="Nunito"/>
                <a:cs typeface="Nunito"/>
                <a:sym typeface="Nunito"/>
              </a:rPr>
              <a:t>Rostro</a:t>
            </a:r>
            <a:endParaRPr b="0" i="0" sz="1400" u="none" cap="none" strike="noStrike">
              <a:solidFill>
                <a:srgbClr val="FFFFFF"/>
              </a:solidFill>
              <a:latin typeface="Nunito"/>
              <a:ea typeface="Nunito"/>
              <a:cs typeface="Nunito"/>
              <a:sym typeface="Nunito"/>
            </a:endParaRPr>
          </a:p>
        </p:txBody>
      </p:sp>
      <p:sp>
        <p:nvSpPr>
          <p:cNvPr id="83" name="Google Shape;83;p15"/>
          <p:cNvSpPr/>
          <p:nvPr/>
        </p:nvSpPr>
        <p:spPr>
          <a:xfrm>
            <a:off x="2980698" y="2063550"/>
            <a:ext cx="936900" cy="147300"/>
          </a:xfrm>
          <a:prstGeom prst="roundRect">
            <a:avLst>
              <a:gd fmla="val 50000" name="adj"/>
            </a:avLst>
          </a:prstGeom>
          <a:solidFill>
            <a:srgbClr val="6AA84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s" sz="700" u="none" cap="none" strike="noStrike">
                <a:solidFill>
                  <a:srgbClr val="FFFFFF"/>
                </a:solidFill>
                <a:latin typeface="Nunito"/>
                <a:ea typeface="Nunito"/>
                <a:cs typeface="Nunito"/>
                <a:sym typeface="Nunito"/>
              </a:rPr>
              <a:t>Campaña Tráfico</a:t>
            </a:r>
            <a:endParaRPr b="0" i="0" sz="700" u="none" cap="none" strike="noStrike">
              <a:solidFill>
                <a:srgbClr val="FFFFFF"/>
              </a:solidFill>
              <a:latin typeface="Nunito"/>
              <a:ea typeface="Nunito"/>
              <a:cs typeface="Nunito"/>
              <a:sym typeface="Nunito"/>
            </a:endParaRPr>
          </a:p>
        </p:txBody>
      </p:sp>
      <p:cxnSp>
        <p:nvCxnSpPr>
          <p:cNvPr id="84" name="Google Shape;84;p15"/>
          <p:cNvCxnSpPr>
            <a:endCxn id="85" idx="2"/>
          </p:cNvCxnSpPr>
          <p:nvPr/>
        </p:nvCxnSpPr>
        <p:spPr>
          <a:xfrm>
            <a:off x="4599298" y="2966374"/>
            <a:ext cx="900" cy="2022600"/>
          </a:xfrm>
          <a:prstGeom prst="straightConnector1">
            <a:avLst/>
          </a:prstGeom>
          <a:noFill/>
          <a:ln cap="flat" cmpd="sng" w="9525">
            <a:solidFill>
              <a:srgbClr val="CCCCCC"/>
            </a:solidFill>
            <a:prstDash val="solid"/>
            <a:round/>
            <a:headEnd len="sm" w="sm" type="none"/>
            <a:tailEnd len="sm" w="sm" type="none"/>
          </a:ln>
        </p:spPr>
      </p:cxnSp>
      <p:sp>
        <p:nvSpPr>
          <p:cNvPr id="86" name="Google Shape;86;p15"/>
          <p:cNvSpPr/>
          <p:nvPr/>
        </p:nvSpPr>
        <p:spPr>
          <a:xfrm>
            <a:off x="4165619" y="4484203"/>
            <a:ext cx="869100" cy="161100"/>
          </a:xfrm>
          <a:prstGeom prst="roundRect">
            <a:avLst>
              <a:gd fmla="val 50000" name="adj"/>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Nunito"/>
                <a:ea typeface="Nunito"/>
                <a:cs typeface="Nunito"/>
                <a:sym typeface="Nunito"/>
              </a:rPr>
              <a:t>Sitio web</a:t>
            </a:r>
            <a:endParaRPr b="0" i="0" sz="1400" u="none" cap="none" strike="noStrike">
              <a:solidFill>
                <a:srgbClr val="FFFFFF"/>
              </a:solidFill>
              <a:latin typeface="Nunito"/>
              <a:ea typeface="Nunito"/>
              <a:cs typeface="Nunito"/>
              <a:sym typeface="Nunito"/>
            </a:endParaRPr>
          </a:p>
        </p:txBody>
      </p:sp>
      <p:sp>
        <p:nvSpPr>
          <p:cNvPr id="85" name="Google Shape;85;p15"/>
          <p:cNvSpPr/>
          <p:nvPr/>
        </p:nvSpPr>
        <p:spPr>
          <a:xfrm>
            <a:off x="4165648" y="4827874"/>
            <a:ext cx="869100" cy="161100"/>
          </a:xfrm>
          <a:prstGeom prst="roundRect">
            <a:avLst>
              <a:gd fmla="val 50000" name="adj"/>
            </a:avLst>
          </a:prstGeom>
          <a:solidFill>
            <a:srgbClr val="EA99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Nunito"/>
                <a:ea typeface="Nunito"/>
                <a:cs typeface="Nunito"/>
                <a:sym typeface="Nunito"/>
              </a:rPr>
              <a:t>Citas</a:t>
            </a:r>
            <a:endParaRPr b="0" i="0" sz="1400" u="none" cap="none" strike="noStrike">
              <a:solidFill>
                <a:srgbClr val="FFFFFF"/>
              </a:solidFill>
              <a:latin typeface="Nunito"/>
              <a:ea typeface="Nunito"/>
              <a:cs typeface="Nunito"/>
              <a:sym typeface="Nunito"/>
            </a:endParaRPr>
          </a:p>
        </p:txBody>
      </p:sp>
      <p:sp>
        <p:nvSpPr>
          <p:cNvPr id="87" name="Google Shape;87;p15"/>
          <p:cNvSpPr/>
          <p:nvPr/>
        </p:nvSpPr>
        <p:spPr>
          <a:xfrm>
            <a:off x="3882512" y="4154350"/>
            <a:ext cx="1419300" cy="147300"/>
          </a:xfrm>
          <a:prstGeom prst="roundRect">
            <a:avLst>
              <a:gd fmla="val 50000" name="adj"/>
            </a:avLst>
          </a:prstGeom>
          <a:solidFill>
            <a:srgbClr val="6AA84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FFFFFF"/>
                </a:solidFill>
                <a:latin typeface="Nunito"/>
                <a:ea typeface="Nunito"/>
                <a:cs typeface="Nunito"/>
                <a:sym typeface="Nunito"/>
              </a:rPr>
              <a:t>Campañas  conversiones</a:t>
            </a:r>
            <a:endParaRPr b="0" i="0" sz="800" u="none" cap="none" strike="noStrike">
              <a:solidFill>
                <a:srgbClr val="FFFFFF"/>
              </a:solidFill>
              <a:latin typeface="Nunito"/>
              <a:ea typeface="Nunito"/>
              <a:cs typeface="Nunito"/>
              <a:sym typeface="Nunito"/>
            </a:endParaRPr>
          </a:p>
        </p:txBody>
      </p:sp>
      <p:cxnSp>
        <p:nvCxnSpPr>
          <p:cNvPr id="88" name="Google Shape;88;p15"/>
          <p:cNvCxnSpPr>
            <a:endCxn id="89" idx="2"/>
          </p:cNvCxnSpPr>
          <p:nvPr/>
        </p:nvCxnSpPr>
        <p:spPr>
          <a:xfrm>
            <a:off x="8079390" y="2688638"/>
            <a:ext cx="14100" cy="681300"/>
          </a:xfrm>
          <a:prstGeom prst="straightConnector1">
            <a:avLst/>
          </a:prstGeom>
          <a:noFill/>
          <a:ln cap="flat" cmpd="sng" w="9525">
            <a:solidFill>
              <a:srgbClr val="CCCCCC"/>
            </a:solidFill>
            <a:prstDash val="solid"/>
            <a:round/>
            <a:headEnd len="sm" w="sm" type="none"/>
            <a:tailEnd len="sm" w="sm" type="none"/>
          </a:ln>
        </p:spPr>
      </p:cxnSp>
      <p:cxnSp>
        <p:nvCxnSpPr>
          <p:cNvPr id="90" name="Google Shape;90;p15"/>
          <p:cNvCxnSpPr/>
          <p:nvPr/>
        </p:nvCxnSpPr>
        <p:spPr>
          <a:xfrm rot="10800000">
            <a:off x="1233656" y="3330538"/>
            <a:ext cx="3208200" cy="26700"/>
          </a:xfrm>
          <a:prstGeom prst="straightConnector1">
            <a:avLst/>
          </a:prstGeom>
          <a:noFill/>
          <a:ln cap="flat" cmpd="sng" w="9525">
            <a:solidFill>
              <a:srgbClr val="CCCCCC"/>
            </a:solidFill>
            <a:prstDash val="solid"/>
            <a:round/>
            <a:headEnd len="sm" w="sm" type="none"/>
            <a:tailEnd len="sm" w="sm" type="none"/>
          </a:ln>
        </p:spPr>
      </p:cxnSp>
      <p:cxnSp>
        <p:nvCxnSpPr>
          <p:cNvPr id="91" name="Google Shape;91;p15"/>
          <p:cNvCxnSpPr/>
          <p:nvPr/>
        </p:nvCxnSpPr>
        <p:spPr>
          <a:xfrm flipH="1">
            <a:off x="4570039" y="664748"/>
            <a:ext cx="3900" cy="567000"/>
          </a:xfrm>
          <a:prstGeom prst="straightConnector1">
            <a:avLst/>
          </a:prstGeom>
          <a:noFill/>
          <a:ln cap="flat" cmpd="sng" w="9525">
            <a:solidFill>
              <a:srgbClr val="CCCCCC"/>
            </a:solidFill>
            <a:prstDash val="solid"/>
            <a:round/>
            <a:headEnd len="sm" w="sm" type="none"/>
            <a:tailEnd len="sm" w="sm" type="none"/>
          </a:ln>
        </p:spPr>
      </p:cxnSp>
      <p:sp>
        <p:nvSpPr>
          <p:cNvPr id="92" name="Google Shape;92;p15"/>
          <p:cNvSpPr/>
          <p:nvPr/>
        </p:nvSpPr>
        <p:spPr>
          <a:xfrm>
            <a:off x="4087539" y="1035623"/>
            <a:ext cx="1009200" cy="199800"/>
          </a:xfrm>
          <a:prstGeom prst="roundRect">
            <a:avLst>
              <a:gd fmla="val 50000" name="adj"/>
            </a:avLst>
          </a:prstGeom>
          <a:solidFill>
            <a:srgbClr val="A64D7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Nunito"/>
                <a:ea typeface="Nunito"/>
                <a:cs typeface="Nunito"/>
                <a:sym typeface="Nunito"/>
              </a:rPr>
              <a:t>FACEBOOK</a:t>
            </a:r>
            <a:endParaRPr b="0" i="0" sz="1400" u="none" cap="none" strike="noStrike">
              <a:solidFill>
                <a:srgbClr val="FFFFFF"/>
              </a:solidFill>
              <a:latin typeface="Nunito"/>
              <a:ea typeface="Nunito"/>
              <a:cs typeface="Nunito"/>
              <a:sym typeface="Nunito"/>
            </a:endParaRPr>
          </a:p>
        </p:txBody>
      </p:sp>
      <p:sp>
        <p:nvSpPr>
          <p:cNvPr id="93" name="Google Shape;93;p15"/>
          <p:cNvSpPr/>
          <p:nvPr/>
        </p:nvSpPr>
        <p:spPr>
          <a:xfrm>
            <a:off x="3652150" y="412575"/>
            <a:ext cx="1909800" cy="304200"/>
          </a:xfrm>
          <a:prstGeom prst="roundRect">
            <a:avLst>
              <a:gd fmla="val 50000" name="adj"/>
            </a:avLst>
          </a:prstGeom>
          <a:solidFill>
            <a:srgbClr val="CC412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s" sz="1200">
                <a:solidFill>
                  <a:srgbClr val="FFFFFF"/>
                </a:solidFill>
                <a:latin typeface="Nunito"/>
                <a:ea typeface="Nunito"/>
                <a:cs typeface="Nunito"/>
                <a:sym typeface="Nunito"/>
              </a:rPr>
              <a:t>Dr. Gabriel </a:t>
            </a:r>
            <a:r>
              <a:rPr b="1" lang="es" sz="1200">
                <a:solidFill>
                  <a:srgbClr val="FFFFFF"/>
                </a:solidFill>
                <a:latin typeface="Nunito"/>
                <a:ea typeface="Nunito"/>
                <a:cs typeface="Nunito"/>
                <a:sym typeface="Nunito"/>
              </a:rPr>
              <a:t>Giménez</a:t>
            </a:r>
            <a:endParaRPr b="1" i="0" sz="1200" u="none" cap="none" strike="noStrike">
              <a:solidFill>
                <a:srgbClr val="FFFFFF"/>
              </a:solidFill>
              <a:latin typeface="Nunito"/>
              <a:ea typeface="Nunito"/>
              <a:cs typeface="Nunito"/>
              <a:sym typeface="Nunito"/>
            </a:endParaRPr>
          </a:p>
        </p:txBody>
      </p:sp>
      <p:sp>
        <p:nvSpPr>
          <p:cNvPr id="94" name="Google Shape;94;p15"/>
          <p:cNvSpPr/>
          <p:nvPr/>
        </p:nvSpPr>
        <p:spPr>
          <a:xfrm>
            <a:off x="3104565" y="2582350"/>
            <a:ext cx="745500" cy="147300"/>
          </a:xfrm>
          <a:prstGeom prst="roundRect">
            <a:avLst>
              <a:gd fmla="val 50000" name="adj"/>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s" sz="700" u="none" cap="none" strike="noStrike">
                <a:solidFill>
                  <a:srgbClr val="FFFFFF"/>
                </a:solidFill>
                <a:latin typeface="Nunito"/>
                <a:ea typeface="Nunito"/>
                <a:cs typeface="Nunito"/>
                <a:sym typeface="Nunito"/>
              </a:rPr>
              <a:t>S</a:t>
            </a:r>
            <a:r>
              <a:rPr b="0" i="0" lang="es" sz="800" u="none" cap="none" strike="noStrike">
                <a:solidFill>
                  <a:srgbClr val="FFFFFF"/>
                </a:solidFill>
                <a:latin typeface="Nunito"/>
                <a:ea typeface="Nunito"/>
                <a:cs typeface="Nunito"/>
                <a:sym typeface="Nunito"/>
              </a:rPr>
              <a:t>itio web</a:t>
            </a:r>
            <a:endParaRPr b="0" i="0" sz="800" u="none" cap="none" strike="noStrike">
              <a:solidFill>
                <a:srgbClr val="FFFFFF"/>
              </a:solidFill>
              <a:latin typeface="Nunito"/>
              <a:ea typeface="Nunito"/>
              <a:cs typeface="Nunito"/>
              <a:sym typeface="Nunito"/>
            </a:endParaRPr>
          </a:p>
        </p:txBody>
      </p:sp>
      <p:cxnSp>
        <p:nvCxnSpPr>
          <p:cNvPr id="95" name="Google Shape;95;p15"/>
          <p:cNvCxnSpPr/>
          <p:nvPr/>
        </p:nvCxnSpPr>
        <p:spPr>
          <a:xfrm rot="10800000">
            <a:off x="4955081" y="3330551"/>
            <a:ext cx="3208200" cy="26700"/>
          </a:xfrm>
          <a:prstGeom prst="straightConnector1">
            <a:avLst/>
          </a:prstGeom>
          <a:noFill/>
          <a:ln cap="flat" cmpd="sng" w="9525">
            <a:solidFill>
              <a:srgbClr val="CCCCCC"/>
            </a:solidFill>
            <a:prstDash val="solid"/>
            <a:round/>
            <a:headEnd len="sm" w="sm" type="none"/>
            <a:tailEnd len="sm" w="sm" type="none"/>
          </a:ln>
        </p:spPr>
      </p:cxnSp>
      <p:sp>
        <p:nvSpPr>
          <p:cNvPr id="89" name="Google Shape;89;p15"/>
          <p:cNvSpPr/>
          <p:nvPr/>
        </p:nvSpPr>
        <p:spPr>
          <a:xfrm>
            <a:off x="7720740" y="3222638"/>
            <a:ext cx="745500" cy="147300"/>
          </a:xfrm>
          <a:prstGeom prst="roundRect">
            <a:avLst>
              <a:gd fmla="val 50000" name="adj"/>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s" sz="700" u="none" cap="none" strike="noStrike">
                <a:solidFill>
                  <a:srgbClr val="FFFFFF"/>
                </a:solidFill>
                <a:latin typeface="Nunito"/>
                <a:ea typeface="Nunito"/>
                <a:cs typeface="Nunito"/>
                <a:sym typeface="Nunito"/>
              </a:rPr>
              <a:t>S</a:t>
            </a:r>
            <a:r>
              <a:rPr b="0" i="0" lang="es" sz="800" u="none" cap="none" strike="noStrike">
                <a:solidFill>
                  <a:srgbClr val="FFFFFF"/>
                </a:solidFill>
                <a:latin typeface="Nunito"/>
                <a:ea typeface="Nunito"/>
                <a:cs typeface="Nunito"/>
                <a:sym typeface="Nunito"/>
              </a:rPr>
              <a:t>itio web</a:t>
            </a:r>
            <a:endParaRPr b="0" i="0" sz="800" u="none" cap="none" strike="noStrike">
              <a:solidFill>
                <a:srgbClr val="FFFFFF"/>
              </a:solidFill>
              <a:latin typeface="Nunito"/>
              <a:ea typeface="Nunito"/>
              <a:cs typeface="Nunito"/>
              <a:sym typeface="Nunito"/>
            </a:endParaRPr>
          </a:p>
        </p:txBody>
      </p:sp>
      <p:sp>
        <p:nvSpPr>
          <p:cNvPr id="96" name="Google Shape;96;p15"/>
          <p:cNvSpPr/>
          <p:nvPr/>
        </p:nvSpPr>
        <p:spPr>
          <a:xfrm>
            <a:off x="4202519" y="3759751"/>
            <a:ext cx="795300" cy="147300"/>
          </a:xfrm>
          <a:prstGeom prst="roundRect">
            <a:avLst>
              <a:gd fmla="val 50000" name="adj"/>
            </a:avLst>
          </a:prstGeom>
          <a:solidFill>
            <a:srgbClr val="EA99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Nunito"/>
                <a:ea typeface="Nunito"/>
                <a:cs typeface="Nunito"/>
                <a:sym typeface="Nunito"/>
              </a:rPr>
              <a:t>Leads</a:t>
            </a:r>
            <a:endParaRPr b="0" i="0" sz="1400" u="none" cap="none" strike="noStrike">
              <a:solidFill>
                <a:srgbClr val="FFFFFF"/>
              </a:solidFill>
              <a:latin typeface="Nunito"/>
              <a:ea typeface="Nunito"/>
              <a:cs typeface="Nunito"/>
              <a:sym typeface="Nunito"/>
            </a:endParaRPr>
          </a:p>
        </p:txBody>
      </p:sp>
      <p:cxnSp>
        <p:nvCxnSpPr>
          <p:cNvPr id="97" name="Google Shape;97;p15"/>
          <p:cNvCxnSpPr/>
          <p:nvPr/>
        </p:nvCxnSpPr>
        <p:spPr>
          <a:xfrm rot="10800000">
            <a:off x="3450465" y="2724851"/>
            <a:ext cx="984600" cy="229200"/>
          </a:xfrm>
          <a:prstGeom prst="bentConnector2">
            <a:avLst/>
          </a:prstGeom>
          <a:noFill/>
          <a:ln cap="flat" cmpd="sng" w="9525">
            <a:solidFill>
              <a:srgbClr val="C2C2C2"/>
            </a:solidFill>
            <a:prstDash val="solid"/>
            <a:round/>
            <a:headEnd len="sm" w="sm" type="none"/>
            <a:tailEnd len="sm" w="sm" type="none"/>
          </a:ln>
        </p:spPr>
      </p:cxnSp>
      <p:cxnSp>
        <p:nvCxnSpPr>
          <p:cNvPr id="98" name="Google Shape;98;p15"/>
          <p:cNvCxnSpPr/>
          <p:nvPr/>
        </p:nvCxnSpPr>
        <p:spPr>
          <a:xfrm flipH="1">
            <a:off x="4435126" y="2762119"/>
            <a:ext cx="1193100" cy="191700"/>
          </a:xfrm>
          <a:prstGeom prst="bentConnector3">
            <a:avLst>
              <a:gd fmla="val -1340" name="adj1"/>
            </a:avLst>
          </a:prstGeom>
          <a:noFill/>
          <a:ln cap="flat" cmpd="sng" w="9525">
            <a:solidFill>
              <a:srgbClr val="C2C2C2"/>
            </a:solidFill>
            <a:prstDash val="solid"/>
            <a:round/>
            <a:headEnd len="sm" w="sm" type="none"/>
            <a:tailEnd len="sm" w="sm" type="none"/>
          </a:ln>
        </p:spPr>
      </p:cxnSp>
      <p:cxnSp>
        <p:nvCxnSpPr>
          <p:cNvPr id="99" name="Google Shape;99;p15"/>
          <p:cNvCxnSpPr/>
          <p:nvPr/>
        </p:nvCxnSpPr>
        <p:spPr>
          <a:xfrm>
            <a:off x="4588772" y="1374206"/>
            <a:ext cx="1052400" cy="149700"/>
          </a:xfrm>
          <a:prstGeom prst="bentConnector3">
            <a:avLst>
              <a:gd fmla="val 100098" name="adj1"/>
            </a:avLst>
          </a:prstGeom>
          <a:noFill/>
          <a:ln cap="flat" cmpd="sng" w="9525">
            <a:solidFill>
              <a:srgbClr val="C2C2C2"/>
            </a:solidFill>
            <a:prstDash val="solid"/>
            <a:round/>
            <a:headEnd len="sm" w="sm" type="none"/>
            <a:tailEnd len="sm" w="sm" type="none"/>
          </a:ln>
        </p:spPr>
      </p:cxnSp>
      <p:cxnSp>
        <p:nvCxnSpPr>
          <p:cNvPr id="100" name="Google Shape;100;p15"/>
          <p:cNvCxnSpPr>
            <a:stCxn id="82" idx="0"/>
            <a:endCxn id="92" idx="2"/>
          </p:cNvCxnSpPr>
          <p:nvPr/>
        </p:nvCxnSpPr>
        <p:spPr>
          <a:xfrm rot="-5400000">
            <a:off x="3887297" y="797288"/>
            <a:ext cx="266700" cy="1143000"/>
          </a:xfrm>
          <a:prstGeom prst="bentConnector3">
            <a:avLst>
              <a:gd fmla="val 50003" name="adj1"/>
            </a:avLst>
          </a:prstGeom>
          <a:noFill/>
          <a:ln cap="flat" cmpd="sng" w="9525">
            <a:solidFill>
              <a:srgbClr val="C2C2C2"/>
            </a:solidFill>
            <a:prstDash val="solid"/>
            <a:round/>
            <a:headEnd len="sm" w="sm" type="none"/>
            <a:tailEnd len="sm" w="sm" type="none"/>
          </a:ln>
        </p:spPr>
      </p:cxnSp>
      <p:sp>
        <p:nvSpPr>
          <p:cNvPr id="101" name="Google Shape;101;p15"/>
          <p:cNvSpPr/>
          <p:nvPr/>
        </p:nvSpPr>
        <p:spPr>
          <a:xfrm>
            <a:off x="3879137" y="3284550"/>
            <a:ext cx="1419300" cy="147300"/>
          </a:xfrm>
          <a:prstGeom prst="roundRect">
            <a:avLst>
              <a:gd fmla="val 50000" name="adj"/>
            </a:avLst>
          </a:prstGeom>
          <a:solidFill>
            <a:srgbClr val="6AA84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FFFFFF"/>
                </a:solidFill>
                <a:latin typeface="Nunito"/>
                <a:ea typeface="Nunito"/>
                <a:cs typeface="Nunito"/>
                <a:sym typeface="Nunito"/>
              </a:rPr>
              <a:t>Campañas  Remarketing</a:t>
            </a:r>
            <a:endParaRPr b="0" i="0" sz="800" u="none" cap="none" strike="noStrike">
              <a:solidFill>
                <a:srgbClr val="FFFFFF"/>
              </a:solidFill>
              <a:latin typeface="Nunito"/>
              <a:ea typeface="Nunito"/>
              <a:cs typeface="Nunito"/>
              <a:sym typeface="Nunito"/>
            </a:endParaRPr>
          </a:p>
        </p:txBody>
      </p:sp>
      <p:cxnSp>
        <p:nvCxnSpPr>
          <p:cNvPr id="102" name="Google Shape;102;p15"/>
          <p:cNvCxnSpPr/>
          <p:nvPr/>
        </p:nvCxnSpPr>
        <p:spPr>
          <a:xfrm>
            <a:off x="5638107" y="1662710"/>
            <a:ext cx="3600" cy="1290000"/>
          </a:xfrm>
          <a:prstGeom prst="straightConnector1">
            <a:avLst/>
          </a:prstGeom>
          <a:noFill/>
          <a:ln cap="flat" cmpd="sng" w="9525">
            <a:solidFill>
              <a:srgbClr val="CCCCCC"/>
            </a:solidFill>
            <a:prstDash val="solid"/>
            <a:round/>
            <a:headEnd len="sm" w="sm" type="none"/>
            <a:tailEnd len="sm" w="sm" type="none"/>
          </a:ln>
        </p:spPr>
      </p:cxnSp>
      <p:sp>
        <p:nvSpPr>
          <p:cNvPr id="103" name="Google Shape;103;p15"/>
          <p:cNvSpPr/>
          <p:nvPr/>
        </p:nvSpPr>
        <p:spPr>
          <a:xfrm>
            <a:off x="5311988" y="2579150"/>
            <a:ext cx="658200" cy="147300"/>
          </a:xfrm>
          <a:prstGeom prst="roundRect">
            <a:avLst>
              <a:gd fmla="val 50000" name="adj"/>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FFFFFF"/>
                </a:solidFill>
                <a:latin typeface="Nunito"/>
                <a:ea typeface="Nunito"/>
                <a:cs typeface="Nunito"/>
                <a:sym typeface="Nunito"/>
              </a:rPr>
              <a:t>Sitio web</a:t>
            </a:r>
            <a:endParaRPr b="0" i="0" sz="800" u="none" cap="none" strike="noStrike">
              <a:solidFill>
                <a:srgbClr val="FFFFFF"/>
              </a:solidFill>
              <a:latin typeface="Nunito"/>
              <a:ea typeface="Nunito"/>
              <a:cs typeface="Nunito"/>
              <a:sym typeface="Nunito"/>
            </a:endParaRPr>
          </a:p>
        </p:txBody>
      </p:sp>
      <p:sp>
        <p:nvSpPr>
          <p:cNvPr id="104" name="Google Shape;104;p15"/>
          <p:cNvSpPr/>
          <p:nvPr/>
        </p:nvSpPr>
        <p:spPr>
          <a:xfrm>
            <a:off x="5199723" y="2063813"/>
            <a:ext cx="936900" cy="147300"/>
          </a:xfrm>
          <a:prstGeom prst="roundRect">
            <a:avLst>
              <a:gd fmla="val 50000" name="adj"/>
            </a:avLst>
          </a:prstGeom>
          <a:solidFill>
            <a:srgbClr val="6AA84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s" sz="700" u="none" cap="none" strike="noStrike">
                <a:solidFill>
                  <a:srgbClr val="FFFFFF"/>
                </a:solidFill>
                <a:latin typeface="Nunito"/>
                <a:ea typeface="Nunito"/>
                <a:cs typeface="Nunito"/>
                <a:sym typeface="Nunito"/>
              </a:rPr>
              <a:t>Campaña Tráfico</a:t>
            </a:r>
            <a:endParaRPr b="0" i="0" sz="700" u="none" cap="none" strike="noStrike">
              <a:solidFill>
                <a:srgbClr val="FFFFFF"/>
              </a:solidFill>
              <a:latin typeface="Nunito"/>
              <a:ea typeface="Nunito"/>
              <a:cs typeface="Nunito"/>
              <a:sym typeface="Nunito"/>
            </a:endParaRPr>
          </a:p>
        </p:txBody>
      </p:sp>
      <p:cxnSp>
        <p:nvCxnSpPr>
          <p:cNvPr id="105" name="Google Shape;105;p15"/>
          <p:cNvCxnSpPr/>
          <p:nvPr/>
        </p:nvCxnSpPr>
        <p:spPr>
          <a:xfrm>
            <a:off x="8069230" y="1705860"/>
            <a:ext cx="8100" cy="147600"/>
          </a:xfrm>
          <a:prstGeom prst="straightConnector1">
            <a:avLst/>
          </a:prstGeom>
          <a:noFill/>
          <a:ln cap="flat" cmpd="sng" w="9525">
            <a:solidFill>
              <a:srgbClr val="CCCCCC"/>
            </a:solidFill>
            <a:prstDash val="solid"/>
            <a:round/>
            <a:headEnd len="sm" w="sm" type="none"/>
            <a:tailEnd len="sm" w="sm" type="none"/>
          </a:ln>
        </p:spPr>
      </p:cxnSp>
      <p:cxnSp>
        <p:nvCxnSpPr>
          <p:cNvPr id="106" name="Google Shape;106;p15"/>
          <p:cNvCxnSpPr>
            <a:endCxn id="107" idx="2"/>
          </p:cNvCxnSpPr>
          <p:nvPr/>
        </p:nvCxnSpPr>
        <p:spPr>
          <a:xfrm>
            <a:off x="1300897" y="1317638"/>
            <a:ext cx="880500" cy="380700"/>
          </a:xfrm>
          <a:prstGeom prst="bentConnector4">
            <a:avLst>
              <a:gd fmla="val 98975" name="adj1"/>
              <a:gd fmla="val 89949" name="adj2"/>
            </a:avLst>
          </a:prstGeom>
          <a:noFill/>
          <a:ln cap="flat" cmpd="sng" w="9525">
            <a:solidFill>
              <a:srgbClr val="C2C2C2"/>
            </a:solidFill>
            <a:prstDash val="solid"/>
            <a:round/>
            <a:headEnd len="sm" w="sm" type="none"/>
            <a:tailEnd len="sm" w="sm" type="none"/>
          </a:ln>
        </p:spPr>
      </p:cxnSp>
      <p:sp>
        <p:nvSpPr>
          <p:cNvPr id="107" name="Google Shape;107;p15"/>
          <p:cNvSpPr/>
          <p:nvPr/>
        </p:nvSpPr>
        <p:spPr>
          <a:xfrm>
            <a:off x="1767247" y="1502138"/>
            <a:ext cx="828300" cy="196200"/>
          </a:xfrm>
          <a:prstGeom prst="roundRect">
            <a:avLst>
              <a:gd fmla="val 50000"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Nunito"/>
                <a:ea typeface="Nunito"/>
                <a:cs typeface="Nunito"/>
                <a:sym typeface="Nunito"/>
              </a:rPr>
              <a:t>Cuerpo</a:t>
            </a:r>
            <a:endParaRPr b="0" i="0" sz="1400" u="none" cap="none" strike="noStrike">
              <a:solidFill>
                <a:srgbClr val="FFFFFF"/>
              </a:solidFill>
              <a:latin typeface="Nunito"/>
              <a:ea typeface="Nunito"/>
              <a:cs typeface="Nunito"/>
              <a:sym typeface="Nunito"/>
            </a:endParaRPr>
          </a:p>
        </p:txBody>
      </p:sp>
      <p:cxnSp>
        <p:nvCxnSpPr>
          <p:cNvPr id="108" name="Google Shape;108;p15"/>
          <p:cNvCxnSpPr>
            <a:endCxn id="109" idx="2"/>
          </p:cNvCxnSpPr>
          <p:nvPr/>
        </p:nvCxnSpPr>
        <p:spPr>
          <a:xfrm flipH="1">
            <a:off x="675247" y="1317638"/>
            <a:ext cx="838800" cy="380700"/>
          </a:xfrm>
          <a:prstGeom prst="bentConnector4">
            <a:avLst>
              <a:gd fmla="val 99961" name="adj1"/>
              <a:gd fmla="val 86377" name="adj2"/>
            </a:avLst>
          </a:prstGeom>
          <a:noFill/>
          <a:ln cap="flat" cmpd="sng" w="9525">
            <a:solidFill>
              <a:srgbClr val="C2C2C2"/>
            </a:solidFill>
            <a:prstDash val="solid"/>
            <a:round/>
            <a:headEnd len="sm" w="sm" type="none"/>
            <a:tailEnd len="sm" w="sm" type="none"/>
          </a:ln>
        </p:spPr>
      </p:cxnSp>
      <p:sp>
        <p:nvSpPr>
          <p:cNvPr id="109" name="Google Shape;109;p15"/>
          <p:cNvSpPr/>
          <p:nvPr/>
        </p:nvSpPr>
        <p:spPr>
          <a:xfrm>
            <a:off x="261097" y="1502138"/>
            <a:ext cx="828300" cy="196200"/>
          </a:xfrm>
          <a:prstGeom prst="roundRect">
            <a:avLst>
              <a:gd fmla="val 50000"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Nunito"/>
                <a:ea typeface="Nunito"/>
                <a:cs typeface="Nunito"/>
                <a:sym typeface="Nunito"/>
              </a:rPr>
              <a:t>Rostro</a:t>
            </a:r>
            <a:endParaRPr b="0" i="0" sz="1400" u="none" cap="none" strike="noStrike">
              <a:solidFill>
                <a:srgbClr val="FFFFFF"/>
              </a:solidFill>
              <a:latin typeface="Nunito"/>
              <a:ea typeface="Nunito"/>
              <a:cs typeface="Nunito"/>
              <a:sym typeface="Nunito"/>
            </a:endParaRPr>
          </a:p>
        </p:txBody>
      </p:sp>
      <p:cxnSp>
        <p:nvCxnSpPr>
          <p:cNvPr id="110" name="Google Shape;110;p15"/>
          <p:cNvCxnSpPr>
            <a:endCxn id="109" idx="2"/>
          </p:cNvCxnSpPr>
          <p:nvPr/>
        </p:nvCxnSpPr>
        <p:spPr>
          <a:xfrm rot="10800000">
            <a:off x="675247" y="1698338"/>
            <a:ext cx="784500" cy="229800"/>
          </a:xfrm>
          <a:prstGeom prst="bentConnector2">
            <a:avLst/>
          </a:prstGeom>
          <a:noFill/>
          <a:ln cap="flat" cmpd="sng" w="9525">
            <a:solidFill>
              <a:srgbClr val="C2C2C2"/>
            </a:solidFill>
            <a:prstDash val="solid"/>
            <a:round/>
            <a:headEnd len="sm" w="sm" type="none"/>
            <a:tailEnd len="sm" w="sm" type="none"/>
          </a:ln>
        </p:spPr>
      </p:cxnSp>
      <p:cxnSp>
        <p:nvCxnSpPr>
          <p:cNvPr id="111" name="Google Shape;111;p15"/>
          <p:cNvCxnSpPr>
            <a:stCxn id="107" idx="2"/>
          </p:cNvCxnSpPr>
          <p:nvPr/>
        </p:nvCxnSpPr>
        <p:spPr>
          <a:xfrm rot="5400000">
            <a:off x="1669447" y="1412288"/>
            <a:ext cx="225900" cy="798000"/>
          </a:xfrm>
          <a:prstGeom prst="bentConnector2">
            <a:avLst/>
          </a:prstGeom>
          <a:noFill/>
          <a:ln cap="flat" cmpd="sng" w="9525">
            <a:solidFill>
              <a:srgbClr val="C2C2C2"/>
            </a:solidFill>
            <a:prstDash val="solid"/>
            <a:round/>
            <a:headEnd len="sm" w="sm" type="none"/>
            <a:tailEnd len="sm" w="sm" type="none"/>
          </a:ln>
        </p:spPr>
      </p:cxnSp>
      <p:cxnSp>
        <p:nvCxnSpPr>
          <p:cNvPr id="112" name="Google Shape;112;p15"/>
          <p:cNvCxnSpPr>
            <a:stCxn id="113" idx="0"/>
          </p:cNvCxnSpPr>
          <p:nvPr/>
        </p:nvCxnSpPr>
        <p:spPr>
          <a:xfrm>
            <a:off x="1381038" y="2009463"/>
            <a:ext cx="1800" cy="1268100"/>
          </a:xfrm>
          <a:prstGeom prst="straightConnector1">
            <a:avLst/>
          </a:prstGeom>
          <a:noFill/>
          <a:ln cap="flat" cmpd="sng" w="9525">
            <a:solidFill>
              <a:srgbClr val="CCCCCC"/>
            </a:solidFill>
            <a:prstDash val="solid"/>
            <a:round/>
            <a:headEnd len="sm" w="sm" type="none"/>
            <a:tailEnd len="sm" w="sm" type="none"/>
          </a:ln>
        </p:spPr>
      </p:cxnSp>
      <p:cxnSp>
        <p:nvCxnSpPr>
          <p:cNvPr id="114" name="Google Shape;114;p15"/>
          <p:cNvCxnSpPr>
            <a:endCxn id="115" idx="0"/>
          </p:cNvCxnSpPr>
          <p:nvPr/>
        </p:nvCxnSpPr>
        <p:spPr>
          <a:xfrm flipH="1">
            <a:off x="1381038" y="1877763"/>
            <a:ext cx="2100" cy="131700"/>
          </a:xfrm>
          <a:prstGeom prst="straightConnector1">
            <a:avLst/>
          </a:prstGeom>
          <a:noFill/>
          <a:ln cap="flat" cmpd="sng" w="9525">
            <a:solidFill>
              <a:srgbClr val="C2C2C2"/>
            </a:solidFill>
            <a:prstDash val="solid"/>
            <a:round/>
            <a:headEnd len="sm" w="sm" type="none"/>
            <a:tailEnd len="sm" w="sm" type="none"/>
          </a:ln>
        </p:spPr>
      </p:cxnSp>
      <p:cxnSp>
        <p:nvCxnSpPr>
          <p:cNvPr id="116" name="Google Shape;116;p15"/>
          <p:cNvCxnSpPr/>
          <p:nvPr/>
        </p:nvCxnSpPr>
        <p:spPr>
          <a:xfrm flipH="1">
            <a:off x="1379988" y="1182838"/>
            <a:ext cx="2100" cy="131700"/>
          </a:xfrm>
          <a:prstGeom prst="straightConnector1">
            <a:avLst/>
          </a:prstGeom>
          <a:noFill/>
          <a:ln cap="flat" cmpd="sng" w="9525">
            <a:solidFill>
              <a:srgbClr val="C2C2C2"/>
            </a:solidFill>
            <a:prstDash val="solid"/>
            <a:round/>
            <a:headEnd len="sm" w="sm" type="none"/>
            <a:tailEnd len="sm" w="sm" type="none"/>
          </a:ln>
        </p:spPr>
      </p:cxnSp>
      <p:sp>
        <p:nvSpPr>
          <p:cNvPr id="117" name="Google Shape;117;p15"/>
          <p:cNvSpPr/>
          <p:nvPr/>
        </p:nvSpPr>
        <p:spPr>
          <a:xfrm>
            <a:off x="889863" y="1035623"/>
            <a:ext cx="1009200" cy="199800"/>
          </a:xfrm>
          <a:prstGeom prst="roundRect">
            <a:avLst>
              <a:gd fmla="val 50000" name="adj"/>
            </a:avLst>
          </a:prstGeom>
          <a:solidFill>
            <a:srgbClr val="A64D7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Nunito"/>
                <a:ea typeface="Nunito"/>
                <a:cs typeface="Nunito"/>
                <a:sym typeface="Nunito"/>
              </a:rPr>
              <a:t>GOOGLE</a:t>
            </a:r>
            <a:endParaRPr b="0" i="0" sz="1400" u="none" cap="none" strike="noStrike">
              <a:solidFill>
                <a:srgbClr val="FFFFFF"/>
              </a:solidFill>
              <a:latin typeface="Nunito"/>
              <a:ea typeface="Nunito"/>
              <a:cs typeface="Nunito"/>
              <a:sym typeface="Nunito"/>
            </a:endParaRPr>
          </a:p>
        </p:txBody>
      </p:sp>
      <p:sp>
        <p:nvSpPr>
          <p:cNvPr id="118" name="Google Shape;118;p15"/>
          <p:cNvSpPr/>
          <p:nvPr/>
        </p:nvSpPr>
        <p:spPr>
          <a:xfrm>
            <a:off x="5226947" y="1502138"/>
            <a:ext cx="828300" cy="196200"/>
          </a:xfrm>
          <a:prstGeom prst="roundRect">
            <a:avLst>
              <a:gd fmla="val 50000" name="adj"/>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Nunito"/>
                <a:ea typeface="Nunito"/>
                <a:cs typeface="Nunito"/>
                <a:sym typeface="Nunito"/>
              </a:rPr>
              <a:t>Cuerpo</a:t>
            </a:r>
            <a:endParaRPr b="0" i="0" sz="1400" u="none" cap="none" strike="noStrike">
              <a:solidFill>
                <a:srgbClr val="FFFFFF"/>
              </a:solidFill>
              <a:latin typeface="Nunito"/>
              <a:ea typeface="Nunito"/>
              <a:cs typeface="Nunito"/>
              <a:sym typeface="Nunito"/>
            </a:endParaRPr>
          </a:p>
        </p:txBody>
      </p:sp>
      <p:sp>
        <p:nvSpPr>
          <p:cNvPr id="119" name="Google Shape;119;p15"/>
          <p:cNvSpPr/>
          <p:nvPr/>
        </p:nvSpPr>
        <p:spPr>
          <a:xfrm>
            <a:off x="1021715" y="3270238"/>
            <a:ext cx="745500" cy="147300"/>
          </a:xfrm>
          <a:prstGeom prst="roundRect">
            <a:avLst>
              <a:gd fmla="val 50000" name="adj"/>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s" sz="700" u="none" cap="none" strike="noStrike">
                <a:solidFill>
                  <a:srgbClr val="FFFFFF"/>
                </a:solidFill>
                <a:latin typeface="Nunito"/>
                <a:ea typeface="Nunito"/>
                <a:cs typeface="Nunito"/>
                <a:sym typeface="Nunito"/>
              </a:rPr>
              <a:t>S</a:t>
            </a:r>
            <a:r>
              <a:rPr b="0" i="0" lang="es" sz="800" u="none" cap="none" strike="noStrike">
                <a:solidFill>
                  <a:srgbClr val="FFFFFF"/>
                </a:solidFill>
                <a:latin typeface="Nunito"/>
                <a:ea typeface="Nunito"/>
                <a:cs typeface="Nunito"/>
                <a:sym typeface="Nunito"/>
              </a:rPr>
              <a:t>itio web</a:t>
            </a:r>
            <a:endParaRPr b="0" i="0" sz="800" u="none" cap="none" strike="noStrike">
              <a:solidFill>
                <a:srgbClr val="FFFFFF"/>
              </a:solidFill>
              <a:latin typeface="Nunito"/>
              <a:ea typeface="Nunito"/>
              <a:cs typeface="Nunito"/>
              <a:sym typeface="Nunito"/>
            </a:endParaRPr>
          </a:p>
        </p:txBody>
      </p:sp>
      <p:sp>
        <p:nvSpPr>
          <p:cNvPr id="113" name="Google Shape;113;p15"/>
          <p:cNvSpPr/>
          <p:nvPr/>
        </p:nvSpPr>
        <p:spPr>
          <a:xfrm>
            <a:off x="823038" y="2009463"/>
            <a:ext cx="1116000" cy="147300"/>
          </a:xfrm>
          <a:prstGeom prst="roundRect">
            <a:avLst>
              <a:gd fmla="val 50000" name="adj"/>
            </a:avLst>
          </a:prstGeom>
          <a:solidFill>
            <a:srgbClr val="6AA84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s" sz="700" u="none" cap="none" strike="noStrike">
                <a:solidFill>
                  <a:srgbClr val="FFFFFF"/>
                </a:solidFill>
                <a:latin typeface="Nunito"/>
                <a:ea typeface="Nunito"/>
                <a:cs typeface="Nunito"/>
                <a:sym typeface="Nunito"/>
              </a:rPr>
              <a:t>Campaña Búsqueda</a:t>
            </a:r>
            <a:endParaRPr b="0" i="0" sz="700" u="none" cap="none" strike="noStrike">
              <a:solidFill>
                <a:srgbClr val="FFFFFF"/>
              </a:solidFill>
              <a:latin typeface="Nunito"/>
              <a:ea typeface="Nunito"/>
              <a:cs typeface="Nunito"/>
              <a:sym typeface="Nunito"/>
            </a:endParaRPr>
          </a:p>
        </p:txBody>
      </p:sp>
      <p:sp>
        <p:nvSpPr>
          <p:cNvPr id="120" name="Google Shape;120;p15"/>
          <p:cNvSpPr/>
          <p:nvPr/>
        </p:nvSpPr>
        <p:spPr>
          <a:xfrm>
            <a:off x="8063270" y="2024063"/>
            <a:ext cx="795300" cy="147300"/>
          </a:xfrm>
          <a:prstGeom prst="roundRect">
            <a:avLst>
              <a:gd fmla="val 50000" name="adj"/>
            </a:avLst>
          </a:prstGeom>
          <a:solidFill>
            <a:srgbClr val="6AA84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Nunito"/>
                <a:ea typeface="Nunito"/>
                <a:cs typeface="Nunito"/>
                <a:sym typeface="Nunito"/>
              </a:rPr>
              <a:t>Stories</a:t>
            </a:r>
            <a:endParaRPr b="0" i="0" sz="1400" u="none" cap="none" strike="noStrike">
              <a:solidFill>
                <a:srgbClr val="FFFFFF"/>
              </a:solidFill>
              <a:latin typeface="Nunito"/>
              <a:ea typeface="Nunito"/>
              <a:cs typeface="Nunito"/>
              <a:sym typeface="Nunito"/>
            </a:endParaRPr>
          </a:p>
        </p:txBody>
      </p:sp>
      <p:sp>
        <p:nvSpPr>
          <p:cNvPr id="121" name="Google Shape;121;p15"/>
          <p:cNvSpPr/>
          <p:nvPr/>
        </p:nvSpPr>
        <p:spPr>
          <a:xfrm>
            <a:off x="7189647" y="2024063"/>
            <a:ext cx="795300" cy="147300"/>
          </a:xfrm>
          <a:prstGeom prst="roundRect">
            <a:avLst>
              <a:gd fmla="val 50000" name="adj"/>
            </a:avLst>
          </a:prstGeom>
          <a:solidFill>
            <a:srgbClr val="6AA84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Nunito"/>
                <a:ea typeface="Nunito"/>
                <a:cs typeface="Nunito"/>
                <a:sym typeface="Nunito"/>
              </a:rPr>
              <a:t>Post</a:t>
            </a:r>
            <a:endParaRPr b="0" i="0" sz="1400" u="none" cap="none" strike="noStrike">
              <a:solidFill>
                <a:srgbClr val="FFFFFF"/>
              </a:solidFill>
              <a:latin typeface="Nunito"/>
              <a:ea typeface="Nunito"/>
              <a:cs typeface="Nunito"/>
              <a:sym typeface="Nunito"/>
            </a:endParaRPr>
          </a:p>
        </p:txBody>
      </p:sp>
      <p:sp>
        <p:nvSpPr>
          <p:cNvPr id="122" name="Google Shape;122;p15"/>
          <p:cNvSpPr/>
          <p:nvPr/>
        </p:nvSpPr>
        <p:spPr>
          <a:xfrm>
            <a:off x="7522287" y="1072603"/>
            <a:ext cx="1116000" cy="199800"/>
          </a:xfrm>
          <a:prstGeom prst="roundRect">
            <a:avLst>
              <a:gd fmla="val 50000" name="adj"/>
            </a:avLst>
          </a:prstGeom>
          <a:solidFill>
            <a:srgbClr val="A64D7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Nunito"/>
                <a:ea typeface="Nunito"/>
                <a:cs typeface="Nunito"/>
                <a:sym typeface="Nunito"/>
              </a:rPr>
              <a:t>INSTAGRAM</a:t>
            </a:r>
            <a:endParaRPr b="0" i="0" sz="1400" u="none" cap="none" strike="noStrike">
              <a:solidFill>
                <a:srgbClr val="FFFFFF"/>
              </a:solidFill>
              <a:latin typeface="Nunito"/>
              <a:ea typeface="Nunito"/>
              <a:cs typeface="Nunito"/>
              <a:sym typeface="Nunito"/>
            </a:endParaRPr>
          </a:p>
        </p:txBody>
      </p:sp>
      <p:sp>
        <p:nvSpPr>
          <p:cNvPr id="123" name="Google Shape;123;p15"/>
          <p:cNvSpPr/>
          <p:nvPr/>
        </p:nvSpPr>
        <p:spPr>
          <a:xfrm>
            <a:off x="7362213" y="1501988"/>
            <a:ext cx="1435200" cy="196500"/>
          </a:xfrm>
          <a:prstGeom prst="roundRect">
            <a:avLst>
              <a:gd fmla="val 50000" name="adj"/>
            </a:avLst>
          </a:prstGeom>
          <a:solidFill>
            <a:srgbClr val="0097A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Nunito"/>
                <a:ea typeface="Nunito"/>
                <a:cs typeface="Nunito"/>
                <a:sym typeface="Nunito"/>
              </a:rPr>
              <a:t>Perfil de Instagram</a:t>
            </a:r>
            <a:endParaRPr b="0" i="0" sz="1400" u="none" cap="none" strike="noStrike">
              <a:solidFill>
                <a:srgbClr val="FFFFFF"/>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3"/>
          <p:cNvSpPr txBox="1"/>
          <p:nvPr/>
        </p:nvSpPr>
        <p:spPr>
          <a:xfrm>
            <a:off x="376325" y="387825"/>
            <a:ext cx="4939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 sz="1800">
                <a:solidFill>
                  <a:srgbClr val="1F497D"/>
                </a:solidFill>
              </a:rPr>
              <a:t>5</a:t>
            </a:r>
            <a:r>
              <a:rPr b="1" lang="es" sz="1800">
                <a:solidFill>
                  <a:srgbClr val="1F497D"/>
                </a:solidFill>
              </a:rPr>
              <a:t>) Call to actions (CTA)</a:t>
            </a:r>
            <a:endParaRPr b="0" i="0" sz="1400" u="none" cap="none" strike="noStrike">
              <a:solidFill>
                <a:srgbClr val="000000"/>
              </a:solidFill>
              <a:latin typeface="Arial"/>
              <a:ea typeface="Arial"/>
              <a:cs typeface="Arial"/>
              <a:sym typeface="Arial"/>
            </a:endParaRPr>
          </a:p>
        </p:txBody>
      </p:sp>
      <p:sp>
        <p:nvSpPr>
          <p:cNvPr id="334" name="Google Shape;334;p33"/>
          <p:cNvSpPr txBox="1"/>
          <p:nvPr/>
        </p:nvSpPr>
        <p:spPr>
          <a:xfrm>
            <a:off x="1049550" y="1155700"/>
            <a:ext cx="7044900" cy="2986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t>Incluir en </a:t>
            </a:r>
            <a:r>
              <a:rPr b="1" lang="es" u="sng">
                <a:solidFill>
                  <a:srgbClr val="1F497D"/>
                </a:solidFill>
              </a:rPr>
              <a:t>todos</a:t>
            </a:r>
            <a:r>
              <a:rPr b="1" lang="es">
                <a:solidFill>
                  <a:srgbClr val="1F497D"/>
                </a:solidFill>
              </a:rPr>
              <a:t> </a:t>
            </a:r>
            <a:r>
              <a:rPr lang="es"/>
              <a:t>los contenidos que se compartan, un llamado a la acción (CTA) que invite e incentive a la comunidad a realizar alguna acción, ya sea responder alguna pregunta, dar like, comentar, votar, etc.</a:t>
            </a:r>
            <a:br>
              <a:rPr lang="es"/>
            </a:br>
            <a:br>
              <a:rPr lang="es"/>
            </a:br>
            <a:r>
              <a:rPr lang="es"/>
              <a:t>Algunos </a:t>
            </a:r>
            <a:r>
              <a:rPr b="1" lang="es">
                <a:solidFill>
                  <a:srgbClr val="1F497D"/>
                </a:solidFill>
              </a:rPr>
              <a:t>ejemplos</a:t>
            </a:r>
            <a:r>
              <a:rPr lang="es"/>
              <a:t> pueden ser:</a:t>
            </a:r>
            <a:endParaRPr/>
          </a:p>
          <a:p>
            <a:pPr indent="-317500" lvl="0" marL="457200" rtl="0" algn="just">
              <a:spcBef>
                <a:spcPts val="0"/>
              </a:spcBef>
              <a:spcAft>
                <a:spcPts val="0"/>
              </a:spcAft>
              <a:buSzPts val="1400"/>
              <a:buChar char="-"/>
            </a:pPr>
            <a:r>
              <a:rPr lang="es"/>
              <a:t>Hacer preguntas sobre la información compartida</a:t>
            </a:r>
            <a:endParaRPr/>
          </a:p>
          <a:p>
            <a:pPr indent="-317500" lvl="0" marL="457200" rtl="0" algn="just">
              <a:spcBef>
                <a:spcPts val="0"/>
              </a:spcBef>
              <a:spcAft>
                <a:spcPts val="0"/>
              </a:spcAft>
              <a:buSzPts val="1400"/>
              <a:buChar char="-"/>
            </a:pPr>
            <a:r>
              <a:rPr lang="es"/>
              <a:t>¿Qué opinas? / ¿Estás de acuerdo?</a:t>
            </a:r>
            <a:endParaRPr/>
          </a:p>
          <a:p>
            <a:pPr indent="-317500" lvl="0" marL="457200" rtl="0" algn="just">
              <a:spcBef>
                <a:spcPts val="0"/>
              </a:spcBef>
              <a:spcAft>
                <a:spcPts val="0"/>
              </a:spcAft>
              <a:buSzPts val="1400"/>
              <a:buChar char="-"/>
            </a:pPr>
            <a:r>
              <a:rPr lang="es"/>
              <a:t>Dale me gusta si tu también quieres un resultado como este.</a:t>
            </a:r>
            <a:endParaRPr/>
          </a:p>
          <a:p>
            <a:pPr indent="-317500" lvl="0" marL="457200" rtl="0" algn="just">
              <a:spcBef>
                <a:spcPts val="0"/>
              </a:spcBef>
              <a:spcAft>
                <a:spcPts val="0"/>
              </a:spcAft>
              <a:buSzPts val="1400"/>
              <a:buChar char="-"/>
            </a:pPr>
            <a:r>
              <a:rPr lang="es"/>
              <a:t>¿Tienes algún otro tip que agregar? Déjanos tu comentario.</a:t>
            </a:r>
            <a:endParaRPr/>
          </a:p>
          <a:p>
            <a:pPr indent="-317500" lvl="0" marL="457200" rtl="0" algn="just">
              <a:spcBef>
                <a:spcPts val="0"/>
              </a:spcBef>
              <a:spcAft>
                <a:spcPts val="0"/>
              </a:spcAft>
              <a:buSzPts val="1400"/>
              <a:buChar char="-"/>
            </a:pPr>
            <a:r>
              <a:rPr lang="es"/>
              <a:t>No olvides guardar este post para poder tener esta información a la mano.</a:t>
            </a:r>
            <a:endParaRPr/>
          </a:p>
          <a:p>
            <a:pPr indent="-317500" lvl="0" marL="457200" rtl="0" algn="just">
              <a:spcBef>
                <a:spcPts val="0"/>
              </a:spcBef>
              <a:spcAft>
                <a:spcPts val="0"/>
              </a:spcAft>
              <a:buSzPts val="1400"/>
              <a:buChar char="-"/>
            </a:pPr>
            <a:r>
              <a:rPr lang="es"/>
              <a:t>¿ 1 o 2? ¿Qué opción prefieres?</a:t>
            </a:r>
            <a:endParaRPr/>
          </a:p>
          <a:p>
            <a:pPr indent="-317500" lvl="0" marL="457200" rtl="0" algn="just">
              <a:spcBef>
                <a:spcPts val="0"/>
              </a:spcBef>
              <a:spcAft>
                <a:spcPts val="0"/>
              </a:spcAft>
              <a:buSzPts val="1400"/>
              <a:buChar char="-"/>
            </a:pPr>
            <a:r>
              <a:rPr lang="es"/>
              <a:t>Déjame en comentarios tus dudas y con gusto las aclaro en el próximo #DrGabrielComparte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4"/>
          <p:cNvSpPr txBox="1"/>
          <p:nvPr/>
        </p:nvSpPr>
        <p:spPr>
          <a:xfrm>
            <a:off x="376325" y="387825"/>
            <a:ext cx="5527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 sz="1800">
                <a:solidFill>
                  <a:srgbClr val="1F497D"/>
                </a:solidFill>
              </a:rPr>
              <a:t>6</a:t>
            </a:r>
            <a:r>
              <a:rPr b="1" lang="es" sz="1800">
                <a:solidFill>
                  <a:srgbClr val="1F497D"/>
                </a:solidFill>
              </a:rPr>
              <a:t>) Estructuración de publicación de contenidos:</a:t>
            </a:r>
            <a:endParaRPr b="0" i="0" sz="1400" u="none" cap="none" strike="noStrike">
              <a:solidFill>
                <a:srgbClr val="000000"/>
              </a:solidFill>
              <a:latin typeface="Arial"/>
              <a:ea typeface="Arial"/>
              <a:cs typeface="Arial"/>
              <a:sym typeface="Arial"/>
            </a:endParaRPr>
          </a:p>
        </p:txBody>
      </p:sp>
      <p:sp>
        <p:nvSpPr>
          <p:cNvPr id="340" name="Google Shape;340;p34"/>
          <p:cNvSpPr txBox="1"/>
          <p:nvPr/>
        </p:nvSpPr>
        <p:spPr>
          <a:xfrm>
            <a:off x="966900" y="1115925"/>
            <a:ext cx="7044900" cy="35709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s"/>
              <a:t>Establecer una hora de publicación fija en un rango de 3 horas de los momentos del día de  mayo actividad de la cuenta.</a:t>
            </a:r>
            <a:endParaRPr/>
          </a:p>
          <a:p>
            <a:pPr indent="0" lvl="0" marL="457200" rtl="0" algn="just">
              <a:spcBef>
                <a:spcPts val="0"/>
              </a:spcBef>
              <a:spcAft>
                <a:spcPts val="0"/>
              </a:spcAft>
              <a:buNone/>
            </a:pPr>
            <a:r>
              <a:t/>
            </a:r>
            <a:endParaRPr sz="1000"/>
          </a:p>
          <a:p>
            <a:pPr indent="-317500" lvl="0" marL="457200" rtl="0" algn="just">
              <a:spcBef>
                <a:spcPts val="0"/>
              </a:spcBef>
              <a:spcAft>
                <a:spcPts val="0"/>
              </a:spcAft>
              <a:buSzPts val="1400"/>
              <a:buChar char="-"/>
            </a:pPr>
            <a:r>
              <a:rPr lang="es"/>
              <a:t>No dejar más de 2 días sin publicación con el fin de no perder la visibilidad de las publicaciones del Dr. Gabriel Giménez en el ecosistema digital.</a:t>
            </a:r>
            <a:endParaRPr/>
          </a:p>
          <a:p>
            <a:pPr indent="0" lvl="0" marL="457200" rtl="0" algn="just">
              <a:spcBef>
                <a:spcPts val="0"/>
              </a:spcBef>
              <a:spcAft>
                <a:spcPts val="0"/>
              </a:spcAft>
              <a:buNone/>
            </a:pPr>
            <a:r>
              <a:t/>
            </a:r>
            <a:endParaRPr sz="1000"/>
          </a:p>
          <a:p>
            <a:pPr indent="-317500" lvl="0" marL="457200" rtl="0" algn="just">
              <a:spcBef>
                <a:spcPts val="0"/>
              </a:spcBef>
              <a:spcAft>
                <a:spcPts val="0"/>
              </a:spcAft>
              <a:buSzPts val="1400"/>
              <a:buChar char="-"/>
            </a:pPr>
            <a:r>
              <a:rPr b="1" lang="es">
                <a:solidFill>
                  <a:srgbClr val="1F497D"/>
                </a:solidFill>
              </a:rPr>
              <a:t>Historias:</a:t>
            </a:r>
            <a:r>
              <a:rPr lang="es"/>
              <a:t> Fijar los 2 días de la semana con mayor actividad digital en la cuenta para publicación de las historias explicadas anteriormente.</a:t>
            </a:r>
            <a:endParaRPr/>
          </a:p>
          <a:p>
            <a:pPr indent="0" lvl="0" marL="457200" rtl="0" algn="just">
              <a:spcBef>
                <a:spcPts val="0"/>
              </a:spcBef>
              <a:spcAft>
                <a:spcPts val="0"/>
              </a:spcAft>
              <a:buNone/>
            </a:pPr>
            <a:r>
              <a:t/>
            </a:r>
            <a:endParaRPr sz="1000"/>
          </a:p>
          <a:p>
            <a:pPr indent="-317500" lvl="0" marL="457200" rtl="0" algn="l">
              <a:spcBef>
                <a:spcPts val="0"/>
              </a:spcBef>
              <a:spcAft>
                <a:spcPts val="0"/>
              </a:spcAft>
              <a:buSzPts val="1400"/>
              <a:buChar char="-"/>
            </a:pPr>
            <a:r>
              <a:rPr b="1" lang="es">
                <a:solidFill>
                  <a:srgbClr val="1F497D"/>
                </a:solidFill>
              </a:rPr>
              <a:t>#DrGabrielComparte: </a:t>
            </a:r>
            <a:r>
              <a:rPr lang="es">
                <a:solidFill>
                  <a:schemeClr val="dk1"/>
                </a:solidFill>
              </a:rPr>
              <a:t>Fijar esta sección en el día y hora de más actividad de la cuenta y promocionarla con el día y hora establecido. Ej: Todos los jueves a las 5:00 p.m con el fin de crear el hábito en la comunidad digital de seguir este espacio de manera constante.</a:t>
            </a:r>
            <a:endParaRPr>
              <a:solidFill>
                <a:schemeClr val="dk1"/>
              </a:solidFill>
            </a:endParaRPr>
          </a:p>
          <a:p>
            <a:pPr indent="0" lvl="0" marL="457200" rtl="0" algn="l">
              <a:spcBef>
                <a:spcPts val="0"/>
              </a:spcBef>
              <a:spcAft>
                <a:spcPts val="0"/>
              </a:spcAft>
              <a:buNone/>
            </a:pPr>
            <a:r>
              <a:t/>
            </a:r>
            <a:endParaRPr sz="800">
              <a:solidFill>
                <a:schemeClr val="dk1"/>
              </a:solidFill>
            </a:endParaRPr>
          </a:p>
          <a:p>
            <a:pPr indent="-317500" lvl="0" marL="457200" rtl="0" algn="l">
              <a:spcBef>
                <a:spcPts val="0"/>
              </a:spcBef>
              <a:spcAft>
                <a:spcPts val="0"/>
              </a:spcAft>
              <a:buClr>
                <a:srgbClr val="1F497D"/>
              </a:buClr>
              <a:buSzPts val="1400"/>
              <a:buChar char="-"/>
            </a:pPr>
            <a:r>
              <a:rPr b="1" lang="es">
                <a:solidFill>
                  <a:srgbClr val="1F497D"/>
                </a:solidFill>
              </a:rPr>
              <a:t>Contenido interactivo: </a:t>
            </a:r>
            <a:r>
              <a:rPr lang="es">
                <a:solidFill>
                  <a:schemeClr val="dk1"/>
                </a:solidFill>
              </a:rPr>
              <a:t>Incluir de manera constante, una vez a la semana, una publicación que más allá de incentivar la participación a través de llamados a la acción, sea una contenido didáctico como se explica a continuación.</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5"/>
          <p:cNvSpPr txBox="1"/>
          <p:nvPr/>
        </p:nvSpPr>
        <p:spPr>
          <a:xfrm>
            <a:off x="385525" y="251475"/>
            <a:ext cx="5527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 sz="1800">
                <a:solidFill>
                  <a:srgbClr val="1F497D"/>
                </a:solidFill>
              </a:rPr>
              <a:t>7</a:t>
            </a:r>
            <a:r>
              <a:rPr b="1" lang="es" sz="1800">
                <a:solidFill>
                  <a:srgbClr val="1F497D"/>
                </a:solidFill>
              </a:rPr>
              <a:t>) Contenido interactivo:</a:t>
            </a:r>
            <a:endParaRPr b="0" i="0" sz="1400" u="none" cap="none" strike="noStrike">
              <a:solidFill>
                <a:srgbClr val="000000"/>
              </a:solidFill>
              <a:latin typeface="Arial"/>
              <a:ea typeface="Arial"/>
              <a:cs typeface="Arial"/>
              <a:sym typeface="Arial"/>
            </a:endParaRPr>
          </a:p>
        </p:txBody>
      </p:sp>
      <p:pic>
        <p:nvPicPr>
          <p:cNvPr id="346" name="Google Shape;346;p35"/>
          <p:cNvPicPr preferRelativeResize="0"/>
          <p:nvPr/>
        </p:nvPicPr>
        <p:blipFill rotWithShape="1">
          <a:blip r:embed="rId3">
            <a:alphaModFix/>
          </a:blip>
          <a:srcRect b="0" l="0" r="0" t="0"/>
          <a:stretch/>
        </p:blipFill>
        <p:spPr>
          <a:xfrm>
            <a:off x="893025" y="2890775"/>
            <a:ext cx="2277425" cy="1797984"/>
          </a:xfrm>
          <a:prstGeom prst="rect">
            <a:avLst/>
          </a:prstGeom>
          <a:noFill/>
          <a:ln cap="flat" cmpd="sng" w="9525">
            <a:solidFill>
              <a:srgbClr val="CCCCCC"/>
            </a:solidFill>
            <a:prstDash val="solid"/>
            <a:round/>
            <a:headEnd len="sm" w="sm" type="none"/>
            <a:tailEnd len="sm" w="sm" type="none"/>
          </a:ln>
        </p:spPr>
      </p:pic>
      <p:pic>
        <p:nvPicPr>
          <p:cNvPr id="347" name="Google Shape;347;p35"/>
          <p:cNvPicPr preferRelativeResize="0"/>
          <p:nvPr/>
        </p:nvPicPr>
        <p:blipFill rotWithShape="1">
          <a:blip r:embed="rId4">
            <a:alphaModFix/>
          </a:blip>
          <a:srcRect b="0" l="0" r="0" t="0"/>
          <a:stretch/>
        </p:blipFill>
        <p:spPr>
          <a:xfrm>
            <a:off x="6183473" y="2837176"/>
            <a:ext cx="2146852" cy="1905175"/>
          </a:xfrm>
          <a:prstGeom prst="rect">
            <a:avLst/>
          </a:prstGeom>
          <a:noFill/>
          <a:ln cap="flat" cmpd="sng" w="9525">
            <a:solidFill>
              <a:srgbClr val="CCCCCC"/>
            </a:solidFill>
            <a:prstDash val="solid"/>
            <a:round/>
            <a:headEnd len="sm" w="sm" type="none"/>
            <a:tailEnd len="sm" w="sm" type="none"/>
          </a:ln>
        </p:spPr>
      </p:pic>
      <p:pic>
        <p:nvPicPr>
          <p:cNvPr id="348" name="Google Shape;348;p35"/>
          <p:cNvPicPr preferRelativeResize="0"/>
          <p:nvPr/>
        </p:nvPicPr>
        <p:blipFill rotWithShape="1">
          <a:blip r:embed="rId5">
            <a:alphaModFix/>
          </a:blip>
          <a:srcRect b="0" l="0" r="0" t="0"/>
          <a:stretch/>
        </p:blipFill>
        <p:spPr>
          <a:xfrm>
            <a:off x="3538251" y="2859613"/>
            <a:ext cx="2277425" cy="1860294"/>
          </a:xfrm>
          <a:prstGeom prst="rect">
            <a:avLst/>
          </a:prstGeom>
          <a:noFill/>
          <a:ln cap="flat" cmpd="sng" w="9525">
            <a:solidFill>
              <a:srgbClr val="CCCCCC"/>
            </a:solidFill>
            <a:prstDash val="solid"/>
            <a:round/>
            <a:headEnd len="sm" w="sm" type="none"/>
            <a:tailEnd len="sm" w="sm" type="none"/>
          </a:ln>
        </p:spPr>
      </p:pic>
      <p:sp>
        <p:nvSpPr>
          <p:cNvPr id="349" name="Google Shape;349;p35"/>
          <p:cNvSpPr txBox="1"/>
          <p:nvPr/>
        </p:nvSpPr>
        <p:spPr>
          <a:xfrm>
            <a:off x="834100" y="658075"/>
            <a:ext cx="7685700" cy="212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solidFill>
                  <a:schemeClr val="dk1"/>
                </a:solidFill>
              </a:rPr>
              <a:t>Más allá de desarrollar contenido que busque incentivar la participación de la comunidad a través de llamados a la acción, este ítem busca que se genere contenido dinámico, que esté pensado y diseñado para hacer del post en sí mismo, una actividad interactiva.</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lang="es">
                <a:solidFill>
                  <a:schemeClr val="dk1"/>
                </a:solidFill>
              </a:rPr>
              <a:t>Ejemplos: </a:t>
            </a:r>
            <a:endParaRPr>
              <a:solidFill>
                <a:schemeClr val="dk1"/>
              </a:solidFill>
            </a:endParaRPr>
          </a:p>
          <a:p>
            <a:pPr indent="-186099" lvl="0" marL="457200" rtl="0" algn="just">
              <a:spcBef>
                <a:spcPts val="0"/>
              </a:spcBef>
              <a:spcAft>
                <a:spcPts val="0"/>
              </a:spcAft>
              <a:buClr>
                <a:schemeClr val="dk1"/>
              </a:buClr>
              <a:buSzPts val="1400"/>
              <a:buChar char="●"/>
            </a:pPr>
            <a:r>
              <a:rPr lang="es">
                <a:solidFill>
                  <a:schemeClr val="dk1"/>
                </a:solidFill>
              </a:rPr>
              <a:t>Votar sobre una opción u otra a través de distintas reacciones o emoticones.</a:t>
            </a:r>
            <a:endParaRPr>
              <a:solidFill>
                <a:schemeClr val="dk1"/>
              </a:solidFill>
            </a:endParaRPr>
          </a:p>
          <a:p>
            <a:pPr indent="-186099" lvl="0" marL="457200" rtl="0" algn="just">
              <a:spcBef>
                <a:spcPts val="0"/>
              </a:spcBef>
              <a:spcAft>
                <a:spcPts val="0"/>
              </a:spcAft>
              <a:buClr>
                <a:schemeClr val="dk1"/>
              </a:buClr>
              <a:buSzPts val="1400"/>
              <a:buChar char="●"/>
            </a:pPr>
            <a:r>
              <a:rPr lang="es">
                <a:solidFill>
                  <a:schemeClr val="dk1"/>
                </a:solidFill>
              </a:rPr>
              <a:t>Encuestas sobre información compartida anteriormente.</a:t>
            </a:r>
            <a:endParaRPr>
              <a:solidFill>
                <a:schemeClr val="dk1"/>
              </a:solidFill>
            </a:endParaRPr>
          </a:p>
          <a:p>
            <a:pPr indent="-186099" lvl="0" marL="457200" rtl="0" algn="just">
              <a:spcBef>
                <a:spcPts val="0"/>
              </a:spcBef>
              <a:spcAft>
                <a:spcPts val="0"/>
              </a:spcAft>
              <a:buClr>
                <a:schemeClr val="dk1"/>
              </a:buClr>
              <a:buSzPts val="1400"/>
              <a:buChar char="●"/>
            </a:pPr>
            <a:r>
              <a:rPr lang="es">
                <a:solidFill>
                  <a:schemeClr val="dk1"/>
                </a:solidFill>
              </a:rPr>
              <a:t>Rompecabezas a complementar.</a:t>
            </a:r>
            <a:endParaRPr>
              <a:solidFill>
                <a:schemeClr val="dk1"/>
              </a:solidFill>
            </a:endParaRPr>
          </a:p>
          <a:p>
            <a:pPr indent="-186099" lvl="0" marL="457200" rtl="0" algn="just">
              <a:spcBef>
                <a:spcPts val="0"/>
              </a:spcBef>
              <a:spcAft>
                <a:spcPts val="0"/>
              </a:spcAft>
              <a:buClr>
                <a:schemeClr val="dk1"/>
              </a:buClr>
              <a:buSzPts val="1400"/>
              <a:buChar char="●"/>
            </a:pPr>
            <a:r>
              <a:rPr lang="es">
                <a:solidFill>
                  <a:schemeClr val="dk1"/>
                </a:solidFill>
              </a:rPr>
              <a:t>Sopas de letras / laberintos sobre contenidos relacionados a la marca.</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6"/>
          <p:cNvSpPr txBox="1"/>
          <p:nvPr/>
        </p:nvSpPr>
        <p:spPr>
          <a:xfrm>
            <a:off x="670250" y="618850"/>
            <a:ext cx="1467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 sz="1800">
                <a:solidFill>
                  <a:srgbClr val="1F497D"/>
                </a:solidFill>
              </a:rPr>
              <a:t>8</a:t>
            </a:r>
            <a:r>
              <a:rPr b="1" lang="es" sz="1800">
                <a:solidFill>
                  <a:srgbClr val="1F497D"/>
                </a:solidFill>
              </a:rPr>
              <a:t>) Reels:</a:t>
            </a:r>
            <a:endParaRPr b="0" i="0" sz="1400" u="none" cap="none" strike="noStrike">
              <a:solidFill>
                <a:srgbClr val="000000"/>
              </a:solidFill>
              <a:latin typeface="Arial"/>
              <a:ea typeface="Arial"/>
              <a:cs typeface="Arial"/>
              <a:sym typeface="Arial"/>
            </a:endParaRPr>
          </a:p>
        </p:txBody>
      </p:sp>
      <p:sp>
        <p:nvSpPr>
          <p:cNvPr id="355" name="Google Shape;355;p36"/>
          <p:cNvSpPr txBox="1"/>
          <p:nvPr/>
        </p:nvSpPr>
        <p:spPr>
          <a:xfrm>
            <a:off x="762125" y="1518950"/>
            <a:ext cx="3341400" cy="19086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es">
                <a:solidFill>
                  <a:schemeClr val="dk1"/>
                </a:solidFill>
              </a:rPr>
              <a:t>Mostrar más el rostro del Dr. Gabriel Giménez en la realización de Reels de manera que se comparta información de valor propuesta por Colvo de una manera más dinámica, con ediciones de transición y agregando textos que refuercen la “actuación” del Dr. Gabriel Giménez.</a:t>
            </a:r>
            <a:endParaRPr>
              <a:solidFill>
                <a:schemeClr val="dk1"/>
              </a:solidFill>
            </a:endParaRPr>
          </a:p>
        </p:txBody>
      </p:sp>
      <p:sp>
        <p:nvSpPr>
          <p:cNvPr id="356" name="Google Shape;356;p36"/>
          <p:cNvSpPr txBox="1"/>
          <p:nvPr/>
        </p:nvSpPr>
        <p:spPr>
          <a:xfrm>
            <a:off x="5152675" y="6188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rgbClr val="1F497D"/>
                </a:solidFill>
              </a:rPr>
              <a:t>9) </a:t>
            </a:r>
            <a:r>
              <a:rPr b="1" lang="es" sz="1800">
                <a:solidFill>
                  <a:srgbClr val="1F497D"/>
                </a:solidFill>
              </a:rPr>
              <a:t>IG tv’s:</a:t>
            </a:r>
            <a:endParaRPr>
              <a:solidFill>
                <a:schemeClr val="dk1"/>
              </a:solidFill>
            </a:endParaRPr>
          </a:p>
        </p:txBody>
      </p:sp>
      <p:sp>
        <p:nvSpPr>
          <p:cNvPr id="357" name="Google Shape;357;p36"/>
          <p:cNvSpPr txBox="1"/>
          <p:nvPr/>
        </p:nvSpPr>
        <p:spPr>
          <a:xfrm>
            <a:off x="5235350" y="1518950"/>
            <a:ext cx="3000000" cy="19086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es">
                <a:solidFill>
                  <a:schemeClr val="dk1"/>
                </a:solidFill>
              </a:rPr>
              <a:t>Incrementar la realización de IGTV’s donde el Dr. Giménez tenga la oportunidad de conversar de temas un poco más extensos (entre 1-4 minutos) y aportar valiosa información que puede ser incluida como parte del espacio de #DrGabrielComparte</a:t>
            </a:r>
            <a:endParaRPr/>
          </a:p>
        </p:txBody>
      </p:sp>
      <p:cxnSp>
        <p:nvCxnSpPr>
          <p:cNvPr id="358" name="Google Shape;358;p36"/>
          <p:cNvCxnSpPr/>
          <p:nvPr/>
        </p:nvCxnSpPr>
        <p:spPr>
          <a:xfrm flipH="1">
            <a:off x="4610288" y="691500"/>
            <a:ext cx="10500" cy="3728100"/>
          </a:xfrm>
          <a:prstGeom prst="straightConnector1">
            <a:avLst/>
          </a:prstGeom>
          <a:noFill/>
          <a:ln cap="flat" cmpd="sng" w="9525">
            <a:solidFill>
              <a:srgbClr val="1F497D"/>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7"/>
          <p:cNvSpPr txBox="1"/>
          <p:nvPr/>
        </p:nvSpPr>
        <p:spPr>
          <a:xfrm>
            <a:off x="385525" y="251475"/>
            <a:ext cx="3644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 sz="1800">
                <a:solidFill>
                  <a:srgbClr val="1F497D"/>
                </a:solidFill>
              </a:rPr>
              <a:t>Acción adicional paralela:</a:t>
            </a:r>
            <a:endParaRPr b="0" i="0" sz="1400" u="none" cap="none" strike="noStrike">
              <a:solidFill>
                <a:srgbClr val="000000"/>
              </a:solidFill>
              <a:latin typeface="Arial"/>
              <a:ea typeface="Arial"/>
              <a:cs typeface="Arial"/>
              <a:sym typeface="Arial"/>
            </a:endParaRPr>
          </a:p>
        </p:txBody>
      </p:sp>
      <p:sp>
        <p:nvSpPr>
          <p:cNvPr id="364" name="Google Shape;364;p37"/>
          <p:cNvSpPr txBox="1"/>
          <p:nvPr/>
        </p:nvSpPr>
        <p:spPr>
          <a:xfrm>
            <a:off x="834100" y="658075"/>
            <a:ext cx="76857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solidFill>
                <a:schemeClr val="dk1"/>
              </a:solidFill>
            </a:endParaRPr>
          </a:p>
        </p:txBody>
      </p:sp>
      <p:sp>
        <p:nvSpPr>
          <p:cNvPr id="365" name="Google Shape;365;p37"/>
          <p:cNvSpPr txBox="1"/>
          <p:nvPr/>
        </p:nvSpPr>
        <p:spPr>
          <a:xfrm>
            <a:off x="1102175" y="713175"/>
            <a:ext cx="332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1F497D"/>
                </a:solidFill>
              </a:rPr>
              <a:t>Expandir presencia digital:</a:t>
            </a:r>
            <a:endParaRPr/>
          </a:p>
        </p:txBody>
      </p:sp>
      <p:sp>
        <p:nvSpPr>
          <p:cNvPr id="366" name="Google Shape;366;p37"/>
          <p:cNvSpPr txBox="1"/>
          <p:nvPr/>
        </p:nvSpPr>
        <p:spPr>
          <a:xfrm>
            <a:off x="1518250" y="1075325"/>
            <a:ext cx="63174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solidFill>
                  <a:schemeClr val="dk1"/>
                </a:solidFill>
              </a:rPr>
              <a:t>Paralelo a la implementación de las acciones propuestas para impulsar la cuenta del Dr. Gabriel Giménez y alcanzar el objetivo propuesto de incrementar la interacción, se puede iniciar un proceso de expansión de la presencia digital del Dr. Gabriel uniéndose a canales como:</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es">
                <a:solidFill>
                  <a:schemeClr val="dk1"/>
                </a:solidFill>
              </a:rPr>
              <a:t>Facebook</a:t>
            </a:r>
            <a:endParaRPr>
              <a:solidFill>
                <a:schemeClr val="dk1"/>
              </a:solidFill>
            </a:endParaRPr>
          </a:p>
          <a:p>
            <a:pPr indent="-317500" lvl="0" marL="457200" rtl="0" algn="just">
              <a:spcBef>
                <a:spcPts val="0"/>
              </a:spcBef>
              <a:spcAft>
                <a:spcPts val="0"/>
              </a:spcAft>
              <a:buClr>
                <a:schemeClr val="dk1"/>
              </a:buClr>
              <a:buSzPts val="1400"/>
              <a:buChar char="-"/>
            </a:pPr>
            <a:r>
              <a:rPr lang="es">
                <a:solidFill>
                  <a:schemeClr val="dk1"/>
                </a:solidFill>
              </a:rPr>
              <a:t>Tik Tok.</a:t>
            </a:r>
            <a:endParaRPr>
              <a:solidFill>
                <a:schemeClr val="dk1"/>
              </a:solidFill>
            </a:endParaRPr>
          </a:p>
        </p:txBody>
      </p:sp>
      <p:sp>
        <p:nvSpPr>
          <p:cNvPr id="367" name="Google Shape;367;p37"/>
          <p:cNvSpPr txBox="1"/>
          <p:nvPr/>
        </p:nvSpPr>
        <p:spPr>
          <a:xfrm>
            <a:off x="1102175" y="2825700"/>
            <a:ext cx="332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1F497D"/>
                </a:solidFill>
              </a:rPr>
              <a:t>¿Cómo?</a:t>
            </a:r>
            <a:endParaRPr/>
          </a:p>
        </p:txBody>
      </p:sp>
      <p:sp>
        <p:nvSpPr>
          <p:cNvPr id="368" name="Google Shape;368;p37"/>
          <p:cNvSpPr txBox="1"/>
          <p:nvPr/>
        </p:nvSpPr>
        <p:spPr>
          <a:xfrm>
            <a:off x="1572000" y="3269800"/>
            <a:ext cx="65544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solidFill>
                  <a:schemeClr val="dk1"/>
                </a:solidFill>
              </a:rPr>
              <a:t>Replicando en estos canales el contenido que se comenzará a desarrollar para la cuenta de Instagram del Dr. Gabriel Giménez, de manera que:</a:t>
            </a:r>
            <a:endParaRPr>
              <a:solidFill>
                <a:schemeClr val="dk1"/>
              </a:solidFill>
            </a:endParaRPr>
          </a:p>
          <a:p>
            <a:pPr indent="-317500" lvl="0" marL="457200" rtl="0" algn="just">
              <a:spcBef>
                <a:spcPts val="0"/>
              </a:spcBef>
              <a:spcAft>
                <a:spcPts val="0"/>
              </a:spcAft>
              <a:buClr>
                <a:schemeClr val="dk1"/>
              </a:buClr>
              <a:buSzPts val="1400"/>
              <a:buChar char="-"/>
            </a:pPr>
            <a:r>
              <a:rPr lang="es">
                <a:solidFill>
                  <a:schemeClr val="dk1"/>
                </a:solidFill>
              </a:rPr>
              <a:t>En Facebook se publiquen los mismos contenidos que en Instagram a modo de contenido espejo.</a:t>
            </a:r>
            <a:endParaRPr>
              <a:solidFill>
                <a:schemeClr val="dk1"/>
              </a:solidFill>
            </a:endParaRPr>
          </a:p>
          <a:p>
            <a:pPr indent="-317500" lvl="0" marL="457200" rtl="0" algn="just">
              <a:spcBef>
                <a:spcPts val="0"/>
              </a:spcBef>
              <a:spcAft>
                <a:spcPts val="0"/>
              </a:spcAft>
              <a:buClr>
                <a:schemeClr val="dk1"/>
              </a:buClr>
              <a:buSzPts val="1400"/>
              <a:buChar char="-"/>
            </a:pPr>
            <a:r>
              <a:rPr lang="es">
                <a:solidFill>
                  <a:schemeClr val="dk1"/>
                </a:solidFill>
              </a:rPr>
              <a:t>En TikTok se publiquen los videos en los que participará compartiendo información de valor a través de “actuaciones” que estén en tendencia en el momento, </a:t>
            </a:r>
            <a:r>
              <a:rPr lang="es">
                <a:solidFill>
                  <a:schemeClr val="dk1"/>
                </a:solidFill>
              </a:rPr>
              <a:t>c</a:t>
            </a:r>
            <a:r>
              <a:rPr lang="es">
                <a:solidFill>
                  <a:schemeClr val="dk1"/>
                </a:solidFill>
              </a:rPr>
              <a:t>on ediciones de transición, textos y audios más usados.</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8"/>
          <p:cNvSpPr txBox="1"/>
          <p:nvPr/>
        </p:nvSpPr>
        <p:spPr>
          <a:xfrm>
            <a:off x="961350" y="323200"/>
            <a:ext cx="7221300" cy="461700"/>
          </a:xfrm>
          <a:prstGeom prst="rect">
            <a:avLst/>
          </a:prstGeom>
          <a:noFill/>
          <a:ln>
            <a:noFill/>
          </a:ln>
        </p:spPr>
        <p:txBody>
          <a:bodyPr anchorCtr="0" anchor="t" bIns="91425" lIns="91425" spcFirstLastPara="1" rIns="91425" wrap="square" tIns="91425">
            <a:spAutoFit/>
          </a:bodyPr>
          <a:lstStyle/>
          <a:p>
            <a:pPr indent="0" lvl="0" marL="92075" marR="0" rtl="0" algn="ctr">
              <a:lnSpc>
                <a:spcPct val="100000"/>
              </a:lnSpc>
              <a:spcBef>
                <a:spcPts val="0"/>
              </a:spcBef>
              <a:spcAft>
                <a:spcPts val="0"/>
              </a:spcAft>
              <a:buClr>
                <a:srgbClr val="000000"/>
              </a:buClr>
              <a:buSzPts val="1800"/>
              <a:buFont typeface="Arial"/>
              <a:buNone/>
            </a:pPr>
            <a:r>
              <a:rPr b="1" i="0" lang="es" sz="1800" u="none" cap="none" strike="noStrike">
                <a:solidFill>
                  <a:srgbClr val="1F497D"/>
                </a:solidFill>
                <a:latin typeface="Arial"/>
                <a:ea typeface="Arial"/>
                <a:cs typeface="Arial"/>
                <a:sym typeface="Arial"/>
              </a:rPr>
              <a:t>KPI’s (medición cuantitativa de los resultados obtenidos):</a:t>
            </a:r>
            <a:endParaRPr b="0" i="0" sz="1800" u="none" cap="none" strike="noStrike">
              <a:solidFill>
                <a:srgbClr val="000000"/>
              </a:solidFill>
              <a:latin typeface="Arial"/>
              <a:ea typeface="Arial"/>
              <a:cs typeface="Arial"/>
              <a:sym typeface="Arial"/>
            </a:endParaRPr>
          </a:p>
        </p:txBody>
      </p:sp>
      <p:sp>
        <p:nvSpPr>
          <p:cNvPr id="374" name="Google Shape;374;p38"/>
          <p:cNvSpPr txBox="1"/>
          <p:nvPr/>
        </p:nvSpPr>
        <p:spPr>
          <a:xfrm>
            <a:off x="1102725" y="3481550"/>
            <a:ext cx="6184800" cy="1015800"/>
          </a:xfrm>
          <a:prstGeom prst="rect">
            <a:avLst/>
          </a:prstGeom>
          <a:noFill/>
          <a:ln>
            <a:noFill/>
          </a:ln>
        </p:spPr>
        <p:txBody>
          <a:bodyPr anchorCtr="0" anchor="t" bIns="91425" lIns="91425" spcFirstLastPara="1" rIns="91425" wrap="square" tIns="91425">
            <a:spAutoFit/>
          </a:bodyPr>
          <a:lstStyle/>
          <a:p>
            <a:pPr indent="-57150" lvl="0" marL="57150" marR="0" rtl="0" algn="l">
              <a:lnSpc>
                <a:spcPct val="100000"/>
              </a:lnSpc>
              <a:spcBef>
                <a:spcPts val="0"/>
              </a:spcBef>
              <a:spcAft>
                <a:spcPts val="0"/>
              </a:spcAft>
              <a:buClr>
                <a:srgbClr val="000000"/>
              </a:buClr>
              <a:buSzPts val="1400"/>
              <a:buFont typeface="Arial"/>
              <a:buNone/>
            </a:pPr>
            <a:r>
              <a:rPr b="1" i="0" lang="es" sz="1400" u="none" cap="none" strike="noStrike">
                <a:solidFill>
                  <a:srgbClr val="1F497D"/>
                </a:solidFill>
                <a:latin typeface="Arial"/>
                <a:ea typeface="Arial"/>
                <a:cs typeface="Arial"/>
                <a:sym typeface="Arial"/>
              </a:rPr>
              <a:t>3) Frecuencia de publicación:</a:t>
            </a:r>
            <a:endParaRPr b="1" i="0" sz="1400" u="none" cap="none" strike="noStrike">
              <a:solidFill>
                <a:srgbClr val="1F497D"/>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300" u="none" cap="none" strike="noStrike">
              <a:solidFill>
                <a:srgbClr val="000000"/>
              </a:solidFill>
              <a:latin typeface="Arial"/>
              <a:ea typeface="Arial"/>
              <a:cs typeface="Arial"/>
              <a:sym typeface="Arial"/>
            </a:endParaRPr>
          </a:p>
          <a:p>
            <a:pPr indent="-203200" lvl="0" marL="228600" marR="0" rtl="0" algn="l">
              <a:lnSpc>
                <a:spcPct val="100000"/>
              </a:lnSpc>
              <a:spcBef>
                <a:spcPts val="0"/>
              </a:spcBef>
              <a:spcAft>
                <a:spcPts val="0"/>
              </a:spcAft>
              <a:buClr>
                <a:srgbClr val="1F497D"/>
              </a:buClr>
              <a:buSzPts val="1400"/>
              <a:buFont typeface="Arial"/>
              <a:buChar char="-"/>
            </a:pPr>
            <a:r>
              <a:rPr b="1" i="0" lang="es" sz="1400" u="none" cap="none" strike="noStrike">
                <a:solidFill>
                  <a:srgbClr val="1F497D"/>
                </a:solidFill>
                <a:latin typeface="Arial"/>
                <a:ea typeface="Arial"/>
                <a:cs typeface="Arial"/>
                <a:sym typeface="Arial"/>
              </a:rPr>
              <a:t>Historias de Instagram/Facebook: </a:t>
            </a:r>
            <a:r>
              <a:rPr b="0" i="0" lang="es" sz="1300" u="none" cap="none" strike="noStrike">
                <a:solidFill>
                  <a:srgbClr val="000000"/>
                </a:solidFill>
                <a:latin typeface="Arial"/>
                <a:ea typeface="Arial"/>
                <a:cs typeface="Arial"/>
                <a:sym typeface="Arial"/>
              </a:rPr>
              <a:t>Mínimo 2 semanal → 8 mensuales.</a:t>
            </a:r>
            <a:endParaRPr sz="1300"/>
          </a:p>
          <a:p>
            <a:pPr indent="-196850" lvl="0" marL="228600" marR="0" rtl="0" algn="l">
              <a:lnSpc>
                <a:spcPct val="100000"/>
              </a:lnSpc>
              <a:spcBef>
                <a:spcPts val="0"/>
              </a:spcBef>
              <a:spcAft>
                <a:spcPts val="0"/>
              </a:spcAft>
              <a:buClr>
                <a:srgbClr val="1F497D"/>
              </a:buClr>
              <a:buSzPts val="1300"/>
              <a:buChar char="-"/>
            </a:pPr>
            <a:r>
              <a:rPr b="1" lang="es" sz="1300">
                <a:solidFill>
                  <a:srgbClr val="1F497D"/>
                </a:solidFill>
              </a:rPr>
              <a:t>Contenido interactivo: </a:t>
            </a:r>
            <a:r>
              <a:rPr lang="es" sz="1300"/>
              <a:t>Mínimo 1 </a:t>
            </a:r>
            <a:r>
              <a:rPr lang="es" sz="1300">
                <a:solidFill>
                  <a:schemeClr val="dk1"/>
                </a:solidFill>
              </a:rPr>
              <a:t>semanal → 4 mensuales.</a:t>
            </a:r>
            <a:endParaRPr sz="1300"/>
          </a:p>
        </p:txBody>
      </p:sp>
      <p:sp>
        <p:nvSpPr>
          <p:cNvPr id="375" name="Google Shape;375;p38"/>
          <p:cNvSpPr txBox="1"/>
          <p:nvPr/>
        </p:nvSpPr>
        <p:spPr>
          <a:xfrm>
            <a:off x="1102725" y="1204625"/>
            <a:ext cx="3763800" cy="831300"/>
          </a:xfrm>
          <a:prstGeom prst="rect">
            <a:avLst/>
          </a:prstGeom>
          <a:noFill/>
          <a:ln>
            <a:noFill/>
          </a:ln>
        </p:spPr>
        <p:txBody>
          <a:bodyPr anchorCtr="0" anchor="t" bIns="91425" lIns="91425" spcFirstLastPara="1" rIns="91425" wrap="square" tIns="91425">
            <a:spAutoFit/>
          </a:bodyPr>
          <a:lstStyle/>
          <a:p>
            <a:pPr indent="-146050" lvl="0" marL="228600" marR="0" rtl="0" algn="l">
              <a:lnSpc>
                <a:spcPct val="100000"/>
              </a:lnSpc>
              <a:spcBef>
                <a:spcPts val="0"/>
              </a:spcBef>
              <a:spcAft>
                <a:spcPts val="0"/>
              </a:spcAft>
              <a:buClr>
                <a:srgbClr val="1F497D"/>
              </a:buClr>
              <a:buSzPts val="1400"/>
              <a:buFont typeface="Arial"/>
              <a:buAutoNum type="arabicParenR"/>
            </a:pPr>
            <a:r>
              <a:rPr b="1" i="0" lang="es" sz="1400" u="none" cap="none" strike="noStrike">
                <a:solidFill>
                  <a:srgbClr val="1F497D"/>
                </a:solidFill>
                <a:latin typeface="Arial"/>
                <a:ea typeface="Arial"/>
                <a:cs typeface="Arial"/>
                <a:sym typeface="Arial"/>
              </a:rPr>
              <a:t>Porcentaje de engagement:</a:t>
            </a:r>
            <a:endParaRPr b="1" i="0" sz="1400" u="none" cap="none" strike="noStrike">
              <a:solidFill>
                <a:srgbClr val="1F497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1F497D"/>
              </a:solidFill>
              <a:latin typeface="Arial"/>
              <a:ea typeface="Arial"/>
              <a:cs typeface="Arial"/>
              <a:sym typeface="Arial"/>
            </a:endParaRPr>
          </a:p>
          <a:p>
            <a:pPr indent="0" lvl="0" marL="57150" marR="0" rtl="0" algn="l">
              <a:lnSpc>
                <a:spcPct val="100000"/>
              </a:lnSpc>
              <a:spcBef>
                <a:spcPts val="0"/>
              </a:spcBef>
              <a:spcAft>
                <a:spcPts val="0"/>
              </a:spcAft>
              <a:buClr>
                <a:srgbClr val="000000"/>
              </a:buClr>
              <a:buSzPts val="1400"/>
              <a:buFont typeface="Arial"/>
              <a:buNone/>
            </a:pPr>
            <a:r>
              <a:rPr b="1" i="0" lang="es" sz="1400" u="none" cap="none" strike="noStrike">
                <a:solidFill>
                  <a:srgbClr val="808080"/>
                </a:solidFill>
                <a:latin typeface="Arial"/>
                <a:ea typeface="Arial"/>
                <a:cs typeface="Arial"/>
                <a:sym typeface="Arial"/>
              </a:rPr>
              <a:t>2% mensual.</a:t>
            </a:r>
            <a:endParaRPr b="1" i="0" sz="1400" u="none" cap="none" strike="noStrike">
              <a:solidFill>
                <a:srgbClr val="808080"/>
              </a:solidFill>
              <a:latin typeface="Arial"/>
              <a:ea typeface="Arial"/>
              <a:cs typeface="Arial"/>
              <a:sym typeface="Arial"/>
            </a:endParaRPr>
          </a:p>
        </p:txBody>
      </p:sp>
      <p:sp>
        <p:nvSpPr>
          <p:cNvPr id="376" name="Google Shape;376;p38"/>
          <p:cNvSpPr txBox="1"/>
          <p:nvPr/>
        </p:nvSpPr>
        <p:spPr>
          <a:xfrm>
            <a:off x="1169025" y="2370950"/>
            <a:ext cx="3763800" cy="831300"/>
          </a:xfrm>
          <a:prstGeom prst="rect">
            <a:avLst/>
          </a:prstGeom>
          <a:noFill/>
          <a:ln>
            <a:noFill/>
          </a:ln>
        </p:spPr>
        <p:txBody>
          <a:bodyPr anchorCtr="0" anchor="t" bIns="91425" lIns="91425" spcFirstLastPara="1" rIns="91425" wrap="square" tIns="91425">
            <a:spAutoFit/>
          </a:bodyPr>
          <a:lstStyle/>
          <a:p>
            <a:pPr indent="-57150" lvl="0" marL="57150" marR="0" rtl="0" algn="l">
              <a:lnSpc>
                <a:spcPct val="100000"/>
              </a:lnSpc>
              <a:spcBef>
                <a:spcPts val="0"/>
              </a:spcBef>
              <a:spcAft>
                <a:spcPts val="0"/>
              </a:spcAft>
              <a:buClr>
                <a:srgbClr val="000000"/>
              </a:buClr>
              <a:buSzPts val="1400"/>
              <a:buFont typeface="Arial"/>
              <a:buNone/>
            </a:pPr>
            <a:r>
              <a:rPr b="1" i="0" lang="es" sz="1400" u="none" cap="none" strike="noStrike">
                <a:solidFill>
                  <a:srgbClr val="1F497D"/>
                </a:solidFill>
                <a:latin typeface="Arial"/>
                <a:ea typeface="Arial"/>
                <a:cs typeface="Arial"/>
                <a:sym typeface="Arial"/>
              </a:rPr>
              <a:t>2) Crecimiento de la comunidad:</a:t>
            </a:r>
            <a:endParaRPr b="1" i="0" sz="1400" u="none" cap="none" strike="noStrike">
              <a:solidFill>
                <a:srgbClr val="1F497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1F497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808080"/>
                </a:solidFill>
                <a:latin typeface="Arial"/>
                <a:ea typeface="Arial"/>
                <a:cs typeface="Arial"/>
                <a:sym typeface="Arial"/>
              </a:rPr>
              <a:t>2% mensual.</a:t>
            </a:r>
            <a:endParaRPr b="1" i="0" sz="1400" u="none" cap="none" strike="noStrike">
              <a:solidFill>
                <a:srgbClr val="80808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0" name="Shape 380"/>
        <p:cNvGrpSpPr/>
        <p:nvPr/>
      </p:nvGrpSpPr>
      <p:grpSpPr>
        <a:xfrm>
          <a:off x="0" y="0"/>
          <a:ext cx="0" cy="0"/>
          <a:chOff x="0" y="0"/>
          <a:chExt cx="0" cy="0"/>
        </a:xfrm>
      </p:grpSpPr>
      <p:pic>
        <p:nvPicPr>
          <p:cNvPr id="381" name="Google Shape;381;p39"/>
          <p:cNvPicPr preferRelativeResize="0"/>
          <p:nvPr/>
        </p:nvPicPr>
        <p:blipFill rotWithShape="1">
          <a:blip r:embed="rId3">
            <a:alphaModFix/>
          </a:blip>
          <a:srcRect b="0" l="12518" r="0" t="7732"/>
          <a:stretch/>
        </p:blipFill>
        <p:spPr>
          <a:xfrm>
            <a:off x="8118325" y="4269225"/>
            <a:ext cx="1018375" cy="874275"/>
          </a:xfrm>
          <a:prstGeom prst="rect">
            <a:avLst/>
          </a:prstGeom>
          <a:noFill/>
          <a:ln>
            <a:noFill/>
          </a:ln>
        </p:spPr>
      </p:pic>
      <p:sp>
        <p:nvSpPr>
          <p:cNvPr id="382" name="Google Shape;382;p39"/>
          <p:cNvSpPr/>
          <p:nvPr/>
        </p:nvSpPr>
        <p:spPr>
          <a:xfrm>
            <a:off x="465525" y="4280575"/>
            <a:ext cx="147600" cy="87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9"/>
          <p:cNvSpPr txBox="1"/>
          <p:nvPr>
            <p:ph type="title"/>
          </p:nvPr>
        </p:nvSpPr>
        <p:spPr>
          <a:xfrm>
            <a:off x="1371850" y="1997975"/>
            <a:ext cx="3771600" cy="1029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s" sz="6600">
                <a:solidFill>
                  <a:srgbClr val="808080"/>
                </a:solidFill>
              </a:rPr>
              <a:t>¡Gracias!</a:t>
            </a:r>
            <a:endParaRPr sz="6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nvSpPr>
        <p:spPr>
          <a:xfrm>
            <a:off x="3025425" y="1992650"/>
            <a:ext cx="4031700" cy="854700"/>
          </a:xfrm>
          <a:prstGeom prst="rect">
            <a:avLst/>
          </a:prstGeom>
          <a:noFill/>
          <a:ln>
            <a:noFill/>
          </a:ln>
        </p:spPr>
        <p:txBody>
          <a:bodyPr anchorCtr="0" anchor="b" bIns="92025" lIns="92025" spcFirstLastPara="1" rIns="92025" wrap="square" tIns="92025">
            <a:noAutofit/>
          </a:bodyPr>
          <a:lstStyle/>
          <a:p>
            <a:pPr indent="0" lvl="0" marL="0" marR="0" rtl="0" algn="l">
              <a:lnSpc>
                <a:spcPct val="100000"/>
              </a:lnSpc>
              <a:spcBef>
                <a:spcPts val="0"/>
              </a:spcBef>
              <a:spcAft>
                <a:spcPts val="0"/>
              </a:spcAft>
              <a:buClr>
                <a:srgbClr val="000000"/>
              </a:buClr>
              <a:buSzPts val="5000"/>
              <a:buFont typeface="Arial"/>
              <a:buNone/>
            </a:pPr>
            <a:r>
              <a:rPr b="1" i="0" lang="es" sz="5000" u="none" cap="none" strike="noStrike">
                <a:solidFill>
                  <a:srgbClr val="000000"/>
                </a:solidFill>
                <a:latin typeface="Nunito"/>
                <a:ea typeface="Nunito"/>
                <a:cs typeface="Nunito"/>
                <a:sym typeface="Nunito"/>
              </a:rPr>
              <a:t>Google Ads</a:t>
            </a:r>
            <a:endParaRPr b="1" i="0" sz="5000" u="none" cap="none" strike="noStrike">
              <a:solidFill>
                <a:srgbClr val="000000"/>
              </a:solidFill>
              <a:latin typeface="Nunito"/>
              <a:ea typeface="Nunito"/>
              <a:cs typeface="Nunito"/>
              <a:sym typeface="Nunito"/>
            </a:endParaRPr>
          </a:p>
        </p:txBody>
      </p:sp>
      <p:grpSp>
        <p:nvGrpSpPr>
          <p:cNvPr id="129" name="Google Shape;129;p16"/>
          <p:cNvGrpSpPr/>
          <p:nvPr/>
        </p:nvGrpSpPr>
        <p:grpSpPr>
          <a:xfrm>
            <a:off x="2870697" y="2062714"/>
            <a:ext cx="73155" cy="714554"/>
            <a:chOff x="3635175" y="2887335"/>
            <a:chExt cx="86400" cy="1000215"/>
          </a:xfrm>
        </p:grpSpPr>
        <p:sp>
          <p:nvSpPr>
            <p:cNvPr id="130" name="Google Shape;130;p16"/>
            <p:cNvSpPr/>
            <p:nvPr/>
          </p:nvSpPr>
          <p:spPr>
            <a:xfrm rot="5400000">
              <a:off x="3428325" y="3094185"/>
              <a:ext cx="500100" cy="86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73375" lIns="73375" spcFirstLastPara="1" rIns="73375" wrap="square" tIns="733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1" name="Google Shape;131;p16"/>
            <p:cNvSpPr/>
            <p:nvPr/>
          </p:nvSpPr>
          <p:spPr>
            <a:xfrm rot="5400000">
              <a:off x="3428325" y="3594300"/>
              <a:ext cx="500100" cy="86400"/>
            </a:xfrm>
            <a:prstGeom prst="rect">
              <a:avLst/>
            </a:prstGeom>
            <a:solidFill>
              <a:srgbClr val="CCCCCC"/>
            </a:solidFill>
            <a:ln cap="flat" cmpd="sng" w="9525">
              <a:solidFill>
                <a:srgbClr val="D9D9D9"/>
              </a:solidFill>
              <a:prstDash val="solid"/>
              <a:round/>
              <a:headEnd len="sm" w="sm" type="none"/>
              <a:tailEnd len="sm" w="sm" type="none"/>
            </a:ln>
          </p:spPr>
          <p:txBody>
            <a:bodyPr anchorCtr="0" anchor="ctr" bIns="73375" lIns="73375" spcFirstLastPara="1" rIns="73375" wrap="square" tIns="733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nvSpPr>
        <p:spPr>
          <a:xfrm>
            <a:off x="189975" y="441525"/>
            <a:ext cx="2191200" cy="51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s" sz="3000" u="none" cap="none" strike="noStrike">
                <a:solidFill>
                  <a:srgbClr val="000000"/>
                </a:solidFill>
                <a:latin typeface="Nunito"/>
                <a:ea typeface="Nunito"/>
                <a:cs typeface="Nunito"/>
                <a:sym typeface="Nunito"/>
              </a:rPr>
              <a:t>Propuesta</a:t>
            </a:r>
            <a:endParaRPr b="1" i="0" sz="3000" u="none" cap="none" strike="noStrike">
              <a:solidFill>
                <a:srgbClr val="000000"/>
              </a:solidFill>
              <a:latin typeface="Nunito"/>
              <a:ea typeface="Nunito"/>
              <a:cs typeface="Nunito"/>
              <a:sym typeface="Nunito"/>
            </a:endParaRPr>
          </a:p>
        </p:txBody>
      </p:sp>
      <p:grpSp>
        <p:nvGrpSpPr>
          <p:cNvPr id="137" name="Google Shape;137;p17"/>
          <p:cNvGrpSpPr/>
          <p:nvPr/>
        </p:nvGrpSpPr>
        <p:grpSpPr>
          <a:xfrm>
            <a:off x="308510" y="956325"/>
            <a:ext cx="1000215" cy="86400"/>
            <a:chOff x="308510" y="773500"/>
            <a:chExt cx="1000215" cy="86400"/>
          </a:xfrm>
        </p:grpSpPr>
        <p:sp>
          <p:nvSpPr>
            <p:cNvPr id="138" name="Google Shape;138;p17"/>
            <p:cNvSpPr/>
            <p:nvPr/>
          </p:nvSpPr>
          <p:spPr>
            <a:xfrm>
              <a:off x="308510" y="773500"/>
              <a:ext cx="500100" cy="86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7"/>
            <p:cNvSpPr/>
            <p:nvPr/>
          </p:nvSpPr>
          <p:spPr>
            <a:xfrm>
              <a:off x="808625" y="773500"/>
              <a:ext cx="500100" cy="864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17"/>
          <p:cNvSpPr txBox="1"/>
          <p:nvPr/>
        </p:nvSpPr>
        <p:spPr>
          <a:xfrm>
            <a:off x="7497525" y="170625"/>
            <a:ext cx="16461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000000"/>
                </a:solidFill>
                <a:latin typeface="Nunito ExtraLight"/>
                <a:ea typeface="Nunito ExtraLight"/>
                <a:cs typeface="Nunito ExtraLight"/>
                <a:sym typeface="Nunito ExtraLight"/>
              </a:rPr>
              <a:t>GOOGLE </a:t>
            </a:r>
            <a:r>
              <a:rPr b="1" i="0" lang="es" sz="1500" u="none" cap="none" strike="noStrike">
                <a:solidFill>
                  <a:srgbClr val="000000"/>
                </a:solidFill>
                <a:latin typeface="Nunito"/>
                <a:ea typeface="Nunito"/>
                <a:cs typeface="Nunito"/>
                <a:sym typeface="Nunito"/>
              </a:rPr>
              <a:t>ADS</a:t>
            </a:r>
            <a:endParaRPr b="1" i="0" sz="1500" u="none" cap="none" strike="noStrike">
              <a:solidFill>
                <a:srgbClr val="000000"/>
              </a:solidFill>
              <a:latin typeface="Nunito"/>
              <a:ea typeface="Nunito"/>
              <a:cs typeface="Nunito"/>
              <a:sym typeface="Nunito"/>
            </a:endParaRPr>
          </a:p>
        </p:txBody>
      </p:sp>
      <p:graphicFrame>
        <p:nvGraphicFramePr>
          <p:cNvPr id="141" name="Google Shape;141;p17"/>
          <p:cNvGraphicFramePr/>
          <p:nvPr/>
        </p:nvGraphicFramePr>
        <p:xfrm>
          <a:off x="308500" y="2315700"/>
          <a:ext cx="3000000" cy="3000000"/>
        </p:xfrm>
        <a:graphic>
          <a:graphicData uri="http://schemas.openxmlformats.org/drawingml/2006/table">
            <a:tbl>
              <a:tblPr>
                <a:noFill/>
                <a:tableStyleId>{0F7DB106-C090-4B02-AF93-8E7BBF939EBE}</a:tableStyleId>
              </a:tblPr>
              <a:tblGrid>
                <a:gridCol w="1397175"/>
                <a:gridCol w="1397175"/>
                <a:gridCol w="1397175"/>
                <a:gridCol w="1397175"/>
                <a:gridCol w="1397175"/>
                <a:gridCol w="1397175"/>
              </a:tblGrid>
              <a:tr h="383875">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Nunito"/>
                          <a:ea typeface="Nunito"/>
                          <a:cs typeface="Nunito"/>
                          <a:sym typeface="Nunito"/>
                        </a:rPr>
                        <a:t>Tipo de campaña:</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Nunito"/>
                          <a:ea typeface="Nunito"/>
                          <a:cs typeface="Nunito"/>
                          <a:sym typeface="Nunito"/>
                        </a:rPr>
                        <a:t>Tema</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Nunito"/>
                          <a:ea typeface="Nunito"/>
                          <a:cs typeface="Nunito"/>
                          <a:sym typeface="Nunito"/>
                        </a:rPr>
                        <a:t>Presupuesto diario:</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solidFill>
                            <a:srgbClr val="000000"/>
                          </a:solidFill>
                          <a:latin typeface="Nunito"/>
                          <a:ea typeface="Nunito"/>
                          <a:cs typeface="Nunito"/>
                          <a:sym typeface="Nunito"/>
                        </a:rPr>
                        <a:t>Duración</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solidFill>
                            <a:srgbClr val="000000"/>
                          </a:solidFill>
                          <a:latin typeface="Nunito"/>
                          <a:ea typeface="Nunito"/>
                          <a:cs typeface="Nunito"/>
                          <a:sym typeface="Nunito"/>
                        </a:rPr>
                        <a:t>Ubicación</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solidFill>
                            <a:srgbClr val="000000"/>
                          </a:solidFill>
                          <a:latin typeface="Nunito"/>
                          <a:ea typeface="Nunito"/>
                          <a:cs typeface="Nunito"/>
                          <a:sym typeface="Nunito"/>
                        </a:rPr>
                        <a:t>Objetivo de la campaña:</a:t>
                      </a:r>
                      <a:endParaRPr b="1" sz="1000" u="none" cap="none" strike="noStrike">
                        <a:latin typeface="Nunito"/>
                        <a:ea typeface="Nunito"/>
                        <a:cs typeface="Nunito"/>
                        <a:sym typeface="Nunito"/>
                      </a:endParaRPr>
                    </a:p>
                  </a:txBody>
                  <a:tcPr marT="91425" marB="91425" marR="91425" marL="91425"/>
                </a:tc>
              </a:tr>
              <a:tr h="27117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Red de Búsqueda</a:t>
                      </a:r>
                      <a:endParaRPr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Rostro</a:t>
                      </a:r>
                      <a:endParaRPr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1050" u="none" cap="none" strike="noStrike">
                          <a:solidFill>
                            <a:srgbClr val="4D5156"/>
                          </a:solidFill>
                          <a:highlight>
                            <a:srgbClr val="FFFFFF"/>
                          </a:highlight>
                        </a:rPr>
                        <a:t>€ </a:t>
                      </a:r>
                      <a:r>
                        <a:rPr lang="es" sz="1000" u="none" cap="none" strike="noStrike">
                          <a:solidFill>
                            <a:srgbClr val="000000"/>
                          </a:solidFill>
                          <a:latin typeface="Nunito"/>
                          <a:ea typeface="Nunito"/>
                          <a:cs typeface="Nunito"/>
                          <a:sym typeface="Nunito"/>
                        </a:rPr>
                        <a:t>4 EUR</a:t>
                      </a:r>
                      <a:endParaRPr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01 Abril - 30 Abril</a:t>
                      </a:r>
                      <a:endParaRPr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Palma, Islas Baleares, España ciudad</a:t>
                      </a:r>
                      <a:endParaRPr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Visitas al sitio web</a:t>
                      </a:r>
                      <a:endParaRPr sz="1000" u="none" cap="none" strike="noStrike">
                        <a:latin typeface="Nunito"/>
                        <a:ea typeface="Nunito"/>
                        <a:cs typeface="Nunito"/>
                        <a:sym typeface="Nunito"/>
                      </a:endParaRPr>
                    </a:p>
                  </a:txBody>
                  <a:tcPr marT="91425" marB="91425" marR="91425" marL="91425"/>
                </a:tc>
              </a:tr>
              <a:tr h="32892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Red de búsqueda</a:t>
                      </a:r>
                      <a:endParaRPr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Cuerpo</a:t>
                      </a:r>
                      <a:endParaRPr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1050" u="none" cap="none" strike="noStrike">
                          <a:solidFill>
                            <a:srgbClr val="4D5156"/>
                          </a:solidFill>
                          <a:highlight>
                            <a:srgbClr val="FFFFFF"/>
                          </a:highlight>
                        </a:rPr>
                        <a:t>€ </a:t>
                      </a:r>
                      <a:r>
                        <a:rPr lang="es" sz="1000" u="none" cap="none" strike="noStrike">
                          <a:solidFill>
                            <a:srgbClr val="000000"/>
                          </a:solidFill>
                          <a:latin typeface="Nunito"/>
                          <a:ea typeface="Nunito"/>
                          <a:cs typeface="Nunito"/>
                          <a:sym typeface="Nunito"/>
                        </a:rPr>
                        <a:t>4 EUR</a:t>
                      </a:r>
                      <a:endParaRPr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01 Abril - 30 Abril</a:t>
                      </a:r>
                      <a:endParaRPr sz="1000" u="none" cap="none" strike="noStrike">
                        <a:solidFill>
                          <a:srgbClr val="000000"/>
                        </a:solidFill>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Palma, Islas Baleares, España ciudad</a:t>
                      </a:r>
                      <a:endParaRPr sz="1000" u="none" cap="none" strike="noStrike">
                        <a:solidFill>
                          <a:srgbClr val="000000"/>
                        </a:solidFill>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Visitas al sitio web</a:t>
                      </a:r>
                      <a:endParaRPr sz="1000" u="none" cap="none" strike="noStrike">
                        <a:solidFill>
                          <a:srgbClr val="000000"/>
                        </a:solidFill>
                        <a:latin typeface="Nunito"/>
                        <a:ea typeface="Nunito"/>
                        <a:cs typeface="Nunito"/>
                        <a:sym typeface="Nunito"/>
                      </a:endParaRPr>
                    </a:p>
                  </a:txBody>
                  <a:tcPr marT="91425" marB="91425" marR="91425" marL="91425"/>
                </a:tc>
              </a:tr>
            </a:tbl>
          </a:graphicData>
        </a:graphic>
      </p:graphicFrame>
      <p:graphicFrame>
        <p:nvGraphicFramePr>
          <p:cNvPr id="142" name="Google Shape;142;p17"/>
          <p:cNvGraphicFramePr/>
          <p:nvPr/>
        </p:nvGraphicFramePr>
        <p:xfrm>
          <a:off x="308500" y="4262538"/>
          <a:ext cx="3000000" cy="3000000"/>
        </p:xfrm>
        <a:graphic>
          <a:graphicData uri="http://schemas.openxmlformats.org/drawingml/2006/table">
            <a:tbl>
              <a:tblPr>
                <a:noFill/>
                <a:tableStyleId>{0F7DB106-C090-4B02-AF93-8E7BBF939EBE}</a:tableStyleId>
              </a:tblPr>
              <a:tblGrid>
                <a:gridCol w="2794350"/>
              </a:tblGrid>
              <a:tr h="362700">
                <a:tc>
                  <a:txBody>
                    <a:bodyPr/>
                    <a:lstStyle/>
                    <a:p>
                      <a:pPr indent="0" lvl="0" marL="0" marR="0" rtl="0" algn="ctr">
                        <a:lnSpc>
                          <a:spcPct val="100000"/>
                        </a:lnSpc>
                        <a:spcBef>
                          <a:spcPts val="0"/>
                        </a:spcBef>
                        <a:spcAft>
                          <a:spcPts val="0"/>
                        </a:spcAft>
                        <a:buClr>
                          <a:srgbClr val="000000"/>
                        </a:buClr>
                        <a:buSzPts val="1100"/>
                        <a:buFont typeface="Arial"/>
                        <a:buNone/>
                      </a:pPr>
                      <a:r>
                        <a:rPr b="1" lang="es" sz="1000" u="none" cap="none" strike="noStrike">
                          <a:solidFill>
                            <a:srgbClr val="000000"/>
                          </a:solidFill>
                          <a:latin typeface="Nunito"/>
                          <a:ea typeface="Nunito"/>
                          <a:cs typeface="Nunito"/>
                          <a:sym typeface="Nunito"/>
                        </a:rPr>
                        <a:t>Presupuesto Mensual Aprox: </a:t>
                      </a:r>
                      <a:r>
                        <a:rPr lang="es" sz="1050" u="none" cap="none" strike="noStrike">
                          <a:solidFill>
                            <a:srgbClr val="4D5156"/>
                          </a:solidFill>
                          <a:highlight>
                            <a:srgbClr val="FFFFFF"/>
                          </a:highlight>
                        </a:rPr>
                        <a:t>€ </a:t>
                      </a:r>
                      <a:r>
                        <a:rPr b="1" lang="es" sz="1000" u="none" cap="none" strike="noStrike">
                          <a:solidFill>
                            <a:srgbClr val="000000"/>
                          </a:solidFill>
                          <a:latin typeface="Nunito"/>
                          <a:ea typeface="Nunito"/>
                          <a:cs typeface="Nunito"/>
                          <a:sym typeface="Nunito"/>
                        </a:rPr>
                        <a:t>244 EUR</a:t>
                      </a:r>
                      <a:endParaRPr sz="1400" u="none" cap="none" strike="noStrike"/>
                    </a:p>
                  </a:txBody>
                  <a:tcPr marT="91425" marB="91425" marR="91425" marL="91425"/>
                </a:tc>
              </a:tr>
            </a:tbl>
          </a:graphicData>
        </a:graphic>
      </p:graphicFrame>
      <p:sp>
        <p:nvSpPr>
          <p:cNvPr id="143" name="Google Shape;143;p17"/>
          <p:cNvSpPr txBox="1"/>
          <p:nvPr/>
        </p:nvSpPr>
        <p:spPr>
          <a:xfrm>
            <a:off x="274825" y="1521625"/>
            <a:ext cx="8450400" cy="587400"/>
          </a:xfrm>
          <a:prstGeom prst="rect">
            <a:avLst/>
          </a:prstGeom>
          <a:noFill/>
          <a:ln>
            <a:noFill/>
          </a:ln>
        </p:spPr>
        <p:txBody>
          <a:bodyPr anchorCtr="0" anchor="t" bIns="91425" lIns="91425" spcFirstLastPara="1" rIns="91425" wrap="square" tIns="91425">
            <a:noAutofit/>
          </a:bodyPr>
          <a:lstStyle/>
          <a:p>
            <a:pPr indent="0" lvl="0" marL="0" marR="0" rtl="0" algn="ctr">
              <a:lnSpc>
                <a:spcPct val="80000"/>
              </a:lnSpc>
              <a:spcBef>
                <a:spcPts val="0"/>
              </a:spcBef>
              <a:spcAft>
                <a:spcPts val="0"/>
              </a:spcAft>
              <a:buClr>
                <a:srgbClr val="000000"/>
              </a:buClr>
              <a:buSzPts val="1400"/>
              <a:buFont typeface="Arial"/>
              <a:buNone/>
            </a:pPr>
            <a:r>
              <a:rPr lang="es">
                <a:latin typeface="Nunito Light"/>
                <a:ea typeface="Nunito Light"/>
                <a:cs typeface="Nunito Light"/>
                <a:sym typeface="Nunito Light"/>
              </a:rPr>
              <a:t>Para comenzar con la estrategia digital se propone crear dos campañas de búsqueda en Google Ads con las dos categorías de servicios principales; “Rostro” y “Cuerpo”.</a:t>
            </a:r>
            <a:endParaRPr>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Light"/>
              <a:ea typeface="Nunito Light"/>
              <a:cs typeface="Nunito Light"/>
              <a:sym typeface="Nuni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nvSpPr>
        <p:spPr>
          <a:xfrm>
            <a:off x="7211775" y="170625"/>
            <a:ext cx="19320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000000"/>
                </a:solidFill>
                <a:latin typeface="Nunito ExtraLight"/>
                <a:ea typeface="Nunito ExtraLight"/>
                <a:cs typeface="Nunito ExtraLight"/>
                <a:sym typeface="Nunito ExtraLight"/>
              </a:rPr>
              <a:t>PALABRAS </a:t>
            </a:r>
            <a:r>
              <a:rPr b="1" i="0" lang="es" sz="1500" u="none" cap="none" strike="noStrike">
                <a:solidFill>
                  <a:srgbClr val="000000"/>
                </a:solidFill>
                <a:latin typeface="Nunito"/>
                <a:ea typeface="Nunito"/>
                <a:cs typeface="Nunito"/>
                <a:sym typeface="Nunito"/>
              </a:rPr>
              <a:t>CLAVE</a:t>
            </a:r>
            <a:endParaRPr b="1" i="0" sz="1500" u="none" cap="none" strike="noStrike">
              <a:solidFill>
                <a:srgbClr val="000000"/>
              </a:solidFill>
              <a:latin typeface="Nunito"/>
              <a:ea typeface="Nunito"/>
              <a:cs typeface="Nunito"/>
              <a:sym typeface="Nunito"/>
            </a:endParaRPr>
          </a:p>
        </p:txBody>
      </p:sp>
      <p:sp>
        <p:nvSpPr>
          <p:cNvPr id="149" name="Google Shape;149;p18"/>
          <p:cNvSpPr txBox="1"/>
          <p:nvPr/>
        </p:nvSpPr>
        <p:spPr>
          <a:xfrm>
            <a:off x="1377975" y="170613"/>
            <a:ext cx="2187000" cy="36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Nunito"/>
                <a:ea typeface="Nunito"/>
                <a:cs typeface="Nunito"/>
                <a:sym typeface="Nunito"/>
              </a:rPr>
              <a:t>Campaña Rostro</a:t>
            </a:r>
            <a:endParaRPr b="0" i="0" sz="1200" u="none" cap="none" strike="noStrike">
              <a:solidFill>
                <a:srgbClr val="000000"/>
              </a:solidFill>
              <a:latin typeface="Arial"/>
              <a:ea typeface="Arial"/>
              <a:cs typeface="Arial"/>
              <a:sym typeface="Arial"/>
            </a:endParaRPr>
          </a:p>
        </p:txBody>
      </p:sp>
      <p:sp>
        <p:nvSpPr>
          <p:cNvPr id="150" name="Google Shape;150;p18"/>
          <p:cNvSpPr txBox="1"/>
          <p:nvPr/>
        </p:nvSpPr>
        <p:spPr>
          <a:xfrm>
            <a:off x="4739025" y="170613"/>
            <a:ext cx="2187000" cy="36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Nunito"/>
                <a:ea typeface="Nunito"/>
                <a:cs typeface="Nunito"/>
                <a:sym typeface="Nunito"/>
              </a:rPr>
              <a:t>Campaña Cuerpo</a:t>
            </a:r>
            <a:endParaRPr b="0" i="0" sz="1200" u="none" cap="none" strike="noStrike">
              <a:solidFill>
                <a:srgbClr val="000000"/>
              </a:solidFill>
              <a:latin typeface="Arial"/>
              <a:ea typeface="Arial"/>
              <a:cs typeface="Arial"/>
              <a:sym typeface="Arial"/>
            </a:endParaRPr>
          </a:p>
        </p:txBody>
      </p:sp>
      <p:pic>
        <p:nvPicPr>
          <p:cNvPr id="151" name="Google Shape;151;p18"/>
          <p:cNvPicPr preferRelativeResize="0"/>
          <p:nvPr/>
        </p:nvPicPr>
        <p:blipFill rotWithShape="1">
          <a:blip r:embed="rId3">
            <a:alphaModFix/>
          </a:blip>
          <a:srcRect b="7424" l="0" r="0" t="0"/>
          <a:stretch/>
        </p:blipFill>
        <p:spPr>
          <a:xfrm>
            <a:off x="1584225" y="530363"/>
            <a:ext cx="1616002" cy="4416468"/>
          </a:xfrm>
          <a:prstGeom prst="rect">
            <a:avLst/>
          </a:prstGeom>
          <a:noFill/>
          <a:ln>
            <a:noFill/>
          </a:ln>
        </p:spPr>
      </p:pic>
      <p:pic>
        <p:nvPicPr>
          <p:cNvPr id="152" name="Google Shape;152;p18"/>
          <p:cNvPicPr preferRelativeResize="0"/>
          <p:nvPr/>
        </p:nvPicPr>
        <p:blipFill rotWithShape="1">
          <a:blip r:embed="rId4">
            <a:alphaModFix/>
          </a:blip>
          <a:srcRect b="0" l="0" r="0" t="0"/>
          <a:stretch/>
        </p:blipFill>
        <p:spPr>
          <a:xfrm>
            <a:off x="5326400" y="461350"/>
            <a:ext cx="1007152" cy="4682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nvSpPr>
        <p:spPr>
          <a:xfrm>
            <a:off x="189975" y="441525"/>
            <a:ext cx="4038300" cy="51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s" sz="3000" u="none" cap="none" strike="noStrike">
                <a:solidFill>
                  <a:srgbClr val="000000"/>
                </a:solidFill>
                <a:latin typeface="Nunito"/>
                <a:ea typeface="Nunito"/>
                <a:cs typeface="Nunito"/>
                <a:sym typeface="Nunito"/>
              </a:rPr>
              <a:t>Previsiones</a:t>
            </a:r>
            <a:endParaRPr b="1" i="0" sz="3000" u="none" cap="none" strike="noStrike">
              <a:solidFill>
                <a:srgbClr val="000000"/>
              </a:solidFill>
              <a:latin typeface="Nunito"/>
              <a:ea typeface="Nunito"/>
              <a:cs typeface="Nunito"/>
              <a:sym typeface="Nunito"/>
            </a:endParaRPr>
          </a:p>
        </p:txBody>
      </p:sp>
      <p:grpSp>
        <p:nvGrpSpPr>
          <p:cNvPr id="158" name="Google Shape;158;p19"/>
          <p:cNvGrpSpPr/>
          <p:nvPr/>
        </p:nvGrpSpPr>
        <p:grpSpPr>
          <a:xfrm>
            <a:off x="308510" y="956325"/>
            <a:ext cx="1000215" cy="86400"/>
            <a:chOff x="308510" y="773500"/>
            <a:chExt cx="1000215" cy="86400"/>
          </a:xfrm>
        </p:grpSpPr>
        <p:sp>
          <p:nvSpPr>
            <p:cNvPr id="159" name="Google Shape;159;p19"/>
            <p:cNvSpPr/>
            <p:nvPr/>
          </p:nvSpPr>
          <p:spPr>
            <a:xfrm>
              <a:off x="308510" y="773500"/>
              <a:ext cx="500100" cy="86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9"/>
            <p:cNvSpPr/>
            <p:nvPr/>
          </p:nvSpPr>
          <p:spPr>
            <a:xfrm>
              <a:off x="808625" y="773500"/>
              <a:ext cx="500100" cy="864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 name="Google Shape;161;p19"/>
          <p:cNvSpPr txBox="1"/>
          <p:nvPr/>
        </p:nvSpPr>
        <p:spPr>
          <a:xfrm>
            <a:off x="7497525" y="170625"/>
            <a:ext cx="16461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000000"/>
                </a:solidFill>
                <a:latin typeface="Nunito ExtraLight"/>
                <a:ea typeface="Nunito ExtraLight"/>
                <a:cs typeface="Nunito ExtraLight"/>
                <a:sym typeface="Nunito ExtraLight"/>
              </a:rPr>
              <a:t>GOOGLE </a:t>
            </a:r>
            <a:r>
              <a:rPr b="1" i="0" lang="es" sz="1500" u="none" cap="none" strike="noStrike">
                <a:solidFill>
                  <a:srgbClr val="000000"/>
                </a:solidFill>
                <a:latin typeface="Nunito"/>
                <a:ea typeface="Nunito"/>
                <a:cs typeface="Nunito"/>
                <a:sym typeface="Nunito"/>
              </a:rPr>
              <a:t>ADS</a:t>
            </a:r>
            <a:endParaRPr b="1" i="0" sz="1500" u="none" cap="none" strike="noStrike">
              <a:solidFill>
                <a:srgbClr val="000000"/>
              </a:solidFill>
              <a:latin typeface="Nunito"/>
              <a:ea typeface="Nunito"/>
              <a:cs typeface="Nunito"/>
              <a:sym typeface="Nunito"/>
            </a:endParaRPr>
          </a:p>
        </p:txBody>
      </p:sp>
      <p:grpSp>
        <p:nvGrpSpPr>
          <p:cNvPr id="162" name="Google Shape;162;p19"/>
          <p:cNvGrpSpPr/>
          <p:nvPr/>
        </p:nvGrpSpPr>
        <p:grpSpPr>
          <a:xfrm>
            <a:off x="308500" y="1444550"/>
            <a:ext cx="8131256" cy="3275075"/>
            <a:chOff x="308500" y="1444550"/>
            <a:chExt cx="8131256" cy="3275075"/>
          </a:xfrm>
        </p:grpSpPr>
        <p:sp>
          <p:nvSpPr>
            <p:cNvPr id="163" name="Google Shape;163;p19"/>
            <p:cNvSpPr txBox="1"/>
            <p:nvPr/>
          </p:nvSpPr>
          <p:spPr>
            <a:xfrm>
              <a:off x="308500" y="1444550"/>
              <a:ext cx="21870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Nunito"/>
                  <a:ea typeface="Nunito"/>
                  <a:cs typeface="Nunito"/>
                  <a:sym typeface="Nunito"/>
                </a:rPr>
                <a:t>Campaña Rostro</a:t>
              </a:r>
              <a:endParaRPr b="0" i="0" sz="1200" u="none" cap="none" strike="noStrike">
                <a:solidFill>
                  <a:srgbClr val="000000"/>
                </a:solidFill>
                <a:latin typeface="Arial"/>
                <a:ea typeface="Arial"/>
                <a:cs typeface="Arial"/>
                <a:sym typeface="Arial"/>
              </a:endParaRPr>
            </a:p>
          </p:txBody>
        </p:sp>
        <p:sp>
          <p:nvSpPr>
            <p:cNvPr id="164" name="Google Shape;164;p19"/>
            <p:cNvSpPr txBox="1"/>
            <p:nvPr/>
          </p:nvSpPr>
          <p:spPr>
            <a:xfrm>
              <a:off x="308500" y="3054775"/>
              <a:ext cx="21870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Nunito"/>
                  <a:ea typeface="Nunito"/>
                  <a:cs typeface="Nunito"/>
                  <a:sym typeface="Nunito"/>
                </a:rPr>
                <a:t>Campaña Cuerpo</a:t>
              </a:r>
              <a:endParaRPr b="0" i="0" sz="1200" u="none" cap="none" strike="noStrike">
                <a:solidFill>
                  <a:srgbClr val="000000"/>
                </a:solidFill>
                <a:latin typeface="Arial"/>
                <a:ea typeface="Arial"/>
                <a:cs typeface="Arial"/>
                <a:sym typeface="Arial"/>
              </a:endParaRPr>
            </a:p>
          </p:txBody>
        </p:sp>
        <p:pic>
          <p:nvPicPr>
            <p:cNvPr id="165" name="Google Shape;165;p19"/>
            <p:cNvPicPr preferRelativeResize="0"/>
            <p:nvPr/>
          </p:nvPicPr>
          <p:blipFill rotWithShape="1">
            <a:blip r:embed="rId3">
              <a:alphaModFix/>
            </a:blip>
            <a:srcRect b="0" l="0" r="0" t="0"/>
            <a:stretch/>
          </p:blipFill>
          <p:spPr>
            <a:xfrm>
              <a:off x="790575" y="1872075"/>
              <a:ext cx="7428150" cy="934900"/>
            </a:xfrm>
            <a:prstGeom prst="rect">
              <a:avLst/>
            </a:prstGeom>
            <a:noFill/>
            <a:ln>
              <a:noFill/>
            </a:ln>
          </p:spPr>
        </p:pic>
        <p:pic>
          <p:nvPicPr>
            <p:cNvPr id="166" name="Google Shape;166;p19"/>
            <p:cNvPicPr preferRelativeResize="0"/>
            <p:nvPr/>
          </p:nvPicPr>
          <p:blipFill rotWithShape="1">
            <a:blip r:embed="rId4">
              <a:alphaModFix/>
            </a:blip>
            <a:srcRect b="0" l="0" r="0" t="0"/>
            <a:stretch/>
          </p:blipFill>
          <p:spPr>
            <a:xfrm>
              <a:off x="790575" y="3784725"/>
              <a:ext cx="7649181" cy="934900"/>
            </a:xfrm>
            <a:prstGeom prst="rect">
              <a:avLst/>
            </a:prstGeom>
            <a:noFill/>
            <a:ln>
              <a:noFill/>
            </a:ln>
          </p:spPr>
        </p:pic>
        <p:sp>
          <p:nvSpPr>
            <p:cNvPr id="167" name="Google Shape;167;p19"/>
            <p:cNvSpPr/>
            <p:nvPr/>
          </p:nvSpPr>
          <p:spPr>
            <a:xfrm>
              <a:off x="3116025" y="2272400"/>
              <a:ext cx="1455900" cy="34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9"/>
            <p:cNvSpPr txBox="1"/>
            <p:nvPr/>
          </p:nvSpPr>
          <p:spPr>
            <a:xfrm>
              <a:off x="2895250" y="2187050"/>
              <a:ext cx="1565400" cy="51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Nunito"/>
                  <a:ea typeface="Nunito"/>
                  <a:cs typeface="Nunito"/>
                  <a:sym typeface="Nunito"/>
                </a:rPr>
                <a:t>930 EUR</a:t>
              </a:r>
              <a:endParaRPr b="0" i="0" sz="2000" u="none" cap="none" strike="noStrike">
                <a:solidFill>
                  <a:srgbClr val="000000"/>
                </a:solidFill>
                <a:latin typeface="Nunito"/>
                <a:ea typeface="Nunito"/>
                <a:cs typeface="Nunito"/>
                <a:sym typeface="Nunito"/>
              </a:endParaRPr>
            </a:p>
          </p:txBody>
        </p:sp>
        <p:sp>
          <p:nvSpPr>
            <p:cNvPr id="169" name="Google Shape;169;p19"/>
            <p:cNvSpPr/>
            <p:nvPr/>
          </p:nvSpPr>
          <p:spPr>
            <a:xfrm>
              <a:off x="5862175" y="2272400"/>
              <a:ext cx="1455900" cy="34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9"/>
            <p:cNvSpPr txBox="1"/>
            <p:nvPr/>
          </p:nvSpPr>
          <p:spPr>
            <a:xfrm>
              <a:off x="5807425" y="2187050"/>
              <a:ext cx="1565400" cy="51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Nunito"/>
                  <a:ea typeface="Nunito"/>
                  <a:cs typeface="Nunito"/>
                  <a:sym typeface="Nunito"/>
                </a:rPr>
                <a:t>1,13 EUR</a:t>
              </a:r>
              <a:endParaRPr b="0" i="0" sz="2000" u="none" cap="none" strike="noStrike">
                <a:solidFill>
                  <a:srgbClr val="000000"/>
                </a:solidFill>
                <a:latin typeface="Nunito"/>
                <a:ea typeface="Nunito"/>
                <a:cs typeface="Nunito"/>
                <a:sym typeface="Nunito"/>
              </a:endParaRPr>
            </a:p>
          </p:txBody>
        </p:sp>
        <p:sp>
          <p:nvSpPr>
            <p:cNvPr id="171" name="Google Shape;171;p19"/>
            <p:cNvSpPr/>
            <p:nvPr/>
          </p:nvSpPr>
          <p:spPr>
            <a:xfrm>
              <a:off x="5973550" y="4141150"/>
              <a:ext cx="1455900" cy="34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9"/>
            <p:cNvSpPr txBox="1"/>
            <p:nvPr/>
          </p:nvSpPr>
          <p:spPr>
            <a:xfrm>
              <a:off x="5807425" y="4055800"/>
              <a:ext cx="1565400" cy="51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Nunito"/>
                  <a:ea typeface="Nunito"/>
                  <a:cs typeface="Nunito"/>
                  <a:sym typeface="Nunito"/>
                </a:rPr>
                <a:t>1,13 EUR</a:t>
              </a:r>
              <a:endParaRPr b="0" i="0" sz="2000" u="none" cap="none" strike="noStrike">
                <a:solidFill>
                  <a:srgbClr val="000000"/>
                </a:solidFill>
                <a:latin typeface="Nunito"/>
                <a:ea typeface="Nunito"/>
                <a:cs typeface="Nunito"/>
                <a:sym typeface="Nunito"/>
              </a:endParaRPr>
            </a:p>
          </p:txBody>
        </p:sp>
        <p:sp>
          <p:nvSpPr>
            <p:cNvPr id="173" name="Google Shape;173;p19"/>
            <p:cNvSpPr/>
            <p:nvPr/>
          </p:nvSpPr>
          <p:spPr>
            <a:xfrm>
              <a:off x="3116025" y="4141150"/>
              <a:ext cx="1455900" cy="34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9"/>
            <p:cNvSpPr txBox="1"/>
            <p:nvPr/>
          </p:nvSpPr>
          <p:spPr>
            <a:xfrm>
              <a:off x="2895250" y="4055800"/>
              <a:ext cx="1565400" cy="51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Nunito"/>
                  <a:ea typeface="Nunito"/>
                  <a:cs typeface="Nunito"/>
                  <a:sym typeface="Nunito"/>
                </a:rPr>
                <a:t>930 EUR</a:t>
              </a:r>
              <a:endParaRPr b="0" i="0" sz="2000" u="none" cap="none" strike="noStrike">
                <a:solidFill>
                  <a:srgbClr val="000000"/>
                </a:solidFill>
                <a:latin typeface="Nunito"/>
                <a:ea typeface="Nunito"/>
                <a:cs typeface="Nunito"/>
                <a:sym typeface="Nuni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nvSpPr>
        <p:spPr>
          <a:xfrm>
            <a:off x="2720625" y="1992650"/>
            <a:ext cx="4458600" cy="854700"/>
          </a:xfrm>
          <a:prstGeom prst="rect">
            <a:avLst/>
          </a:prstGeom>
          <a:noFill/>
          <a:ln>
            <a:noFill/>
          </a:ln>
        </p:spPr>
        <p:txBody>
          <a:bodyPr anchorCtr="0" anchor="b" bIns="92025" lIns="92025" spcFirstLastPara="1" rIns="92025" wrap="square" tIns="92025">
            <a:noAutofit/>
          </a:bodyPr>
          <a:lstStyle/>
          <a:p>
            <a:pPr indent="0" lvl="0" marL="0" marR="0" rtl="0" algn="l">
              <a:lnSpc>
                <a:spcPct val="100000"/>
              </a:lnSpc>
              <a:spcBef>
                <a:spcPts val="0"/>
              </a:spcBef>
              <a:spcAft>
                <a:spcPts val="0"/>
              </a:spcAft>
              <a:buClr>
                <a:srgbClr val="000000"/>
              </a:buClr>
              <a:buSzPts val="5000"/>
              <a:buFont typeface="Arial"/>
              <a:buNone/>
            </a:pPr>
            <a:r>
              <a:rPr b="1" i="0" lang="es" sz="5000" u="none" cap="none" strike="noStrike">
                <a:solidFill>
                  <a:srgbClr val="000000"/>
                </a:solidFill>
                <a:latin typeface="Nunito"/>
                <a:ea typeface="Nunito"/>
                <a:cs typeface="Nunito"/>
                <a:sym typeface="Nunito"/>
              </a:rPr>
              <a:t>Facebook Ads</a:t>
            </a:r>
            <a:endParaRPr b="1" i="0" sz="5000" u="none" cap="none" strike="noStrike">
              <a:solidFill>
                <a:srgbClr val="000000"/>
              </a:solidFill>
              <a:latin typeface="Nunito"/>
              <a:ea typeface="Nunito"/>
              <a:cs typeface="Nunito"/>
              <a:sym typeface="Nunito"/>
            </a:endParaRPr>
          </a:p>
        </p:txBody>
      </p:sp>
      <p:grpSp>
        <p:nvGrpSpPr>
          <p:cNvPr id="180" name="Google Shape;180;p20"/>
          <p:cNvGrpSpPr/>
          <p:nvPr/>
        </p:nvGrpSpPr>
        <p:grpSpPr>
          <a:xfrm>
            <a:off x="2565897" y="2062714"/>
            <a:ext cx="73155" cy="714554"/>
            <a:chOff x="3635175" y="2887335"/>
            <a:chExt cx="86400" cy="1000215"/>
          </a:xfrm>
        </p:grpSpPr>
        <p:sp>
          <p:nvSpPr>
            <p:cNvPr id="181" name="Google Shape;181;p20"/>
            <p:cNvSpPr/>
            <p:nvPr/>
          </p:nvSpPr>
          <p:spPr>
            <a:xfrm rot="5400000">
              <a:off x="3428325" y="3094185"/>
              <a:ext cx="500100" cy="86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73375" lIns="73375" spcFirstLastPara="1" rIns="73375" wrap="square" tIns="733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2" name="Google Shape;182;p20"/>
            <p:cNvSpPr/>
            <p:nvPr/>
          </p:nvSpPr>
          <p:spPr>
            <a:xfrm rot="5400000">
              <a:off x="3428325" y="3594300"/>
              <a:ext cx="500100" cy="86400"/>
            </a:xfrm>
            <a:prstGeom prst="rect">
              <a:avLst/>
            </a:prstGeom>
            <a:solidFill>
              <a:srgbClr val="CCCCCC"/>
            </a:solidFill>
            <a:ln cap="flat" cmpd="sng" w="9525">
              <a:solidFill>
                <a:srgbClr val="D9D9D9"/>
              </a:solidFill>
              <a:prstDash val="solid"/>
              <a:round/>
              <a:headEnd len="sm" w="sm" type="none"/>
              <a:tailEnd len="sm" w="sm" type="none"/>
            </a:ln>
          </p:spPr>
          <p:txBody>
            <a:bodyPr anchorCtr="0" anchor="ctr" bIns="73375" lIns="73375" spcFirstLastPara="1" rIns="73375" wrap="square" tIns="733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nvSpPr>
        <p:spPr>
          <a:xfrm>
            <a:off x="189975" y="441525"/>
            <a:ext cx="4038300" cy="51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s" sz="3000" u="none" cap="none" strike="noStrike">
                <a:solidFill>
                  <a:srgbClr val="000000"/>
                </a:solidFill>
                <a:latin typeface="Nunito"/>
                <a:ea typeface="Nunito"/>
                <a:cs typeface="Nunito"/>
                <a:sym typeface="Nunito"/>
              </a:rPr>
              <a:t>Business Manager</a:t>
            </a:r>
            <a:endParaRPr b="1" i="0" sz="3000" u="none" cap="none" strike="noStrike">
              <a:solidFill>
                <a:srgbClr val="000000"/>
              </a:solidFill>
              <a:latin typeface="Nunito"/>
              <a:ea typeface="Nunito"/>
              <a:cs typeface="Nunito"/>
              <a:sym typeface="Nunito"/>
            </a:endParaRPr>
          </a:p>
        </p:txBody>
      </p:sp>
      <p:grpSp>
        <p:nvGrpSpPr>
          <p:cNvPr id="188" name="Google Shape;188;p21"/>
          <p:cNvGrpSpPr/>
          <p:nvPr/>
        </p:nvGrpSpPr>
        <p:grpSpPr>
          <a:xfrm>
            <a:off x="308510" y="956325"/>
            <a:ext cx="1000215" cy="86400"/>
            <a:chOff x="308510" y="773500"/>
            <a:chExt cx="1000215" cy="86400"/>
          </a:xfrm>
        </p:grpSpPr>
        <p:sp>
          <p:nvSpPr>
            <p:cNvPr id="189" name="Google Shape;189;p21"/>
            <p:cNvSpPr/>
            <p:nvPr/>
          </p:nvSpPr>
          <p:spPr>
            <a:xfrm>
              <a:off x="308510" y="773500"/>
              <a:ext cx="500100" cy="86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1"/>
            <p:cNvSpPr/>
            <p:nvPr/>
          </p:nvSpPr>
          <p:spPr>
            <a:xfrm>
              <a:off x="808625" y="773500"/>
              <a:ext cx="500100" cy="864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21"/>
          <p:cNvSpPr txBox="1"/>
          <p:nvPr/>
        </p:nvSpPr>
        <p:spPr>
          <a:xfrm>
            <a:off x="5633350" y="170625"/>
            <a:ext cx="35100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000000"/>
                </a:solidFill>
                <a:latin typeface="Nunito ExtraLight"/>
                <a:ea typeface="Nunito ExtraLight"/>
                <a:cs typeface="Nunito ExtraLight"/>
                <a:sym typeface="Nunito ExtraLight"/>
              </a:rPr>
              <a:t>FACEBOOK ADS </a:t>
            </a:r>
            <a:r>
              <a:rPr b="1" i="0" lang="es" sz="1500" u="none" cap="none" strike="noStrike">
                <a:solidFill>
                  <a:srgbClr val="000000"/>
                </a:solidFill>
                <a:latin typeface="Nunito"/>
                <a:ea typeface="Nunito"/>
                <a:cs typeface="Nunito"/>
                <a:sym typeface="Nunito"/>
              </a:rPr>
              <a:t>PRIMERA ETAPA</a:t>
            </a:r>
            <a:endParaRPr b="1" i="0" sz="1500" u="none" cap="none" strike="noStrike">
              <a:solidFill>
                <a:srgbClr val="000000"/>
              </a:solidFill>
              <a:latin typeface="Nunito"/>
              <a:ea typeface="Nunito"/>
              <a:cs typeface="Nunito"/>
              <a:sym typeface="Nunito"/>
            </a:endParaRPr>
          </a:p>
        </p:txBody>
      </p:sp>
      <p:graphicFrame>
        <p:nvGraphicFramePr>
          <p:cNvPr id="192" name="Google Shape;192;p21"/>
          <p:cNvGraphicFramePr/>
          <p:nvPr/>
        </p:nvGraphicFramePr>
        <p:xfrm>
          <a:off x="308500" y="2495325"/>
          <a:ext cx="3000000" cy="3000000"/>
        </p:xfrm>
        <a:graphic>
          <a:graphicData uri="http://schemas.openxmlformats.org/drawingml/2006/table">
            <a:tbl>
              <a:tblPr>
                <a:noFill/>
                <a:tableStyleId>{0F7DB106-C090-4B02-AF93-8E7BBF939EBE}</a:tableStyleId>
              </a:tblPr>
              <a:tblGrid>
                <a:gridCol w="1397175"/>
                <a:gridCol w="1397175"/>
                <a:gridCol w="1397175"/>
                <a:gridCol w="1397175"/>
                <a:gridCol w="1397175"/>
                <a:gridCol w="1397175"/>
              </a:tblGrid>
              <a:tr h="383875">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Nunito"/>
                          <a:ea typeface="Nunito"/>
                          <a:cs typeface="Nunito"/>
                          <a:sym typeface="Nunito"/>
                        </a:rPr>
                        <a:t>Tipo de campaña:</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Nunito"/>
                          <a:ea typeface="Nunito"/>
                          <a:cs typeface="Nunito"/>
                          <a:sym typeface="Nunito"/>
                        </a:rPr>
                        <a:t>Tema</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Nunito"/>
                          <a:ea typeface="Nunito"/>
                          <a:cs typeface="Nunito"/>
                          <a:sym typeface="Nunito"/>
                        </a:rPr>
                        <a:t>Presupuesto diario:</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solidFill>
                            <a:srgbClr val="000000"/>
                          </a:solidFill>
                          <a:latin typeface="Nunito"/>
                          <a:ea typeface="Nunito"/>
                          <a:cs typeface="Nunito"/>
                          <a:sym typeface="Nunito"/>
                        </a:rPr>
                        <a:t>Duración</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solidFill>
                            <a:srgbClr val="000000"/>
                          </a:solidFill>
                          <a:latin typeface="Nunito"/>
                          <a:ea typeface="Nunito"/>
                          <a:cs typeface="Nunito"/>
                          <a:sym typeface="Nunito"/>
                        </a:rPr>
                        <a:t>Ubicación</a:t>
                      </a:r>
                      <a:endParaRPr b="1" sz="1000" u="none" cap="none" strike="noStrike">
                        <a:latin typeface="Nunito"/>
                        <a:ea typeface="Nunito"/>
                        <a:cs typeface="Nunito"/>
                        <a:sym typeface="Nuni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solidFill>
                            <a:srgbClr val="000000"/>
                          </a:solidFill>
                          <a:latin typeface="Nunito"/>
                          <a:ea typeface="Nunito"/>
                          <a:cs typeface="Nunito"/>
                          <a:sym typeface="Nunito"/>
                        </a:rPr>
                        <a:t>Objetivo de la campaña:</a:t>
                      </a:r>
                      <a:endParaRPr b="1" sz="1000" u="none" cap="none" strike="noStrike">
                        <a:latin typeface="Nunito"/>
                        <a:ea typeface="Nunito"/>
                        <a:cs typeface="Nunito"/>
                        <a:sym typeface="Nunito"/>
                      </a:endParaRPr>
                    </a:p>
                  </a:txBody>
                  <a:tcPr marT="91425" marB="91425" marR="91425" marL="91425"/>
                </a:tc>
              </a:tr>
              <a:tr h="199200">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Tráfico</a:t>
                      </a:r>
                      <a:endParaRPr sz="1000" u="none" cap="none" strike="noStrike">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Rostro</a:t>
                      </a:r>
                      <a:endParaRPr sz="1000" u="none" cap="none" strike="noStrike">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rgbClr val="4D5156"/>
                          </a:solidFill>
                          <a:highlight>
                            <a:srgbClr val="FFFFFF"/>
                          </a:highlight>
                        </a:rPr>
                        <a:t>€ </a:t>
                      </a:r>
                      <a:r>
                        <a:rPr lang="es" sz="1000" u="none" cap="none" strike="noStrike">
                          <a:latin typeface="Nunito"/>
                          <a:ea typeface="Nunito"/>
                          <a:cs typeface="Nunito"/>
                          <a:sym typeface="Nunito"/>
                        </a:rPr>
                        <a:t>5 EUR</a:t>
                      </a:r>
                      <a:endParaRPr sz="1000" u="none" cap="none" strike="noStrike">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01 Abril - 30 Abril</a:t>
                      </a:r>
                      <a:endParaRPr sz="1000" u="none" cap="none" strike="noStrike">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Palma, Islas Baleares, España ciudad</a:t>
                      </a:r>
                      <a:endParaRPr sz="1000" u="none" cap="none" strike="noStrike">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Visitas al sitio web</a:t>
                      </a:r>
                      <a:endParaRPr sz="1000" u="none" cap="none" strike="noStrike">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tcPr>
                </a:tc>
              </a:tr>
              <a:tr h="199200">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Tráfico</a:t>
                      </a:r>
                      <a:endParaRPr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Cuerpo</a:t>
                      </a:r>
                      <a:endParaRPr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rgbClr val="4D5156"/>
                          </a:solidFill>
                          <a:highlight>
                            <a:srgbClr val="FFFFFF"/>
                          </a:highlight>
                        </a:rPr>
                        <a:t>€ </a:t>
                      </a:r>
                      <a:r>
                        <a:rPr lang="es" sz="1000" u="none" cap="none" strike="noStrike">
                          <a:latin typeface="Nunito"/>
                          <a:ea typeface="Nunito"/>
                          <a:cs typeface="Nunito"/>
                          <a:sym typeface="Nunito"/>
                        </a:rPr>
                        <a:t>5 EUR</a:t>
                      </a:r>
                      <a:endParaRPr sz="1000" u="none" cap="none" strike="noStrike">
                        <a:solidFill>
                          <a:srgbClr val="4D5156"/>
                        </a:solidFill>
                        <a:highlight>
                          <a:srgbClr val="FFFFFF"/>
                        </a:highlight>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01 Abril - 30 Abril</a:t>
                      </a:r>
                      <a:endParaRPr sz="1000" u="none" cap="none" strike="noStrike">
                        <a:solidFill>
                          <a:srgbClr val="000000"/>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Palma, Islas Baleares, España ciudad</a:t>
                      </a:r>
                      <a:endParaRPr sz="1000" u="none" cap="none" strike="noStrike">
                        <a:solidFill>
                          <a:srgbClr val="000000"/>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Visitas al sitio web</a:t>
                      </a:r>
                      <a:endParaRPr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93" name="Google Shape;193;p21"/>
          <p:cNvGraphicFramePr/>
          <p:nvPr/>
        </p:nvGraphicFramePr>
        <p:xfrm>
          <a:off x="308500" y="4476713"/>
          <a:ext cx="3000000" cy="3000000"/>
        </p:xfrm>
        <a:graphic>
          <a:graphicData uri="http://schemas.openxmlformats.org/drawingml/2006/table">
            <a:tbl>
              <a:tblPr>
                <a:noFill/>
                <a:tableStyleId>{0F7DB106-C090-4B02-AF93-8E7BBF939EBE}</a:tableStyleId>
              </a:tblPr>
              <a:tblGrid>
                <a:gridCol w="2794350"/>
              </a:tblGrid>
              <a:tr h="362700">
                <a:tc>
                  <a:txBody>
                    <a:bodyPr/>
                    <a:lstStyle/>
                    <a:p>
                      <a:pPr indent="0" lvl="0" marL="0" marR="0" rtl="0" algn="ctr">
                        <a:lnSpc>
                          <a:spcPct val="100000"/>
                        </a:lnSpc>
                        <a:spcBef>
                          <a:spcPts val="0"/>
                        </a:spcBef>
                        <a:spcAft>
                          <a:spcPts val="0"/>
                        </a:spcAft>
                        <a:buClr>
                          <a:srgbClr val="000000"/>
                        </a:buClr>
                        <a:buSzPts val="1100"/>
                        <a:buFont typeface="Arial"/>
                        <a:buNone/>
                      </a:pPr>
                      <a:r>
                        <a:rPr b="1" lang="es" sz="1000" u="none" cap="none" strike="noStrike">
                          <a:solidFill>
                            <a:srgbClr val="000000"/>
                          </a:solidFill>
                          <a:latin typeface="Nunito"/>
                          <a:ea typeface="Nunito"/>
                          <a:cs typeface="Nunito"/>
                          <a:sym typeface="Nunito"/>
                        </a:rPr>
                        <a:t>Presupuesto Mensual Aprox: </a:t>
                      </a:r>
                      <a:r>
                        <a:rPr lang="es" sz="1050" u="none" cap="none" strike="noStrike">
                          <a:solidFill>
                            <a:srgbClr val="4D5156"/>
                          </a:solidFill>
                          <a:highlight>
                            <a:srgbClr val="FFFFFF"/>
                          </a:highlight>
                        </a:rPr>
                        <a:t>€ </a:t>
                      </a:r>
                      <a:r>
                        <a:rPr b="1" lang="es" sz="1000" u="none" cap="none" strike="noStrike">
                          <a:solidFill>
                            <a:srgbClr val="000000"/>
                          </a:solidFill>
                          <a:latin typeface="Nunito"/>
                          <a:ea typeface="Nunito"/>
                          <a:cs typeface="Nunito"/>
                          <a:sym typeface="Nunito"/>
                        </a:rPr>
                        <a:t>304 EUR</a:t>
                      </a:r>
                      <a:endParaRPr sz="1400" u="none" cap="none" strike="noStrike"/>
                    </a:p>
                  </a:txBody>
                  <a:tcPr marT="91425" marB="91425" marR="91425" marL="91425"/>
                </a:tc>
              </a:tr>
            </a:tbl>
          </a:graphicData>
        </a:graphic>
      </p:graphicFrame>
      <p:sp>
        <p:nvSpPr>
          <p:cNvPr id="194" name="Google Shape;194;p21"/>
          <p:cNvSpPr txBox="1"/>
          <p:nvPr/>
        </p:nvSpPr>
        <p:spPr>
          <a:xfrm>
            <a:off x="274825" y="1311319"/>
            <a:ext cx="8450400" cy="514800"/>
          </a:xfrm>
          <a:prstGeom prst="rect">
            <a:avLst/>
          </a:prstGeom>
          <a:noFill/>
          <a:ln>
            <a:noFill/>
          </a:ln>
        </p:spPr>
        <p:txBody>
          <a:bodyPr anchorCtr="0" anchor="t" bIns="91425" lIns="91425" spcFirstLastPara="1" rIns="91425" wrap="square" tIns="91425">
            <a:noAutofit/>
          </a:bodyPr>
          <a:lstStyle/>
          <a:p>
            <a:pPr indent="0" lvl="0" marL="0" marR="0" rtl="0" algn="ctr">
              <a:lnSpc>
                <a:spcPct val="80000"/>
              </a:lnSpc>
              <a:spcBef>
                <a:spcPts val="0"/>
              </a:spcBef>
              <a:spcAft>
                <a:spcPts val="0"/>
              </a:spcAft>
              <a:buClr>
                <a:srgbClr val="000000"/>
              </a:buClr>
              <a:buSzPts val="1400"/>
              <a:buFont typeface="Arial"/>
              <a:buNone/>
            </a:pPr>
            <a:r>
              <a:rPr b="0" i="0" lang="es" sz="1400" u="none" cap="none" strike="noStrike">
                <a:solidFill>
                  <a:srgbClr val="000000"/>
                </a:solidFill>
                <a:latin typeface="Nunito Light"/>
                <a:ea typeface="Nunito Light"/>
                <a:cs typeface="Nunito Light"/>
                <a:sym typeface="Nunito Light"/>
              </a:rPr>
              <a:t>En cuanto al implemento de Facebook Ads, se propone una estrategia de tres meses de campañas con diferentes objetivos.</a:t>
            </a:r>
            <a:endParaRPr b="0" i="0" sz="1400" u="none" cap="none" strike="noStrike">
              <a:solidFill>
                <a:srgbClr val="000000"/>
              </a:solidFill>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Light"/>
              <a:ea typeface="Nunito Light"/>
              <a:cs typeface="Nunito Light"/>
              <a:sym typeface="Nunito Light"/>
            </a:endParaRPr>
          </a:p>
        </p:txBody>
      </p:sp>
      <p:sp>
        <p:nvSpPr>
          <p:cNvPr id="195" name="Google Shape;195;p21"/>
          <p:cNvSpPr txBox="1"/>
          <p:nvPr/>
        </p:nvSpPr>
        <p:spPr>
          <a:xfrm>
            <a:off x="308475" y="1903325"/>
            <a:ext cx="8383200" cy="514800"/>
          </a:xfrm>
          <a:prstGeom prst="rect">
            <a:avLst/>
          </a:prstGeom>
          <a:noFill/>
          <a:ln>
            <a:noFill/>
          </a:ln>
        </p:spPr>
        <p:txBody>
          <a:bodyPr anchorCtr="0" anchor="t" bIns="91425" lIns="91425" spcFirstLastPara="1" rIns="91425" wrap="square" tIns="91425">
            <a:noAutofit/>
          </a:bodyPr>
          <a:lstStyle/>
          <a:p>
            <a:pPr indent="0" lvl="0" marL="0" marR="0" rtl="0" algn="ctr">
              <a:lnSpc>
                <a:spcPct val="80000"/>
              </a:lnSpc>
              <a:spcBef>
                <a:spcPts val="0"/>
              </a:spcBef>
              <a:spcAft>
                <a:spcPts val="0"/>
              </a:spcAft>
              <a:buClr>
                <a:srgbClr val="000000"/>
              </a:buClr>
              <a:buSzPts val="1400"/>
              <a:buFont typeface="Arial"/>
              <a:buNone/>
            </a:pPr>
            <a:r>
              <a:rPr b="0" i="0" lang="es" sz="1400" u="none" cap="none" strike="noStrike">
                <a:solidFill>
                  <a:srgbClr val="000000"/>
                </a:solidFill>
                <a:latin typeface="Nunito Light"/>
                <a:ea typeface="Nunito Light"/>
                <a:cs typeface="Nunito Light"/>
                <a:sym typeface="Nunito Light"/>
              </a:rPr>
              <a:t>Durante la primera fase se lanzarán campañas para “Rostro “ y “Cuerpo” con 3 anuncios cada una:</a:t>
            </a:r>
            <a:endParaRPr b="0" i="0" sz="1400" u="none" cap="none" strike="noStrike">
              <a:solidFill>
                <a:srgbClr val="000000"/>
              </a:solidFill>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Light"/>
              <a:ea typeface="Nunito Light"/>
              <a:cs typeface="Nunito Light"/>
              <a:sym typeface="Nuni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nvSpPr>
        <p:spPr>
          <a:xfrm>
            <a:off x="189975" y="441525"/>
            <a:ext cx="4038300" cy="51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s" sz="3000" u="none" cap="none" strike="noStrike">
                <a:solidFill>
                  <a:srgbClr val="000000"/>
                </a:solidFill>
                <a:latin typeface="Nunito"/>
                <a:ea typeface="Nunito"/>
                <a:cs typeface="Nunito"/>
                <a:sym typeface="Nunito"/>
              </a:rPr>
              <a:t>Business Manager</a:t>
            </a:r>
            <a:endParaRPr b="1" i="0" sz="3000" u="none" cap="none" strike="noStrike">
              <a:solidFill>
                <a:srgbClr val="000000"/>
              </a:solidFill>
              <a:latin typeface="Nunito"/>
              <a:ea typeface="Nunito"/>
              <a:cs typeface="Nunito"/>
              <a:sym typeface="Nunito"/>
            </a:endParaRPr>
          </a:p>
        </p:txBody>
      </p:sp>
      <p:grpSp>
        <p:nvGrpSpPr>
          <p:cNvPr id="201" name="Google Shape;201;p22"/>
          <p:cNvGrpSpPr/>
          <p:nvPr/>
        </p:nvGrpSpPr>
        <p:grpSpPr>
          <a:xfrm>
            <a:off x="308510" y="956325"/>
            <a:ext cx="1000215" cy="86400"/>
            <a:chOff x="308510" y="773500"/>
            <a:chExt cx="1000215" cy="86400"/>
          </a:xfrm>
        </p:grpSpPr>
        <p:sp>
          <p:nvSpPr>
            <p:cNvPr id="202" name="Google Shape;202;p22"/>
            <p:cNvSpPr/>
            <p:nvPr/>
          </p:nvSpPr>
          <p:spPr>
            <a:xfrm>
              <a:off x="308510" y="773500"/>
              <a:ext cx="500100" cy="86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2"/>
            <p:cNvSpPr/>
            <p:nvPr/>
          </p:nvSpPr>
          <p:spPr>
            <a:xfrm>
              <a:off x="808625" y="773500"/>
              <a:ext cx="500100" cy="864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22"/>
          <p:cNvSpPr txBox="1"/>
          <p:nvPr/>
        </p:nvSpPr>
        <p:spPr>
          <a:xfrm>
            <a:off x="5633350" y="170625"/>
            <a:ext cx="3510000" cy="344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000000"/>
                </a:solidFill>
                <a:latin typeface="Nunito ExtraLight"/>
                <a:ea typeface="Nunito ExtraLight"/>
                <a:cs typeface="Nunito ExtraLight"/>
                <a:sym typeface="Nunito ExtraLight"/>
              </a:rPr>
              <a:t>FACEBOOK ADS </a:t>
            </a:r>
            <a:r>
              <a:rPr b="1" i="0" lang="es" sz="1500" u="none" cap="none" strike="noStrike">
                <a:solidFill>
                  <a:srgbClr val="000000"/>
                </a:solidFill>
                <a:latin typeface="Nunito"/>
                <a:ea typeface="Nunito"/>
                <a:cs typeface="Nunito"/>
                <a:sym typeface="Nunito"/>
              </a:rPr>
              <a:t>SEGUNDA ETAPA</a:t>
            </a:r>
            <a:endParaRPr b="1" i="0" sz="1500" u="none" cap="none" strike="noStrike">
              <a:solidFill>
                <a:srgbClr val="000000"/>
              </a:solidFill>
              <a:latin typeface="Nunito"/>
              <a:ea typeface="Nunito"/>
              <a:cs typeface="Nunito"/>
              <a:sym typeface="Nunito"/>
            </a:endParaRPr>
          </a:p>
        </p:txBody>
      </p:sp>
      <p:sp>
        <p:nvSpPr>
          <p:cNvPr id="205" name="Google Shape;205;p22"/>
          <p:cNvSpPr txBox="1"/>
          <p:nvPr/>
        </p:nvSpPr>
        <p:spPr>
          <a:xfrm>
            <a:off x="274825" y="1303925"/>
            <a:ext cx="8450400" cy="451500"/>
          </a:xfrm>
          <a:prstGeom prst="rect">
            <a:avLst/>
          </a:prstGeom>
          <a:noFill/>
          <a:ln>
            <a:noFill/>
          </a:ln>
        </p:spPr>
        <p:txBody>
          <a:bodyPr anchorCtr="0" anchor="t" bIns="91425" lIns="91425" spcFirstLastPara="1" rIns="91425" wrap="square" tIns="91425">
            <a:noAutofit/>
          </a:bodyPr>
          <a:lstStyle/>
          <a:p>
            <a:pPr indent="0" lvl="0" marL="0" marR="0" rtl="0" algn="ctr">
              <a:lnSpc>
                <a:spcPct val="80000"/>
              </a:lnSpc>
              <a:spcBef>
                <a:spcPts val="0"/>
              </a:spcBef>
              <a:spcAft>
                <a:spcPts val="0"/>
              </a:spcAft>
              <a:buClr>
                <a:srgbClr val="000000"/>
              </a:buClr>
              <a:buSzPts val="1400"/>
              <a:buFont typeface="Arial"/>
              <a:buNone/>
            </a:pPr>
            <a:r>
              <a:rPr b="0" i="0" lang="es" sz="1400" u="none" cap="none" strike="noStrike">
                <a:solidFill>
                  <a:srgbClr val="000000"/>
                </a:solidFill>
                <a:latin typeface="Nunito Light"/>
                <a:ea typeface="Nunito Light"/>
                <a:cs typeface="Nunito Light"/>
                <a:sym typeface="Nunito Light"/>
              </a:rPr>
              <a:t>La segunda etapa se centrará en campañas de remarketing con el público que ha interactuado en el sitio web.</a:t>
            </a:r>
            <a:endParaRPr b="0" i="0" sz="1400" u="none" cap="none" strike="noStrike">
              <a:solidFill>
                <a:srgbClr val="000000"/>
              </a:solidFill>
              <a:latin typeface="Nunito Light"/>
              <a:ea typeface="Nunito Light"/>
              <a:cs typeface="Nunito Light"/>
              <a:sym typeface="Nunito Light"/>
            </a:endParaRPr>
          </a:p>
          <a:p>
            <a:pPr indent="0" lvl="0" marL="0" marR="0" rtl="0" algn="l">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Light"/>
              <a:ea typeface="Nunito Light"/>
              <a:cs typeface="Nunito Light"/>
              <a:sym typeface="Nunito Light"/>
            </a:endParaRPr>
          </a:p>
        </p:txBody>
      </p:sp>
      <p:graphicFrame>
        <p:nvGraphicFramePr>
          <p:cNvPr id="206" name="Google Shape;206;p22"/>
          <p:cNvGraphicFramePr/>
          <p:nvPr/>
        </p:nvGraphicFramePr>
        <p:xfrm>
          <a:off x="308500" y="1896600"/>
          <a:ext cx="3000000" cy="3000000"/>
        </p:xfrm>
        <a:graphic>
          <a:graphicData uri="http://schemas.openxmlformats.org/drawingml/2006/table">
            <a:tbl>
              <a:tblPr>
                <a:noFill/>
                <a:tableStyleId>{0F7DB106-C090-4B02-AF93-8E7BBF939EBE}</a:tableStyleId>
              </a:tblPr>
              <a:tblGrid>
                <a:gridCol w="1397175"/>
                <a:gridCol w="1397175"/>
                <a:gridCol w="1397175"/>
                <a:gridCol w="1397175"/>
                <a:gridCol w="1397175"/>
                <a:gridCol w="1397175"/>
              </a:tblGrid>
              <a:tr h="383875">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Nunito"/>
                          <a:ea typeface="Nunito"/>
                          <a:cs typeface="Nunito"/>
                          <a:sym typeface="Nunito"/>
                        </a:rPr>
                        <a:t>Tipo de campaña:</a:t>
                      </a:r>
                      <a:endParaRPr b="1"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Nunito"/>
                          <a:ea typeface="Nunito"/>
                          <a:cs typeface="Nunito"/>
                          <a:sym typeface="Nunito"/>
                        </a:rPr>
                        <a:t>Tema</a:t>
                      </a:r>
                      <a:endParaRPr b="1"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Nunito"/>
                          <a:ea typeface="Nunito"/>
                          <a:cs typeface="Nunito"/>
                          <a:sym typeface="Nunito"/>
                        </a:rPr>
                        <a:t>Presupuesto diario:</a:t>
                      </a:r>
                      <a:endParaRPr b="1"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solidFill>
                            <a:srgbClr val="000000"/>
                          </a:solidFill>
                          <a:latin typeface="Nunito"/>
                          <a:ea typeface="Nunito"/>
                          <a:cs typeface="Nunito"/>
                          <a:sym typeface="Nunito"/>
                        </a:rPr>
                        <a:t>Duración</a:t>
                      </a:r>
                      <a:endParaRPr b="1"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solidFill>
                            <a:srgbClr val="000000"/>
                          </a:solidFill>
                          <a:latin typeface="Nunito"/>
                          <a:ea typeface="Nunito"/>
                          <a:cs typeface="Nunito"/>
                          <a:sym typeface="Nunito"/>
                        </a:rPr>
                        <a:t>Ubicación</a:t>
                      </a:r>
                      <a:endParaRPr b="1"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solidFill>
                            <a:srgbClr val="000000"/>
                          </a:solidFill>
                          <a:latin typeface="Nunito"/>
                          <a:ea typeface="Nunito"/>
                          <a:cs typeface="Nunito"/>
                          <a:sym typeface="Nunito"/>
                        </a:rPr>
                        <a:t>Objetivo de la campaña:</a:t>
                      </a:r>
                      <a:endParaRPr b="1"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892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Rmkt - Clientes potenciales</a:t>
                      </a:r>
                      <a:endParaRPr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Rostro</a:t>
                      </a:r>
                      <a:endParaRPr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rgbClr val="4D5156"/>
                          </a:solidFill>
                          <a:highlight>
                            <a:srgbClr val="FFFFFF"/>
                          </a:highlight>
                        </a:rPr>
                        <a:t>€ </a:t>
                      </a:r>
                      <a:r>
                        <a:rPr lang="es" sz="1000" u="none" cap="none" strike="noStrike">
                          <a:solidFill>
                            <a:srgbClr val="000000"/>
                          </a:solidFill>
                          <a:latin typeface="Nunito"/>
                          <a:ea typeface="Nunito"/>
                          <a:cs typeface="Nunito"/>
                          <a:sym typeface="Nunito"/>
                        </a:rPr>
                        <a:t>6 EUR</a:t>
                      </a:r>
                      <a:endParaRPr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01 Mayo - 31 Mayo</a:t>
                      </a:r>
                      <a:endParaRPr sz="1000" u="none" cap="none" strike="noStrike">
                        <a:solidFill>
                          <a:srgbClr val="000000"/>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Palma, Islas Baleares, España ciudad</a:t>
                      </a:r>
                      <a:endParaRPr sz="1000" u="none" cap="none" strike="noStrike">
                        <a:solidFill>
                          <a:srgbClr val="000000"/>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Leads</a:t>
                      </a:r>
                      <a:endParaRPr sz="1000" u="none" cap="none" strike="noStrike">
                        <a:solidFill>
                          <a:srgbClr val="000000"/>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8925">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Nunito"/>
                          <a:ea typeface="Nunito"/>
                          <a:cs typeface="Nunito"/>
                          <a:sym typeface="Nunito"/>
                        </a:rPr>
                        <a:t>Rmkt - Clientes potenciales</a:t>
                      </a:r>
                      <a:endParaRPr sz="10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Rostro</a:t>
                      </a:r>
                      <a:endParaRPr sz="1000" u="none" cap="none" strike="noStrike">
                        <a:solidFill>
                          <a:srgbClr val="000000"/>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solidFill>
                            <a:srgbClr val="4D5156"/>
                          </a:solidFill>
                          <a:highlight>
                            <a:srgbClr val="FFFFFF"/>
                          </a:highlight>
                        </a:rPr>
                        <a:t>€ </a:t>
                      </a:r>
                      <a:r>
                        <a:rPr lang="es" sz="1000" u="none" cap="none" strike="noStrike">
                          <a:solidFill>
                            <a:srgbClr val="000000"/>
                          </a:solidFill>
                          <a:latin typeface="Nunito"/>
                          <a:ea typeface="Nunito"/>
                          <a:cs typeface="Nunito"/>
                          <a:sym typeface="Nunito"/>
                        </a:rPr>
                        <a:t>6 EUR</a:t>
                      </a:r>
                      <a:endParaRPr sz="1000" u="none" cap="none" strike="noStrike">
                        <a:solidFill>
                          <a:srgbClr val="4D5156"/>
                        </a:solidFill>
                        <a:highlight>
                          <a:srgbClr val="FFFFFF"/>
                        </a:highlight>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01 Mayo - 31 Mayo</a:t>
                      </a:r>
                      <a:endParaRPr sz="1000" u="none" cap="none" strike="noStrike">
                        <a:solidFill>
                          <a:srgbClr val="000000"/>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Palma, Islas Baleares, España ciudad</a:t>
                      </a:r>
                      <a:endParaRPr sz="1000" u="none" cap="none" strike="noStrike">
                        <a:solidFill>
                          <a:srgbClr val="000000"/>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000" u="none" cap="none" strike="noStrike">
                          <a:solidFill>
                            <a:srgbClr val="000000"/>
                          </a:solidFill>
                          <a:latin typeface="Nunito"/>
                          <a:ea typeface="Nunito"/>
                          <a:cs typeface="Nunito"/>
                          <a:sym typeface="Nunito"/>
                        </a:rPr>
                        <a:t>Leads</a:t>
                      </a:r>
                      <a:endParaRPr sz="1000" u="none" cap="none" strike="noStrike">
                        <a:solidFill>
                          <a:srgbClr val="000000"/>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07" name="Google Shape;207;p22"/>
          <p:cNvGraphicFramePr/>
          <p:nvPr/>
        </p:nvGraphicFramePr>
        <p:xfrm>
          <a:off x="308500" y="3943313"/>
          <a:ext cx="3000000" cy="3000000"/>
        </p:xfrm>
        <a:graphic>
          <a:graphicData uri="http://schemas.openxmlformats.org/drawingml/2006/table">
            <a:tbl>
              <a:tblPr>
                <a:noFill/>
                <a:tableStyleId>{0F7DB106-C090-4B02-AF93-8E7BBF939EBE}</a:tableStyleId>
              </a:tblPr>
              <a:tblGrid>
                <a:gridCol w="2794350"/>
              </a:tblGrid>
              <a:tr h="362700">
                <a:tc>
                  <a:txBody>
                    <a:bodyPr/>
                    <a:lstStyle/>
                    <a:p>
                      <a:pPr indent="0" lvl="0" marL="0" marR="0" rtl="0" algn="ctr">
                        <a:lnSpc>
                          <a:spcPct val="100000"/>
                        </a:lnSpc>
                        <a:spcBef>
                          <a:spcPts val="0"/>
                        </a:spcBef>
                        <a:spcAft>
                          <a:spcPts val="0"/>
                        </a:spcAft>
                        <a:buClr>
                          <a:srgbClr val="000000"/>
                        </a:buClr>
                        <a:buSzPts val="1100"/>
                        <a:buFont typeface="Arial"/>
                        <a:buNone/>
                      </a:pPr>
                      <a:r>
                        <a:rPr b="1" lang="es" sz="1000" u="none" cap="none" strike="noStrike">
                          <a:solidFill>
                            <a:srgbClr val="000000"/>
                          </a:solidFill>
                          <a:latin typeface="Nunito"/>
                          <a:ea typeface="Nunito"/>
                          <a:cs typeface="Nunito"/>
                          <a:sym typeface="Nunito"/>
                        </a:rPr>
                        <a:t>Presupuesto Mensual Aprox: </a:t>
                      </a:r>
                      <a:r>
                        <a:rPr lang="es" sz="1050" u="none" cap="none" strike="noStrike">
                          <a:solidFill>
                            <a:srgbClr val="4D5156"/>
                          </a:solidFill>
                          <a:highlight>
                            <a:srgbClr val="FFFFFF"/>
                          </a:highlight>
                        </a:rPr>
                        <a:t>€ </a:t>
                      </a:r>
                      <a:r>
                        <a:rPr b="1" lang="es" sz="1000" u="none" cap="none" strike="noStrike">
                          <a:solidFill>
                            <a:srgbClr val="000000"/>
                          </a:solidFill>
                          <a:latin typeface="Nunito"/>
                          <a:ea typeface="Nunito"/>
                          <a:cs typeface="Nunito"/>
                          <a:sym typeface="Nunito"/>
                        </a:rPr>
                        <a:t>365 EUR</a:t>
                      </a:r>
                      <a:endParaRPr sz="1400" u="none" cap="none" strike="noStrike"/>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