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94" r:id="rId5"/>
  </p:sldMasterIdLst>
  <p:notesMasterIdLst>
    <p:notesMasterId r:id="rId33"/>
  </p:notesMasterIdLst>
  <p:sldIdLst>
    <p:sldId id="329" r:id="rId6"/>
    <p:sldId id="330" r:id="rId7"/>
    <p:sldId id="419" r:id="rId8"/>
    <p:sldId id="332" r:id="rId9"/>
    <p:sldId id="333" r:id="rId10"/>
    <p:sldId id="334" r:id="rId11"/>
    <p:sldId id="422" r:id="rId12"/>
    <p:sldId id="420" r:id="rId13"/>
    <p:sldId id="429" r:id="rId14"/>
    <p:sldId id="283" r:id="rId15"/>
    <p:sldId id="348" r:id="rId16"/>
    <p:sldId id="395" r:id="rId17"/>
    <p:sldId id="364" r:id="rId18"/>
    <p:sldId id="365" r:id="rId19"/>
    <p:sldId id="366" r:id="rId20"/>
    <p:sldId id="415" r:id="rId21"/>
    <p:sldId id="409" r:id="rId22"/>
    <p:sldId id="371" r:id="rId23"/>
    <p:sldId id="423" r:id="rId24"/>
    <p:sldId id="425" r:id="rId25"/>
    <p:sldId id="426" r:id="rId26"/>
    <p:sldId id="428" r:id="rId27"/>
    <p:sldId id="427" r:id="rId28"/>
    <p:sldId id="384" r:id="rId29"/>
    <p:sldId id="417" r:id="rId30"/>
    <p:sldId id="386" r:id="rId31"/>
    <p:sldId id="416" r:id="rId32"/>
  </p:sldIdLst>
  <p:sldSz cx="9144000" cy="6858000" type="screen4x3"/>
  <p:notesSz cx="6808788" cy="9940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ucile Bellier" initials="LBE" lastIdx="10" clrIdx="0"/>
  <p:cmAuthor id="1" name="Elizaveta Kharitonova" initials="EKH" lastIdx="35" clrIdx="1"/>
  <p:cmAuthor id="2" name="Lucile Bellier" initials="LB" lastIdx="2" clrIdx="2"/>
  <p:cmAuthor id="3" name="Bianculli, Pablo Manuel /AR" initials="BPM/" lastIdx="1" clrIdx="3">
    <p:extLst>
      <p:ext uri="{19B8F6BF-5375-455C-9EA6-DF929625EA0E}">
        <p15:presenceInfo xmlns:p15="http://schemas.microsoft.com/office/powerpoint/2012/main" userId="S::PabloManuel.Bianculli@sanofi.com::2957fc7b-6f53-401d-9890-b3b635c56d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DC059E-EC43-4C12-B2C7-C7C5FCDE9EED}" v="4" dt="2021-11-10T13:12:43.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5" autoAdjust="0"/>
    <p:restoredTop sz="91837" autoAdjust="0"/>
  </p:normalViewPr>
  <p:slideViewPr>
    <p:cSldViewPr>
      <p:cViewPr varScale="1">
        <p:scale>
          <a:sx n="66" d="100"/>
          <a:sy n="66" d="100"/>
        </p:scale>
        <p:origin x="1776"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ddo, Cristian /AR" userId="6a59836d-a2ea-4965-bcce-8066278671a5" providerId="ADAL" clId="{B8DC059E-EC43-4C12-B2C7-C7C5FCDE9EED}"/>
    <pc:docChg chg="undo custSel delSld modSld">
      <pc:chgData name="Oddo, Cristian /AR" userId="6a59836d-a2ea-4965-bcce-8066278671a5" providerId="ADAL" clId="{B8DC059E-EC43-4C12-B2C7-C7C5FCDE9EED}" dt="2021-11-10T19:36:17.964" v="139" actId="1035"/>
      <pc:docMkLst>
        <pc:docMk/>
      </pc:docMkLst>
      <pc:sldChg chg="modSp mod">
        <pc:chgData name="Oddo, Cristian /AR" userId="6a59836d-a2ea-4965-bcce-8066278671a5" providerId="ADAL" clId="{B8DC059E-EC43-4C12-B2C7-C7C5FCDE9EED}" dt="2021-11-10T19:36:17.964" v="139" actId="1035"/>
        <pc:sldMkLst>
          <pc:docMk/>
          <pc:sldMk cId="2075964865" sldId="330"/>
        </pc:sldMkLst>
        <pc:spChg chg="mod">
          <ac:chgData name="Oddo, Cristian /AR" userId="6a59836d-a2ea-4965-bcce-8066278671a5" providerId="ADAL" clId="{B8DC059E-EC43-4C12-B2C7-C7C5FCDE9EED}" dt="2021-11-10T19:35:37.843" v="126" actId="1035"/>
          <ac:spMkLst>
            <pc:docMk/>
            <pc:sldMk cId="2075964865" sldId="330"/>
            <ac:spMk id="4" creationId="{00000000-0000-0000-0000-000000000000}"/>
          </ac:spMkLst>
        </pc:spChg>
        <pc:spChg chg="mod">
          <ac:chgData name="Oddo, Cristian /AR" userId="6a59836d-a2ea-4965-bcce-8066278671a5" providerId="ADAL" clId="{B8DC059E-EC43-4C12-B2C7-C7C5FCDE9EED}" dt="2021-11-10T19:35:33.265" v="121" actId="1036"/>
          <ac:spMkLst>
            <pc:docMk/>
            <pc:sldMk cId="2075964865" sldId="330"/>
            <ac:spMk id="5" creationId="{8A3C1044-7FBB-4AE0-8F10-8BDF5033626A}"/>
          </ac:spMkLst>
        </pc:spChg>
        <pc:spChg chg="mod">
          <ac:chgData name="Oddo, Cristian /AR" userId="6a59836d-a2ea-4965-bcce-8066278671a5" providerId="ADAL" clId="{B8DC059E-EC43-4C12-B2C7-C7C5FCDE9EED}" dt="2021-11-10T19:36:17.964" v="139" actId="1035"/>
          <ac:spMkLst>
            <pc:docMk/>
            <pc:sldMk cId="2075964865" sldId="330"/>
            <ac:spMk id="9" creationId="{43C1C255-E4BD-44C1-A2F1-294E692DED73}"/>
          </ac:spMkLst>
        </pc:spChg>
      </pc:sldChg>
      <pc:sldChg chg="del">
        <pc:chgData name="Oddo, Cristian /AR" userId="6a59836d-a2ea-4965-bcce-8066278671a5" providerId="ADAL" clId="{B8DC059E-EC43-4C12-B2C7-C7C5FCDE9EED}" dt="2021-11-10T13:05:04.872" v="1" actId="47"/>
        <pc:sldMkLst>
          <pc:docMk/>
          <pc:sldMk cId="3339191548" sldId="331"/>
        </pc:sldMkLst>
      </pc:sldChg>
      <pc:sldChg chg="del">
        <pc:chgData name="Oddo, Cristian /AR" userId="6a59836d-a2ea-4965-bcce-8066278671a5" providerId="ADAL" clId="{B8DC059E-EC43-4C12-B2C7-C7C5FCDE9EED}" dt="2021-11-10T13:05:23.670" v="2" actId="47"/>
        <pc:sldMkLst>
          <pc:docMk/>
          <pc:sldMk cId="719244174" sldId="335"/>
        </pc:sldMkLst>
      </pc:sldChg>
      <pc:sldChg chg="del">
        <pc:chgData name="Oddo, Cristian /AR" userId="6a59836d-a2ea-4965-bcce-8066278671a5" providerId="ADAL" clId="{B8DC059E-EC43-4C12-B2C7-C7C5FCDE9EED}" dt="2021-11-10T13:05:34.166" v="4" actId="47"/>
        <pc:sldMkLst>
          <pc:docMk/>
          <pc:sldMk cId="3761027791" sldId="336"/>
        </pc:sldMkLst>
      </pc:sldChg>
      <pc:sldChg chg="del">
        <pc:chgData name="Oddo, Cristian /AR" userId="6a59836d-a2ea-4965-bcce-8066278671a5" providerId="ADAL" clId="{B8DC059E-EC43-4C12-B2C7-C7C5FCDE9EED}" dt="2021-11-10T13:05:35.414" v="5" actId="47"/>
        <pc:sldMkLst>
          <pc:docMk/>
          <pc:sldMk cId="1490669568" sldId="337"/>
        </pc:sldMkLst>
      </pc:sldChg>
      <pc:sldChg chg="del">
        <pc:chgData name="Oddo, Cristian /AR" userId="6a59836d-a2ea-4965-bcce-8066278671a5" providerId="ADAL" clId="{B8DC059E-EC43-4C12-B2C7-C7C5FCDE9EED}" dt="2021-11-10T13:05:36.982" v="6" actId="47"/>
        <pc:sldMkLst>
          <pc:docMk/>
          <pc:sldMk cId="1336564644" sldId="338"/>
        </pc:sldMkLst>
      </pc:sldChg>
      <pc:sldChg chg="del">
        <pc:chgData name="Oddo, Cristian /AR" userId="6a59836d-a2ea-4965-bcce-8066278671a5" providerId="ADAL" clId="{B8DC059E-EC43-4C12-B2C7-C7C5FCDE9EED}" dt="2021-11-10T13:05:38.201" v="7" actId="47"/>
        <pc:sldMkLst>
          <pc:docMk/>
          <pc:sldMk cId="4204633768" sldId="339"/>
        </pc:sldMkLst>
      </pc:sldChg>
      <pc:sldChg chg="del">
        <pc:chgData name="Oddo, Cristian /AR" userId="6a59836d-a2ea-4965-bcce-8066278671a5" providerId="ADAL" clId="{B8DC059E-EC43-4C12-B2C7-C7C5FCDE9EED}" dt="2021-11-10T13:05:39.406" v="8" actId="47"/>
        <pc:sldMkLst>
          <pc:docMk/>
          <pc:sldMk cId="591582239" sldId="340"/>
        </pc:sldMkLst>
      </pc:sldChg>
      <pc:sldChg chg="del">
        <pc:chgData name="Oddo, Cristian /AR" userId="6a59836d-a2ea-4965-bcce-8066278671a5" providerId="ADAL" clId="{B8DC059E-EC43-4C12-B2C7-C7C5FCDE9EED}" dt="2021-11-10T13:05:40.594" v="9" actId="47"/>
        <pc:sldMkLst>
          <pc:docMk/>
          <pc:sldMk cId="2287666424" sldId="341"/>
        </pc:sldMkLst>
      </pc:sldChg>
      <pc:sldChg chg="del">
        <pc:chgData name="Oddo, Cristian /AR" userId="6a59836d-a2ea-4965-bcce-8066278671a5" providerId="ADAL" clId="{B8DC059E-EC43-4C12-B2C7-C7C5FCDE9EED}" dt="2021-11-10T13:05:42.866" v="10" actId="47"/>
        <pc:sldMkLst>
          <pc:docMk/>
          <pc:sldMk cId="653386690" sldId="342"/>
        </pc:sldMkLst>
      </pc:sldChg>
      <pc:sldChg chg="del">
        <pc:chgData name="Oddo, Cristian /AR" userId="6a59836d-a2ea-4965-bcce-8066278671a5" providerId="ADAL" clId="{B8DC059E-EC43-4C12-B2C7-C7C5FCDE9EED}" dt="2021-11-10T13:05:45.221" v="11" actId="47"/>
        <pc:sldMkLst>
          <pc:docMk/>
          <pc:sldMk cId="729459830" sldId="343"/>
        </pc:sldMkLst>
      </pc:sldChg>
      <pc:sldChg chg="del">
        <pc:chgData name="Oddo, Cristian /AR" userId="6a59836d-a2ea-4965-bcce-8066278671a5" providerId="ADAL" clId="{B8DC059E-EC43-4C12-B2C7-C7C5FCDE9EED}" dt="2021-11-10T13:06:10.572" v="13" actId="47"/>
        <pc:sldMkLst>
          <pc:docMk/>
          <pc:sldMk cId="4073357413" sldId="349"/>
        </pc:sldMkLst>
      </pc:sldChg>
      <pc:sldChg chg="del">
        <pc:chgData name="Oddo, Cristian /AR" userId="6a59836d-a2ea-4965-bcce-8066278671a5" providerId="ADAL" clId="{B8DC059E-EC43-4C12-B2C7-C7C5FCDE9EED}" dt="2021-11-10T13:06:19.566" v="16" actId="47"/>
        <pc:sldMkLst>
          <pc:docMk/>
          <pc:sldMk cId="877095755" sldId="350"/>
        </pc:sldMkLst>
      </pc:sldChg>
      <pc:sldChg chg="del">
        <pc:chgData name="Oddo, Cristian /AR" userId="6a59836d-a2ea-4965-bcce-8066278671a5" providerId="ADAL" clId="{B8DC059E-EC43-4C12-B2C7-C7C5FCDE9EED}" dt="2021-11-10T13:06:17.907" v="15" actId="47"/>
        <pc:sldMkLst>
          <pc:docMk/>
          <pc:sldMk cId="450358268" sldId="351"/>
        </pc:sldMkLst>
      </pc:sldChg>
      <pc:sldChg chg="del">
        <pc:chgData name="Oddo, Cristian /AR" userId="6a59836d-a2ea-4965-bcce-8066278671a5" providerId="ADAL" clId="{B8DC059E-EC43-4C12-B2C7-C7C5FCDE9EED}" dt="2021-11-10T13:06:15.034" v="14" actId="47"/>
        <pc:sldMkLst>
          <pc:docMk/>
          <pc:sldMk cId="2570815755" sldId="352"/>
        </pc:sldMkLst>
      </pc:sldChg>
      <pc:sldChg chg="del">
        <pc:chgData name="Oddo, Cristian /AR" userId="6a59836d-a2ea-4965-bcce-8066278671a5" providerId="ADAL" clId="{B8DC059E-EC43-4C12-B2C7-C7C5FCDE9EED}" dt="2021-11-10T13:06:20.889" v="17" actId="47"/>
        <pc:sldMkLst>
          <pc:docMk/>
          <pc:sldMk cId="1193753471" sldId="353"/>
        </pc:sldMkLst>
      </pc:sldChg>
      <pc:sldChg chg="del">
        <pc:chgData name="Oddo, Cristian /AR" userId="6a59836d-a2ea-4965-bcce-8066278671a5" providerId="ADAL" clId="{B8DC059E-EC43-4C12-B2C7-C7C5FCDE9EED}" dt="2021-11-10T13:06:22.493" v="18" actId="47"/>
        <pc:sldMkLst>
          <pc:docMk/>
          <pc:sldMk cId="968063525" sldId="354"/>
        </pc:sldMkLst>
      </pc:sldChg>
      <pc:sldChg chg="del">
        <pc:chgData name="Oddo, Cristian /AR" userId="6a59836d-a2ea-4965-bcce-8066278671a5" providerId="ADAL" clId="{B8DC059E-EC43-4C12-B2C7-C7C5FCDE9EED}" dt="2021-11-10T13:06:31.414" v="19" actId="47"/>
        <pc:sldMkLst>
          <pc:docMk/>
          <pc:sldMk cId="541808096" sldId="355"/>
        </pc:sldMkLst>
      </pc:sldChg>
      <pc:sldChg chg="del">
        <pc:chgData name="Oddo, Cristian /AR" userId="6a59836d-a2ea-4965-bcce-8066278671a5" providerId="ADAL" clId="{B8DC059E-EC43-4C12-B2C7-C7C5FCDE9EED}" dt="2021-11-10T13:06:31.414" v="19" actId="47"/>
        <pc:sldMkLst>
          <pc:docMk/>
          <pc:sldMk cId="1216729909" sldId="356"/>
        </pc:sldMkLst>
      </pc:sldChg>
      <pc:sldChg chg="del">
        <pc:chgData name="Oddo, Cristian /AR" userId="6a59836d-a2ea-4965-bcce-8066278671a5" providerId="ADAL" clId="{B8DC059E-EC43-4C12-B2C7-C7C5FCDE9EED}" dt="2021-11-10T13:06:31.414" v="19" actId="47"/>
        <pc:sldMkLst>
          <pc:docMk/>
          <pc:sldMk cId="787861898" sldId="357"/>
        </pc:sldMkLst>
      </pc:sldChg>
      <pc:sldChg chg="del">
        <pc:chgData name="Oddo, Cristian /AR" userId="6a59836d-a2ea-4965-bcce-8066278671a5" providerId="ADAL" clId="{B8DC059E-EC43-4C12-B2C7-C7C5FCDE9EED}" dt="2021-11-10T13:06:31.414" v="19" actId="47"/>
        <pc:sldMkLst>
          <pc:docMk/>
          <pc:sldMk cId="3666668611" sldId="362"/>
        </pc:sldMkLst>
      </pc:sldChg>
      <pc:sldChg chg="del">
        <pc:chgData name="Oddo, Cristian /AR" userId="6a59836d-a2ea-4965-bcce-8066278671a5" providerId="ADAL" clId="{B8DC059E-EC43-4C12-B2C7-C7C5FCDE9EED}" dt="2021-11-10T13:16:47.170" v="89" actId="47"/>
        <pc:sldMkLst>
          <pc:docMk/>
          <pc:sldMk cId="3880715026" sldId="367"/>
        </pc:sldMkLst>
      </pc:sldChg>
      <pc:sldChg chg="modSp del mod">
        <pc:chgData name="Oddo, Cristian /AR" userId="6a59836d-a2ea-4965-bcce-8066278671a5" providerId="ADAL" clId="{B8DC059E-EC43-4C12-B2C7-C7C5FCDE9EED}" dt="2021-11-10T13:09:23.822" v="39" actId="47"/>
        <pc:sldMkLst>
          <pc:docMk/>
          <pc:sldMk cId="4262031386" sldId="370"/>
        </pc:sldMkLst>
        <pc:spChg chg="mod">
          <ac:chgData name="Oddo, Cristian /AR" userId="6a59836d-a2ea-4965-bcce-8066278671a5" providerId="ADAL" clId="{B8DC059E-EC43-4C12-B2C7-C7C5FCDE9EED}" dt="2021-11-10T13:08:06.585" v="21" actId="20577"/>
          <ac:spMkLst>
            <pc:docMk/>
            <pc:sldMk cId="4262031386" sldId="370"/>
            <ac:spMk id="4" creationId="{00000000-0000-0000-0000-000000000000}"/>
          </ac:spMkLst>
        </pc:spChg>
      </pc:sldChg>
      <pc:sldChg chg="modNotesTx">
        <pc:chgData name="Oddo, Cristian /AR" userId="6a59836d-a2ea-4965-bcce-8066278671a5" providerId="ADAL" clId="{B8DC059E-EC43-4C12-B2C7-C7C5FCDE9EED}" dt="2021-11-10T13:09:11.661" v="38" actId="20577"/>
        <pc:sldMkLst>
          <pc:docMk/>
          <pc:sldMk cId="1469226280" sldId="371"/>
        </pc:sldMkLst>
      </pc:sldChg>
      <pc:sldChg chg="del">
        <pc:chgData name="Oddo, Cristian /AR" userId="6a59836d-a2ea-4965-bcce-8066278671a5" providerId="ADAL" clId="{B8DC059E-EC43-4C12-B2C7-C7C5FCDE9EED}" dt="2021-11-10T13:05:27.238" v="3" actId="47"/>
        <pc:sldMkLst>
          <pc:docMk/>
          <pc:sldMk cId="894378144" sldId="391"/>
        </pc:sldMkLst>
      </pc:sldChg>
      <pc:sldChg chg="del">
        <pc:chgData name="Oddo, Cristian /AR" userId="6a59836d-a2ea-4965-bcce-8066278671a5" providerId="ADAL" clId="{B8DC059E-EC43-4C12-B2C7-C7C5FCDE9EED}" dt="2021-11-10T13:06:31.414" v="19" actId="47"/>
        <pc:sldMkLst>
          <pc:docMk/>
          <pc:sldMk cId="1656784719" sldId="392"/>
        </pc:sldMkLst>
      </pc:sldChg>
      <pc:sldChg chg="del">
        <pc:chgData name="Oddo, Cristian /AR" userId="6a59836d-a2ea-4965-bcce-8066278671a5" providerId="ADAL" clId="{B8DC059E-EC43-4C12-B2C7-C7C5FCDE9EED}" dt="2021-11-10T13:06:31.414" v="19" actId="47"/>
        <pc:sldMkLst>
          <pc:docMk/>
          <pc:sldMk cId="2208382814" sldId="393"/>
        </pc:sldMkLst>
      </pc:sldChg>
      <pc:sldChg chg="del">
        <pc:chgData name="Oddo, Cristian /AR" userId="6a59836d-a2ea-4965-bcce-8066278671a5" providerId="ADAL" clId="{B8DC059E-EC43-4C12-B2C7-C7C5FCDE9EED}" dt="2021-11-10T13:06:31.414" v="19" actId="47"/>
        <pc:sldMkLst>
          <pc:docMk/>
          <pc:sldMk cId="2580448868" sldId="394"/>
        </pc:sldMkLst>
      </pc:sldChg>
      <pc:sldChg chg="del">
        <pc:chgData name="Oddo, Cristian /AR" userId="6a59836d-a2ea-4965-bcce-8066278671a5" providerId="ADAL" clId="{B8DC059E-EC43-4C12-B2C7-C7C5FCDE9EED}" dt="2021-11-10T13:16:36.756" v="88" actId="47"/>
        <pc:sldMkLst>
          <pc:docMk/>
          <pc:sldMk cId="3431700540" sldId="408"/>
        </pc:sldMkLst>
      </pc:sldChg>
      <pc:sldChg chg="modSp mod">
        <pc:chgData name="Oddo, Cristian /AR" userId="6a59836d-a2ea-4965-bcce-8066278671a5" providerId="ADAL" clId="{B8DC059E-EC43-4C12-B2C7-C7C5FCDE9EED}" dt="2021-11-10T13:16:07.426" v="87" actId="20577"/>
        <pc:sldMkLst>
          <pc:docMk/>
          <pc:sldMk cId="3604834605" sldId="417"/>
        </pc:sldMkLst>
        <pc:spChg chg="mod">
          <ac:chgData name="Oddo, Cristian /AR" userId="6a59836d-a2ea-4965-bcce-8066278671a5" providerId="ADAL" clId="{B8DC059E-EC43-4C12-B2C7-C7C5FCDE9EED}" dt="2021-11-10T13:15:53.968" v="86" actId="1036"/>
          <ac:spMkLst>
            <pc:docMk/>
            <pc:sldMk cId="3604834605" sldId="417"/>
            <ac:spMk id="30" creationId="{A996898F-F617-440A-8475-F3BE4F10B748}"/>
          </ac:spMkLst>
        </pc:spChg>
        <pc:spChg chg="mod">
          <ac:chgData name="Oddo, Cristian /AR" userId="6a59836d-a2ea-4965-bcce-8066278671a5" providerId="ADAL" clId="{B8DC059E-EC43-4C12-B2C7-C7C5FCDE9EED}" dt="2021-11-10T13:16:07.426" v="87" actId="20577"/>
          <ac:spMkLst>
            <pc:docMk/>
            <pc:sldMk cId="3604834605" sldId="417"/>
            <ac:spMk id="32" creationId="{AE2B5B36-4E30-4290-B4A1-B2ED7A600EDE}"/>
          </ac:spMkLst>
        </pc:spChg>
      </pc:sldChg>
      <pc:sldChg chg="del">
        <pc:chgData name="Oddo, Cristian /AR" userId="6a59836d-a2ea-4965-bcce-8066278671a5" providerId="ADAL" clId="{B8DC059E-EC43-4C12-B2C7-C7C5FCDE9EED}" dt="2021-11-10T13:05:04.137" v="0" actId="47"/>
        <pc:sldMkLst>
          <pc:docMk/>
          <pc:sldMk cId="2366240561" sldId="418"/>
        </pc:sldMkLst>
      </pc:sldChg>
      <pc:sldChg chg="del">
        <pc:chgData name="Oddo, Cristian /AR" userId="6a59836d-a2ea-4965-bcce-8066278671a5" providerId="ADAL" clId="{B8DC059E-EC43-4C12-B2C7-C7C5FCDE9EED}" dt="2021-11-10T13:06:04.292" v="12" actId="47"/>
        <pc:sldMkLst>
          <pc:docMk/>
          <pc:sldMk cId="4168122057" sldId="421"/>
        </pc:sldMkLst>
      </pc:sldChg>
      <pc:sldChg chg="addSp modSp mod">
        <pc:chgData name="Oddo, Cristian /AR" userId="6a59836d-a2ea-4965-bcce-8066278671a5" providerId="ADAL" clId="{B8DC059E-EC43-4C12-B2C7-C7C5FCDE9EED}" dt="2021-11-10T13:15:27.372" v="84" actId="14100"/>
        <pc:sldMkLst>
          <pc:docMk/>
          <pc:sldMk cId="832805859" sldId="427"/>
        </pc:sldMkLst>
        <pc:spChg chg="add mod">
          <ac:chgData name="Oddo, Cristian /AR" userId="6a59836d-a2ea-4965-bcce-8066278671a5" providerId="ADAL" clId="{B8DC059E-EC43-4C12-B2C7-C7C5FCDE9EED}" dt="2021-11-10T13:15:27.372" v="84" actId="14100"/>
          <ac:spMkLst>
            <pc:docMk/>
            <pc:sldMk cId="832805859" sldId="427"/>
            <ac:spMk id="6" creationId="{2A791D42-7E21-46D0-BF23-D9A314F0DBBC}"/>
          </ac:spMkLst>
        </pc:spChg>
        <pc:spChg chg="add mod">
          <ac:chgData name="Oddo, Cristian /AR" userId="6a59836d-a2ea-4965-bcce-8066278671a5" providerId="ADAL" clId="{B8DC059E-EC43-4C12-B2C7-C7C5FCDE9EED}" dt="2021-11-10T13:14:34.610" v="82" actId="14100"/>
          <ac:spMkLst>
            <pc:docMk/>
            <pc:sldMk cId="832805859" sldId="427"/>
            <ac:spMk id="18" creationId="{6FB9CB9C-7077-4731-A507-BAD6BA479EB0}"/>
          </ac:spMkLst>
        </pc:spChg>
      </pc:sldChg>
      <pc:sldChg chg="addSp modSp mod">
        <pc:chgData name="Oddo, Cristian /AR" userId="6a59836d-a2ea-4965-bcce-8066278671a5" providerId="ADAL" clId="{B8DC059E-EC43-4C12-B2C7-C7C5FCDE9EED}" dt="2021-11-10T13:14:20.052" v="80" actId="14100"/>
        <pc:sldMkLst>
          <pc:docMk/>
          <pc:sldMk cId="2391057654" sldId="428"/>
        </pc:sldMkLst>
        <pc:spChg chg="add mod">
          <ac:chgData name="Oddo, Cristian /AR" userId="6a59836d-a2ea-4965-bcce-8066278671a5" providerId="ADAL" clId="{B8DC059E-EC43-4C12-B2C7-C7C5FCDE9EED}" dt="2021-11-10T13:14:20.052" v="80" actId="14100"/>
          <ac:spMkLst>
            <pc:docMk/>
            <pc:sldMk cId="2391057654" sldId="428"/>
            <ac:spMk id="16" creationId="{E655D727-60E2-4913-9CEC-72ECA89A01A8}"/>
          </ac:spMkLst>
        </pc:spChg>
        <pc:spChg chg="add mod">
          <ac:chgData name="Oddo, Cristian /AR" userId="6a59836d-a2ea-4965-bcce-8066278671a5" providerId="ADAL" clId="{B8DC059E-EC43-4C12-B2C7-C7C5FCDE9EED}" dt="2021-11-10T13:12:57.932" v="75" actId="14100"/>
          <ac:spMkLst>
            <pc:docMk/>
            <pc:sldMk cId="2391057654" sldId="428"/>
            <ac:spMk id="17" creationId="{199181F9-30D0-4D91-B185-3C3C977BC03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i0383441\Documents\Pasteur\Gripe\HEOR\Reed%20Like\UY\CEA\17_SAN08ADA_QIV%20mode%20UY%2023062020%20LAST.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0383441\Documents\Pasteur\Gripe\HEOR\Reed%20Like\UY\CEA\17_SAN08ADA_QIV%20mode%20UY%2023062020%20LAST.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v>Lower case</c:v>
          </c:tx>
          <c:spPr>
            <a:solidFill>
              <a:schemeClr val="accent1"/>
            </a:solidFill>
            <a:ln>
              <a:noFill/>
            </a:ln>
            <a:effectLst/>
          </c:spPr>
          <c:invertIfNegative val="0"/>
          <c:cat>
            <c:strLit>
              <c:ptCount val="10"/>
              <c:pt idx="0">
                <c:v>Discount rate </c:v>
              </c:pt>
              <c:pt idx="1">
                <c:v>Influenza-related disutility</c:v>
              </c:pt>
              <c:pt idx="2">
                <c:v>Influenza-related mortality rate</c:v>
              </c:pt>
              <c:pt idx="3">
                <c:v>Influenza-related GP consultation rate</c:v>
              </c:pt>
              <c:pt idx="4">
                <c:v>Percentage of B-strains</c:v>
              </c:pt>
              <c:pt idx="5">
                <c:v>Cost TIV</c:v>
              </c:pt>
              <c:pt idx="6">
                <c:v>Cost QIV</c:v>
              </c:pt>
              <c:pt idx="7">
                <c:v>Degree of cross- protection</c:v>
              </c:pt>
              <c:pt idx="8">
                <c:v>Percentage of match</c:v>
              </c:pt>
              <c:pt idx="9">
                <c:v>Vaccine efficacy against B-strain</c:v>
              </c:pt>
            </c:strLit>
          </c:cat>
          <c:val>
            <c:numLit>
              <c:formatCode>General</c:formatCode>
              <c:ptCount val="10"/>
              <c:pt idx="0">
                <c:v>14689.84097745713</c:v>
              </c:pt>
              <c:pt idx="1">
                <c:v>17588.330397619506</c:v>
              </c:pt>
              <c:pt idx="2">
                <c:v>17792.841031998472</c:v>
              </c:pt>
              <c:pt idx="3">
                <c:v>17808.7540618362</c:v>
              </c:pt>
              <c:pt idx="4">
                <c:v>20194.969011656587</c:v>
              </c:pt>
              <c:pt idx="5">
                <c:v>19559.880532394083</c:v>
              </c:pt>
              <c:pt idx="6">
                <c:v>8862.9307951941646</c:v>
              </c:pt>
              <c:pt idx="7">
                <c:v>11066.670751053822</c:v>
              </c:pt>
              <c:pt idx="8">
                <c:v>9510.0344619021034</c:v>
              </c:pt>
              <c:pt idx="9">
                <c:v>74948.745761402766</c:v>
              </c:pt>
            </c:numLit>
          </c:val>
          <c:extLst>
            <c:ext xmlns:c16="http://schemas.microsoft.com/office/drawing/2014/chart" uri="{C3380CC4-5D6E-409C-BE32-E72D297353CC}">
              <c16:uniqueId val="{00000000-B618-40AF-8C6C-736563378E92}"/>
            </c:ext>
          </c:extLst>
        </c:ser>
        <c:ser>
          <c:idx val="1"/>
          <c:order val="1"/>
          <c:tx>
            <c:v>Higher case</c:v>
          </c:tx>
          <c:spPr>
            <a:solidFill>
              <a:srgbClr val="00B050"/>
            </a:solidFill>
            <a:ln>
              <a:noFill/>
            </a:ln>
            <a:effectLst/>
          </c:spPr>
          <c:invertIfNegative val="0"/>
          <c:cat>
            <c:strLit>
              <c:ptCount val="10"/>
              <c:pt idx="0">
                <c:v>Discount rate </c:v>
              </c:pt>
              <c:pt idx="1">
                <c:v>Influenza-related disutility</c:v>
              </c:pt>
              <c:pt idx="2">
                <c:v>Influenza-related mortality rate</c:v>
              </c:pt>
              <c:pt idx="3">
                <c:v>Influenza-related GP consultation rate</c:v>
              </c:pt>
              <c:pt idx="4">
                <c:v>Percentage of B-strains</c:v>
              </c:pt>
              <c:pt idx="5">
                <c:v>Cost TIV</c:v>
              </c:pt>
              <c:pt idx="6">
                <c:v>Cost QIV</c:v>
              </c:pt>
              <c:pt idx="7">
                <c:v>Degree of cross- protection</c:v>
              </c:pt>
              <c:pt idx="8">
                <c:v>Percentage of match</c:v>
              </c:pt>
              <c:pt idx="9">
                <c:v>Vaccine efficacy against B-strain</c:v>
              </c:pt>
            </c:strLit>
          </c:cat>
          <c:val>
            <c:numLit>
              <c:formatCode>General</c:formatCode>
              <c:ptCount val="10"/>
              <c:pt idx="0">
                <c:v>16627.388284223747</c:v>
              </c:pt>
              <c:pt idx="1">
                <c:v>14542.406866518662</c:v>
              </c:pt>
              <c:pt idx="2">
                <c:v>14405.504565545381</c:v>
              </c:pt>
              <c:pt idx="3">
                <c:v>14360.155877619485</c:v>
              </c:pt>
              <c:pt idx="4">
                <c:v>13071.679311820286</c:v>
              </c:pt>
              <c:pt idx="5">
                <c:v>12282.109851115576</c:v>
              </c:pt>
              <c:pt idx="6">
                <c:v>22979.059588315493</c:v>
              </c:pt>
              <c:pt idx="7">
                <c:v>28317.8236843593</c:v>
              </c:pt>
              <c:pt idx="8">
                <c:v>41564.838111165554</c:v>
              </c:pt>
              <c:pt idx="9">
                <c:v>10959.38815836327</c:v>
              </c:pt>
            </c:numLit>
          </c:val>
          <c:extLst>
            <c:ext xmlns:c16="http://schemas.microsoft.com/office/drawing/2014/chart" uri="{C3380CC4-5D6E-409C-BE32-E72D297353CC}">
              <c16:uniqueId val="{00000001-B618-40AF-8C6C-736563378E92}"/>
            </c:ext>
          </c:extLst>
        </c:ser>
        <c:dLbls>
          <c:showLegendKey val="0"/>
          <c:showVal val="0"/>
          <c:showCatName val="0"/>
          <c:showSerName val="0"/>
          <c:showPercent val="0"/>
          <c:showBubbleSize val="0"/>
        </c:dLbls>
        <c:gapWidth val="150"/>
        <c:overlap val="100"/>
        <c:axId val="598161408"/>
        <c:axId val="598160624"/>
      </c:barChart>
      <c:catAx>
        <c:axId val="598161408"/>
        <c:scaling>
          <c:orientation val="minMax"/>
        </c:scaling>
        <c:delete val="0"/>
        <c:axPos val="l"/>
        <c:numFmt formatCode="General" sourceLinked="0"/>
        <c:majorTickMark val="out"/>
        <c:minorTickMark val="none"/>
        <c:tickLblPos val="low"/>
        <c:spPr>
          <a:noFill/>
          <a:ln w="6350" cap="flat" cmpd="sng" algn="ctr">
            <a:solidFill>
              <a:schemeClr val="tx1">
                <a:tint val="75000"/>
              </a:schemeClr>
            </a:solidFill>
            <a:prstDash val="solid"/>
            <a:round/>
          </a:ln>
          <a:effectLst/>
        </c:spPr>
        <c:txPr>
          <a:bodyPr rot="0" spcFirstLastPara="1" vertOverflow="ellipsis"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8160624"/>
        <c:crossesAt val="15920.995191754831"/>
        <c:auto val="0"/>
        <c:lblAlgn val="ctr"/>
        <c:lblOffset val="100"/>
        <c:noMultiLvlLbl val="0"/>
      </c:catAx>
      <c:valAx>
        <c:axId val="598160624"/>
        <c:scaling>
          <c:orientation val="minMax"/>
        </c:scaling>
        <c:delete val="0"/>
        <c:axPos val="b"/>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5981614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w="9525" cap="flat" cmpd="sng" algn="ctr">
      <a:noFill/>
      <a:prstDash val="solid"/>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37664785884269"/>
          <c:y val="1.9161536626103554E-2"/>
          <c:w val="0.82817810709605144"/>
          <c:h val="0.87028094983871973"/>
        </c:manualLayout>
      </c:layout>
      <c:scatterChart>
        <c:scatterStyle val="lineMarker"/>
        <c:varyColors val="0"/>
        <c:ser>
          <c:idx val="1"/>
          <c:order val="0"/>
          <c:tx>
            <c:strRef>
              <c:f>Threshold!$D$13</c:f>
              <c:strCache>
                <c:ptCount val="1"/>
                <c:pt idx="0">
                  <c:v> Price - Societal </c:v>
                </c:pt>
              </c:strCache>
            </c:strRef>
          </c:tx>
          <c:spPr>
            <a:ln w="28575" cap="rnd" cmpd="sng" algn="ctr">
              <a:solidFill>
                <a:schemeClr val="accent2">
                  <a:shade val="95000"/>
                  <a:satMod val="105000"/>
                </a:schemeClr>
              </a:solidFill>
              <a:prstDash val="solid"/>
              <a:round/>
            </a:ln>
            <a:effectLst/>
          </c:spPr>
          <c:marker>
            <c:symbol val="none"/>
          </c:marker>
          <c:xVal>
            <c:numRef>
              <c:f>Threshold!$B$14:$B$63</c:f>
              <c:numCache>
                <c:formatCode>_-[$$-409]* #,##0.00_ ;_-[$$-409]* \-#,##0.00\ ;_-[$$-409]* "-"??_ ;_-@_ </c:formatCode>
                <c:ptCount val="50"/>
                <c:pt idx="0">
                  <c:v>2</c:v>
                </c:pt>
                <c:pt idx="1">
                  <c:v>2.5</c:v>
                </c:pt>
                <c:pt idx="2">
                  <c:v>3</c:v>
                </c:pt>
                <c:pt idx="3">
                  <c:v>3.5</c:v>
                </c:pt>
                <c:pt idx="4">
                  <c:v>4</c:v>
                </c:pt>
                <c:pt idx="5">
                  <c:v>4.5</c:v>
                </c:pt>
                <c:pt idx="6">
                  <c:v>5</c:v>
                </c:pt>
                <c:pt idx="7">
                  <c:v>5.5</c:v>
                </c:pt>
                <c:pt idx="8">
                  <c:v>6</c:v>
                </c:pt>
                <c:pt idx="9">
                  <c:v>6.5</c:v>
                </c:pt>
                <c:pt idx="10">
                  <c:v>7</c:v>
                </c:pt>
                <c:pt idx="11">
                  <c:v>7.5</c:v>
                </c:pt>
                <c:pt idx="12">
                  <c:v>8</c:v>
                </c:pt>
                <c:pt idx="13">
                  <c:v>8.5</c:v>
                </c:pt>
                <c:pt idx="14">
                  <c:v>9</c:v>
                </c:pt>
                <c:pt idx="15">
                  <c:v>9.5</c:v>
                </c:pt>
                <c:pt idx="16">
                  <c:v>10</c:v>
                </c:pt>
                <c:pt idx="17">
                  <c:v>10.5</c:v>
                </c:pt>
                <c:pt idx="18">
                  <c:v>11</c:v>
                </c:pt>
                <c:pt idx="19">
                  <c:v>11.5</c:v>
                </c:pt>
                <c:pt idx="20">
                  <c:v>12</c:v>
                </c:pt>
                <c:pt idx="21">
                  <c:v>12.5</c:v>
                </c:pt>
                <c:pt idx="22">
                  <c:v>13</c:v>
                </c:pt>
                <c:pt idx="23">
                  <c:v>13.5</c:v>
                </c:pt>
                <c:pt idx="24">
                  <c:v>14</c:v>
                </c:pt>
                <c:pt idx="25">
                  <c:v>14.5</c:v>
                </c:pt>
                <c:pt idx="26">
                  <c:v>15</c:v>
                </c:pt>
                <c:pt idx="27">
                  <c:v>15.5</c:v>
                </c:pt>
                <c:pt idx="28">
                  <c:v>16</c:v>
                </c:pt>
                <c:pt idx="29">
                  <c:v>16.5</c:v>
                </c:pt>
                <c:pt idx="30">
                  <c:v>17</c:v>
                </c:pt>
                <c:pt idx="31">
                  <c:v>17.5</c:v>
                </c:pt>
                <c:pt idx="32">
                  <c:v>18</c:v>
                </c:pt>
                <c:pt idx="33">
                  <c:v>18.5</c:v>
                </c:pt>
                <c:pt idx="34">
                  <c:v>19</c:v>
                </c:pt>
                <c:pt idx="35">
                  <c:v>19.5</c:v>
                </c:pt>
                <c:pt idx="36">
                  <c:v>20</c:v>
                </c:pt>
                <c:pt idx="37">
                  <c:v>20.5</c:v>
                </c:pt>
                <c:pt idx="38">
                  <c:v>21</c:v>
                </c:pt>
                <c:pt idx="39">
                  <c:v>21.5</c:v>
                </c:pt>
                <c:pt idx="40">
                  <c:v>22</c:v>
                </c:pt>
                <c:pt idx="41">
                  <c:v>22.5</c:v>
                </c:pt>
                <c:pt idx="42">
                  <c:v>23</c:v>
                </c:pt>
                <c:pt idx="43">
                  <c:v>23.5</c:v>
                </c:pt>
                <c:pt idx="44">
                  <c:v>24</c:v>
                </c:pt>
                <c:pt idx="45">
                  <c:v>24.5</c:v>
                </c:pt>
                <c:pt idx="46">
                  <c:v>25</c:v>
                </c:pt>
                <c:pt idx="47">
                  <c:v>25.5</c:v>
                </c:pt>
                <c:pt idx="48">
                  <c:v>26</c:v>
                </c:pt>
                <c:pt idx="49">
                  <c:v>26.5</c:v>
                </c:pt>
              </c:numCache>
            </c:numRef>
          </c:xVal>
          <c:yVal>
            <c:numRef>
              <c:f>Threshold!$D$14:$D$70</c:f>
              <c:numCache>
                <c:formatCode>_-[$$-409]* #,##0.00_ ;_-[$$-409]* \-#,##0.00\ ;_-[$$-409]* "-"??_ ;_-@_ </c:formatCode>
                <c:ptCount val="57"/>
                <c:pt idx="0">
                  <c:v>0</c:v>
                </c:pt>
                <c:pt idx="1">
                  <c:v>0</c:v>
                </c:pt>
                <c:pt idx="2">
                  <c:v>987.7323716125843</c:v>
                </c:pt>
                <c:pt idx="3">
                  <c:v>4420.2039664156082</c:v>
                </c:pt>
                <c:pt idx="4">
                  <c:v>7852.6755612186316</c:v>
                </c:pt>
                <c:pt idx="5">
                  <c:v>11285.147156021658</c:v>
                </c:pt>
                <c:pt idx="6">
                  <c:v>14717.61875082468</c:v>
                </c:pt>
                <c:pt idx="7">
                  <c:v>18150.090345627708</c:v>
                </c:pt>
                <c:pt idx="8">
                  <c:v>21582.561940430729</c:v>
                </c:pt>
                <c:pt idx="9">
                  <c:v>25015.033535233746</c:v>
                </c:pt>
                <c:pt idx="10">
                  <c:v>28447.505130036774</c:v>
                </c:pt>
                <c:pt idx="11">
                  <c:v>31879.976724839798</c:v>
                </c:pt>
                <c:pt idx="12">
                  <c:v>35312.448319642826</c:v>
                </c:pt>
                <c:pt idx="13">
                  <c:v>38744.919914445854</c:v>
                </c:pt>
                <c:pt idx="14">
                  <c:v>42177.391509248875</c:v>
                </c:pt>
                <c:pt idx="15">
                  <c:v>45609.863104051896</c:v>
                </c:pt>
                <c:pt idx="16">
                  <c:v>49042.334698854924</c:v>
                </c:pt>
                <c:pt idx="17">
                  <c:v>52474.806293657944</c:v>
                </c:pt>
                <c:pt idx="18">
                  <c:v>55907.277888460965</c:v>
                </c:pt>
                <c:pt idx="19">
                  <c:v>59339.749483263993</c:v>
                </c:pt>
                <c:pt idx="20">
                  <c:v>62772.221078067014</c:v>
                </c:pt>
                <c:pt idx="21">
                  <c:v>66204.692672870035</c:v>
                </c:pt>
                <c:pt idx="22">
                  <c:v>69637.16426767307</c:v>
                </c:pt>
                <c:pt idx="23">
                  <c:v>73069.635862476105</c:v>
                </c:pt>
                <c:pt idx="24">
                  <c:v>76502.107457279111</c:v>
                </c:pt>
                <c:pt idx="25">
                  <c:v>79934.579052082147</c:v>
                </c:pt>
                <c:pt idx="26">
                  <c:v>83367.050646885153</c:v>
                </c:pt>
                <c:pt idx="27">
                  <c:v>86799.522241688188</c:v>
                </c:pt>
                <c:pt idx="28">
                  <c:v>90231.993836491209</c:v>
                </c:pt>
                <c:pt idx="29">
                  <c:v>93664.465431294229</c:v>
                </c:pt>
                <c:pt idx="30">
                  <c:v>97096.93702609725</c:v>
                </c:pt>
                <c:pt idx="31">
                  <c:v>100529.40862090027</c:v>
                </c:pt>
                <c:pt idx="32">
                  <c:v>103961.88021570329</c:v>
                </c:pt>
                <c:pt idx="33">
                  <c:v>107394.35181050633</c:v>
                </c:pt>
                <c:pt idx="34">
                  <c:v>110826.82340530936</c:v>
                </c:pt>
                <c:pt idx="35">
                  <c:v>114259.2950001124</c:v>
                </c:pt>
                <c:pt idx="36">
                  <c:v>117691.7665949154</c:v>
                </c:pt>
                <c:pt idx="37">
                  <c:v>121124.23818971842</c:v>
                </c:pt>
                <c:pt idx="38">
                  <c:v>124556.70978452144</c:v>
                </c:pt>
                <c:pt idx="39">
                  <c:v>127989.18137932447</c:v>
                </c:pt>
                <c:pt idx="40">
                  <c:v>131421.6529741275</c:v>
                </c:pt>
                <c:pt idx="41">
                  <c:v>134854.12456893048</c:v>
                </c:pt>
                <c:pt idx="42">
                  <c:v>138286.59616373354</c:v>
                </c:pt>
                <c:pt idx="43">
                  <c:v>141719.06775853655</c:v>
                </c:pt>
                <c:pt idx="44">
                  <c:v>145151.53935333958</c:v>
                </c:pt>
                <c:pt idx="45">
                  <c:v>148584.01094814262</c:v>
                </c:pt>
                <c:pt idx="46">
                  <c:v>152016.48254294565</c:v>
                </c:pt>
                <c:pt idx="47">
                  <c:v>155448.95413774866</c:v>
                </c:pt>
                <c:pt idx="48">
                  <c:v>158881.42573255167</c:v>
                </c:pt>
                <c:pt idx="49">
                  <c:v>162313.8973273547</c:v>
                </c:pt>
              </c:numCache>
            </c:numRef>
          </c:yVal>
          <c:smooth val="0"/>
          <c:extLst>
            <c:ext xmlns:c16="http://schemas.microsoft.com/office/drawing/2014/chart" uri="{C3380CC4-5D6E-409C-BE32-E72D297353CC}">
              <c16:uniqueId val="{00000000-24D8-4C36-92B5-5A6F00088651}"/>
            </c:ext>
          </c:extLst>
        </c:ser>
        <c:ser>
          <c:idx val="0"/>
          <c:order val="1"/>
          <c:tx>
            <c:v>Threshold 1</c:v>
          </c:tx>
          <c:spPr>
            <a:ln w="28575" cap="rnd" cmpd="sng" algn="ctr">
              <a:solidFill>
                <a:schemeClr val="accent1">
                  <a:shade val="95000"/>
                  <a:satMod val="105000"/>
                </a:schemeClr>
              </a:solidFill>
              <a:prstDash val="solid"/>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1-24D8-4C36-92B5-5A6F00088651}"/>
                </c:ext>
              </c:extLst>
            </c:dLbl>
            <c:dLbl>
              <c:idx val="1"/>
              <c:layout>
                <c:manualLayout>
                  <c:x val="-2.9419356034314698E-2"/>
                  <c:y val="-5.7575757575757579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4D8-4C36-92B5-5A6F0008865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Threshold!$U$14:$U$15</c:f>
              <c:numCache>
                <c:formatCode>_-[$$-409]* #,##0.00_ ;_-[$$-409]* \-#,##0.00\ ;_-[$$-409]* "-"??_ ;_-@_ </c:formatCode>
                <c:ptCount val="2"/>
                <c:pt idx="0">
                  <c:v>5.7694719538500552</c:v>
                </c:pt>
                <c:pt idx="1">
                  <c:v>5.7694719538500552</c:v>
                </c:pt>
              </c:numCache>
            </c:numRef>
          </c:xVal>
          <c:yVal>
            <c:numRef>
              <c:f>Threshold!$V$14:$V$15</c:f>
              <c:numCache>
                <c:formatCode>_-[$$-409]* #,##0.00_ ;_-[$$-409]* \-#,##0.00\ ;_-[$$-409]* "-"??_ ;_-@_ </c:formatCode>
                <c:ptCount val="2"/>
                <c:pt idx="0">
                  <c:v>0</c:v>
                </c:pt>
                <c:pt idx="1">
                  <c:v>20000</c:v>
                </c:pt>
              </c:numCache>
            </c:numRef>
          </c:yVal>
          <c:smooth val="0"/>
          <c:extLst>
            <c:ext xmlns:c16="http://schemas.microsoft.com/office/drawing/2014/chart" uri="{C3380CC4-5D6E-409C-BE32-E72D297353CC}">
              <c16:uniqueId val="{00000003-24D8-4C36-92B5-5A6F00088651}"/>
            </c:ext>
          </c:extLst>
        </c:ser>
        <c:ser>
          <c:idx val="2"/>
          <c:order val="2"/>
          <c:tx>
            <c:v>Threshold 2</c:v>
          </c:tx>
          <c:spPr>
            <a:ln w="28575" cap="rnd" cmpd="sng" algn="ctr">
              <a:solidFill>
                <a:schemeClr val="accent3">
                  <a:shade val="95000"/>
                  <a:satMod val="105000"/>
                </a:schemeClr>
              </a:solidFill>
              <a:prstDash val="solid"/>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4-24D8-4C36-92B5-5A6F00088651}"/>
                </c:ext>
              </c:extLst>
            </c:dLbl>
            <c:dLbl>
              <c:idx val="1"/>
              <c:layout>
                <c:manualLayout>
                  <c:x val="-2.7870968874613926E-2"/>
                  <c:y val="-5.1515151515151514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4D8-4C36-92B5-5A6F0008865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Threshold!$U$16:$U$17</c:f>
              <c:numCache>
                <c:formatCode>_-[$$-409]* #,##0.00_ ;_-[$$-409]* \-#,##0.00\ ;_-[$$-409]* "-"??_ ;_-@_ </c:formatCode>
                <c:ptCount val="2"/>
                <c:pt idx="0">
                  <c:v>8.6828245406975597</c:v>
                </c:pt>
                <c:pt idx="1">
                  <c:v>8.6828245406975597</c:v>
                </c:pt>
              </c:numCache>
            </c:numRef>
          </c:xVal>
          <c:yVal>
            <c:numRef>
              <c:f>Threshold!$V$16:$V$17</c:f>
              <c:numCache>
                <c:formatCode>_-[$$-409]* #,##0.00_ ;_-[$$-409]* \-#,##0.00\ ;_-[$$-409]* "-"??_ ;_-@_ </c:formatCode>
                <c:ptCount val="2"/>
                <c:pt idx="0">
                  <c:v>0</c:v>
                </c:pt>
                <c:pt idx="1">
                  <c:v>40000</c:v>
                </c:pt>
              </c:numCache>
            </c:numRef>
          </c:yVal>
          <c:smooth val="0"/>
          <c:extLst>
            <c:ext xmlns:c16="http://schemas.microsoft.com/office/drawing/2014/chart" uri="{C3380CC4-5D6E-409C-BE32-E72D297353CC}">
              <c16:uniqueId val="{00000006-24D8-4C36-92B5-5A6F00088651}"/>
            </c:ext>
          </c:extLst>
        </c:ser>
        <c:ser>
          <c:idx val="3"/>
          <c:order val="3"/>
          <c:tx>
            <c:v>Threshold 3</c:v>
          </c:tx>
          <c:spPr>
            <a:ln w="28575" cap="rnd" cmpd="sng" algn="ctr">
              <a:solidFill>
                <a:schemeClr val="accent4">
                  <a:shade val="95000"/>
                  <a:satMod val="105000"/>
                </a:schemeClr>
              </a:solidFill>
              <a:prstDash val="solid"/>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7-24D8-4C36-92B5-5A6F00088651}"/>
                </c:ext>
              </c:extLst>
            </c:dLbl>
            <c:dLbl>
              <c:idx val="1"/>
              <c:layout>
                <c:manualLayout>
                  <c:x val="-3.4943196746484897E-2"/>
                  <c:y val="-4.8484848484848485E-2"/>
                </c:manualLayout>
              </c:layout>
              <c:dLblPos val="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4D8-4C36-92B5-5A6F0008865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ctr"/>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Threshold!$U$18:$U$19</c:f>
              <c:numCache>
                <c:formatCode>_-[$$-409]* #,##0.00_ ;_-[$$-409]* \-#,##0.00\ ;_-[$$-409]* "-"??_ ;_-@_ </c:formatCode>
                <c:ptCount val="2"/>
                <c:pt idx="0">
                  <c:v>11.596177127545063</c:v>
                </c:pt>
                <c:pt idx="1">
                  <c:v>11.596177127545063</c:v>
                </c:pt>
              </c:numCache>
            </c:numRef>
          </c:xVal>
          <c:yVal>
            <c:numRef>
              <c:f>Threshold!$V$18:$V$19</c:f>
              <c:numCache>
                <c:formatCode>_-[$$-409]* #,##0.00_ ;_-[$$-409]* \-#,##0.00\ ;_-[$$-409]* "-"??_ ;_-@_ </c:formatCode>
                <c:ptCount val="2"/>
                <c:pt idx="0">
                  <c:v>0</c:v>
                </c:pt>
                <c:pt idx="1">
                  <c:v>60000</c:v>
                </c:pt>
              </c:numCache>
            </c:numRef>
          </c:yVal>
          <c:smooth val="0"/>
          <c:extLst>
            <c:ext xmlns:c16="http://schemas.microsoft.com/office/drawing/2014/chart" uri="{C3380CC4-5D6E-409C-BE32-E72D297353CC}">
              <c16:uniqueId val="{00000009-24D8-4C36-92B5-5A6F00088651}"/>
            </c:ext>
          </c:extLst>
        </c:ser>
        <c:dLbls>
          <c:showLegendKey val="0"/>
          <c:showVal val="0"/>
          <c:showCatName val="0"/>
          <c:showSerName val="0"/>
          <c:showPercent val="0"/>
          <c:showBubbleSize val="0"/>
        </c:dLbls>
        <c:axId val="598163760"/>
        <c:axId val="598165720"/>
      </c:scatterChart>
      <c:valAx>
        <c:axId val="598163760"/>
        <c:scaling>
          <c:orientation val="minMax"/>
          <c:max val="20"/>
          <c:min val="0"/>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dirty="0"/>
                  <a:t>QIV Price USD</a:t>
                </a:r>
              </a:p>
            </c:rich>
          </c:tx>
          <c:layout>
            <c:manualLayout>
              <c:xMode val="edge"/>
              <c:yMode val="edge"/>
              <c:x val="0.47167362538977731"/>
              <c:y val="0.9606790106893073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_-[$$-409]* #,##0.00_ ;_-[$$-409]* \-#,##0.00\ ;_-[$$-409]* &quot;-&quot;??_ ;_-@_ "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598165720"/>
        <c:crosses val="autoZero"/>
        <c:crossBetween val="midCat"/>
        <c:majorUnit val="2"/>
      </c:valAx>
      <c:valAx>
        <c:axId val="598165720"/>
        <c:scaling>
          <c:orientation val="minMax"/>
          <c:max val="200000"/>
          <c:min val="0"/>
        </c:scaling>
        <c:delete val="0"/>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dirty="0">
                    <a:latin typeface="+mn-lt"/>
                  </a:rPr>
                  <a:t>Incremental Cost-utility Ratio (USD/QALY)</a:t>
                </a:r>
              </a:p>
            </c:rich>
          </c:tx>
          <c:layout>
            <c:manualLayout>
              <c:xMode val="edge"/>
              <c:yMode val="edge"/>
              <c:x val="7.3243058872638489E-3"/>
              <c:y val="0.15560848453175832"/>
            </c:manualLayout>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_([$$-409]* #,##0_);_([$$-409]* \(#,##0\);_([$$-409]* &quot;-&quot;_);_(@_)"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598163760"/>
        <c:crosses val="autoZero"/>
        <c:crossBetween val="midCat"/>
        <c:majorUnit val="25000"/>
      </c:valAx>
      <c:spPr>
        <a:noFill/>
        <a:ln>
          <a:noFill/>
        </a:ln>
        <a:effectLst/>
      </c:spPr>
    </c:plotArea>
    <c:plotVisOnly val="1"/>
    <c:dispBlanksAs val="gap"/>
    <c:showDLblsOverMax val="0"/>
  </c:chart>
  <c:spPr>
    <a:noFill/>
    <a:ln w="3175" cap="flat" cmpd="sng" algn="ctr">
      <a:noFill/>
      <a:prstDash val="soli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4">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mods="ignoreCSTransforms">
      <cs:styleClr val="0">
        <a:shade val="25000"/>
      </cs:styl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mods="ignoreCSTransforms">
      <cs:styleClr val="0">
        <a:tint val="25000"/>
      </cs:styl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6038" y="0"/>
            <a:ext cx="2951162" cy="496888"/>
          </a:xfrm>
          <a:prstGeom prst="rect">
            <a:avLst/>
          </a:prstGeom>
        </p:spPr>
        <p:txBody>
          <a:bodyPr vert="horz" lIns="91440" tIns="45720" rIns="91440" bIns="45720" rtlCol="0"/>
          <a:lstStyle>
            <a:lvl1pPr algn="r">
              <a:defRPr sz="1200"/>
            </a:lvl1pPr>
          </a:lstStyle>
          <a:p>
            <a:fld id="{7A9B087D-6401-4325-B042-EACFEAD9B8B0}" type="datetimeFigureOut">
              <a:rPr lang="en-GB" smtClean="0"/>
              <a:t>10/11/2021</a:t>
            </a:fld>
            <a:endParaRPr lang="en-GB"/>
          </a:p>
        </p:txBody>
      </p:sp>
      <p:sp>
        <p:nvSpPr>
          <p:cNvPr id="4" name="Slide Image Placeholder 3"/>
          <p:cNvSpPr>
            <a:spLocks noGrp="1" noRot="1" noChangeAspect="1"/>
          </p:cNvSpPr>
          <p:nvPr>
            <p:ph type="sldImg" idx="2"/>
          </p:nvPr>
        </p:nvSpPr>
        <p:spPr>
          <a:xfrm>
            <a:off x="920750" y="746125"/>
            <a:ext cx="4967288" cy="37274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1225"/>
            <a:ext cx="5446712" cy="44735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2450"/>
            <a:ext cx="2951163"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6038" y="9442450"/>
            <a:ext cx="2951162" cy="496888"/>
          </a:xfrm>
          <a:prstGeom prst="rect">
            <a:avLst/>
          </a:prstGeom>
        </p:spPr>
        <p:txBody>
          <a:bodyPr vert="horz" lIns="91440" tIns="45720" rIns="91440" bIns="45720" rtlCol="0" anchor="b"/>
          <a:lstStyle>
            <a:lvl1pPr algn="r">
              <a:defRPr sz="1200"/>
            </a:lvl1pPr>
          </a:lstStyle>
          <a:p>
            <a:fld id="{5CFAC792-A482-47E3-81DC-03BB22FB1F6F}" type="slidenum">
              <a:rPr lang="en-GB" smtClean="0"/>
              <a:t>‹#›</a:t>
            </a:fld>
            <a:endParaRPr lang="en-GB"/>
          </a:p>
        </p:txBody>
      </p:sp>
    </p:spTree>
    <p:extLst>
      <p:ext uri="{BB962C8B-B14F-4D97-AF65-F5344CB8AC3E}">
        <p14:creationId xmlns:p14="http://schemas.microsoft.com/office/powerpoint/2010/main" val="61512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AR" dirty="0">
                <a:effectLst/>
                <a:latin typeface="Segoe UI" panose="020B0502040204020203" pitchFamily="34" charset="0"/>
              </a:rPr>
              <a:t>El  estudio de UY considera toda la población elegible y tiene un abordaje “clásico”/forward </a:t>
            </a:r>
            <a:r>
              <a:rPr lang="es-AR" dirty="0" err="1">
                <a:effectLst/>
                <a:latin typeface="Segoe UI" panose="020B0502040204020203" pitchFamily="34" charset="0"/>
              </a:rPr>
              <a:t>looking</a:t>
            </a:r>
            <a:r>
              <a:rPr lang="es-AR" dirty="0">
                <a:effectLst/>
                <a:latin typeface="Segoe UI" panose="020B0502040204020203" pitchFamily="34" charset="0"/>
              </a:rPr>
              <a:t>. Fue realizado </a:t>
            </a:r>
            <a:r>
              <a:rPr lang="es-AR" dirty="0" err="1">
                <a:effectLst/>
                <a:latin typeface="Segoe UI" panose="020B0502040204020203" pitchFamily="34" charset="0"/>
              </a:rPr>
              <a:t>CreativCeutical</a:t>
            </a:r>
            <a:r>
              <a:rPr lang="es-AR" dirty="0">
                <a:effectLst/>
                <a:latin typeface="Segoe UI" panose="020B0502040204020203" pitchFamily="34" charset="0"/>
              </a:rPr>
              <a:t>, enviado a HV&amp;I</a:t>
            </a:r>
            <a:br>
              <a:rPr lang="es-AR" dirty="0"/>
            </a:br>
            <a:endParaRPr lang="es-AR" dirty="0"/>
          </a:p>
          <a:p>
            <a:r>
              <a:rPr lang="es-AR" dirty="0">
                <a:effectLst/>
                <a:latin typeface="Segoe UI" panose="020B0502040204020203" pitchFamily="34" charset="0"/>
              </a:rPr>
              <a:t>El estudio de PY también considera toda la población elegible y utilizo un criterio algo heterodoxo: combinaron el abordaje “Reed-</a:t>
            </a:r>
            <a:r>
              <a:rPr lang="es-AR" dirty="0" err="1">
                <a:effectLst/>
                <a:latin typeface="Segoe UI" panose="020B0502040204020203" pitchFamily="34" charset="0"/>
              </a:rPr>
              <a:t>like</a:t>
            </a:r>
            <a:r>
              <a:rPr lang="es-AR" dirty="0">
                <a:effectLst/>
                <a:latin typeface="Segoe UI" panose="020B0502040204020203" pitchFamily="34" charset="0"/>
              </a:rPr>
              <a:t>” (</a:t>
            </a:r>
            <a:r>
              <a:rPr lang="es-AR" dirty="0" err="1">
                <a:effectLst/>
                <a:latin typeface="Segoe UI" panose="020B0502040204020203" pitchFamily="34" charset="0"/>
              </a:rPr>
              <a:t>ie</a:t>
            </a:r>
            <a:r>
              <a:rPr lang="es-AR" dirty="0">
                <a:effectLst/>
                <a:latin typeface="Segoe UI" panose="020B0502040204020203" pitchFamily="34" charset="0"/>
              </a:rPr>
              <a:t> “q hubiera pasado si…”) con un CEA. Fue realizado por </a:t>
            </a:r>
            <a:r>
              <a:rPr lang="es-AR" dirty="0" err="1">
                <a:effectLst/>
                <a:latin typeface="Segoe UI" panose="020B0502040204020203" pitchFamily="34" charset="0"/>
              </a:rPr>
              <a:t>UniAndes</a:t>
            </a:r>
            <a:r>
              <a:rPr lang="es-AR" dirty="0">
                <a:effectLst/>
                <a:latin typeface="Segoe UI" panose="020B0502040204020203" pitchFamily="34" charset="0"/>
              </a:rPr>
              <a:t> y se envió a Revista Chilena de </a:t>
            </a:r>
            <a:r>
              <a:rPr lang="es-AR" dirty="0" err="1">
                <a:effectLst/>
                <a:latin typeface="Segoe UI" panose="020B0502040204020203" pitchFamily="34" charset="0"/>
              </a:rPr>
              <a:t>Infectoogía</a:t>
            </a:r>
            <a:r>
              <a:rPr lang="es-AR" dirty="0">
                <a:effectLst/>
                <a:latin typeface="Segoe UI" panose="020B0502040204020203" pitchFamily="34" charset="0"/>
              </a:rPr>
              <a:t>.</a:t>
            </a:r>
            <a:endParaRPr lang="en-US" dirty="0"/>
          </a:p>
        </p:txBody>
      </p:sp>
      <p:sp>
        <p:nvSpPr>
          <p:cNvPr id="4" name="Slide Number Placeholder 3"/>
          <p:cNvSpPr>
            <a:spLocks noGrp="1"/>
          </p:cNvSpPr>
          <p:nvPr>
            <p:ph type="sldNum" sz="quarter" idx="10"/>
          </p:nvPr>
        </p:nvSpPr>
        <p:spPr/>
        <p:txBody>
          <a:bodyPr/>
          <a:lstStyle/>
          <a:p>
            <a:fld id="{5CFAC792-A482-47E3-81DC-03BB22FB1F6F}" type="slidenum">
              <a:rPr lang="en-GB" smtClean="0"/>
              <a:t>6</a:t>
            </a:fld>
            <a:endParaRPr lang="en-GB"/>
          </a:p>
        </p:txBody>
      </p:sp>
    </p:spTree>
    <p:extLst>
      <p:ext uri="{BB962C8B-B14F-4D97-AF65-F5344CB8AC3E}">
        <p14:creationId xmlns:p14="http://schemas.microsoft.com/office/powerpoint/2010/main" val="1507453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21</a:t>
            </a:fld>
            <a:endParaRPr lang="en-GB"/>
          </a:p>
        </p:txBody>
      </p:sp>
    </p:spTree>
    <p:extLst>
      <p:ext uri="{BB962C8B-B14F-4D97-AF65-F5344CB8AC3E}">
        <p14:creationId xmlns:p14="http://schemas.microsoft.com/office/powerpoint/2010/main" val="1285001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22</a:t>
            </a:fld>
            <a:endParaRPr lang="en-GB"/>
          </a:p>
        </p:txBody>
      </p:sp>
    </p:spTree>
    <p:extLst>
      <p:ext uri="{BB962C8B-B14F-4D97-AF65-F5344CB8AC3E}">
        <p14:creationId xmlns:p14="http://schemas.microsoft.com/office/powerpoint/2010/main" val="1294626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23</a:t>
            </a:fld>
            <a:endParaRPr lang="en-GB"/>
          </a:p>
        </p:txBody>
      </p:sp>
    </p:spTree>
    <p:extLst>
      <p:ext uri="{BB962C8B-B14F-4D97-AF65-F5344CB8AC3E}">
        <p14:creationId xmlns:p14="http://schemas.microsoft.com/office/powerpoint/2010/main" val="146245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5CFAC792-A482-47E3-81DC-03BB22FB1F6F}" type="slidenum">
              <a:rPr lang="en-GB" smtClean="0"/>
              <a:t>25</a:t>
            </a:fld>
            <a:endParaRPr lang="en-GB"/>
          </a:p>
        </p:txBody>
      </p:sp>
    </p:spTree>
    <p:extLst>
      <p:ext uri="{BB962C8B-B14F-4D97-AF65-F5344CB8AC3E}">
        <p14:creationId xmlns:p14="http://schemas.microsoft.com/office/powerpoint/2010/main" val="3456366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b="0" dirty="0"/>
              <a:t>Es interesante comentar en estos Análisis que hicimos en Cono Sur fue el déficit de información disponible y adecuada en cuanto a la vigilancia. En nuestros países es muy robusta para el encuentro de variantes, pero no lo es para descubrir impacto de la enfermedad, tanto ambulatoria como hospitalaria. En cuento a la vigilancia hospitalaria se hace en centros centinelas que generalmente son referencia. Pero esto no permite establecer un claro denominador como para disponer de tasas de incidencia de hospitalizaciones. A su vez, y a propósito de la temática de hoy, muchas veces ocurre que los pacientes adultos con enfermedad crónica que ingresan por su descontrol, no se investiga si la causa desencadenante del caso puede haber sido influenza. Por tanto no tenemos buena información de impacto en estos casos y todo junto no permite tener buena </a:t>
            </a:r>
            <a:r>
              <a:rPr lang="es-AR" b="0" dirty="0" err="1"/>
              <a:t>informacion</a:t>
            </a:r>
            <a:r>
              <a:rPr lang="es-AR" b="0" dirty="0"/>
              <a:t> de carga de la enfermedad.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Assumptions for the size of the HR population </a:t>
            </a:r>
            <a:r>
              <a:rPr lang="en-GB" dirty="0">
                <a:sym typeface="Wingdings" panose="05000000000000000000" pitchFamily="2" charset="2"/>
              </a:rPr>
              <a:t> </a:t>
            </a:r>
            <a:r>
              <a:rPr lang="es-AR" b="0" dirty="0"/>
              <a:t>Una de las limitaciones son los datos de </a:t>
            </a:r>
            <a:r>
              <a:rPr lang="es-AR" b="0" dirty="0" err="1"/>
              <a:t>prevalancia</a:t>
            </a:r>
            <a:r>
              <a:rPr lang="es-AR" b="0" dirty="0"/>
              <a:t> de las enfermedades crónicas en la población general</a:t>
            </a:r>
            <a:endParaRPr lang="en-US" b="0" dirty="0"/>
          </a:p>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26</a:t>
            </a:fld>
            <a:endParaRPr lang="en-GB"/>
          </a:p>
        </p:txBody>
      </p:sp>
    </p:spTree>
    <p:extLst>
      <p:ext uri="{BB962C8B-B14F-4D97-AF65-F5344CB8AC3E}">
        <p14:creationId xmlns:p14="http://schemas.microsoft.com/office/powerpoint/2010/main" val="259407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a:t>Para calcular los Años de Vida Ajustados por Discapacidad (AVAD) se suman los años perdidos por discapacidad/morbilidad (AVD) y los años perdidos por mortalidad (AVP). El resultado se puede interpretar como los años de vida que se pierden como consecuencia de la enfermedad, respecto a una situación de salud ideal.</a:t>
            </a:r>
          </a:p>
          <a:p>
            <a:endParaRPr lang="en-US" dirty="0"/>
          </a:p>
        </p:txBody>
      </p:sp>
      <p:sp>
        <p:nvSpPr>
          <p:cNvPr id="4" name="Slide Number Placeholder 3"/>
          <p:cNvSpPr>
            <a:spLocks noGrp="1"/>
          </p:cNvSpPr>
          <p:nvPr>
            <p:ph type="sldNum" sz="quarter" idx="10"/>
          </p:nvPr>
        </p:nvSpPr>
        <p:spPr/>
        <p:txBody>
          <a:bodyPr/>
          <a:lstStyle/>
          <a:p>
            <a:fld id="{5CFAC792-A482-47E3-81DC-03BB22FB1F6F}" type="slidenum">
              <a:rPr lang="en-GB" smtClean="0"/>
              <a:t>9</a:t>
            </a:fld>
            <a:endParaRPr lang="en-GB"/>
          </a:p>
        </p:txBody>
      </p:sp>
    </p:spTree>
    <p:extLst>
      <p:ext uri="{BB962C8B-B14F-4D97-AF65-F5344CB8AC3E}">
        <p14:creationId xmlns:p14="http://schemas.microsoft.com/office/powerpoint/2010/main" val="233618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AC792-A482-47E3-81DC-03BB22FB1F6F}" type="slidenum">
              <a:rPr lang="en-GB" smtClean="0"/>
              <a:t>11</a:t>
            </a:fld>
            <a:endParaRPr lang="en-GB"/>
          </a:p>
        </p:txBody>
      </p:sp>
    </p:spTree>
    <p:extLst>
      <p:ext uri="{BB962C8B-B14F-4D97-AF65-F5344CB8AC3E}">
        <p14:creationId xmlns:p14="http://schemas.microsoft.com/office/powerpoint/2010/main" val="40822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CFAC792-A482-47E3-81DC-03BB22FB1F6F}" type="slidenum">
              <a:rPr lang="en-GB" smtClean="0"/>
              <a:t>14</a:t>
            </a:fld>
            <a:endParaRPr lang="en-GB"/>
          </a:p>
        </p:txBody>
      </p:sp>
    </p:spTree>
    <p:extLst>
      <p:ext uri="{BB962C8B-B14F-4D97-AF65-F5344CB8AC3E}">
        <p14:creationId xmlns:p14="http://schemas.microsoft.com/office/powerpoint/2010/main" val="2200310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CFAC792-A482-47E3-81DC-03BB22FB1F6F}" type="slidenum">
              <a:rPr lang="en-GB" smtClean="0"/>
              <a:t>15</a:t>
            </a:fld>
            <a:endParaRPr lang="en-GB"/>
          </a:p>
        </p:txBody>
      </p:sp>
    </p:spTree>
    <p:extLst>
      <p:ext uri="{BB962C8B-B14F-4D97-AF65-F5344CB8AC3E}">
        <p14:creationId xmlns:p14="http://schemas.microsoft.com/office/powerpoint/2010/main" val="59615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both TPP and societal perspectives, the </a:t>
            </a:r>
            <a:r>
              <a:rPr lang="en-GB" b="1" dirty="0">
                <a:solidFill>
                  <a:schemeClr val="accent1"/>
                </a:solidFill>
              </a:rPr>
              <a:t>main drivers</a:t>
            </a:r>
            <a:r>
              <a:rPr lang="en-GB" dirty="0">
                <a:solidFill>
                  <a:schemeClr val="accent1"/>
                </a:solidFill>
              </a:rPr>
              <a:t> </a:t>
            </a:r>
            <a:r>
              <a:rPr lang="en-GB" dirty="0"/>
              <a:t>of the model were:</a:t>
            </a:r>
          </a:p>
          <a:p>
            <a:pPr lvl="1">
              <a:spcBef>
                <a:spcPts val="0"/>
              </a:spcBef>
              <a:spcAft>
                <a:spcPts val="0"/>
              </a:spcAft>
            </a:pPr>
            <a:r>
              <a:rPr lang="en-GB" dirty="0"/>
              <a:t>The vaccine efficacy against the B-strain,</a:t>
            </a:r>
          </a:p>
          <a:p>
            <a:pPr lvl="1">
              <a:spcBef>
                <a:spcPts val="0"/>
              </a:spcBef>
              <a:spcAft>
                <a:spcPts val="0"/>
              </a:spcAft>
            </a:pPr>
            <a:r>
              <a:rPr lang="en-GB" dirty="0"/>
              <a:t>The percentage of match,</a:t>
            </a:r>
          </a:p>
          <a:p>
            <a:pPr lvl="1">
              <a:spcBef>
                <a:spcPts val="0"/>
              </a:spcBef>
              <a:spcAft>
                <a:spcPts val="0"/>
              </a:spcAft>
            </a:pPr>
            <a:r>
              <a:rPr lang="en-GB" dirty="0"/>
              <a:t>The degree of cross-protection (efficacy of the TIV against the mismatched strain),</a:t>
            </a:r>
          </a:p>
          <a:p>
            <a:pPr lvl="1">
              <a:spcBef>
                <a:spcPts val="0"/>
              </a:spcBef>
              <a:spcAft>
                <a:spcPts val="0"/>
              </a:spcAft>
            </a:pPr>
            <a:r>
              <a:rPr lang="en-GB" dirty="0"/>
              <a:t>The costs of QIV &amp; TIV and </a:t>
            </a:r>
          </a:p>
          <a:p>
            <a:pPr lvl="1">
              <a:spcBef>
                <a:spcPts val="0"/>
              </a:spcBef>
              <a:spcAft>
                <a:spcPts val="0"/>
              </a:spcAft>
            </a:pPr>
            <a:r>
              <a:rPr lang="en-GB" dirty="0"/>
              <a:t>The percentage of B-strains.</a:t>
            </a:r>
          </a:p>
          <a:p>
            <a:endParaRPr lang="en-GB" dirty="0"/>
          </a:p>
          <a:p>
            <a:r>
              <a:rPr lang="en-GB" dirty="0"/>
              <a:t>The discount rate and the influenza-related mortality rate, consultation rate and disutility might also have some impact on the results. </a:t>
            </a:r>
          </a:p>
          <a:p>
            <a:endParaRPr lang="fr-FR" dirty="0"/>
          </a:p>
        </p:txBody>
      </p:sp>
      <p:sp>
        <p:nvSpPr>
          <p:cNvPr id="4" name="Slide Number Placeholder 3"/>
          <p:cNvSpPr>
            <a:spLocks noGrp="1"/>
          </p:cNvSpPr>
          <p:nvPr>
            <p:ph type="sldNum" sz="quarter" idx="10"/>
          </p:nvPr>
        </p:nvSpPr>
        <p:spPr/>
        <p:txBody>
          <a:bodyPr/>
          <a:lstStyle/>
          <a:p>
            <a:fld id="{5CFAC792-A482-47E3-81DC-03BB22FB1F6F}" type="slidenum">
              <a:rPr lang="en-GB" smtClean="0"/>
              <a:t>16</a:t>
            </a:fld>
            <a:endParaRPr lang="en-GB"/>
          </a:p>
        </p:txBody>
      </p:sp>
    </p:spTree>
    <p:extLst>
      <p:ext uri="{BB962C8B-B14F-4D97-AF65-F5344CB8AC3E}">
        <p14:creationId xmlns:p14="http://schemas.microsoft.com/office/powerpoint/2010/main" val="1244879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5CFAC792-A482-47E3-81DC-03BB22FB1F6F}" type="slidenum">
              <a:rPr lang="en-GB" smtClean="0"/>
              <a:t>17</a:t>
            </a:fld>
            <a:endParaRPr lang="en-GB"/>
          </a:p>
        </p:txBody>
      </p:sp>
    </p:spTree>
    <p:extLst>
      <p:ext uri="{BB962C8B-B14F-4D97-AF65-F5344CB8AC3E}">
        <p14:creationId xmlns:p14="http://schemas.microsoft.com/office/powerpoint/2010/main" val="1573386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s-ES" dirty="0"/>
              <a:t>Para el PSA, se especificó una distribución adecuada para cada parámetro del modelo. Luego, el modelo se ejecutó una gran cantidad de veces (1000 iteraciones)</a:t>
            </a:r>
            <a:br>
              <a:rPr lang="es-AR" dirty="0"/>
            </a:br>
            <a:r>
              <a:rPr lang="es-AR" b="0" i="0" dirty="0">
                <a:solidFill>
                  <a:srgbClr val="202124"/>
                </a:solidFill>
                <a:effectLst/>
                <a:latin typeface="Google Sans"/>
              </a:rPr>
              <a:t>En cada ejecución, el valor de cada parámetro se extrajo aleatoriamente de su distribución respectiva</a:t>
            </a:r>
            <a:r>
              <a:rPr lang="en-US" sz="1200" dirty="0">
                <a:solidFill>
                  <a:schemeClr val="accent6">
                    <a:lumMod val="75000"/>
                    <a:lumOff val="25000"/>
                  </a:schemeClr>
                </a:solidFill>
              </a:rPr>
              <a:t>.</a:t>
            </a:r>
          </a:p>
          <a:p>
            <a:endParaRPr lang="en-GB" dirty="0"/>
          </a:p>
          <a:p>
            <a:r>
              <a:rPr lang="en-GB" dirty="0"/>
              <a:t>This method allows assessing the </a:t>
            </a:r>
            <a:r>
              <a:rPr lang="en-GB" b="1" dirty="0"/>
              <a:t>sensitivity of the model to a </a:t>
            </a:r>
            <a:r>
              <a:rPr lang="en-GB" b="1" i="1" dirty="0"/>
              <a:t>joint</a:t>
            </a:r>
            <a:r>
              <a:rPr lang="en-GB" b="1" dirty="0"/>
              <a:t> variation in parameters</a:t>
            </a:r>
            <a:r>
              <a:rPr lang="en-GB" dirty="0"/>
              <a:t>.</a:t>
            </a:r>
          </a:p>
          <a:p>
            <a:endParaRPr lang="en-GB" dirty="0"/>
          </a:p>
          <a:p>
            <a:r>
              <a:rPr lang="en-US" dirty="0"/>
              <a:t>The </a:t>
            </a:r>
            <a:r>
              <a:rPr lang="en-US" b="1" dirty="0"/>
              <a:t>results</a:t>
            </a:r>
            <a:r>
              <a:rPr lang="en-US" dirty="0"/>
              <a:t> are displayed in a </a:t>
            </a:r>
            <a:r>
              <a:rPr lang="en-US" b="1" dirty="0"/>
              <a:t>cost-effectiveness acceptability curve</a:t>
            </a:r>
            <a:r>
              <a:rPr lang="en-US" dirty="0"/>
              <a:t>, which displays, for each value of cost-effectiveness threshold, </a:t>
            </a:r>
            <a:r>
              <a:rPr lang="en-US" b="1" u="sng" dirty="0">
                <a:solidFill>
                  <a:srgbClr val="00B050"/>
                </a:solidFill>
              </a:rPr>
              <a:t>the probability that a strategy will be accepted as cost-effective .</a:t>
            </a:r>
          </a:p>
          <a:p>
            <a:pPr marL="285750" indent="-285750">
              <a:buFont typeface="Arial" panose="020B0604020202020204" pitchFamily="34" charset="0"/>
              <a:buChar char="•"/>
            </a:pPr>
            <a:endParaRPr lang="en-US" sz="1200" dirty="0">
              <a:solidFill>
                <a:schemeClr val="accent6">
                  <a:lumMod val="75000"/>
                  <a:lumOff val="25000"/>
                </a:schemeClr>
              </a:solidFill>
            </a:endParaRPr>
          </a:p>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18</a:t>
            </a:fld>
            <a:endParaRPr lang="en-GB"/>
          </a:p>
        </p:txBody>
      </p:sp>
    </p:spTree>
    <p:extLst>
      <p:ext uri="{BB962C8B-B14F-4D97-AF65-F5344CB8AC3E}">
        <p14:creationId xmlns:p14="http://schemas.microsoft.com/office/powerpoint/2010/main" val="428981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FAC792-A482-47E3-81DC-03BB22FB1F6F}" type="slidenum">
              <a:rPr lang="en-GB" smtClean="0"/>
              <a:t>20</a:t>
            </a:fld>
            <a:endParaRPr lang="en-GB"/>
          </a:p>
        </p:txBody>
      </p:sp>
    </p:spTree>
    <p:extLst>
      <p:ext uri="{BB962C8B-B14F-4D97-AF65-F5344CB8AC3E}">
        <p14:creationId xmlns:p14="http://schemas.microsoft.com/office/powerpoint/2010/main" val="42102986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jpeg"/><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5.jpe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 name="Image 3" descr="boussolePPT.jpg"/>
          <p:cNvPicPr>
            <a:picLocks noChangeAspect="1"/>
          </p:cNvPicPr>
          <p:nvPr userDrawn="1"/>
        </p:nvPicPr>
        <p:blipFill>
          <a:blip r:embed="rId5"/>
          <a:srcRect t="4374" b="4374"/>
          <a:stretch>
            <a:fillRect/>
          </a:stretch>
        </p:blipFill>
        <p:spPr>
          <a:xfrm>
            <a:off x="1" y="2361672"/>
            <a:ext cx="6400800" cy="3744000"/>
          </a:xfrm>
          <a:prstGeom prst="rect">
            <a:avLst/>
          </a:prstGeom>
        </p:spPr>
      </p:pic>
      <p:grpSp>
        <p:nvGrpSpPr>
          <p:cNvPr id="7" name="Grouper 17"/>
          <p:cNvGrpSpPr/>
          <p:nvPr userDrawn="1"/>
        </p:nvGrpSpPr>
        <p:grpSpPr>
          <a:xfrm>
            <a:off x="6400800" y="1066800"/>
            <a:ext cx="2743200" cy="5791200"/>
            <a:chOff x="6400800" y="1066800"/>
            <a:chExt cx="2743200" cy="5791200"/>
          </a:xfrm>
          <a:gradFill flip="none" rotWithShape="1">
            <a:gsLst>
              <a:gs pos="0">
                <a:srgbClr val="AAAEB1"/>
              </a:gs>
              <a:gs pos="100000">
                <a:srgbClr val="E3E4E5"/>
              </a:gs>
            </a:gsLst>
            <a:lin ang="0" scaled="1"/>
            <a:tileRect/>
          </a:gradFill>
        </p:grpSpPr>
        <p:sp>
          <p:nvSpPr>
            <p:cNvPr id="8" name="Ellipse 14"/>
            <p:cNvSpPr/>
            <p:nvPr/>
          </p:nvSpPr>
          <p:spPr>
            <a:xfrm>
              <a:off x="6400800" y="1066800"/>
              <a:ext cx="1371600" cy="1371600"/>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baseline="-25000" dirty="0">
                <a:solidFill>
                  <a:srgbClr val="FFFFFF"/>
                </a:solidFill>
              </a:endParaRPr>
            </a:p>
          </p:txBody>
        </p:sp>
        <p:sp>
          <p:nvSpPr>
            <p:cNvPr id="9" name="Rectangle 8"/>
            <p:cNvSpPr/>
            <p:nvPr/>
          </p:nvSpPr>
          <p:spPr>
            <a:xfrm>
              <a:off x="6400800" y="1752600"/>
              <a:ext cx="2743200" cy="5105400"/>
            </a:xfrm>
            <a:prstGeom prst="rect">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a:solidFill>
                  <a:srgbClr val="FFFFFF"/>
                </a:solidFill>
              </a:endParaRPr>
            </a:p>
          </p:txBody>
        </p:sp>
        <p:sp>
          <p:nvSpPr>
            <p:cNvPr id="10" name="Rectangle 9"/>
            <p:cNvSpPr/>
            <p:nvPr/>
          </p:nvSpPr>
          <p:spPr>
            <a:xfrm>
              <a:off x="7086600" y="1066800"/>
              <a:ext cx="2057400" cy="25908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fr-FR">
                <a:solidFill>
                  <a:srgbClr val="FFFFFF"/>
                </a:solidFill>
              </a:endParaRPr>
            </a:p>
          </p:txBody>
        </p:sp>
      </p:grpSp>
      <p:sp>
        <p:nvSpPr>
          <p:cNvPr id="12" name="Rectangle 11"/>
          <p:cNvSpPr/>
          <p:nvPr userDrawn="1"/>
        </p:nvSpPr>
        <p:spPr>
          <a:xfrm>
            <a:off x="6400800" y="2343150"/>
            <a:ext cx="2743200" cy="37625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a:solidFill>
                <a:srgbClr val="FFFFFF"/>
              </a:solidFill>
            </a:endParaRPr>
          </a:p>
        </p:txBody>
      </p:sp>
      <p:sp>
        <p:nvSpPr>
          <p:cNvPr id="2" name="Titre 1"/>
          <p:cNvSpPr>
            <a:spLocks noGrp="1"/>
          </p:cNvSpPr>
          <p:nvPr>
            <p:ph type="ctrTitle" hasCustomPrompt="1"/>
          </p:nvPr>
        </p:nvSpPr>
        <p:spPr>
          <a:xfrm>
            <a:off x="233127" y="787693"/>
            <a:ext cx="5887016" cy="615553"/>
          </a:xfrm>
          <a:prstGeom prst="rect">
            <a:avLst/>
          </a:prstGeom>
        </p:spPr>
        <p:txBody>
          <a:bodyPr wrap="square" lIns="0" tIns="0" rIns="0" bIns="0" anchor="ctr" anchorCtr="0">
            <a:spAutoFit/>
          </a:bodyPr>
          <a:lstStyle>
            <a:lvl1pPr algn="l">
              <a:spcBef>
                <a:spcPts val="0"/>
              </a:spcBef>
              <a:defRPr sz="4000" b="1">
                <a:latin typeface="+mj-lt"/>
              </a:defRPr>
            </a:lvl1pPr>
          </a:lstStyle>
          <a:p>
            <a:r>
              <a:rPr lang="fr-FR" dirty="0"/>
              <a:t>Click to </a:t>
            </a:r>
            <a:r>
              <a:rPr lang="fr-FR" dirty="0" err="1"/>
              <a:t>add</a:t>
            </a:r>
            <a:r>
              <a:rPr lang="fr-FR" dirty="0"/>
              <a:t> a </a:t>
            </a:r>
            <a:r>
              <a:rPr lang="fr-FR" dirty="0" err="1"/>
              <a:t>title</a:t>
            </a:r>
            <a:endParaRPr lang="fr-FR" dirty="0"/>
          </a:p>
        </p:txBody>
      </p:sp>
      <p:sp>
        <p:nvSpPr>
          <p:cNvPr id="3" name="Sous-titre 2"/>
          <p:cNvSpPr>
            <a:spLocks noGrp="1"/>
          </p:cNvSpPr>
          <p:nvPr>
            <p:ph type="subTitle" idx="1" hasCustomPrompt="1"/>
          </p:nvPr>
        </p:nvSpPr>
        <p:spPr>
          <a:xfrm>
            <a:off x="6645243" y="3859768"/>
            <a:ext cx="2358427" cy="738664"/>
          </a:xfrm>
          <a:prstGeom prst="rect">
            <a:avLst/>
          </a:prstGeom>
        </p:spPr>
        <p:txBody>
          <a:bodyPr wrap="square" lIns="0" tIns="0" rIns="0" bIns="0" anchor="ctr" anchorCtr="0">
            <a:spAutoFit/>
          </a:bodyPr>
          <a:lstStyle>
            <a:lvl1pPr marL="0" indent="0" algn="l">
              <a:spcBef>
                <a:spcPts val="0"/>
              </a:spcBef>
              <a:buNone/>
              <a:defRPr sz="24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Click to </a:t>
            </a:r>
            <a:r>
              <a:rPr lang="fr-FR" dirty="0" err="1"/>
              <a:t>add</a:t>
            </a:r>
            <a:r>
              <a:rPr lang="fr-FR" dirty="0"/>
              <a:t> a </a:t>
            </a:r>
            <a:r>
              <a:rPr lang="fr-FR" dirty="0" err="1"/>
              <a:t>subtitle</a:t>
            </a:r>
            <a:endParaRPr lang="fr-FR" dirty="0"/>
          </a:p>
        </p:txBody>
      </p:sp>
      <p:pic>
        <p:nvPicPr>
          <p:cNvPr id="13" name="Image 12" descr="BARRE GAUCHE.jpg"/>
          <p:cNvPicPr>
            <a:picLocks noChangeAspect="1"/>
          </p:cNvPicPr>
          <p:nvPr userDrawn="1"/>
        </p:nvPicPr>
        <p:blipFill>
          <a:blip r:embed="rId6"/>
          <a:stretch>
            <a:fillRect/>
          </a:stretch>
        </p:blipFill>
        <p:spPr>
          <a:xfrm>
            <a:off x="0" y="2179320"/>
            <a:ext cx="9144000" cy="182880"/>
          </a:xfrm>
          <a:prstGeom prst="rect">
            <a:avLst/>
          </a:prstGeom>
        </p:spPr>
      </p:pic>
      <p:pic>
        <p:nvPicPr>
          <p:cNvPr id="15" name="Image 6" descr="logopetit2.png"/>
          <p:cNvPicPr>
            <a:picLocks noChangeAspect="1"/>
          </p:cNvPicPr>
          <p:nvPr userDrawn="1"/>
        </p:nvPicPr>
        <p:blipFill>
          <a:blip r:embed="rId7"/>
          <a:srcRect/>
          <a:stretch>
            <a:fillRect/>
          </a:stretch>
        </p:blipFill>
        <p:spPr bwMode="auto">
          <a:xfrm>
            <a:off x="7239000" y="6225365"/>
            <a:ext cx="1631950" cy="541338"/>
          </a:xfrm>
          <a:prstGeom prst="rect">
            <a:avLst/>
          </a:prstGeom>
          <a:noFill/>
          <a:ln w="9525">
            <a:noFill/>
            <a:miter lim="800000"/>
            <a:headEnd/>
            <a:tailEnd/>
          </a:ln>
        </p:spPr>
      </p:pic>
    </p:spTree>
    <p:extLst>
      <p:ext uri="{BB962C8B-B14F-4D97-AF65-F5344CB8AC3E}">
        <p14:creationId xmlns:p14="http://schemas.microsoft.com/office/powerpoint/2010/main" val="391507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GB"/>
          </a:p>
        </p:txBody>
      </p:sp>
      <p:sp>
        <p:nvSpPr>
          <p:cNvPr id="3" name="Espace réservé de la date 3"/>
          <p:cNvSpPr>
            <a:spLocks noGrp="1"/>
          </p:cNvSpPr>
          <p:nvPr>
            <p:ph type="dt" sz="half" idx="10"/>
          </p:nvPr>
        </p:nvSpPr>
        <p:spPr/>
        <p:txBody>
          <a:bodyPr/>
          <a:lstStyle>
            <a:lvl1pPr>
              <a:defRPr/>
            </a:lvl1pPr>
          </a:lstStyle>
          <a:p>
            <a:pPr>
              <a:defRPr/>
            </a:pPr>
            <a:fld id="{36B9BB32-C9EE-41D5-8BA1-F2D693C495D9}" type="datetime1">
              <a:rPr lang="en-GB">
                <a:solidFill>
                  <a:prstClr val="black">
                    <a:tint val="75000"/>
                  </a:prstClr>
                </a:solidFill>
              </a:rPr>
              <a:pPr>
                <a:defRPr/>
              </a:pPr>
              <a:t>10/11/2021</a:t>
            </a:fld>
            <a:endParaRPr lang="en-GB">
              <a:solidFill>
                <a:prstClr val="black">
                  <a:tint val="75000"/>
                </a:prstClr>
              </a:solidFill>
            </a:endParaRPr>
          </a:p>
        </p:txBody>
      </p:sp>
      <p:sp>
        <p:nvSpPr>
          <p:cNvPr id="4"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5" name="Espace réservé du numéro de diapositive 5"/>
          <p:cNvSpPr>
            <a:spLocks noGrp="1"/>
          </p:cNvSpPr>
          <p:nvPr>
            <p:ph type="sldNum" sz="quarter" idx="12"/>
          </p:nvPr>
        </p:nvSpPr>
        <p:spPr/>
        <p:txBody>
          <a:bodyPr/>
          <a:lstStyle>
            <a:lvl1pPr>
              <a:defRPr/>
            </a:lvl1pPr>
          </a:lstStyle>
          <a:p>
            <a:pPr>
              <a:defRPr/>
            </a:pPr>
            <a:fld id="{6DF35999-A391-4B9B-8D96-5AA5D87E1E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80408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7967AA66-EC63-43C5-8494-3377D6646BA3}" type="datetime1">
              <a:rPr lang="en-GB">
                <a:solidFill>
                  <a:prstClr val="black">
                    <a:tint val="75000"/>
                  </a:prstClr>
                </a:solidFill>
              </a:rPr>
              <a:pPr>
                <a:defRPr/>
              </a:pPr>
              <a:t>10/11/2021</a:t>
            </a:fld>
            <a:endParaRPr lang="en-GB">
              <a:solidFill>
                <a:prstClr val="black">
                  <a:tint val="75000"/>
                </a:prstClr>
              </a:solidFill>
            </a:endParaRPr>
          </a:p>
        </p:txBody>
      </p:sp>
      <p:sp>
        <p:nvSpPr>
          <p:cNvPr id="3"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4" name="Espace réservé du numéro de diapositive 5"/>
          <p:cNvSpPr>
            <a:spLocks noGrp="1"/>
          </p:cNvSpPr>
          <p:nvPr>
            <p:ph type="sldNum" sz="quarter" idx="12"/>
          </p:nvPr>
        </p:nvSpPr>
        <p:spPr/>
        <p:txBody>
          <a:bodyPr/>
          <a:lstStyle>
            <a:lvl1pPr>
              <a:defRPr/>
            </a:lvl1pPr>
          </a:lstStyle>
          <a:p>
            <a:pPr>
              <a:defRPr/>
            </a:pPr>
            <a:fld id="{6B1B53ED-E7A3-41C0-AC5C-1075E7D95D3B}"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681866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GB"/>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F6194296-9682-405A-B6DD-AE8573E80237}" type="datetime1">
              <a:rPr lang="en-GB">
                <a:solidFill>
                  <a:prstClr val="black">
                    <a:tint val="75000"/>
                  </a:prstClr>
                </a:solidFill>
              </a:rPr>
              <a:pPr>
                <a:defRPr/>
              </a:pPr>
              <a:t>10/11/2021</a:t>
            </a:fld>
            <a:endParaRPr lang="en-GB">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E0D17CD0-83B2-40D1-BF7D-79D110927A1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099233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GB"/>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9AAD7175-8A4A-4869-8175-0237CA86D2CE}" type="datetime1">
              <a:rPr lang="en-GB">
                <a:solidFill>
                  <a:prstClr val="black">
                    <a:tint val="75000"/>
                  </a:prstClr>
                </a:solidFill>
              </a:rPr>
              <a:pPr>
                <a:defRPr/>
              </a:pPr>
              <a:t>10/11/2021</a:t>
            </a:fld>
            <a:endParaRPr lang="en-GB">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7C3B9DB4-3BB4-4920-939B-E3B5F3D8DE29}"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629235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GB"/>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lvl1pPr>
              <a:defRPr/>
            </a:lvl1pPr>
          </a:lstStyle>
          <a:p>
            <a:pPr>
              <a:defRPr/>
            </a:pPr>
            <a:fld id="{684007DA-E917-45E6-AE84-A4DDB97EE57C}" type="datetime1">
              <a:rPr lang="en-GB">
                <a:solidFill>
                  <a:prstClr val="black">
                    <a:tint val="75000"/>
                  </a:prstClr>
                </a:solidFill>
              </a:rPr>
              <a:pPr>
                <a:defRPr/>
              </a:pPr>
              <a:t>10/11/2021</a:t>
            </a:fld>
            <a:endParaRPr lang="en-GB">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BF734A2E-CADA-46EA-95FD-EB9CDD5DEC98}"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974049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en-GB"/>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10"/>
          </p:nvPr>
        </p:nvSpPr>
        <p:spPr/>
        <p:txBody>
          <a:bodyPr/>
          <a:lstStyle>
            <a:lvl1pPr>
              <a:defRPr/>
            </a:lvl1pPr>
          </a:lstStyle>
          <a:p>
            <a:pPr>
              <a:defRPr/>
            </a:pPr>
            <a:fld id="{4A13D5EA-EA5B-4DD4-85AE-F62383EC5CCC}" type="datetime1">
              <a:rPr lang="en-GB">
                <a:solidFill>
                  <a:prstClr val="black">
                    <a:tint val="75000"/>
                  </a:prstClr>
                </a:solidFill>
              </a:rPr>
              <a:pPr>
                <a:defRPr/>
              </a:pPr>
              <a:t>10/11/2021</a:t>
            </a:fld>
            <a:endParaRPr lang="en-GB">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438B4BC2-F688-47D1-A979-7270883D87F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31582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Page interieure">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a:xfrm>
            <a:off x="244540" y="393772"/>
            <a:ext cx="8626410" cy="430887"/>
          </a:xfrm>
          <a:prstGeom prst="rect">
            <a:avLst/>
          </a:prstGeom>
        </p:spPr>
        <p:txBody>
          <a:bodyPr wrap="square" lIns="0" tIns="0" rIns="0" bIns="0" anchor="ctr" anchorCtr="0">
            <a:spAutoFit/>
          </a:bodyPr>
          <a:lstStyle>
            <a:lvl1pPr algn="l">
              <a:spcBef>
                <a:spcPts val="0"/>
              </a:spcBef>
              <a:defRPr sz="2800" b="1">
                <a:latin typeface="+mj-lt"/>
                <a:cs typeface="Arial" panose="020B0604020202020204" pitchFamily="34" charset="0"/>
              </a:defRPr>
            </a:lvl1pPr>
          </a:lstStyle>
          <a:p>
            <a:r>
              <a:rPr lang="en-US"/>
              <a:t>Click to edit Master title style</a:t>
            </a:r>
            <a:endParaRPr lang="fr-FR" dirty="0"/>
          </a:p>
        </p:txBody>
      </p:sp>
      <p:sp>
        <p:nvSpPr>
          <p:cNvPr id="6" name="Espace réservé du numéro de diapositive 5"/>
          <p:cNvSpPr>
            <a:spLocks noGrp="1"/>
          </p:cNvSpPr>
          <p:nvPr>
            <p:ph type="sldNum" sz="quarter" idx="12"/>
          </p:nvPr>
        </p:nvSpPr>
        <p:spPr>
          <a:xfrm>
            <a:off x="8686800" y="6477000"/>
            <a:ext cx="218008" cy="184666"/>
          </a:xfrm>
          <a:prstGeom prst="rect">
            <a:avLst/>
          </a:prstGeom>
        </p:spPr>
        <p:txBody>
          <a:bodyPr vert="horz" wrap="none" lIns="0" tIns="0" rIns="0" bIns="0" rtlCol="0" anchor="ctr">
            <a:spAutoFit/>
          </a:bodyPr>
          <a:lstStyle>
            <a:lvl1pPr>
              <a:defRPr kumimoji="0" lang="fr-FR" sz="1200" b="0" i="0" u="none" strike="noStrike" kern="1200" cap="none" spc="0" normalizeH="0" baseline="0" noProof="0" smtClean="0">
                <a:ln>
                  <a:noFill/>
                </a:ln>
                <a:solidFill>
                  <a:schemeClr val="bg2"/>
                </a:solidFill>
                <a:effectLst/>
                <a:uLnTx/>
                <a:uFillTx/>
                <a:latin typeface="+mn-lt"/>
                <a:ea typeface="+mn-ea"/>
                <a:cs typeface="+mn-cs"/>
              </a:defRPr>
            </a:lvl1pPr>
          </a:lstStyle>
          <a:p>
            <a:pPr defTabSz="457200"/>
            <a:r>
              <a:rPr lang="en-GB">
                <a:solidFill>
                  <a:srgbClr val="808080"/>
                </a:solidFill>
              </a:rPr>
              <a:t> </a:t>
            </a:r>
            <a:fld id="{399EEC96-C5B4-2244-9175-85D35485B312}" type="slidenum">
              <a:rPr lang="en-GB" b="1">
                <a:solidFill>
                  <a:srgbClr val="808080"/>
                </a:solidFill>
              </a:rPr>
              <a:pPr defTabSz="457200"/>
              <a:t>‹#›</a:t>
            </a:fld>
            <a:endParaRPr lang="en-GB" dirty="0">
              <a:solidFill>
                <a:srgbClr val="808080"/>
              </a:solidFill>
            </a:endParaRPr>
          </a:p>
        </p:txBody>
      </p:sp>
      <p:cxnSp>
        <p:nvCxnSpPr>
          <p:cNvPr id="5" name="Straight Connector 4"/>
          <p:cNvCxnSpPr/>
          <p:nvPr userDrawn="1"/>
        </p:nvCxnSpPr>
        <p:spPr>
          <a:xfrm>
            <a:off x="247649" y="1196752"/>
            <a:ext cx="8640000" cy="0"/>
          </a:xfrm>
          <a:prstGeom prst="line">
            <a:avLst/>
          </a:prstGeom>
          <a:ln w="12700"/>
          <a:effectLst/>
        </p:spPr>
        <p:style>
          <a:lnRef idx="2">
            <a:schemeClr val="accent1"/>
          </a:lnRef>
          <a:fillRef idx="0">
            <a:schemeClr val="accent1"/>
          </a:fillRef>
          <a:effectRef idx="1">
            <a:schemeClr val="accent1"/>
          </a:effectRef>
          <a:fontRef idx="minor">
            <a:schemeClr val="tx1"/>
          </a:fontRef>
        </p:style>
      </p:cxnSp>
      <p:pic>
        <p:nvPicPr>
          <p:cNvPr id="9" name="Picture 3" descr="W:\4 Communication\Graphic_Standards_Logo\1_Creativ-Ceutical\Logos\LOGO sans baseline - Copy.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4540" y="6381328"/>
            <a:ext cx="1443336" cy="360000"/>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contenu 2"/>
          <p:cNvSpPr>
            <a:spLocks noGrp="1"/>
          </p:cNvSpPr>
          <p:nvPr>
            <p:ph idx="1" hasCustomPrompt="1"/>
          </p:nvPr>
        </p:nvSpPr>
        <p:spPr>
          <a:xfrm>
            <a:off x="485520" y="1556792"/>
            <a:ext cx="8190936" cy="4447371"/>
          </a:xfrm>
          <a:prstGeom prst="rect">
            <a:avLst/>
          </a:prstGeom>
        </p:spPr>
        <p:txBody>
          <a:bodyPr wrap="square" lIns="0" tIns="0" rIns="0" bIns="0">
            <a:spAutoFit/>
          </a:bodyPr>
          <a:lstStyle>
            <a:lvl1pPr marL="182563" indent="-182563">
              <a:spcBef>
                <a:spcPts val="300"/>
              </a:spcBef>
              <a:buClr>
                <a:schemeClr val="accent1"/>
              </a:buClr>
              <a:buFont typeface="Arial" pitchFamily="34" charset="0"/>
              <a:buChar char="•"/>
              <a:defRPr sz="1600">
                <a:solidFill>
                  <a:schemeClr val="accent6">
                    <a:lumMod val="75000"/>
                    <a:lumOff val="25000"/>
                  </a:schemeClr>
                </a:solidFill>
              </a:defRPr>
            </a:lvl1pPr>
            <a:lvl2pPr marL="628650" indent="-171450">
              <a:spcBef>
                <a:spcPts val="600"/>
              </a:spcBef>
              <a:spcAft>
                <a:spcPts val="600"/>
              </a:spcAft>
              <a:buClr>
                <a:schemeClr val="accent6">
                  <a:lumMod val="75000"/>
                  <a:lumOff val="25000"/>
                </a:schemeClr>
              </a:buClr>
              <a:buFont typeface="Calibri" panose="020F0502020204030204" pitchFamily="34" charset="0"/>
              <a:buChar char="−"/>
              <a:defRPr sz="1600">
                <a:solidFill>
                  <a:schemeClr val="accent6">
                    <a:lumMod val="75000"/>
                    <a:lumOff val="25000"/>
                  </a:schemeClr>
                </a:solidFill>
              </a:defRPr>
            </a:lvl2pPr>
            <a:lvl3pPr marL="1089025" indent="-103188">
              <a:spcBef>
                <a:spcPts val="0"/>
              </a:spcBef>
              <a:spcAft>
                <a:spcPts val="600"/>
              </a:spcAft>
              <a:buClr>
                <a:schemeClr val="accent6">
                  <a:lumMod val="75000"/>
                  <a:lumOff val="25000"/>
                </a:schemeClr>
              </a:buClr>
              <a:buSzPct val="80000"/>
              <a:buFont typeface="Calibri" panose="020F0502020204030204" pitchFamily="34" charset="0"/>
              <a:buChar char="−"/>
              <a:defRPr lang="fr-FR" sz="1600" kern="1200" dirty="0" smtClean="0">
                <a:solidFill>
                  <a:schemeClr val="accent6">
                    <a:lumMod val="75000"/>
                    <a:lumOff val="25000"/>
                  </a:schemeClr>
                </a:solidFill>
                <a:latin typeface="+mn-lt"/>
                <a:ea typeface="+mn-ea"/>
                <a:cs typeface="+mn-cs"/>
              </a:defRPr>
            </a:lvl3pPr>
            <a:lvl4pPr marL="1339850" indent="-169863">
              <a:spcBef>
                <a:spcPts val="300"/>
              </a:spcBef>
              <a:buFont typeface="Wingdings" pitchFamily="2" charset="2"/>
              <a:buChar char="§"/>
              <a:defRPr sz="1800">
                <a:solidFill>
                  <a:schemeClr val="accent6">
                    <a:lumMod val="75000"/>
                    <a:lumOff val="25000"/>
                  </a:schemeClr>
                </a:solidFill>
              </a:defRPr>
            </a:lvl4pPr>
            <a:lvl5pPr marL="1143000" indent="-228600">
              <a:spcBef>
                <a:spcPts val="300"/>
              </a:spcBef>
              <a:buSzPct val="55000"/>
              <a:buFont typeface="Arial" pitchFamily="34" charset="0"/>
              <a:buChar char="•"/>
              <a:defRPr sz="1800">
                <a:solidFill>
                  <a:schemeClr val="accent6">
                    <a:lumMod val="75000"/>
                    <a:lumOff val="25000"/>
                  </a:schemeClr>
                </a:solidFill>
              </a:defRPr>
            </a:lvl5pPr>
          </a:lstStyle>
          <a:p>
            <a:pPr lvl="0"/>
            <a:r>
              <a:rPr lang="fr-FR" dirty="0"/>
              <a:t>Click to insert </a:t>
            </a:r>
            <a:r>
              <a:rPr lang="fr-FR" dirty="0" err="1"/>
              <a:t>text</a:t>
            </a:r>
            <a:endParaRPr lang="fr-FR" dirty="0"/>
          </a:p>
          <a:p>
            <a:pPr lvl="1"/>
            <a:r>
              <a:rPr lang="fr-FR" dirty="0"/>
              <a:t>Second </a:t>
            </a:r>
            <a:r>
              <a:rPr lang="fr-FR" dirty="0" err="1"/>
              <a:t>level</a:t>
            </a:r>
            <a:endParaRPr lang="fr-FR" dirty="0"/>
          </a:p>
          <a:p>
            <a:pPr lvl="2"/>
            <a:r>
              <a:rPr lang="fr-FR" dirty="0"/>
              <a:t> </a:t>
            </a:r>
            <a:r>
              <a:rPr lang="fr-FR" dirty="0" err="1"/>
              <a:t>Third</a:t>
            </a:r>
            <a:r>
              <a:rPr lang="fr-FR" dirty="0"/>
              <a:t> </a:t>
            </a:r>
            <a:r>
              <a:rPr lang="fr-FR" dirty="0" err="1"/>
              <a:t>level</a:t>
            </a:r>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p:txBody>
      </p:sp>
    </p:spTree>
    <p:extLst>
      <p:ext uri="{BB962C8B-B14F-4D97-AF65-F5344CB8AC3E}">
        <p14:creationId xmlns:p14="http://schemas.microsoft.com/office/powerpoint/2010/main" val="374522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age interieure">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0" name="Object 9"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3" name="Straight Connector 12"/>
          <p:cNvCxnSpPr/>
          <p:nvPr userDrawn="1"/>
        </p:nvCxnSpPr>
        <p:spPr>
          <a:xfrm>
            <a:off x="247649" y="1196752"/>
            <a:ext cx="8640000" cy="0"/>
          </a:xfrm>
          <a:prstGeom prst="line">
            <a:avLst/>
          </a:prstGeom>
          <a:ln w="12700"/>
          <a:effectLst/>
        </p:spPr>
        <p:style>
          <a:lnRef idx="2">
            <a:schemeClr val="accent1"/>
          </a:lnRef>
          <a:fillRef idx="0">
            <a:schemeClr val="accent1"/>
          </a:fillRef>
          <a:effectRef idx="1">
            <a:schemeClr val="accent1"/>
          </a:effectRef>
          <a:fontRef idx="minor">
            <a:schemeClr val="tx1"/>
          </a:fontRef>
        </p:style>
      </p:cxnSp>
      <p:sp>
        <p:nvSpPr>
          <p:cNvPr id="8" name="Oval 7"/>
          <p:cNvSpPr/>
          <p:nvPr userDrawn="1"/>
        </p:nvSpPr>
        <p:spPr>
          <a:xfrm>
            <a:off x="251520" y="375215"/>
            <a:ext cx="468000" cy="468000"/>
          </a:xfrm>
          <a:prstGeom prst="ellipse">
            <a:avLst/>
          </a:prstGeom>
          <a:solidFill>
            <a:schemeClr val="tx1"/>
          </a:solidFill>
          <a:ln>
            <a:solidFill>
              <a:schemeClr val="bg1"/>
            </a:solidFill>
          </a:ln>
          <a:effectLst>
            <a:outerShdw blurRad="44450" dist="27940" dir="5400000" algn="ctr">
              <a:srgbClr val="000000">
                <a:alpha val="32000"/>
              </a:srgbClr>
            </a:outerShdw>
          </a:effectLst>
        </p:spPr>
        <p:style>
          <a:lnRef idx="2">
            <a:schemeClr val="accent2">
              <a:shade val="50000"/>
            </a:schemeClr>
          </a:lnRef>
          <a:fillRef idx="1">
            <a:schemeClr val="accent2"/>
          </a:fillRef>
          <a:effectRef idx="0">
            <a:schemeClr val="accent2"/>
          </a:effectRef>
          <a:fontRef idx="minor">
            <a:schemeClr val="lt1"/>
          </a:fontRef>
        </p:style>
        <p:txBody>
          <a:bodyPr lIns="0" rIns="0" rtlCol="0" anchor="ctr">
            <a:noAutofit/>
          </a:bodyPr>
          <a:lstStyle/>
          <a:p>
            <a:pPr algn="ctr" defTabSz="1004377"/>
            <a:endParaRPr lang="en-US" sz="2000" b="1" dirty="0">
              <a:solidFill>
                <a:schemeClr val="bg1"/>
              </a:solidFill>
              <a:cs typeface="Arial" pitchFamily="34" charset="0"/>
            </a:endParaRPr>
          </a:p>
        </p:txBody>
      </p:sp>
      <p:sp>
        <p:nvSpPr>
          <p:cNvPr id="12" name="Titre 1"/>
          <p:cNvSpPr>
            <a:spLocks noGrp="1"/>
          </p:cNvSpPr>
          <p:nvPr>
            <p:ph type="title"/>
          </p:nvPr>
        </p:nvSpPr>
        <p:spPr>
          <a:xfrm>
            <a:off x="899592" y="393772"/>
            <a:ext cx="7971358" cy="430887"/>
          </a:xfrm>
          <a:prstGeom prst="rect">
            <a:avLst/>
          </a:prstGeom>
        </p:spPr>
        <p:txBody>
          <a:bodyPr wrap="square" lIns="0" tIns="0" rIns="0" bIns="0" anchor="ctr" anchorCtr="0">
            <a:spAutoFit/>
          </a:bodyPr>
          <a:lstStyle>
            <a:lvl1pPr algn="l">
              <a:spcBef>
                <a:spcPts val="0"/>
              </a:spcBef>
              <a:defRPr sz="2800" b="1">
                <a:latin typeface="+mj-lt"/>
                <a:cs typeface="Arial" panose="020B0604020202020204" pitchFamily="34" charset="0"/>
              </a:defRPr>
            </a:lvl1pPr>
          </a:lstStyle>
          <a:p>
            <a:r>
              <a:rPr lang="en-US"/>
              <a:t>Click to edit Master title style</a:t>
            </a:r>
            <a:endParaRPr lang="fr-FR" dirty="0"/>
          </a:p>
        </p:txBody>
      </p:sp>
      <p:sp>
        <p:nvSpPr>
          <p:cNvPr id="15" name="Espace réservé du numéro de diapositive 5"/>
          <p:cNvSpPr>
            <a:spLocks noGrp="1"/>
          </p:cNvSpPr>
          <p:nvPr>
            <p:ph type="sldNum" sz="quarter" idx="12"/>
          </p:nvPr>
        </p:nvSpPr>
        <p:spPr>
          <a:xfrm>
            <a:off x="8686800" y="6477000"/>
            <a:ext cx="218008" cy="184666"/>
          </a:xfrm>
          <a:prstGeom prst="rect">
            <a:avLst/>
          </a:prstGeom>
        </p:spPr>
        <p:txBody>
          <a:bodyPr vert="horz" wrap="none" lIns="0" tIns="0" rIns="0" bIns="0" rtlCol="0" anchor="ctr">
            <a:spAutoFit/>
          </a:bodyPr>
          <a:lstStyle>
            <a:lvl1pPr>
              <a:defRPr kumimoji="0" lang="fr-FR" sz="1200" b="0" i="0" u="none" strike="noStrike" kern="1200" cap="none" spc="0" normalizeH="0" baseline="0" noProof="0" smtClean="0">
                <a:ln>
                  <a:noFill/>
                </a:ln>
                <a:solidFill>
                  <a:schemeClr val="bg2"/>
                </a:solidFill>
                <a:effectLst/>
                <a:uLnTx/>
                <a:uFillTx/>
                <a:latin typeface="+mn-lt"/>
                <a:ea typeface="+mn-ea"/>
                <a:cs typeface="+mn-cs"/>
              </a:defRPr>
            </a:lvl1pPr>
          </a:lstStyle>
          <a:p>
            <a:pPr defTabSz="457200"/>
            <a:r>
              <a:rPr lang="en-GB">
                <a:solidFill>
                  <a:srgbClr val="808080"/>
                </a:solidFill>
              </a:rPr>
              <a:t> </a:t>
            </a:r>
            <a:fld id="{399EEC96-C5B4-2244-9175-85D35485B312}" type="slidenum">
              <a:rPr lang="en-GB" b="1">
                <a:solidFill>
                  <a:srgbClr val="808080"/>
                </a:solidFill>
              </a:rPr>
              <a:pPr defTabSz="457200"/>
              <a:t>‹#›</a:t>
            </a:fld>
            <a:endParaRPr lang="en-GB" dirty="0">
              <a:solidFill>
                <a:srgbClr val="808080"/>
              </a:solidFill>
            </a:endParaRPr>
          </a:p>
        </p:txBody>
      </p:sp>
      <p:pic>
        <p:nvPicPr>
          <p:cNvPr id="11" name="Picture 3" descr="W:\4 Communication\Graphic_Standards_Logo\1_Creativ-Ceutical\Logos\LOGO sans baseline - Copy.jp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244540" y="6381328"/>
            <a:ext cx="1443336" cy="3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p:cNvSpPr>
            <a:spLocks noGrp="1"/>
          </p:cNvSpPr>
          <p:nvPr>
            <p:ph type="body" sz="quarter" idx="13"/>
          </p:nvPr>
        </p:nvSpPr>
        <p:spPr>
          <a:xfrm>
            <a:off x="250825" y="374650"/>
            <a:ext cx="468313" cy="468313"/>
          </a:xfrm>
          <a:prstGeom prst="rect">
            <a:avLst/>
          </a:prstGeom>
        </p:spPr>
        <p:txBody>
          <a:bodyPr/>
          <a:lstStyle>
            <a:lvl1pPr marL="0" indent="0" algn="ctr">
              <a:buNone/>
              <a:defRPr sz="2400">
                <a:solidFill>
                  <a:schemeClr val="bg1"/>
                </a:solidFill>
              </a:defRPr>
            </a:lvl1pPr>
          </a:lstStyle>
          <a:p>
            <a:pPr lvl="0"/>
            <a:r>
              <a:rPr lang="en-US"/>
              <a:t>Click to edit Master text styles</a:t>
            </a:r>
          </a:p>
        </p:txBody>
      </p:sp>
      <p:sp>
        <p:nvSpPr>
          <p:cNvPr id="17" name="Espace réservé du contenu 2"/>
          <p:cNvSpPr>
            <a:spLocks noGrp="1"/>
          </p:cNvSpPr>
          <p:nvPr>
            <p:ph idx="1" hasCustomPrompt="1"/>
          </p:nvPr>
        </p:nvSpPr>
        <p:spPr>
          <a:xfrm>
            <a:off x="485520" y="1556792"/>
            <a:ext cx="8190936" cy="4447371"/>
          </a:xfrm>
          <a:prstGeom prst="rect">
            <a:avLst/>
          </a:prstGeom>
        </p:spPr>
        <p:txBody>
          <a:bodyPr wrap="square" lIns="0" tIns="0" rIns="0" bIns="0">
            <a:spAutoFit/>
          </a:bodyPr>
          <a:lstStyle>
            <a:lvl1pPr marL="182563" indent="-182563">
              <a:spcBef>
                <a:spcPts val="300"/>
              </a:spcBef>
              <a:buClr>
                <a:schemeClr val="accent1"/>
              </a:buClr>
              <a:buFont typeface="Arial" pitchFamily="34" charset="0"/>
              <a:buChar char="•"/>
              <a:defRPr sz="1600">
                <a:solidFill>
                  <a:schemeClr val="accent6">
                    <a:lumMod val="75000"/>
                    <a:lumOff val="25000"/>
                  </a:schemeClr>
                </a:solidFill>
              </a:defRPr>
            </a:lvl1pPr>
            <a:lvl2pPr marL="628650" indent="-171450">
              <a:spcBef>
                <a:spcPts val="600"/>
              </a:spcBef>
              <a:spcAft>
                <a:spcPts val="600"/>
              </a:spcAft>
              <a:buClr>
                <a:schemeClr val="accent6">
                  <a:lumMod val="75000"/>
                  <a:lumOff val="25000"/>
                </a:schemeClr>
              </a:buClr>
              <a:buFont typeface="Calibri" panose="020F0502020204030204" pitchFamily="34" charset="0"/>
              <a:buChar char="−"/>
              <a:defRPr sz="1600">
                <a:solidFill>
                  <a:schemeClr val="accent6">
                    <a:lumMod val="75000"/>
                    <a:lumOff val="25000"/>
                  </a:schemeClr>
                </a:solidFill>
              </a:defRPr>
            </a:lvl2pPr>
            <a:lvl3pPr marL="1089025" indent="-103188">
              <a:spcBef>
                <a:spcPts val="0"/>
              </a:spcBef>
              <a:spcAft>
                <a:spcPts val="600"/>
              </a:spcAft>
              <a:buClr>
                <a:schemeClr val="accent6">
                  <a:lumMod val="75000"/>
                  <a:lumOff val="25000"/>
                </a:schemeClr>
              </a:buClr>
              <a:buSzPct val="80000"/>
              <a:buFont typeface="Calibri" panose="020F0502020204030204" pitchFamily="34" charset="0"/>
              <a:buChar char="−"/>
              <a:defRPr lang="fr-FR" sz="1600" kern="1200" dirty="0" smtClean="0">
                <a:solidFill>
                  <a:schemeClr val="accent6">
                    <a:lumMod val="75000"/>
                    <a:lumOff val="25000"/>
                  </a:schemeClr>
                </a:solidFill>
                <a:latin typeface="+mn-lt"/>
                <a:ea typeface="+mn-ea"/>
                <a:cs typeface="+mn-cs"/>
              </a:defRPr>
            </a:lvl3pPr>
            <a:lvl4pPr marL="1339850" indent="-169863">
              <a:spcBef>
                <a:spcPts val="300"/>
              </a:spcBef>
              <a:buFont typeface="Wingdings" pitchFamily="2" charset="2"/>
              <a:buChar char="§"/>
              <a:defRPr sz="1800">
                <a:solidFill>
                  <a:schemeClr val="accent6">
                    <a:lumMod val="75000"/>
                    <a:lumOff val="25000"/>
                  </a:schemeClr>
                </a:solidFill>
              </a:defRPr>
            </a:lvl4pPr>
            <a:lvl5pPr marL="1143000" indent="-228600">
              <a:spcBef>
                <a:spcPts val="300"/>
              </a:spcBef>
              <a:buSzPct val="55000"/>
              <a:buFont typeface="Arial" pitchFamily="34" charset="0"/>
              <a:buChar char="•"/>
              <a:defRPr sz="1800">
                <a:solidFill>
                  <a:schemeClr val="accent6">
                    <a:lumMod val="75000"/>
                    <a:lumOff val="25000"/>
                  </a:schemeClr>
                </a:solidFill>
              </a:defRPr>
            </a:lvl5pPr>
          </a:lstStyle>
          <a:p>
            <a:pPr lvl="0"/>
            <a:r>
              <a:rPr lang="fr-FR" dirty="0"/>
              <a:t>Click to insert </a:t>
            </a:r>
            <a:r>
              <a:rPr lang="fr-FR" dirty="0" err="1"/>
              <a:t>text</a:t>
            </a:r>
            <a:endParaRPr lang="fr-FR" dirty="0"/>
          </a:p>
          <a:p>
            <a:pPr lvl="1"/>
            <a:r>
              <a:rPr lang="fr-FR" dirty="0"/>
              <a:t>Second </a:t>
            </a:r>
            <a:r>
              <a:rPr lang="fr-FR" dirty="0" err="1"/>
              <a:t>level</a:t>
            </a:r>
            <a:endParaRPr lang="fr-FR" dirty="0"/>
          </a:p>
          <a:p>
            <a:pPr lvl="2"/>
            <a:r>
              <a:rPr lang="fr-FR" dirty="0"/>
              <a:t> </a:t>
            </a:r>
            <a:r>
              <a:rPr lang="fr-FR" dirty="0" err="1"/>
              <a:t>Third</a:t>
            </a:r>
            <a:r>
              <a:rPr lang="fr-FR" dirty="0"/>
              <a:t> </a:t>
            </a:r>
            <a:r>
              <a:rPr lang="fr-FR" dirty="0" err="1"/>
              <a:t>level</a:t>
            </a:r>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a:p>
            <a:pPr lvl="2"/>
            <a:endParaRPr lang="fr-FR" dirty="0"/>
          </a:p>
        </p:txBody>
      </p:sp>
    </p:spTree>
    <p:extLst>
      <p:ext uri="{BB962C8B-B14F-4D97-AF65-F5344CB8AC3E}">
        <p14:creationId xmlns:p14="http://schemas.microsoft.com/office/powerpoint/2010/main" val="390372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cSld name="Titre de section">
    <p:spTree>
      <p:nvGrpSpPr>
        <p:cNvPr id="1" name=""/>
        <p:cNvGrpSpPr/>
        <p:nvPr/>
      </p:nvGrpSpPr>
      <p:grpSpPr>
        <a:xfrm>
          <a:off x="0" y="0"/>
          <a:ext cx="0" cy="0"/>
          <a:chOff x="0" y="0"/>
          <a:chExt cx="0" cy="0"/>
        </a:xfrm>
      </p:grpSpPr>
      <p:pic>
        <p:nvPicPr>
          <p:cNvPr id="4" name="Picture 4"/>
          <p:cNvPicPr preferRelativeResize="0">
            <a:picLocks noChangeAspect="1" noChangeArrowheads="1"/>
          </p:cNvPicPr>
          <p:nvPr userDrawn="1"/>
        </p:nvPicPr>
        <p:blipFill>
          <a:blip r:embed="rId2" cstate="print"/>
          <a:srcRect l="42047" t="25616" r="40630" b="20157"/>
          <a:stretch>
            <a:fillRect/>
          </a:stretch>
        </p:blipFill>
        <p:spPr bwMode="auto">
          <a:xfrm>
            <a:off x="3175" y="0"/>
            <a:ext cx="3894138" cy="6858000"/>
          </a:xfrm>
          <a:prstGeom prst="rect">
            <a:avLst/>
          </a:prstGeom>
          <a:noFill/>
          <a:ln w="9525">
            <a:noFill/>
            <a:miter lim="800000"/>
            <a:headEnd/>
            <a:tailEnd/>
          </a:ln>
        </p:spPr>
      </p:pic>
      <p:pic>
        <p:nvPicPr>
          <p:cNvPr id="5" name="Picture 5"/>
          <p:cNvPicPr preferRelativeResize="0">
            <a:picLocks noChangeAspect="1" noChangeArrowheads="1"/>
          </p:cNvPicPr>
          <p:nvPr userDrawn="1"/>
        </p:nvPicPr>
        <p:blipFill>
          <a:blip r:embed="rId3" cstate="print"/>
          <a:srcRect/>
          <a:stretch>
            <a:fillRect/>
          </a:stretch>
        </p:blipFill>
        <p:spPr bwMode="auto">
          <a:xfrm>
            <a:off x="5435600" y="333375"/>
            <a:ext cx="3600450" cy="863600"/>
          </a:xfrm>
          <a:prstGeom prst="rect">
            <a:avLst/>
          </a:prstGeom>
          <a:noFill/>
          <a:ln w="9525">
            <a:noFill/>
            <a:miter lim="800000"/>
            <a:headEnd/>
            <a:tailEnd/>
          </a:ln>
        </p:spPr>
      </p:pic>
      <p:sp>
        <p:nvSpPr>
          <p:cNvPr id="2" name="Titre 1"/>
          <p:cNvSpPr>
            <a:spLocks noGrp="1"/>
          </p:cNvSpPr>
          <p:nvPr>
            <p:ph type="title"/>
          </p:nvPr>
        </p:nvSpPr>
        <p:spPr>
          <a:xfrm>
            <a:off x="3923927" y="3633044"/>
            <a:ext cx="5220073" cy="1258748"/>
          </a:xfrm>
          <a:prstGeom prst="rect">
            <a:avLst/>
          </a:prstGeom>
        </p:spPr>
        <p:txBody>
          <a:bodyPr anchor="t"/>
          <a:lstStyle>
            <a:lvl1pPr algn="r">
              <a:defRPr sz="3600" b="1" cap="all"/>
            </a:lvl1pPr>
          </a:lstStyle>
          <a:p>
            <a:r>
              <a:rPr lang="fr-FR" dirty="0"/>
              <a:t>Cliquez pour modifier le style du titre</a:t>
            </a:r>
            <a:endParaRPr lang="en-GB" dirty="0"/>
          </a:p>
        </p:txBody>
      </p:sp>
      <p:sp>
        <p:nvSpPr>
          <p:cNvPr id="3" name="Espace réservé du texte 2"/>
          <p:cNvSpPr>
            <a:spLocks noGrp="1"/>
          </p:cNvSpPr>
          <p:nvPr>
            <p:ph type="body" idx="1"/>
          </p:nvPr>
        </p:nvSpPr>
        <p:spPr>
          <a:xfrm>
            <a:off x="3923927" y="2132856"/>
            <a:ext cx="5220073" cy="1386383"/>
          </a:xfrm>
          <a:prstGeom prst="rect">
            <a:avLst/>
          </a:prstGeo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6" name="Espace réservé de la date 3"/>
          <p:cNvSpPr>
            <a:spLocks noGrp="1"/>
          </p:cNvSpPr>
          <p:nvPr>
            <p:ph type="dt" sz="half" idx="10"/>
          </p:nvPr>
        </p:nvSpPr>
        <p:spPr>
          <a:xfrm>
            <a:off x="457200" y="6356350"/>
            <a:ext cx="1306513" cy="365125"/>
          </a:xfrm>
          <a:prstGeom prst="rect">
            <a:avLst/>
          </a:prstGeom>
        </p:spPr>
        <p:txBody>
          <a:bodyPr/>
          <a:lstStyle>
            <a:lvl1pPr>
              <a:defRPr/>
            </a:lvl1pPr>
          </a:lstStyle>
          <a:p>
            <a:pPr>
              <a:defRPr/>
            </a:pPr>
            <a:fld id="{5F8FF454-2C59-4BC5-AFC1-84C4C0D8D571}" type="datetime1">
              <a:rPr lang="en-GB">
                <a:solidFill>
                  <a:prstClr val="black">
                    <a:tint val="75000"/>
                  </a:prstClr>
                </a:solidFill>
              </a:rPr>
              <a:pPr>
                <a:defRPr/>
              </a:pPr>
              <a:t>10/11/2021</a:t>
            </a:fld>
            <a:endParaRPr lang="en-GB">
              <a:solidFill>
                <a:prstClr val="black">
                  <a:tint val="75000"/>
                </a:prstClr>
              </a:solidFill>
            </a:endParaRPr>
          </a:p>
        </p:txBody>
      </p:sp>
      <p:sp>
        <p:nvSpPr>
          <p:cNvPr id="7" name="Espace réservé du pied de page 4"/>
          <p:cNvSpPr>
            <a:spLocks noGrp="1"/>
          </p:cNvSpPr>
          <p:nvPr>
            <p:ph type="ftr" sz="quarter" idx="11"/>
          </p:nvPr>
        </p:nvSpPr>
        <p:spPr>
          <a:xfrm>
            <a:off x="1979613" y="6356350"/>
            <a:ext cx="3255962" cy="365125"/>
          </a:xfrm>
          <a:prstGeom prst="rect">
            <a:avLst/>
          </a:prstGeom>
        </p:spPr>
        <p:txBody>
          <a:bodyPr/>
          <a:lstStyle>
            <a:lvl1pPr>
              <a:defRPr/>
            </a:lvl1pPr>
          </a:lstStyle>
          <a:p>
            <a:pPr>
              <a:defRPr/>
            </a:pPr>
            <a:endParaRPr lang="en-GB">
              <a:solidFill>
                <a:prstClr val="black">
                  <a:tint val="75000"/>
                </a:prstClr>
              </a:solidFill>
            </a:endParaRPr>
          </a:p>
        </p:txBody>
      </p:sp>
      <p:sp>
        <p:nvSpPr>
          <p:cNvPr id="8" name="Espace réservé du numéro de diapositive 5"/>
          <p:cNvSpPr>
            <a:spLocks noGrp="1"/>
          </p:cNvSpPr>
          <p:nvPr>
            <p:ph type="sldNum" sz="quarter" idx="12"/>
          </p:nvPr>
        </p:nvSpPr>
        <p:spPr>
          <a:xfrm>
            <a:off x="5364163" y="6356350"/>
            <a:ext cx="1728787" cy="365125"/>
          </a:xfrm>
          <a:prstGeom prst="rect">
            <a:avLst/>
          </a:prstGeom>
        </p:spPr>
        <p:txBody>
          <a:bodyPr/>
          <a:lstStyle>
            <a:lvl1pPr>
              <a:defRPr/>
            </a:lvl1pPr>
          </a:lstStyle>
          <a:p>
            <a:pPr>
              <a:defRPr/>
            </a:pPr>
            <a:fld id="{EB0FA457-C015-4C56-8A56-E34AD3C7966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4053189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4"/>
          <p:cNvPicPr preferRelativeResize="0">
            <a:picLocks noChangeAspect="1" noChangeArrowheads="1"/>
          </p:cNvPicPr>
          <p:nvPr userDrawn="1"/>
        </p:nvPicPr>
        <p:blipFill>
          <a:blip r:embed="rId2" cstate="print"/>
          <a:srcRect l="42047" t="25616" r="40630" b="20157"/>
          <a:stretch>
            <a:fillRect/>
          </a:stretch>
        </p:blipFill>
        <p:spPr bwMode="auto">
          <a:xfrm>
            <a:off x="3175" y="0"/>
            <a:ext cx="3894138" cy="6858000"/>
          </a:xfrm>
          <a:prstGeom prst="rect">
            <a:avLst/>
          </a:prstGeom>
          <a:noFill/>
          <a:ln w="9525">
            <a:noFill/>
            <a:miter lim="800000"/>
            <a:headEnd/>
            <a:tailEnd/>
          </a:ln>
        </p:spPr>
      </p:pic>
      <p:pic>
        <p:nvPicPr>
          <p:cNvPr id="5" name="Picture 5"/>
          <p:cNvPicPr preferRelativeResize="0">
            <a:picLocks noChangeAspect="1" noChangeArrowheads="1"/>
          </p:cNvPicPr>
          <p:nvPr userDrawn="1"/>
        </p:nvPicPr>
        <p:blipFill>
          <a:blip r:embed="rId3" cstate="print"/>
          <a:srcRect/>
          <a:stretch>
            <a:fillRect/>
          </a:stretch>
        </p:blipFill>
        <p:spPr bwMode="auto">
          <a:xfrm>
            <a:off x="5435600" y="333375"/>
            <a:ext cx="3600450" cy="863600"/>
          </a:xfrm>
          <a:prstGeom prst="rect">
            <a:avLst/>
          </a:prstGeom>
          <a:noFill/>
          <a:ln w="9525">
            <a:noFill/>
            <a:miter lim="800000"/>
            <a:headEnd/>
            <a:tailEnd/>
          </a:ln>
        </p:spPr>
      </p:pic>
      <p:sp>
        <p:nvSpPr>
          <p:cNvPr id="3" name="Sous-titre 2"/>
          <p:cNvSpPr>
            <a:spLocks noGrp="1"/>
          </p:cNvSpPr>
          <p:nvPr>
            <p:ph type="subTitle" idx="1"/>
          </p:nvPr>
        </p:nvSpPr>
        <p:spPr>
          <a:xfrm>
            <a:off x="4067944" y="3861048"/>
            <a:ext cx="4933056"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Cliquez pour modifier le style des sous-titres du masque</a:t>
            </a:r>
            <a:endParaRPr lang="en-GB" dirty="0"/>
          </a:p>
        </p:txBody>
      </p:sp>
      <p:sp>
        <p:nvSpPr>
          <p:cNvPr id="2" name="Titre 1"/>
          <p:cNvSpPr>
            <a:spLocks noGrp="1"/>
          </p:cNvSpPr>
          <p:nvPr>
            <p:ph type="ctrTitle"/>
          </p:nvPr>
        </p:nvSpPr>
        <p:spPr>
          <a:xfrm>
            <a:off x="3995936" y="1988840"/>
            <a:ext cx="5040560" cy="1470025"/>
          </a:xfrm>
        </p:spPr>
        <p:txBody>
          <a:bodyPr/>
          <a:lstStyle>
            <a:lvl1pPr algn="r">
              <a:defRPr sz="4000"/>
            </a:lvl1pPr>
          </a:lstStyle>
          <a:p>
            <a:r>
              <a:rPr lang="fr-FR" dirty="0"/>
              <a:t>Cliquez pour modifier le style du titre</a:t>
            </a:r>
            <a:endParaRPr lang="en-GB" dirty="0"/>
          </a:p>
        </p:txBody>
      </p:sp>
      <p:sp>
        <p:nvSpPr>
          <p:cNvPr id="6" name="Espace réservé de la date 3"/>
          <p:cNvSpPr>
            <a:spLocks noGrp="1"/>
          </p:cNvSpPr>
          <p:nvPr>
            <p:ph type="dt" sz="half" idx="10"/>
          </p:nvPr>
        </p:nvSpPr>
        <p:spPr/>
        <p:txBody>
          <a:bodyPr/>
          <a:lstStyle>
            <a:lvl1pPr>
              <a:defRPr/>
            </a:lvl1pPr>
          </a:lstStyle>
          <a:p>
            <a:pPr>
              <a:defRPr/>
            </a:pPr>
            <a:fld id="{40858278-F495-462E-A36E-C728BE2A4A4E}" type="datetime1">
              <a:rPr lang="en-GB">
                <a:solidFill>
                  <a:prstClr val="black">
                    <a:tint val="75000"/>
                  </a:prstClr>
                </a:solidFill>
              </a:rPr>
              <a:pPr>
                <a:defRPr/>
              </a:pPr>
              <a:t>10/11/2021</a:t>
            </a:fld>
            <a:endParaRPr lang="en-GB">
              <a:solidFill>
                <a:prstClr val="black">
                  <a:tint val="75000"/>
                </a:prstClr>
              </a:solidFill>
            </a:endParaRPr>
          </a:p>
        </p:txBody>
      </p:sp>
      <p:sp>
        <p:nvSpPr>
          <p:cNvPr id="7" name="Espace réservé du pied de page 4"/>
          <p:cNvSpPr>
            <a:spLocks noGrp="1"/>
          </p:cNvSpPr>
          <p:nvPr>
            <p:ph type="ftr" sz="quarter" idx="11"/>
          </p:nvPr>
        </p:nvSpPr>
        <p:spPr>
          <a:xfrm>
            <a:off x="3851275" y="6356350"/>
            <a:ext cx="3255963" cy="365125"/>
          </a:xfrm>
        </p:spPr>
        <p:txBody>
          <a:bodyPr/>
          <a:lstStyle>
            <a:lvl1pPr>
              <a:defRPr/>
            </a:lvl1pPr>
          </a:lstStyle>
          <a:p>
            <a:pPr>
              <a:defRPr/>
            </a:pPr>
            <a:endParaRPr lang="en-GB">
              <a:solidFill>
                <a:prstClr val="black">
                  <a:tint val="75000"/>
                </a:prstClr>
              </a:solidFill>
            </a:endParaRPr>
          </a:p>
        </p:txBody>
      </p:sp>
      <p:sp>
        <p:nvSpPr>
          <p:cNvPr id="8" name="Espace réservé du numéro de diapositive 5"/>
          <p:cNvSpPr>
            <a:spLocks noGrp="1"/>
          </p:cNvSpPr>
          <p:nvPr>
            <p:ph type="sldNum" sz="quarter" idx="12"/>
          </p:nvPr>
        </p:nvSpPr>
        <p:spPr>
          <a:xfrm>
            <a:off x="7235825" y="6356350"/>
            <a:ext cx="1728788" cy="365125"/>
          </a:xfrm>
        </p:spPr>
        <p:txBody>
          <a:bodyPr/>
          <a:lstStyle>
            <a:lvl1pPr>
              <a:defRPr/>
            </a:lvl1pPr>
          </a:lstStyle>
          <a:p>
            <a:pPr>
              <a:defRPr/>
            </a:pPr>
            <a:fld id="{0F5A7A98-2851-4DBA-A83C-6A06C9C22AD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330542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lumMod val="50000"/>
                    <a:lumOff val="50000"/>
                  </a:schemeClr>
                </a:solidFill>
              </a:defRPr>
            </a:lvl1pPr>
          </a:lstStyle>
          <a:p>
            <a:r>
              <a:rPr lang="fr-FR" dirty="0"/>
              <a:t>Cliquez pour modifier le style du titre</a:t>
            </a:r>
            <a:endParaRPr lang="en-GB" dirty="0"/>
          </a:p>
        </p:txBody>
      </p:sp>
      <p:sp>
        <p:nvSpPr>
          <p:cNvPr id="3" name="Espace réservé du contenu 2"/>
          <p:cNvSpPr>
            <a:spLocks noGrp="1"/>
          </p:cNvSpPr>
          <p:nvPr>
            <p:ph idx="1"/>
          </p:nvPr>
        </p:nvSpPr>
        <p:spPr/>
        <p:txBody>
          <a:bodyPr/>
          <a:lstStyle>
            <a:lvl2pPr>
              <a:buClr>
                <a:srgbClr val="0099B5"/>
              </a:buClr>
              <a:defRPr/>
            </a:lvl2pPr>
            <a:lvl3pPr>
              <a:buClr>
                <a:srgbClr val="0099B5"/>
              </a:buClr>
              <a:defRPr/>
            </a:lvl3pPr>
            <a:lvl4pPr>
              <a:buClr>
                <a:srgbClr val="0099B5"/>
              </a:buClr>
              <a:defRPr/>
            </a:lvl4pPr>
            <a:lvl5pPr>
              <a:buClr>
                <a:srgbClr val="0099B5"/>
              </a:buClr>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GB" dirty="0"/>
          </a:p>
        </p:txBody>
      </p:sp>
      <p:sp>
        <p:nvSpPr>
          <p:cNvPr id="4" name="Espace réservé de la date 3"/>
          <p:cNvSpPr>
            <a:spLocks noGrp="1"/>
          </p:cNvSpPr>
          <p:nvPr>
            <p:ph type="dt" sz="half" idx="10"/>
          </p:nvPr>
        </p:nvSpPr>
        <p:spPr/>
        <p:txBody>
          <a:bodyPr/>
          <a:lstStyle>
            <a:lvl1pPr>
              <a:defRPr/>
            </a:lvl1pPr>
          </a:lstStyle>
          <a:p>
            <a:pPr>
              <a:defRPr/>
            </a:pPr>
            <a:fld id="{088FD360-9504-4605-9D74-D147AA405FD7}" type="datetime1">
              <a:rPr lang="en-GB">
                <a:solidFill>
                  <a:prstClr val="black">
                    <a:tint val="75000"/>
                  </a:prstClr>
                </a:solidFill>
              </a:rPr>
              <a:pPr>
                <a:defRPr/>
              </a:pPr>
              <a:t>10/11/2021</a:t>
            </a:fld>
            <a:endParaRPr lang="en-GB">
              <a:solidFill>
                <a:prstClr val="black">
                  <a:tint val="75000"/>
                </a:prstClr>
              </a:solidFill>
            </a:endParaRPr>
          </a:p>
        </p:txBody>
      </p:sp>
      <p:sp>
        <p:nvSpPr>
          <p:cNvPr id="5"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lvl1pPr>
              <a:defRPr/>
            </a:lvl1pPr>
          </a:lstStyle>
          <a:p>
            <a:pPr>
              <a:defRPr/>
            </a:pPr>
            <a:fld id="{D5C299ED-9856-4447-884F-B8E1B1A667D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291166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pic>
        <p:nvPicPr>
          <p:cNvPr id="4" name="Picture 4"/>
          <p:cNvPicPr preferRelativeResize="0">
            <a:picLocks noChangeAspect="1" noChangeArrowheads="1"/>
          </p:cNvPicPr>
          <p:nvPr userDrawn="1"/>
        </p:nvPicPr>
        <p:blipFill>
          <a:blip r:embed="rId2" cstate="print"/>
          <a:srcRect l="42047" t="25616" r="40630" b="20157"/>
          <a:stretch>
            <a:fillRect/>
          </a:stretch>
        </p:blipFill>
        <p:spPr bwMode="auto">
          <a:xfrm>
            <a:off x="3175" y="0"/>
            <a:ext cx="3894138" cy="6858000"/>
          </a:xfrm>
          <a:prstGeom prst="rect">
            <a:avLst/>
          </a:prstGeom>
          <a:noFill/>
          <a:ln w="9525">
            <a:noFill/>
            <a:miter lim="800000"/>
            <a:headEnd/>
            <a:tailEnd/>
          </a:ln>
        </p:spPr>
      </p:pic>
      <p:pic>
        <p:nvPicPr>
          <p:cNvPr id="5" name="Picture 5"/>
          <p:cNvPicPr preferRelativeResize="0">
            <a:picLocks noChangeAspect="1" noChangeArrowheads="1"/>
          </p:cNvPicPr>
          <p:nvPr userDrawn="1"/>
        </p:nvPicPr>
        <p:blipFill>
          <a:blip r:embed="rId3" cstate="print"/>
          <a:srcRect/>
          <a:stretch>
            <a:fillRect/>
          </a:stretch>
        </p:blipFill>
        <p:spPr bwMode="auto">
          <a:xfrm>
            <a:off x="5435600" y="333375"/>
            <a:ext cx="3600450" cy="863600"/>
          </a:xfrm>
          <a:prstGeom prst="rect">
            <a:avLst/>
          </a:prstGeom>
          <a:noFill/>
          <a:ln w="9525">
            <a:noFill/>
            <a:miter lim="800000"/>
            <a:headEnd/>
            <a:tailEnd/>
          </a:ln>
        </p:spPr>
      </p:pic>
      <p:sp>
        <p:nvSpPr>
          <p:cNvPr id="2" name="Titre 1"/>
          <p:cNvSpPr>
            <a:spLocks noGrp="1"/>
          </p:cNvSpPr>
          <p:nvPr>
            <p:ph type="title"/>
          </p:nvPr>
        </p:nvSpPr>
        <p:spPr>
          <a:xfrm>
            <a:off x="3923927" y="3633044"/>
            <a:ext cx="5220073" cy="1258748"/>
          </a:xfrm>
        </p:spPr>
        <p:txBody>
          <a:bodyPr anchor="t"/>
          <a:lstStyle>
            <a:lvl1pPr algn="r">
              <a:defRPr sz="3600" b="1" cap="all"/>
            </a:lvl1pPr>
          </a:lstStyle>
          <a:p>
            <a:r>
              <a:rPr lang="fr-FR" dirty="0"/>
              <a:t>Cliquez pour modifier le style du titre</a:t>
            </a:r>
            <a:endParaRPr lang="en-GB" dirty="0"/>
          </a:p>
        </p:txBody>
      </p:sp>
      <p:sp>
        <p:nvSpPr>
          <p:cNvPr id="3" name="Espace réservé du texte 2"/>
          <p:cNvSpPr>
            <a:spLocks noGrp="1"/>
          </p:cNvSpPr>
          <p:nvPr>
            <p:ph type="body" idx="1"/>
          </p:nvPr>
        </p:nvSpPr>
        <p:spPr>
          <a:xfrm>
            <a:off x="3923927" y="2132856"/>
            <a:ext cx="5220073" cy="1386383"/>
          </a:xfrm>
        </p:spPr>
        <p:txBody>
          <a:bodyPr anchor="b"/>
          <a:lstStyle>
            <a:lvl1pPr marL="0" indent="0" algn="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6" name="Espace réservé de la date 3"/>
          <p:cNvSpPr>
            <a:spLocks noGrp="1"/>
          </p:cNvSpPr>
          <p:nvPr>
            <p:ph type="dt" sz="half" idx="10"/>
          </p:nvPr>
        </p:nvSpPr>
        <p:spPr/>
        <p:txBody>
          <a:bodyPr/>
          <a:lstStyle>
            <a:lvl1pPr>
              <a:defRPr/>
            </a:lvl1pPr>
          </a:lstStyle>
          <a:p>
            <a:pPr>
              <a:defRPr/>
            </a:pPr>
            <a:fld id="{5F8FF454-2C59-4BC5-AFC1-84C4C0D8D571}" type="datetime1">
              <a:rPr lang="en-GB">
                <a:solidFill>
                  <a:prstClr val="black">
                    <a:tint val="75000"/>
                  </a:prstClr>
                </a:solidFill>
              </a:rPr>
              <a:pPr>
                <a:defRPr/>
              </a:pPr>
              <a:t>10/11/2021</a:t>
            </a:fld>
            <a:endParaRPr lang="en-GB">
              <a:solidFill>
                <a:prstClr val="black">
                  <a:tint val="75000"/>
                </a:prstClr>
              </a:solidFill>
            </a:endParaRPr>
          </a:p>
        </p:txBody>
      </p:sp>
      <p:sp>
        <p:nvSpPr>
          <p:cNvPr id="7"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8" name="Espace réservé du numéro de diapositive 5"/>
          <p:cNvSpPr>
            <a:spLocks noGrp="1"/>
          </p:cNvSpPr>
          <p:nvPr>
            <p:ph type="sldNum" sz="quarter" idx="12"/>
          </p:nvPr>
        </p:nvSpPr>
        <p:spPr/>
        <p:txBody>
          <a:bodyPr/>
          <a:lstStyle>
            <a:lvl1pPr>
              <a:defRPr/>
            </a:lvl1pPr>
          </a:lstStyle>
          <a:p>
            <a:pPr>
              <a:defRPr/>
            </a:pPr>
            <a:fld id="{EB0FA457-C015-4C56-8A56-E34AD3C7966D}"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82161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GB"/>
          </a:p>
        </p:txBody>
      </p:sp>
      <p:sp>
        <p:nvSpPr>
          <p:cNvPr id="3" name="Espace réservé du contenu 2"/>
          <p:cNvSpPr>
            <a:spLocks noGrp="1"/>
          </p:cNvSpPr>
          <p:nvPr>
            <p:ph sz="half" idx="1"/>
          </p:nvPr>
        </p:nvSpPr>
        <p:spPr>
          <a:xfrm>
            <a:off x="457200" y="1600200"/>
            <a:ext cx="411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p:cNvSpPr>
            <a:spLocks noGrp="1"/>
          </p:cNvSpPr>
          <p:nvPr>
            <p:ph sz="half" idx="2"/>
          </p:nvPr>
        </p:nvSpPr>
        <p:spPr>
          <a:xfrm>
            <a:off x="4860032" y="1600200"/>
            <a:ext cx="410445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3"/>
          <p:cNvSpPr>
            <a:spLocks noGrp="1"/>
          </p:cNvSpPr>
          <p:nvPr>
            <p:ph type="dt" sz="half" idx="10"/>
          </p:nvPr>
        </p:nvSpPr>
        <p:spPr/>
        <p:txBody>
          <a:bodyPr/>
          <a:lstStyle>
            <a:lvl1pPr>
              <a:defRPr/>
            </a:lvl1pPr>
          </a:lstStyle>
          <a:p>
            <a:pPr>
              <a:defRPr/>
            </a:pPr>
            <a:fld id="{1173227A-43B4-42E8-8E2C-D797B64DFA15}" type="datetime1">
              <a:rPr lang="en-GB">
                <a:solidFill>
                  <a:prstClr val="black">
                    <a:tint val="75000"/>
                  </a:prstClr>
                </a:solidFill>
              </a:rPr>
              <a:pPr>
                <a:defRPr/>
              </a:pPr>
              <a:t>10/11/2021</a:t>
            </a:fld>
            <a:endParaRPr lang="en-GB">
              <a:solidFill>
                <a:prstClr val="black">
                  <a:tint val="75000"/>
                </a:prstClr>
              </a:solidFill>
            </a:endParaRPr>
          </a:p>
        </p:txBody>
      </p:sp>
      <p:sp>
        <p:nvSpPr>
          <p:cNvPr id="6"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7" name="Espace réservé du numéro de diapositive 5"/>
          <p:cNvSpPr>
            <a:spLocks noGrp="1"/>
          </p:cNvSpPr>
          <p:nvPr>
            <p:ph type="sldNum" sz="quarter" idx="12"/>
          </p:nvPr>
        </p:nvSpPr>
        <p:spPr/>
        <p:txBody>
          <a:bodyPr/>
          <a:lstStyle>
            <a:lvl1pPr>
              <a:defRPr/>
            </a:lvl1pPr>
          </a:lstStyle>
          <a:p>
            <a:pPr>
              <a:defRPr/>
            </a:pPr>
            <a:fld id="{7D710611-81CD-43FA-BF5A-697723674DF0}"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61348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en-GB"/>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3"/>
          <p:cNvSpPr>
            <a:spLocks noGrp="1"/>
          </p:cNvSpPr>
          <p:nvPr>
            <p:ph type="dt" sz="half" idx="10"/>
          </p:nvPr>
        </p:nvSpPr>
        <p:spPr/>
        <p:txBody>
          <a:bodyPr/>
          <a:lstStyle>
            <a:lvl1pPr>
              <a:defRPr/>
            </a:lvl1pPr>
          </a:lstStyle>
          <a:p>
            <a:pPr>
              <a:defRPr/>
            </a:pPr>
            <a:fld id="{81D34456-2E87-4415-B3C2-ECD9364C82A4}" type="datetime1">
              <a:rPr lang="en-GB">
                <a:solidFill>
                  <a:prstClr val="black">
                    <a:tint val="75000"/>
                  </a:prstClr>
                </a:solidFill>
              </a:rPr>
              <a:pPr>
                <a:defRPr/>
              </a:pPr>
              <a:t>10/11/2021</a:t>
            </a:fld>
            <a:endParaRPr lang="en-GB">
              <a:solidFill>
                <a:prstClr val="black">
                  <a:tint val="75000"/>
                </a:prstClr>
              </a:solidFill>
            </a:endParaRPr>
          </a:p>
        </p:txBody>
      </p:sp>
      <p:sp>
        <p:nvSpPr>
          <p:cNvPr id="8" name="Espace réservé du pied de page 4"/>
          <p:cNvSpPr>
            <a:spLocks noGrp="1"/>
          </p:cNvSpPr>
          <p:nvPr>
            <p:ph type="ftr" sz="quarter" idx="11"/>
          </p:nvPr>
        </p:nvSpPr>
        <p:spPr/>
        <p:txBody>
          <a:bodyPr/>
          <a:lstStyle>
            <a:lvl1pPr>
              <a:defRPr/>
            </a:lvl1pPr>
          </a:lstStyle>
          <a:p>
            <a:pPr>
              <a:defRPr/>
            </a:pPr>
            <a:endParaRPr lang="en-GB">
              <a:solidFill>
                <a:prstClr val="black">
                  <a:tint val="75000"/>
                </a:prstClr>
              </a:solidFill>
            </a:endParaRPr>
          </a:p>
        </p:txBody>
      </p:sp>
      <p:sp>
        <p:nvSpPr>
          <p:cNvPr id="9" name="Espace réservé du numéro de diapositive 5"/>
          <p:cNvSpPr>
            <a:spLocks noGrp="1"/>
          </p:cNvSpPr>
          <p:nvPr>
            <p:ph type="sldNum" sz="quarter" idx="12"/>
          </p:nvPr>
        </p:nvSpPr>
        <p:spPr/>
        <p:txBody>
          <a:bodyPr/>
          <a:lstStyle>
            <a:lvl1pPr>
              <a:defRPr/>
            </a:lvl1pPr>
          </a:lstStyle>
          <a:p>
            <a:pPr>
              <a:defRPr/>
            </a:pPr>
            <a:fld id="{CC234625-AE93-4A58-86E2-BE80573FA434}" type="slidenum">
              <a:rPr lang="en-GB">
                <a:solidFill>
                  <a:prstClr val="black">
                    <a:tint val="75000"/>
                  </a:prstClr>
                </a:solidFill>
              </a:rPr>
              <a:pPr>
                <a:defRPr/>
              </a:pPr>
              <a:t>‹#›</a:t>
            </a:fld>
            <a:endParaRPr lang="en-GB">
              <a:solidFill>
                <a:prstClr val="black">
                  <a:tint val="75000"/>
                </a:prstClr>
              </a:solidFill>
            </a:endParaRPr>
          </a:p>
        </p:txBody>
      </p:sp>
    </p:spTree>
    <p:extLst>
      <p:ext uri="{BB962C8B-B14F-4D97-AF65-F5344CB8AC3E}">
        <p14:creationId xmlns:p14="http://schemas.microsoft.com/office/powerpoint/2010/main" val="1413756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9.jpeg"/><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7389588"/>
      </p:ext>
    </p:extLst>
  </p:cSld>
  <p:clrMap bg1="lt1" tx1="dk1" bg2="lt2" tx2="dk2" accent1="accent1" accent2="accent2" accent3="accent3" accent4="accent4" accent5="accent5" accent6="accent6" hlink="hlink" folHlink="folHlink"/>
  <p:sldLayoutIdLst>
    <p:sldLayoutId id="2147483679" r:id="rId1"/>
    <p:sldLayoutId id="2147483685" r:id="rId2"/>
    <p:sldLayoutId id="2147483693" r:id="rId3"/>
    <p:sldLayoutId id="2147483706" r:id="rId4"/>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1300163" y="42863"/>
            <a:ext cx="7632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a:t>Cliquez pour modifier le style du titre</a:t>
            </a:r>
            <a:endParaRPr lang="en-GB" dirty="0"/>
          </a:p>
        </p:txBody>
      </p:sp>
      <p:sp>
        <p:nvSpPr>
          <p:cNvPr id="1027" name="Espace réservé du texte 2"/>
          <p:cNvSpPr>
            <a:spLocks noGrp="1"/>
          </p:cNvSpPr>
          <p:nvPr>
            <p:ph type="body" idx="1"/>
          </p:nvPr>
        </p:nvSpPr>
        <p:spPr bwMode="auto">
          <a:xfrm>
            <a:off x="457200" y="1600200"/>
            <a:ext cx="8507413"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p:cNvSpPr>
            <a:spLocks noGrp="1"/>
          </p:cNvSpPr>
          <p:nvPr>
            <p:ph type="dt" sz="half" idx="2"/>
          </p:nvPr>
        </p:nvSpPr>
        <p:spPr>
          <a:xfrm>
            <a:off x="457200" y="6356350"/>
            <a:ext cx="1306513"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7B650E3-56A5-423A-930C-3619C640796A}" type="datetime1">
              <a:rPr lang="en-GB">
                <a:solidFill>
                  <a:prstClr val="black">
                    <a:tint val="75000"/>
                  </a:prstClr>
                </a:solidFill>
              </a:rPr>
              <a:pPr>
                <a:defRPr/>
              </a:pPr>
              <a:t>10/11/2021</a:t>
            </a:fld>
            <a:endParaRPr lang="en-GB">
              <a:solidFill>
                <a:prstClr val="black">
                  <a:tint val="75000"/>
                </a:prstClr>
              </a:solidFill>
            </a:endParaRPr>
          </a:p>
        </p:txBody>
      </p:sp>
      <p:sp>
        <p:nvSpPr>
          <p:cNvPr id="5" name="Espace réservé du pied de page 4"/>
          <p:cNvSpPr>
            <a:spLocks noGrp="1"/>
          </p:cNvSpPr>
          <p:nvPr>
            <p:ph type="ftr" sz="quarter" idx="3"/>
          </p:nvPr>
        </p:nvSpPr>
        <p:spPr>
          <a:xfrm>
            <a:off x="1979613" y="6356350"/>
            <a:ext cx="3255962"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defRPr>
            </a:lvl1pPr>
          </a:lstStyle>
          <a:p>
            <a:pPr>
              <a:defRPr/>
            </a:pPr>
            <a:endParaRPr lang="en-GB">
              <a:solidFill>
                <a:prstClr val="black">
                  <a:tint val="75000"/>
                </a:prstClr>
              </a:solidFill>
            </a:endParaRPr>
          </a:p>
        </p:txBody>
      </p:sp>
      <p:sp>
        <p:nvSpPr>
          <p:cNvPr id="6" name="Espace réservé du numéro de diapositive 5"/>
          <p:cNvSpPr>
            <a:spLocks noGrp="1"/>
          </p:cNvSpPr>
          <p:nvPr>
            <p:ph type="sldNum" sz="quarter" idx="4"/>
          </p:nvPr>
        </p:nvSpPr>
        <p:spPr>
          <a:xfrm>
            <a:off x="5364163" y="6356350"/>
            <a:ext cx="1728787"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EF0C91A6-4E6D-49B0-A041-72664EA6CBBE}" type="slidenum">
              <a:rPr lang="en-GB">
                <a:solidFill>
                  <a:prstClr val="black">
                    <a:tint val="75000"/>
                  </a:prstClr>
                </a:solidFill>
              </a:rPr>
              <a:pPr>
                <a:defRPr/>
              </a:pPr>
              <a:t>‹#›</a:t>
            </a:fld>
            <a:endParaRPr lang="en-GB">
              <a:solidFill>
                <a:prstClr val="black">
                  <a:tint val="75000"/>
                </a:prstClr>
              </a:solidFill>
            </a:endParaRPr>
          </a:p>
        </p:txBody>
      </p:sp>
      <p:pic>
        <p:nvPicPr>
          <p:cNvPr id="1031" name="Picture 5"/>
          <p:cNvPicPr preferRelativeResize="0">
            <a:picLocks noChangeAspect="1" noChangeArrowheads="1"/>
          </p:cNvPicPr>
          <p:nvPr userDrawn="1"/>
        </p:nvPicPr>
        <p:blipFill>
          <a:blip r:embed="rId13" cstate="print"/>
          <a:srcRect/>
          <a:stretch>
            <a:fillRect/>
          </a:stretch>
        </p:blipFill>
        <p:spPr bwMode="auto">
          <a:xfrm>
            <a:off x="7235825" y="6308725"/>
            <a:ext cx="1800225" cy="433388"/>
          </a:xfrm>
          <a:prstGeom prst="rect">
            <a:avLst/>
          </a:prstGeom>
          <a:noFill/>
          <a:ln w="9525">
            <a:noFill/>
            <a:miter lim="800000"/>
            <a:headEnd/>
            <a:tailEnd/>
          </a:ln>
        </p:spPr>
      </p:pic>
      <p:pic>
        <p:nvPicPr>
          <p:cNvPr id="1032" name="Picture 4"/>
          <p:cNvPicPr preferRelativeResize="0">
            <a:picLocks noChangeAspect="1" noChangeArrowheads="1"/>
          </p:cNvPicPr>
          <p:nvPr userDrawn="1"/>
        </p:nvPicPr>
        <p:blipFill>
          <a:blip r:embed="rId14" cstate="print"/>
          <a:srcRect l="42047" t="40315" r="40630" b="29396"/>
          <a:stretch>
            <a:fillRect/>
          </a:stretch>
        </p:blipFill>
        <p:spPr bwMode="auto">
          <a:xfrm>
            <a:off x="0" y="0"/>
            <a:ext cx="1216025" cy="1196975"/>
          </a:xfrm>
          <a:prstGeom prst="rect">
            <a:avLst/>
          </a:prstGeom>
          <a:noFill/>
          <a:ln w="9525">
            <a:noFill/>
            <a:miter lim="800000"/>
            <a:headEnd/>
            <a:tailEnd/>
          </a:ln>
        </p:spPr>
      </p:pic>
      <p:cxnSp>
        <p:nvCxnSpPr>
          <p:cNvPr id="14" name="Connecteur droit 13"/>
          <p:cNvCxnSpPr/>
          <p:nvPr userDrawn="1"/>
        </p:nvCxnSpPr>
        <p:spPr>
          <a:xfrm>
            <a:off x="0" y="1196975"/>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63252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p:txStyles>
    <p:titleStyle>
      <a:lvl1pPr algn="l" rtl="0" fontAlgn="base">
        <a:spcBef>
          <a:spcPct val="0"/>
        </a:spcBef>
        <a:spcAft>
          <a:spcPct val="0"/>
        </a:spcAft>
        <a:defRPr sz="4000" b="1" kern="1200">
          <a:solidFill>
            <a:schemeClr val="bg1">
              <a:lumMod val="50000"/>
            </a:schemeClr>
          </a:solidFill>
          <a:latin typeface="+mj-lt"/>
          <a:ea typeface="+mj-ea"/>
          <a:cs typeface="+mj-cs"/>
        </a:defRPr>
      </a:lvl1pPr>
      <a:lvl2pPr algn="l" rtl="0" fontAlgn="base">
        <a:spcBef>
          <a:spcPct val="0"/>
        </a:spcBef>
        <a:spcAft>
          <a:spcPct val="0"/>
        </a:spcAft>
        <a:defRPr sz="4000" b="1">
          <a:solidFill>
            <a:srgbClr val="0099B5"/>
          </a:solidFill>
          <a:latin typeface="Calibri" pitchFamily="34" charset="0"/>
        </a:defRPr>
      </a:lvl2pPr>
      <a:lvl3pPr algn="l" rtl="0" fontAlgn="base">
        <a:spcBef>
          <a:spcPct val="0"/>
        </a:spcBef>
        <a:spcAft>
          <a:spcPct val="0"/>
        </a:spcAft>
        <a:defRPr sz="4000" b="1">
          <a:solidFill>
            <a:srgbClr val="0099B5"/>
          </a:solidFill>
          <a:latin typeface="Calibri" pitchFamily="34" charset="0"/>
        </a:defRPr>
      </a:lvl3pPr>
      <a:lvl4pPr algn="l" rtl="0" fontAlgn="base">
        <a:spcBef>
          <a:spcPct val="0"/>
        </a:spcBef>
        <a:spcAft>
          <a:spcPct val="0"/>
        </a:spcAft>
        <a:defRPr sz="4000" b="1">
          <a:solidFill>
            <a:srgbClr val="0099B5"/>
          </a:solidFill>
          <a:latin typeface="Calibri" pitchFamily="34" charset="0"/>
        </a:defRPr>
      </a:lvl4pPr>
      <a:lvl5pPr algn="l" rtl="0" fontAlgn="base">
        <a:spcBef>
          <a:spcPct val="0"/>
        </a:spcBef>
        <a:spcAft>
          <a:spcPct val="0"/>
        </a:spcAft>
        <a:defRPr sz="4000" b="1">
          <a:solidFill>
            <a:srgbClr val="0099B5"/>
          </a:solidFill>
          <a:latin typeface="Calibri" pitchFamily="34" charset="0"/>
        </a:defRPr>
      </a:lvl5pPr>
      <a:lvl6pPr marL="457200" algn="l" rtl="0" fontAlgn="base">
        <a:spcBef>
          <a:spcPct val="0"/>
        </a:spcBef>
        <a:spcAft>
          <a:spcPct val="0"/>
        </a:spcAft>
        <a:defRPr sz="4000" b="1">
          <a:solidFill>
            <a:srgbClr val="0099B5"/>
          </a:solidFill>
          <a:latin typeface="Calibri" pitchFamily="34" charset="0"/>
        </a:defRPr>
      </a:lvl6pPr>
      <a:lvl7pPr marL="914400" algn="l" rtl="0" fontAlgn="base">
        <a:spcBef>
          <a:spcPct val="0"/>
        </a:spcBef>
        <a:spcAft>
          <a:spcPct val="0"/>
        </a:spcAft>
        <a:defRPr sz="4000" b="1">
          <a:solidFill>
            <a:srgbClr val="0099B5"/>
          </a:solidFill>
          <a:latin typeface="Calibri" pitchFamily="34" charset="0"/>
        </a:defRPr>
      </a:lvl7pPr>
      <a:lvl8pPr marL="1371600" algn="l" rtl="0" fontAlgn="base">
        <a:spcBef>
          <a:spcPct val="0"/>
        </a:spcBef>
        <a:spcAft>
          <a:spcPct val="0"/>
        </a:spcAft>
        <a:defRPr sz="4000" b="1">
          <a:solidFill>
            <a:srgbClr val="0099B5"/>
          </a:solidFill>
          <a:latin typeface="Calibri" pitchFamily="34" charset="0"/>
        </a:defRPr>
      </a:lvl8pPr>
      <a:lvl9pPr marL="1828800" algn="l" rtl="0" fontAlgn="base">
        <a:spcBef>
          <a:spcPct val="0"/>
        </a:spcBef>
        <a:spcAft>
          <a:spcPct val="0"/>
        </a:spcAft>
        <a:defRPr sz="4000" b="1">
          <a:solidFill>
            <a:srgbClr val="0099B5"/>
          </a:solidFill>
          <a:latin typeface="Calibri" pitchFamily="34" charset="0"/>
        </a:defRPr>
      </a:lvl9pPr>
    </p:titleStyle>
    <p:bodyStyle>
      <a:lvl1pPr marL="342900" indent="-342900" algn="l" rtl="0" fontAlgn="base">
        <a:spcBef>
          <a:spcPct val="20000"/>
        </a:spcBef>
        <a:spcAft>
          <a:spcPct val="0"/>
        </a:spcAft>
        <a:buBlip>
          <a:blip r:embed="rId15"/>
        </a:buBlip>
        <a:defRPr sz="3200" kern="1200">
          <a:solidFill>
            <a:srgbClr val="666D70"/>
          </a:solidFill>
          <a:latin typeface="+mn-lt"/>
          <a:ea typeface="+mn-ea"/>
          <a:cs typeface="+mn-cs"/>
        </a:defRPr>
      </a:lvl1pPr>
      <a:lvl2pPr marL="742950" indent="-285750" algn="l" rtl="0" fontAlgn="base">
        <a:spcBef>
          <a:spcPct val="20000"/>
        </a:spcBef>
        <a:spcAft>
          <a:spcPct val="0"/>
        </a:spcAft>
        <a:buClr>
          <a:srgbClr val="0099B5"/>
        </a:buClr>
        <a:buFont typeface="Arial" charset="0"/>
        <a:buChar char="–"/>
        <a:defRPr sz="2800" kern="1200">
          <a:solidFill>
            <a:srgbClr val="666D70"/>
          </a:solidFill>
          <a:latin typeface="+mn-lt"/>
          <a:ea typeface="+mn-ea"/>
          <a:cs typeface="+mn-cs"/>
        </a:defRPr>
      </a:lvl2pPr>
      <a:lvl3pPr marL="1143000" indent="-228600" algn="l" rtl="0" fontAlgn="base">
        <a:spcBef>
          <a:spcPct val="20000"/>
        </a:spcBef>
        <a:spcAft>
          <a:spcPct val="0"/>
        </a:spcAft>
        <a:buClr>
          <a:srgbClr val="0099B5"/>
        </a:buClr>
        <a:buFont typeface="Arial" charset="0"/>
        <a:buChar char="•"/>
        <a:defRPr sz="2400" kern="1200">
          <a:solidFill>
            <a:srgbClr val="666D70"/>
          </a:solidFill>
          <a:latin typeface="+mn-lt"/>
          <a:ea typeface="+mn-ea"/>
          <a:cs typeface="+mn-cs"/>
        </a:defRPr>
      </a:lvl3pPr>
      <a:lvl4pPr marL="1600200" indent="-228600" algn="l" rtl="0" fontAlgn="base">
        <a:spcBef>
          <a:spcPct val="20000"/>
        </a:spcBef>
        <a:spcAft>
          <a:spcPct val="0"/>
        </a:spcAft>
        <a:buClr>
          <a:srgbClr val="0099B5"/>
        </a:buClr>
        <a:buFont typeface="Arial" charset="0"/>
        <a:buChar char="–"/>
        <a:defRPr sz="2000" kern="1200">
          <a:solidFill>
            <a:srgbClr val="666D70"/>
          </a:solidFill>
          <a:latin typeface="+mn-lt"/>
          <a:ea typeface="+mn-ea"/>
          <a:cs typeface="+mn-cs"/>
        </a:defRPr>
      </a:lvl4pPr>
      <a:lvl5pPr marL="2057400" indent="-228600" algn="l" rtl="0" fontAlgn="base">
        <a:spcBef>
          <a:spcPct val="20000"/>
        </a:spcBef>
        <a:spcAft>
          <a:spcPct val="0"/>
        </a:spcAft>
        <a:buClr>
          <a:srgbClr val="0099B5"/>
        </a:buClr>
        <a:buFont typeface="Arial" charset="0"/>
        <a:buChar char="»"/>
        <a:defRPr sz="2000" kern="1200">
          <a:solidFill>
            <a:srgbClr val="666D7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package" Target="../embeddings/Microsoft_Excel_Worksheet1.xlsx"/><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package" Target="../embeddings/Microsoft_Excel_Worksheet4.xlsx"/><Relationship Id="rId5" Type="http://schemas.openxmlformats.org/officeDocument/2006/relationships/image" Target="../media/image17.emf"/><Relationship Id="rId4" Type="http://schemas.openxmlformats.org/officeDocument/2006/relationships/package" Target="../embeddings/Microsoft_Excel_Worksheet3.xlsx"/></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6296"/>
            <a:ext cx="8515338" cy="1046440"/>
          </a:xfrm>
        </p:spPr>
        <p:txBody>
          <a:bodyPr/>
          <a:lstStyle/>
          <a:p>
            <a:pPr algn="l"/>
            <a:r>
              <a:rPr lang="en-GB" sz="3600" dirty="0"/>
              <a:t>QIV vs. TIV: </a:t>
            </a:r>
            <a:r>
              <a:rPr lang="es-AR" sz="3200" dirty="0"/>
              <a:t>Análisis de Costo Efectividad, experiencias en </a:t>
            </a:r>
            <a:r>
              <a:rPr lang="en-GB" sz="3200" dirty="0"/>
              <a:t>Uruguay &amp; Paraguay</a:t>
            </a:r>
            <a:endParaRPr lang="fr-FR" dirty="0">
              <a:solidFill>
                <a:schemeClr val="accent4"/>
              </a:solidFill>
            </a:endParaRPr>
          </a:p>
        </p:txBody>
      </p:sp>
      <p:sp>
        <p:nvSpPr>
          <p:cNvPr id="3" name="Subtitle 2"/>
          <p:cNvSpPr>
            <a:spLocks noGrp="1"/>
          </p:cNvSpPr>
          <p:nvPr>
            <p:ph type="subTitle" idx="1"/>
          </p:nvPr>
        </p:nvSpPr>
        <p:spPr>
          <a:xfrm>
            <a:off x="6660232" y="5611423"/>
            <a:ext cx="2358427" cy="276999"/>
          </a:xfrm>
        </p:spPr>
        <p:txBody>
          <a:bodyPr/>
          <a:lstStyle/>
          <a:p>
            <a:pPr algn="r">
              <a:spcBef>
                <a:spcPct val="20000"/>
              </a:spcBef>
            </a:pPr>
            <a:r>
              <a:rPr lang="en-US" sz="1800" i="1" dirty="0">
                <a:latin typeface="Arial" charset="0"/>
                <a:cs typeface="Arial" charset="0"/>
              </a:rPr>
              <a:t>25/11/2021</a:t>
            </a:r>
            <a:endParaRPr lang="en-US" sz="1600" dirty="0">
              <a:latin typeface="Arial" charset="0"/>
              <a:cs typeface="Arial" charset="0"/>
            </a:endParaRPr>
          </a:p>
        </p:txBody>
      </p:sp>
    </p:spTree>
    <p:extLst>
      <p:ext uri="{BB962C8B-B14F-4D97-AF65-F5344CB8AC3E}">
        <p14:creationId xmlns:p14="http://schemas.microsoft.com/office/powerpoint/2010/main" val="3653751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3">
                    <a:lumMod val="75000"/>
                  </a:schemeClr>
                </a:solidFill>
              </a:rPr>
              <a:t>Inputs</a:t>
            </a:r>
          </a:p>
        </p:txBody>
      </p:sp>
      <p:sp>
        <p:nvSpPr>
          <p:cNvPr id="3" name="Text Placeholder 2"/>
          <p:cNvSpPr>
            <a:spLocks noGrp="1"/>
          </p:cNvSpPr>
          <p:nvPr>
            <p:ph type="body" idx="1"/>
          </p:nvPr>
        </p:nvSpPr>
        <p:spPr/>
        <p:txBody>
          <a:bodyPr/>
          <a:lstStyle/>
          <a:p>
            <a:endParaRPr lang="en-GB" dirty="0"/>
          </a:p>
        </p:txBody>
      </p:sp>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10</a:t>
            </a:fld>
            <a:endParaRPr lang="en-GB">
              <a:solidFill>
                <a:prstClr val="black">
                  <a:tint val="75000"/>
                </a:prstClr>
              </a:solidFill>
            </a:endParaRPr>
          </a:p>
        </p:txBody>
      </p:sp>
    </p:spTree>
    <p:extLst>
      <p:ext uri="{BB962C8B-B14F-4D97-AF65-F5344CB8AC3E}">
        <p14:creationId xmlns:p14="http://schemas.microsoft.com/office/powerpoint/2010/main" val="45892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98" y="217432"/>
            <a:ext cx="8626410" cy="984885"/>
          </a:xfrm>
        </p:spPr>
        <p:txBody>
          <a:bodyPr/>
          <a:lstStyle/>
          <a:p>
            <a:r>
              <a:rPr lang="en-GB" sz="3200" dirty="0"/>
              <a:t>Model inputs &amp; assumptions</a:t>
            </a:r>
            <a:br>
              <a:rPr lang="en-GB" sz="3200" dirty="0"/>
            </a:br>
            <a:endParaRPr lang="en-GB" sz="3200"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11</a:t>
            </a:fld>
            <a:endParaRPr lang="en-GB" dirty="0">
              <a:solidFill>
                <a:srgbClr val="808080"/>
              </a:solidFill>
            </a:endParaRPr>
          </a:p>
        </p:txBody>
      </p:sp>
      <p:sp>
        <p:nvSpPr>
          <p:cNvPr id="9" name="TextBox 8">
            <a:extLst>
              <a:ext uri="{FF2B5EF4-FFF2-40B4-BE49-F238E27FC236}">
                <a16:creationId xmlns:a16="http://schemas.microsoft.com/office/drawing/2014/main" id="{1096E737-FFD1-4A37-B099-BCEC5A1A8746}"/>
              </a:ext>
            </a:extLst>
          </p:cNvPr>
          <p:cNvSpPr txBox="1"/>
          <p:nvPr/>
        </p:nvSpPr>
        <p:spPr>
          <a:xfrm>
            <a:off x="561301" y="1468023"/>
            <a:ext cx="7992888" cy="4524315"/>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accent6">
                    <a:lumMod val="75000"/>
                    <a:lumOff val="25000"/>
                  </a:schemeClr>
                </a:solidFill>
              </a:rPr>
              <a:t>Population and life expectancy</a:t>
            </a:r>
          </a:p>
          <a:p>
            <a:pPr marL="285750" indent="-285750">
              <a:buFont typeface="Arial" panose="020B0604020202020204" pitchFamily="34" charset="0"/>
              <a:buChar char="•"/>
            </a:pPr>
            <a:r>
              <a:rPr lang="en-GB" dirty="0">
                <a:solidFill>
                  <a:schemeClr val="accent6">
                    <a:lumMod val="75000"/>
                    <a:lumOff val="25000"/>
                  </a:schemeClr>
                </a:solidFill>
              </a:rPr>
              <a:t>Epidemiology of influenza &amp; vaccination coverage</a:t>
            </a:r>
          </a:p>
          <a:p>
            <a:pPr marL="285750" indent="-285750">
              <a:buFont typeface="Arial" panose="020B0604020202020204" pitchFamily="34" charset="0"/>
              <a:buChar char="•"/>
            </a:pPr>
            <a:r>
              <a:rPr lang="en-GB" dirty="0">
                <a:solidFill>
                  <a:schemeClr val="accent6">
                    <a:lumMod val="75000"/>
                    <a:lumOff val="25000"/>
                  </a:schemeClr>
                </a:solidFill>
              </a:rPr>
              <a:t>Rate of influenza-related GP consultations</a:t>
            </a:r>
          </a:p>
          <a:p>
            <a:pPr marL="285750" indent="-285750">
              <a:buFont typeface="Arial" panose="020B0604020202020204" pitchFamily="34" charset="0"/>
              <a:buChar char="•"/>
            </a:pPr>
            <a:r>
              <a:rPr lang="en-GB" dirty="0">
                <a:solidFill>
                  <a:schemeClr val="accent6">
                    <a:lumMod val="75000"/>
                    <a:lumOff val="25000"/>
                  </a:schemeClr>
                </a:solidFill>
              </a:rPr>
              <a:t>Rate of influenza-related hospitalisations</a:t>
            </a:r>
          </a:p>
          <a:p>
            <a:pPr marL="285750" indent="-285750">
              <a:buFont typeface="Arial" panose="020B0604020202020204" pitchFamily="34" charset="0"/>
              <a:buChar char="•"/>
            </a:pPr>
            <a:r>
              <a:rPr lang="en-GB" dirty="0">
                <a:solidFill>
                  <a:schemeClr val="accent6">
                    <a:lumMod val="75000"/>
                    <a:lumOff val="25000"/>
                  </a:schemeClr>
                </a:solidFill>
              </a:rPr>
              <a:t>Rate of influenza-related deaths</a:t>
            </a:r>
          </a:p>
          <a:p>
            <a:pPr marL="285750" indent="-285750">
              <a:buFont typeface="Arial" panose="020B0604020202020204" pitchFamily="34" charset="0"/>
              <a:buChar char="•"/>
            </a:pPr>
            <a:r>
              <a:rPr lang="en-GB" dirty="0">
                <a:solidFill>
                  <a:schemeClr val="accent6">
                    <a:lumMod val="75000"/>
                    <a:lumOff val="25000"/>
                  </a:schemeClr>
                </a:solidFill>
              </a:rPr>
              <a:t>Strain distribution</a:t>
            </a:r>
          </a:p>
          <a:p>
            <a:pPr marL="285750" indent="-285750">
              <a:buFont typeface="Arial" panose="020B0604020202020204" pitchFamily="34" charset="0"/>
              <a:buChar char="•"/>
            </a:pPr>
            <a:r>
              <a:rPr lang="en-GB" dirty="0">
                <a:solidFill>
                  <a:schemeClr val="accent6">
                    <a:lumMod val="75000"/>
                    <a:lumOff val="25000"/>
                  </a:schemeClr>
                </a:solidFill>
              </a:rPr>
              <a:t>Observed TIV coverage</a:t>
            </a:r>
          </a:p>
          <a:p>
            <a:pPr marL="285750" indent="-285750">
              <a:buFont typeface="Arial" panose="020B0604020202020204" pitchFamily="34" charset="0"/>
              <a:buChar char="•"/>
            </a:pPr>
            <a:r>
              <a:rPr lang="en-GB" dirty="0">
                <a:solidFill>
                  <a:schemeClr val="accent6">
                    <a:lumMod val="75000"/>
                    <a:lumOff val="25000"/>
                  </a:schemeClr>
                </a:solidFill>
              </a:rPr>
              <a:t>Number of non-consulting cases</a:t>
            </a:r>
          </a:p>
          <a:p>
            <a:pPr marL="285750" indent="-285750">
              <a:buFont typeface="Arial" panose="020B0604020202020204" pitchFamily="34" charset="0"/>
              <a:buChar char="•"/>
            </a:pPr>
            <a:r>
              <a:rPr lang="en-GB" dirty="0">
                <a:solidFill>
                  <a:schemeClr val="accent6">
                    <a:lumMod val="75000"/>
                    <a:lumOff val="25000"/>
                  </a:schemeClr>
                </a:solidFill>
              </a:rPr>
              <a:t>Vaccine efficacy</a:t>
            </a:r>
          </a:p>
          <a:p>
            <a:pPr marL="285750" indent="-285750">
              <a:buFont typeface="Arial" panose="020B0604020202020204" pitchFamily="34" charset="0"/>
              <a:buChar char="•"/>
            </a:pPr>
            <a:r>
              <a:rPr lang="en-GB" dirty="0">
                <a:solidFill>
                  <a:schemeClr val="accent6">
                    <a:lumMod val="75000"/>
                    <a:lumOff val="25000"/>
                  </a:schemeClr>
                </a:solidFill>
              </a:rPr>
              <a:t>Utilities</a:t>
            </a:r>
          </a:p>
          <a:p>
            <a:pPr marL="285750" indent="-285750">
              <a:buFont typeface="Arial" panose="020B0604020202020204" pitchFamily="34" charset="0"/>
              <a:buChar char="•"/>
            </a:pPr>
            <a:r>
              <a:rPr lang="en-GB" dirty="0">
                <a:solidFill>
                  <a:schemeClr val="accent6">
                    <a:lumMod val="75000"/>
                    <a:lumOff val="25000"/>
                  </a:schemeClr>
                </a:solidFill>
              </a:rPr>
              <a:t>Unit costs (vaccines cost and resources used cost)</a:t>
            </a:r>
          </a:p>
          <a:p>
            <a:pPr marL="285750" indent="-285750">
              <a:buFont typeface="Arial" panose="020B0604020202020204" pitchFamily="34" charset="0"/>
              <a:buChar char="•"/>
            </a:pPr>
            <a:r>
              <a:rPr lang="en-GB" dirty="0">
                <a:solidFill>
                  <a:schemeClr val="accent6">
                    <a:lumMod val="75000"/>
                    <a:lumOff val="25000"/>
                  </a:schemeClr>
                </a:solidFill>
              </a:rPr>
              <a:t>Hospitalisation unit costs</a:t>
            </a:r>
          </a:p>
          <a:p>
            <a:pPr marL="285750" indent="-285750">
              <a:buFont typeface="Arial" panose="020B0604020202020204" pitchFamily="34" charset="0"/>
              <a:buChar char="•"/>
            </a:pPr>
            <a:r>
              <a:rPr lang="en-GB" dirty="0">
                <a:solidFill>
                  <a:schemeClr val="accent6">
                    <a:lumMod val="75000"/>
                    <a:lumOff val="25000"/>
                  </a:schemeClr>
                </a:solidFill>
              </a:rPr>
              <a:t>Productivity loss due to illness</a:t>
            </a:r>
          </a:p>
          <a:p>
            <a:pPr marL="285750" indent="-285750">
              <a:buFont typeface="Arial" panose="020B0604020202020204" pitchFamily="34" charset="0"/>
              <a:buChar char="•"/>
            </a:pPr>
            <a:r>
              <a:rPr lang="en-GB" dirty="0">
                <a:solidFill>
                  <a:schemeClr val="accent6">
                    <a:lumMod val="75000"/>
                    <a:lumOff val="25000"/>
                  </a:schemeClr>
                </a:solidFill>
              </a:rPr>
              <a:t>Productivity loss due to death</a:t>
            </a:r>
          </a:p>
          <a:p>
            <a:pPr marL="285750" indent="-285750">
              <a:buFont typeface="Arial" panose="020B0604020202020204" pitchFamily="34" charset="0"/>
              <a:buChar char="•"/>
            </a:pPr>
            <a:endParaRPr lang="en-GB" dirty="0">
              <a:solidFill>
                <a:schemeClr val="accent6">
                  <a:lumMod val="75000"/>
                  <a:lumOff val="25000"/>
                </a:schemeClr>
              </a:solidFill>
            </a:endParaRPr>
          </a:p>
          <a:p>
            <a:endParaRPr lang="en-US" dirty="0"/>
          </a:p>
        </p:txBody>
      </p:sp>
    </p:spTree>
    <p:extLst>
      <p:ext uri="{BB962C8B-B14F-4D97-AF65-F5344CB8AC3E}">
        <p14:creationId xmlns:p14="http://schemas.microsoft.com/office/powerpoint/2010/main" val="405539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3">
                    <a:lumMod val="75000"/>
                  </a:schemeClr>
                </a:solidFill>
              </a:rPr>
              <a:t>QIV vs. TIV</a:t>
            </a:r>
            <a:br>
              <a:rPr lang="en-GB" dirty="0">
                <a:solidFill>
                  <a:schemeClr val="accent3">
                    <a:lumMod val="75000"/>
                  </a:schemeClr>
                </a:solidFill>
              </a:rPr>
            </a:br>
            <a:r>
              <a:rPr lang="en-GB" sz="3200" dirty="0">
                <a:solidFill>
                  <a:schemeClr val="accent3">
                    <a:lumMod val="75000"/>
                  </a:schemeClr>
                </a:solidFill>
              </a:rPr>
              <a:t>Base case</a:t>
            </a:r>
          </a:p>
        </p:txBody>
      </p:sp>
      <p:sp>
        <p:nvSpPr>
          <p:cNvPr id="3" name="Text Placeholder 2"/>
          <p:cNvSpPr>
            <a:spLocks noGrp="1"/>
          </p:cNvSpPr>
          <p:nvPr>
            <p:ph type="body" idx="1"/>
          </p:nvPr>
        </p:nvSpPr>
        <p:spPr/>
        <p:txBody>
          <a:bodyPr/>
          <a:lstStyle/>
          <a:p>
            <a:r>
              <a:rPr lang="en-GB" sz="3600" b="1" dirty="0"/>
              <a:t>Uruguay RESULTS</a:t>
            </a:r>
          </a:p>
        </p:txBody>
      </p:sp>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12</a:t>
            </a:fld>
            <a:endParaRPr lang="en-GB">
              <a:solidFill>
                <a:prstClr val="black">
                  <a:tint val="75000"/>
                </a:prstClr>
              </a:solidFill>
            </a:endParaRPr>
          </a:p>
        </p:txBody>
      </p:sp>
    </p:spTree>
    <p:extLst>
      <p:ext uri="{BB962C8B-B14F-4D97-AF65-F5344CB8AC3E}">
        <p14:creationId xmlns:p14="http://schemas.microsoft.com/office/powerpoint/2010/main" val="394514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err="1"/>
              <a:t>Results|Base</a:t>
            </a:r>
            <a:r>
              <a:rPr lang="en-GB" sz="3200" dirty="0"/>
              <a:t> case</a:t>
            </a:r>
            <a:br>
              <a:rPr lang="en-GB" sz="3200" dirty="0"/>
            </a:br>
            <a:r>
              <a:rPr lang="en-GB" dirty="0">
                <a:solidFill>
                  <a:schemeClr val="accent4"/>
                </a:solidFill>
              </a:rPr>
              <a:t>Clinical benefit of QIV</a:t>
            </a: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13</a:t>
            </a:fld>
            <a:endParaRPr lang="en-GB" dirty="0">
              <a:solidFill>
                <a:srgbClr val="808080"/>
              </a:solidFill>
            </a:endParaRPr>
          </a:p>
        </p:txBody>
      </p:sp>
      <p:sp>
        <p:nvSpPr>
          <p:cNvPr id="4" name="Content Placeholder 3"/>
          <p:cNvSpPr>
            <a:spLocks noGrp="1"/>
          </p:cNvSpPr>
          <p:nvPr>
            <p:ph idx="1"/>
          </p:nvPr>
        </p:nvSpPr>
        <p:spPr>
          <a:xfrm>
            <a:off x="256340" y="1281096"/>
            <a:ext cx="8568952" cy="5593839"/>
          </a:xfrm>
        </p:spPr>
        <p:txBody>
          <a:bodyPr/>
          <a:lstStyle/>
          <a:p>
            <a:r>
              <a:rPr lang="en-GB" dirty="0"/>
              <a:t>The replacement of TIV with QIV in the Uruguayan National Immunization Program (NIP) would result in, for an average influenza season:</a:t>
            </a:r>
          </a:p>
          <a:p>
            <a:pPr lvl="1"/>
            <a:r>
              <a:rPr lang="en-GB" dirty="0"/>
              <a:t>744 </a:t>
            </a:r>
            <a:r>
              <a:rPr lang="en-GB" dirty="0">
                <a:solidFill>
                  <a:schemeClr val="tx1"/>
                </a:solidFill>
              </a:rPr>
              <a:t>influenza cases avoided</a:t>
            </a:r>
            <a:r>
              <a:rPr lang="en-GB" dirty="0"/>
              <a:t>, </a:t>
            </a:r>
          </a:p>
          <a:p>
            <a:pPr lvl="1"/>
            <a:r>
              <a:rPr lang="en-GB" dirty="0"/>
              <a:t>505 influenza-related </a:t>
            </a:r>
            <a:r>
              <a:rPr lang="en-GB" dirty="0">
                <a:solidFill>
                  <a:schemeClr val="tx1"/>
                </a:solidFill>
              </a:rPr>
              <a:t>GP consultations avoided</a:t>
            </a:r>
            <a:r>
              <a:rPr lang="en-GB" dirty="0"/>
              <a:t>,</a:t>
            </a:r>
          </a:p>
          <a:p>
            <a:pPr lvl="1"/>
            <a:r>
              <a:rPr lang="en-GB" dirty="0"/>
              <a:t>15 influenza-related </a:t>
            </a:r>
            <a:r>
              <a:rPr lang="en-GB" dirty="0">
                <a:solidFill>
                  <a:schemeClr val="tx1"/>
                </a:solidFill>
              </a:rPr>
              <a:t>hospitalisations avoided</a:t>
            </a:r>
            <a:r>
              <a:rPr lang="en-GB" dirty="0"/>
              <a:t>, </a:t>
            </a:r>
          </a:p>
          <a:p>
            <a:pPr lvl="1"/>
            <a:r>
              <a:rPr lang="en-GB" dirty="0"/>
              <a:t>3 influenza-related </a:t>
            </a:r>
            <a:r>
              <a:rPr lang="en-GB" dirty="0">
                <a:solidFill>
                  <a:schemeClr val="tx1"/>
                </a:solidFill>
              </a:rPr>
              <a:t>deaths avoided</a:t>
            </a:r>
            <a:r>
              <a:rPr lang="en-GB" dirty="0"/>
              <a:t>,</a:t>
            </a:r>
          </a:p>
          <a:p>
            <a:pPr lvl="1"/>
            <a:r>
              <a:rPr lang="en-GB" dirty="0"/>
              <a:t>24 </a:t>
            </a:r>
            <a:r>
              <a:rPr lang="en-GB" dirty="0">
                <a:solidFill>
                  <a:schemeClr val="tx1"/>
                </a:solidFill>
              </a:rPr>
              <a:t>life-years gained</a:t>
            </a:r>
            <a:r>
              <a:rPr lang="en-GB" dirty="0"/>
              <a:t>, and </a:t>
            </a:r>
          </a:p>
          <a:p>
            <a:pPr lvl="1"/>
            <a:r>
              <a:rPr lang="en-GB" dirty="0"/>
              <a:t>37 </a:t>
            </a:r>
            <a:r>
              <a:rPr lang="en-GB" dirty="0">
                <a:solidFill>
                  <a:schemeClr val="tx1"/>
                </a:solidFill>
              </a:rPr>
              <a:t>QALYs gained</a:t>
            </a:r>
            <a:r>
              <a:rPr lang="en-GB" dirty="0"/>
              <a:t>.</a:t>
            </a:r>
          </a:p>
          <a:p>
            <a:pPr marL="0" indent="0">
              <a:buNone/>
            </a:pPr>
            <a:endParaRPr lang="en-GB" b="1" dirty="0"/>
          </a:p>
          <a:p>
            <a:r>
              <a:rPr lang="en-US" dirty="0"/>
              <a:t>Most of the influenza-related consultations and hospitalizations would be avoided among children </a:t>
            </a:r>
            <a:r>
              <a:rPr lang="en-GB" dirty="0"/>
              <a:t>≤4</a:t>
            </a:r>
            <a:r>
              <a:rPr lang="en-US" dirty="0"/>
              <a:t> years of age and adults ≥65 years of age: </a:t>
            </a:r>
          </a:p>
          <a:p>
            <a:pPr lvl="1"/>
            <a:r>
              <a:rPr lang="en-US" dirty="0"/>
              <a:t>41% and 31% of avoided influenza cases, respectively</a:t>
            </a:r>
          </a:p>
          <a:p>
            <a:pPr lvl="1"/>
            <a:r>
              <a:rPr lang="en-US" dirty="0"/>
              <a:t>41% and 33% of avoided GP consultations, respectively</a:t>
            </a:r>
          </a:p>
          <a:p>
            <a:pPr lvl="1"/>
            <a:r>
              <a:rPr lang="en-US" dirty="0"/>
              <a:t>28% and 64% of avoided hospitalizations, respectively</a:t>
            </a:r>
          </a:p>
          <a:p>
            <a:pPr lvl="1"/>
            <a:r>
              <a:rPr lang="en-US" dirty="0"/>
              <a:t>All the avoided deaths were in the age group ≥65 years.</a:t>
            </a:r>
          </a:p>
          <a:p>
            <a:endParaRPr lang="en-GB" b="1" dirty="0"/>
          </a:p>
        </p:txBody>
      </p:sp>
    </p:spTree>
    <p:extLst>
      <p:ext uri="{BB962C8B-B14F-4D97-AF65-F5344CB8AC3E}">
        <p14:creationId xmlns:p14="http://schemas.microsoft.com/office/powerpoint/2010/main" val="231620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err="1"/>
              <a:t>Results|Base</a:t>
            </a:r>
            <a:r>
              <a:rPr lang="en-GB" sz="3200" dirty="0"/>
              <a:t> case</a:t>
            </a:r>
            <a:br>
              <a:rPr lang="en-GB" sz="3200" dirty="0"/>
            </a:br>
            <a:r>
              <a:rPr lang="en-GB" dirty="0">
                <a:solidFill>
                  <a:schemeClr val="accent4"/>
                </a:solidFill>
              </a:rPr>
              <a:t>Incremental cost</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14</a:t>
            </a:fld>
            <a:endParaRPr lang="en-GB" dirty="0">
              <a:solidFill>
                <a:srgbClr val="808080"/>
              </a:solidFill>
            </a:endParaRPr>
          </a:p>
        </p:txBody>
      </p:sp>
      <p:sp>
        <p:nvSpPr>
          <p:cNvPr id="4" name="Content Placeholder 3"/>
          <p:cNvSpPr>
            <a:spLocks noGrp="1"/>
          </p:cNvSpPr>
          <p:nvPr>
            <p:ph idx="1"/>
          </p:nvPr>
        </p:nvSpPr>
        <p:spPr>
          <a:xfrm>
            <a:off x="263848" y="1347641"/>
            <a:ext cx="8640960" cy="4839786"/>
          </a:xfrm>
          <a:solidFill>
            <a:schemeClr val="bg1"/>
          </a:solidFill>
        </p:spPr>
        <p:txBody>
          <a:bodyPr/>
          <a:lstStyle/>
          <a:p>
            <a:r>
              <a:rPr lang="en-GB" dirty="0"/>
              <a:t>The higher price of QIV compared to TIV would </a:t>
            </a:r>
            <a:r>
              <a:rPr lang="en-GB" b="1" dirty="0"/>
              <a:t>increase vaccination cost</a:t>
            </a:r>
            <a:r>
              <a:rPr lang="en-GB" dirty="0"/>
              <a:t> </a:t>
            </a:r>
            <a:r>
              <a:rPr lang="en-GB" b="1" dirty="0"/>
              <a:t>by USD 1,6M per season</a:t>
            </a:r>
            <a:r>
              <a:rPr lang="en-GB" dirty="0"/>
              <a:t>.</a:t>
            </a:r>
          </a:p>
          <a:p>
            <a:endParaRPr lang="en-GB" dirty="0"/>
          </a:p>
          <a:p>
            <a:r>
              <a:rPr lang="en-GB" dirty="0"/>
              <a:t>This cost would be partially offset by the </a:t>
            </a:r>
            <a:r>
              <a:rPr lang="en-GB" b="1" dirty="0"/>
              <a:t>generated savings</a:t>
            </a:r>
            <a:r>
              <a:rPr lang="en-GB" dirty="0"/>
              <a:t>:</a:t>
            </a:r>
          </a:p>
          <a:p>
            <a:pPr lvl="1"/>
            <a:r>
              <a:rPr lang="en-GB" dirty="0"/>
              <a:t>USD 41 470 saved in the cost of </a:t>
            </a:r>
            <a:r>
              <a:rPr lang="en-GB" dirty="0">
                <a:solidFill>
                  <a:schemeClr val="tx1"/>
                </a:solidFill>
              </a:rPr>
              <a:t>GP consultation</a:t>
            </a:r>
            <a:r>
              <a:rPr lang="en-GB" dirty="0"/>
              <a:t>,</a:t>
            </a:r>
          </a:p>
          <a:p>
            <a:pPr lvl="1"/>
            <a:r>
              <a:rPr lang="en-GB" dirty="0"/>
              <a:t>USD 7 560 saved in </a:t>
            </a:r>
            <a:r>
              <a:rPr lang="en-GB" dirty="0">
                <a:solidFill>
                  <a:schemeClr val="tx1"/>
                </a:solidFill>
              </a:rPr>
              <a:t>hospitalisation</a:t>
            </a:r>
            <a:r>
              <a:rPr lang="en-GB" dirty="0"/>
              <a:t> costs, and</a:t>
            </a:r>
          </a:p>
          <a:p>
            <a:pPr lvl="1"/>
            <a:r>
              <a:rPr lang="en-GB" dirty="0"/>
              <a:t>USD 1585 saved in </a:t>
            </a:r>
            <a:r>
              <a:rPr lang="en-GB" dirty="0">
                <a:solidFill>
                  <a:schemeClr val="tx1"/>
                </a:solidFill>
              </a:rPr>
              <a:t>medication</a:t>
            </a:r>
            <a:r>
              <a:rPr lang="en-GB" dirty="0"/>
              <a:t> costs (consulting &amp; non-consulting cases).</a:t>
            </a:r>
          </a:p>
          <a:p>
            <a:pPr lvl="1"/>
            <a:endParaRPr lang="en-GB" dirty="0"/>
          </a:p>
          <a:p>
            <a:r>
              <a:rPr lang="en-GB" dirty="0"/>
              <a:t>Also (in societal perspective), by the productivity losses prevented:</a:t>
            </a:r>
          </a:p>
          <a:p>
            <a:pPr lvl="1"/>
            <a:r>
              <a:rPr lang="en-GB" dirty="0"/>
              <a:t>USD 4505 saved in the cost of </a:t>
            </a:r>
            <a:r>
              <a:rPr lang="en-GB" dirty="0">
                <a:solidFill>
                  <a:schemeClr val="tx1"/>
                </a:solidFill>
              </a:rPr>
              <a:t>absenteeism</a:t>
            </a:r>
            <a:r>
              <a:rPr lang="en-GB" dirty="0"/>
              <a:t>, and</a:t>
            </a:r>
          </a:p>
          <a:p>
            <a:pPr lvl="1"/>
            <a:r>
              <a:rPr lang="en-GB" dirty="0"/>
              <a:t>USD 8 872 saved in the cost of </a:t>
            </a:r>
            <a:r>
              <a:rPr lang="en-GB" dirty="0">
                <a:solidFill>
                  <a:schemeClr val="tx1"/>
                </a:solidFill>
              </a:rPr>
              <a:t>early death</a:t>
            </a:r>
            <a:r>
              <a:rPr lang="en-GB" dirty="0"/>
              <a:t>.</a:t>
            </a:r>
          </a:p>
          <a:p>
            <a:endParaRPr lang="en-GB" dirty="0"/>
          </a:p>
          <a:p>
            <a:r>
              <a:rPr lang="en-GB" dirty="0"/>
              <a:t>The </a:t>
            </a:r>
            <a:r>
              <a:rPr lang="en-GB" b="1" dirty="0">
                <a:solidFill>
                  <a:schemeClr val="accent1"/>
                </a:solidFill>
              </a:rPr>
              <a:t>incremental cost</a:t>
            </a:r>
            <a:r>
              <a:rPr lang="en-GB" dirty="0"/>
              <a:t>:</a:t>
            </a:r>
          </a:p>
          <a:p>
            <a:pPr lvl="1">
              <a:spcBef>
                <a:spcPts val="0"/>
              </a:spcBef>
              <a:spcAft>
                <a:spcPts val="0"/>
              </a:spcAft>
            </a:pPr>
            <a:r>
              <a:rPr lang="en-GB" dirty="0">
                <a:solidFill>
                  <a:schemeClr val="bg2">
                    <a:lumMod val="50000"/>
                  </a:schemeClr>
                </a:solidFill>
              </a:rPr>
              <a:t>Third-party payer perspective : USD 678 989</a:t>
            </a:r>
          </a:p>
          <a:p>
            <a:pPr lvl="1">
              <a:spcBef>
                <a:spcPts val="0"/>
              </a:spcBef>
              <a:spcAft>
                <a:spcPts val="0"/>
              </a:spcAft>
            </a:pPr>
            <a:r>
              <a:rPr lang="en-GB" dirty="0">
                <a:solidFill>
                  <a:schemeClr val="bg2">
                    <a:lumMod val="50000"/>
                  </a:schemeClr>
                </a:solidFill>
              </a:rPr>
              <a:t>Societal:</a:t>
            </a:r>
            <a:r>
              <a:rPr lang="en-GB" b="1" dirty="0">
                <a:solidFill>
                  <a:schemeClr val="bg2">
                    <a:lumMod val="50000"/>
                  </a:schemeClr>
                </a:solidFill>
              </a:rPr>
              <a:t> </a:t>
            </a:r>
            <a:r>
              <a:rPr lang="en-GB" dirty="0">
                <a:solidFill>
                  <a:schemeClr val="bg2">
                    <a:lumMod val="50000"/>
                  </a:schemeClr>
                </a:solidFill>
              </a:rPr>
              <a:t>USD 673 103</a:t>
            </a:r>
          </a:p>
          <a:p>
            <a:pPr lvl="1">
              <a:spcBef>
                <a:spcPts val="0"/>
              </a:spcBef>
              <a:spcAft>
                <a:spcPts val="0"/>
              </a:spcAft>
            </a:pPr>
            <a:endParaRPr lang="en-GB" sz="1800" b="1" dirty="0">
              <a:solidFill>
                <a:schemeClr val="bg2">
                  <a:lumMod val="50000"/>
                </a:schemeClr>
              </a:solidFill>
            </a:endParaRPr>
          </a:p>
        </p:txBody>
      </p:sp>
    </p:spTree>
    <p:extLst>
      <p:ext uri="{BB962C8B-B14F-4D97-AF65-F5344CB8AC3E}">
        <p14:creationId xmlns:p14="http://schemas.microsoft.com/office/powerpoint/2010/main" val="312165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78329"/>
            <a:ext cx="8626410" cy="861774"/>
          </a:xfrm>
        </p:spPr>
        <p:txBody>
          <a:bodyPr/>
          <a:lstStyle/>
          <a:p>
            <a:r>
              <a:rPr lang="en-GB" dirty="0" err="1"/>
              <a:t>Results|Base</a:t>
            </a:r>
            <a:r>
              <a:rPr lang="en-GB" dirty="0"/>
              <a:t> case</a:t>
            </a:r>
            <a:br>
              <a:rPr lang="en-GB" dirty="0"/>
            </a:br>
            <a:r>
              <a:rPr lang="en-GB" dirty="0">
                <a:solidFill>
                  <a:schemeClr val="accent4"/>
                </a:solidFill>
              </a:rPr>
              <a:t>Incremental cost-effectiveness ratios (ICERs)</a:t>
            </a:r>
            <a:endParaRPr lang="en-GB" dirty="0">
              <a:solidFill>
                <a:srgbClr val="FF0000"/>
              </a:solidFill>
            </a:endParaRP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15</a:t>
            </a:fld>
            <a:endParaRPr lang="en-GB" dirty="0">
              <a:solidFill>
                <a:srgbClr val="808080"/>
              </a:solidFill>
            </a:endParaRPr>
          </a:p>
        </p:txBody>
      </p:sp>
      <p:sp>
        <p:nvSpPr>
          <p:cNvPr id="6" name="Content Placeholder 5"/>
          <p:cNvSpPr>
            <a:spLocks noGrp="1"/>
          </p:cNvSpPr>
          <p:nvPr>
            <p:ph idx="1"/>
          </p:nvPr>
        </p:nvSpPr>
        <p:spPr>
          <a:xfrm>
            <a:off x="467544" y="1412776"/>
            <a:ext cx="8190936" cy="1384995"/>
          </a:xfrm>
        </p:spPr>
        <p:txBody>
          <a:bodyPr/>
          <a:lstStyle/>
          <a:p>
            <a:r>
              <a:rPr lang="en-GB" b="1" dirty="0">
                <a:solidFill>
                  <a:schemeClr val="accent1"/>
                </a:solidFill>
              </a:rPr>
              <a:t>Third-party payer perspective</a:t>
            </a:r>
            <a:r>
              <a:rPr lang="en-GB" dirty="0">
                <a:solidFill>
                  <a:schemeClr val="accent1"/>
                </a:solidFill>
              </a:rPr>
              <a:t>:</a:t>
            </a:r>
            <a:r>
              <a:rPr lang="en-GB" b="1" dirty="0">
                <a:solidFill>
                  <a:schemeClr val="accent1"/>
                </a:solidFill>
              </a:rPr>
              <a:t> 18 368 USD </a:t>
            </a:r>
            <a:r>
              <a:rPr lang="en-GB" dirty="0">
                <a:solidFill>
                  <a:schemeClr val="accent1"/>
                </a:solidFill>
              </a:rPr>
              <a:t>per QALY gained</a:t>
            </a:r>
            <a:r>
              <a:rPr lang="en-GB" dirty="0"/>
              <a:t>. </a:t>
            </a:r>
          </a:p>
          <a:p>
            <a:endParaRPr lang="en-GB" dirty="0"/>
          </a:p>
          <a:p>
            <a:r>
              <a:rPr lang="en-GB" b="1" dirty="0">
                <a:solidFill>
                  <a:schemeClr val="accent1"/>
                </a:solidFill>
              </a:rPr>
              <a:t>Societal perspective</a:t>
            </a:r>
            <a:r>
              <a:rPr lang="en-GB" dirty="0">
                <a:solidFill>
                  <a:schemeClr val="accent1"/>
                </a:solidFill>
              </a:rPr>
              <a:t>: </a:t>
            </a:r>
            <a:r>
              <a:rPr lang="en-GB" b="1" dirty="0">
                <a:solidFill>
                  <a:schemeClr val="accent1"/>
                </a:solidFill>
              </a:rPr>
              <a:t>18 224 USD </a:t>
            </a:r>
            <a:r>
              <a:rPr lang="en-GB" dirty="0">
                <a:solidFill>
                  <a:schemeClr val="accent1"/>
                </a:solidFill>
              </a:rPr>
              <a:t>per QALY gained.</a:t>
            </a:r>
          </a:p>
          <a:p>
            <a:endParaRPr lang="en-GB" dirty="0"/>
          </a:p>
          <a:p>
            <a:r>
              <a:rPr lang="en-GB" dirty="0">
                <a:solidFill>
                  <a:srgbClr val="00B050"/>
                </a:solidFill>
              </a:rPr>
              <a:t>ICERs were the lowest in the elderly</a:t>
            </a:r>
            <a:r>
              <a:rPr lang="en-GB" dirty="0"/>
              <a:t>.</a:t>
            </a:r>
          </a:p>
        </p:txBody>
      </p:sp>
      <p:graphicFrame>
        <p:nvGraphicFramePr>
          <p:cNvPr id="7" name="Content Placeholder 4"/>
          <p:cNvGraphicFramePr>
            <a:graphicFrameLocks/>
          </p:cNvGraphicFramePr>
          <p:nvPr>
            <p:extLst>
              <p:ext uri="{D42A27DB-BD31-4B8C-83A1-F6EECF244321}">
                <p14:modId xmlns:p14="http://schemas.microsoft.com/office/powerpoint/2010/main" val="1392449671"/>
              </p:ext>
            </p:extLst>
          </p:nvPr>
        </p:nvGraphicFramePr>
        <p:xfrm>
          <a:off x="525680" y="2924944"/>
          <a:ext cx="8064129" cy="2246616"/>
        </p:xfrm>
        <a:graphic>
          <a:graphicData uri="http://schemas.openxmlformats.org/drawingml/2006/table">
            <a:tbl>
              <a:tblPr firstRow="1" bandRow="1">
                <a:tableStyleId>{69012ECD-51FC-41F1-AA8D-1B2483CD663E}</a:tableStyleId>
              </a:tblPr>
              <a:tblGrid>
                <a:gridCol w="2159856">
                  <a:extLst>
                    <a:ext uri="{9D8B030D-6E8A-4147-A177-3AD203B41FA5}">
                      <a16:colId xmlns:a16="http://schemas.microsoft.com/office/drawing/2014/main" val="20000"/>
                    </a:ext>
                  </a:extLst>
                </a:gridCol>
                <a:gridCol w="2808696">
                  <a:extLst>
                    <a:ext uri="{9D8B030D-6E8A-4147-A177-3AD203B41FA5}">
                      <a16:colId xmlns:a16="http://schemas.microsoft.com/office/drawing/2014/main" val="20001"/>
                    </a:ext>
                  </a:extLst>
                </a:gridCol>
                <a:gridCol w="3095577">
                  <a:extLst>
                    <a:ext uri="{9D8B030D-6E8A-4147-A177-3AD203B41FA5}">
                      <a16:colId xmlns:a16="http://schemas.microsoft.com/office/drawing/2014/main" val="20002"/>
                    </a:ext>
                  </a:extLst>
                </a:gridCol>
              </a:tblGrid>
              <a:tr h="4587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kern="1200" dirty="0">
                          <a:effectLst/>
                        </a:rPr>
                        <a:t>Age</a:t>
                      </a:r>
                      <a:endParaRPr lang="en-GB" sz="1600" dirty="0">
                        <a:solidFill>
                          <a:srgbClr val="262626"/>
                        </a:solidFill>
                        <a:effectLst/>
                        <a:latin typeface="+mn-lt"/>
                        <a:ea typeface="Calibri"/>
                        <a:cs typeface="Calibri"/>
                      </a:endParaRPr>
                    </a:p>
                  </a:txBody>
                  <a:tcPr marL="68249" marR="68249" marT="0" marB="0" anchor="ctr"/>
                </a:tc>
                <a:tc>
                  <a:txBody>
                    <a:bodyPr/>
                    <a:lstStyle/>
                    <a:p>
                      <a:pPr algn="ctr">
                        <a:lnSpc>
                          <a:spcPct val="115000"/>
                        </a:lnSpc>
                        <a:spcBef>
                          <a:spcPts val="600"/>
                        </a:spcBef>
                        <a:spcAft>
                          <a:spcPts val="0"/>
                        </a:spcAft>
                      </a:pPr>
                      <a:r>
                        <a:rPr lang="en-GB" sz="1600" kern="1200" dirty="0">
                          <a:effectLst/>
                        </a:rPr>
                        <a:t>ICER, TPP (in USD)</a:t>
                      </a:r>
                      <a:endParaRPr lang="en-GB" sz="1600" dirty="0">
                        <a:solidFill>
                          <a:srgbClr val="262626"/>
                        </a:solidFill>
                        <a:effectLst/>
                        <a:latin typeface="Calibri"/>
                        <a:ea typeface="Calibri"/>
                        <a:cs typeface="Calibri"/>
                      </a:endParaRPr>
                    </a:p>
                  </a:txBody>
                  <a:tcPr marL="68249" marR="68249" marT="0" marB="0" anchor="ctr"/>
                </a:tc>
                <a:tc>
                  <a:txBody>
                    <a:bodyPr/>
                    <a:lstStyle/>
                    <a:p>
                      <a:pPr algn="ctr">
                        <a:lnSpc>
                          <a:spcPct val="115000"/>
                        </a:lnSpc>
                        <a:spcBef>
                          <a:spcPts val="600"/>
                        </a:spcBef>
                        <a:spcAft>
                          <a:spcPts val="0"/>
                        </a:spcAft>
                      </a:pPr>
                      <a:r>
                        <a:rPr lang="en-GB" sz="1600" kern="1200" dirty="0">
                          <a:effectLst/>
                        </a:rPr>
                        <a:t>ICER, societal (in USD)</a:t>
                      </a:r>
                      <a:endParaRPr lang="en-GB" sz="1600" dirty="0">
                        <a:solidFill>
                          <a:srgbClr val="262626"/>
                        </a:solidFill>
                        <a:effectLst/>
                        <a:latin typeface="Calibri"/>
                        <a:ea typeface="Calibri"/>
                        <a:cs typeface="Calibri"/>
                      </a:endParaRPr>
                    </a:p>
                  </a:txBody>
                  <a:tcPr marL="68249" marR="68249" marT="0" marB="0" anchor="ctr"/>
                </a:tc>
                <a:extLst>
                  <a:ext uri="{0D108BD9-81ED-4DB2-BD59-A6C34878D82A}">
                    <a16:rowId xmlns:a16="http://schemas.microsoft.com/office/drawing/2014/main" val="10000"/>
                  </a:ext>
                </a:extLst>
              </a:tr>
              <a:tr h="261371">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2">
                              <a:lumMod val="50000"/>
                            </a:schemeClr>
                          </a:solidFill>
                          <a:latin typeface="+mn-lt"/>
                        </a:rPr>
                        <a:t>≤4yo</a:t>
                      </a:r>
                    </a:p>
                  </a:txBody>
                  <a:tcPr/>
                </a:tc>
                <a:tc>
                  <a:txBody>
                    <a:bodyPr/>
                    <a:lstStyle/>
                    <a:p>
                      <a:pPr algn="ctr" fontAlgn="b"/>
                      <a:r>
                        <a:rPr lang="en-US" sz="1400" b="0" i="0" u="none" strike="noStrike" dirty="0">
                          <a:solidFill>
                            <a:srgbClr val="000000"/>
                          </a:solidFill>
                          <a:effectLst/>
                          <a:latin typeface="Calibri" panose="020F0502020204030204" pitchFamily="34" charset="0"/>
                        </a:rPr>
                        <a:t>23 461</a:t>
                      </a:r>
                    </a:p>
                  </a:txBody>
                  <a:tcPr marL="0" marR="0" marT="0" marB="0" anchor="ctr"/>
                </a:tc>
                <a:tc>
                  <a:txBody>
                    <a:bodyPr/>
                    <a:lstStyle/>
                    <a:p>
                      <a:pPr algn="ctr" fontAlgn="b"/>
                      <a:r>
                        <a:rPr lang="en-US" sz="1400" b="0" i="0" u="none" strike="noStrike" dirty="0">
                          <a:solidFill>
                            <a:srgbClr val="000000"/>
                          </a:solidFill>
                          <a:effectLst/>
                          <a:latin typeface="Calibri" panose="020F0502020204030204" pitchFamily="34" charset="0"/>
                        </a:rPr>
                        <a:t>23 434</a:t>
                      </a:r>
                    </a:p>
                  </a:txBody>
                  <a:tcPr marL="0" marR="0" marT="0" marB="0" anchor="ctr"/>
                </a:tc>
                <a:extLst>
                  <a:ext uri="{0D108BD9-81ED-4DB2-BD59-A6C34878D82A}">
                    <a16:rowId xmlns:a16="http://schemas.microsoft.com/office/drawing/2014/main" val="10001"/>
                  </a:ext>
                </a:extLst>
              </a:tr>
              <a:tr h="259418">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2">
                              <a:lumMod val="50000"/>
                            </a:schemeClr>
                          </a:solidFill>
                          <a:latin typeface="+mn-lt"/>
                        </a:rPr>
                        <a:t>5-19yo – High</a:t>
                      </a:r>
                      <a:r>
                        <a:rPr lang="en-GB" sz="1400" b="1" baseline="0" dirty="0">
                          <a:solidFill>
                            <a:schemeClr val="tx2">
                              <a:lumMod val="50000"/>
                            </a:schemeClr>
                          </a:solidFill>
                          <a:latin typeface="+mn-lt"/>
                        </a:rPr>
                        <a:t>  risk</a:t>
                      </a:r>
                      <a:endParaRPr lang="en-GB" sz="1400" b="1" dirty="0">
                        <a:solidFill>
                          <a:schemeClr val="tx2">
                            <a:lumMod val="50000"/>
                          </a:schemeClr>
                        </a:solidFill>
                        <a:latin typeface="+mn-lt"/>
                      </a:endParaRPr>
                    </a:p>
                  </a:txBody>
                  <a:tcPr/>
                </a:tc>
                <a:tc>
                  <a:txBody>
                    <a:bodyPr/>
                    <a:lstStyle/>
                    <a:p>
                      <a:pPr algn="ctr" fontAlgn="b"/>
                      <a:r>
                        <a:rPr lang="en-US" sz="1400" b="0" i="0" u="none" strike="noStrike" dirty="0">
                          <a:solidFill>
                            <a:srgbClr val="000000"/>
                          </a:solidFill>
                          <a:effectLst/>
                          <a:latin typeface="Calibri" panose="020F0502020204030204" pitchFamily="34" charset="0"/>
                        </a:rPr>
                        <a:t>24 320 </a:t>
                      </a:r>
                    </a:p>
                  </a:txBody>
                  <a:tcPr marL="0" marR="0" marT="0" marB="0" anchor="ctr"/>
                </a:tc>
                <a:tc>
                  <a:txBody>
                    <a:bodyPr/>
                    <a:lstStyle/>
                    <a:p>
                      <a:pPr algn="ctr" fontAlgn="b"/>
                      <a:r>
                        <a:rPr lang="es-AR" sz="1400" b="0" i="0" u="none" strike="noStrike" dirty="0">
                          <a:solidFill>
                            <a:srgbClr val="000000"/>
                          </a:solidFill>
                          <a:effectLst/>
                          <a:latin typeface="Calibri" panose="020F0502020204030204" pitchFamily="34" charset="0"/>
                        </a:rPr>
                        <a:t>2</a:t>
                      </a:r>
                      <a:r>
                        <a:rPr lang="en-US" sz="1400" b="0" i="0" u="none" strike="noStrike" dirty="0">
                          <a:solidFill>
                            <a:srgbClr val="000000"/>
                          </a:solidFill>
                          <a:effectLst/>
                          <a:latin typeface="Calibri" panose="020F0502020204030204" pitchFamily="34" charset="0"/>
                        </a:rPr>
                        <a:t>4 181</a:t>
                      </a:r>
                    </a:p>
                  </a:txBody>
                  <a:tcPr marL="0" marR="0" marT="0" marB="0" anchor="ctr"/>
                </a:tc>
                <a:extLst>
                  <a:ext uri="{0D108BD9-81ED-4DB2-BD59-A6C34878D82A}">
                    <a16:rowId xmlns:a16="http://schemas.microsoft.com/office/drawing/2014/main" val="10002"/>
                  </a:ext>
                </a:extLst>
              </a:tr>
              <a:tr h="257465">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400" b="1" dirty="0">
                          <a:solidFill>
                            <a:schemeClr val="tx2">
                              <a:lumMod val="50000"/>
                            </a:schemeClr>
                          </a:solidFill>
                          <a:latin typeface="+mn-lt"/>
                        </a:rPr>
                        <a:t>20-49yo – High</a:t>
                      </a:r>
                      <a:r>
                        <a:rPr lang="en-GB" sz="1400" b="1" baseline="0" dirty="0">
                          <a:solidFill>
                            <a:schemeClr val="tx2">
                              <a:lumMod val="50000"/>
                            </a:schemeClr>
                          </a:solidFill>
                          <a:latin typeface="+mn-lt"/>
                        </a:rPr>
                        <a:t>  risk</a:t>
                      </a:r>
                      <a:endParaRPr lang="en-GB" sz="1400" b="1" dirty="0">
                        <a:solidFill>
                          <a:schemeClr val="tx2">
                            <a:lumMod val="50000"/>
                          </a:schemeClr>
                        </a:solidFill>
                        <a:latin typeface="+mn-lt"/>
                      </a:endParaRPr>
                    </a:p>
                  </a:txBody>
                  <a:tcPr/>
                </a:tc>
                <a:tc>
                  <a:txBody>
                    <a:bodyPr/>
                    <a:lstStyle/>
                    <a:p>
                      <a:pPr algn="ctr" fontAlgn="b"/>
                      <a:r>
                        <a:rPr lang="es-AR" sz="1400" b="0" i="0" u="none" strike="noStrike" dirty="0">
                          <a:solidFill>
                            <a:srgbClr val="000000"/>
                          </a:solidFill>
                          <a:effectLst/>
                          <a:latin typeface="Calibri" panose="020F0502020204030204" pitchFamily="34" charset="0"/>
                        </a:rPr>
                        <a:t>9</a:t>
                      </a:r>
                      <a:r>
                        <a:rPr lang="en-US" sz="1400" b="0" i="0" u="none" strike="noStrike" dirty="0">
                          <a:solidFill>
                            <a:srgbClr val="000000"/>
                          </a:solidFill>
                          <a:effectLst/>
                          <a:latin typeface="Calibri" panose="020F0502020204030204" pitchFamily="34" charset="0"/>
                        </a:rPr>
                        <a:t>7 256</a:t>
                      </a:r>
                    </a:p>
                  </a:txBody>
                  <a:tcPr marL="0" marR="0" marT="0" marB="0" anchor="ctr"/>
                </a:tc>
                <a:tc>
                  <a:txBody>
                    <a:bodyPr/>
                    <a:lstStyle/>
                    <a:p>
                      <a:pPr algn="ctr" fontAlgn="b"/>
                      <a:r>
                        <a:rPr lang="es-AR" sz="1400" b="0" i="0" u="none" strike="noStrike" dirty="0">
                          <a:solidFill>
                            <a:srgbClr val="000000"/>
                          </a:solidFill>
                          <a:effectLst/>
                          <a:latin typeface="Calibri" panose="020F0502020204030204" pitchFamily="34" charset="0"/>
                        </a:rPr>
                        <a:t>9</a:t>
                      </a:r>
                      <a:r>
                        <a:rPr lang="en-US" sz="1400" b="0" i="0" u="none" strike="noStrike" dirty="0">
                          <a:solidFill>
                            <a:srgbClr val="000000"/>
                          </a:solidFill>
                          <a:effectLst/>
                          <a:latin typeface="Calibri" panose="020F0502020204030204" pitchFamily="34" charset="0"/>
                        </a:rPr>
                        <a:t>4 909</a:t>
                      </a:r>
                    </a:p>
                  </a:txBody>
                  <a:tcPr marL="0" marR="0" marT="0" marB="0" anchor="ctr"/>
                </a:tc>
                <a:extLst>
                  <a:ext uri="{0D108BD9-81ED-4DB2-BD59-A6C34878D82A}">
                    <a16:rowId xmlns:a16="http://schemas.microsoft.com/office/drawing/2014/main" val="10003"/>
                  </a:ext>
                </a:extLst>
              </a:tr>
              <a:tr h="255512">
                <a:tc>
                  <a:txBody>
                    <a:bodyPr/>
                    <a:lstStyle/>
                    <a:p>
                      <a:r>
                        <a:rPr lang="en-GB" sz="1400" b="1" dirty="0">
                          <a:solidFill>
                            <a:schemeClr val="tx2">
                              <a:lumMod val="50000"/>
                            </a:schemeClr>
                          </a:solidFill>
                          <a:latin typeface="+mn-lt"/>
                        </a:rPr>
                        <a:t>50-64yo – High</a:t>
                      </a:r>
                      <a:r>
                        <a:rPr lang="en-GB" sz="1400" b="1" baseline="0" dirty="0">
                          <a:solidFill>
                            <a:schemeClr val="tx2">
                              <a:lumMod val="50000"/>
                            </a:schemeClr>
                          </a:solidFill>
                          <a:latin typeface="+mn-lt"/>
                        </a:rPr>
                        <a:t>  risk</a:t>
                      </a:r>
                      <a:endParaRPr lang="en-GB" sz="1400" b="1" dirty="0">
                        <a:solidFill>
                          <a:schemeClr val="tx2">
                            <a:lumMod val="50000"/>
                          </a:schemeClr>
                        </a:solidFill>
                        <a:latin typeface="+mn-lt"/>
                      </a:endParaRPr>
                    </a:p>
                  </a:txBody>
                  <a:tcPr/>
                </a:tc>
                <a:tc>
                  <a:txBody>
                    <a:bodyPr/>
                    <a:lstStyle/>
                    <a:p>
                      <a:pPr algn="ctr" fontAlgn="b"/>
                      <a:r>
                        <a:rPr lang="en-US" sz="1400" b="0" i="0" u="none" strike="noStrike" dirty="0">
                          <a:solidFill>
                            <a:srgbClr val="000000"/>
                          </a:solidFill>
                          <a:effectLst/>
                          <a:latin typeface="Calibri" panose="020F0502020204030204" pitchFamily="34" charset="0"/>
                        </a:rPr>
                        <a:t>56 368 </a:t>
                      </a:r>
                    </a:p>
                  </a:txBody>
                  <a:tcPr marL="0" marR="0" marT="0" marB="0" anchor="ctr"/>
                </a:tc>
                <a:tc>
                  <a:txBody>
                    <a:bodyPr/>
                    <a:lstStyle/>
                    <a:p>
                      <a:pPr algn="ctr" fontAlgn="b"/>
                      <a:r>
                        <a:rPr lang="es-AR" sz="1400" b="0" i="0" u="none" strike="noStrike" dirty="0">
                          <a:solidFill>
                            <a:srgbClr val="000000"/>
                          </a:solidFill>
                          <a:effectLst/>
                          <a:latin typeface="Calibri" panose="020F0502020204030204" pitchFamily="34" charset="0"/>
                        </a:rPr>
                        <a:t>5</a:t>
                      </a:r>
                      <a:r>
                        <a:rPr lang="en-US" sz="1400" b="0" i="0" u="none" strike="noStrike" dirty="0">
                          <a:solidFill>
                            <a:srgbClr val="000000"/>
                          </a:solidFill>
                          <a:effectLst/>
                          <a:latin typeface="Calibri" panose="020F0502020204030204" pitchFamily="34" charset="0"/>
                        </a:rPr>
                        <a:t>5 238</a:t>
                      </a:r>
                    </a:p>
                  </a:txBody>
                  <a:tcPr marL="0" marR="0" marT="0" marB="0" anchor="ctr"/>
                </a:tc>
                <a:extLst>
                  <a:ext uri="{0D108BD9-81ED-4DB2-BD59-A6C34878D82A}">
                    <a16:rowId xmlns:a16="http://schemas.microsoft.com/office/drawing/2014/main" val="10004"/>
                  </a:ext>
                </a:extLst>
              </a:tr>
              <a:tr h="25355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400" b="1" dirty="0">
                          <a:solidFill>
                            <a:srgbClr val="00B050"/>
                          </a:solidFill>
                          <a:latin typeface="+mn-lt"/>
                        </a:rPr>
                        <a:t>≥65yo</a:t>
                      </a:r>
                    </a:p>
                  </a:txBody>
                  <a:tcPr/>
                </a:tc>
                <a:tc>
                  <a:txBody>
                    <a:bodyPr/>
                    <a:lstStyle/>
                    <a:p>
                      <a:pPr algn="ctr" fontAlgn="b"/>
                      <a:r>
                        <a:rPr lang="en-US" sz="1400" b="0" i="0" u="none" strike="noStrike" dirty="0">
                          <a:solidFill>
                            <a:srgbClr val="00B050"/>
                          </a:solidFill>
                          <a:effectLst/>
                          <a:latin typeface="Calibri" panose="020F0502020204030204" pitchFamily="34" charset="0"/>
                        </a:rPr>
                        <a:t>12 291 </a:t>
                      </a:r>
                    </a:p>
                  </a:txBody>
                  <a:tcPr marL="0" marR="0" marT="0" marB="0" anchor="ctr"/>
                </a:tc>
                <a:tc>
                  <a:txBody>
                    <a:bodyPr/>
                    <a:lstStyle/>
                    <a:p>
                      <a:pPr algn="ctr" fontAlgn="b"/>
                      <a:r>
                        <a:rPr lang="en-US" sz="1400" b="0" i="0" u="none" strike="noStrike" dirty="0">
                          <a:solidFill>
                            <a:srgbClr val="00B050"/>
                          </a:solidFill>
                          <a:effectLst/>
                          <a:latin typeface="Calibri" panose="020F0502020204030204" pitchFamily="34" charset="0"/>
                        </a:rPr>
                        <a:t>12 259 </a:t>
                      </a:r>
                    </a:p>
                  </a:txBody>
                  <a:tcPr marL="0" marR="0" marT="0" marB="0" anchor="ctr"/>
                </a:tc>
                <a:extLst>
                  <a:ext uri="{0D108BD9-81ED-4DB2-BD59-A6C34878D82A}">
                    <a16:rowId xmlns:a16="http://schemas.microsoft.com/office/drawing/2014/main" val="10005"/>
                  </a:ext>
                </a:extLst>
              </a:tr>
              <a:tr h="251606">
                <a:tc>
                  <a:txBody>
                    <a:bodyPr/>
                    <a:lstStyle/>
                    <a:p>
                      <a:pPr marL="0" marR="0" indent="0" algn="l" defTabSz="457200" rtl="0" eaLnBrk="1" fontAlgn="b" latinLnBrk="0" hangingPunct="1">
                        <a:lnSpc>
                          <a:spcPct val="115000"/>
                        </a:lnSpc>
                        <a:spcBef>
                          <a:spcPts val="600"/>
                        </a:spcBef>
                        <a:spcAft>
                          <a:spcPts val="0"/>
                        </a:spcAft>
                        <a:buClrTx/>
                        <a:buSzTx/>
                        <a:buFontTx/>
                        <a:buNone/>
                        <a:tabLst/>
                        <a:defRPr/>
                      </a:pPr>
                      <a:r>
                        <a:rPr lang="en-GB" sz="1600" b="1" dirty="0">
                          <a:solidFill>
                            <a:schemeClr val="bg2">
                              <a:lumMod val="50000"/>
                            </a:schemeClr>
                          </a:solidFill>
                          <a:effectLst/>
                        </a:rPr>
                        <a:t>Overall</a:t>
                      </a:r>
                      <a:endParaRPr lang="en-GB" sz="1600" b="1" dirty="0">
                        <a:solidFill>
                          <a:schemeClr val="bg2">
                            <a:lumMod val="50000"/>
                          </a:schemeClr>
                        </a:solidFill>
                        <a:effectLst/>
                        <a:latin typeface="+mn-lt"/>
                        <a:ea typeface="Calibri"/>
                        <a:cs typeface="Calibri"/>
                      </a:endParaRPr>
                    </a:p>
                  </a:txBody>
                  <a:tcPr marL="68249" marR="68249" marT="0" marB="0" anchor="ctr">
                    <a:solidFill>
                      <a:schemeClr val="accent3"/>
                    </a:solidFill>
                  </a:tcPr>
                </a:tc>
                <a:tc>
                  <a:txBody>
                    <a:bodyPr/>
                    <a:lstStyle/>
                    <a:p>
                      <a:pPr marL="0" marR="0" lvl="0" indent="0" algn="ctr" defTabSz="457200" rtl="0" eaLnBrk="1" fontAlgn="auto" latinLnBrk="0" hangingPunct="1">
                        <a:lnSpc>
                          <a:spcPct val="115000"/>
                        </a:lnSpc>
                        <a:spcBef>
                          <a:spcPts val="600"/>
                        </a:spcBef>
                        <a:spcAft>
                          <a:spcPts val="0"/>
                        </a:spcAft>
                        <a:buClrTx/>
                        <a:buSzTx/>
                        <a:buFontTx/>
                        <a:buNone/>
                        <a:tabLst/>
                        <a:defRPr/>
                      </a:pPr>
                      <a:r>
                        <a:rPr lang="en-GB" sz="1600" b="1" dirty="0">
                          <a:solidFill>
                            <a:schemeClr val="bg2">
                              <a:lumMod val="50000"/>
                            </a:schemeClr>
                          </a:solidFill>
                        </a:rPr>
                        <a:t>18 368</a:t>
                      </a:r>
                    </a:p>
                  </a:txBody>
                  <a:tcPr marL="68249" marR="68249" marT="0" marB="0" anchor="ctr">
                    <a:solidFill>
                      <a:schemeClr val="accent3"/>
                    </a:solidFill>
                  </a:tcPr>
                </a:tc>
                <a:tc>
                  <a:txBody>
                    <a:bodyPr/>
                    <a:lstStyle/>
                    <a:p>
                      <a:pPr algn="ctr">
                        <a:lnSpc>
                          <a:spcPct val="115000"/>
                        </a:lnSpc>
                        <a:spcBef>
                          <a:spcPts val="600"/>
                        </a:spcBef>
                        <a:spcAft>
                          <a:spcPts val="0"/>
                        </a:spcAft>
                      </a:pPr>
                      <a:r>
                        <a:rPr lang="en-GB" sz="1600" b="1" dirty="0">
                          <a:solidFill>
                            <a:schemeClr val="bg2">
                              <a:lumMod val="50000"/>
                            </a:schemeClr>
                          </a:solidFill>
                          <a:effectLst/>
                          <a:latin typeface="+mn-lt"/>
                          <a:ea typeface="Calibri"/>
                          <a:cs typeface="Calibri"/>
                        </a:rPr>
                        <a:t>18 224</a:t>
                      </a:r>
                      <a:endParaRPr lang="en-GB" sz="1600" b="1" dirty="0">
                        <a:solidFill>
                          <a:srgbClr val="262626"/>
                        </a:solidFill>
                        <a:effectLst/>
                        <a:latin typeface="+mn-lt"/>
                        <a:ea typeface="Calibri"/>
                        <a:cs typeface="Calibri"/>
                      </a:endParaRPr>
                    </a:p>
                  </a:txBody>
                  <a:tcPr marL="68249" marR="68249" marT="0" marB="0" anchor="ctr">
                    <a:solidFill>
                      <a:schemeClr val="accent3"/>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1696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a:noFill/>
        </p:spPr>
        <p:txBody>
          <a:bodyPr/>
          <a:lstStyle/>
          <a:p>
            <a:r>
              <a:rPr lang="en-GB" sz="3200" dirty="0"/>
              <a:t>Deterministic Sensitivity Analysis (DSA)</a:t>
            </a:r>
            <a:br>
              <a:rPr lang="en-GB" dirty="0"/>
            </a:br>
            <a:r>
              <a:rPr lang="en-GB" dirty="0">
                <a:solidFill>
                  <a:schemeClr val="accent4"/>
                </a:solidFill>
              </a:rPr>
              <a:t>Tornado charts (societal perspective)</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16</a:t>
            </a:fld>
            <a:endParaRPr lang="en-GB" dirty="0">
              <a:solidFill>
                <a:srgbClr val="808080"/>
              </a:solidFill>
            </a:endParaRPr>
          </a:p>
        </p:txBody>
      </p:sp>
      <p:graphicFrame>
        <p:nvGraphicFramePr>
          <p:cNvPr id="5" name="ICER_TORNADO">
            <a:extLst>
              <a:ext uri="{FF2B5EF4-FFF2-40B4-BE49-F238E27FC236}">
                <a16:creationId xmlns:a16="http://schemas.microsoft.com/office/drawing/2014/main" id="{EBF6D5E9-0755-432A-ADBD-CFB527A48A2A}"/>
              </a:ext>
            </a:extLst>
          </p:cNvPr>
          <p:cNvGraphicFramePr>
            <a:graphicFrameLocks/>
          </p:cNvGraphicFramePr>
          <p:nvPr>
            <p:extLst>
              <p:ext uri="{D42A27DB-BD31-4B8C-83A1-F6EECF244321}">
                <p14:modId xmlns:p14="http://schemas.microsoft.com/office/powerpoint/2010/main" val="383156659"/>
              </p:ext>
            </p:extLst>
          </p:nvPr>
        </p:nvGraphicFramePr>
        <p:xfrm>
          <a:off x="723105" y="2013293"/>
          <a:ext cx="7971358" cy="4364469"/>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8520DDF3-DE3F-49A0-8C3A-0D29C2A40F4A}"/>
              </a:ext>
            </a:extLst>
          </p:cNvPr>
          <p:cNvSpPr txBox="1"/>
          <p:nvPr/>
        </p:nvSpPr>
        <p:spPr>
          <a:xfrm>
            <a:off x="3851920" y="6478037"/>
            <a:ext cx="3225178" cy="276999"/>
          </a:xfrm>
          <a:prstGeom prst="rect">
            <a:avLst/>
          </a:prstGeom>
          <a:noFill/>
        </p:spPr>
        <p:txBody>
          <a:bodyPr wrap="none" rtlCol="0">
            <a:spAutoFit/>
          </a:bodyPr>
          <a:lstStyle/>
          <a:p>
            <a:r>
              <a:rPr lang="es-AR" sz="1200" dirty="0"/>
              <a:t>Incremental </a:t>
            </a:r>
            <a:r>
              <a:rPr lang="es-AR" sz="1200" dirty="0" err="1"/>
              <a:t>Cost-Effectiveness</a:t>
            </a:r>
            <a:r>
              <a:rPr lang="es-AR" sz="1200" dirty="0"/>
              <a:t> Ratio (</a:t>
            </a:r>
            <a:r>
              <a:rPr lang="es-AR" sz="1200" dirty="0" err="1"/>
              <a:t>cost</a:t>
            </a:r>
            <a:r>
              <a:rPr lang="es-AR" sz="1200" dirty="0"/>
              <a:t>/QALY)</a:t>
            </a:r>
            <a:endParaRPr lang="en-US" sz="1200" dirty="0"/>
          </a:p>
        </p:txBody>
      </p:sp>
      <p:sp>
        <p:nvSpPr>
          <p:cNvPr id="8" name="TextBox 7">
            <a:extLst>
              <a:ext uri="{FF2B5EF4-FFF2-40B4-BE49-F238E27FC236}">
                <a16:creationId xmlns:a16="http://schemas.microsoft.com/office/drawing/2014/main" id="{E3B3EA1F-50E8-4407-A9A3-938D391F7F80}"/>
              </a:ext>
            </a:extLst>
          </p:cNvPr>
          <p:cNvSpPr txBox="1"/>
          <p:nvPr/>
        </p:nvSpPr>
        <p:spPr>
          <a:xfrm>
            <a:off x="18597" y="1268760"/>
            <a:ext cx="9143999" cy="646331"/>
          </a:xfrm>
          <a:prstGeom prst="rect">
            <a:avLst/>
          </a:prstGeom>
          <a:noFill/>
        </p:spPr>
        <p:txBody>
          <a:bodyPr wrap="square">
            <a:spAutoFit/>
          </a:bodyPr>
          <a:lstStyle/>
          <a:p>
            <a:r>
              <a:rPr lang="en-GB" dirty="0">
                <a:solidFill>
                  <a:schemeClr val="accent6">
                    <a:lumMod val="75000"/>
                    <a:lumOff val="25000"/>
                  </a:schemeClr>
                </a:solidFill>
              </a:rPr>
              <a:t>This method allows assessing the sensitivity of the model output to a variation in each individual parameter,</a:t>
            </a:r>
            <a:r>
              <a:rPr lang="en-GB" dirty="0"/>
              <a:t> </a:t>
            </a:r>
            <a:r>
              <a:rPr lang="en-GB" dirty="0">
                <a:solidFill>
                  <a:schemeClr val="accent6">
                    <a:lumMod val="75000"/>
                    <a:lumOff val="25000"/>
                  </a:schemeClr>
                </a:solidFill>
              </a:rPr>
              <a:t>to the highest and then to the lowest bound of a plausible interval. </a:t>
            </a:r>
          </a:p>
        </p:txBody>
      </p:sp>
    </p:spTree>
    <p:extLst>
      <p:ext uri="{BB962C8B-B14F-4D97-AF65-F5344CB8AC3E}">
        <p14:creationId xmlns:p14="http://schemas.microsoft.com/office/powerpoint/2010/main" val="1827850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78329"/>
            <a:ext cx="8626410" cy="861774"/>
          </a:xfrm>
        </p:spPr>
        <p:txBody>
          <a:bodyPr/>
          <a:lstStyle/>
          <a:p>
            <a:r>
              <a:rPr lang="en-GB" dirty="0"/>
              <a:t>DSA – Threshold analysis</a:t>
            </a:r>
            <a:br>
              <a:rPr lang="en-GB" dirty="0"/>
            </a:br>
            <a:r>
              <a:rPr lang="en-GB" dirty="0">
                <a:solidFill>
                  <a:schemeClr val="accent4"/>
                </a:solidFill>
              </a:rPr>
              <a:t>QIV price </a:t>
            </a:r>
            <a:endParaRPr lang="fr-FR" dirty="0">
              <a:solidFill>
                <a:schemeClr val="accent4"/>
              </a:solidFill>
            </a:endParaRP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smtClean="0">
                <a:solidFill>
                  <a:srgbClr val="808080"/>
                </a:solidFill>
              </a:rPr>
              <a:pPr defTabSz="457200"/>
              <a:t>17</a:t>
            </a:fld>
            <a:endParaRPr lang="en-GB" dirty="0">
              <a:solidFill>
                <a:srgbClr val="808080"/>
              </a:solidFill>
            </a:endParaRPr>
          </a:p>
        </p:txBody>
      </p:sp>
      <p:sp>
        <p:nvSpPr>
          <p:cNvPr id="4" name="Content Placeholder 3"/>
          <p:cNvSpPr>
            <a:spLocks noGrp="1"/>
          </p:cNvSpPr>
          <p:nvPr>
            <p:ph idx="1"/>
          </p:nvPr>
        </p:nvSpPr>
        <p:spPr>
          <a:xfrm>
            <a:off x="485520" y="1340768"/>
            <a:ext cx="8190936" cy="1061829"/>
          </a:xfrm>
        </p:spPr>
        <p:txBody>
          <a:bodyPr/>
          <a:lstStyle/>
          <a:p>
            <a:r>
              <a:rPr lang="en-GB" dirty="0"/>
              <a:t>Deterministic sensitivity analyses was performed </a:t>
            </a:r>
            <a:r>
              <a:rPr lang="en-GB" b="1" dirty="0"/>
              <a:t>focusing on the vaccine price.</a:t>
            </a:r>
          </a:p>
          <a:p>
            <a:r>
              <a:rPr lang="en-GB" dirty="0"/>
              <a:t>The curve is drawn by the values of ICER (</a:t>
            </a:r>
            <a:r>
              <a:rPr lang="en-GB" b="1" dirty="0"/>
              <a:t>societal</a:t>
            </a:r>
            <a:r>
              <a:rPr lang="en-GB" dirty="0"/>
              <a:t>) for each value of QIV price.</a:t>
            </a:r>
          </a:p>
          <a:p>
            <a:r>
              <a:rPr lang="en-GB" dirty="0"/>
              <a:t> </a:t>
            </a:r>
            <a:r>
              <a:rPr lang="en-GB" b="1" dirty="0"/>
              <a:t>The price of the QIV was determined for which the vaccine is cost effective </a:t>
            </a:r>
            <a:r>
              <a:rPr lang="en-GB" dirty="0"/>
              <a:t>considering a willingness to pay (WTP) of multiple (1, 2 &amp; 3) GPDs per capita (~USD 20.000).</a:t>
            </a:r>
            <a:endParaRPr lang="fr-FR" dirty="0"/>
          </a:p>
        </p:txBody>
      </p:sp>
      <p:graphicFrame>
        <p:nvGraphicFramePr>
          <p:cNvPr id="8" name="Shape">
            <a:extLst>
              <a:ext uri="{FF2B5EF4-FFF2-40B4-BE49-F238E27FC236}">
                <a16:creationId xmlns:a16="http://schemas.microsoft.com/office/drawing/2014/main" id="{00000000-0008-0000-1000-000002000000}"/>
              </a:ext>
            </a:extLst>
          </p:cNvPr>
          <p:cNvGraphicFramePr>
            <a:graphicFrameLocks/>
          </p:cNvGraphicFramePr>
          <p:nvPr>
            <p:extLst>
              <p:ext uri="{D42A27DB-BD31-4B8C-83A1-F6EECF244321}">
                <p14:modId xmlns:p14="http://schemas.microsoft.com/office/powerpoint/2010/main" val="3532598860"/>
              </p:ext>
            </p:extLst>
          </p:nvPr>
        </p:nvGraphicFramePr>
        <p:xfrm>
          <a:off x="1011503" y="2657626"/>
          <a:ext cx="7138970" cy="381937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924804" y="2657626"/>
            <a:ext cx="3312368" cy="13542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spcAft>
                <a:spcPts val="600"/>
              </a:spcAft>
            </a:pPr>
            <a:r>
              <a:rPr lang="en-GB" sz="1200" dirty="0">
                <a:solidFill>
                  <a:schemeClr val="bg2">
                    <a:lumMod val="50000"/>
                  </a:schemeClr>
                </a:solidFill>
              </a:rPr>
              <a:t>For a threshold of USD 20.000 (~1 GDP pc), QIV is a cost-effective strategy until USD 5.77.</a:t>
            </a:r>
          </a:p>
          <a:p>
            <a:pPr>
              <a:spcAft>
                <a:spcPts val="600"/>
              </a:spcAft>
            </a:pPr>
            <a:r>
              <a:rPr lang="en-GB" sz="1200" dirty="0">
                <a:solidFill>
                  <a:schemeClr val="bg2">
                    <a:lumMod val="50000"/>
                  </a:schemeClr>
                </a:solidFill>
              </a:rPr>
              <a:t>For a threshold of USD 40.000 (~2 GDP pc), QIV is a cost-effective strategy until USD 8.68.</a:t>
            </a:r>
            <a:endParaRPr lang="fr-FR" sz="1200" dirty="0">
              <a:solidFill>
                <a:schemeClr val="bg2">
                  <a:lumMod val="50000"/>
                </a:schemeClr>
              </a:solidFill>
            </a:endParaRPr>
          </a:p>
          <a:p>
            <a:pPr>
              <a:spcAft>
                <a:spcPts val="600"/>
              </a:spcAft>
            </a:pPr>
            <a:r>
              <a:rPr lang="en-GB" sz="1200" dirty="0">
                <a:solidFill>
                  <a:schemeClr val="bg2">
                    <a:lumMod val="50000"/>
                  </a:schemeClr>
                </a:solidFill>
              </a:rPr>
              <a:t>For a threshold of USD 60.000 (~3 GDP pc), QIV is a cost-effective strategy until USD 11.60.</a:t>
            </a:r>
            <a:endParaRPr lang="fr-FR" sz="1200" dirty="0">
              <a:solidFill>
                <a:schemeClr val="bg2">
                  <a:lumMod val="50000"/>
                </a:schemeClr>
              </a:solidFill>
            </a:endParaRPr>
          </a:p>
        </p:txBody>
      </p:sp>
    </p:spTree>
    <p:extLst>
      <p:ext uri="{BB962C8B-B14F-4D97-AF65-F5344CB8AC3E}">
        <p14:creationId xmlns:p14="http://schemas.microsoft.com/office/powerpoint/2010/main" val="176416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a:t>Probabilistic Sensitivity Analysis (PSA)</a:t>
            </a:r>
            <a:br>
              <a:rPr lang="en-GB" dirty="0"/>
            </a:br>
            <a:r>
              <a:rPr lang="en-US" dirty="0">
                <a:solidFill>
                  <a:schemeClr val="accent4"/>
                </a:solidFill>
              </a:rPr>
              <a:t>Cost-effectiveness acceptability curve</a:t>
            </a:r>
            <a:r>
              <a:rPr lang="en-GB" dirty="0">
                <a:solidFill>
                  <a:schemeClr val="accent4"/>
                </a:solidFill>
              </a:rPr>
              <a:t>(societal)</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18</a:t>
            </a:fld>
            <a:endParaRPr lang="en-GB" dirty="0">
              <a:solidFill>
                <a:srgbClr val="808080"/>
              </a:solidFill>
            </a:endParaRPr>
          </a:p>
        </p:txBody>
      </p:sp>
      <p:pic>
        <p:nvPicPr>
          <p:cNvPr id="4" name="Picture 3">
            <a:extLst>
              <a:ext uri="{FF2B5EF4-FFF2-40B4-BE49-F238E27FC236}">
                <a16:creationId xmlns:a16="http://schemas.microsoft.com/office/drawing/2014/main" id="{40DE67D4-1CE9-453E-AA9A-7CD79973EBBB}"/>
              </a:ext>
            </a:extLst>
          </p:cNvPr>
          <p:cNvPicPr>
            <a:picLocks noChangeAspect="1"/>
          </p:cNvPicPr>
          <p:nvPr/>
        </p:nvPicPr>
        <p:blipFill>
          <a:blip r:embed="rId3"/>
          <a:stretch>
            <a:fillRect/>
          </a:stretch>
        </p:blipFill>
        <p:spPr>
          <a:xfrm>
            <a:off x="2123728" y="2746930"/>
            <a:ext cx="4680520" cy="3579903"/>
          </a:xfrm>
          <a:prstGeom prst="rect">
            <a:avLst/>
          </a:prstGeom>
        </p:spPr>
      </p:pic>
      <p:sp>
        <p:nvSpPr>
          <p:cNvPr id="10" name="TextBox 9">
            <a:extLst>
              <a:ext uri="{FF2B5EF4-FFF2-40B4-BE49-F238E27FC236}">
                <a16:creationId xmlns:a16="http://schemas.microsoft.com/office/drawing/2014/main" id="{62E32D84-47A5-4F7A-93D2-1569826D3298}"/>
              </a:ext>
            </a:extLst>
          </p:cNvPr>
          <p:cNvSpPr txBox="1"/>
          <p:nvPr/>
        </p:nvSpPr>
        <p:spPr>
          <a:xfrm>
            <a:off x="205687" y="1269602"/>
            <a:ext cx="8933901" cy="1477328"/>
          </a:xfrm>
          <a:prstGeom prst="rect">
            <a:avLst/>
          </a:prstGeom>
          <a:noFill/>
        </p:spPr>
        <p:txBody>
          <a:bodyPr wrap="square">
            <a:spAutoFit/>
          </a:bodyPr>
          <a:lstStyle/>
          <a:p>
            <a:pPr marL="285750" indent="-285750">
              <a:buFont typeface="Arial" panose="020B0604020202020204" pitchFamily="34" charset="0"/>
              <a:buChar char="•"/>
            </a:pPr>
            <a:r>
              <a:rPr lang="en-GB" dirty="0">
                <a:solidFill>
                  <a:schemeClr val="accent6">
                    <a:lumMod val="75000"/>
                    <a:lumOff val="25000"/>
                  </a:schemeClr>
                </a:solidFill>
              </a:rPr>
              <a:t>This method allows assessing the sensitivity of the model to a joint variation in parameters.</a:t>
            </a:r>
          </a:p>
          <a:p>
            <a:endParaRPr lang="en-GB" dirty="0">
              <a:solidFill>
                <a:schemeClr val="accent6">
                  <a:lumMod val="75000"/>
                  <a:lumOff val="25000"/>
                </a:schemeClr>
              </a:solidFill>
            </a:endParaRPr>
          </a:p>
          <a:p>
            <a:pPr marL="285750" indent="-285750">
              <a:buFont typeface="Arial" panose="020B0604020202020204" pitchFamily="34" charset="0"/>
              <a:buChar char="•"/>
            </a:pPr>
            <a:r>
              <a:rPr lang="en-US" dirty="0">
                <a:solidFill>
                  <a:schemeClr val="accent6">
                    <a:lumMod val="75000"/>
                    <a:lumOff val="25000"/>
                  </a:schemeClr>
                </a:solidFill>
              </a:rPr>
              <a:t>Cost-effectiveness acceptability curve, which displays, for each value of cost-effectiveness threshold, the probability that a strategy will be accepted as cost-effective .</a:t>
            </a:r>
          </a:p>
          <a:p>
            <a:endParaRPr lang="en-GB" dirty="0"/>
          </a:p>
        </p:txBody>
      </p:sp>
    </p:spTree>
    <p:extLst>
      <p:ext uri="{BB962C8B-B14F-4D97-AF65-F5344CB8AC3E}">
        <p14:creationId xmlns:p14="http://schemas.microsoft.com/office/powerpoint/2010/main" val="146922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spcAft>
                <a:spcPct val="0"/>
              </a:spcAft>
            </a:pPr>
            <a:r>
              <a:rPr lang="en-GB" dirty="0">
                <a:solidFill>
                  <a:schemeClr val="accent5">
                    <a:lumMod val="50000"/>
                  </a:schemeClr>
                </a:solidFill>
              </a:rPr>
              <a:t>QIV vs. TIV</a:t>
            </a:r>
            <a:br>
              <a:rPr lang="en-GB" dirty="0">
                <a:solidFill>
                  <a:schemeClr val="accent5">
                    <a:lumMod val="50000"/>
                  </a:schemeClr>
                </a:solidFill>
              </a:rPr>
            </a:br>
            <a:r>
              <a:rPr lang="en-GB" dirty="0">
                <a:solidFill>
                  <a:schemeClr val="accent5">
                    <a:lumMod val="50000"/>
                  </a:schemeClr>
                </a:solidFill>
              </a:rPr>
              <a:t>Base case</a:t>
            </a:r>
          </a:p>
        </p:txBody>
      </p:sp>
      <p:sp>
        <p:nvSpPr>
          <p:cNvPr id="3" name="Text Placeholder 2"/>
          <p:cNvSpPr>
            <a:spLocks noGrp="1"/>
          </p:cNvSpPr>
          <p:nvPr>
            <p:ph type="body" idx="1"/>
          </p:nvPr>
        </p:nvSpPr>
        <p:spPr/>
        <p:txBody>
          <a:bodyPr/>
          <a:lstStyle/>
          <a:p>
            <a:pPr fontAlgn="base">
              <a:spcAft>
                <a:spcPct val="0"/>
              </a:spcAft>
            </a:pPr>
            <a:r>
              <a:rPr lang="en-GB" sz="3600" b="1" dirty="0">
                <a:solidFill>
                  <a:schemeClr val="bg1">
                    <a:lumMod val="65000"/>
                  </a:schemeClr>
                </a:solidFill>
              </a:rPr>
              <a:t>Paraguay RESULTS</a:t>
            </a:r>
          </a:p>
        </p:txBody>
      </p:sp>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19</a:t>
            </a:fld>
            <a:endParaRPr lang="en-GB">
              <a:solidFill>
                <a:prstClr val="black">
                  <a:tint val="75000"/>
                </a:prstClr>
              </a:solidFill>
            </a:endParaRPr>
          </a:p>
        </p:txBody>
      </p:sp>
    </p:spTree>
    <p:extLst>
      <p:ext uri="{BB962C8B-B14F-4D97-AF65-F5344CB8AC3E}">
        <p14:creationId xmlns:p14="http://schemas.microsoft.com/office/powerpoint/2010/main" val="289221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07" y="620688"/>
            <a:ext cx="8626410" cy="492443"/>
          </a:xfrm>
        </p:spPr>
        <p:txBody>
          <a:bodyPr/>
          <a:lstStyle/>
          <a:p>
            <a:r>
              <a:rPr lang="fr-FR" sz="3200" dirty="0" err="1"/>
              <a:t>Equipos</a:t>
            </a:r>
            <a:r>
              <a:rPr lang="fr-FR" sz="3200" dirty="0"/>
              <a:t> de </a:t>
            </a:r>
            <a:r>
              <a:rPr lang="fr-FR" sz="3200" dirty="0" err="1"/>
              <a:t>Investigación</a:t>
            </a:r>
            <a:endParaRPr lang="fr-FR" dirty="0">
              <a:solidFill>
                <a:schemeClr val="accent4"/>
              </a:solidFill>
            </a:endParaRP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a:t>
            </a:fld>
            <a:endParaRPr lang="en-GB" dirty="0">
              <a:solidFill>
                <a:srgbClr val="808080"/>
              </a:solidFill>
            </a:endParaRPr>
          </a:p>
        </p:txBody>
      </p:sp>
      <p:sp>
        <p:nvSpPr>
          <p:cNvPr id="4" name="Content Placeholder 3"/>
          <p:cNvSpPr>
            <a:spLocks noGrp="1"/>
          </p:cNvSpPr>
          <p:nvPr>
            <p:ph idx="1"/>
          </p:nvPr>
        </p:nvSpPr>
        <p:spPr>
          <a:xfrm>
            <a:off x="249807" y="1772816"/>
            <a:ext cx="4104456" cy="1592744"/>
          </a:xfrm>
        </p:spPr>
        <p:txBody>
          <a:bodyPr/>
          <a:lstStyle/>
          <a:p>
            <a:r>
              <a:rPr lang="es-CO" sz="1200" b="1" dirty="0" err="1"/>
              <a:t>Lucile</a:t>
            </a:r>
            <a:r>
              <a:rPr lang="es-CO" sz="1200" b="1" dirty="0"/>
              <a:t> Bellier </a:t>
            </a:r>
            <a:br>
              <a:rPr lang="es-CO" sz="1200" b="1" dirty="0"/>
            </a:br>
            <a:r>
              <a:rPr lang="es-CO" sz="1200" dirty="0" err="1"/>
              <a:t>Consultant</a:t>
            </a:r>
            <a:r>
              <a:rPr lang="es-CO" sz="1200" dirty="0"/>
              <a:t> (</a:t>
            </a:r>
            <a:r>
              <a:rPr lang="es-CO" sz="1200" dirty="0" err="1"/>
              <a:t>Creativ-Ceutical</a:t>
            </a:r>
            <a:r>
              <a:rPr lang="es-CO" sz="1200" dirty="0"/>
              <a:t>)</a:t>
            </a:r>
          </a:p>
          <a:p>
            <a:r>
              <a:rPr lang="es-CO" sz="1200" b="1" dirty="0"/>
              <a:t>José Luis Huerta </a:t>
            </a:r>
            <a:br>
              <a:rPr lang="es-CO" sz="1200" b="1" dirty="0"/>
            </a:br>
            <a:r>
              <a:rPr lang="es-CO" sz="1200" dirty="0" err="1"/>
              <a:t>Consultant</a:t>
            </a:r>
            <a:r>
              <a:rPr lang="es-CO" sz="1200" dirty="0"/>
              <a:t> (</a:t>
            </a:r>
            <a:r>
              <a:rPr lang="es-CO" sz="1200" dirty="0" err="1"/>
              <a:t>Creativ-Ceutical</a:t>
            </a:r>
            <a:r>
              <a:rPr lang="es-CO" sz="1200" dirty="0"/>
              <a:t>)</a:t>
            </a:r>
          </a:p>
          <a:p>
            <a:r>
              <a:rPr lang="es-CO" sz="1200" b="1" dirty="0"/>
              <a:t>Pablo Manuel Bianculli</a:t>
            </a:r>
            <a:br>
              <a:rPr lang="es-CO" sz="1200" b="1" dirty="0"/>
            </a:br>
            <a:r>
              <a:rPr lang="es-CO" sz="1200" dirty="0"/>
              <a:t>Ex</a:t>
            </a:r>
            <a:r>
              <a:rPr lang="es-CO" sz="1200" b="1" dirty="0"/>
              <a:t> - </a:t>
            </a:r>
            <a:r>
              <a:rPr lang="es-CO" sz="1200" dirty="0" err="1"/>
              <a:t>Value</a:t>
            </a:r>
            <a:r>
              <a:rPr lang="es-CO" sz="1200" dirty="0"/>
              <a:t> &amp; Access South Cone (Sanofi Pasteur)</a:t>
            </a:r>
          </a:p>
          <a:p>
            <a:r>
              <a:rPr lang="es-CO" sz="1200" b="1" dirty="0"/>
              <a:t>Audrey Petitjean</a:t>
            </a:r>
            <a:br>
              <a:rPr lang="es-CO" sz="1200" b="1" dirty="0"/>
            </a:br>
            <a:r>
              <a:rPr lang="es-CO" sz="1200" dirty="0"/>
              <a:t>HEVA Global (Sanofi Pasteur)</a:t>
            </a:r>
          </a:p>
        </p:txBody>
      </p:sp>
      <p:sp>
        <p:nvSpPr>
          <p:cNvPr id="5" name="Content Placeholder 3">
            <a:extLst>
              <a:ext uri="{FF2B5EF4-FFF2-40B4-BE49-F238E27FC236}">
                <a16:creationId xmlns:a16="http://schemas.microsoft.com/office/drawing/2014/main" id="{8A3C1044-7FBB-4AE0-8F10-8BDF5033626A}"/>
              </a:ext>
            </a:extLst>
          </p:cNvPr>
          <p:cNvSpPr txBox="1">
            <a:spLocks/>
          </p:cNvSpPr>
          <p:nvPr/>
        </p:nvSpPr>
        <p:spPr>
          <a:xfrm>
            <a:off x="241728" y="3396912"/>
            <a:ext cx="4104456" cy="2408352"/>
          </a:xfrm>
          <a:prstGeom prst="rect">
            <a:avLst/>
          </a:prstGeom>
        </p:spPr>
        <p:txBody>
          <a:bodyPr wrap="square" lIns="0" tIns="0" rIns="0" bIns="0">
            <a:spAutoFit/>
          </a:bodyPr>
          <a:lstStyle>
            <a:lvl1pPr marL="182563" indent="-182563" defTabSz="457200">
              <a:spcBef>
                <a:spcPts val="300"/>
              </a:spcBef>
              <a:buClr>
                <a:schemeClr val="accent1"/>
              </a:buClr>
              <a:buFont typeface="Arial" pitchFamily="34" charset="0"/>
              <a:buChar char="•"/>
              <a:defRPr sz="1600" b="1">
                <a:solidFill>
                  <a:schemeClr val="accent6">
                    <a:lumMod val="75000"/>
                    <a:lumOff val="25000"/>
                  </a:schemeClr>
                </a:solidFill>
              </a:defRPr>
            </a:lvl1pPr>
            <a:lvl2pPr marL="628650" indent="-171450" defTabSz="457200">
              <a:spcBef>
                <a:spcPts val="600"/>
              </a:spcBef>
              <a:spcAft>
                <a:spcPts val="600"/>
              </a:spcAft>
              <a:buClr>
                <a:schemeClr val="accent6">
                  <a:lumMod val="75000"/>
                  <a:lumOff val="25000"/>
                </a:schemeClr>
              </a:buClr>
              <a:buFont typeface="Calibri" panose="020F0502020204030204" pitchFamily="34" charset="0"/>
              <a:buChar char="−"/>
              <a:defRPr sz="1600">
                <a:solidFill>
                  <a:schemeClr val="accent6">
                    <a:lumMod val="75000"/>
                    <a:lumOff val="25000"/>
                  </a:schemeClr>
                </a:solidFill>
              </a:defRPr>
            </a:lvl2pPr>
            <a:lvl3pPr marL="1089025" indent="-103188" defTabSz="457200">
              <a:spcBef>
                <a:spcPts val="0"/>
              </a:spcBef>
              <a:spcAft>
                <a:spcPts val="600"/>
              </a:spcAft>
              <a:buClr>
                <a:schemeClr val="accent6">
                  <a:lumMod val="75000"/>
                  <a:lumOff val="25000"/>
                </a:schemeClr>
              </a:buClr>
              <a:buSzPct val="80000"/>
              <a:buFont typeface="Calibri" panose="020F0502020204030204" pitchFamily="34" charset="0"/>
              <a:buChar char="−"/>
              <a:defRPr lang="fr-FR" sz="1600" dirty="0" smtClean="0">
                <a:solidFill>
                  <a:schemeClr val="accent6">
                    <a:lumMod val="75000"/>
                    <a:lumOff val="25000"/>
                  </a:schemeClr>
                </a:solidFill>
              </a:defRPr>
            </a:lvl3pPr>
            <a:lvl4pPr marL="1339850" indent="-169863" defTabSz="457200">
              <a:spcBef>
                <a:spcPts val="300"/>
              </a:spcBef>
              <a:buFont typeface="Wingdings" pitchFamily="2" charset="2"/>
              <a:buChar char="§"/>
              <a:defRPr>
                <a:solidFill>
                  <a:schemeClr val="accent6">
                    <a:lumMod val="75000"/>
                    <a:lumOff val="25000"/>
                  </a:schemeClr>
                </a:solidFill>
              </a:defRPr>
            </a:lvl4pPr>
            <a:lvl5pPr marL="1143000" indent="-228600" defTabSz="457200">
              <a:spcBef>
                <a:spcPts val="300"/>
              </a:spcBef>
              <a:buSzPct val="55000"/>
              <a:buFont typeface="Arial" pitchFamily="34" charset="0"/>
              <a:buChar char="•"/>
              <a:defRPr>
                <a:solidFill>
                  <a:schemeClr val="accent6">
                    <a:lumMod val="75000"/>
                    <a:lumOff val="2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es-CO" sz="1200" dirty="0"/>
              <a:t>Ignacio Olivera</a:t>
            </a:r>
            <a:br>
              <a:rPr lang="es-CO" sz="1200" dirty="0"/>
            </a:br>
            <a:r>
              <a:rPr lang="es-CO" sz="1200" b="0" dirty="0" err="1"/>
              <a:t>Associate</a:t>
            </a:r>
            <a:r>
              <a:rPr lang="es-CO" sz="1200" b="0" dirty="0"/>
              <a:t> (CINVE Salud)</a:t>
            </a:r>
          </a:p>
          <a:p>
            <a:r>
              <a:rPr lang="es-CO" sz="1200" dirty="0"/>
              <a:t>Carlos Grau</a:t>
            </a:r>
            <a:br>
              <a:rPr lang="es-CO" sz="1200" dirty="0"/>
            </a:br>
            <a:r>
              <a:rPr lang="es-CO" sz="1200" b="0" dirty="0" err="1"/>
              <a:t>Associate</a:t>
            </a:r>
            <a:r>
              <a:rPr lang="es-CO" sz="1200" b="0" dirty="0"/>
              <a:t> (CINVE Salud)</a:t>
            </a:r>
          </a:p>
          <a:p>
            <a:r>
              <a:rPr lang="es-CO" sz="1200" dirty="0"/>
              <a:t>Gustavo Mieres</a:t>
            </a:r>
            <a:br>
              <a:rPr lang="es-CO" sz="1200" dirty="0"/>
            </a:br>
            <a:r>
              <a:rPr lang="es-CO" sz="1200" b="0" dirty="0" err="1"/>
              <a:t>Associate</a:t>
            </a:r>
            <a:r>
              <a:rPr lang="es-CO" sz="1200" b="0" dirty="0"/>
              <a:t> (CINVE Salud)</a:t>
            </a:r>
          </a:p>
          <a:p>
            <a:r>
              <a:rPr lang="es-CO" sz="1200" dirty="0"/>
              <a:t>Luis Lazarov</a:t>
            </a:r>
            <a:br>
              <a:rPr lang="es-CO" sz="1200" dirty="0"/>
            </a:br>
            <a:r>
              <a:rPr lang="es-CO" sz="1200" b="0" dirty="0" err="1"/>
              <a:t>Associate</a:t>
            </a:r>
            <a:r>
              <a:rPr lang="es-CO" sz="1200" b="0" dirty="0"/>
              <a:t> (CINVE Salud)</a:t>
            </a:r>
          </a:p>
          <a:p>
            <a:r>
              <a:rPr lang="es-CO" sz="1200" dirty="0"/>
              <a:t>Hugo Dibarboure</a:t>
            </a:r>
            <a:br>
              <a:rPr lang="es-CO" sz="1200" dirty="0"/>
            </a:br>
            <a:r>
              <a:rPr lang="es-CO" sz="1200" b="0" dirty="0" err="1"/>
              <a:t>Public</a:t>
            </a:r>
            <a:r>
              <a:rPr lang="es-CO" sz="1200" b="0" dirty="0"/>
              <a:t> </a:t>
            </a:r>
            <a:r>
              <a:rPr lang="es-CO" sz="1200" b="0" dirty="0" err="1"/>
              <a:t>Affairs</a:t>
            </a:r>
            <a:r>
              <a:rPr lang="es-CO" sz="1200" b="0" dirty="0"/>
              <a:t> South </a:t>
            </a:r>
            <a:r>
              <a:rPr lang="es-CO" sz="1200" b="0" dirty="0" err="1"/>
              <a:t>Cone</a:t>
            </a:r>
            <a:r>
              <a:rPr lang="es-CO" sz="1200" b="0" dirty="0"/>
              <a:t> (Sanofi Pasteur)</a:t>
            </a:r>
          </a:p>
          <a:p>
            <a:r>
              <a:rPr lang="es-CO" sz="1200" dirty="0"/>
              <a:t>Juan Guillermo López </a:t>
            </a:r>
            <a:br>
              <a:rPr lang="es-CO" sz="1200" dirty="0"/>
            </a:br>
            <a:r>
              <a:rPr lang="es-CO" sz="1200" b="0" dirty="0"/>
              <a:t>Ex -</a:t>
            </a:r>
            <a:r>
              <a:rPr lang="es-CO" sz="1200" dirty="0"/>
              <a:t> </a:t>
            </a:r>
            <a:r>
              <a:rPr lang="es-CO" sz="1200" b="0" dirty="0"/>
              <a:t>Regional HEOR Sanofi Pasteur</a:t>
            </a:r>
          </a:p>
        </p:txBody>
      </p:sp>
      <p:sp>
        <p:nvSpPr>
          <p:cNvPr id="6" name="TextBox 5">
            <a:extLst>
              <a:ext uri="{FF2B5EF4-FFF2-40B4-BE49-F238E27FC236}">
                <a16:creationId xmlns:a16="http://schemas.microsoft.com/office/drawing/2014/main" id="{C79D0D29-F35F-40CD-92D1-2B553376E1DA}"/>
              </a:ext>
            </a:extLst>
          </p:cNvPr>
          <p:cNvSpPr txBox="1"/>
          <p:nvPr/>
        </p:nvSpPr>
        <p:spPr>
          <a:xfrm>
            <a:off x="686460" y="1231498"/>
            <a:ext cx="2685800" cy="307777"/>
          </a:xfrm>
          <a:prstGeom prst="rect">
            <a:avLst/>
          </a:prstGeom>
          <a:noFill/>
        </p:spPr>
        <p:txBody>
          <a:bodyPr wrap="none" rtlCol="0">
            <a:spAutoFit/>
          </a:bodyPr>
          <a:lstStyle/>
          <a:p>
            <a:r>
              <a:rPr lang="es-AR" sz="1400" dirty="0"/>
              <a:t>Análisis Costo Efectividad Uruguay</a:t>
            </a:r>
            <a:endParaRPr lang="en-US" sz="1400" dirty="0"/>
          </a:p>
        </p:txBody>
      </p:sp>
      <p:sp>
        <p:nvSpPr>
          <p:cNvPr id="7" name="TextBox 6">
            <a:extLst>
              <a:ext uri="{FF2B5EF4-FFF2-40B4-BE49-F238E27FC236}">
                <a16:creationId xmlns:a16="http://schemas.microsoft.com/office/drawing/2014/main" id="{A9F657CB-D509-4D55-895E-CE76FB3161D3}"/>
              </a:ext>
            </a:extLst>
          </p:cNvPr>
          <p:cNvSpPr txBox="1"/>
          <p:nvPr/>
        </p:nvSpPr>
        <p:spPr>
          <a:xfrm>
            <a:off x="5148064" y="1231498"/>
            <a:ext cx="2734403" cy="307777"/>
          </a:xfrm>
          <a:prstGeom prst="rect">
            <a:avLst/>
          </a:prstGeom>
          <a:noFill/>
        </p:spPr>
        <p:txBody>
          <a:bodyPr wrap="none" rtlCol="0">
            <a:spAutoFit/>
          </a:bodyPr>
          <a:lstStyle/>
          <a:p>
            <a:r>
              <a:rPr lang="es-AR" sz="1400" dirty="0"/>
              <a:t>Análisis Costo Efectividad Paraguay</a:t>
            </a:r>
            <a:endParaRPr lang="en-US" sz="1400" dirty="0"/>
          </a:p>
        </p:txBody>
      </p:sp>
      <p:sp>
        <p:nvSpPr>
          <p:cNvPr id="9" name="TextBox 8">
            <a:extLst>
              <a:ext uri="{FF2B5EF4-FFF2-40B4-BE49-F238E27FC236}">
                <a16:creationId xmlns:a16="http://schemas.microsoft.com/office/drawing/2014/main" id="{43C1C255-E4BD-44C1-A2F1-294E692DED73}"/>
              </a:ext>
            </a:extLst>
          </p:cNvPr>
          <p:cNvSpPr txBox="1"/>
          <p:nvPr/>
        </p:nvSpPr>
        <p:spPr>
          <a:xfrm>
            <a:off x="4332808" y="1772816"/>
            <a:ext cx="4811192" cy="5162952"/>
          </a:xfrm>
          <a:prstGeom prst="rect">
            <a:avLst/>
          </a:prstGeom>
        </p:spPr>
        <p:txBody>
          <a:bodyPr wrap="square" lIns="0" tIns="0" rIns="0" bIns="0">
            <a:spAutoFit/>
          </a:bodyPr>
          <a:lstStyle>
            <a:lvl1pPr indent="0" defTabSz="457200">
              <a:spcBef>
                <a:spcPts val="300"/>
              </a:spcBef>
              <a:buClr>
                <a:schemeClr val="accent1"/>
              </a:buClr>
              <a:buFont typeface="Arial" pitchFamily="34" charset="0"/>
              <a:buNone/>
              <a:defRPr sz="1200" b="1">
                <a:solidFill>
                  <a:srgbClr val="00B050"/>
                </a:solidFill>
              </a:defRPr>
            </a:lvl1pPr>
            <a:lvl2pPr marL="628650" indent="-171450" defTabSz="457200">
              <a:spcBef>
                <a:spcPts val="600"/>
              </a:spcBef>
              <a:spcAft>
                <a:spcPts val="600"/>
              </a:spcAft>
              <a:buClr>
                <a:schemeClr val="accent6">
                  <a:lumMod val="75000"/>
                  <a:lumOff val="25000"/>
                </a:schemeClr>
              </a:buClr>
              <a:buFont typeface="Calibri" panose="020F0502020204030204" pitchFamily="34" charset="0"/>
              <a:buChar char="−"/>
              <a:defRPr sz="1600">
                <a:solidFill>
                  <a:schemeClr val="accent6">
                    <a:lumMod val="75000"/>
                    <a:lumOff val="25000"/>
                  </a:schemeClr>
                </a:solidFill>
              </a:defRPr>
            </a:lvl2pPr>
            <a:lvl3pPr marL="1089025" indent="-103188" defTabSz="457200">
              <a:spcBef>
                <a:spcPts val="0"/>
              </a:spcBef>
              <a:spcAft>
                <a:spcPts val="600"/>
              </a:spcAft>
              <a:buClr>
                <a:schemeClr val="accent6">
                  <a:lumMod val="75000"/>
                  <a:lumOff val="25000"/>
                </a:schemeClr>
              </a:buClr>
              <a:buSzPct val="80000"/>
              <a:buFont typeface="Calibri" panose="020F0502020204030204" pitchFamily="34" charset="0"/>
              <a:buChar char="−"/>
              <a:defRPr lang="fr-FR" sz="1600" dirty="0" smtClean="0">
                <a:solidFill>
                  <a:schemeClr val="accent6">
                    <a:lumMod val="75000"/>
                    <a:lumOff val="25000"/>
                  </a:schemeClr>
                </a:solidFill>
              </a:defRPr>
            </a:lvl3pPr>
            <a:lvl4pPr marL="1339850" indent="-169863" defTabSz="457200">
              <a:spcBef>
                <a:spcPts val="300"/>
              </a:spcBef>
              <a:buFont typeface="Wingdings" pitchFamily="2" charset="2"/>
              <a:buChar char="§"/>
              <a:defRPr>
                <a:solidFill>
                  <a:schemeClr val="accent6">
                    <a:lumMod val="75000"/>
                    <a:lumOff val="25000"/>
                  </a:schemeClr>
                </a:solidFill>
              </a:defRPr>
            </a:lvl4pPr>
            <a:lvl5pPr marL="1143000" indent="-228600" defTabSz="457200">
              <a:spcBef>
                <a:spcPts val="300"/>
              </a:spcBef>
              <a:buSzPct val="55000"/>
              <a:buFont typeface="Arial" pitchFamily="34" charset="0"/>
              <a:buChar char="•"/>
              <a:defRPr>
                <a:solidFill>
                  <a:schemeClr val="accent6">
                    <a:lumMod val="75000"/>
                    <a:lumOff val="25000"/>
                  </a:schemeClr>
                </a:solidFill>
              </a:defRPr>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pPr marL="182563" indent="-182563">
              <a:buFont typeface="Arial" pitchFamily="34" charset="0"/>
              <a:buChar char="•"/>
            </a:pPr>
            <a:r>
              <a:rPr lang="es-CO" dirty="0">
                <a:solidFill>
                  <a:schemeClr val="accent6">
                    <a:lumMod val="75000"/>
                    <a:lumOff val="25000"/>
                  </a:schemeClr>
                </a:solidFill>
              </a:rPr>
              <a:t>Raúl Castro Rodríguez</a:t>
            </a:r>
          </a:p>
          <a:p>
            <a:r>
              <a:rPr lang="es-CO" dirty="0">
                <a:solidFill>
                  <a:schemeClr val="accent6">
                    <a:lumMod val="75000"/>
                    <a:lumOff val="25000"/>
                  </a:schemeClr>
                </a:solidFill>
              </a:rPr>
              <a:t>     </a:t>
            </a:r>
            <a:r>
              <a:rPr lang="es-CO" b="0" dirty="0">
                <a:solidFill>
                  <a:schemeClr val="accent6">
                    <a:lumMod val="75000"/>
                    <a:lumOff val="25000"/>
                  </a:schemeClr>
                </a:solidFill>
              </a:rPr>
              <a:t>Director de Proyecto (CEDE - Universidad de los Andes - Colombia)</a:t>
            </a:r>
            <a:endParaRPr lang="es-CO" dirty="0"/>
          </a:p>
          <a:p>
            <a:pPr marL="171450" indent="-171450">
              <a:buFont typeface="Arial" panose="020B0604020202020204" pitchFamily="34" charset="0"/>
              <a:buChar char="•"/>
            </a:pPr>
            <a:r>
              <a:rPr lang="es-CO" dirty="0">
                <a:solidFill>
                  <a:schemeClr val="accent6">
                    <a:lumMod val="75000"/>
                    <a:lumOff val="25000"/>
                  </a:schemeClr>
                </a:solidFill>
              </a:rPr>
              <a:t>Jorge Armando Rueda Gallardo</a:t>
            </a:r>
          </a:p>
          <a:p>
            <a:r>
              <a:rPr lang="es-CO" b="0" dirty="0">
                <a:solidFill>
                  <a:schemeClr val="accent6">
                    <a:lumMod val="75000"/>
                    <a:lumOff val="25000"/>
                  </a:schemeClr>
                </a:solidFill>
              </a:rPr>
              <a:t>     Investigador (CEDE - Universidad de los Andes - Colombia)</a:t>
            </a:r>
          </a:p>
          <a:p>
            <a:pPr marL="171450" indent="-171450">
              <a:buFont typeface="Arial" panose="020B0604020202020204" pitchFamily="34" charset="0"/>
              <a:buChar char="•"/>
            </a:pPr>
            <a:r>
              <a:rPr lang="es-AR" dirty="0">
                <a:solidFill>
                  <a:schemeClr val="accent6">
                    <a:lumMod val="75000"/>
                    <a:lumOff val="25000"/>
                  </a:schemeClr>
                </a:solidFill>
              </a:rPr>
              <a:t>Antonio </a:t>
            </a:r>
            <a:r>
              <a:rPr lang="es-AR" dirty="0" err="1">
                <a:solidFill>
                  <a:schemeClr val="accent6">
                    <a:lumMod val="75000"/>
                    <a:lumOff val="25000"/>
                  </a:schemeClr>
                </a:solidFill>
              </a:rPr>
              <a:t>Arbo</a:t>
            </a:r>
            <a:endParaRPr lang="es-AR" dirty="0">
              <a:solidFill>
                <a:schemeClr val="accent6">
                  <a:lumMod val="75000"/>
                  <a:lumOff val="25000"/>
                </a:schemeClr>
              </a:solidFill>
            </a:endParaRPr>
          </a:p>
          <a:p>
            <a:r>
              <a:rPr lang="es-AR" b="0" dirty="0">
                <a:solidFill>
                  <a:schemeClr val="accent6">
                    <a:lumMod val="75000"/>
                    <a:lumOff val="25000"/>
                  </a:schemeClr>
                </a:solidFill>
              </a:rPr>
              <a:t>     Investigador (Instituto de Medicina Tropical – Paraguay)</a:t>
            </a:r>
          </a:p>
          <a:p>
            <a:pPr marL="171450" indent="-171450">
              <a:buFont typeface="Arial" panose="020B0604020202020204" pitchFamily="34" charset="0"/>
              <a:buChar char="•"/>
            </a:pPr>
            <a:r>
              <a:rPr lang="es-AR" dirty="0">
                <a:solidFill>
                  <a:schemeClr val="accent6">
                    <a:lumMod val="75000"/>
                    <a:lumOff val="25000"/>
                  </a:schemeClr>
                </a:solidFill>
              </a:rPr>
              <a:t>Celia Martinez</a:t>
            </a:r>
          </a:p>
          <a:p>
            <a:r>
              <a:rPr lang="es-AR" b="0" dirty="0">
                <a:solidFill>
                  <a:schemeClr val="accent6">
                    <a:lumMod val="75000"/>
                    <a:lumOff val="25000"/>
                  </a:schemeClr>
                </a:solidFill>
              </a:rPr>
              <a:t>     Investigador (Instituto de Medicina Tropical – Paraguay)</a:t>
            </a:r>
          </a:p>
          <a:p>
            <a:pPr marL="171450" indent="-171450">
              <a:buFont typeface="Arial" panose="020B0604020202020204" pitchFamily="34" charset="0"/>
              <a:buChar char="•"/>
            </a:pPr>
            <a:r>
              <a:rPr lang="es-AR" dirty="0">
                <a:solidFill>
                  <a:schemeClr val="accent6">
                    <a:lumMod val="75000"/>
                    <a:lumOff val="25000"/>
                  </a:schemeClr>
                </a:solidFill>
              </a:rPr>
              <a:t>Cynthia Vázquez </a:t>
            </a:r>
          </a:p>
          <a:p>
            <a:r>
              <a:rPr lang="es-AR" b="0" dirty="0">
                <a:solidFill>
                  <a:schemeClr val="accent6">
                    <a:lumMod val="75000"/>
                    <a:lumOff val="25000"/>
                  </a:schemeClr>
                </a:solidFill>
              </a:rPr>
              <a:t>     Investigador (Laboratorio Central de Salud Pública – Paraguay)</a:t>
            </a:r>
          </a:p>
          <a:p>
            <a:pPr marL="171450" indent="-171450">
              <a:buFont typeface="Arial" panose="020B0604020202020204" pitchFamily="34" charset="0"/>
              <a:buChar char="•"/>
            </a:pPr>
            <a:r>
              <a:rPr lang="es-CO" dirty="0">
                <a:solidFill>
                  <a:schemeClr val="accent6">
                    <a:lumMod val="75000"/>
                    <a:lumOff val="25000"/>
                  </a:schemeClr>
                </a:solidFill>
              </a:rPr>
              <a:t>Pablo Manuel Bianculli</a:t>
            </a:r>
            <a:br>
              <a:rPr lang="es-CO" sz="1200" b="1" dirty="0"/>
            </a:br>
            <a:r>
              <a:rPr lang="es-CO" sz="1200" b="0" dirty="0"/>
              <a:t>Ex </a:t>
            </a:r>
            <a:r>
              <a:rPr lang="es-CO" sz="1200" b="1" dirty="0"/>
              <a:t>- </a:t>
            </a:r>
            <a:r>
              <a:rPr lang="es-CO" b="0" dirty="0" err="1">
                <a:solidFill>
                  <a:schemeClr val="accent6">
                    <a:lumMod val="75000"/>
                    <a:lumOff val="25000"/>
                  </a:schemeClr>
                </a:solidFill>
              </a:rPr>
              <a:t>Value</a:t>
            </a:r>
            <a:r>
              <a:rPr lang="es-CO" b="0" dirty="0">
                <a:solidFill>
                  <a:schemeClr val="accent6">
                    <a:lumMod val="75000"/>
                    <a:lumOff val="25000"/>
                  </a:schemeClr>
                </a:solidFill>
              </a:rPr>
              <a:t> &amp; Access South Cone (Sanofi Pasteur)</a:t>
            </a:r>
          </a:p>
          <a:p>
            <a:pPr marL="171450" indent="-171450">
              <a:buFont typeface="Arial" panose="020B0604020202020204" pitchFamily="34" charset="0"/>
              <a:buChar char="•"/>
            </a:pPr>
            <a:r>
              <a:rPr lang="es-CO" dirty="0">
                <a:solidFill>
                  <a:schemeClr val="accent6">
                    <a:lumMod val="75000"/>
                    <a:lumOff val="25000"/>
                  </a:schemeClr>
                </a:solidFill>
              </a:rPr>
              <a:t>Audrey Petitjean</a:t>
            </a:r>
            <a:br>
              <a:rPr lang="es-CO" sz="1200" b="1" dirty="0"/>
            </a:br>
            <a:r>
              <a:rPr lang="es-CO" b="0" dirty="0">
                <a:solidFill>
                  <a:schemeClr val="accent6">
                    <a:lumMod val="75000"/>
                    <a:lumOff val="25000"/>
                  </a:schemeClr>
                </a:solidFill>
              </a:rPr>
              <a:t>HEVA Global (Sanofi Pasteur)</a:t>
            </a:r>
          </a:p>
          <a:p>
            <a:pPr marL="171450" indent="-171450">
              <a:buFont typeface="Arial" panose="020B0604020202020204" pitchFamily="34" charset="0"/>
              <a:buChar char="•"/>
            </a:pPr>
            <a:r>
              <a:rPr lang="es-CO" dirty="0">
                <a:solidFill>
                  <a:schemeClr val="accent6">
                    <a:lumMod val="75000"/>
                    <a:lumOff val="25000"/>
                  </a:schemeClr>
                </a:solidFill>
              </a:rPr>
              <a:t>Hugo Dibarboure</a:t>
            </a:r>
            <a:br>
              <a:rPr lang="es-CO" sz="1200" dirty="0"/>
            </a:br>
            <a:r>
              <a:rPr lang="es-CO" b="0" dirty="0" err="1">
                <a:solidFill>
                  <a:schemeClr val="accent6">
                    <a:lumMod val="75000"/>
                    <a:lumOff val="25000"/>
                  </a:schemeClr>
                </a:solidFill>
              </a:rPr>
              <a:t>Public</a:t>
            </a:r>
            <a:r>
              <a:rPr lang="es-CO" b="0" dirty="0">
                <a:solidFill>
                  <a:schemeClr val="accent6">
                    <a:lumMod val="75000"/>
                    <a:lumOff val="25000"/>
                  </a:schemeClr>
                </a:solidFill>
              </a:rPr>
              <a:t> </a:t>
            </a:r>
            <a:r>
              <a:rPr lang="es-CO" b="0" dirty="0" err="1">
                <a:solidFill>
                  <a:schemeClr val="accent6">
                    <a:lumMod val="75000"/>
                    <a:lumOff val="25000"/>
                  </a:schemeClr>
                </a:solidFill>
              </a:rPr>
              <a:t>Affairs</a:t>
            </a:r>
            <a:r>
              <a:rPr lang="es-CO" b="0" dirty="0">
                <a:solidFill>
                  <a:schemeClr val="accent6">
                    <a:lumMod val="75000"/>
                    <a:lumOff val="25000"/>
                  </a:schemeClr>
                </a:solidFill>
              </a:rPr>
              <a:t> South Cone (Sanofi Pasteur)</a:t>
            </a:r>
          </a:p>
          <a:p>
            <a:pPr marL="171450" indent="-171450">
              <a:buFont typeface="Arial" panose="020B0604020202020204" pitchFamily="34" charset="0"/>
              <a:buChar char="•"/>
            </a:pPr>
            <a:r>
              <a:rPr lang="es-CO" dirty="0">
                <a:solidFill>
                  <a:schemeClr val="accent6">
                    <a:lumMod val="75000"/>
                    <a:lumOff val="25000"/>
                  </a:schemeClr>
                </a:solidFill>
              </a:rPr>
              <a:t>Juan Guillermo López </a:t>
            </a:r>
            <a:br>
              <a:rPr lang="es-CO" sz="1200" dirty="0"/>
            </a:br>
            <a:r>
              <a:rPr lang="es-CO" sz="1200" b="0" dirty="0">
                <a:solidFill>
                  <a:schemeClr val="accent6">
                    <a:lumMod val="75000"/>
                    <a:lumOff val="25000"/>
                  </a:schemeClr>
                </a:solidFill>
              </a:rPr>
              <a:t>E</a:t>
            </a:r>
            <a:r>
              <a:rPr lang="es-CO" b="0" dirty="0">
                <a:solidFill>
                  <a:schemeClr val="accent6">
                    <a:lumMod val="75000"/>
                    <a:lumOff val="25000"/>
                  </a:schemeClr>
                </a:solidFill>
              </a:rPr>
              <a:t>x </a:t>
            </a:r>
            <a:r>
              <a:rPr lang="es-CO" sz="1200" dirty="0"/>
              <a:t>- </a:t>
            </a:r>
            <a:r>
              <a:rPr lang="es-CO" b="0" dirty="0">
                <a:solidFill>
                  <a:schemeClr val="accent6">
                    <a:lumMod val="75000"/>
                    <a:lumOff val="25000"/>
                  </a:schemeClr>
                </a:solidFill>
              </a:rPr>
              <a:t>Regional HEOR Sanofi Pasteur</a:t>
            </a:r>
          </a:p>
          <a:p>
            <a:pPr marL="171450" indent="-171450">
              <a:buFont typeface="Arial" panose="020B0604020202020204" pitchFamily="34" charset="0"/>
              <a:buChar char="•"/>
            </a:pPr>
            <a:endParaRPr lang="es-CO" b="0" dirty="0">
              <a:solidFill>
                <a:schemeClr val="accent6">
                  <a:lumMod val="75000"/>
                  <a:lumOff val="25000"/>
                </a:schemeClr>
              </a:solidFill>
            </a:endParaRPr>
          </a:p>
          <a:p>
            <a:pPr marL="171450" indent="-171450">
              <a:buFont typeface="Arial" panose="020B0604020202020204" pitchFamily="34" charset="0"/>
              <a:buChar char="•"/>
            </a:pPr>
            <a:endParaRPr lang="es-CO" sz="1200" b="0" dirty="0">
              <a:solidFill>
                <a:schemeClr val="accent6"/>
              </a:solidFill>
            </a:endParaRPr>
          </a:p>
          <a:p>
            <a:endParaRPr lang="es-AR" b="0" dirty="0">
              <a:solidFill>
                <a:schemeClr val="accent6">
                  <a:lumMod val="75000"/>
                  <a:lumOff val="25000"/>
                </a:schemeClr>
              </a:solidFill>
            </a:endParaRPr>
          </a:p>
          <a:p>
            <a:endParaRPr lang="es-CO" b="0" dirty="0">
              <a:solidFill>
                <a:schemeClr val="accent6">
                  <a:lumMod val="75000"/>
                  <a:lumOff val="25000"/>
                </a:schemeClr>
              </a:solidFill>
            </a:endParaRPr>
          </a:p>
          <a:p>
            <a:endParaRPr lang="es-CO" dirty="0"/>
          </a:p>
          <a:p>
            <a:r>
              <a:rPr lang="es-CO" dirty="0"/>
              <a:t>		</a:t>
            </a:r>
          </a:p>
        </p:txBody>
      </p:sp>
    </p:spTree>
    <p:extLst>
      <p:ext uri="{BB962C8B-B14F-4D97-AF65-F5344CB8AC3E}">
        <p14:creationId xmlns:p14="http://schemas.microsoft.com/office/powerpoint/2010/main" val="2075964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0" y="154137"/>
            <a:ext cx="8899460" cy="861774"/>
          </a:xfrm>
        </p:spPr>
        <p:txBody>
          <a:bodyPr/>
          <a:lstStyle/>
          <a:p>
            <a:r>
              <a:rPr lang="en-GB" sz="3200" dirty="0" err="1"/>
              <a:t>Results|Base</a:t>
            </a:r>
            <a:r>
              <a:rPr lang="en-GB" sz="3200" dirty="0"/>
              <a:t> case </a:t>
            </a:r>
            <a:br>
              <a:rPr lang="en-GB" dirty="0">
                <a:solidFill>
                  <a:schemeClr val="accent4"/>
                </a:solidFill>
              </a:rPr>
            </a:br>
            <a:r>
              <a:rPr lang="en-GB" sz="2400" dirty="0" err="1">
                <a:solidFill>
                  <a:schemeClr val="accent4"/>
                </a:solidFill>
              </a:rPr>
              <a:t>Beneficios</a:t>
            </a:r>
            <a:r>
              <a:rPr lang="en-GB" sz="2400" dirty="0">
                <a:solidFill>
                  <a:schemeClr val="accent4"/>
                </a:solidFill>
              </a:rPr>
              <a:t> </a:t>
            </a:r>
            <a:r>
              <a:rPr lang="en-GB" sz="2400" dirty="0" err="1">
                <a:solidFill>
                  <a:schemeClr val="accent4"/>
                </a:solidFill>
              </a:rPr>
              <a:t>Clínicos</a:t>
            </a:r>
            <a:r>
              <a:rPr lang="en-GB" sz="2400" dirty="0">
                <a:solidFill>
                  <a:schemeClr val="accent4"/>
                </a:solidFill>
              </a:rPr>
              <a:t> (AVAD </a:t>
            </a:r>
            <a:r>
              <a:rPr lang="en-GB" sz="2400" dirty="0" err="1">
                <a:solidFill>
                  <a:schemeClr val="accent4"/>
                </a:solidFill>
              </a:rPr>
              <a:t>evitados</a:t>
            </a:r>
            <a:r>
              <a:rPr lang="en-GB" sz="2400" dirty="0">
                <a:solidFill>
                  <a:schemeClr val="accent4"/>
                </a:solidFill>
              </a:rPr>
              <a:t>) y </a:t>
            </a:r>
            <a:r>
              <a:rPr lang="en-GB" sz="2400" dirty="0" err="1">
                <a:solidFill>
                  <a:schemeClr val="accent4"/>
                </a:solidFill>
              </a:rPr>
              <a:t>Costo</a:t>
            </a:r>
            <a:r>
              <a:rPr lang="en-GB" sz="2400" dirty="0">
                <a:solidFill>
                  <a:schemeClr val="accent4"/>
                </a:solidFill>
              </a:rPr>
              <a:t> Incremental con QIV </a:t>
            </a:r>
            <a:endParaRPr lang="en-GB" sz="2400"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20</a:t>
            </a:fld>
            <a:endParaRPr lang="en-GB" dirty="0">
              <a:solidFill>
                <a:srgbClr val="808080"/>
              </a:solidFill>
            </a:endParaRPr>
          </a:p>
        </p:txBody>
      </p:sp>
      <p:sp>
        <p:nvSpPr>
          <p:cNvPr id="9" name="TextBox 8">
            <a:extLst>
              <a:ext uri="{FF2B5EF4-FFF2-40B4-BE49-F238E27FC236}">
                <a16:creationId xmlns:a16="http://schemas.microsoft.com/office/drawing/2014/main" id="{3467F5E9-06EE-452E-8E67-3A7B66E98533}"/>
              </a:ext>
            </a:extLst>
          </p:cNvPr>
          <p:cNvSpPr txBox="1"/>
          <p:nvPr/>
        </p:nvSpPr>
        <p:spPr>
          <a:xfrm>
            <a:off x="25335" y="2843579"/>
            <a:ext cx="8071792" cy="184666"/>
          </a:xfrm>
          <a:prstGeom prst="rect">
            <a:avLst/>
          </a:prstGeom>
          <a:noFill/>
        </p:spPr>
        <p:txBody>
          <a:bodyPr wrap="square">
            <a:spAutoFit/>
          </a:bodyPr>
          <a:lstStyle/>
          <a:p>
            <a:r>
              <a:rPr lang="en-US" sz="600" b="0" i="0" u="none" strike="noStrike" baseline="0" dirty="0">
                <a:solidFill>
                  <a:srgbClr val="000000"/>
                </a:solidFill>
                <a:latin typeface="Calibri" panose="020F0502020204030204" pitchFamily="34" charset="0"/>
              </a:rPr>
              <a:t>Fuente: </a:t>
            </a:r>
            <a:r>
              <a:rPr lang="en-US" sz="600" b="0" i="0" u="none" strike="noStrike" baseline="0" dirty="0" err="1">
                <a:solidFill>
                  <a:srgbClr val="000000"/>
                </a:solidFill>
                <a:latin typeface="Calibri" panose="020F0502020204030204" pitchFamily="34" charset="0"/>
              </a:rPr>
              <a:t>Creativ-Ceutical</a:t>
            </a:r>
            <a:r>
              <a:rPr lang="en-US" sz="600" b="0" i="0" u="none" strike="noStrike" baseline="0" dirty="0">
                <a:solidFill>
                  <a:srgbClr val="000000"/>
                </a:solidFill>
                <a:latin typeface="Calibri" panose="020F0502020204030204" pitchFamily="34" charset="0"/>
              </a:rPr>
              <a:t> (2021). Reed-like model &amp; Budget impact model to assess the impact of QIV -Paraguay </a:t>
            </a:r>
            <a:endParaRPr lang="en-US" sz="600" dirty="0"/>
          </a:p>
        </p:txBody>
      </p:sp>
      <p:sp>
        <p:nvSpPr>
          <p:cNvPr id="18" name="TextBox 17">
            <a:extLst>
              <a:ext uri="{FF2B5EF4-FFF2-40B4-BE49-F238E27FC236}">
                <a16:creationId xmlns:a16="http://schemas.microsoft.com/office/drawing/2014/main" id="{C1042A81-6496-4CF5-9744-F566F23BD5B8}"/>
              </a:ext>
            </a:extLst>
          </p:cNvPr>
          <p:cNvSpPr txBox="1"/>
          <p:nvPr/>
        </p:nvSpPr>
        <p:spPr>
          <a:xfrm>
            <a:off x="1403649" y="6529928"/>
            <a:ext cx="7920879" cy="215444"/>
          </a:xfrm>
          <a:prstGeom prst="rect">
            <a:avLst/>
          </a:prstGeom>
          <a:noFill/>
        </p:spPr>
        <p:txBody>
          <a:bodyPr wrap="square">
            <a:spAutoFit/>
          </a:bodyPr>
          <a:lstStyle>
            <a:defPPr>
              <a:defRPr lang="en-US"/>
            </a:defPPr>
            <a:lvl1pPr>
              <a:defRPr sz="1000" b="0" i="0" u="none" strike="noStrike" baseline="0">
                <a:solidFill>
                  <a:srgbClr val="000000"/>
                </a:solidFill>
                <a:latin typeface="Calibri" panose="020F0502020204030204" pitchFamily="34" charset="0"/>
              </a:defRPr>
            </a:lvl1pPr>
          </a:lstStyle>
          <a:p>
            <a:r>
              <a:rPr lang="es-AR" sz="800" dirty="0"/>
              <a:t>Fuente: elaboración propia a partir de </a:t>
            </a:r>
            <a:r>
              <a:rPr lang="es-AR" sz="800" dirty="0" err="1"/>
              <a:t>Creativ-Ceutical</a:t>
            </a:r>
            <a:r>
              <a:rPr lang="es-AR" sz="800" dirty="0"/>
              <a:t>(2021), DGEEC (2019,2020), CINVE (2017), Santa María et al. (2008) y Tinoco et al. (2015)</a:t>
            </a:r>
            <a:endParaRPr lang="en-US" sz="800" dirty="0"/>
          </a:p>
        </p:txBody>
      </p:sp>
      <p:graphicFrame>
        <p:nvGraphicFramePr>
          <p:cNvPr id="4" name="Object 3">
            <a:extLst>
              <a:ext uri="{FF2B5EF4-FFF2-40B4-BE49-F238E27FC236}">
                <a16:creationId xmlns:a16="http://schemas.microsoft.com/office/drawing/2014/main" id="{43AA31B6-8201-4D80-A0E3-13D0B584D5CD}"/>
              </a:ext>
            </a:extLst>
          </p:cNvPr>
          <p:cNvGraphicFramePr>
            <a:graphicFrameLocks noChangeAspect="1"/>
          </p:cNvGraphicFramePr>
          <p:nvPr>
            <p:extLst>
              <p:ext uri="{D42A27DB-BD31-4B8C-83A1-F6EECF244321}">
                <p14:modId xmlns:p14="http://schemas.microsoft.com/office/powerpoint/2010/main" val="881186217"/>
              </p:ext>
            </p:extLst>
          </p:nvPr>
        </p:nvGraphicFramePr>
        <p:xfrm>
          <a:off x="86005" y="1281387"/>
          <a:ext cx="4431385" cy="1572526"/>
        </p:xfrm>
        <a:graphic>
          <a:graphicData uri="http://schemas.openxmlformats.org/presentationml/2006/ole">
            <mc:AlternateContent xmlns:mc="http://schemas.openxmlformats.org/markup-compatibility/2006">
              <mc:Choice xmlns:v="urn:schemas-microsoft-com:vml" Requires="v">
                <p:oleObj name="Worksheet" r:id="rId3" imgW="6172076" imgH="1790817" progId="Excel.Sheet.12">
                  <p:embed/>
                </p:oleObj>
              </mc:Choice>
              <mc:Fallback>
                <p:oleObj name="Worksheet" r:id="rId3" imgW="6172076" imgH="1790817" progId="Excel.Sheet.12">
                  <p:embed/>
                  <p:pic>
                    <p:nvPicPr>
                      <p:cNvPr id="4" name="Object 3">
                        <a:extLst>
                          <a:ext uri="{FF2B5EF4-FFF2-40B4-BE49-F238E27FC236}">
                            <a16:creationId xmlns:a16="http://schemas.microsoft.com/office/drawing/2014/main" id="{43AA31B6-8201-4D80-A0E3-13D0B584D5CD}"/>
                          </a:ext>
                        </a:extLst>
                      </p:cNvPr>
                      <p:cNvPicPr/>
                      <p:nvPr/>
                    </p:nvPicPr>
                    <p:blipFill>
                      <a:blip r:embed="rId4"/>
                      <a:stretch>
                        <a:fillRect/>
                      </a:stretch>
                    </p:blipFill>
                    <p:spPr>
                      <a:xfrm>
                        <a:off x="86005" y="1281387"/>
                        <a:ext cx="4431385" cy="157252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3A52C920-FDED-4302-BF66-FCEBEEB33F5C}"/>
              </a:ext>
            </a:extLst>
          </p:cNvPr>
          <p:cNvGraphicFramePr>
            <a:graphicFrameLocks noChangeAspect="1"/>
          </p:cNvGraphicFramePr>
          <p:nvPr>
            <p:extLst>
              <p:ext uri="{D42A27DB-BD31-4B8C-83A1-F6EECF244321}">
                <p14:modId xmlns:p14="http://schemas.microsoft.com/office/powerpoint/2010/main" val="4243096167"/>
              </p:ext>
            </p:extLst>
          </p:nvPr>
        </p:nvGraphicFramePr>
        <p:xfrm>
          <a:off x="1379476" y="3071289"/>
          <a:ext cx="6204515" cy="3418229"/>
        </p:xfrm>
        <a:graphic>
          <a:graphicData uri="http://schemas.openxmlformats.org/presentationml/2006/ole">
            <mc:AlternateContent xmlns:mc="http://schemas.openxmlformats.org/markup-compatibility/2006">
              <mc:Choice xmlns:v="urn:schemas-microsoft-com:vml" Requires="v">
                <p:oleObj name="Worksheet" r:id="rId5" imgW="6172076" imgH="3400630" progId="Excel.Sheet.12">
                  <p:embed/>
                </p:oleObj>
              </mc:Choice>
              <mc:Fallback>
                <p:oleObj name="Worksheet" r:id="rId5" imgW="6172076" imgH="3400630" progId="Excel.Sheet.12">
                  <p:embed/>
                  <p:pic>
                    <p:nvPicPr>
                      <p:cNvPr id="5" name="Object 4">
                        <a:extLst>
                          <a:ext uri="{FF2B5EF4-FFF2-40B4-BE49-F238E27FC236}">
                            <a16:creationId xmlns:a16="http://schemas.microsoft.com/office/drawing/2014/main" id="{3A52C920-FDED-4302-BF66-FCEBEEB33F5C}"/>
                          </a:ext>
                        </a:extLst>
                      </p:cNvPr>
                      <p:cNvPicPr/>
                      <p:nvPr/>
                    </p:nvPicPr>
                    <p:blipFill>
                      <a:blip r:embed="rId6"/>
                      <a:stretch>
                        <a:fillRect/>
                      </a:stretch>
                    </p:blipFill>
                    <p:spPr>
                      <a:xfrm>
                        <a:off x="1379476" y="3071289"/>
                        <a:ext cx="6204515" cy="3418229"/>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7148BD60-C8C2-4055-8A78-90327BB618E9}"/>
              </a:ext>
            </a:extLst>
          </p:cNvPr>
          <p:cNvSpPr txBox="1"/>
          <p:nvPr/>
        </p:nvSpPr>
        <p:spPr>
          <a:xfrm>
            <a:off x="-65347" y="3645024"/>
            <a:ext cx="1324979" cy="1015663"/>
          </a:xfrm>
          <a:prstGeom prst="rect">
            <a:avLst/>
          </a:prstGeom>
          <a:noFill/>
        </p:spPr>
        <p:txBody>
          <a:bodyPr wrap="square">
            <a:spAutoFit/>
          </a:bodyPr>
          <a:lstStyle/>
          <a:p>
            <a:pPr algn="ctr"/>
            <a:r>
              <a:rPr lang="en-US" sz="1200" b="1" i="0" u="none" strike="noStrike" baseline="0" dirty="0" err="1">
                <a:solidFill>
                  <a:srgbClr val="000000"/>
                </a:solidFill>
                <a:latin typeface="Calibri" panose="020F0502020204030204" pitchFamily="34" charset="0"/>
              </a:rPr>
              <a:t>Costos</a:t>
            </a:r>
            <a:r>
              <a:rPr lang="en-US" sz="1200" b="1" i="0" u="none" strike="noStrike" baseline="0" dirty="0">
                <a:solidFill>
                  <a:srgbClr val="000000"/>
                </a:solidFill>
                <a:latin typeface="Calibri" panose="020F0502020204030204" pitchFamily="34" charset="0"/>
              </a:rPr>
              <a:t> </a:t>
            </a:r>
          </a:p>
          <a:p>
            <a:pPr algn="ctr"/>
            <a:r>
              <a:rPr lang="en-US" sz="1200" b="1" dirty="0" err="1">
                <a:solidFill>
                  <a:srgbClr val="000000"/>
                </a:solidFill>
                <a:latin typeface="Calibri" panose="020F0502020204030204" pitchFamily="34" charset="0"/>
              </a:rPr>
              <a:t>c</a:t>
            </a:r>
            <a:r>
              <a:rPr lang="en-US" sz="1200" b="1" i="0" u="none" strike="noStrike" baseline="0" dirty="0" err="1">
                <a:solidFill>
                  <a:srgbClr val="000000"/>
                </a:solidFill>
                <a:latin typeface="Calibri" panose="020F0502020204030204" pitchFamily="34" charset="0"/>
              </a:rPr>
              <a:t>onsiderados</a:t>
            </a:r>
            <a:endParaRPr lang="en-US" sz="1200" b="1" i="0" u="none" strike="noStrike" baseline="0" dirty="0">
              <a:solidFill>
                <a:srgbClr val="000000"/>
              </a:solidFill>
              <a:latin typeface="Calibri" panose="020F0502020204030204" pitchFamily="34" charset="0"/>
            </a:endParaRPr>
          </a:p>
          <a:p>
            <a:pPr algn="ctr"/>
            <a:r>
              <a:rPr lang="en-US" sz="1200" b="1" i="0" u="none" strike="noStrike" baseline="0" dirty="0">
                <a:solidFill>
                  <a:srgbClr val="000000"/>
                </a:solidFill>
                <a:latin typeface="Calibri" panose="020F0502020204030204" pitchFamily="34" charset="0"/>
              </a:rPr>
              <a:t> </a:t>
            </a:r>
            <a:r>
              <a:rPr lang="en-US" sz="1200" b="1" i="0" u="none" strike="noStrike" baseline="0" dirty="0" err="1">
                <a:solidFill>
                  <a:srgbClr val="000000"/>
                </a:solidFill>
                <a:latin typeface="Calibri" panose="020F0502020204030204" pitchFamily="34" charset="0"/>
              </a:rPr>
              <a:t>desde</a:t>
            </a:r>
            <a:r>
              <a:rPr lang="en-US" sz="1200" b="1" i="0" u="none" strike="noStrike" baseline="0" dirty="0">
                <a:solidFill>
                  <a:srgbClr val="000000"/>
                </a:solidFill>
                <a:latin typeface="Calibri" panose="020F0502020204030204" pitchFamily="34" charset="0"/>
              </a:rPr>
              <a:t> la </a:t>
            </a:r>
          </a:p>
          <a:p>
            <a:pPr algn="ctr"/>
            <a:r>
              <a:rPr lang="en-US" sz="1200" b="1" i="0" u="none" strike="noStrike" baseline="0" dirty="0" err="1">
                <a:solidFill>
                  <a:srgbClr val="000000"/>
                </a:solidFill>
                <a:latin typeface="Calibri" panose="020F0502020204030204" pitchFamily="34" charset="0"/>
              </a:rPr>
              <a:t>Perspectiva</a:t>
            </a:r>
            <a:r>
              <a:rPr lang="en-US" sz="1200" b="1" i="0" u="none" strike="noStrike" baseline="0" dirty="0">
                <a:solidFill>
                  <a:srgbClr val="000000"/>
                </a:solidFill>
                <a:latin typeface="Calibri" panose="020F0502020204030204" pitchFamily="34" charset="0"/>
              </a:rPr>
              <a:t> del </a:t>
            </a:r>
            <a:r>
              <a:rPr lang="en-US" sz="1200" b="1" i="0" u="none" strike="noStrike" baseline="0" dirty="0" err="1">
                <a:solidFill>
                  <a:srgbClr val="000000"/>
                </a:solidFill>
                <a:latin typeface="Calibri" panose="020F0502020204030204" pitchFamily="34" charset="0"/>
              </a:rPr>
              <a:t>Tercero</a:t>
            </a:r>
            <a:r>
              <a:rPr lang="en-US" sz="1200" b="1" i="0" u="none" strike="noStrike" baseline="0" dirty="0">
                <a:solidFill>
                  <a:srgbClr val="000000"/>
                </a:solidFill>
                <a:latin typeface="Calibri" panose="020F0502020204030204" pitchFamily="34" charset="0"/>
              </a:rPr>
              <a:t> </a:t>
            </a:r>
            <a:r>
              <a:rPr lang="en-US" sz="1200" b="1" i="0" u="none" strike="noStrike" baseline="0" dirty="0" err="1">
                <a:solidFill>
                  <a:srgbClr val="000000"/>
                </a:solidFill>
                <a:latin typeface="Calibri" panose="020F0502020204030204" pitchFamily="34" charset="0"/>
              </a:rPr>
              <a:t>Pagador</a:t>
            </a:r>
            <a:endParaRPr lang="en-US" sz="1200" b="1" dirty="0"/>
          </a:p>
        </p:txBody>
      </p:sp>
      <p:sp>
        <p:nvSpPr>
          <p:cNvPr id="11" name="TextBox 10">
            <a:extLst>
              <a:ext uri="{FF2B5EF4-FFF2-40B4-BE49-F238E27FC236}">
                <a16:creationId xmlns:a16="http://schemas.microsoft.com/office/drawing/2014/main" id="{A785D223-37DE-4311-8866-670BB6440DDD}"/>
              </a:ext>
            </a:extLst>
          </p:cNvPr>
          <p:cNvSpPr txBox="1"/>
          <p:nvPr/>
        </p:nvSpPr>
        <p:spPr>
          <a:xfrm>
            <a:off x="7703835" y="4518649"/>
            <a:ext cx="1512168" cy="1015663"/>
          </a:xfrm>
          <a:prstGeom prst="rect">
            <a:avLst/>
          </a:prstGeom>
          <a:noFill/>
        </p:spPr>
        <p:txBody>
          <a:bodyPr wrap="square">
            <a:spAutoFit/>
          </a:bodyPr>
          <a:lstStyle/>
          <a:p>
            <a:pPr algn="ctr"/>
            <a:r>
              <a:rPr lang="en-US" sz="1200" b="1" i="0" u="none" strike="noStrike" baseline="0" dirty="0" err="1">
                <a:solidFill>
                  <a:srgbClr val="000000"/>
                </a:solidFill>
                <a:latin typeface="Calibri" panose="020F0502020204030204" pitchFamily="34" charset="0"/>
              </a:rPr>
              <a:t>Costos</a:t>
            </a:r>
            <a:endParaRPr lang="en-US" sz="1200" b="1" i="0" u="none" strike="noStrike" baseline="0" dirty="0">
              <a:solidFill>
                <a:srgbClr val="000000"/>
              </a:solidFill>
              <a:latin typeface="Calibri" panose="020F0502020204030204" pitchFamily="34" charset="0"/>
            </a:endParaRPr>
          </a:p>
          <a:p>
            <a:pPr algn="ctr"/>
            <a:r>
              <a:rPr lang="en-US" sz="1200" b="1" i="0" u="none" strike="noStrike" baseline="0" dirty="0" err="1">
                <a:solidFill>
                  <a:srgbClr val="000000"/>
                </a:solidFill>
                <a:latin typeface="Calibri" panose="020F0502020204030204" pitchFamily="34" charset="0"/>
              </a:rPr>
              <a:t>Considerados</a:t>
            </a:r>
            <a:r>
              <a:rPr lang="en-US" sz="1200" b="1" i="0" u="none" strike="noStrike" baseline="0" dirty="0">
                <a:solidFill>
                  <a:srgbClr val="000000"/>
                </a:solidFill>
                <a:latin typeface="Calibri" panose="020F0502020204030204" pitchFamily="34" charset="0"/>
              </a:rPr>
              <a:t> </a:t>
            </a:r>
          </a:p>
          <a:p>
            <a:pPr algn="ctr"/>
            <a:r>
              <a:rPr lang="en-US" sz="1200" b="1" i="0" u="none" strike="noStrike" baseline="0" dirty="0" err="1">
                <a:solidFill>
                  <a:srgbClr val="000000"/>
                </a:solidFill>
                <a:latin typeface="Calibri" panose="020F0502020204030204" pitchFamily="34" charset="0"/>
              </a:rPr>
              <a:t>desde</a:t>
            </a:r>
            <a:r>
              <a:rPr lang="en-US" sz="1200" b="1" i="0" u="none" strike="noStrike" baseline="0" dirty="0">
                <a:solidFill>
                  <a:srgbClr val="000000"/>
                </a:solidFill>
                <a:latin typeface="Calibri" panose="020F0502020204030204" pitchFamily="34" charset="0"/>
              </a:rPr>
              <a:t> la</a:t>
            </a:r>
          </a:p>
          <a:p>
            <a:pPr algn="ctr"/>
            <a:r>
              <a:rPr lang="en-US" sz="1200" b="1" i="0" u="none" strike="noStrike" baseline="0" dirty="0">
                <a:solidFill>
                  <a:srgbClr val="000000"/>
                </a:solidFill>
                <a:latin typeface="Calibri" panose="020F0502020204030204" pitchFamily="34" charset="0"/>
              </a:rPr>
              <a:t> </a:t>
            </a:r>
            <a:r>
              <a:rPr lang="en-US" sz="1200" b="1" i="0" u="none" strike="noStrike" baseline="0" dirty="0" err="1">
                <a:solidFill>
                  <a:srgbClr val="000000"/>
                </a:solidFill>
                <a:latin typeface="Calibri" panose="020F0502020204030204" pitchFamily="34" charset="0"/>
              </a:rPr>
              <a:t>Perspectiva</a:t>
            </a:r>
            <a:endParaRPr lang="en-US" sz="1200" b="1" i="0" u="none" strike="noStrike" baseline="0" dirty="0">
              <a:solidFill>
                <a:srgbClr val="000000"/>
              </a:solidFill>
              <a:latin typeface="Calibri" panose="020F0502020204030204" pitchFamily="34" charset="0"/>
            </a:endParaRPr>
          </a:p>
          <a:p>
            <a:pPr algn="ctr"/>
            <a:r>
              <a:rPr lang="en-US" sz="1200" b="1" i="0" u="none" strike="noStrike" baseline="0" dirty="0">
                <a:solidFill>
                  <a:srgbClr val="000000"/>
                </a:solidFill>
                <a:latin typeface="Calibri" panose="020F0502020204030204" pitchFamily="34" charset="0"/>
              </a:rPr>
              <a:t> Social</a:t>
            </a:r>
            <a:endParaRPr lang="en-US" sz="1200" b="1" dirty="0"/>
          </a:p>
        </p:txBody>
      </p:sp>
      <p:sp>
        <p:nvSpPr>
          <p:cNvPr id="6" name="Left Brace 5">
            <a:extLst>
              <a:ext uri="{FF2B5EF4-FFF2-40B4-BE49-F238E27FC236}">
                <a16:creationId xmlns:a16="http://schemas.microsoft.com/office/drawing/2014/main" id="{14EBA297-074A-4071-8984-32E37A947B55}"/>
              </a:ext>
            </a:extLst>
          </p:cNvPr>
          <p:cNvSpPr/>
          <p:nvPr/>
        </p:nvSpPr>
        <p:spPr>
          <a:xfrm>
            <a:off x="1144451" y="3798569"/>
            <a:ext cx="163887" cy="7200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EA01829D-D9E9-49A5-86E7-113CFE205E77}"/>
              </a:ext>
            </a:extLst>
          </p:cNvPr>
          <p:cNvSpPr/>
          <p:nvPr/>
        </p:nvSpPr>
        <p:spPr>
          <a:xfrm rot="10800000">
            <a:off x="7655128" y="3789039"/>
            <a:ext cx="157231" cy="24482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13" name="Object 12">
            <a:extLst>
              <a:ext uri="{FF2B5EF4-FFF2-40B4-BE49-F238E27FC236}">
                <a16:creationId xmlns:a16="http://schemas.microsoft.com/office/drawing/2014/main" id="{BA9EB7AC-FA4E-4CE1-9482-BB99F40913A3}"/>
              </a:ext>
            </a:extLst>
          </p:cNvPr>
          <p:cNvGraphicFramePr>
            <a:graphicFrameLocks noChangeAspect="1"/>
          </p:cNvGraphicFramePr>
          <p:nvPr>
            <p:extLst>
              <p:ext uri="{D42A27DB-BD31-4B8C-83A1-F6EECF244321}">
                <p14:modId xmlns:p14="http://schemas.microsoft.com/office/powerpoint/2010/main" val="3012854397"/>
              </p:ext>
            </p:extLst>
          </p:nvPr>
        </p:nvGraphicFramePr>
        <p:xfrm>
          <a:off x="4626611" y="1266855"/>
          <a:ext cx="4443922" cy="1587057"/>
        </p:xfrm>
        <a:graphic>
          <a:graphicData uri="http://schemas.openxmlformats.org/presentationml/2006/ole">
            <mc:AlternateContent xmlns:mc="http://schemas.openxmlformats.org/markup-compatibility/2006">
              <mc:Choice xmlns:v="urn:schemas-microsoft-com:vml" Requires="v">
                <p:oleObj name="Worksheet" r:id="rId7" imgW="5924536" imgH="2152826" progId="Excel.Sheet.12">
                  <p:embed/>
                </p:oleObj>
              </mc:Choice>
              <mc:Fallback>
                <p:oleObj name="Worksheet" r:id="rId7" imgW="5924536" imgH="2152826" progId="Excel.Sheet.12">
                  <p:embed/>
                  <p:pic>
                    <p:nvPicPr>
                      <p:cNvPr id="13" name="Object 12">
                        <a:extLst>
                          <a:ext uri="{FF2B5EF4-FFF2-40B4-BE49-F238E27FC236}">
                            <a16:creationId xmlns:a16="http://schemas.microsoft.com/office/drawing/2014/main" id="{BA9EB7AC-FA4E-4CE1-9482-BB99F40913A3}"/>
                          </a:ext>
                        </a:extLst>
                      </p:cNvPr>
                      <p:cNvPicPr/>
                      <p:nvPr/>
                    </p:nvPicPr>
                    <p:blipFill>
                      <a:blip r:embed="rId8"/>
                      <a:stretch>
                        <a:fillRect/>
                      </a:stretch>
                    </p:blipFill>
                    <p:spPr>
                      <a:xfrm>
                        <a:off x="4626611" y="1266855"/>
                        <a:ext cx="4443922" cy="1587057"/>
                      </a:xfrm>
                      <a:prstGeom prst="rect">
                        <a:avLst/>
                      </a:prstGeom>
                    </p:spPr>
                  </p:pic>
                </p:oleObj>
              </mc:Fallback>
            </mc:AlternateContent>
          </a:graphicData>
        </a:graphic>
      </p:graphicFrame>
    </p:spTree>
    <p:extLst>
      <p:ext uri="{BB962C8B-B14F-4D97-AF65-F5344CB8AC3E}">
        <p14:creationId xmlns:p14="http://schemas.microsoft.com/office/powerpoint/2010/main" val="130701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4540" y="116774"/>
            <a:ext cx="8626410" cy="984885"/>
          </a:xfrm>
        </p:spPr>
        <p:txBody>
          <a:bodyPr/>
          <a:lstStyle/>
          <a:p>
            <a:r>
              <a:rPr lang="en-GB" sz="3200" dirty="0" err="1"/>
              <a:t>Results|Base</a:t>
            </a:r>
            <a:r>
              <a:rPr lang="en-GB" sz="3200" dirty="0"/>
              <a:t> case </a:t>
            </a:r>
            <a:br>
              <a:rPr lang="en-GB" sz="3200" dirty="0">
                <a:solidFill>
                  <a:schemeClr val="accent4"/>
                </a:solidFill>
              </a:rPr>
            </a:br>
            <a:r>
              <a:rPr lang="en-GB" sz="3200" dirty="0">
                <a:solidFill>
                  <a:schemeClr val="accent4"/>
                </a:solidFill>
              </a:rPr>
              <a:t>Razon de </a:t>
            </a:r>
            <a:r>
              <a:rPr lang="en-GB" sz="3200" dirty="0" err="1">
                <a:solidFill>
                  <a:schemeClr val="accent4"/>
                </a:solidFill>
              </a:rPr>
              <a:t>Costo</a:t>
            </a:r>
            <a:r>
              <a:rPr lang="en-GB" sz="3200" dirty="0">
                <a:solidFill>
                  <a:schemeClr val="accent4"/>
                </a:solidFill>
              </a:rPr>
              <a:t> </a:t>
            </a:r>
            <a:r>
              <a:rPr lang="en-GB" sz="3200" dirty="0" err="1">
                <a:solidFill>
                  <a:schemeClr val="accent4"/>
                </a:solidFill>
              </a:rPr>
              <a:t>Efectividad</a:t>
            </a:r>
            <a:r>
              <a:rPr lang="en-GB" sz="3200" dirty="0">
                <a:solidFill>
                  <a:schemeClr val="accent4"/>
                </a:solidFill>
              </a:rPr>
              <a:t> Incremental (RCEI)</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21</a:t>
            </a:fld>
            <a:endParaRPr lang="en-GB" dirty="0">
              <a:solidFill>
                <a:srgbClr val="808080"/>
              </a:solidFill>
            </a:endParaRPr>
          </a:p>
        </p:txBody>
      </p:sp>
      <p:graphicFrame>
        <p:nvGraphicFramePr>
          <p:cNvPr id="17" name="Object 16">
            <a:extLst>
              <a:ext uri="{FF2B5EF4-FFF2-40B4-BE49-F238E27FC236}">
                <a16:creationId xmlns:a16="http://schemas.microsoft.com/office/drawing/2014/main" id="{E540F20D-11F3-489A-AB27-A22F5C215CF6}"/>
              </a:ext>
            </a:extLst>
          </p:cNvPr>
          <p:cNvGraphicFramePr>
            <a:graphicFrameLocks noChangeAspect="1"/>
          </p:cNvGraphicFramePr>
          <p:nvPr>
            <p:extLst>
              <p:ext uri="{D42A27DB-BD31-4B8C-83A1-F6EECF244321}">
                <p14:modId xmlns:p14="http://schemas.microsoft.com/office/powerpoint/2010/main" val="3676014397"/>
              </p:ext>
            </p:extLst>
          </p:nvPr>
        </p:nvGraphicFramePr>
        <p:xfrm>
          <a:off x="438419" y="1493804"/>
          <a:ext cx="4133850" cy="4591050"/>
        </p:xfrm>
        <a:graphic>
          <a:graphicData uri="http://schemas.openxmlformats.org/presentationml/2006/ole">
            <mc:AlternateContent xmlns:mc="http://schemas.openxmlformats.org/markup-compatibility/2006">
              <mc:Choice xmlns:v="urn:schemas-microsoft-com:vml" Requires="v">
                <p:oleObj name="Worksheet" r:id="rId4" imgW="4133976" imgH="4591226" progId="Excel.Sheet.12">
                  <p:embed/>
                </p:oleObj>
              </mc:Choice>
              <mc:Fallback>
                <p:oleObj name="Worksheet" r:id="rId4" imgW="4133976" imgH="4591226" progId="Excel.Sheet.12">
                  <p:embed/>
                  <p:pic>
                    <p:nvPicPr>
                      <p:cNvPr id="17" name="Object 16">
                        <a:extLst>
                          <a:ext uri="{FF2B5EF4-FFF2-40B4-BE49-F238E27FC236}">
                            <a16:creationId xmlns:a16="http://schemas.microsoft.com/office/drawing/2014/main" id="{E540F20D-11F3-489A-AB27-A22F5C215CF6}"/>
                          </a:ext>
                        </a:extLst>
                      </p:cNvPr>
                      <p:cNvPicPr/>
                      <p:nvPr/>
                    </p:nvPicPr>
                    <p:blipFill>
                      <a:blip r:embed="rId5"/>
                      <a:stretch>
                        <a:fillRect/>
                      </a:stretch>
                    </p:blipFill>
                    <p:spPr>
                      <a:xfrm>
                        <a:off x="438419" y="1493804"/>
                        <a:ext cx="4133850" cy="459105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4C5B7366-DC75-4BA6-8606-2FB9877ABC1A}"/>
              </a:ext>
            </a:extLst>
          </p:cNvPr>
          <p:cNvGraphicFramePr>
            <a:graphicFrameLocks noChangeAspect="1"/>
          </p:cNvGraphicFramePr>
          <p:nvPr>
            <p:extLst>
              <p:ext uri="{D42A27DB-BD31-4B8C-83A1-F6EECF244321}">
                <p14:modId xmlns:p14="http://schemas.microsoft.com/office/powerpoint/2010/main" val="1635787404"/>
              </p:ext>
            </p:extLst>
          </p:nvPr>
        </p:nvGraphicFramePr>
        <p:xfrm>
          <a:off x="4709506" y="1493803"/>
          <a:ext cx="4229100" cy="4606745"/>
        </p:xfrm>
        <a:graphic>
          <a:graphicData uri="http://schemas.openxmlformats.org/presentationml/2006/ole">
            <mc:AlternateContent xmlns:mc="http://schemas.openxmlformats.org/markup-compatibility/2006">
              <mc:Choice xmlns:v="urn:schemas-microsoft-com:vml" Requires="v">
                <p:oleObj name="Worksheet" r:id="rId6" imgW="4229328" imgH="4591226" progId="Excel.Sheet.12">
                  <p:embed/>
                </p:oleObj>
              </mc:Choice>
              <mc:Fallback>
                <p:oleObj name="Worksheet" r:id="rId6" imgW="4229328" imgH="4591226" progId="Excel.Sheet.12">
                  <p:embed/>
                  <p:pic>
                    <p:nvPicPr>
                      <p:cNvPr id="19" name="Object 18">
                        <a:extLst>
                          <a:ext uri="{FF2B5EF4-FFF2-40B4-BE49-F238E27FC236}">
                            <a16:creationId xmlns:a16="http://schemas.microsoft.com/office/drawing/2014/main" id="{4C5B7366-DC75-4BA6-8606-2FB9877ABC1A}"/>
                          </a:ext>
                        </a:extLst>
                      </p:cNvPr>
                      <p:cNvPicPr/>
                      <p:nvPr/>
                    </p:nvPicPr>
                    <p:blipFill>
                      <a:blip r:embed="rId7"/>
                      <a:stretch>
                        <a:fillRect/>
                      </a:stretch>
                    </p:blipFill>
                    <p:spPr>
                      <a:xfrm>
                        <a:off x="4709506" y="1493803"/>
                        <a:ext cx="4229100" cy="4606745"/>
                      </a:xfrm>
                      <a:prstGeom prst="rect">
                        <a:avLst/>
                      </a:prstGeom>
                    </p:spPr>
                  </p:pic>
                </p:oleObj>
              </mc:Fallback>
            </mc:AlternateContent>
          </a:graphicData>
        </a:graphic>
      </p:graphicFrame>
    </p:spTree>
    <p:extLst>
      <p:ext uri="{BB962C8B-B14F-4D97-AF65-F5344CB8AC3E}">
        <p14:creationId xmlns:p14="http://schemas.microsoft.com/office/powerpoint/2010/main" val="253906535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0" y="188215"/>
            <a:ext cx="9346274" cy="923330"/>
          </a:xfrm>
        </p:spPr>
        <p:txBody>
          <a:bodyPr/>
          <a:lstStyle/>
          <a:p>
            <a:r>
              <a:rPr lang="en-GB" sz="3200" dirty="0" err="1"/>
              <a:t>Results|Base</a:t>
            </a:r>
            <a:r>
              <a:rPr lang="en-GB" sz="3200" dirty="0"/>
              <a:t> case </a:t>
            </a:r>
            <a:br>
              <a:rPr lang="en-GB" sz="3200" dirty="0">
                <a:solidFill>
                  <a:schemeClr val="accent4"/>
                </a:solidFill>
              </a:rPr>
            </a:br>
            <a:r>
              <a:rPr lang="en-GB" dirty="0" err="1">
                <a:solidFill>
                  <a:schemeClr val="accent4"/>
                </a:solidFill>
              </a:rPr>
              <a:t>Analisis</a:t>
            </a:r>
            <a:r>
              <a:rPr lang="en-GB" dirty="0">
                <a:solidFill>
                  <a:schemeClr val="accent4"/>
                </a:solidFill>
              </a:rPr>
              <a:t> de </a:t>
            </a:r>
            <a:r>
              <a:rPr lang="en-GB" dirty="0" err="1">
                <a:solidFill>
                  <a:schemeClr val="accent4"/>
                </a:solidFill>
              </a:rPr>
              <a:t>Sensibilidad</a:t>
            </a:r>
            <a:r>
              <a:rPr lang="en-GB" dirty="0">
                <a:solidFill>
                  <a:schemeClr val="accent4"/>
                </a:solidFill>
              </a:rPr>
              <a:t> – </a:t>
            </a:r>
            <a:r>
              <a:rPr lang="en-GB" dirty="0" err="1">
                <a:solidFill>
                  <a:schemeClr val="accent4"/>
                </a:solidFill>
              </a:rPr>
              <a:t>Perspectiva</a:t>
            </a:r>
            <a:r>
              <a:rPr lang="en-GB" dirty="0">
                <a:solidFill>
                  <a:schemeClr val="accent4"/>
                </a:solidFill>
              </a:rPr>
              <a:t> del Tercer </a:t>
            </a:r>
            <a:r>
              <a:rPr lang="en-GB" dirty="0" err="1">
                <a:solidFill>
                  <a:schemeClr val="accent4"/>
                </a:solidFill>
              </a:rPr>
              <a:t>Pagador</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22</a:t>
            </a:fld>
            <a:endParaRPr lang="en-GB" dirty="0">
              <a:solidFill>
                <a:srgbClr val="808080"/>
              </a:solidFill>
            </a:endParaRPr>
          </a:p>
        </p:txBody>
      </p:sp>
      <p:sp>
        <p:nvSpPr>
          <p:cNvPr id="9" name="TextBox 8">
            <a:extLst>
              <a:ext uri="{FF2B5EF4-FFF2-40B4-BE49-F238E27FC236}">
                <a16:creationId xmlns:a16="http://schemas.microsoft.com/office/drawing/2014/main" id="{0B71F7A1-D82F-4BD8-9FD5-C11F0A04A5BD}"/>
              </a:ext>
            </a:extLst>
          </p:cNvPr>
          <p:cNvSpPr txBox="1"/>
          <p:nvPr/>
        </p:nvSpPr>
        <p:spPr>
          <a:xfrm>
            <a:off x="395536" y="2203859"/>
            <a:ext cx="2259706" cy="707886"/>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1" i="0" baseline="0" dirty="0">
                <a:solidFill>
                  <a:srgbClr val="00B0F0"/>
                </a:solidFill>
                <a:effectLst/>
              </a:rPr>
              <a:t>Información nacional</a:t>
            </a:r>
          </a:p>
        </p:txBody>
      </p:sp>
      <p:sp>
        <p:nvSpPr>
          <p:cNvPr id="11" name="TextBox 10">
            <a:extLst>
              <a:ext uri="{FF2B5EF4-FFF2-40B4-BE49-F238E27FC236}">
                <a16:creationId xmlns:a16="http://schemas.microsoft.com/office/drawing/2014/main" id="{CBC985B3-53EF-4BA3-B362-2C17D90BAAA7}"/>
              </a:ext>
            </a:extLst>
          </p:cNvPr>
          <p:cNvSpPr txBox="1"/>
          <p:nvPr/>
        </p:nvSpPr>
        <p:spPr>
          <a:xfrm>
            <a:off x="390258" y="4993432"/>
            <a:ext cx="2264984" cy="707886"/>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1" dirty="0">
                <a:solidFill>
                  <a:srgbClr val="00B0F0"/>
                </a:solidFill>
              </a:rPr>
              <a:t>Información internacional</a:t>
            </a:r>
            <a:r>
              <a:rPr lang="es-AR" sz="2000" b="1" i="0" baseline="0" dirty="0">
                <a:solidFill>
                  <a:srgbClr val="00B0F0"/>
                </a:solidFill>
                <a:effectLst/>
              </a:rPr>
              <a:t> </a:t>
            </a:r>
          </a:p>
        </p:txBody>
      </p:sp>
      <p:sp>
        <p:nvSpPr>
          <p:cNvPr id="15" name="TextBox 14">
            <a:extLst>
              <a:ext uri="{FF2B5EF4-FFF2-40B4-BE49-F238E27FC236}">
                <a16:creationId xmlns:a16="http://schemas.microsoft.com/office/drawing/2014/main" id="{DBB179AC-6149-433A-B801-5730B77E4B69}"/>
              </a:ext>
            </a:extLst>
          </p:cNvPr>
          <p:cNvSpPr txBox="1"/>
          <p:nvPr/>
        </p:nvSpPr>
        <p:spPr>
          <a:xfrm>
            <a:off x="539552" y="1156682"/>
            <a:ext cx="7992888" cy="400110"/>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0" i="0" baseline="0" dirty="0">
                <a:solidFill>
                  <a:srgbClr val="00B0F0"/>
                </a:solidFill>
                <a:effectLst/>
              </a:rPr>
              <a:t>Cambios del RCEI ante variaciones de las variables relevantes del modelo</a:t>
            </a:r>
          </a:p>
        </p:txBody>
      </p:sp>
      <p:pic>
        <p:nvPicPr>
          <p:cNvPr id="9217" name="Picture 1">
            <a:extLst>
              <a:ext uri="{FF2B5EF4-FFF2-40B4-BE49-F238E27FC236}">
                <a16:creationId xmlns:a16="http://schemas.microsoft.com/office/drawing/2014/main" id="{32B36B3D-35D8-4BF8-A5CC-84A525EE8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888" y="1520177"/>
            <a:ext cx="5524500" cy="26193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15B3CA-2F63-44AF-8F0F-5FFBF01BF884}"/>
              </a:ext>
            </a:extLst>
          </p:cNvPr>
          <p:cNvSpPr txBox="1"/>
          <p:nvPr/>
        </p:nvSpPr>
        <p:spPr>
          <a:xfrm>
            <a:off x="6267456" y="3913311"/>
            <a:ext cx="2264984" cy="307777"/>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1400" b="0" i="0" baseline="0" dirty="0">
                <a:effectLst/>
              </a:rPr>
              <a:t>RCEI</a:t>
            </a:r>
            <a:endParaRPr lang="es-AR" sz="1400" dirty="0">
              <a:effectLst/>
            </a:endParaRPr>
          </a:p>
        </p:txBody>
      </p:sp>
      <p:pic>
        <p:nvPicPr>
          <p:cNvPr id="9218" name="Picture 2">
            <a:extLst>
              <a:ext uri="{FF2B5EF4-FFF2-40B4-BE49-F238E27FC236}">
                <a16:creationId xmlns:a16="http://schemas.microsoft.com/office/drawing/2014/main" id="{A7D1449A-1371-46C0-B1DD-7B76F7FF3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5416" y="4221088"/>
            <a:ext cx="5372100" cy="243334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B99E231-4D93-4F71-8A30-BA015BFFA302}"/>
              </a:ext>
            </a:extLst>
          </p:cNvPr>
          <p:cNvSpPr txBox="1"/>
          <p:nvPr/>
        </p:nvSpPr>
        <p:spPr>
          <a:xfrm>
            <a:off x="6339464" y="6525344"/>
            <a:ext cx="2264984" cy="307777"/>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1400" b="0" i="0" baseline="0" dirty="0">
                <a:effectLst/>
              </a:rPr>
              <a:t>RCEI</a:t>
            </a:r>
            <a:endParaRPr lang="es-AR" sz="1400" dirty="0">
              <a:effectLst/>
            </a:endParaRPr>
          </a:p>
        </p:txBody>
      </p:sp>
      <p:sp>
        <p:nvSpPr>
          <p:cNvPr id="16" name="TextBox 15">
            <a:extLst>
              <a:ext uri="{FF2B5EF4-FFF2-40B4-BE49-F238E27FC236}">
                <a16:creationId xmlns:a16="http://schemas.microsoft.com/office/drawing/2014/main" id="{E655D727-60E2-4913-9CEC-72ECA89A01A8}"/>
              </a:ext>
            </a:extLst>
          </p:cNvPr>
          <p:cNvSpPr txBox="1"/>
          <p:nvPr/>
        </p:nvSpPr>
        <p:spPr>
          <a:xfrm>
            <a:off x="3563888" y="1822378"/>
            <a:ext cx="5148844" cy="454494"/>
          </a:xfrm>
          <a:prstGeom prst="rect">
            <a:avLst/>
          </a:prstGeom>
          <a:noFill/>
          <a:ln w="12700">
            <a:solidFill>
              <a:srgbClr val="FF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endParaRPr lang="en-US" dirty="0"/>
          </a:p>
        </p:txBody>
      </p:sp>
      <p:sp>
        <p:nvSpPr>
          <p:cNvPr id="17" name="TextBox 16">
            <a:extLst>
              <a:ext uri="{FF2B5EF4-FFF2-40B4-BE49-F238E27FC236}">
                <a16:creationId xmlns:a16="http://schemas.microsoft.com/office/drawing/2014/main" id="{199181F9-30D0-4D91-B185-3C3C977BC031}"/>
              </a:ext>
            </a:extLst>
          </p:cNvPr>
          <p:cNvSpPr txBox="1"/>
          <p:nvPr/>
        </p:nvSpPr>
        <p:spPr>
          <a:xfrm>
            <a:off x="3563888" y="4486674"/>
            <a:ext cx="5148844" cy="620064"/>
          </a:xfrm>
          <a:prstGeom prst="rect">
            <a:avLst/>
          </a:prstGeom>
          <a:noFill/>
          <a:ln w="12700">
            <a:solidFill>
              <a:srgbClr val="FF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endParaRPr lang="en-US" dirty="0"/>
          </a:p>
        </p:txBody>
      </p:sp>
    </p:spTree>
    <p:extLst>
      <p:ext uri="{BB962C8B-B14F-4D97-AF65-F5344CB8AC3E}">
        <p14:creationId xmlns:p14="http://schemas.microsoft.com/office/powerpoint/2010/main" val="2391057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270" y="188215"/>
            <a:ext cx="9346274" cy="923330"/>
          </a:xfrm>
        </p:spPr>
        <p:txBody>
          <a:bodyPr/>
          <a:lstStyle/>
          <a:p>
            <a:r>
              <a:rPr lang="en-GB" sz="3200" dirty="0" err="1"/>
              <a:t>Results|Base</a:t>
            </a:r>
            <a:r>
              <a:rPr lang="en-GB" sz="3200" dirty="0"/>
              <a:t> case </a:t>
            </a:r>
            <a:br>
              <a:rPr lang="en-GB" sz="3200" dirty="0">
                <a:solidFill>
                  <a:schemeClr val="accent4"/>
                </a:solidFill>
              </a:rPr>
            </a:br>
            <a:r>
              <a:rPr lang="en-GB" dirty="0" err="1">
                <a:solidFill>
                  <a:schemeClr val="accent4"/>
                </a:solidFill>
              </a:rPr>
              <a:t>Analisis</a:t>
            </a:r>
            <a:r>
              <a:rPr lang="en-GB" dirty="0">
                <a:solidFill>
                  <a:schemeClr val="accent4"/>
                </a:solidFill>
              </a:rPr>
              <a:t> de </a:t>
            </a:r>
            <a:r>
              <a:rPr lang="en-GB" dirty="0" err="1">
                <a:solidFill>
                  <a:schemeClr val="accent4"/>
                </a:solidFill>
              </a:rPr>
              <a:t>Sensibilidad</a:t>
            </a:r>
            <a:r>
              <a:rPr lang="en-GB" dirty="0">
                <a:solidFill>
                  <a:schemeClr val="accent4"/>
                </a:solidFill>
              </a:rPr>
              <a:t> – </a:t>
            </a:r>
            <a:r>
              <a:rPr lang="en-GB" dirty="0" err="1">
                <a:solidFill>
                  <a:schemeClr val="accent4"/>
                </a:solidFill>
              </a:rPr>
              <a:t>Perspectiva</a:t>
            </a:r>
            <a:r>
              <a:rPr lang="en-GB" dirty="0">
                <a:solidFill>
                  <a:schemeClr val="accent4"/>
                </a:solidFill>
              </a:rPr>
              <a:t> Social</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23</a:t>
            </a:fld>
            <a:endParaRPr lang="en-GB" dirty="0">
              <a:solidFill>
                <a:srgbClr val="808080"/>
              </a:solidFill>
            </a:endParaRPr>
          </a:p>
        </p:txBody>
      </p:sp>
      <p:sp>
        <p:nvSpPr>
          <p:cNvPr id="9" name="TextBox 8">
            <a:extLst>
              <a:ext uri="{FF2B5EF4-FFF2-40B4-BE49-F238E27FC236}">
                <a16:creationId xmlns:a16="http://schemas.microsoft.com/office/drawing/2014/main" id="{0B71F7A1-D82F-4BD8-9FD5-C11F0A04A5BD}"/>
              </a:ext>
            </a:extLst>
          </p:cNvPr>
          <p:cNvSpPr txBox="1"/>
          <p:nvPr/>
        </p:nvSpPr>
        <p:spPr>
          <a:xfrm>
            <a:off x="251520" y="2248864"/>
            <a:ext cx="2259706" cy="707886"/>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1" i="0" baseline="0" dirty="0">
                <a:solidFill>
                  <a:srgbClr val="00B0F0"/>
                </a:solidFill>
                <a:effectLst/>
              </a:rPr>
              <a:t>Información nacional </a:t>
            </a:r>
          </a:p>
        </p:txBody>
      </p:sp>
      <p:sp>
        <p:nvSpPr>
          <p:cNvPr id="11" name="TextBox 10">
            <a:extLst>
              <a:ext uri="{FF2B5EF4-FFF2-40B4-BE49-F238E27FC236}">
                <a16:creationId xmlns:a16="http://schemas.microsoft.com/office/drawing/2014/main" id="{CBC985B3-53EF-4BA3-B362-2C17D90BAAA7}"/>
              </a:ext>
            </a:extLst>
          </p:cNvPr>
          <p:cNvSpPr txBox="1"/>
          <p:nvPr/>
        </p:nvSpPr>
        <p:spPr>
          <a:xfrm>
            <a:off x="258779" y="4725144"/>
            <a:ext cx="2264984" cy="707886"/>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1" i="0" baseline="0" dirty="0">
                <a:solidFill>
                  <a:srgbClr val="00B0F0"/>
                </a:solidFill>
                <a:effectLst/>
              </a:rPr>
              <a:t>Información internacional </a:t>
            </a:r>
          </a:p>
        </p:txBody>
      </p:sp>
      <p:pic>
        <p:nvPicPr>
          <p:cNvPr id="8194" name="Picture 2">
            <a:extLst>
              <a:ext uri="{FF2B5EF4-FFF2-40B4-BE49-F238E27FC236}">
                <a16:creationId xmlns:a16="http://schemas.microsoft.com/office/drawing/2014/main" id="{26D3CCE1-B123-49FB-AEA5-89FE1E987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199" y="1454257"/>
            <a:ext cx="5637432" cy="26679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15B3CA-2F63-44AF-8F0F-5FFBF01BF884}"/>
              </a:ext>
            </a:extLst>
          </p:cNvPr>
          <p:cNvSpPr txBox="1"/>
          <p:nvPr/>
        </p:nvSpPr>
        <p:spPr>
          <a:xfrm>
            <a:off x="5940152" y="3833029"/>
            <a:ext cx="2264984" cy="307777"/>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1400" b="0" i="0" baseline="0" dirty="0">
                <a:effectLst/>
              </a:rPr>
              <a:t>RCEI</a:t>
            </a:r>
            <a:endParaRPr lang="es-AR" sz="1400" dirty="0">
              <a:effectLst/>
            </a:endParaRPr>
          </a:p>
        </p:txBody>
      </p:sp>
      <p:sp>
        <p:nvSpPr>
          <p:cNvPr id="15" name="TextBox 14">
            <a:extLst>
              <a:ext uri="{FF2B5EF4-FFF2-40B4-BE49-F238E27FC236}">
                <a16:creationId xmlns:a16="http://schemas.microsoft.com/office/drawing/2014/main" id="{DBB179AC-6149-433A-B801-5730B77E4B69}"/>
              </a:ext>
            </a:extLst>
          </p:cNvPr>
          <p:cNvSpPr txBox="1"/>
          <p:nvPr/>
        </p:nvSpPr>
        <p:spPr>
          <a:xfrm>
            <a:off x="539552" y="1156682"/>
            <a:ext cx="7992888" cy="400110"/>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2000" b="0" i="0" baseline="0" dirty="0">
                <a:solidFill>
                  <a:srgbClr val="00B0F0"/>
                </a:solidFill>
                <a:effectLst/>
              </a:rPr>
              <a:t>Cambios del RCEI ante variaciones de las variables relevantes del modelo</a:t>
            </a:r>
          </a:p>
        </p:txBody>
      </p:sp>
      <p:pic>
        <p:nvPicPr>
          <p:cNvPr id="8195" name="Picture 3">
            <a:extLst>
              <a:ext uri="{FF2B5EF4-FFF2-40B4-BE49-F238E27FC236}">
                <a16:creationId xmlns:a16="http://schemas.microsoft.com/office/drawing/2014/main" id="{6085EEA9-D2A0-4AF0-8A09-9BF29C77AC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5131" y="4122187"/>
            <a:ext cx="5524500" cy="252086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B99E231-4D93-4F71-8A30-BA015BFFA302}"/>
              </a:ext>
            </a:extLst>
          </p:cNvPr>
          <p:cNvSpPr txBox="1"/>
          <p:nvPr/>
        </p:nvSpPr>
        <p:spPr>
          <a:xfrm>
            <a:off x="5974050" y="6533693"/>
            <a:ext cx="2264984" cy="307777"/>
          </a:xfrm>
          <a:prstGeom prst="rect">
            <a:avLst/>
          </a:prstGeom>
          <a:noFill/>
        </p:spPr>
        <p:txBody>
          <a:bodyPr wrap="square">
            <a:spAutoFit/>
          </a:bodyPr>
          <a:lstStyle/>
          <a:p>
            <a:pPr algn="ctr" rtl="0">
              <a:defRPr sz="960" b="0" i="0" u="none" strike="noStrike" kern="1200" spc="0" baseline="0">
                <a:solidFill>
                  <a:sysClr val="windowText" lastClr="000000">
                    <a:lumMod val="65000"/>
                    <a:lumOff val="35000"/>
                  </a:sysClr>
                </a:solidFill>
                <a:latin typeface="+mn-lt"/>
                <a:ea typeface="+mn-ea"/>
                <a:cs typeface="+mn-cs"/>
              </a:defRPr>
            </a:pPr>
            <a:r>
              <a:rPr lang="es-AR" sz="1400" b="0" i="0" baseline="0" dirty="0">
                <a:effectLst/>
              </a:rPr>
              <a:t>RCEI</a:t>
            </a:r>
            <a:endParaRPr lang="es-AR" sz="1400" dirty="0">
              <a:effectLst/>
            </a:endParaRPr>
          </a:p>
        </p:txBody>
      </p:sp>
      <p:sp>
        <p:nvSpPr>
          <p:cNvPr id="6" name="TextBox 5">
            <a:extLst>
              <a:ext uri="{FF2B5EF4-FFF2-40B4-BE49-F238E27FC236}">
                <a16:creationId xmlns:a16="http://schemas.microsoft.com/office/drawing/2014/main" id="{2A791D42-7E21-46D0-BF23-D9A314F0DBBC}"/>
              </a:ext>
            </a:extLst>
          </p:cNvPr>
          <p:cNvSpPr txBox="1"/>
          <p:nvPr/>
        </p:nvSpPr>
        <p:spPr>
          <a:xfrm>
            <a:off x="3563888" y="1628800"/>
            <a:ext cx="5122912" cy="620064"/>
          </a:xfrm>
          <a:prstGeom prst="rect">
            <a:avLst/>
          </a:prstGeom>
          <a:noFill/>
          <a:ln w="12700">
            <a:solidFill>
              <a:srgbClr val="FF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endParaRPr lang="en-US" dirty="0"/>
          </a:p>
        </p:txBody>
      </p:sp>
      <p:sp>
        <p:nvSpPr>
          <p:cNvPr id="18" name="TextBox 17">
            <a:extLst>
              <a:ext uri="{FF2B5EF4-FFF2-40B4-BE49-F238E27FC236}">
                <a16:creationId xmlns:a16="http://schemas.microsoft.com/office/drawing/2014/main" id="{6FB9CB9C-7077-4731-A507-BAD6BA479EB0}"/>
              </a:ext>
            </a:extLst>
          </p:cNvPr>
          <p:cNvSpPr txBox="1"/>
          <p:nvPr/>
        </p:nvSpPr>
        <p:spPr>
          <a:xfrm>
            <a:off x="3563888" y="4252702"/>
            <a:ext cx="5122912" cy="620064"/>
          </a:xfrm>
          <a:prstGeom prst="rect">
            <a:avLst/>
          </a:prstGeom>
          <a:noFill/>
          <a:ln w="12700">
            <a:solidFill>
              <a:srgbClr val="FF0000"/>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endParaRPr lang="en-US" dirty="0"/>
          </a:p>
        </p:txBody>
      </p:sp>
    </p:spTree>
    <p:extLst>
      <p:ext uri="{BB962C8B-B14F-4D97-AF65-F5344CB8AC3E}">
        <p14:creationId xmlns:p14="http://schemas.microsoft.com/office/powerpoint/2010/main" val="83280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3">
                    <a:lumMod val="75000"/>
                  </a:schemeClr>
                </a:solidFill>
              </a:rPr>
              <a:t>Discussion</a:t>
            </a:r>
          </a:p>
        </p:txBody>
      </p:sp>
      <p:sp>
        <p:nvSpPr>
          <p:cNvPr id="3" name="Text Placeholder 2"/>
          <p:cNvSpPr>
            <a:spLocks noGrp="1"/>
          </p:cNvSpPr>
          <p:nvPr>
            <p:ph type="body" idx="1"/>
          </p:nvPr>
        </p:nvSpPr>
        <p:spPr/>
        <p:txBody>
          <a:bodyPr/>
          <a:lstStyle/>
          <a:p>
            <a:endParaRPr lang="en-GB" dirty="0"/>
          </a:p>
        </p:txBody>
      </p:sp>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24</a:t>
            </a:fld>
            <a:endParaRPr lang="en-GB">
              <a:solidFill>
                <a:prstClr val="black">
                  <a:tint val="75000"/>
                </a:prstClr>
              </a:solidFill>
            </a:endParaRPr>
          </a:p>
        </p:txBody>
      </p:sp>
    </p:spTree>
    <p:extLst>
      <p:ext uri="{BB962C8B-B14F-4D97-AF65-F5344CB8AC3E}">
        <p14:creationId xmlns:p14="http://schemas.microsoft.com/office/powerpoint/2010/main" val="2393271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a:t>Discussion</a:t>
            </a:r>
            <a:br>
              <a:rPr lang="en-GB" dirty="0"/>
            </a:br>
            <a:r>
              <a:rPr lang="en-GB" dirty="0">
                <a:solidFill>
                  <a:schemeClr val="accent4"/>
                </a:solidFill>
              </a:rPr>
              <a:t>Key results vs. TIV</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25</a:t>
            </a:fld>
            <a:endParaRPr lang="en-GB" dirty="0">
              <a:solidFill>
                <a:srgbClr val="808080"/>
              </a:solidFill>
            </a:endParaRPr>
          </a:p>
        </p:txBody>
      </p:sp>
      <p:sp>
        <p:nvSpPr>
          <p:cNvPr id="4" name="Content Placeholder 3"/>
          <p:cNvSpPr>
            <a:spLocks noGrp="1"/>
          </p:cNvSpPr>
          <p:nvPr>
            <p:ph idx="1"/>
          </p:nvPr>
        </p:nvSpPr>
        <p:spPr>
          <a:xfrm>
            <a:off x="273050" y="980728"/>
            <a:ext cx="8626410" cy="4885953"/>
          </a:xfrm>
        </p:spPr>
        <p:txBody>
          <a:bodyPr/>
          <a:lstStyle/>
          <a:p>
            <a:pPr marL="0" indent="0">
              <a:buNone/>
            </a:pPr>
            <a:endParaRPr lang="en-GB" sz="1200" b="1" dirty="0"/>
          </a:p>
          <a:p>
            <a:r>
              <a:rPr lang="en-GB" sz="1200" b="1" dirty="0"/>
              <a:t>Base case RCEI vs. TIV</a:t>
            </a:r>
            <a:r>
              <a:rPr lang="en-GB" sz="1200" dirty="0"/>
              <a:t>:</a:t>
            </a:r>
          </a:p>
          <a:p>
            <a:r>
              <a:rPr lang="en-GB" sz="1200" dirty="0"/>
              <a:t>Uruguay</a:t>
            </a:r>
          </a:p>
          <a:p>
            <a:pPr lvl="1"/>
            <a:r>
              <a:rPr lang="en-GB" sz="1200" b="1" dirty="0">
                <a:solidFill>
                  <a:schemeClr val="accent1"/>
                </a:solidFill>
              </a:rPr>
              <a:t>Third-party payer perspective</a:t>
            </a:r>
            <a:r>
              <a:rPr lang="en-GB" sz="1200" dirty="0">
                <a:solidFill>
                  <a:schemeClr val="accent1"/>
                </a:solidFill>
              </a:rPr>
              <a:t>:</a:t>
            </a:r>
            <a:r>
              <a:rPr lang="en-GB" sz="1200" b="1" dirty="0">
                <a:solidFill>
                  <a:schemeClr val="accent1"/>
                </a:solidFill>
              </a:rPr>
              <a:t> 18 368 USD </a:t>
            </a:r>
            <a:r>
              <a:rPr lang="en-GB" sz="1200" dirty="0">
                <a:solidFill>
                  <a:schemeClr val="accent1"/>
                </a:solidFill>
              </a:rPr>
              <a:t>per QALY gained</a:t>
            </a:r>
            <a:r>
              <a:rPr lang="en-GB" sz="1200" dirty="0"/>
              <a:t>. </a:t>
            </a:r>
          </a:p>
          <a:p>
            <a:pPr lvl="1">
              <a:spcAft>
                <a:spcPts val="1200"/>
              </a:spcAft>
            </a:pPr>
            <a:r>
              <a:rPr lang="en-GB" sz="1200" b="1" dirty="0">
                <a:solidFill>
                  <a:schemeClr val="accent1"/>
                </a:solidFill>
              </a:rPr>
              <a:t>Societal perspective</a:t>
            </a:r>
            <a:r>
              <a:rPr lang="en-GB" sz="1200" dirty="0">
                <a:solidFill>
                  <a:schemeClr val="accent1"/>
                </a:solidFill>
              </a:rPr>
              <a:t>: </a:t>
            </a:r>
            <a:r>
              <a:rPr lang="en-GB" sz="1200" b="1" dirty="0">
                <a:solidFill>
                  <a:schemeClr val="accent1"/>
                </a:solidFill>
              </a:rPr>
              <a:t>18 224 USD </a:t>
            </a:r>
            <a:r>
              <a:rPr lang="en-GB" sz="1200" dirty="0">
                <a:solidFill>
                  <a:schemeClr val="accent1"/>
                </a:solidFill>
              </a:rPr>
              <a:t>per QALY gained.</a:t>
            </a:r>
          </a:p>
          <a:p>
            <a:r>
              <a:rPr lang="en-GB" sz="1200" dirty="0"/>
              <a:t>Paraguay</a:t>
            </a:r>
          </a:p>
          <a:p>
            <a:pPr lvl="1"/>
            <a:r>
              <a:rPr lang="en-GB" sz="1200" b="1" dirty="0" err="1">
                <a:solidFill>
                  <a:schemeClr val="accent1"/>
                </a:solidFill>
              </a:rPr>
              <a:t>Perspectiva</a:t>
            </a:r>
            <a:r>
              <a:rPr lang="en-GB" sz="1200" b="1" dirty="0">
                <a:solidFill>
                  <a:schemeClr val="accent1"/>
                </a:solidFill>
              </a:rPr>
              <a:t> tercer </a:t>
            </a:r>
            <a:r>
              <a:rPr lang="en-GB" sz="1200" b="1" dirty="0" err="1">
                <a:solidFill>
                  <a:schemeClr val="accent1"/>
                </a:solidFill>
              </a:rPr>
              <a:t>pagador</a:t>
            </a:r>
            <a:r>
              <a:rPr lang="en-GB" sz="1200" dirty="0">
                <a:solidFill>
                  <a:schemeClr val="accent1"/>
                </a:solidFill>
              </a:rPr>
              <a:t>:</a:t>
            </a:r>
            <a:r>
              <a:rPr lang="en-GB" sz="1200" b="1" dirty="0">
                <a:solidFill>
                  <a:schemeClr val="accent1"/>
                </a:solidFill>
              </a:rPr>
              <a:t> 29 671 USD </a:t>
            </a:r>
            <a:r>
              <a:rPr lang="en-GB" sz="1200" dirty="0">
                <a:solidFill>
                  <a:schemeClr val="accent1"/>
                </a:solidFill>
              </a:rPr>
              <a:t>(</a:t>
            </a:r>
            <a:r>
              <a:rPr lang="en-GB" sz="1200" dirty="0" err="1">
                <a:solidFill>
                  <a:schemeClr val="accent1"/>
                </a:solidFill>
              </a:rPr>
              <a:t>información</a:t>
            </a:r>
            <a:r>
              <a:rPr lang="en-GB" sz="1200" dirty="0">
                <a:solidFill>
                  <a:schemeClr val="accent1"/>
                </a:solidFill>
              </a:rPr>
              <a:t> local) y </a:t>
            </a:r>
            <a:r>
              <a:rPr lang="en-GB" sz="1200" b="1" dirty="0">
                <a:solidFill>
                  <a:schemeClr val="accent1"/>
                </a:solidFill>
              </a:rPr>
              <a:t>16 962 USD </a:t>
            </a:r>
            <a:r>
              <a:rPr lang="en-GB" sz="1200" dirty="0">
                <a:solidFill>
                  <a:schemeClr val="accent1"/>
                </a:solidFill>
              </a:rPr>
              <a:t>(</a:t>
            </a:r>
            <a:r>
              <a:rPr lang="en-GB" sz="1200" dirty="0" err="1">
                <a:solidFill>
                  <a:schemeClr val="accent1"/>
                </a:solidFill>
              </a:rPr>
              <a:t>información</a:t>
            </a:r>
            <a:r>
              <a:rPr lang="en-GB" sz="1200" dirty="0">
                <a:solidFill>
                  <a:schemeClr val="accent1"/>
                </a:solidFill>
              </a:rPr>
              <a:t> </a:t>
            </a:r>
            <a:r>
              <a:rPr lang="en-GB" sz="1200" dirty="0" err="1">
                <a:solidFill>
                  <a:schemeClr val="accent1"/>
                </a:solidFill>
              </a:rPr>
              <a:t>internacional</a:t>
            </a:r>
            <a:r>
              <a:rPr lang="en-GB" sz="1200" dirty="0">
                <a:solidFill>
                  <a:schemeClr val="accent1"/>
                </a:solidFill>
              </a:rPr>
              <a:t>) por AVAD </a:t>
            </a:r>
            <a:r>
              <a:rPr lang="en-GB" sz="1200" dirty="0" err="1">
                <a:solidFill>
                  <a:schemeClr val="accent1"/>
                </a:solidFill>
              </a:rPr>
              <a:t>ganado</a:t>
            </a:r>
            <a:r>
              <a:rPr lang="en-GB" sz="1200" b="1" dirty="0">
                <a:solidFill>
                  <a:schemeClr val="accent1"/>
                </a:solidFill>
              </a:rPr>
              <a:t>. </a:t>
            </a:r>
          </a:p>
          <a:p>
            <a:pPr lvl="1">
              <a:spcAft>
                <a:spcPts val="1200"/>
              </a:spcAft>
            </a:pPr>
            <a:r>
              <a:rPr lang="en-GB" sz="1200" b="1" dirty="0" err="1">
                <a:solidFill>
                  <a:schemeClr val="accent1"/>
                </a:solidFill>
              </a:rPr>
              <a:t>Perspectiva</a:t>
            </a:r>
            <a:r>
              <a:rPr lang="en-GB" sz="1200" b="1" dirty="0">
                <a:solidFill>
                  <a:schemeClr val="accent1"/>
                </a:solidFill>
              </a:rPr>
              <a:t> social</a:t>
            </a:r>
            <a:r>
              <a:rPr lang="en-GB" sz="1200" dirty="0">
                <a:solidFill>
                  <a:schemeClr val="accent1"/>
                </a:solidFill>
              </a:rPr>
              <a:t>: </a:t>
            </a:r>
            <a:r>
              <a:rPr lang="en-GB" sz="1200" b="1" dirty="0">
                <a:solidFill>
                  <a:schemeClr val="accent1"/>
                </a:solidFill>
              </a:rPr>
              <a:t>28 283 USD </a:t>
            </a:r>
            <a:r>
              <a:rPr lang="en-GB" sz="1200" dirty="0">
                <a:solidFill>
                  <a:schemeClr val="accent1"/>
                </a:solidFill>
              </a:rPr>
              <a:t>(</a:t>
            </a:r>
            <a:r>
              <a:rPr lang="en-GB" sz="1200" dirty="0" err="1">
                <a:solidFill>
                  <a:schemeClr val="accent1"/>
                </a:solidFill>
              </a:rPr>
              <a:t>información</a:t>
            </a:r>
            <a:r>
              <a:rPr lang="en-GB" sz="1200" dirty="0">
                <a:solidFill>
                  <a:schemeClr val="accent1"/>
                </a:solidFill>
              </a:rPr>
              <a:t> local) y </a:t>
            </a:r>
            <a:r>
              <a:rPr lang="en-GB" sz="1200" b="1" dirty="0">
                <a:solidFill>
                  <a:schemeClr val="accent1"/>
                </a:solidFill>
              </a:rPr>
              <a:t>15 104 USD </a:t>
            </a:r>
            <a:r>
              <a:rPr lang="en-GB" sz="1200" dirty="0">
                <a:solidFill>
                  <a:schemeClr val="accent1"/>
                </a:solidFill>
              </a:rPr>
              <a:t>(</a:t>
            </a:r>
            <a:r>
              <a:rPr lang="en-GB" sz="1200" dirty="0" err="1">
                <a:solidFill>
                  <a:schemeClr val="accent1"/>
                </a:solidFill>
              </a:rPr>
              <a:t>información</a:t>
            </a:r>
            <a:r>
              <a:rPr lang="en-GB" sz="1200" dirty="0">
                <a:solidFill>
                  <a:schemeClr val="accent1"/>
                </a:solidFill>
              </a:rPr>
              <a:t> </a:t>
            </a:r>
            <a:r>
              <a:rPr lang="en-GB" sz="1200" dirty="0" err="1">
                <a:solidFill>
                  <a:schemeClr val="accent1"/>
                </a:solidFill>
              </a:rPr>
              <a:t>internacional</a:t>
            </a:r>
            <a:r>
              <a:rPr lang="en-GB" sz="1200" dirty="0">
                <a:solidFill>
                  <a:schemeClr val="accent1"/>
                </a:solidFill>
              </a:rPr>
              <a:t>) por AVAD </a:t>
            </a:r>
            <a:r>
              <a:rPr lang="en-GB" sz="1200" dirty="0" err="1">
                <a:solidFill>
                  <a:schemeClr val="accent1"/>
                </a:solidFill>
              </a:rPr>
              <a:t>ganado</a:t>
            </a:r>
            <a:r>
              <a:rPr lang="en-GB" sz="1200" b="1" dirty="0">
                <a:solidFill>
                  <a:schemeClr val="accent1"/>
                </a:solidFill>
              </a:rPr>
              <a:t>. </a:t>
            </a:r>
            <a:endParaRPr lang="en-GB" sz="1200" dirty="0"/>
          </a:p>
          <a:p>
            <a:r>
              <a:rPr lang="en-GB" sz="1200" b="1" dirty="0"/>
              <a:t> Lowest ICER(s) </a:t>
            </a:r>
            <a:r>
              <a:rPr lang="en-GB" sz="1200" dirty="0"/>
              <a:t>in </a:t>
            </a:r>
            <a:r>
              <a:rPr lang="en-GB" sz="1200" b="1" dirty="0"/>
              <a:t>the elderly for UY.</a:t>
            </a:r>
          </a:p>
          <a:p>
            <a:pPr marL="0" indent="0">
              <a:buNone/>
            </a:pPr>
            <a:endParaRPr lang="en-GB" sz="1200" b="1" dirty="0"/>
          </a:p>
          <a:p>
            <a:r>
              <a:rPr lang="en-GB" sz="1200" dirty="0"/>
              <a:t>The </a:t>
            </a:r>
            <a:r>
              <a:rPr lang="en-GB" sz="1200" b="1" dirty="0"/>
              <a:t>main drivers</a:t>
            </a:r>
            <a:r>
              <a:rPr lang="en-GB" sz="1200" dirty="0"/>
              <a:t> of the results are:  Vaccine efficacy against the B-strain, percentage of match </a:t>
            </a:r>
            <a:r>
              <a:rPr lang="en-GB" sz="1200" dirty="0">
                <a:sym typeface="Wingdings" panose="05000000000000000000" pitchFamily="2" charset="2"/>
              </a:rPr>
              <a:t> (</a:t>
            </a:r>
            <a:r>
              <a:rPr lang="en-GB" sz="1200" dirty="0"/>
              <a:t>UY study), degree of cross-protection (efficacy of the TIV against the mismatched strain) </a:t>
            </a:r>
            <a:r>
              <a:rPr lang="en-GB" sz="1200" dirty="0">
                <a:sym typeface="Wingdings" panose="05000000000000000000" pitchFamily="2" charset="2"/>
              </a:rPr>
              <a:t>(</a:t>
            </a:r>
            <a:r>
              <a:rPr lang="en-GB" sz="1200" dirty="0"/>
              <a:t>UY study), costs of QIV &amp; TIV and percentage of B-strains.</a:t>
            </a:r>
          </a:p>
          <a:p>
            <a:pPr marL="457200" lvl="1" indent="0">
              <a:spcBef>
                <a:spcPts val="0"/>
              </a:spcBef>
              <a:spcAft>
                <a:spcPts val="0"/>
              </a:spcAft>
              <a:buNone/>
            </a:pPr>
            <a:endParaRPr lang="en-GB" sz="1200" b="1" dirty="0"/>
          </a:p>
          <a:p>
            <a:r>
              <a:rPr lang="en-GB" sz="1200" dirty="0"/>
              <a:t>Adding QIV to the Uruguayan NIP was shown to be </a:t>
            </a:r>
            <a:r>
              <a:rPr lang="en-GB" sz="1200" b="1" dirty="0"/>
              <a:t>cost-effective at a WTP threshold of USD 20.000 (~1 GDP).</a:t>
            </a:r>
          </a:p>
          <a:p>
            <a:r>
              <a:rPr lang="en-GB" sz="1200" dirty="0" err="1"/>
              <a:t>Incorporar</a:t>
            </a:r>
            <a:r>
              <a:rPr lang="en-GB" sz="1200" dirty="0"/>
              <a:t> QIV al PNI de Paraguay </a:t>
            </a:r>
            <a:r>
              <a:rPr lang="en-GB" sz="1200" dirty="0" err="1"/>
              <a:t>resulta</a:t>
            </a:r>
            <a:r>
              <a:rPr lang="en-GB" sz="1200" dirty="0"/>
              <a:t> </a:t>
            </a:r>
            <a:r>
              <a:rPr lang="en-GB" sz="1200" b="1" dirty="0" err="1"/>
              <a:t>costo-efectivo</a:t>
            </a:r>
            <a:r>
              <a:rPr lang="en-GB" sz="1200" b="1" dirty="0"/>
              <a:t> </a:t>
            </a:r>
            <a:r>
              <a:rPr lang="en-GB" sz="1200" dirty="0" err="1"/>
              <a:t>en</a:t>
            </a:r>
            <a:r>
              <a:rPr lang="en-GB" sz="1200" dirty="0"/>
              <a:t> el </a:t>
            </a:r>
            <a:r>
              <a:rPr lang="en-GB" sz="1200" dirty="0" err="1"/>
              <a:t>análisis</a:t>
            </a:r>
            <a:r>
              <a:rPr lang="en-GB" sz="1200" dirty="0"/>
              <a:t> </a:t>
            </a:r>
            <a:r>
              <a:rPr lang="en-GB" sz="1200" dirty="0" err="1"/>
              <a:t>realizado</a:t>
            </a:r>
            <a:r>
              <a:rPr lang="en-GB" sz="1200" dirty="0"/>
              <a:t> con </a:t>
            </a:r>
            <a:r>
              <a:rPr lang="en-GB" sz="1200" b="1" dirty="0" err="1"/>
              <a:t>información</a:t>
            </a:r>
            <a:r>
              <a:rPr lang="en-GB" sz="1200" b="1" dirty="0"/>
              <a:t> </a:t>
            </a:r>
            <a:r>
              <a:rPr lang="en-GB" sz="1200" b="1" dirty="0" err="1"/>
              <a:t>internacional</a:t>
            </a:r>
            <a:r>
              <a:rPr lang="en-GB" sz="1200" b="1" dirty="0"/>
              <a:t> </a:t>
            </a:r>
            <a:r>
              <a:rPr lang="en-GB" sz="1200" dirty="0" err="1"/>
              <a:t>desde</a:t>
            </a:r>
            <a:r>
              <a:rPr lang="en-GB" sz="1200" dirty="0"/>
              <a:t> las  </a:t>
            </a:r>
            <a:r>
              <a:rPr lang="en-GB" sz="1200" dirty="0" err="1"/>
              <a:t>perspectivas</a:t>
            </a:r>
            <a:r>
              <a:rPr lang="en-GB" sz="1200" dirty="0"/>
              <a:t> del tercer </a:t>
            </a:r>
            <a:r>
              <a:rPr lang="en-GB" sz="1200" dirty="0" err="1"/>
              <a:t>pagador</a:t>
            </a:r>
            <a:r>
              <a:rPr lang="en-GB" sz="1200" dirty="0"/>
              <a:t> y social.  </a:t>
            </a:r>
            <a:r>
              <a:rPr lang="en-GB" sz="1200" dirty="0" err="1"/>
              <a:t>Resulta</a:t>
            </a:r>
            <a:r>
              <a:rPr lang="en-GB" sz="1200" dirty="0"/>
              <a:t> </a:t>
            </a:r>
            <a:r>
              <a:rPr lang="en-GB" sz="1200" b="1" dirty="0"/>
              <a:t>no </a:t>
            </a:r>
            <a:r>
              <a:rPr lang="en-GB" sz="1200" b="1" dirty="0" err="1"/>
              <a:t>costo</a:t>
            </a:r>
            <a:r>
              <a:rPr lang="en-GB" sz="1200" b="1" dirty="0"/>
              <a:t> </a:t>
            </a:r>
            <a:r>
              <a:rPr lang="en-GB" sz="1200" b="1" dirty="0" err="1"/>
              <a:t>efectivo</a:t>
            </a:r>
            <a:r>
              <a:rPr lang="en-GB" sz="1200" b="1" dirty="0"/>
              <a:t> </a:t>
            </a:r>
            <a:r>
              <a:rPr lang="en-GB" sz="1200" dirty="0"/>
              <a:t>para ambas </a:t>
            </a:r>
            <a:r>
              <a:rPr lang="en-GB" sz="1200" dirty="0" err="1"/>
              <a:t>perspectivas</a:t>
            </a:r>
            <a:r>
              <a:rPr lang="en-GB" sz="1200" dirty="0"/>
              <a:t> </a:t>
            </a:r>
            <a:r>
              <a:rPr lang="en-GB" sz="1200" dirty="0" err="1"/>
              <a:t>realizando</a:t>
            </a:r>
            <a:r>
              <a:rPr lang="en-GB" sz="1200" b="1" dirty="0"/>
              <a:t> </a:t>
            </a:r>
            <a:r>
              <a:rPr lang="en-GB" sz="1200" dirty="0"/>
              <a:t>el </a:t>
            </a:r>
            <a:r>
              <a:rPr lang="en-GB" sz="1200" dirty="0" err="1"/>
              <a:t>análisis</a:t>
            </a:r>
            <a:r>
              <a:rPr lang="en-GB" sz="1200" dirty="0"/>
              <a:t> con </a:t>
            </a:r>
            <a:r>
              <a:rPr lang="en-GB" sz="1200" b="1" dirty="0" err="1"/>
              <a:t>información</a:t>
            </a:r>
            <a:r>
              <a:rPr lang="en-GB" sz="1200" b="1" dirty="0"/>
              <a:t> </a:t>
            </a:r>
            <a:r>
              <a:rPr lang="en-GB" sz="1200" b="1" dirty="0" err="1"/>
              <a:t>nacional</a:t>
            </a:r>
            <a:r>
              <a:rPr lang="en-GB" sz="1200" b="1" dirty="0"/>
              <a:t>. </a:t>
            </a:r>
            <a:r>
              <a:rPr lang="en-GB" sz="1200" dirty="0" err="1"/>
              <a:t>En</a:t>
            </a:r>
            <a:r>
              <a:rPr lang="en-GB" sz="1200" dirty="0"/>
              <a:t> </a:t>
            </a:r>
            <a:r>
              <a:rPr lang="en-GB" sz="1200" dirty="0" err="1"/>
              <a:t>todos</a:t>
            </a:r>
            <a:r>
              <a:rPr lang="en-GB" sz="1200" dirty="0"/>
              <a:t> los </a:t>
            </a:r>
            <a:r>
              <a:rPr lang="en-GB" sz="1200" dirty="0" err="1"/>
              <a:t>casos</a:t>
            </a:r>
            <a:r>
              <a:rPr lang="en-GB" sz="1200" dirty="0"/>
              <a:t> se </a:t>
            </a:r>
            <a:r>
              <a:rPr lang="en-GB" sz="1200" dirty="0" err="1"/>
              <a:t>considera</a:t>
            </a:r>
            <a:r>
              <a:rPr lang="en-GB" sz="1200" dirty="0"/>
              <a:t> un</a:t>
            </a:r>
            <a:r>
              <a:rPr lang="en-GB" sz="1200" b="1" dirty="0"/>
              <a:t> umbral de ~3 PIB per capita (PIB = 5658 USD). </a:t>
            </a:r>
          </a:p>
          <a:p>
            <a:endParaRPr lang="en-GB" sz="1200" b="1" dirty="0"/>
          </a:p>
          <a:p>
            <a:endParaRPr lang="en-GB" sz="1200" b="1" dirty="0"/>
          </a:p>
          <a:p>
            <a:endParaRPr lang="en-GB" sz="1200" dirty="0"/>
          </a:p>
        </p:txBody>
      </p:sp>
      <p:grpSp>
        <p:nvGrpSpPr>
          <p:cNvPr id="5" name="Grupo 1">
            <a:extLst>
              <a:ext uri="{FF2B5EF4-FFF2-40B4-BE49-F238E27FC236}">
                <a16:creationId xmlns:a16="http://schemas.microsoft.com/office/drawing/2014/main" id="{C6EFF5A4-AE8E-4FBE-8599-8A8B4E8C54ED}"/>
              </a:ext>
            </a:extLst>
          </p:cNvPr>
          <p:cNvGrpSpPr/>
          <p:nvPr/>
        </p:nvGrpSpPr>
        <p:grpSpPr>
          <a:xfrm>
            <a:off x="1939245" y="5301208"/>
            <a:ext cx="5947069" cy="1360458"/>
            <a:chOff x="3003072" y="4443074"/>
            <a:chExt cx="6110747" cy="1294397"/>
          </a:xfrm>
        </p:grpSpPr>
        <p:grpSp>
          <p:nvGrpSpPr>
            <p:cNvPr id="6" name="Grupo 3">
              <a:extLst>
                <a:ext uri="{FF2B5EF4-FFF2-40B4-BE49-F238E27FC236}">
                  <a16:creationId xmlns:a16="http://schemas.microsoft.com/office/drawing/2014/main" id="{9D1A48A0-67D5-4B59-80B6-D45B3945ACAE}"/>
                </a:ext>
              </a:extLst>
            </p:cNvPr>
            <p:cNvGrpSpPr/>
            <p:nvPr/>
          </p:nvGrpSpPr>
          <p:grpSpPr>
            <a:xfrm>
              <a:off x="3551932" y="4443074"/>
              <a:ext cx="4971096" cy="1282700"/>
              <a:chOff x="2032000" y="5410200"/>
              <a:chExt cx="4971096" cy="1282700"/>
            </a:xfrm>
          </p:grpSpPr>
          <p:sp>
            <p:nvSpPr>
              <p:cNvPr id="23" name="Rectángulo 4">
                <a:extLst>
                  <a:ext uri="{FF2B5EF4-FFF2-40B4-BE49-F238E27FC236}">
                    <a16:creationId xmlns:a16="http://schemas.microsoft.com/office/drawing/2014/main" id="{AC20EB24-417C-4D9D-BE6D-0B736409A8E2}"/>
                  </a:ext>
                </a:extLst>
              </p:cNvPr>
              <p:cNvSpPr/>
              <p:nvPr/>
            </p:nvSpPr>
            <p:spPr>
              <a:xfrm>
                <a:off x="3952314" y="5410200"/>
                <a:ext cx="2073014" cy="12827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Rectángulo 6">
                <a:extLst>
                  <a:ext uri="{FF2B5EF4-FFF2-40B4-BE49-F238E27FC236}">
                    <a16:creationId xmlns:a16="http://schemas.microsoft.com/office/drawing/2014/main" id="{F8C421EF-FFEE-46F2-920D-E85C0743C64C}"/>
                  </a:ext>
                </a:extLst>
              </p:cNvPr>
              <p:cNvSpPr/>
              <p:nvPr/>
            </p:nvSpPr>
            <p:spPr>
              <a:xfrm>
                <a:off x="6031969" y="5410200"/>
                <a:ext cx="971127" cy="12827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Rectángulo 7">
                <a:extLst>
                  <a:ext uri="{FF2B5EF4-FFF2-40B4-BE49-F238E27FC236}">
                    <a16:creationId xmlns:a16="http://schemas.microsoft.com/office/drawing/2014/main" id="{3C3E440F-25AE-431D-9956-93A76F41AB69}"/>
                  </a:ext>
                </a:extLst>
              </p:cNvPr>
              <p:cNvSpPr/>
              <p:nvPr/>
            </p:nvSpPr>
            <p:spPr>
              <a:xfrm>
                <a:off x="2958263" y="5410200"/>
                <a:ext cx="994405" cy="12827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Rectángulo 8">
                <a:extLst>
                  <a:ext uri="{FF2B5EF4-FFF2-40B4-BE49-F238E27FC236}">
                    <a16:creationId xmlns:a16="http://schemas.microsoft.com/office/drawing/2014/main" id="{B87B509B-7603-4C48-8996-FB1701253B98}"/>
                  </a:ext>
                </a:extLst>
              </p:cNvPr>
              <p:cNvSpPr/>
              <p:nvPr/>
            </p:nvSpPr>
            <p:spPr>
              <a:xfrm>
                <a:off x="2032000" y="5410200"/>
                <a:ext cx="908760" cy="12827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7" name="Grupo 9">
              <a:extLst>
                <a:ext uri="{FF2B5EF4-FFF2-40B4-BE49-F238E27FC236}">
                  <a16:creationId xmlns:a16="http://schemas.microsoft.com/office/drawing/2014/main" id="{600AB9B5-A5FD-41A4-B485-194B29330938}"/>
                </a:ext>
              </a:extLst>
            </p:cNvPr>
            <p:cNvGrpSpPr/>
            <p:nvPr/>
          </p:nvGrpSpPr>
          <p:grpSpPr>
            <a:xfrm>
              <a:off x="3003072" y="4980925"/>
              <a:ext cx="6110747" cy="532348"/>
              <a:chOff x="2603968" y="5811404"/>
              <a:chExt cx="6110747" cy="532348"/>
            </a:xfrm>
          </p:grpSpPr>
          <p:cxnSp>
            <p:nvCxnSpPr>
              <p:cNvPr id="12" name="Conector recto de flecha 10">
                <a:extLst>
                  <a:ext uri="{FF2B5EF4-FFF2-40B4-BE49-F238E27FC236}">
                    <a16:creationId xmlns:a16="http://schemas.microsoft.com/office/drawing/2014/main" id="{7C1716E7-F3F0-486A-8EB9-3FE4D67B03B0}"/>
                  </a:ext>
                </a:extLst>
              </p:cNvPr>
              <p:cNvCxnSpPr/>
              <p:nvPr/>
            </p:nvCxnSpPr>
            <p:spPr>
              <a:xfrm flipV="1">
                <a:off x="2951430" y="5957519"/>
                <a:ext cx="5427448" cy="7774"/>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recto 11">
                <a:extLst>
                  <a:ext uri="{FF2B5EF4-FFF2-40B4-BE49-F238E27FC236}">
                    <a16:creationId xmlns:a16="http://schemas.microsoft.com/office/drawing/2014/main" id="{D198EF87-6E5B-4CBF-B9A0-857A8B23CD67}"/>
                  </a:ext>
                </a:extLst>
              </p:cNvPr>
              <p:cNvCxnSpPr/>
              <p:nvPr/>
            </p:nvCxnSpPr>
            <p:spPr>
              <a:xfrm>
                <a:off x="4066841" y="5965293"/>
                <a:ext cx="0" cy="141364"/>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Conector recto 12">
                <a:extLst>
                  <a:ext uri="{FF2B5EF4-FFF2-40B4-BE49-F238E27FC236}">
                    <a16:creationId xmlns:a16="http://schemas.microsoft.com/office/drawing/2014/main" id="{8A419E99-5247-42A8-8785-CEBD8213C8E4}"/>
                  </a:ext>
                </a:extLst>
              </p:cNvPr>
              <p:cNvCxnSpPr/>
              <p:nvPr/>
            </p:nvCxnSpPr>
            <p:spPr>
              <a:xfrm>
                <a:off x="5078751" y="5957519"/>
                <a:ext cx="0" cy="141364"/>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Conector recto 13">
                <a:extLst>
                  <a:ext uri="{FF2B5EF4-FFF2-40B4-BE49-F238E27FC236}">
                    <a16:creationId xmlns:a16="http://schemas.microsoft.com/office/drawing/2014/main" id="{4F8D032F-1B7A-4DE6-BE60-7A31E54C761C}"/>
                  </a:ext>
                </a:extLst>
              </p:cNvPr>
              <p:cNvCxnSpPr/>
              <p:nvPr/>
            </p:nvCxnSpPr>
            <p:spPr>
              <a:xfrm>
                <a:off x="7151412" y="5957519"/>
                <a:ext cx="0" cy="141364"/>
              </a:xfrm>
              <a:prstGeom prst="line">
                <a:avLst/>
              </a:prstGeom>
              <a:ln w="28575"/>
            </p:spPr>
            <p:style>
              <a:lnRef idx="1">
                <a:schemeClr val="dk1"/>
              </a:lnRef>
              <a:fillRef idx="0">
                <a:schemeClr val="dk1"/>
              </a:fillRef>
              <a:effectRef idx="0">
                <a:schemeClr val="dk1"/>
              </a:effectRef>
              <a:fontRef idx="minor">
                <a:schemeClr val="tx1"/>
              </a:fontRef>
            </p:style>
          </p:cxnSp>
          <p:sp>
            <p:nvSpPr>
              <p:cNvPr id="16" name="CuadroTexto 14">
                <a:extLst>
                  <a:ext uri="{FF2B5EF4-FFF2-40B4-BE49-F238E27FC236}">
                    <a16:creationId xmlns:a16="http://schemas.microsoft.com/office/drawing/2014/main" id="{A062DA2E-F200-49B4-A35D-2595044EABB2}"/>
                  </a:ext>
                </a:extLst>
              </p:cNvPr>
              <p:cNvSpPr txBox="1"/>
              <p:nvPr/>
            </p:nvSpPr>
            <p:spPr>
              <a:xfrm>
                <a:off x="4934283" y="6035975"/>
                <a:ext cx="352035" cy="307777"/>
              </a:xfrm>
              <a:prstGeom prst="rect">
                <a:avLst/>
              </a:prstGeom>
              <a:noFill/>
            </p:spPr>
            <p:txBody>
              <a:bodyPr wrap="square" rtlCol="0">
                <a:spAutoFit/>
              </a:bodyPr>
              <a:lstStyle/>
              <a:p>
                <a:r>
                  <a:rPr lang="es-CO" sz="1400" b="1" dirty="0"/>
                  <a:t>1</a:t>
                </a:r>
              </a:p>
            </p:txBody>
          </p:sp>
          <p:sp>
            <p:nvSpPr>
              <p:cNvPr id="17" name="CuadroTexto 15">
                <a:extLst>
                  <a:ext uri="{FF2B5EF4-FFF2-40B4-BE49-F238E27FC236}">
                    <a16:creationId xmlns:a16="http://schemas.microsoft.com/office/drawing/2014/main" id="{4D5D55B8-AD74-4363-80E5-823B9A791901}"/>
                  </a:ext>
                </a:extLst>
              </p:cNvPr>
              <p:cNvSpPr txBox="1"/>
              <p:nvPr/>
            </p:nvSpPr>
            <p:spPr>
              <a:xfrm>
                <a:off x="3933647" y="6035975"/>
                <a:ext cx="352035" cy="307777"/>
              </a:xfrm>
              <a:prstGeom prst="rect">
                <a:avLst/>
              </a:prstGeom>
              <a:noFill/>
            </p:spPr>
            <p:txBody>
              <a:bodyPr wrap="square" rtlCol="0">
                <a:spAutoFit/>
              </a:bodyPr>
              <a:lstStyle/>
              <a:p>
                <a:r>
                  <a:rPr lang="es-CO" sz="1400" b="1" dirty="0"/>
                  <a:t>0</a:t>
                </a:r>
              </a:p>
            </p:txBody>
          </p:sp>
          <p:sp>
            <p:nvSpPr>
              <p:cNvPr id="18" name="CuadroTexto 16">
                <a:extLst>
                  <a:ext uri="{FF2B5EF4-FFF2-40B4-BE49-F238E27FC236}">
                    <a16:creationId xmlns:a16="http://schemas.microsoft.com/office/drawing/2014/main" id="{BFB4AA85-6A6A-4B3F-9F59-6658584F4CE6}"/>
                  </a:ext>
                </a:extLst>
              </p:cNvPr>
              <p:cNvSpPr txBox="1"/>
              <p:nvPr/>
            </p:nvSpPr>
            <p:spPr>
              <a:xfrm>
                <a:off x="7036151" y="6028201"/>
                <a:ext cx="352035" cy="307777"/>
              </a:xfrm>
              <a:prstGeom prst="rect">
                <a:avLst/>
              </a:prstGeom>
              <a:noFill/>
            </p:spPr>
            <p:txBody>
              <a:bodyPr wrap="square" rtlCol="0">
                <a:spAutoFit/>
              </a:bodyPr>
              <a:lstStyle/>
              <a:p>
                <a:r>
                  <a:rPr lang="es-CO" sz="1400" b="1" dirty="0"/>
                  <a:t>3</a:t>
                </a:r>
              </a:p>
            </p:txBody>
          </p:sp>
          <p:cxnSp>
            <p:nvCxnSpPr>
              <p:cNvPr id="19" name="Conector recto 17">
                <a:extLst>
                  <a:ext uri="{FF2B5EF4-FFF2-40B4-BE49-F238E27FC236}">
                    <a16:creationId xmlns:a16="http://schemas.microsoft.com/office/drawing/2014/main" id="{A53EA863-5314-4239-8C20-F66730EF54C8}"/>
                  </a:ext>
                </a:extLst>
              </p:cNvPr>
              <p:cNvCxnSpPr/>
              <p:nvPr/>
            </p:nvCxnSpPr>
            <p:spPr>
              <a:xfrm>
                <a:off x="6139857" y="5965293"/>
                <a:ext cx="0" cy="141364"/>
              </a:xfrm>
              <a:prstGeom prst="line">
                <a:avLst/>
              </a:prstGeom>
              <a:ln w="28575"/>
            </p:spPr>
            <p:style>
              <a:lnRef idx="1">
                <a:schemeClr val="dk1"/>
              </a:lnRef>
              <a:fillRef idx="0">
                <a:schemeClr val="dk1"/>
              </a:fillRef>
              <a:effectRef idx="0">
                <a:schemeClr val="dk1"/>
              </a:effectRef>
              <a:fontRef idx="minor">
                <a:schemeClr val="tx1"/>
              </a:fontRef>
            </p:style>
          </p:cxnSp>
          <p:sp>
            <p:nvSpPr>
              <p:cNvPr id="20" name="CuadroTexto 18">
                <a:extLst>
                  <a:ext uri="{FF2B5EF4-FFF2-40B4-BE49-F238E27FC236}">
                    <a16:creationId xmlns:a16="http://schemas.microsoft.com/office/drawing/2014/main" id="{29D80484-0F56-4D1F-A241-267895B711EF}"/>
                  </a:ext>
                </a:extLst>
              </p:cNvPr>
              <p:cNvSpPr txBox="1"/>
              <p:nvPr/>
            </p:nvSpPr>
            <p:spPr>
              <a:xfrm>
                <a:off x="6002322" y="6035975"/>
                <a:ext cx="352035" cy="307777"/>
              </a:xfrm>
              <a:prstGeom prst="rect">
                <a:avLst/>
              </a:prstGeom>
              <a:noFill/>
            </p:spPr>
            <p:txBody>
              <a:bodyPr wrap="square" rtlCol="0">
                <a:spAutoFit/>
              </a:bodyPr>
              <a:lstStyle/>
              <a:p>
                <a:r>
                  <a:rPr lang="es-CO" sz="1400" b="1" dirty="0"/>
                  <a:t>2</a:t>
                </a:r>
              </a:p>
            </p:txBody>
          </p:sp>
          <mc:AlternateContent xmlns:mc="http://schemas.openxmlformats.org/markup-compatibility/2006" xmlns:a14="http://schemas.microsoft.com/office/drawing/2010/main">
            <mc:Choice Requires="a14">
              <p:sp>
                <p:nvSpPr>
                  <p:cNvPr id="21" name="CuadroTexto 19">
                    <a:extLst>
                      <a:ext uri="{FF2B5EF4-FFF2-40B4-BE49-F238E27FC236}">
                        <a16:creationId xmlns:a16="http://schemas.microsoft.com/office/drawing/2014/main" id="{2BF5EF32-B299-4D18-BA6A-68C3A740BBFC}"/>
                      </a:ext>
                    </a:extLst>
                  </p:cNvPr>
                  <p:cNvSpPr txBox="1"/>
                  <p:nvPr/>
                </p:nvSpPr>
                <p:spPr>
                  <a:xfrm>
                    <a:off x="2603968" y="5821644"/>
                    <a:ext cx="401768" cy="307777"/>
                  </a:xfrm>
                  <a:prstGeom prst="rect">
                    <a:avLst/>
                  </a:prstGeom>
                  <a:noFill/>
                </p:spPr>
                <p:txBody>
                  <a:bodyPr wrap="square" rtlCol="0">
                    <a:spAutoFit/>
                  </a:bodyPr>
                  <a:lstStyle/>
                  <a:p>
                    <a:r>
                      <a:rPr lang="es-CO" sz="1400" dirty="0"/>
                      <a:t>-</a:t>
                    </a:r>
                    <a14:m>
                      <m:oMath xmlns:m="http://schemas.openxmlformats.org/officeDocument/2006/math">
                        <m:r>
                          <a:rPr lang="es-CO" sz="1400" i="1">
                            <a:latin typeface="Cambria Math" panose="02040503050406030204" pitchFamily="18" charset="0"/>
                            <a:ea typeface="Cambria Math" panose="02040503050406030204" pitchFamily="18" charset="0"/>
                          </a:rPr>
                          <m:t>∞</m:t>
                        </m:r>
                      </m:oMath>
                    </a14:m>
                    <a:endParaRPr lang="es-CO" dirty="0"/>
                  </a:p>
                </p:txBody>
              </p:sp>
            </mc:Choice>
            <mc:Fallback xmlns="">
              <p:sp>
                <p:nvSpPr>
                  <p:cNvPr id="21" name="CuadroTexto 19">
                    <a:extLst>
                      <a:ext uri="{FF2B5EF4-FFF2-40B4-BE49-F238E27FC236}">
                        <a16:creationId xmlns:a16="http://schemas.microsoft.com/office/drawing/2014/main" id="{2BF5EF32-B299-4D18-BA6A-68C3A740BBFC}"/>
                      </a:ext>
                    </a:extLst>
                  </p:cNvPr>
                  <p:cNvSpPr txBox="1">
                    <a:spLocks noRot="1" noChangeAspect="1" noMove="1" noResize="1" noEditPoints="1" noAdjustHandles="1" noChangeArrowheads="1" noChangeShapeType="1" noTextEdit="1"/>
                  </p:cNvSpPr>
                  <p:nvPr/>
                </p:nvSpPr>
                <p:spPr>
                  <a:xfrm>
                    <a:off x="2603968" y="5821644"/>
                    <a:ext cx="401768" cy="307777"/>
                  </a:xfrm>
                  <a:prstGeom prst="rect">
                    <a:avLst/>
                  </a:prstGeom>
                  <a:blipFill>
                    <a:blip r:embed="rId3"/>
                    <a:stretch>
                      <a:fillRect l="-4688" t="-3774"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uadroTexto 20">
                    <a:extLst>
                      <a:ext uri="{FF2B5EF4-FFF2-40B4-BE49-F238E27FC236}">
                        <a16:creationId xmlns:a16="http://schemas.microsoft.com/office/drawing/2014/main" id="{979B89AF-EE58-4BBA-BC84-E9200770E1A4}"/>
                      </a:ext>
                    </a:extLst>
                  </p:cNvPr>
                  <p:cNvSpPr txBox="1"/>
                  <p:nvPr/>
                </p:nvSpPr>
                <p:spPr>
                  <a:xfrm>
                    <a:off x="8312947" y="5811404"/>
                    <a:ext cx="40176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1400" i="1">
                              <a:latin typeface="Cambria Math" panose="02040503050406030204" pitchFamily="18" charset="0"/>
                              <a:ea typeface="Cambria Math" panose="02040503050406030204" pitchFamily="18" charset="0"/>
                            </a:rPr>
                            <m:t>∞</m:t>
                          </m:r>
                        </m:oMath>
                      </m:oMathPara>
                    </a14:m>
                    <a:endParaRPr lang="es-CO" dirty="0"/>
                  </a:p>
                </p:txBody>
              </p:sp>
            </mc:Choice>
            <mc:Fallback xmlns="">
              <p:sp>
                <p:nvSpPr>
                  <p:cNvPr id="22" name="CuadroTexto 20">
                    <a:extLst>
                      <a:ext uri="{FF2B5EF4-FFF2-40B4-BE49-F238E27FC236}">
                        <a16:creationId xmlns:a16="http://schemas.microsoft.com/office/drawing/2014/main" id="{979B89AF-EE58-4BBA-BC84-E9200770E1A4}"/>
                      </a:ext>
                    </a:extLst>
                  </p:cNvPr>
                  <p:cNvSpPr txBox="1">
                    <a:spLocks noRot="1" noChangeAspect="1" noMove="1" noResize="1" noEditPoints="1" noAdjustHandles="1" noChangeArrowheads="1" noChangeShapeType="1" noTextEdit="1"/>
                  </p:cNvSpPr>
                  <p:nvPr/>
                </p:nvSpPr>
                <p:spPr>
                  <a:xfrm>
                    <a:off x="8312947" y="5811404"/>
                    <a:ext cx="401768" cy="307777"/>
                  </a:xfrm>
                  <a:prstGeom prst="rect">
                    <a:avLst/>
                  </a:prstGeom>
                  <a:blipFill>
                    <a:blip r:embed="rId4"/>
                    <a:stretch>
                      <a:fillRect/>
                    </a:stretch>
                  </a:blipFill>
                </p:spPr>
                <p:txBody>
                  <a:bodyPr/>
                  <a:lstStyle/>
                  <a:p>
                    <a:r>
                      <a:rPr lang="en-US">
                        <a:noFill/>
                      </a:rPr>
                      <a:t> </a:t>
                    </a:r>
                  </a:p>
                </p:txBody>
              </p:sp>
            </mc:Fallback>
          </mc:AlternateContent>
        </p:grpSp>
        <p:sp>
          <p:nvSpPr>
            <p:cNvPr id="8" name="CuadroTexto 21">
              <a:extLst>
                <a:ext uri="{FF2B5EF4-FFF2-40B4-BE49-F238E27FC236}">
                  <a16:creationId xmlns:a16="http://schemas.microsoft.com/office/drawing/2014/main" id="{913D72C7-2B35-4B25-82DB-2E332B17B640}"/>
                </a:ext>
              </a:extLst>
            </p:cNvPr>
            <p:cNvSpPr txBox="1"/>
            <p:nvPr/>
          </p:nvSpPr>
          <p:spPr>
            <a:xfrm>
              <a:off x="3516962" y="5153294"/>
              <a:ext cx="942964" cy="553998"/>
            </a:xfrm>
            <a:prstGeom prst="rect">
              <a:avLst/>
            </a:prstGeom>
            <a:noFill/>
          </p:spPr>
          <p:txBody>
            <a:bodyPr wrap="square" rtlCol="0">
              <a:spAutoFit/>
            </a:bodyPr>
            <a:lstStyle/>
            <a:p>
              <a:pPr algn="ctr"/>
              <a:r>
                <a:rPr lang="es-CO" sz="1000" b="1" dirty="0"/>
                <a:t>Costo ahorradora (CA)</a:t>
              </a:r>
            </a:p>
          </p:txBody>
        </p:sp>
        <p:sp>
          <p:nvSpPr>
            <p:cNvPr id="9" name="CuadroTexto 22">
              <a:extLst>
                <a:ext uri="{FF2B5EF4-FFF2-40B4-BE49-F238E27FC236}">
                  <a16:creationId xmlns:a16="http://schemas.microsoft.com/office/drawing/2014/main" id="{D35CF2E2-4018-4A2E-B7A9-A2380BC99FB3}"/>
                </a:ext>
              </a:extLst>
            </p:cNvPr>
            <p:cNvSpPr txBox="1"/>
            <p:nvPr/>
          </p:nvSpPr>
          <p:spPr>
            <a:xfrm>
              <a:off x="4522641" y="5153294"/>
              <a:ext cx="942964" cy="553998"/>
            </a:xfrm>
            <a:prstGeom prst="rect">
              <a:avLst/>
            </a:prstGeom>
            <a:noFill/>
          </p:spPr>
          <p:txBody>
            <a:bodyPr wrap="square" rtlCol="0">
              <a:spAutoFit/>
            </a:bodyPr>
            <a:lstStyle/>
            <a:p>
              <a:pPr algn="ctr"/>
              <a:r>
                <a:rPr lang="es-CO" sz="1000" b="1" dirty="0"/>
                <a:t>Altamente costo efectiva (ACE)</a:t>
              </a:r>
            </a:p>
          </p:txBody>
        </p:sp>
        <p:sp>
          <p:nvSpPr>
            <p:cNvPr id="10" name="CuadroTexto 23">
              <a:extLst>
                <a:ext uri="{FF2B5EF4-FFF2-40B4-BE49-F238E27FC236}">
                  <a16:creationId xmlns:a16="http://schemas.microsoft.com/office/drawing/2014/main" id="{35C4A7BC-8D3C-40F5-A5BC-9CCA6D652832}"/>
                </a:ext>
              </a:extLst>
            </p:cNvPr>
            <p:cNvSpPr txBox="1"/>
            <p:nvPr/>
          </p:nvSpPr>
          <p:spPr>
            <a:xfrm>
              <a:off x="6082142" y="5337361"/>
              <a:ext cx="942964" cy="400110"/>
            </a:xfrm>
            <a:prstGeom prst="rect">
              <a:avLst/>
            </a:prstGeom>
            <a:noFill/>
          </p:spPr>
          <p:txBody>
            <a:bodyPr wrap="square" rtlCol="0">
              <a:spAutoFit/>
            </a:bodyPr>
            <a:lstStyle/>
            <a:p>
              <a:pPr algn="ctr"/>
              <a:r>
                <a:rPr lang="es-CO" sz="1000" b="1" dirty="0"/>
                <a:t>Costo efectiva (CE)</a:t>
              </a:r>
            </a:p>
          </p:txBody>
        </p:sp>
        <p:sp>
          <p:nvSpPr>
            <p:cNvPr id="11" name="CuadroTexto 24">
              <a:extLst>
                <a:ext uri="{FF2B5EF4-FFF2-40B4-BE49-F238E27FC236}">
                  <a16:creationId xmlns:a16="http://schemas.microsoft.com/office/drawing/2014/main" id="{A81B6D13-3C53-418E-928B-55B239230E2A}"/>
                </a:ext>
              </a:extLst>
            </p:cNvPr>
            <p:cNvSpPr txBox="1"/>
            <p:nvPr/>
          </p:nvSpPr>
          <p:spPr>
            <a:xfrm>
              <a:off x="7632923" y="5165275"/>
              <a:ext cx="942964" cy="553998"/>
            </a:xfrm>
            <a:prstGeom prst="rect">
              <a:avLst/>
            </a:prstGeom>
            <a:noFill/>
          </p:spPr>
          <p:txBody>
            <a:bodyPr wrap="square" rtlCol="0">
              <a:spAutoFit/>
            </a:bodyPr>
            <a:lstStyle/>
            <a:p>
              <a:pPr algn="ctr"/>
              <a:r>
                <a:rPr lang="es-CO" sz="1000" b="1" dirty="0"/>
                <a:t>No costo efectiva   (NCE)</a:t>
              </a:r>
            </a:p>
          </p:txBody>
        </p:sp>
      </p:grpSp>
      <p:sp>
        <p:nvSpPr>
          <p:cNvPr id="27" name="Arrow: Down 26">
            <a:extLst>
              <a:ext uri="{FF2B5EF4-FFF2-40B4-BE49-F238E27FC236}">
                <a16:creationId xmlns:a16="http://schemas.microsoft.com/office/drawing/2014/main" id="{08AF0024-4F77-4F8F-B729-2B10A6F5AC87}"/>
              </a:ext>
            </a:extLst>
          </p:cNvPr>
          <p:cNvSpPr/>
          <p:nvPr/>
        </p:nvSpPr>
        <p:spPr>
          <a:xfrm>
            <a:off x="4244025" y="5766478"/>
            <a:ext cx="98602" cy="182802"/>
          </a:xfrm>
          <a:prstGeom prst="downArrow">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CuadroTexto 21">
            <a:extLst>
              <a:ext uri="{FF2B5EF4-FFF2-40B4-BE49-F238E27FC236}">
                <a16:creationId xmlns:a16="http://schemas.microsoft.com/office/drawing/2014/main" id="{9329FCB0-2A64-49AD-BA18-BC93FA3100DC}"/>
              </a:ext>
            </a:extLst>
          </p:cNvPr>
          <p:cNvSpPr txBox="1"/>
          <p:nvPr/>
        </p:nvSpPr>
        <p:spPr>
          <a:xfrm>
            <a:off x="3373130" y="5300907"/>
            <a:ext cx="1860632" cy="400110"/>
          </a:xfrm>
          <a:prstGeom prst="rect">
            <a:avLst/>
          </a:prstGeom>
          <a:noFill/>
        </p:spPr>
        <p:txBody>
          <a:bodyPr wrap="square" rtlCol="0">
            <a:spAutoFit/>
          </a:bodyPr>
          <a:lstStyle/>
          <a:p>
            <a:pPr algn="ctr"/>
            <a:r>
              <a:rPr lang="es-CO" sz="1200" b="1" dirty="0">
                <a:solidFill>
                  <a:srgbClr val="00B050"/>
                </a:solidFill>
              </a:rPr>
              <a:t>UY NIP introducción QIV </a:t>
            </a:r>
            <a:r>
              <a:rPr lang="es-CO" sz="800" b="1" dirty="0">
                <a:solidFill>
                  <a:srgbClr val="00B050"/>
                </a:solidFill>
              </a:rPr>
              <a:t>(perspectiva. social. y  3er </a:t>
            </a:r>
            <a:r>
              <a:rPr lang="es-CO" sz="800" b="1" dirty="0" err="1">
                <a:solidFill>
                  <a:srgbClr val="00B050"/>
                </a:solidFill>
              </a:rPr>
              <a:t>págador</a:t>
            </a:r>
            <a:r>
              <a:rPr lang="es-CO" sz="800" b="1" dirty="0">
                <a:solidFill>
                  <a:srgbClr val="00B050"/>
                </a:solidFill>
              </a:rPr>
              <a:t>.)</a:t>
            </a:r>
          </a:p>
        </p:txBody>
      </p:sp>
      <p:sp>
        <p:nvSpPr>
          <p:cNvPr id="29" name="Arrow: Down 28">
            <a:extLst>
              <a:ext uri="{FF2B5EF4-FFF2-40B4-BE49-F238E27FC236}">
                <a16:creationId xmlns:a16="http://schemas.microsoft.com/office/drawing/2014/main" id="{F66A82D4-3D40-4374-A918-B7CE142F9F51}"/>
              </a:ext>
            </a:extLst>
          </p:cNvPr>
          <p:cNvSpPr/>
          <p:nvPr/>
        </p:nvSpPr>
        <p:spPr>
          <a:xfrm>
            <a:off x="6273598" y="5766478"/>
            <a:ext cx="98602" cy="182802"/>
          </a:xfrm>
          <a:prstGeom prst="downArrow">
            <a:avLst/>
          </a:prstGeom>
          <a:solidFill>
            <a:schemeClr val="accent4">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CuadroTexto 21">
            <a:extLst>
              <a:ext uri="{FF2B5EF4-FFF2-40B4-BE49-F238E27FC236}">
                <a16:creationId xmlns:a16="http://schemas.microsoft.com/office/drawing/2014/main" id="{A996898F-F617-440A-8475-F3BE4F10B748}"/>
              </a:ext>
            </a:extLst>
          </p:cNvPr>
          <p:cNvSpPr txBox="1"/>
          <p:nvPr/>
        </p:nvSpPr>
        <p:spPr>
          <a:xfrm>
            <a:off x="5435917" y="5282044"/>
            <a:ext cx="1860632" cy="523220"/>
          </a:xfrm>
          <a:prstGeom prst="rect">
            <a:avLst/>
          </a:prstGeom>
          <a:noFill/>
        </p:spPr>
        <p:txBody>
          <a:bodyPr wrap="square" rtlCol="0">
            <a:spAutoFit/>
          </a:bodyPr>
          <a:lstStyle/>
          <a:p>
            <a:pPr algn="ctr"/>
            <a:r>
              <a:rPr lang="es-CO" sz="1200" b="1" dirty="0">
                <a:solidFill>
                  <a:srgbClr val="00B050"/>
                </a:solidFill>
              </a:rPr>
              <a:t>PY NIP introducción QIV </a:t>
            </a:r>
            <a:r>
              <a:rPr lang="es-CO" sz="800" b="1" dirty="0">
                <a:solidFill>
                  <a:srgbClr val="00B050"/>
                </a:solidFill>
              </a:rPr>
              <a:t>(perspectiva. social  y  3er </a:t>
            </a:r>
            <a:r>
              <a:rPr lang="es-CO" sz="800" b="1" dirty="0" err="1">
                <a:solidFill>
                  <a:srgbClr val="00B050"/>
                </a:solidFill>
              </a:rPr>
              <a:t>págador</a:t>
            </a:r>
            <a:r>
              <a:rPr lang="es-CO" sz="800" b="1" dirty="0">
                <a:solidFill>
                  <a:srgbClr val="00B050"/>
                </a:solidFill>
              </a:rPr>
              <a:t>.)</a:t>
            </a:r>
          </a:p>
          <a:p>
            <a:pPr algn="ctr"/>
            <a:r>
              <a:rPr lang="es-CO" sz="800" b="1" dirty="0">
                <a:solidFill>
                  <a:srgbClr val="00B050"/>
                </a:solidFill>
              </a:rPr>
              <a:t>Información internacional</a:t>
            </a:r>
          </a:p>
        </p:txBody>
      </p:sp>
      <p:sp>
        <p:nvSpPr>
          <p:cNvPr id="32" name="TextBox 31">
            <a:extLst>
              <a:ext uri="{FF2B5EF4-FFF2-40B4-BE49-F238E27FC236}">
                <a16:creationId xmlns:a16="http://schemas.microsoft.com/office/drawing/2014/main" id="{AE2B5B36-4E30-4290-B4A1-B2ED7A600EDE}"/>
              </a:ext>
            </a:extLst>
          </p:cNvPr>
          <p:cNvSpPr txBox="1"/>
          <p:nvPr/>
        </p:nvSpPr>
        <p:spPr>
          <a:xfrm>
            <a:off x="702959" y="5874362"/>
            <a:ext cx="1637928" cy="307777"/>
          </a:xfrm>
          <a:prstGeom prst="rect">
            <a:avLst/>
          </a:prstGeom>
          <a:noFill/>
        </p:spPr>
        <p:txBody>
          <a:bodyPr wrap="square">
            <a:spAutoFit/>
          </a:bodyPr>
          <a:lstStyle/>
          <a:p>
            <a:r>
              <a:rPr lang="es-AR" sz="1400" dirty="0"/>
              <a:t>PIB per </a:t>
            </a:r>
            <a:r>
              <a:rPr lang="es-AR" sz="1400" dirty="0" err="1"/>
              <a:t>capita</a:t>
            </a:r>
            <a:endParaRPr lang="en-US" sz="1400" dirty="0"/>
          </a:p>
        </p:txBody>
      </p:sp>
    </p:spTree>
    <p:extLst>
      <p:ext uri="{BB962C8B-B14F-4D97-AF65-F5344CB8AC3E}">
        <p14:creationId xmlns:p14="http://schemas.microsoft.com/office/powerpoint/2010/main" val="3604834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a:t>Discussion</a:t>
            </a:r>
            <a:br>
              <a:rPr lang="en-GB" dirty="0"/>
            </a:br>
            <a:r>
              <a:rPr lang="en-GB" dirty="0">
                <a:solidFill>
                  <a:schemeClr val="accent4"/>
                </a:solidFill>
              </a:rPr>
              <a:t>Main limitations</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26</a:t>
            </a:fld>
            <a:endParaRPr lang="en-GB" dirty="0">
              <a:solidFill>
                <a:srgbClr val="808080"/>
              </a:solidFill>
            </a:endParaRPr>
          </a:p>
        </p:txBody>
      </p:sp>
      <p:sp>
        <p:nvSpPr>
          <p:cNvPr id="4" name="Content Placeholder 3"/>
          <p:cNvSpPr>
            <a:spLocks noGrp="1"/>
          </p:cNvSpPr>
          <p:nvPr>
            <p:ph idx="1"/>
          </p:nvPr>
        </p:nvSpPr>
        <p:spPr>
          <a:xfrm>
            <a:off x="239192" y="1229410"/>
            <a:ext cx="8665616" cy="5224507"/>
          </a:xfrm>
        </p:spPr>
        <p:txBody>
          <a:bodyPr/>
          <a:lstStyle/>
          <a:p>
            <a:r>
              <a:rPr lang="en-GB" b="1" dirty="0"/>
              <a:t>Inputs</a:t>
            </a:r>
            <a:r>
              <a:rPr lang="en-GB" dirty="0"/>
              <a:t>:</a:t>
            </a:r>
          </a:p>
          <a:p>
            <a:pPr lvl="1"/>
            <a:r>
              <a:rPr lang="es-AR" b="1" dirty="0"/>
              <a:t>Información disponible en los países: </a:t>
            </a:r>
          </a:p>
          <a:p>
            <a:pPr lvl="2"/>
            <a:r>
              <a:rPr lang="es-AR" dirty="0"/>
              <a:t>Vigilancia sanitaria basada en centros centinela (referencia) resulta robusta para identificación de variantes, pero evidencia limitaciones para disponer de tasas de incidencia, tasas de  hospitalizaciones y mortalidad.</a:t>
            </a:r>
          </a:p>
          <a:p>
            <a:pPr lvl="2"/>
            <a:r>
              <a:rPr lang="es-AR" dirty="0"/>
              <a:t>Déficit para obtener información adecuada que permita estimar impacto y carga de la enfermedad tanto ambulatoria como hospitalaria.</a:t>
            </a:r>
          </a:p>
          <a:p>
            <a:pPr lvl="2"/>
            <a:r>
              <a:rPr lang="en-GB" dirty="0"/>
              <a:t>Assumptions for the size of the High Risk (HR) population</a:t>
            </a:r>
          </a:p>
          <a:p>
            <a:pPr lvl="2"/>
            <a:r>
              <a:rPr lang="en-GB" dirty="0"/>
              <a:t>Adjustment for the utility norms and Life Expectancy in the HR based on data from other countries.</a:t>
            </a:r>
          </a:p>
          <a:p>
            <a:pPr lvl="2"/>
            <a:r>
              <a:rPr lang="en-GB" dirty="0"/>
              <a:t>The influenza-related outcome rates were estimated using data from other countries.</a:t>
            </a:r>
          </a:p>
          <a:p>
            <a:r>
              <a:rPr lang="en-GB" b="1" dirty="0"/>
              <a:t>Outputs</a:t>
            </a:r>
            <a:r>
              <a:rPr lang="en-GB" dirty="0"/>
              <a:t>:</a:t>
            </a:r>
          </a:p>
          <a:p>
            <a:pPr lvl="1"/>
            <a:r>
              <a:rPr lang="en-GB" dirty="0"/>
              <a:t>One average rate was considered for all seasons: do not capture the heterogeneity of the seasons</a:t>
            </a:r>
          </a:p>
          <a:p>
            <a:pPr marL="0" indent="0">
              <a:buNone/>
            </a:pPr>
            <a:endParaRPr lang="en-GB" b="1" dirty="0"/>
          </a:p>
          <a:p>
            <a:r>
              <a:rPr lang="en-GB" b="1" dirty="0"/>
              <a:t>Model structure:</a:t>
            </a:r>
          </a:p>
          <a:p>
            <a:pPr lvl="1"/>
            <a:r>
              <a:rPr lang="en-GB" dirty="0"/>
              <a:t>Static and not dynamic model </a:t>
            </a:r>
            <a:r>
              <a:rPr lang="en-GB" dirty="0">
                <a:sym typeface="Wingdings" panose="05000000000000000000" pitchFamily="2" charset="2"/>
              </a:rPr>
              <a:t> “</a:t>
            </a:r>
            <a:r>
              <a:rPr lang="en-GB" b="1" dirty="0">
                <a:sym typeface="Wingdings" panose="05000000000000000000" pitchFamily="2" charset="2"/>
              </a:rPr>
              <a:t>h</a:t>
            </a:r>
            <a:r>
              <a:rPr lang="en-GB" b="1" dirty="0"/>
              <a:t>erd immunity” </a:t>
            </a:r>
            <a:r>
              <a:rPr lang="en-GB" dirty="0"/>
              <a:t>was not considered,</a:t>
            </a:r>
          </a:p>
          <a:p>
            <a:pPr lvl="1"/>
            <a:r>
              <a:rPr lang="en-GB" dirty="0"/>
              <a:t>The model assumed a total replacement of TIV by QIV (</a:t>
            </a:r>
            <a:r>
              <a:rPr lang="en-GB" b="1" dirty="0"/>
              <a:t>market sharing </a:t>
            </a:r>
            <a:r>
              <a:rPr lang="en-GB" dirty="0"/>
              <a:t>was not considered)</a:t>
            </a:r>
          </a:p>
        </p:txBody>
      </p:sp>
    </p:spTree>
    <p:extLst>
      <p:ext uri="{BB962C8B-B14F-4D97-AF65-F5344CB8AC3E}">
        <p14:creationId xmlns:p14="http://schemas.microsoft.com/office/powerpoint/2010/main" val="464724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27</a:t>
            </a:fld>
            <a:endParaRPr lang="en-GB">
              <a:solidFill>
                <a:prstClr val="black">
                  <a:tint val="75000"/>
                </a:prstClr>
              </a:solidFill>
            </a:endParaRPr>
          </a:p>
        </p:txBody>
      </p:sp>
      <p:sp>
        <p:nvSpPr>
          <p:cNvPr id="6" name="Marcador de texto 5">
            <a:extLst>
              <a:ext uri="{FF2B5EF4-FFF2-40B4-BE49-F238E27FC236}">
                <a16:creationId xmlns:a16="http://schemas.microsoft.com/office/drawing/2014/main" id="{413B458E-2D6E-4911-BED1-17350D8BA681}"/>
              </a:ext>
            </a:extLst>
          </p:cNvPr>
          <p:cNvSpPr>
            <a:spLocks noGrp="1"/>
          </p:cNvSpPr>
          <p:nvPr>
            <p:ph type="body" idx="1"/>
          </p:nvPr>
        </p:nvSpPr>
        <p:spPr/>
        <p:txBody>
          <a:bodyPr/>
          <a:lstStyle/>
          <a:p>
            <a:r>
              <a:rPr lang="es-AR" sz="4800" b="1" dirty="0">
                <a:solidFill>
                  <a:srgbClr val="00B0F0"/>
                </a:solidFill>
              </a:rPr>
              <a:t>Gracias</a:t>
            </a:r>
            <a:r>
              <a:rPr lang="es-AR" dirty="0"/>
              <a:t> </a:t>
            </a:r>
            <a:endParaRPr lang="en-US" dirty="0"/>
          </a:p>
        </p:txBody>
      </p:sp>
    </p:spTree>
    <p:extLst>
      <p:ext uri="{BB962C8B-B14F-4D97-AF65-F5344CB8AC3E}">
        <p14:creationId xmlns:p14="http://schemas.microsoft.com/office/powerpoint/2010/main" val="395124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68036"/>
            <a:ext cx="8894193" cy="430887"/>
          </a:xfrm>
        </p:spPr>
        <p:txBody>
          <a:bodyPr/>
          <a:lstStyle/>
          <a:p>
            <a:r>
              <a:rPr lang="fr-FR" dirty="0" err="1"/>
              <a:t>Antecedentes</a:t>
            </a:r>
            <a:r>
              <a:rPr lang="fr-FR" dirty="0"/>
              <a:t> – </a:t>
            </a:r>
            <a:r>
              <a:rPr lang="fr-FR" dirty="0" err="1"/>
              <a:t>Utilidad</a:t>
            </a:r>
            <a:r>
              <a:rPr lang="fr-FR" dirty="0"/>
              <a:t> </a:t>
            </a:r>
            <a:r>
              <a:rPr lang="fr-FR" dirty="0" err="1"/>
              <a:t>del</a:t>
            </a:r>
            <a:r>
              <a:rPr lang="fr-FR" dirty="0"/>
              <a:t> </a:t>
            </a:r>
            <a:r>
              <a:rPr lang="fr-FR" dirty="0" err="1"/>
              <a:t>Análisis</a:t>
            </a:r>
            <a:r>
              <a:rPr lang="fr-FR" dirty="0"/>
              <a:t> de </a:t>
            </a:r>
            <a:r>
              <a:rPr lang="fr-FR" dirty="0" err="1"/>
              <a:t>Costo</a:t>
            </a:r>
            <a:r>
              <a:rPr lang="fr-FR" dirty="0"/>
              <a:t> </a:t>
            </a:r>
            <a:r>
              <a:rPr lang="fr-FR" dirty="0" err="1"/>
              <a:t>Efectividad</a:t>
            </a:r>
            <a:endParaRPr lang="fr-FR" dirty="0">
              <a:solidFill>
                <a:schemeClr val="accent4"/>
              </a:solidFill>
            </a:endParaRP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3</a:t>
            </a:fld>
            <a:endParaRPr lang="en-GB" dirty="0">
              <a:solidFill>
                <a:srgbClr val="808080"/>
              </a:solidFill>
            </a:endParaRPr>
          </a:p>
        </p:txBody>
      </p:sp>
      <p:sp>
        <p:nvSpPr>
          <p:cNvPr id="9" name="TextBox 8">
            <a:extLst>
              <a:ext uri="{FF2B5EF4-FFF2-40B4-BE49-F238E27FC236}">
                <a16:creationId xmlns:a16="http://schemas.microsoft.com/office/drawing/2014/main" id="{A50BD0C1-CA4E-44FB-BD38-4018187BFF74}"/>
              </a:ext>
            </a:extLst>
          </p:cNvPr>
          <p:cNvSpPr txBox="1"/>
          <p:nvPr/>
        </p:nvSpPr>
        <p:spPr>
          <a:xfrm>
            <a:off x="91548" y="1412776"/>
            <a:ext cx="9153468" cy="4278094"/>
          </a:xfrm>
          <a:prstGeom prst="rect">
            <a:avLst/>
          </a:prstGeom>
          <a:noFill/>
        </p:spPr>
        <p:txBody>
          <a:bodyPr wrap="none" rtlCol="0">
            <a:spAutoFit/>
          </a:bodyPr>
          <a:lstStyle/>
          <a:p>
            <a:pPr marL="285750" indent="-285750">
              <a:buFont typeface="Arial" panose="020B0604020202020204" pitchFamily="34" charset="0"/>
              <a:buChar char="•"/>
            </a:pPr>
            <a:r>
              <a:rPr lang="es-AR" sz="1600" dirty="0">
                <a:solidFill>
                  <a:schemeClr val="accent6">
                    <a:lumMod val="75000"/>
                    <a:lumOff val="25000"/>
                  </a:schemeClr>
                </a:solidFill>
              </a:rPr>
              <a:t>La influenza tiene un impacto en la sociedad, tanto en la </a:t>
            </a:r>
            <a:r>
              <a:rPr lang="es-AR" sz="1600" b="1" dirty="0">
                <a:solidFill>
                  <a:schemeClr val="accent6">
                    <a:lumMod val="75000"/>
                    <a:lumOff val="25000"/>
                  </a:schemeClr>
                </a:solidFill>
              </a:rPr>
              <a:t>salud publica </a:t>
            </a:r>
            <a:r>
              <a:rPr lang="es-AR" sz="1600" dirty="0">
                <a:solidFill>
                  <a:schemeClr val="accent6">
                    <a:lumMod val="75000"/>
                    <a:lumOff val="25000"/>
                  </a:schemeClr>
                </a:solidFill>
              </a:rPr>
              <a:t>con en términos </a:t>
            </a:r>
            <a:r>
              <a:rPr lang="es-AR" sz="1600" b="1" dirty="0">
                <a:solidFill>
                  <a:schemeClr val="accent6">
                    <a:lumMod val="75000"/>
                    <a:lumOff val="25000"/>
                  </a:schemeClr>
                </a:solidFill>
              </a:rPr>
              <a:t>económicos.</a:t>
            </a:r>
          </a:p>
          <a:p>
            <a:pPr marL="285750" indent="-285750">
              <a:buFont typeface="Arial" panose="020B0604020202020204" pitchFamily="34" charset="0"/>
              <a:buChar char="•"/>
            </a:pPr>
            <a:endParaRPr lang="es-AR" sz="1600" b="1" dirty="0">
              <a:solidFill>
                <a:schemeClr val="accent6">
                  <a:lumMod val="75000"/>
                  <a:lumOff val="25000"/>
                </a:schemeClr>
              </a:solidFill>
            </a:endParaRPr>
          </a:p>
          <a:p>
            <a:pPr marL="285750" indent="-285750">
              <a:buFont typeface="Arial" panose="020B0604020202020204" pitchFamily="34" charset="0"/>
              <a:buChar char="•"/>
            </a:pPr>
            <a:r>
              <a:rPr lang="es-AR" sz="1600" dirty="0">
                <a:solidFill>
                  <a:schemeClr val="accent6">
                    <a:lumMod val="75000"/>
                    <a:lumOff val="25000"/>
                  </a:schemeClr>
                </a:solidFill>
              </a:rPr>
              <a:t>Las infecciones agudas de las vías respiratorias, la influenza y la neumonía representan una de las </a:t>
            </a:r>
          </a:p>
          <a:p>
            <a:r>
              <a:rPr lang="es-AR" sz="1600" b="1" dirty="0">
                <a:solidFill>
                  <a:schemeClr val="accent6">
                    <a:lumMod val="75000"/>
                    <a:lumOff val="25000"/>
                  </a:schemeClr>
                </a:solidFill>
              </a:rPr>
              <a:t>      principales causas de casos ambulatorios, hospitalizados y muertes.</a:t>
            </a:r>
            <a:r>
              <a:rPr lang="es-AR" sz="1600" dirty="0">
                <a:solidFill>
                  <a:schemeClr val="accent6">
                    <a:lumMod val="75000"/>
                    <a:lumOff val="25000"/>
                  </a:schemeClr>
                </a:solidFill>
              </a:rPr>
              <a:t> </a:t>
            </a:r>
          </a:p>
          <a:p>
            <a:endParaRPr lang="es-AR" sz="1600" dirty="0">
              <a:solidFill>
                <a:schemeClr val="accent6">
                  <a:lumMod val="75000"/>
                  <a:lumOff val="25000"/>
                </a:schemeClr>
              </a:solidFill>
            </a:endParaRPr>
          </a:p>
          <a:p>
            <a:pPr marL="285750" indent="-285750">
              <a:buFont typeface="Arial" panose="020B0604020202020204" pitchFamily="34" charset="0"/>
              <a:buChar char="•"/>
            </a:pPr>
            <a:r>
              <a:rPr lang="es-AR" sz="1600" dirty="0">
                <a:solidFill>
                  <a:schemeClr val="accent6">
                    <a:lumMod val="75000"/>
                    <a:lumOff val="25000"/>
                  </a:schemeClr>
                </a:solidFill>
              </a:rPr>
              <a:t>El beneficio esperado de la vacunación es mejorar las condiciones de salud de la población, liberar </a:t>
            </a:r>
          </a:p>
          <a:p>
            <a:r>
              <a:rPr lang="es-AR" sz="1600" dirty="0">
                <a:solidFill>
                  <a:schemeClr val="accent6">
                    <a:lumMod val="75000"/>
                    <a:lumOff val="25000"/>
                  </a:schemeClr>
                </a:solidFill>
              </a:rPr>
              <a:t>      recursos para la atención de otras enfermedades, así como mejorar el bienestar y la calidad de vida </a:t>
            </a:r>
          </a:p>
          <a:p>
            <a:r>
              <a:rPr lang="es-AR" sz="1600" dirty="0">
                <a:solidFill>
                  <a:schemeClr val="accent6">
                    <a:lumMod val="75000"/>
                    <a:lumOff val="25000"/>
                  </a:schemeClr>
                </a:solidFill>
              </a:rPr>
              <a:t>      de los hogares.</a:t>
            </a:r>
          </a:p>
          <a:p>
            <a:endParaRPr lang="es-AR" sz="1600" dirty="0">
              <a:solidFill>
                <a:schemeClr val="accent6">
                  <a:lumMod val="75000"/>
                  <a:lumOff val="25000"/>
                </a:schemeClr>
              </a:solidFill>
            </a:endParaRPr>
          </a:p>
          <a:p>
            <a:pPr marL="285750" indent="-285750">
              <a:buFont typeface="Arial" panose="020B0604020202020204" pitchFamily="34" charset="0"/>
              <a:buChar char="•"/>
            </a:pPr>
            <a:r>
              <a:rPr lang="es-AR" sz="1600" dirty="0">
                <a:solidFill>
                  <a:schemeClr val="accent6">
                    <a:lumMod val="75000"/>
                    <a:lumOff val="25000"/>
                  </a:schemeClr>
                </a:solidFill>
              </a:rPr>
              <a:t>En este contexto y bajo las perspectivas del presente estudio, el método de Análisis de Costo </a:t>
            </a:r>
          </a:p>
          <a:p>
            <a:r>
              <a:rPr lang="es-AR" sz="1600" dirty="0">
                <a:solidFill>
                  <a:schemeClr val="accent6">
                    <a:lumMod val="75000"/>
                    <a:lumOff val="25000"/>
                  </a:schemeClr>
                </a:solidFill>
              </a:rPr>
              <a:t>      Efectividad (ACE), intenta determinar si la implementación de la vacuna tetravalente contra la influenza</a:t>
            </a:r>
          </a:p>
          <a:p>
            <a:r>
              <a:rPr lang="es-AR" sz="1600" dirty="0">
                <a:solidFill>
                  <a:schemeClr val="accent6">
                    <a:lumMod val="75000"/>
                    <a:lumOff val="25000"/>
                  </a:schemeClr>
                </a:solidFill>
              </a:rPr>
              <a:t>      (QIV) tiene un efecto positivo en términos económicos y epidemiológicos en comparación con la vacuna</a:t>
            </a:r>
          </a:p>
          <a:p>
            <a:r>
              <a:rPr lang="es-AR" sz="1600" dirty="0">
                <a:solidFill>
                  <a:schemeClr val="accent6">
                    <a:lumMod val="75000"/>
                    <a:lumOff val="25000"/>
                  </a:schemeClr>
                </a:solidFill>
              </a:rPr>
              <a:t>      trivalente (TIV)</a:t>
            </a:r>
          </a:p>
          <a:p>
            <a:endParaRPr lang="es-AR" sz="1600" dirty="0">
              <a:solidFill>
                <a:schemeClr val="accent6">
                  <a:lumMod val="75000"/>
                  <a:lumOff val="25000"/>
                </a:schemeClr>
              </a:solidFill>
            </a:endParaRPr>
          </a:p>
          <a:p>
            <a:pPr marL="285750" indent="-285750">
              <a:buFont typeface="Arial" panose="020B0604020202020204" pitchFamily="34" charset="0"/>
              <a:buChar char="•"/>
            </a:pPr>
            <a:r>
              <a:rPr lang="es-AR" sz="1600" dirty="0">
                <a:solidFill>
                  <a:schemeClr val="accent6">
                    <a:lumMod val="75000"/>
                    <a:lumOff val="25000"/>
                  </a:schemeClr>
                </a:solidFill>
              </a:rPr>
              <a:t>El ACE es un insumo necesario y útil tanto para las toma de decisiones en el </a:t>
            </a:r>
            <a:r>
              <a:rPr lang="es-AR" sz="1600" dirty="0" err="1">
                <a:solidFill>
                  <a:schemeClr val="accent6">
                    <a:lumMod val="75000"/>
                    <a:lumOff val="25000"/>
                  </a:schemeClr>
                </a:solidFill>
              </a:rPr>
              <a:t>sub-sector</a:t>
            </a:r>
            <a:r>
              <a:rPr lang="es-AR" sz="1600" dirty="0">
                <a:solidFill>
                  <a:schemeClr val="accent6">
                    <a:lumMod val="75000"/>
                    <a:lumOff val="25000"/>
                  </a:schemeClr>
                </a:solidFill>
              </a:rPr>
              <a:t> privado como en </a:t>
            </a:r>
          </a:p>
          <a:p>
            <a:r>
              <a:rPr lang="es-AR" sz="1600" dirty="0">
                <a:solidFill>
                  <a:schemeClr val="accent6">
                    <a:lumMod val="75000"/>
                    <a:lumOff val="25000"/>
                  </a:schemeClr>
                </a:solidFill>
              </a:rPr>
              <a:t>      las políticas de salud pública.</a:t>
            </a:r>
          </a:p>
          <a:p>
            <a:endParaRPr lang="en-US" sz="1600" dirty="0">
              <a:solidFill>
                <a:schemeClr val="accent6">
                  <a:lumMod val="75000"/>
                  <a:lumOff val="25000"/>
                </a:schemeClr>
              </a:solidFill>
            </a:endParaRPr>
          </a:p>
        </p:txBody>
      </p:sp>
    </p:spTree>
    <p:extLst>
      <p:ext uri="{BB962C8B-B14F-4D97-AF65-F5344CB8AC3E}">
        <p14:creationId xmlns:p14="http://schemas.microsoft.com/office/powerpoint/2010/main" val="315335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fr-FR" sz="3200" dirty="0"/>
              <a:t>Background &amp; objectives</a:t>
            </a:r>
            <a:br>
              <a:rPr lang="fr-FR" dirty="0"/>
            </a:br>
            <a:r>
              <a:rPr lang="fr-FR" dirty="0" err="1">
                <a:solidFill>
                  <a:schemeClr val="accent4"/>
                </a:solidFill>
              </a:rPr>
              <a:t>Objectives</a:t>
            </a:r>
            <a:endParaRPr lang="en-GB"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4</a:t>
            </a:fld>
            <a:endParaRPr lang="en-GB" dirty="0">
              <a:solidFill>
                <a:srgbClr val="808080"/>
              </a:solidFill>
            </a:endParaRPr>
          </a:p>
        </p:txBody>
      </p:sp>
      <p:sp>
        <p:nvSpPr>
          <p:cNvPr id="4" name="Content Placeholder 3"/>
          <p:cNvSpPr>
            <a:spLocks noGrp="1"/>
          </p:cNvSpPr>
          <p:nvPr>
            <p:ph idx="1"/>
          </p:nvPr>
        </p:nvSpPr>
        <p:spPr>
          <a:xfrm>
            <a:off x="485520" y="1556792"/>
            <a:ext cx="8190936" cy="4732065"/>
          </a:xfrm>
        </p:spPr>
        <p:txBody>
          <a:bodyPr/>
          <a:lstStyle/>
          <a:p>
            <a:r>
              <a:rPr lang="en-GB" dirty="0"/>
              <a:t>The </a:t>
            </a:r>
            <a:r>
              <a:rPr lang="en-GB" b="1" dirty="0"/>
              <a:t>objectives </a:t>
            </a:r>
            <a:r>
              <a:rPr lang="en-GB" dirty="0"/>
              <a:t>of these 2 studies were to:</a:t>
            </a:r>
          </a:p>
          <a:p>
            <a:pPr lvl="1"/>
            <a:r>
              <a:rPr lang="en-GB" dirty="0"/>
              <a:t>Assess the </a:t>
            </a:r>
            <a:r>
              <a:rPr lang="en-GB" b="1" dirty="0"/>
              <a:t>cost-effectiveness of replacing TIV with QIV </a:t>
            </a:r>
            <a:r>
              <a:rPr lang="en-GB" dirty="0"/>
              <a:t>in Uruguay (for one average season*) and Paraguay (for the period 2012-2017),</a:t>
            </a:r>
          </a:p>
          <a:p>
            <a:pPr lvl="1"/>
            <a:r>
              <a:rPr lang="en-GB" dirty="0"/>
              <a:t>Estimate the </a:t>
            </a:r>
            <a:r>
              <a:rPr lang="en-GB" b="1" dirty="0"/>
              <a:t>cost required to replace TIV with QIV </a:t>
            </a:r>
            <a:r>
              <a:rPr lang="en-GB" dirty="0"/>
              <a:t> in the national vaccination scheme in Uruguay (for one average season*) and Paraguay (for the period 2012-2017).</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sz="1200" dirty="0"/>
          </a:p>
          <a:p>
            <a:pPr marL="0" indent="0">
              <a:buNone/>
            </a:pPr>
            <a:r>
              <a:rPr lang="en-GB" sz="1200" dirty="0"/>
              <a:t>*In  order to account for the heterogeneity of influenza seasons, an average influenza season was defined by aggregating the data from the past seven seasons (i.e. 2013 to 2019 for UY). </a:t>
            </a:r>
          </a:p>
        </p:txBody>
      </p:sp>
    </p:spTree>
    <p:extLst>
      <p:ext uri="{BB962C8B-B14F-4D97-AF65-F5344CB8AC3E}">
        <p14:creationId xmlns:p14="http://schemas.microsoft.com/office/powerpoint/2010/main" val="11924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3">
                    <a:lumMod val="75000"/>
                  </a:schemeClr>
                </a:solidFill>
              </a:rPr>
              <a:t>METHODS</a:t>
            </a:r>
          </a:p>
        </p:txBody>
      </p:sp>
      <p:sp>
        <p:nvSpPr>
          <p:cNvPr id="3" name="Text Placeholder 2"/>
          <p:cNvSpPr>
            <a:spLocks noGrp="1"/>
          </p:cNvSpPr>
          <p:nvPr>
            <p:ph type="body" idx="1"/>
          </p:nvPr>
        </p:nvSpPr>
        <p:spPr/>
        <p:txBody>
          <a:bodyPr/>
          <a:lstStyle/>
          <a:p>
            <a:endParaRPr lang="en-GB" dirty="0"/>
          </a:p>
        </p:txBody>
      </p:sp>
      <p:sp>
        <p:nvSpPr>
          <p:cNvPr id="4" name="Date Placeholder 3"/>
          <p:cNvSpPr>
            <a:spLocks noGrp="1"/>
          </p:cNvSpPr>
          <p:nvPr>
            <p:ph type="dt" sz="half" idx="10"/>
          </p:nvPr>
        </p:nvSpPr>
        <p:spPr/>
        <p:txBody>
          <a:bodyPr/>
          <a:lstStyle/>
          <a:p>
            <a:pPr>
              <a:defRPr/>
            </a:pPr>
            <a:fld id="{5F8FF454-2C59-4BC5-AFC1-84C4C0D8D571}" type="datetime1">
              <a:rPr lang="en-GB" smtClean="0">
                <a:solidFill>
                  <a:prstClr val="black">
                    <a:tint val="75000"/>
                  </a:prstClr>
                </a:solidFill>
              </a:rPr>
              <a:pPr>
                <a:defRPr/>
              </a:pPr>
              <a:t>10/11/2021</a:t>
            </a:fld>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B0FA457-C015-4C56-8A56-E34AD3C7966D}" type="slidenum">
              <a:rPr lang="en-GB" smtClean="0">
                <a:solidFill>
                  <a:prstClr val="black">
                    <a:tint val="75000"/>
                  </a:prstClr>
                </a:solidFill>
              </a:rPr>
              <a:pPr>
                <a:defRPr/>
              </a:pPr>
              <a:t>5</a:t>
            </a:fld>
            <a:endParaRPr lang="en-GB">
              <a:solidFill>
                <a:prstClr val="black">
                  <a:tint val="75000"/>
                </a:prstClr>
              </a:solidFill>
            </a:endParaRPr>
          </a:p>
        </p:txBody>
      </p:sp>
    </p:spTree>
    <p:extLst>
      <p:ext uri="{BB962C8B-B14F-4D97-AF65-F5344CB8AC3E}">
        <p14:creationId xmlns:p14="http://schemas.microsoft.com/office/powerpoint/2010/main" val="2014813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147551"/>
            <a:ext cx="8626410" cy="923330"/>
          </a:xfrm>
        </p:spPr>
        <p:txBody>
          <a:bodyPr/>
          <a:lstStyle/>
          <a:p>
            <a:r>
              <a:rPr lang="en-GB" sz="3200" dirty="0"/>
              <a:t>Methods</a:t>
            </a:r>
            <a:br>
              <a:rPr lang="en-GB" dirty="0"/>
            </a:br>
            <a:r>
              <a:rPr lang="en-GB" dirty="0">
                <a:solidFill>
                  <a:schemeClr val="accent4"/>
                </a:solidFill>
              </a:rPr>
              <a:t>Model overview </a:t>
            </a:r>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6</a:t>
            </a:fld>
            <a:endParaRPr lang="en-GB" dirty="0">
              <a:solidFill>
                <a:srgbClr val="808080"/>
              </a:solidFill>
            </a:endParaRPr>
          </a:p>
        </p:txBody>
      </p:sp>
      <p:sp>
        <p:nvSpPr>
          <p:cNvPr id="6" name="Content Placeholder 5"/>
          <p:cNvSpPr>
            <a:spLocks noGrp="1"/>
          </p:cNvSpPr>
          <p:nvPr>
            <p:ph idx="1"/>
          </p:nvPr>
        </p:nvSpPr>
        <p:spPr>
          <a:xfrm>
            <a:off x="485520" y="1556792"/>
            <a:ext cx="8190936" cy="530915"/>
          </a:xfrm>
        </p:spPr>
        <p:txBody>
          <a:bodyPr/>
          <a:lstStyle/>
          <a:p>
            <a:endParaRPr lang="en-GB" dirty="0"/>
          </a:p>
          <a:p>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2594748880"/>
              </p:ext>
            </p:extLst>
          </p:nvPr>
        </p:nvGraphicFramePr>
        <p:xfrm>
          <a:off x="251520" y="1556792"/>
          <a:ext cx="8568952" cy="5016441"/>
        </p:xfrm>
        <a:graphic>
          <a:graphicData uri="http://schemas.openxmlformats.org/drawingml/2006/table">
            <a:tbl>
              <a:tblPr firstRow="1" bandRow="1">
                <a:tableStyleId>{2D5ABB26-0587-4C30-8999-92F81FD0307C}</a:tableStyleId>
              </a:tblPr>
              <a:tblGrid>
                <a:gridCol w="1512168">
                  <a:extLst>
                    <a:ext uri="{9D8B030D-6E8A-4147-A177-3AD203B41FA5}">
                      <a16:colId xmlns:a16="http://schemas.microsoft.com/office/drawing/2014/main" val="20000"/>
                    </a:ext>
                  </a:extLst>
                </a:gridCol>
                <a:gridCol w="7056784">
                  <a:extLst>
                    <a:ext uri="{9D8B030D-6E8A-4147-A177-3AD203B41FA5}">
                      <a16:colId xmlns:a16="http://schemas.microsoft.com/office/drawing/2014/main" val="20001"/>
                    </a:ext>
                  </a:extLst>
                </a:gridCol>
              </a:tblGrid>
              <a:tr h="302515">
                <a:tc>
                  <a:txBody>
                    <a:bodyPr/>
                    <a:lstStyle/>
                    <a:p>
                      <a:r>
                        <a:rPr lang="en-GB" sz="1600" b="1" kern="1200" dirty="0">
                          <a:solidFill>
                            <a:schemeClr val="tx1"/>
                          </a:solidFill>
                          <a:latin typeface="+mn-lt"/>
                          <a:ea typeface="+mn-ea"/>
                          <a:cs typeface="+mn-cs"/>
                        </a:rPr>
                        <a:t>Type of model:</a:t>
                      </a:r>
                    </a:p>
                  </a:txBody>
                  <a:tcPr/>
                </a:tc>
                <a:tc>
                  <a:txBody>
                    <a:bodyPr/>
                    <a:lstStyle/>
                    <a:p>
                      <a:r>
                        <a:rPr lang="en-GB" sz="1600" b="0" kern="1200" dirty="0">
                          <a:solidFill>
                            <a:schemeClr val="accent6">
                              <a:lumMod val="75000"/>
                              <a:lumOff val="25000"/>
                            </a:schemeClr>
                          </a:solidFill>
                          <a:latin typeface="+mn-lt"/>
                          <a:ea typeface="+mn-ea"/>
                          <a:cs typeface="+mn-cs"/>
                        </a:rPr>
                        <a:t>Static decision-analytic model (Uruguay)  / </a:t>
                      </a:r>
                      <a:r>
                        <a:rPr lang="en-GB" sz="1600" b="0" kern="1200" dirty="0" err="1">
                          <a:solidFill>
                            <a:schemeClr val="accent6">
                              <a:lumMod val="75000"/>
                              <a:lumOff val="25000"/>
                            </a:schemeClr>
                          </a:solidFill>
                          <a:latin typeface="+mn-lt"/>
                          <a:ea typeface="+mn-ea"/>
                          <a:cs typeface="+mn-cs"/>
                        </a:rPr>
                        <a:t>Modelo</a:t>
                      </a:r>
                      <a:r>
                        <a:rPr lang="en-GB" sz="1600" b="0" kern="1200" dirty="0">
                          <a:solidFill>
                            <a:schemeClr val="accent6">
                              <a:lumMod val="75000"/>
                              <a:lumOff val="25000"/>
                            </a:schemeClr>
                          </a:solidFill>
                          <a:latin typeface="+mn-lt"/>
                          <a:ea typeface="+mn-ea"/>
                          <a:cs typeface="+mn-cs"/>
                        </a:rPr>
                        <a:t> Reed-like (Paraguay)</a:t>
                      </a:r>
                    </a:p>
                  </a:txBody>
                  <a:tcPr anchor="ctr"/>
                </a:tc>
                <a:extLst>
                  <a:ext uri="{0D108BD9-81ED-4DB2-BD59-A6C34878D82A}">
                    <a16:rowId xmlns:a16="http://schemas.microsoft.com/office/drawing/2014/main" val="10000"/>
                  </a:ext>
                </a:extLst>
              </a:tr>
              <a:tr h="609458">
                <a:tc>
                  <a:txBody>
                    <a:bodyPr/>
                    <a:lstStyle/>
                    <a:p>
                      <a:r>
                        <a:rPr lang="en-GB" sz="1600" b="1" kern="1200" dirty="0">
                          <a:solidFill>
                            <a:schemeClr val="tx1"/>
                          </a:solidFill>
                          <a:latin typeface="+mn-lt"/>
                          <a:ea typeface="+mn-ea"/>
                          <a:cs typeface="+mn-cs"/>
                        </a:rPr>
                        <a:t>Population: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accent6">
                              <a:lumMod val="75000"/>
                              <a:lumOff val="25000"/>
                            </a:schemeClr>
                          </a:solidFill>
                          <a:latin typeface="+mn-lt"/>
                          <a:ea typeface="+mn-ea"/>
                          <a:cs typeface="+mn-cs"/>
                        </a:rPr>
                        <a:t>Model population included </a:t>
                      </a:r>
                      <a:r>
                        <a:rPr lang="en-GB" sz="1600" b="1" kern="1200" baseline="0" dirty="0">
                          <a:solidFill>
                            <a:schemeClr val="accent6">
                              <a:lumMod val="75000"/>
                              <a:lumOff val="25000"/>
                            </a:schemeClr>
                          </a:solidFill>
                          <a:latin typeface="+mn-lt"/>
                          <a:ea typeface="+mn-ea"/>
                          <a:cs typeface="+mn-cs"/>
                        </a:rPr>
                        <a:t>population recommended for influenza vaccination</a:t>
                      </a:r>
                      <a:r>
                        <a:rPr lang="en-GB" sz="1600" b="0" kern="1200" baseline="0" dirty="0">
                          <a:solidFill>
                            <a:schemeClr val="accent6">
                              <a:lumMod val="75000"/>
                              <a:lumOff val="25000"/>
                            </a:schemeClr>
                          </a:solidFill>
                          <a:latin typeface="+mn-lt"/>
                          <a:ea typeface="+mn-ea"/>
                          <a:cs typeface="+mn-cs"/>
                        </a:rPr>
                        <a:t>. It was stratified by age, with specific outcome rates and vaccination coverage rates (VCRs) used in each age group.</a:t>
                      </a:r>
                    </a:p>
                  </a:txBody>
                  <a:tcPr anchor="ctr"/>
                </a:tc>
                <a:extLst>
                  <a:ext uri="{0D108BD9-81ED-4DB2-BD59-A6C34878D82A}">
                    <a16:rowId xmlns:a16="http://schemas.microsoft.com/office/drawing/2014/main" val="10001"/>
                  </a:ext>
                </a:extLst>
              </a:tr>
              <a:tr h="412307">
                <a:tc>
                  <a:txBody>
                    <a:bodyPr/>
                    <a:lstStyle/>
                    <a:p>
                      <a:r>
                        <a:rPr lang="en-GB" sz="1600" b="1" kern="1200" dirty="0">
                          <a:solidFill>
                            <a:schemeClr val="tx1"/>
                          </a:solidFill>
                          <a:latin typeface="+mn-lt"/>
                          <a:ea typeface="+mn-ea"/>
                          <a:cs typeface="+mn-cs"/>
                        </a:rPr>
                        <a:t>Time frame:</a:t>
                      </a:r>
                    </a:p>
                  </a:txBody>
                  <a:tcPr/>
                </a:tc>
                <a:tc>
                  <a:txBody>
                    <a:bodyPr/>
                    <a:lstStyle/>
                    <a:p>
                      <a:r>
                        <a:rPr lang="en-GB" sz="1600" b="1" kern="1200" dirty="0">
                          <a:solidFill>
                            <a:schemeClr val="accent6">
                              <a:lumMod val="75000"/>
                              <a:lumOff val="25000"/>
                            </a:schemeClr>
                          </a:solidFill>
                          <a:latin typeface="+mn-lt"/>
                          <a:ea typeface="+mn-ea"/>
                          <a:cs typeface="+mn-cs"/>
                        </a:rPr>
                        <a:t>One average influenza season for UY / </a:t>
                      </a:r>
                      <a:r>
                        <a:rPr lang="en-GB" sz="1600" b="1" kern="1200" dirty="0" err="1">
                          <a:solidFill>
                            <a:schemeClr val="accent6">
                              <a:lumMod val="75000"/>
                              <a:lumOff val="25000"/>
                            </a:schemeClr>
                          </a:solidFill>
                          <a:latin typeface="+mn-lt"/>
                          <a:ea typeface="+mn-ea"/>
                          <a:cs typeface="+mn-cs"/>
                        </a:rPr>
                        <a:t>Período</a:t>
                      </a:r>
                      <a:r>
                        <a:rPr lang="en-GB" sz="1600" b="1" kern="1200" dirty="0">
                          <a:solidFill>
                            <a:schemeClr val="accent6">
                              <a:lumMod val="75000"/>
                              <a:lumOff val="25000"/>
                            </a:schemeClr>
                          </a:solidFill>
                          <a:latin typeface="+mn-lt"/>
                          <a:ea typeface="+mn-ea"/>
                          <a:cs typeface="+mn-cs"/>
                        </a:rPr>
                        <a:t> de 6 </a:t>
                      </a:r>
                      <a:r>
                        <a:rPr lang="en-GB" sz="1600" b="1" kern="1200" dirty="0" err="1">
                          <a:solidFill>
                            <a:schemeClr val="accent6">
                              <a:lumMod val="75000"/>
                              <a:lumOff val="25000"/>
                            </a:schemeClr>
                          </a:solidFill>
                          <a:latin typeface="+mn-lt"/>
                          <a:ea typeface="+mn-ea"/>
                          <a:cs typeface="+mn-cs"/>
                        </a:rPr>
                        <a:t>años</a:t>
                      </a:r>
                      <a:r>
                        <a:rPr lang="en-GB" sz="1600" b="1" kern="1200" dirty="0">
                          <a:solidFill>
                            <a:schemeClr val="accent6">
                              <a:lumMod val="75000"/>
                              <a:lumOff val="25000"/>
                            </a:schemeClr>
                          </a:solidFill>
                          <a:latin typeface="+mn-lt"/>
                          <a:ea typeface="+mn-ea"/>
                          <a:cs typeface="+mn-cs"/>
                        </a:rPr>
                        <a:t> para PY (2012 al 2017)</a:t>
                      </a:r>
                    </a:p>
                  </a:txBody>
                  <a:tcPr anchor="ctr"/>
                </a:tc>
                <a:extLst>
                  <a:ext uri="{0D108BD9-81ED-4DB2-BD59-A6C34878D82A}">
                    <a16:rowId xmlns:a16="http://schemas.microsoft.com/office/drawing/2014/main" val="10002"/>
                  </a:ext>
                </a:extLst>
              </a:tr>
              <a:tr h="1466458">
                <a:tc>
                  <a:txBody>
                    <a:bodyPr/>
                    <a:lstStyle/>
                    <a:p>
                      <a:r>
                        <a:rPr lang="en-GB" sz="1600" b="1" kern="1200" dirty="0">
                          <a:solidFill>
                            <a:schemeClr val="tx1"/>
                          </a:solidFill>
                          <a:latin typeface="+mn-lt"/>
                          <a:ea typeface="+mn-ea"/>
                          <a:cs typeface="+mn-cs"/>
                        </a:rPr>
                        <a:t>Outcomes:</a:t>
                      </a: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kern="1200" dirty="0">
                          <a:solidFill>
                            <a:schemeClr val="accent6">
                              <a:lumMod val="75000"/>
                              <a:lumOff val="25000"/>
                            </a:schemeClr>
                          </a:solidFill>
                          <a:latin typeface="+mn-lt"/>
                          <a:ea typeface="+mn-ea"/>
                          <a:cs typeface="+mn-cs"/>
                        </a:rPr>
                        <a:t>Influenza</a:t>
                      </a:r>
                      <a:r>
                        <a:rPr lang="en-GB" sz="1600" b="0" kern="1200" baseline="0" dirty="0">
                          <a:solidFill>
                            <a:schemeClr val="accent6">
                              <a:lumMod val="75000"/>
                              <a:lumOff val="25000"/>
                            </a:schemeClr>
                          </a:solidFill>
                          <a:latin typeface="+mn-lt"/>
                          <a:ea typeface="+mn-ea"/>
                          <a:cs typeface="+mn-cs"/>
                        </a:rPr>
                        <a:t>-related </a:t>
                      </a:r>
                      <a:r>
                        <a:rPr lang="en-GB" sz="1600" b="1" kern="1200" baseline="0" dirty="0">
                          <a:solidFill>
                            <a:schemeClr val="accent6">
                              <a:lumMod val="75000"/>
                              <a:lumOff val="25000"/>
                            </a:schemeClr>
                          </a:solidFill>
                          <a:latin typeface="+mn-lt"/>
                          <a:ea typeface="+mn-ea"/>
                          <a:cs typeface="+mn-cs"/>
                        </a:rPr>
                        <a:t>v</a:t>
                      </a:r>
                      <a:r>
                        <a:rPr lang="en-GB" sz="1600" b="1" kern="1200" dirty="0">
                          <a:solidFill>
                            <a:schemeClr val="accent6">
                              <a:lumMod val="75000"/>
                              <a:lumOff val="25000"/>
                            </a:schemeClr>
                          </a:solidFill>
                          <a:latin typeface="+mn-lt"/>
                          <a:ea typeface="+mn-ea"/>
                          <a:cs typeface="+mn-cs"/>
                        </a:rPr>
                        <a:t>isits to the general practice,</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kern="1200" dirty="0">
                          <a:solidFill>
                            <a:schemeClr val="accent6">
                              <a:lumMod val="75000"/>
                              <a:lumOff val="25000"/>
                            </a:schemeClr>
                          </a:solidFill>
                          <a:latin typeface="+mn-lt"/>
                          <a:ea typeface="+mn-ea"/>
                          <a:cs typeface="+mn-cs"/>
                        </a:rPr>
                        <a:t>Number of influenza cases </a:t>
                      </a:r>
                      <a:r>
                        <a:rPr lang="en-GB" sz="1600" b="0" kern="1200" dirty="0">
                          <a:solidFill>
                            <a:schemeClr val="accent6">
                              <a:lumMod val="75000"/>
                              <a:lumOff val="25000"/>
                            </a:schemeClr>
                          </a:solidFill>
                          <a:latin typeface="+mn-lt"/>
                          <a:ea typeface="+mn-ea"/>
                          <a:cs typeface="+mn-cs"/>
                        </a:rPr>
                        <a:t>(incl.</a:t>
                      </a:r>
                      <a:r>
                        <a:rPr lang="en-GB" sz="1600" b="0" kern="1200" baseline="0" dirty="0">
                          <a:solidFill>
                            <a:schemeClr val="accent6">
                              <a:lumMod val="75000"/>
                              <a:lumOff val="25000"/>
                            </a:schemeClr>
                          </a:solidFill>
                          <a:latin typeface="+mn-lt"/>
                          <a:ea typeface="+mn-ea"/>
                          <a:cs typeface="+mn-cs"/>
                        </a:rPr>
                        <a:t> the cases that did not consult a GP),</a:t>
                      </a:r>
                      <a:endParaRPr lang="en-GB" sz="1600" b="0" kern="1200" dirty="0">
                        <a:solidFill>
                          <a:schemeClr val="accent6">
                            <a:lumMod val="75000"/>
                            <a:lumOff val="25000"/>
                          </a:schemeClr>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kern="1200" dirty="0">
                          <a:solidFill>
                            <a:schemeClr val="accent6">
                              <a:lumMod val="75000"/>
                              <a:lumOff val="25000"/>
                            </a:schemeClr>
                          </a:solidFill>
                          <a:latin typeface="+mn-lt"/>
                          <a:ea typeface="+mn-ea"/>
                          <a:cs typeface="+mn-cs"/>
                        </a:rPr>
                        <a:t>Influenza</a:t>
                      </a:r>
                      <a:r>
                        <a:rPr lang="en-GB" sz="1600" b="0" kern="1200" baseline="0" dirty="0">
                          <a:solidFill>
                            <a:schemeClr val="accent6">
                              <a:lumMod val="75000"/>
                              <a:lumOff val="25000"/>
                            </a:schemeClr>
                          </a:solidFill>
                          <a:latin typeface="+mn-lt"/>
                          <a:ea typeface="+mn-ea"/>
                          <a:cs typeface="+mn-cs"/>
                        </a:rPr>
                        <a:t>-related  </a:t>
                      </a:r>
                      <a:r>
                        <a:rPr lang="en-GB" sz="1600" b="1" kern="1200" baseline="0" dirty="0">
                          <a:solidFill>
                            <a:schemeClr val="accent6">
                              <a:lumMod val="75000"/>
                              <a:lumOff val="25000"/>
                            </a:schemeClr>
                          </a:solidFill>
                          <a:latin typeface="+mn-lt"/>
                          <a:ea typeface="+mn-ea"/>
                          <a:cs typeface="+mn-cs"/>
                        </a:rPr>
                        <a:t>h</a:t>
                      </a:r>
                      <a:r>
                        <a:rPr lang="en-GB" sz="1600" b="1" kern="1200" dirty="0">
                          <a:solidFill>
                            <a:schemeClr val="accent6">
                              <a:lumMod val="75000"/>
                              <a:lumOff val="25000"/>
                            </a:schemeClr>
                          </a:solidFill>
                          <a:latin typeface="+mn-lt"/>
                          <a:ea typeface="+mn-ea"/>
                          <a:cs typeface="+mn-cs"/>
                        </a:rPr>
                        <a:t>ospitalisations,</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0" kern="1200" dirty="0">
                          <a:solidFill>
                            <a:schemeClr val="accent6">
                              <a:lumMod val="75000"/>
                              <a:lumOff val="25000"/>
                            </a:schemeClr>
                          </a:solidFill>
                          <a:latin typeface="+mn-lt"/>
                          <a:ea typeface="+mn-ea"/>
                          <a:cs typeface="+mn-cs"/>
                        </a:rPr>
                        <a:t>Influenza</a:t>
                      </a:r>
                      <a:r>
                        <a:rPr lang="en-GB" sz="1600" b="0" kern="1200" baseline="0" dirty="0">
                          <a:solidFill>
                            <a:schemeClr val="accent6">
                              <a:lumMod val="75000"/>
                              <a:lumOff val="25000"/>
                            </a:schemeClr>
                          </a:solidFill>
                          <a:latin typeface="+mn-lt"/>
                          <a:ea typeface="+mn-ea"/>
                          <a:cs typeface="+mn-cs"/>
                        </a:rPr>
                        <a:t>-related </a:t>
                      </a:r>
                      <a:r>
                        <a:rPr lang="en-GB" sz="1600" b="1" kern="1200" baseline="0" dirty="0">
                          <a:solidFill>
                            <a:schemeClr val="accent6">
                              <a:lumMod val="75000"/>
                              <a:lumOff val="25000"/>
                            </a:schemeClr>
                          </a:solidFill>
                          <a:latin typeface="+mn-lt"/>
                          <a:ea typeface="+mn-ea"/>
                          <a:cs typeface="+mn-cs"/>
                        </a:rPr>
                        <a:t>d</a:t>
                      </a:r>
                      <a:r>
                        <a:rPr lang="en-GB" sz="1600" b="1" kern="1200" dirty="0">
                          <a:solidFill>
                            <a:schemeClr val="accent6">
                              <a:lumMod val="75000"/>
                              <a:lumOff val="25000"/>
                            </a:schemeClr>
                          </a:solidFill>
                          <a:latin typeface="+mn-lt"/>
                          <a:ea typeface="+mn-ea"/>
                          <a:cs typeface="+mn-cs"/>
                        </a:rPr>
                        <a:t>eaths</a:t>
                      </a:r>
                      <a:r>
                        <a:rPr lang="en-GB" sz="1600" b="0" kern="1200" dirty="0">
                          <a:solidFill>
                            <a:schemeClr val="accent6">
                              <a:lumMod val="75000"/>
                              <a:lumOff val="25000"/>
                            </a:schemeClr>
                          </a:solidFill>
                          <a:latin typeface="+mn-lt"/>
                          <a:ea typeface="+mn-ea"/>
                          <a:cs typeface="+mn-cs"/>
                        </a:rPr>
                        <a:t>,</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kern="1200" dirty="0">
                          <a:solidFill>
                            <a:schemeClr val="accent6">
                              <a:lumMod val="75000"/>
                              <a:lumOff val="25000"/>
                            </a:schemeClr>
                          </a:solidFill>
                          <a:latin typeface="+mn-lt"/>
                          <a:ea typeface="+mn-ea"/>
                          <a:cs typeface="+mn-cs"/>
                        </a:rPr>
                        <a:t>Life-years,</a:t>
                      </a:r>
                      <a:endParaRPr lang="en-GB" sz="1600" b="0" kern="1200" dirty="0">
                        <a:solidFill>
                          <a:schemeClr val="accent6">
                            <a:lumMod val="75000"/>
                            <a:lumOff val="25000"/>
                          </a:schemeClr>
                        </a:solidFill>
                        <a:latin typeface="+mn-lt"/>
                        <a:ea typeface="+mn-ea"/>
                        <a:cs typeface="+mn-cs"/>
                      </a:endParaRP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kern="1200" dirty="0">
                          <a:solidFill>
                            <a:schemeClr val="accent6">
                              <a:lumMod val="75000"/>
                              <a:lumOff val="25000"/>
                            </a:schemeClr>
                          </a:solidFill>
                          <a:latin typeface="+mn-lt"/>
                          <a:ea typeface="+mn-ea"/>
                          <a:cs typeface="+mn-cs"/>
                        </a:rPr>
                        <a:t>Quality-adjusted life-years (QALYs) lost </a:t>
                      </a:r>
                      <a:r>
                        <a:rPr lang="en-GB" sz="1600" b="0" kern="1200" dirty="0">
                          <a:solidFill>
                            <a:schemeClr val="accent6">
                              <a:lumMod val="75000"/>
                              <a:lumOff val="25000"/>
                            </a:schemeClr>
                          </a:solidFill>
                          <a:latin typeface="+mn-lt"/>
                          <a:ea typeface="+mn-ea"/>
                          <a:cs typeface="+mn-cs"/>
                        </a:rPr>
                        <a:t>to</a:t>
                      </a:r>
                      <a:r>
                        <a:rPr lang="en-GB" sz="1600" b="0" kern="1200" baseline="0" dirty="0">
                          <a:solidFill>
                            <a:schemeClr val="accent6">
                              <a:lumMod val="75000"/>
                              <a:lumOff val="25000"/>
                            </a:schemeClr>
                          </a:solidFill>
                          <a:latin typeface="+mn-lt"/>
                          <a:ea typeface="+mn-ea"/>
                          <a:cs typeface="+mn-cs"/>
                        </a:rPr>
                        <a:t> illness and early death (UY).</a:t>
                      </a:r>
                    </a:p>
                    <a:p>
                      <a:pPr marL="285750" marR="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600" b="1" kern="1200" baseline="0" dirty="0" err="1">
                          <a:solidFill>
                            <a:schemeClr val="accent6">
                              <a:lumMod val="75000"/>
                              <a:lumOff val="25000"/>
                            </a:schemeClr>
                          </a:solidFill>
                          <a:latin typeface="+mn-lt"/>
                          <a:ea typeface="+mn-ea"/>
                          <a:cs typeface="+mn-cs"/>
                        </a:rPr>
                        <a:t>Años</a:t>
                      </a:r>
                      <a:r>
                        <a:rPr lang="en-GB" sz="1600" b="1" kern="1200" baseline="0" dirty="0">
                          <a:solidFill>
                            <a:schemeClr val="accent6">
                              <a:lumMod val="75000"/>
                              <a:lumOff val="25000"/>
                            </a:schemeClr>
                          </a:solidFill>
                          <a:latin typeface="+mn-lt"/>
                          <a:ea typeface="+mn-ea"/>
                          <a:cs typeface="+mn-cs"/>
                        </a:rPr>
                        <a:t> de </a:t>
                      </a:r>
                      <a:r>
                        <a:rPr lang="en-GB" sz="1600" b="1" kern="1200" baseline="0" dirty="0" err="1">
                          <a:solidFill>
                            <a:schemeClr val="accent6">
                              <a:lumMod val="75000"/>
                              <a:lumOff val="25000"/>
                            </a:schemeClr>
                          </a:solidFill>
                          <a:latin typeface="+mn-lt"/>
                          <a:ea typeface="+mn-ea"/>
                          <a:cs typeface="+mn-cs"/>
                        </a:rPr>
                        <a:t>vida</a:t>
                      </a:r>
                      <a:r>
                        <a:rPr lang="en-GB" sz="1600" b="1" kern="1200" baseline="0" dirty="0">
                          <a:solidFill>
                            <a:schemeClr val="accent6">
                              <a:lumMod val="75000"/>
                              <a:lumOff val="25000"/>
                            </a:schemeClr>
                          </a:solidFill>
                          <a:latin typeface="+mn-lt"/>
                          <a:ea typeface="+mn-ea"/>
                          <a:cs typeface="+mn-cs"/>
                        </a:rPr>
                        <a:t> </a:t>
                      </a:r>
                      <a:r>
                        <a:rPr lang="en-GB" sz="1600" b="1" kern="1200" baseline="0" dirty="0" err="1">
                          <a:solidFill>
                            <a:schemeClr val="accent6">
                              <a:lumMod val="75000"/>
                              <a:lumOff val="25000"/>
                            </a:schemeClr>
                          </a:solidFill>
                          <a:latin typeface="+mn-lt"/>
                          <a:ea typeface="+mn-ea"/>
                          <a:cs typeface="+mn-cs"/>
                        </a:rPr>
                        <a:t>ajustados</a:t>
                      </a:r>
                      <a:r>
                        <a:rPr lang="en-GB" sz="1600" b="1" kern="1200" baseline="0" dirty="0">
                          <a:solidFill>
                            <a:schemeClr val="accent6">
                              <a:lumMod val="75000"/>
                              <a:lumOff val="25000"/>
                            </a:schemeClr>
                          </a:solidFill>
                          <a:latin typeface="+mn-lt"/>
                          <a:ea typeface="+mn-ea"/>
                          <a:cs typeface="+mn-cs"/>
                        </a:rPr>
                        <a:t> por </a:t>
                      </a:r>
                      <a:r>
                        <a:rPr lang="en-GB" sz="1600" b="1" kern="1200" baseline="0" dirty="0" err="1">
                          <a:solidFill>
                            <a:schemeClr val="accent6">
                              <a:lumMod val="75000"/>
                              <a:lumOff val="25000"/>
                            </a:schemeClr>
                          </a:solidFill>
                          <a:latin typeface="+mn-lt"/>
                          <a:ea typeface="+mn-ea"/>
                          <a:cs typeface="+mn-cs"/>
                        </a:rPr>
                        <a:t>discapacidad</a:t>
                      </a:r>
                      <a:r>
                        <a:rPr lang="en-GB" sz="1600" b="1" kern="1200" baseline="0" dirty="0">
                          <a:solidFill>
                            <a:schemeClr val="accent6">
                              <a:lumMod val="75000"/>
                              <a:lumOff val="25000"/>
                            </a:schemeClr>
                          </a:solidFill>
                          <a:latin typeface="+mn-lt"/>
                          <a:ea typeface="+mn-ea"/>
                          <a:cs typeface="+mn-cs"/>
                        </a:rPr>
                        <a:t> (AVAD) </a:t>
                      </a:r>
                      <a:r>
                        <a:rPr lang="en-GB" sz="1600" b="1" kern="1200" baseline="0" dirty="0" err="1">
                          <a:solidFill>
                            <a:schemeClr val="accent6">
                              <a:lumMod val="75000"/>
                              <a:lumOff val="25000"/>
                            </a:schemeClr>
                          </a:solidFill>
                          <a:latin typeface="+mn-lt"/>
                          <a:ea typeface="+mn-ea"/>
                          <a:cs typeface="+mn-cs"/>
                        </a:rPr>
                        <a:t>perdidos</a:t>
                      </a:r>
                      <a:r>
                        <a:rPr lang="en-GB" sz="1600" b="1" kern="1200" baseline="0" dirty="0">
                          <a:solidFill>
                            <a:schemeClr val="accent6">
                              <a:lumMod val="75000"/>
                              <a:lumOff val="25000"/>
                            </a:schemeClr>
                          </a:solidFill>
                          <a:latin typeface="+mn-lt"/>
                          <a:ea typeface="+mn-ea"/>
                          <a:cs typeface="+mn-cs"/>
                        </a:rPr>
                        <a:t> </a:t>
                      </a:r>
                      <a:r>
                        <a:rPr lang="en-GB" sz="1600" b="0" kern="1200" baseline="0" dirty="0">
                          <a:solidFill>
                            <a:schemeClr val="accent6">
                              <a:lumMod val="75000"/>
                              <a:lumOff val="25000"/>
                            </a:schemeClr>
                          </a:solidFill>
                          <a:latin typeface="+mn-lt"/>
                          <a:ea typeface="+mn-ea"/>
                          <a:cs typeface="+mn-cs"/>
                        </a:rPr>
                        <a:t>por </a:t>
                      </a:r>
                      <a:r>
                        <a:rPr lang="en-GB" sz="1600" b="0" kern="1200" baseline="0" dirty="0" err="1">
                          <a:solidFill>
                            <a:schemeClr val="accent6">
                              <a:lumMod val="75000"/>
                              <a:lumOff val="25000"/>
                            </a:schemeClr>
                          </a:solidFill>
                          <a:latin typeface="+mn-lt"/>
                          <a:ea typeface="+mn-ea"/>
                          <a:cs typeface="+mn-cs"/>
                        </a:rPr>
                        <a:t>enfermedad</a:t>
                      </a:r>
                      <a:r>
                        <a:rPr lang="en-GB" sz="1600" b="0" kern="1200" baseline="0" dirty="0">
                          <a:solidFill>
                            <a:schemeClr val="accent6">
                              <a:lumMod val="75000"/>
                              <a:lumOff val="25000"/>
                            </a:schemeClr>
                          </a:solidFill>
                          <a:latin typeface="+mn-lt"/>
                          <a:ea typeface="+mn-ea"/>
                          <a:cs typeface="+mn-cs"/>
                        </a:rPr>
                        <a:t>  y </a:t>
                      </a:r>
                      <a:r>
                        <a:rPr lang="en-GB" sz="1600" b="0" kern="1200" baseline="0" dirty="0" err="1">
                          <a:solidFill>
                            <a:schemeClr val="accent6">
                              <a:lumMod val="75000"/>
                              <a:lumOff val="25000"/>
                            </a:schemeClr>
                          </a:solidFill>
                          <a:latin typeface="+mn-lt"/>
                          <a:ea typeface="+mn-ea"/>
                          <a:cs typeface="+mn-cs"/>
                        </a:rPr>
                        <a:t>muerte</a:t>
                      </a:r>
                      <a:r>
                        <a:rPr lang="en-GB" sz="1600" b="0" kern="1200" baseline="0" dirty="0">
                          <a:solidFill>
                            <a:schemeClr val="accent6">
                              <a:lumMod val="75000"/>
                              <a:lumOff val="25000"/>
                            </a:schemeClr>
                          </a:solidFill>
                          <a:latin typeface="+mn-lt"/>
                          <a:ea typeface="+mn-ea"/>
                          <a:cs typeface="+mn-cs"/>
                        </a:rPr>
                        <a:t> </a:t>
                      </a:r>
                      <a:r>
                        <a:rPr lang="en-GB" sz="1600" b="0" kern="1200" baseline="0" dirty="0" err="1">
                          <a:solidFill>
                            <a:schemeClr val="accent6">
                              <a:lumMod val="75000"/>
                              <a:lumOff val="25000"/>
                            </a:schemeClr>
                          </a:solidFill>
                          <a:latin typeface="+mn-lt"/>
                          <a:ea typeface="+mn-ea"/>
                          <a:cs typeface="+mn-cs"/>
                        </a:rPr>
                        <a:t>temprana</a:t>
                      </a:r>
                      <a:r>
                        <a:rPr lang="en-GB" sz="1600" b="0" kern="1200" baseline="0" dirty="0">
                          <a:solidFill>
                            <a:schemeClr val="accent6">
                              <a:lumMod val="75000"/>
                              <a:lumOff val="25000"/>
                            </a:schemeClr>
                          </a:solidFill>
                          <a:latin typeface="+mn-lt"/>
                          <a:ea typeface="+mn-ea"/>
                          <a:cs typeface="+mn-cs"/>
                        </a:rPr>
                        <a:t> (PY)</a:t>
                      </a:r>
                    </a:p>
                  </a:txBody>
                  <a:tcPr anchor="ctr"/>
                </a:tc>
                <a:extLst>
                  <a:ext uri="{0D108BD9-81ED-4DB2-BD59-A6C34878D82A}">
                    <a16:rowId xmlns:a16="http://schemas.microsoft.com/office/drawing/2014/main" val="10003"/>
                  </a:ext>
                </a:extLst>
              </a:tr>
              <a:tr h="412307">
                <a:tc>
                  <a:txBody>
                    <a:bodyPr/>
                    <a:lstStyle/>
                    <a:p>
                      <a:r>
                        <a:rPr lang="en-GB" sz="1600" b="1" kern="1200" dirty="0">
                          <a:solidFill>
                            <a:schemeClr val="tx1"/>
                          </a:solidFill>
                          <a:latin typeface="+mn-lt"/>
                          <a:ea typeface="+mn-ea"/>
                          <a:cs typeface="+mn-cs"/>
                        </a:rPr>
                        <a:t>Strategies: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b="0" kern="1200" baseline="0" dirty="0">
                          <a:solidFill>
                            <a:schemeClr val="accent6">
                              <a:lumMod val="75000"/>
                              <a:lumOff val="25000"/>
                            </a:schemeClr>
                          </a:solidFill>
                          <a:latin typeface="+mn-lt"/>
                          <a:ea typeface="+mn-ea"/>
                          <a:cs typeface="+mn-cs"/>
                        </a:rPr>
                        <a:t>Vaccination with QIV; vaccination with TIV </a:t>
                      </a:r>
                    </a:p>
                  </a:txBody>
                  <a:tcPr anchor="ctr"/>
                </a:tc>
                <a:extLst>
                  <a:ext uri="{0D108BD9-81ED-4DB2-BD59-A6C34878D82A}">
                    <a16:rowId xmlns:a16="http://schemas.microsoft.com/office/drawing/2014/main" val="10004"/>
                  </a:ext>
                </a:extLst>
              </a:tr>
              <a:tr h="412307">
                <a:tc>
                  <a:txBody>
                    <a:bodyPr/>
                    <a:lstStyle/>
                    <a:p>
                      <a:r>
                        <a:rPr lang="en-GB" sz="1600" b="1" kern="1200" dirty="0">
                          <a:solidFill>
                            <a:schemeClr val="tx1"/>
                          </a:solidFill>
                          <a:latin typeface="+mn-lt"/>
                          <a:ea typeface="+mn-ea"/>
                          <a:cs typeface="+mn-cs"/>
                        </a:rPr>
                        <a:t>Discount rate:</a:t>
                      </a:r>
                    </a:p>
                  </a:txBody>
                  <a:tcPr/>
                </a:tc>
                <a:tc>
                  <a:txBody>
                    <a:bodyPr/>
                    <a:lstStyle/>
                    <a:p>
                      <a:r>
                        <a:rPr lang="en-GB" sz="1600" b="0" kern="1200" baseline="0" dirty="0">
                          <a:solidFill>
                            <a:schemeClr val="accent6">
                              <a:lumMod val="75000"/>
                              <a:lumOff val="25000"/>
                            </a:schemeClr>
                          </a:solidFill>
                          <a:latin typeface="+mn-lt"/>
                          <a:ea typeface="+mn-ea"/>
                          <a:cs typeface="+mn-cs"/>
                        </a:rPr>
                        <a:t>3% per annum (for long-term outcomes only, i.e. QALYs lost to early death)</a:t>
                      </a:r>
                    </a:p>
                  </a:txBody>
                  <a:tcPr anchor="ctr"/>
                </a:tc>
                <a:extLst>
                  <a:ext uri="{0D108BD9-81ED-4DB2-BD59-A6C34878D82A}">
                    <a16:rowId xmlns:a16="http://schemas.microsoft.com/office/drawing/2014/main" val="10005"/>
                  </a:ext>
                </a:extLst>
              </a:tr>
              <a:tr h="417096">
                <a:tc>
                  <a:txBody>
                    <a:bodyPr/>
                    <a:lstStyle/>
                    <a:p>
                      <a:r>
                        <a:rPr lang="en-GB" sz="1600" b="1" kern="1200" dirty="0">
                          <a:solidFill>
                            <a:schemeClr val="tx1"/>
                          </a:solidFill>
                          <a:latin typeface="+mn-lt"/>
                          <a:ea typeface="+mn-ea"/>
                          <a:cs typeface="+mn-cs"/>
                        </a:rPr>
                        <a:t>Perspectives: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charset="0"/>
                        <a:buChar char="•"/>
                        <a:tabLst/>
                        <a:defRPr/>
                      </a:pPr>
                      <a:r>
                        <a:rPr lang="en-GB" sz="1600" b="0" kern="1200" baseline="0" dirty="0">
                          <a:solidFill>
                            <a:schemeClr val="accent6">
                              <a:lumMod val="75000"/>
                              <a:lumOff val="25000"/>
                            </a:schemeClr>
                          </a:solidFill>
                          <a:latin typeface="+mn-lt"/>
                          <a:ea typeface="+mn-ea"/>
                          <a:cs typeface="+mn-cs"/>
                        </a:rPr>
                        <a:t>Third party payer (TPP) and Societal</a:t>
                      </a:r>
                    </a:p>
                    <a:p>
                      <a:pPr marL="0" marR="0" indent="0" algn="l" defTabSz="457200" rtl="0" eaLnBrk="1" fontAlgn="auto" latinLnBrk="0" hangingPunct="1">
                        <a:lnSpc>
                          <a:spcPct val="100000"/>
                        </a:lnSpc>
                        <a:spcBef>
                          <a:spcPts val="0"/>
                        </a:spcBef>
                        <a:spcAft>
                          <a:spcPts val="0"/>
                        </a:spcAft>
                        <a:buClrTx/>
                        <a:buSzTx/>
                        <a:buFont typeface="Arial" charset="0"/>
                        <a:buNone/>
                        <a:tabLst/>
                        <a:defRPr/>
                      </a:pPr>
                      <a:endParaRPr lang="en-GB" sz="1600" b="0" kern="1200" baseline="0" dirty="0">
                        <a:solidFill>
                          <a:schemeClr val="accent6">
                            <a:lumMod val="75000"/>
                            <a:lumOff val="25000"/>
                          </a:schemeClr>
                        </a:solidFill>
                        <a:latin typeface="+mn-lt"/>
                        <a:ea typeface="+mn-ea"/>
                        <a:cs typeface="+mn-cs"/>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1583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393772"/>
            <a:ext cx="8626410" cy="430887"/>
          </a:xfrm>
        </p:spPr>
        <p:txBody>
          <a:bodyPr/>
          <a:lstStyle/>
          <a:p>
            <a:r>
              <a:rPr lang="en-GB" dirty="0">
                <a:solidFill>
                  <a:schemeClr val="accent4"/>
                </a:solidFill>
              </a:rPr>
              <a:t>Structure of Cost-Effectiveness Model - Uruguay</a:t>
            </a:r>
          </a:p>
        </p:txBody>
      </p:sp>
      <p:sp>
        <p:nvSpPr>
          <p:cNvPr id="3" name="Slide Number Placeholder 2"/>
          <p:cNvSpPr>
            <a:spLocks noGrp="1"/>
          </p:cNvSpPr>
          <p:nvPr>
            <p:ph type="sldNum" sz="quarter" idx="12"/>
          </p:nvPr>
        </p:nvSpPr>
        <p:spPr>
          <a:xfrm>
            <a:off x="8686800" y="6492389"/>
            <a:ext cx="94578" cy="153888"/>
          </a:xfrm>
        </p:spPr>
        <p:txBody>
          <a:bodyPr/>
          <a:lstStyle/>
          <a:p>
            <a:pPr defTabSz="457200"/>
            <a:r>
              <a:rPr lang="en-GB" sz="1000">
                <a:solidFill>
                  <a:srgbClr val="808080"/>
                </a:solidFill>
              </a:rPr>
              <a:t> </a:t>
            </a:r>
            <a:fld id="{399EEC96-C5B4-2244-9175-85D35485B312}" type="slidenum">
              <a:rPr lang="en-GB" sz="1000" b="1">
                <a:solidFill>
                  <a:srgbClr val="808080"/>
                </a:solidFill>
              </a:rPr>
              <a:pPr defTabSz="457200"/>
              <a:t>7</a:t>
            </a:fld>
            <a:endParaRPr lang="en-GB" sz="1000" dirty="0">
              <a:solidFill>
                <a:srgbClr val="808080"/>
              </a:solidFill>
            </a:endParaRPr>
          </a:p>
        </p:txBody>
      </p:sp>
      <p:sp>
        <p:nvSpPr>
          <p:cNvPr id="19" name="Rectángulo redondeado 6">
            <a:extLst>
              <a:ext uri="{FF2B5EF4-FFF2-40B4-BE49-F238E27FC236}">
                <a16:creationId xmlns:a16="http://schemas.microsoft.com/office/drawing/2014/main" id="{A0D6DF57-8EDD-4F77-AA92-822344A58AA4}"/>
              </a:ext>
            </a:extLst>
          </p:cNvPr>
          <p:cNvSpPr/>
          <p:nvPr/>
        </p:nvSpPr>
        <p:spPr>
          <a:xfrm>
            <a:off x="2502741" y="1292131"/>
            <a:ext cx="4060242" cy="33550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Century Gothic" panose="020B0502020202020204" pitchFamily="34" charset="0"/>
              </a:rPr>
              <a:t>Strain-specific</a:t>
            </a:r>
            <a:r>
              <a:rPr lang="es-CO" sz="1200" b="1" dirty="0">
                <a:latin typeface="Century Gothic" panose="020B0502020202020204" pitchFamily="34" charset="0"/>
              </a:rPr>
              <a:t> </a:t>
            </a: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rates</a:t>
            </a:r>
            <a:r>
              <a:rPr lang="es-CO" sz="1200" b="1" dirty="0">
                <a:latin typeface="Century Gothic" panose="020B0502020202020204" pitchFamily="34" charset="0"/>
              </a:rPr>
              <a:t>, general </a:t>
            </a:r>
            <a:r>
              <a:rPr lang="es-CO" sz="1200" b="1" dirty="0" err="1">
                <a:latin typeface="Century Gothic" panose="020B0502020202020204" pitchFamily="34" charset="0"/>
              </a:rPr>
              <a:t>population</a:t>
            </a:r>
            <a:endParaRPr lang="es-CO" sz="1200" dirty="0">
              <a:latin typeface="Century Gothic" panose="020B0502020202020204" pitchFamily="34" charset="0"/>
            </a:endParaRPr>
          </a:p>
        </p:txBody>
      </p:sp>
      <p:cxnSp>
        <p:nvCxnSpPr>
          <p:cNvPr id="20" name="Conector recto de flecha 24">
            <a:extLst>
              <a:ext uri="{FF2B5EF4-FFF2-40B4-BE49-F238E27FC236}">
                <a16:creationId xmlns:a16="http://schemas.microsoft.com/office/drawing/2014/main" id="{EA8DB56E-A873-4183-A8C8-A0B129B4A734}"/>
              </a:ext>
            </a:extLst>
          </p:cNvPr>
          <p:cNvCxnSpPr>
            <a:cxnSpLocks/>
          </p:cNvCxnSpPr>
          <p:nvPr/>
        </p:nvCxnSpPr>
        <p:spPr>
          <a:xfrm flipH="1">
            <a:off x="4532862" y="1628800"/>
            <a:ext cx="2" cy="229898"/>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2" name="Rectángulo redondeado 6">
            <a:extLst>
              <a:ext uri="{FF2B5EF4-FFF2-40B4-BE49-F238E27FC236}">
                <a16:creationId xmlns:a16="http://schemas.microsoft.com/office/drawing/2014/main" id="{45C80462-6B11-4B2E-ABB9-263D4EE5523F}"/>
              </a:ext>
            </a:extLst>
          </p:cNvPr>
          <p:cNvSpPr/>
          <p:nvPr/>
        </p:nvSpPr>
        <p:spPr>
          <a:xfrm>
            <a:off x="2502741" y="1866531"/>
            <a:ext cx="4060242" cy="41289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Century Gothic" panose="020B0502020202020204" pitchFamily="34" charset="0"/>
              </a:rPr>
              <a:t>Strain-specific</a:t>
            </a:r>
            <a:r>
              <a:rPr lang="es-CO" sz="1200" b="1" dirty="0">
                <a:latin typeface="Century Gothic" panose="020B0502020202020204" pitchFamily="34" charset="0"/>
              </a:rPr>
              <a:t> </a:t>
            </a: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rates</a:t>
            </a:r>
            <a:r>
              <a:rPr lang="es-CO" sz="1200" b="1" dirty="0">
                <a:latin typeface="Century Gothic" panose="020B0502020202020204" pitchFamily="34" charset="0"/>
              </a:rPr>
              <a:t>, </a:t>
            </a:r>
            <a:r>
              <a:rPr lang="es-CO" sz="1200" b="1" dirty="0" err="1">
                <a:latin typeface="Century Gothic" panose="020B0502020202020204" pitchFamily="34" charset="0"/>
              </a:rPr>
              <a:t>without</a:t>
            </a:r>
            <a:r>
              <a:rPr lang="es-CO" sz="1200" b="1" dirty="0">
                <a:latin typeface="Century Gothic" panose="020B0502020202020204" pitchFamily="34" charset="0"/>
              </a:rPr>
              <a:t> </a:t>
            </a:r>
            <a:r>
              <a:rPr lang="es-CO" sz="1200" b="1" dirty="0" err="1">
                <a:latin typeface="Century Gothic" panose="020B0502020202020204" pitchFamily="34" charset="0"/>
              </a:rPr>
              <a:t>vaccination</a:t>
            </a:r>
            <a:endParaRPr lang="es-CO" sz="1200" dirty="0">
              <a:latin typeface="Century Gothic" panose="020B0502020202020204" pitchFamily="34" charset="0"/>
            </a:endParaRPr>
          </a:p>
        </p:txBody>
      </p:sp>
      <p:sp>
        <p:nvSpPr>
          <p:cNvPr id="39" name="Rectángulo redondeado 6">
            <a:extLst>
              <a:ext uri="{FF2B5EF4-FFF2-40B4-BE49-F238E27FC236}">
                <a16:creationId xmlns:a16="http://schemas.microsoft.com/office/drawing/2014/main" id="{895B993B-37B5-4B7E-B6F3-ACBBD786E4CC}"/>
              </a:ext>
            </a:extLst>
          </p:cNvPr>
          <p:cNvSpPr/>
          <p:nvPr/>
        </p:nvSpPr>
        <p:spPr>
          <a:xfrm>
            <a:off x="78379" y="2382639"/>
            <a:ext cx="2481691" cy="6336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Century Gothic" panose="020B0502020202020204" pitchFamily="34" charset="0"/>
              </a:rPr>
              <a:t>Strain-specific</a:t>
            </a:r>
            <a:r>
              <a:rPr lang="es-CO" sz="1200" b="1" dirty="0">
                <a:latin typeface="Century Gothic" panose="020B0502020202020204" pitchFamily="34" charset="0"/>
              </a:rPr>
              <a:t> </a:t>
            </a: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rates</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TIV</a:t>
            </a:r>
            <a:endParaRPr lang="es-CO" sz="1200" dirty="0">
              <a:latin typeface="Century Gothic" panose="020B0502020202020204" pitchFamily="34" charset="0"/>
            </a:endParaRPr>
          </a:p>
        </p:txBody>
      </p:sp>
      <p:cxnSp>
        <p:nvCxnSpPr>
          <p:cNvPr id="41" name="Conector angular 10">
            <a:extLst>
              <a:ext uri="{FF2B5EF4-FFF2-40B4-BE49-F238E27FC236}">
                <a16:creationId xmlns:a16="http://schemas.microsoft.com/office/drawing/2014/main" id="{BD02A464-92BA-4D02-B0E5-0EA576F7FABE}"/>
              </a:ext>
            </a:extLst>
          </p:cNvPr>
          <p:cNvCxnSpPr>
            <a:cxnSpLocks/>
            <a:stCxn id="22" idx="1"/>
            <a:endCxn id="39" idx="0"/>
          </p:cNvCxnSpPr>
          <p:nvPr/>
        </p:nvCxnSpPr>
        <p:spPr>
          <a:xfrm rot="10800000" flipV="1">
            <a:off x="1319225" y="2072979"/>
            <a:ext cx="1183516" cy="309659"/>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ector angular 10">
            <a:extLst>
              <a:ext uri="{FF2B5EF4-FFF2-40B4-BE49-F238E27FC236}">
                <a16:creationId xmlns:a16="http://schemas.microsoft.com/office/drawing/2014/main" id="{57C2F614-E907-4B54-90E8-BED542C12BD4}"/>
              </a:ext>
            </a:extLst>
          </p:cNvPr>
          <p:cNvCxnSpPr>
            <a:cxnSpLocks/>
            <a:stCxn id="22" idx="3"/>
          </p:cNvCxnSpPr>
          <p:nvPr/>
        </p:nvCxnSpPr>
        <p:spPr>
          <a:xfrm>
            <a:off x="6562983" y="2072980"/>
            <a:ext cx="1172693" cy="309660"/>
          </a:xfrm>
          <a:prstGeom prst="bentConnector3">
            <a:avLst>
              <a:gd name="adj1" fmla="val 9888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45" name="Rectángulo redondeado 6">
            <a:extLst>
              <a:ext uri="{FF2B5EF4-FFF2-40B4-BE49-F238E27FC236}">
                <a16:creationId xmlns:a16="http://schemas.microsoft.com/office/drawing/2014/main" id="{7A4DF7B5-C7B7-408F-897B-B34539E5B8F1}"/>
              </a:ext>
            </a:extLst>
          </p:cNvPr>
          <p:cNvSpPr/>
          <p:nvPr/>
        </p:nvSpPr>
        <p:spPr>
          <a:xfrm>
            <a:off x="78378" y="3352965"/>
            <a:ext cx="2481691" cy="782748"/>
          </a:xfrm>
          <a:prstGeom prst="roundRect">
            <a:avLst/>
          </a:prstGeom>
          <a:solidFill>
            <a:schemeClr val="accent1">
              <a:lumMod val="75000"/>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a:t>
            </a:r>
            <a:r>
              <a:rPr lang="es-CO" sz="1200" b="1" dirty="0" err="1">
                <a:latin typeface="Century Gothic" panose="020B0502020202020204" pitchFamily="34" charset="0"/>
              </a:rPr>
              <a:t>seasonal</a:t>
            </a:r>
            <a:r>
              <a:rPr lang="es-CO" sz="1200" b="1" dirty="0">
                <a:latin typeface="Century Gothic" panose="020B0502020202020204" pitchFamily="34" charset="0"/>
              </a:rPr>
              <a:t> </a:t>
            </a:r>
            <a:r>
              <a:rPr lang="es-CO" sz="1200" b="1" dirty="0" err="1">
                <a:latin typeface="Century Gothic" panose="020B0502020202020204" pitchFamily="34" charset="0"/>
              </a:rPr>
              <a:t>vaccination</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TIV</a:t>
            </a:r>
          </a:p>
        </p:txBody>
      </p:sp>
      <p:cxnSp>
        <p:nvCxnSpPr>
          <p:cNvPr id="46" name="Conector recto de flecha 24">
            <a:extLst>
              <a:ext uri="{FF2B5EF4-FFF2-40B4-BE49-F238E27FC236}">
                <a16:creationId xmlns:a16="http://schemas.microsoft.com/office/drawing/2014/main" id="{EF53F9A6-F667-40C4-94BB-38C93D9C29B5}"/>
              </a:ext>
            </a:extLst>
          </p:cNvPr>
          <p:cNvCxnSpPr>
            <a:cxnSpLocks/>
            <a:stCxn id="39" idx="2"/>
            <a:endCxn id="45" idx="0"/>
          </p:cNvCxnSpPr>
          <p:nvPr/>
        </p:nvCxnSpPr>
        <p:spPr>
          <a:xfrm flipH="1">
            <a:off x="1319224" y="3016296"/>
            <a:ext cx="1" cy="33666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1" name="Rectángulo redondeado 6">
            <a:extLst>
              <a:ext uri="{FF2B5EF4-FFF2-40B4-BE49-F238E27FC236}">
                <a16:creationId xmlns:a16="http://schemas.microsoft.com/office/drawing/2014/main" id="{348A80DB-59BF-4A8E-B811-93481845B48D}"/>
              </a:ext>
            </a:extLst>
          </p:cNvPr>
          <p:cNvSpPr/>
          <p:nvPr/>
        </p:nvSpPr>
        <p:spPr>
          <a:xfrm>
            <a:off x="78378" y="4346202"/>
            <a:ext cx="1169250" cy="3069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err="1">
                <a:latin typeface="Century Gothic" panose="020B0502020202020204" pitchFamily="34" charset="0"/>
              </a:rPr>
              <a:t>Cost</a:t>
            </a:r>
            <a:r>
              <a:rPr lang="es-CO" sz="1000" b="1" dirty="0">
                <a:latin typeface="Century Gothic" panose="020B0502020202020204" pitchFamily="34" charset="0"/>
              </a:rPr>
              <a:t> </a:t>
            </a:r>
            <a:r>
              <a:rPr lang="es-CO" sz="1000" b="1" dirty="0" err="1">
                <a:latin typeface="Century Gothic" panose="020B0502020202020204" pitchFamily="34" charset="0"/>
              </a:rPr>
              <a:t>with</a:t>
            </a:r>
            <a:r>
              <a:rPr lang="es-CO" sz="1000" b="1" dirty="0">
                <a:latin typeface="Century Gothic" panose="020B0502020202020204" pitchFamily="34" charset="0"/>
              </a:rPr>
              <a:t> TIV</a:t>
            </a:r>
          </a:p>
        </p:txBody>
      </p:sp>
      <p:sp>
        <p:nvSpPr>
          <p:cNvPr id="52" name="Rectángulo redondeado 6">
            <a:extLst>
              <a:ext uri="{FF2B5EF4-FFF2-40B4-BE49-F238E27FC236}">
                <a16:creationId xmlns:a16="http://schemas.microsoft.com/office/drawing/2014/main" id="{74D1DC5D-C3B1-4C8D-86EC-E3FC6C1D5A82}"/>
              </a:ext>
            </a:extLst>
          </p:cNvPr>
          <p:cNvSpPr/>
          <p:nvPr/>
        </p:nvSpPr>
        <p:spPr>
          <a:xfrm>
            <a:off x="179512" y="3912813"/>
            <a:ext cx="720080" cy="16425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a:latin typeface="Century Gothic" panose="020B0502020202020204" pitchFamily="34" charset="0"/>
              </a:rPr>
              <a:t>GP </a:t>
            </a:r>
            <a:r>
              <a:rPr lang="es-CO" sz="600" b="1" dirty="0" err="1">
                <a:latin typeface="Century Gothic" panose="020B0502020202020204" pitchFamily="34" charset="0"/>
              </a:rPr>
              <a:t>consultation</a:t>
            </a:r>
            <a:endParaRPr lang="es-CO" sz="600" dirty="0">
              <a:latin typeface="Century Gothic" panose="020B0502020202020204" pitchFamily="34" charset="0"/>
            </a:endParaRPr>
          </a:p>
        </p:txBody>
      </p:sp>
      <p:sp>
        <p:nvSpPr>
          <p:cNvPr id="53" name="Rectángulo redondeado 6">
            <a:extLst>
              <a:ext uri="{FF2B5EF4-FFF2-40B4-BE49-F238E27FC236}">
                <a16:creationId xmlns:a16="http://schemas.microsoft.com/office/drawing/2014/main" id="{54F18F8D-9452-4E0B-B850-C6E34278A23A}"/>
              </a:ext>
            </a:extLst>
          </p:cNvPr>
          <p:cNvSpPr/>
          <p:nvPr/>
        </p:nvSpPr>
        <p:spPr>
          <a:xfrm>
            <a:off x="935596" y="3907211"/>
            <a:ext cx="792088" cy="1658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err="1">
                <a:latin typeface="Century Gothic" panose="020B0502020202020204" pitchFamily="34" charset="0"/>
              </a:rPr>
              <a:t>Hospitalization</a:t>
            </a:r>
            <a:endParaRPr lang="es-CO" sz="600" dirty="0">
              <a:latin typeface="Century Gothic" panose="020B0502020202020204" pitchFamily="34" charset="0"/>
            </a:endParaRPr>
          </a:p>
        </p:txBody>
      </p:sp>
      <p:sp>
        <p:nvSpPr>
          <p:cNvPr id="54" name="Rectángulo redondeado 6">
            <a:extLst>
              <a:ext uri="{FF2B5EF4-FFF2-40B4-BE49-F238E27FC236}">
                <a16:creationId xmlns:a16="http://schemas.microsoft.com/office/drawing/2014/main" id="{8E16B1F4-F4D2-4C7D-B4AC-66F0EC7A280D}"/>
              </a:ext>
            </a:extLst>
          </p:cNvPr>
          <p:cNvSpPr/>
          <p:nvPr/>
        </p:nvSpPr>
        <p:spPr>
          <a:xfrm>
            <a:off x="1763688" y="3912813"/>
            <a:ext cx="720080" cy="16425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err="1">
                <a:latin typeface="Century Gothic" panose="020B0502020202020204" pitchFamily="34" charset="0"/>
              </a:rPr>
              <a:t>Deaths</a:t>
            </a:r>
            <a:endParaRPr lang="es-CO" sz="600" dirty="0">
              <a:latin typeface="Century Gothic" panose="020B0502020202020204" pitchFamily="34" charset="0"/>
            </a:endParaRPr>
          </a:p>
        </p:txBody>
      </p:sp>
      <p:sp>
        <p:nvSpPr>
          <p:cNvPr id="55" name="Rectángulo redondeado 6">
            <a:extLst>
              <a:ext uri="{FF2B5EF4-FFF2-40B4-BE49-F238E27FC236}">
                <a16:creationId xmlns:a16="http://schemas.microsoft.com/office/drawing/2014/main" id="{A5A3C289-57E1-41F6-8A38-0DFB41605DDE}"/>
              </a:ext>
            </a:extLst>
          </p:cNvPr>
          <p:cNvSpPr/>
          <p:nvPr/>
        </p:nvSpPr>
        <p:spPr>
          <a:xfrm>
            <a:off x="1405998" y="4346202"/>
            <a:ext cx="1169250" cy="3069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QALYS </a:t>
            </a:r>
            <a:r>
              <a:rPr lang="es-CO" sz="1000" b="1" dirty="0" err="1">
                <a:latin typeface="Century Gothic" panose="020B0502020202020204" pitchFamily="34" charset="0"/>
              </a:rPr>
              <a:t>with</a:t>
            </a:r>
            <a:r>
              <a:rPr lang="es-CO" sz="1000" b="1" dirty="0">
                <a:latin typeface="Century Gothic" panose="020B0502020202020204" pitchFamily="34" charset="0"/>
              </a:rPr>
              <a:t> TIV</a:t>
            </a:r>
          </a:p>
        </p:txBody>
      </p:sp>
      <p:cxnSp>
        <p:nvCxnSpPr>
          <p:cNvPr id="56" name="Conector recto de flecha 24">
            <a:extLst>
              <a:ext uri="{FF2B5EF4-FFF2-40B4-BE49-F238E27FC236}">
                <a16:creationId xmlns:a16="http://schemas.microsoft.com/office/drawing/2014/main" id="{0D78B74A-FD9C-4BAC-940B-8BE5F1AD318D}"/>
              </a:ext>
            </a:extLst>
          </p:cNvPr>
          <p:cNvCxnSpPr>
            <a:cxnSpLocks/>
          </p:cNvCxnSpPr>
          <p:nvPr/>
        </p:nvCxnSpPr>
        <p:spPr>
          <a:xfrm>
            <a:off x="663003" y="4161616"/>
            <a:ext cx="0" cy="1845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24">
            <a:extLst>
              <a:ext uri="{FF2B5EF4-FFF2-40B4-BE49-F238E27FC236}">
                <a16:creationId xmlns:a16="http://schemas.microsoft.com/office/drawing/2014/main" id="{69023EF5-DF35-4C3E-A207-930F396A1207}"/>
              </a:ext>
            </a:extLst>
          </p:cNvPr>
          <p:cNvCxnSpPr>
            <a:cxnSpLocks/>
          </p:cNvCxnSpPr>
          <p:nvPr/>
        </p:nvCxnSpPr>
        <p:spPr>
          <a:xfrm>
            <a:off x="2051720" y="4161616"/>
            <a:ext cx="0" cy="1845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3" name="Rectángulo redondeado 6">
            <a:extLst>
              <a:ext uri="{FF2B5EF4-FFF2-40B4-BE49-F238E27FC236}">
                <a16:creationId xmlns:a16="http://schemas.microsoft.com/office/drawing/2014/main" id="{7433EB53-1A2D-4C82-AEBC-12AF8CEF0334}"/>
              </a:ext>
            </a:extLst>
          </p:cNvPr>
          <p:cNvSpPr/>
          <p:nvPr/>
        </p:nvSpPr>
        <p:spPr>
          <a:xfrm>
            <a:off x="6494830" y="2393463"/>
            <a:ext cx="2481691" cy="6336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err="1">
                <a:latin typeface="Century Gothic" panose="020B0502020202020204" pitchFamily="34" charset="0"/>
              </a:rPr>
              <a:t>Strain-specific</a:t>
            </a:r>
            <a:r>
              <a:rPr lang="es-CO" sz="1200" b="1" dirty="0">
                <a:latin typeface="Century Gothic" panose="020B0502020202020204" pitchFamily="34" charset="0"/>
              </a:rPr>
              <a:t> </a:t>
            </a: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rates</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QIV</a:t>
            </a:r>
            <a:endParaRPr lang="es-CO" sz="1200" dirty="0">
              <a:latin typeface="Century Gothic" panose="020B0502020202020204" pitchFamily="34" charset="0"/>
            </a:endParaRPr>
          </a:p>
        </p:txBody>
      </p:sp>
      <p:sp>
        <p:nvSpPr>
          <p:cNvPr id="74" name="Rectángulo redondeado 6">
            <a:extLst>
              <a:ext uri="{FF2B5EF4-FFF2-40B4-BE49-F238E27FC236}">
                <a16:creationId xmlns:a16="http://schemas.microsoft.com/office/drawing/2014/main" id="{3CB416C7-F0DF-4E95-8CDA-E9ADF106201C}"/>
              </a:ext>
            </a:extLst>
          </p:cNvPr>
          <p:cNvSpPr/>
          <p:nvPr/>
        </p:nvSpPr>
        <p:spPr>
          <a:xfrm>
            <a:off x="6494829" y="3363789"/>
            <a:ext cx="2481691" cy="782748"/>
          </a:xfrm>
          <a:prstGeom prst="roundRect">
            <a:avLst/>
          </a:prstGeom>
          <a:solidFill>
            <a:schemeClr val="accent1">
              <a:lumMod val="75000"/>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O" sz="1200" b="1" dirty="0" err="1">
                <a:latin typeface="Century Gothic" panose="020B0502020202020204" pitchFamily="34" charset="0"/>
              </a:rPr>
              <a:t>Outcomes</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a:t>
            </a:r>
            <a:r>
              <a:rPr lang="es-CO" sz="1200" b="1" dirty="0" err="1">
                <a:latin typeface="Century Gothic" panose="020B0502020202020204" pitchFamily="34" charset="0"/>
              </a:rPr>
              <a:t>seasonal</a:t>
            </a:r>
            <a:r>
              <a:rPr lang="es-CO" sz="1200" b="1" dirty="0">
                <a:latin typeface="Century Gothic" panose="020B0502020202020204" pitchFamily="34" charset="0"/>
              </a:rPr>
              <a:t> </a:t>
            </a:r>
            <a:r>
              <a:rPr lang="es-CO" sz="1200" b="1" dirty="0" err="1">
                <a:latin typeface="Century Gothic" panose="020B0502020202020204" pitchFamily="34" charset="0"/>
              </a:rPr>
              <a:t>vaccination</a:t>
            </a:r>
            <a:r>
              <a:rPr lang="es-CO" sz="1200" b="1" dirty="0">
                <a:latin typeface="Century Gothic" panose="020B0502020202020204" pitchFamily="34" charset="0"/>
              </a:rPr>
              <a:t> </a:t>
            </a:r>
            <a:r>
              <a:rPr lang="es-CO" sz="1200" b="1" dirty="0" err="1">
                <a:latin typeface="Century Gothic" panose="020B0502020202020204" pitchFamily="34" charset="0"/>
              </a:rPr>
              <a:t>with</a:t>
            </a:r>
            <a:r>
              <a:rPr lang="es-CO" sz="1200" b="1" dirty="0">
                <a:latin typeface="Century Gothic" panose="020B0502020202020204" pitchFamily="34" charset="0"/>
              </a:rPr>
              <a:t> QIV</a:t>
            </a:r>
          </a:p>
        </p:txBody>
      </p:sp>
      <p:cxnSp>
        <p:nvCxnSpPr>
          <p:cNvPr id="75" name="Conector recto de flecha 24">
            <a:extLst>
              <a:ext uri="{FF2B5EF4-FFF2-40B4-BE49-F238E27FC236}">
                <a16:creationId xmlns:a16="http://schemas.microsoft.com/office/drawing/2014/main" id="{5C804DA3-EEF3-48E1-ABD2-51F3002A5936}"/>
              </a:ext>
            </a:extLst>
          </p:cNvPr>
          <p:cNvCxnSpPr>
            <a:cxnSpLocks/>
            <a:endCxn id="74" idx="0"/>
          </p:cNvCxnSpPr>
          <p:nvPr/>
        </p:nvCxnSpPr>
        <p:spPr>
          <a:xfrm>
            <a:off x="7735675" y="3016296"/>
            <a:ext cx="0" cy="347493"/>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6" name="Rectángulo redondeado 6">
            <a:extLst>
              <a:ext uri="{FF2B5EF4-FFF2-40B4-BE49-F238E27FC236}">
                <a16:creationId xmlns:a16="http://schemas.microsoft.com/office/drawing/2014/main" id="{90CF1466-D33D-47E4-9285-AD4D134A330B}"/>
              </a:ext>
            </a:extLst>
          </p:cNvPr>
          <p:cNvSpPr/>
          <p:nvPr/>
        </p:nvSpPr>
        <p:spPr>
          <a:xfrm>
            <a:off x="6494829" y="4357026"/>
            <a:ext cx="1169250" cy="3069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err="1">
                <a:latin typeface="Century Gothic" panose="020B0502020202020204" pitchFamily="34" charset="0"/>
              </a:rPr>
              <a:t>Cost</a:t>
            </a:r>
            <a:r>
              <a:rPr lang="es-CO" sz="1000" b="1" dirty="0">
                <a:latin typeface="Century Gothic" panose="020B0502020202020204" pitchFamily="34" charset="0"/>
              </a:rPr>
              <a:t> </a:t>
            </a:r>
            <a:r>
              <a:rPr lang="es-CO" sz="1000" b="1" dirty="0" err="1">
                <a:latin typeface="Century Gothic" panose="020B0502020202020204" pitchFamily="34" charset="0"/>
              </a:rPr>
              <a:t>with</a:t>
            </a:r>
            <a:r>
              <a:rPr lang="es-CO" sz="1000" b="1" dirty="0">
                <a:latin typeface="Century Gothic" panose="020B0502020202020204" pitchFamily="34" charset="0"/>
              </a:rPr>
              <a:t> QIV</a:t>
            </a:r>
          </a:p>
        </p:txBody>
      </p:sp>
      <p:sp>
        <p:nvSpPr>
          <p:cNvPr id="77" name="Rectángulo redondeado 6">
            <a:extLst>
              <a:ext uri="{FF2B5EF4-FFF2-40B4-BE49-F238E27FC236}">
                <a16:creationId xmlns:a16="http://schemas.microsoft.com/office/drawing/2014/main" id="{54E01666-551A-4F4A-9EC3-D33EDD9A28B8}"/>
              </a:ext>
            </a:extLst>
          </p:cNvPr>
          <p:cNvSpPr/>
          <p:nvPr/>
        </p:nvSpPr>
        <p:spPr>
          <a:xfrm>
            <a:off x="6595963" y="3923637"/>
            <a:ext cx="720080" cy="16425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a:latin typeface="Century Gothic" panose="020B0502020202020204" pitchFamily="34" charset="0"/>
              </a:rPr>
              <a:t>GP </a:t>
            </a:r>
            <a:r>
              <a:rPr lang="es-CO" sz="600" b="1" dirty="0" err="1">
                <a:latin typeface="Century Gothic" panose="020B0502020202020204" pitchFamily="34" charset="0"/>
              </a:rPr>
              <a:t>consultation</a:t>
            </a:r>
            <a:endParaRPr lang="es-CO" sz="600" dirty="0">
              <a:latin typeface="Century Gothic" panose="020B0502020202020204" pitchFamily="34" charset="0"/>
            </a:endParaRPr>
          </a:p>
        </p:txBody>
      </p:sp>
      <p:sp>
        <p:nvSpPr>
          <p:cNvPr id="78" name="Rectángulo redondeado 6">
            <a:extLst>
              <a:ext uri="{FF2B5EF4-FFF2-40B4-BE49-F238E27FC236}">
                <a16:creationId xmlns:a16="http://schemas.microsoft.com/office/drawing/2014/main" id="{289EFE92-B9DD-49E5-BE61-188E48C73362}"/>
              </a:ext>
            </a:extLst>
          </p:cNvPr>
          <p:cNvSpPr/>
          <p:nvPr/>
        </p:nvSpPr>
        <p:spPr>
          <a:xfrm>
            <a:off x="7352047" y="3918035"/>
            <a:ext cx="792088" cy="1658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err="1">
                <a:latin typeface="Century Gothic" panose="020B0502020202020204" pitchFamily="34" charset="0"/>
              </a:rPr>
              <a:t>Hospitalization</a:t>
            </a:r>
            <a:endParaRPr lang="es-CO" sz="600" dirty="0">
              <a:latin typeface="Century Gothic" panose="020B0502020202020204" pitchFamily="34" charset="0"/>
            </a:endParaRPr>
          </a:p>
        </p:txBody>
      </p:sp>
      <p:sp>
        <p:nvSpPr>
          <p:cNvPr id="79" name="Rectángulo redondeado 6">
            <a:extLst>
              <a:ext uri="{FF2B5EF4-FFF2-40B4-BE49-F238E27FC236}">
                <a16:creationId xmlns:a16="http://schemas.microsoft.com/office/drawing/2014/main" id="{96C6D577-F755-4BF7-AFAF-41787E74AB94}"/>
              </a:ext>
            </a:extLst>
          </p:cNvPr>
          <p:cNvSpPr/>
          <p:nvPr/>
        </p:nvSpPr>
        <p:spPr>
          <a:xfrm>
            <a:off x="8180139" y="3923637"/>
            <a:ext cx="720080" cy="16425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600" b="1" dirty="0" err="1">
                <a:latin typeface="Century Gothic" panose="020B0502020202020204" pitchFamily="34" charset="0"/>
              </a:rPr>
              <a:t>Deaths</a:t>
            </a:r>
            <a:endParaRPr lang="es-CO" sz="600" dirty="0">
              <a:latin typeface="Century Gothic" panose="020B0502020202020204" pitchFamily="34" charset="0"/>
            </a:endParaRPr>
          </a:p>
        </p:txBody>
      </p:sp>
      <p:sp>
        <p:nvSpPr>
          <p:cNvPr id="80" name="Rectángulo redondeado 6">
            <a:extLst>
              <a:ext uri="{FF2B5EF4-FFF2-40B4-BE49-F238E27FC236}">
                <a16:creationId xmlns:a16="http://schemas.microsoft.com/office/drawing/2014/main" id="{654F35C6-7D98-41E1-A6AE-2F27C358E0D4}"/>
              </a:ext>
            </a:extLst>
          </p:cNvPr>
          <p:cNvSpPr/>
          <p:nvPr/>
        </p:nvSpPr>
        <p:spPr>
          <a:xfrm>
            <a:off x="7822449" y="4357026"/>
            <a:ext cx="1169250" cy="30693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QALYS </a:t>
            </a:r>
            <a:r>
              <a:rPr lang="es-CO" sz="1000" b="1" dirty="0" err="1">
                <a:latin typeface="Century Gothic" panose="020B0502020202020204" pitchFamily="34" charset="0"/>
              </a:rPr>
              <a:t>with</a:t>
            </a:r>
            <a:r>
              <a:rPr lang="es-CO" sz="1000" b="1" dirty="0">
                <a:latin typeface="Century Gothic" panose="020B0502020202020204" pitchFamily="34" charset="0"/>
              </a:rPr>
              <a:t> QIV</a:t>
            </a:r>
          </a:p>
        </p:txBody>
      </p:sp>
      <p:cxnSp>
        <p:nvCxnSpPr>
          <p:cNvPr id="81" name="Conector recto de flecha 24">
            <a:extLst>
              <a:ext uri="{FF2B5EF4-FFF2-40B4-BE49-F238E27FC236}">
                <a16:creationId xmlns:a16="http://schemas.microsoft.com/office/drawing/2014/main" id="{8F4BBCDB-29C9-4FC2-BA26-A0982CCCE5EB}"/>
              </a:ext>
            </a:extLst>
          </p:cNvPr>
          <p:cNvCxnSpPr>
            <a:cxnSpLocks/>
          </p:cNvCxnSpPr>
          <p:nvPr/>
        </p:nvCxnSpPr>
        <p:spPr>
          <a:xfrm>
            <a:off x="7079454" y="4172440"/>
            <a:ext cx="0" cy="1845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ector recto de flecha 24">
            <a:extLst>
              <a:ext uri="{FF2B5EF4-FFF2-40B4-BE49-F238E27FC236}">
                <a16:creationId xmlns:a16="http://schemas.microsoft.com/office/drawing/2014/main" id="{5D3FC353-2EBE-4DCD-AFD2-D9B8ED7B1832}"/>
              </a:ext>
            </a:extLst>
          </p:cNvPr>
          <p:cNvCxnSpPr>
            <a:cxnSpLocks/>
          </p:cNvCxnSpPr>
          <p:nvPr/>
        </p:nvCxnSpPr>
        <p:spPr>
          <a:xfrm>
            <a:off x="8468171" y="4172440"/>
            <a:ext cx="0" cy="184586"/>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ector angular 10">
            <a:extLst>
              <a:ext uri="{FF2B5EF4-FFF2-40B4-BE49-F238E27FC236}">
                <a16:creationId xmlns:a16="http://schemas.microsoft.com/office/drawing/2014/main" id="{D64776DC-E58E-48F2-B3F1-AF10F0CEC101}"/>
              </a:ext>
            </a:extLst>
          </p:cNvPr>
          <p:cNvCxnSpPr>
            <a:cxnSpLocks/>
          </p:cNvCxnSpPr>
          <p:nvPr/>
        </p:nvCxnSpPr>
        <p:spPr>
          <a:xfrm rot="16200000" flipH="1">
            <a:off x="1297991" y="4705785"/>
            <a:ext cx="1279606" cy="1274912"/>
          </a:xfrm>
          <a:prstGeom prst="bentConnector3">
            <a:avLst>
              <a:gd name="adj1" fmla="val 100128"/>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ector angular 10">
            <a:extLst>
              <a:ext uri="{FF2B5EF4-FFF2-40B4-BE49-F238E27FC236}">
                <a16:creationId xmlns:a16="http://schemas.microsoft.com/office/drawing/2014/main" id="{5A76868A-876A-45E7-AC17-2E21F3F0E5C7}"/>
              </a:ext>
            </a:extLst>
          </p:cNvPr>
          <p:cNvCxnSpPr>
            <a:cxnSpLocks/>
          </p:cNvCxnSpPr>
          <p:nvPr/>
        </p:nvCxnSpPr>
        <p:spPr>
          <a:xfrm rot="10800000" flipV="1">
            <a:off x="6494830" y="4777994"/>
            <a:ext cx="1244939" cy="1205049"/>
          </a:xfrm>
          <a:prstGeom prst="bentConnector3">
            <a:avLst>
              <a:gd name="adj1" fmla="val 668"/>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8" name="Rectángulo redondeado 6">
            <a:extLst>
              <a:ext uri="{FF2B5EF4-FFF2-40B4-BE49-F238E27FC236}">
                <a16:creationId xmlns:a16="http://schemas.microsoft.com/office/drawing/2014/main" id="{EE779E2E-DBEF-4AE0-B7B8-3FD01BD3ACEF}"/>
              </a:ext>
            </a:extLst>
          </p:cNvPr>
          <p:cNvSpPr/>
          <p:nvPr/>
        </p:nvSpPr>
        <p:spPr>
          <a:xfrm>
            <a:off x="2575248" y="5591670"/>
            <a:ext cx="3919581" cy="782748"/>
          </a:xfrm>
          <a:prstGeom prst="roundRect">
            <a:avLst/>
          </a:prstGeom>
          <a:solidFill>
            <a:schemeClr val="accent1">
              <a:lumMod val="75000"/>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s-CO" sz="1600" b="1" dirty="0">
                <a:latin typeface="Century Gothic" panose="020B0502020202020204" pitchFamily="34" charset="0"/>
              </a:rPr>
              <a:t>QIV vs TIV</a:t>
            </a:r>
          </a:p>
        </p:txBody>
      </p:sp>
      <p:sp>
        <p:nvSpPr>
          <p:cNvPr id="99" name="Rectángulo redondeado 6">
            <a:extLst>
              <a:ext uri="{FF2B5EF4-FFF2-40B4-BE49-F238E27FC236}">
                <a16:creationId xmlns:a16="http://schemas.microsoft.com/office/drawing/2014/main" id="{6E84AAD8-488E-420D-B3B1-A1C60CD227F2}"/>
              </a:ext>
            </a:extLst>
          </p:cNvPr>
          <p:cNvSpPr/>
          <p:nvPr/>
        </p:nvSpPr>
        <p:spPr>
          <a:xfrm>
            <a:off x="2769887" y="5983044"/>
            <a:ext cx="2018137" cy="33273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entury Gothic" panose="020B0502020202020204" pitchFamily="34" charset="0"/>
              </a:rPr>
              <a:t>Incremental </a:t>
            </a:r>
            <a:r>
              <a:rPr lang="es-CO" sz="1200" b="1" dirty="0" err="1">
                <a:latin typeface="Century Gothic" panose="020B0502020202020204" pitchFamily="34" charset="0"/>
              </a:rPr>
              <a:t>cost</a:t>
            </a:r>
            <a:r>
              <a:rPr lang="es-CO" sz="1200" b="1" dirty="0">
                <a:latin typeface="Century Gothic" panose="020B0502020202020204" pitchFamily="34" charset="0"/>
              </a:rPr>
              <a:t> &amp; </a:t>
            </a:r>
            <a:r>
              <a:rPr lang="es-CO" sz="1200" b="1" dirty="0" err="1">
                <a:latin typeface="Century Gothic" panose="020B0502020202020204" pitchFamily="34" charset="0"/>
              </a:rPr>
              <a:t>outcomes</a:t>
            </a:r>
            <a:endParaRPr lang="es-CO" sz="1200" dirty="0">
              <a:latin typeface="Century Gothic" panose="020B0502020202020204" pitchFamily="34" charset="0"/>
            </a:endParaRPr>
          </a:p>
        </p:txBody>
      </p:sp>
      <p:sp>
        <p:nvSpPr>
          <p:cNvPr id="100" name="Rectángulo redondeado 6">
            <a:extLst>
              <a:ext uri="{FF2B5EF4-FFF2-40B4-BE49-F238E27FC236}">
                <a16:creationId xmlns:a16="http://schemas.microsoft.com/office/drawing/2014/main" id="{241008E3-B601-42B1-9823-A34ED404887A}"/>
              </a:ext>
            </a:extLst>
          </p:cNvPr>
          <p:cNvSpPr/>
          <p:nvPr/>
        </p:nvSpPr>
        <p:spPr>
          <a:xfrm>
            <a:off x="4982661" y="5983044"/>
            <a:ext cx="1317531" cy="33273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200" b="1" dirty="0">
                <a:latin typeface="Century Gothic" panose="020B0502020202020204" pitchFamily="34" charset="0"/>
              </a:rPr>
              <a:t>ICER</a:t>
            </a:r>
            <a:endParaRPr lang="es-CO" sz="1200" dirty="0">
              <a:latin typeface="Century Gothic" panose="020B0502020202020204" pitchFamily="34" charset="0"/>
            </a:endParaRPr>
          </a:p>
        </p:txBody>
      </p:sp>
    </p:spTree>
    <p:extLst>
      <p:ext uri="{BB962C8B-B14F-4D97-AF65-F5344CB8AC3E}">
        <p14:creationId xmlns:p14="http://schemas.microsoft.com/office/powerpoint/2010/main" val="2349715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540" y="393772"/>
            <a:ext cx="8626410" cy="430887"/>
          </a:xfrm>
        </p:spPr>
        <p:txBody>
          <a:bodyPr/>
          <a:lstStyle/>
          <a:p>
            <a:r>
              <a:rPr lang="en-GB" dirty="0">
                <a:solidFill>
                  <a:schemeClr val="accent4"/>
                </a:solidFill>
              </a:rPr>
              <a:t>Structure of Cost-Effectiveness Model - Paraguay</a:t>
            </a:r>
          </a:p>
        </p:txBody>
      </p:sp>
      <p:sp>
        <p:nvSpPr>
          <p:cNvPr id="3" name="Slide Number Placeholder 2"/>
          <p:cNvSpPr>
            <a:spLocks noGrp="1"/>
          </p:cNvSpPr>
          <p:nvPr>
            <p:ph type="sldNum" sz="quarter" idx="12"/>
          </p:nvPr>
        </p:nvSpPr>
        <p:spPr>
          <a:xfrm>
            <a:off x="8686800" y="6492389"/>
            <a:ext cx="94578" cy="153888"/>
          </a:xfrm>
        </p:spPr>
        <p:txBody>
          <a:bodyPr/>
          <a:lstStyle/>
          <a:p>
            <a:pPr defTabSz="457200"/>
            <a:r>
              <a:rPr lang="en-GB" sz="1000">
                <a:solidFill>
                  <a:srgbClr val="808080"/>
                </a:solidFill>
              </a:rPr>
              <a:t> </a:t>
            </a:r>
            <a:fld id="{399EEC96-C5B4-2244-9175-85D35485B312}" type="slidenum">
              <a:rPr lang="en-GB" sz="1000" b="1">
                <a:solidFill>
                  <a:srgbClr val="808080"/>
                </a:solidFill>
              </a:rPr>
              <a:pPr defTabSz="457200"/>
              <a:t>8</a:t>
            </a:fld>
            <a:endParaRPr lang="en-GB" sz="1000" dirty="0">
              <a:solidFill>
                <a:srgbClr val="808080"/>
              </a:solidFill>
            </a:endParaRPr>
          </a:p>
        </p:txBody>
      </p:sp>
      <p:sp>
        <p:nvSpPr>
          <p:cNvPr id="26" name="Rectángulo redondeado 6">
            <a:extLst>
              <a:ext uri="{FF2B5EF4-FFF2-40B4-BE49-F238E27FC236}">
                <a16:creationId xmlns:a16="http://schemas.microsoft.com/office/drawing/2014/main" id="{37A9C6C2-9BB8-41DA-ABE1-4936A0AABD40}"/>
              </a:ext>
            </a:extLst>
          </p:cNvPr>
          <p:cNvSpPr/>
          <p:nvPr/>
        </p:nvSpPr>
        <p:spPr>
          <a:xfrm>
            <a:off x="3057600" y="2996952"/>
            <a:ext cx="936103" cy="178510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Modelo Reed-like</a:t>
            </a:r>
          </a:p>
          <a:p>
            <a:pPr algn="ctr"/>
            <a:endParaRPr lang="es-CO" sz="1000" dirty="0">
              <a:latin typeface="Century Gothic" panose="020B0502020202020204" pitchFamily="34" charset="0"/>
            </a:endParaRPr>
          </a:p>
          <a:p>
            <a:pPr algn="ctr"/>
            <a:r>
              <a:rPr lang="es-CO" sz="1000" dirty="0">
                <a:latin typeface="Century Gothic" panose="020B0502020202020204" pitchFamily="34" charset="0"/>
              </a:rPr>
              <a:t>Tasa de reducción de casos</a:t>
            </a:r>
          </a:p>
          <a:p>
            <a:pPr algn="ctr"/>
            <a:r>
              <a:rPr lang="es-CO" sz="1000" dirty="0">
                <a:latin typeface="Century Gothic" panose="020B0502020202020204" pitchFamily="34" charset="0"/>
              </a:rPr>
              <a:t>Paraguay</a:t>
            </a:r>
          </a:p>
        </p:txBody>
      </p:sp>
      <p:sp>
        <p:nvSpPr>
          <p:cNvPr id="27" name="CuadroTexto 7">
            <a:extLst>
              <a:ext uri="{FF2B5EF4-FFF2-40B4-BE49-F238E27FC236}">
                <a16:creationId xmlns:a16="http://schemas.microsoft.com/office/drawing/2014/main" id="{9D0E66E2-5B13-4CEF-BAEA-C671920A69EA}"/>
              </a:ext>
            </a:extLst>
          </p:cNvPr>
          <p:cNvSpPr txBox="1"/>
          <p:nvPr/>
        </p:nvSpPr>
        <p:spPr>
          <a:xfrm>
            <a:off x="4124528" y="1305882"/>
            <a:ext cx="1383576" cy="1785104"/>
          </a:xfrm>
          <a:prstGeom prst="rect">
            <a:avLst/>
          </a:prstGeom>
          <a:noFill/>
          <a:ln>
            <a:solidFill>
              <a:srgbClr val="002060"/>
            </a:solidFill>
          </a:ln>
        </p:spPr>
        <p:txBody>
          <a:bodyPr wrap="square" rtlCol="0">
            <a:spAutoFit/>
          </a:bodyPr>
          <a:lstStyle/>
          <a:p>
            <a:pPr algn="ctr"/>
            <a:r>
              <a:rPr lang="es-CO" sz="1000" b="1" dirty="0">
                <a:latin typeface="Century Gothic" panose="020B0502020202020204" pitchFamily="34" charset="0"/>
              </a:rPr>
              <a:t>Estimación de casos vacunación trivalente y tetravalente</a:t>
            </a:r>
          </a:p>
          <a:p>
            <a:endParaRPr lang="es-CO" sz="1000" dirty="0">
              <a:latin typeface="Century Gothic" panose="020B0502020202020204" pitchFamily="34" charset="0"/>
            </a:endParaRPr>
          </a:p>
          <a:p>
            <a:pPr algn="ctr"/>
            <a:r>
              <a:rPr lang="es-CO" sz="1000" dirty="0">
                <a:latin typeface="Century Gothic" panose="020B0502020202020204" pitchFamily="34" charset="0"/>
              </a:rPr>
              <a:t>Desagregado según grupo etario</a:t>
            </a:r>
          </a:p>
          <a:p>
            <a:pPr marL="285750" indent="-285750">
              <a:buFontTx/>
              <a:buChar char="-"/>
            </a:pPr>
            <a:r>
              <a:rPr lang="es-CO" sz="1000" dirty="0">
                <a:latin typeface="Century Gothic" panose="020B0502020202020204" pitchFamily="34" charset="0"/>
              </a:rPr>
              <a:t>Casos totales</a:t>
            </a:r>
          </a:p>
          <a:p>
            <a:pPr marL="285750" indent="-285750">
              <a:buFontTx/>
              <a:buChar char="-"/>
            </a:pPr>
            <a:r>
              <a:rPr lang="es-CO" sz="1000" dirty="0">
                <a:latin typeface="Century Gothic" panose="020B0502020202020204" pitchFamily="34" charset="0"/>
              </a:rPr>
              <a:t>Casos hospitalizados</a:t>
            </a:r>
          </a:p>
          <a:p>
            <a:pPr marL="285750" indent="-285750">
              <a:buFontTx/>
              <a:buChar char="-"/>
            </a:pPr>
            <a:r>
              <a:rPr lang="es-CO" sz="1000" dirty="0">
                <a:latin typeface="Century Gothic" panose="020B0502020202020204" pitchFamily="34" charset="0"/>
              </a:rPr>
              <a:t>Muertes</a:t>
            </a:r>
          </a:p>
        </p:txBody>
      </p:sp>
      <p:sp>
        <p:nvSpPr>
          <p:cNvPr id="28" name="CuadroTexto 8">
            <a:extLst>
              <a:ext uri="{FF2B5EF4-FFF2-40B4-BE49-F238E27FC236}">
                <a16:creationId xmlns:a16="http://schemas.microsoft.com/office/drawing/2014/main" id="{C5416FCC-E997-4432-A650-0C895BAF92CB}"/>
              </a:ext>
            </a:extLst>
          </p:cNvPr>
          <p:cNvSpPr txBox="1"/>
          <p:nvPr/>
        </p:nvSpPr>
        <p:spPr>
          <a:xfrm>
            <a:off x="4124528" y="3212976"/>
            <a:ext cx="1370539" cy="3477875"/>
          </a:xfrm>
          <a:prstGeom prst="rect">
            <a:avLst/>
          </a:prstGeom>
          <a:noFill/>
          <a:ln>
            <a:solidFill>
              <a:srgbClr val="002060"/>
            </a:solidFill>
          </a:ln>
        </p:spPr>
        <p:txBody>
          <a:bodyPr wrap="square" rtlCol="0">
            <a:spAutoFit/>
          </a:bodyPr>
          <a:lstStyle/>
          <a:p>
            <a:pPr algn="ctr"/>
            <a:r>
              <a:rPr lang="es-CO" sz="1000" b="1" dirty="0">
                <a:latin typeface="Century Gothic" panose="020B0502020202020204" pitchFamily="34" charset="0"/>
              </a:rPr>
              <a:t>Estimación de costos</a:t>
            </a:r>
          </a:p>
          <a:p>
            <a:endParaRPr lang="es-CO" sz="1000" dirty="0">
              <a:latin typeface="Century Gothic" panose="020B0502020202020204" pitchFamily="34" charset="0"/>
            </a:endParaRPr>
          </a:p>
          <a:p>
            <a:pPr marL="285750" indent="-285750">
              <a:buFontTx/>
              <a:buChar char="-"/>
            </a:pPr>
            <a:r>
              <a:rPr lang="es-CO" sz="1000" dirty="0">
                <a:latin typeface="Century Gothic" panose="020B0502020202020204" pitchFamily="34" charset="0"/>
              </a:rPr>
              <a:t>Costo directo médico del Sistema de Salud</a:t>
            </a:r>
          </a:p>
          <a:p>
            <a:pPr marL="285750" indent="-285750">
              <a:buFontTx/>
              <a:buChar char="-"/>
            </a:pPr>
            <a:r>
              <a:rPr lang="es-CO" sz="1000" dirty="0">
                <a:latin typeface="Century Gothic" panose="020B0502020202020204" pitchFamily="34" charset="0"/>
              </a:rPr>
              <a:t>Costo Directo de los hogares</a:t>
            </a:r>
          </a:p>
          <a:p>
            <a:pPr marL="285750" indent="-285750">
              <a:buFontTx/>
              <a:buChar char="-"/>
            </a:pPr>
            <a:r>
              <a:rPr lang="es-CO" sz="1000" dirty="0">
                <a:latin typeface="Century Gothic" panose="020B0502020202020204" pitchFamily="34" charset="0"/>
              </a:rPr>
              <a:t>Costo indirecto</a:t>
            </a:r>
          </a:p>
          <a:p>
            <a:pPr marL="285750" indent="-285750">
              <a:buFontTx/>
              <a:buChar char="-"/>
            </a:pPr>
            <a:r>
              <a:rPr lang="es-CO" sz="1000" dirty="0">
                <a:latin typeface="Century Gothic" panose="020B0502020202020204" pitchFamily="34" charset="0"/>
              </a:rPr>
              <a:t>Ingreso no percibido por muerte prematura</a:t>
            </a:r>
          </a:p>
          <a:p>
            <a:pPr marL="285750" indent="-285750">
              <a:buFontTx/>
              <a:buChar char="-"/>
            </a:pPr>
            <a:endParaRPr lang="es-CO" sz="1000" dirty="0">
              <a:latin typeface="Century Gothic" panose="020B0502020202020204" pitchFamily="34" charset="0"/>
            </a:endParaRPr>
          </a:p>
          <a:p>
            <a:pPr algn="ctr"/>
            <a:r>
              <a:rPr lang="es-CO" sz="1000" b="1" dirty="0">
                <a:latin typeface="Century Gothic" panose="020B0502020202020204" pitchFamily="34" charset="0"/>
              </a:rPr>
              <a:t>Estimación carga</a:t>
            </a:r>
          </a:p>
          <a:p>
            <a:endParaRPr lang="es-CO" sz="1000" b="1" dirty="0">
              <a:latin typeface="Century Gothic" panose="020B0502020202020204" pitchFamily="34" charset="0"/>
            </a:endParaRPr>
          </a:p>
          <a:p>
            <a:pPr algn="ctr"/>
            <a:r>
              <a:rPr lang="es-CO" sz="1000" dirty="0">
                <a:latin typeface="Century Gothic" panose="020B0502020202020204" pitchFamily="34" charset="0"/>
              </a:rPr>
              <a:t>Años de Vida Ajustados por Discapacidad (AVAD)</a:t>
            </a:r>
          </a:p>
        </p:txBody>
      </p:sp>
      <p:cxnSp>
        <p:nvCxnSpPr>
          <p:cNvPr id="29" name="Conector angular 10">
            <a:extLst>
              <a:ext uri="{FF2B5EF4-FFF2-40B4-BE49-F238E27FC236}">
                <a16:creationId xmlns:a16="http://schemas.microsoft.com/office/drawing/2014/main" id="{E666638C-DB1B-4825-80C3-49C27B08F490}"/>
              </a:ext>
            </a:extLst>
          </p:cNvPr>
          <p:cNvCxnSpPr>
            <a:cxnSpLocks/>
            <a:stCxn id="26" idx="0"/>
            <a:endCxn id="27" idx="1"/>
          </p:cNvCxnSpPr>
          <p:nvPr/>
        </p:nvCxnSpPr>
        <p:spPr>
          <a:xfrm rot="5400000" flipH="1" flipV="1">
            <a:off x="3425831" y="2298255"/>
            <a:ext cx="798518" cy="598876"/>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0" name="Rectángulo redondeado 13">
            <a:extLst>
              <a:ext uri="{FF2B5EF4-FFF2-40B4-BE49-F238E27FC236}">
                <a16:creationId xmlns:a16="http://schemas.microsoft.com/office/drawing/2014/main" id="{15030550-D2A4-4AB9-A78D-EB8C49F21DDD}"/>
              </a:ext>
            </a:extLst>
          </p:cNvPr>
          <p:cNvSpPr/>
          <p:nvPr/>
        </p:nvSpPr>
        <p:spPr>
          <a:xfrm>
            <a:off x="5627949" y="2996952"/>
            <a:ext cx="1032283" cy="1785104"/>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Modelo de Análisis de Costo Efectividad</a:t>
            </a:r>
            <a:endParaRPr lang="es-CO" sz="1000" dirty="0">
              <a:latin typeface="Century Gothic" panose="020B0502020202020204" pitchFamily="34" charset="0"/>
            </a:endParaRPr>
          </a:p>
        </p:txBody>
      </p:sp>
      <p:sp>
        <p:nvSpPr>
          <p:cNvPr id="32" name="CuadroTexto 22">
            <a:extLst>
              <a:ext uri="{FF2B5EF4-FFF2-40B4-BE49-F238E27FC236}">
                <a16:creationId xmlns:a16="http://schemas.microsoft.com/office/drawing/2014/main" id="{BB4818B0-F95F-4CB8-AC91-EC7F8A49F20C}"/>
              </a:ext>
            </a:extLst>
          </p:cNvPr>
          <p:cNvSpPr txBox="1"/>
          <p:nvPr/>
        </p:nvSpPr>
        <p:spPr>
          <a:xfrm>
            <a:off x="6791058" y="3304728"/>
            <a:ext cx="805277" cy="1169551"/>
          </a:xfrm>
          <a:prstGeom prst="rect">
            <a:avLst/>
          </a:prstGeom>
          <a:noFill/>
          <a:ln>
            <a:solidFill>
              <a:srgbClr val="002060"/>
            </a:solidFill>
          </a:ln>
        </p:spPr>
        <p:txBody>
          <a:bodyPr wrap="square" rtlCol="0">
            <a:spAutoFit/>
          </a:bodyPr>
          <a:lstStyle/>
          <a:p>
            <a:pPr algn="ctr"/>
            <a:r>
              <a:rPr lang="es-CO" sz="1000" b="1" dirty="0">
                <a:latin typeface="Century Gothic" panose="020B0502020202020204" pitchFamily="34" charset="0"/>
              </a:rPr>
              <a:t>Vacuna TIV vs QIV</a:t>
            </a:r>
          </a:p>
          <a:p>
            <a:endParaRPr lang="es-CO" sz="1000" dirty="0">
              <a:latin typeface="Century Gothic" panose="020B0502020202020204" pitchFamily="34" charset="0"/>
            </a:endParaRPr>
          </a:p>
          <a:p>
            <a:r>
              <a:rPr lang="es-CO" sz="1000" dirty="0">
                <a:latin typeface="Century Gothic" panose="020B0502020202020204" pitchFamily="34" charset="0"/>
              </a:rPr>
              <a:t>Costos evitados</a:t>
            </a:r>
          </a:p>
          <a:p>
            <a:r>
              <a:rPr lang="es-CO" sz="1000" dirty="0">
                <a:latin typeface="Century Gothic" panose="020B0502020202020204" pitchFamily="34" charset="0"/>
              </a:rPr>
              <a:t>AVAD evitados</a:t>
            </a:r>
          </a:p>
        </p:txBody>
      </p:sp>
      <p:cxnSp>
        <p:nvCxnSpPr>
          <p:cNvPr id="33" name="Conector recto de flecha 24">
            <a:extLst>
              <a:ext uri="{FF2B5EF4-FFF2-40B4-BE49-F238E27FC236}">
                <a16:creationId xmlns:a16="http://schemas.microsoft.com/office/drawing/2014/main" id="{2DD8D408-B5C4-499A-887E-22E47A155DC8}"/>
              </a:ext>
            </a:extLst>
          </p:cNvPr>
          <p:cNvCxnSpPr>
            <a:cxnSpLocks/>
            <a:stCxn id="27" idx="2"/>
            <a:endCxn id="28" idx="0"/>
          </p:cNvCxnSpPr>
          <p:nvPr/>
        </p:nvCxnSpPr>
        <p:spPr>
          <a:xfrm flipH="1">
            <a:off x="4809798" y="3090986"/>
            <a:ext cx="6518" cy="12199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8">
            <a:extLst>
              <a:ext uri="{FF2B5EF4-FFF2-40B4-BE49-F238E27FC236}">
                <a16:creationId xmlns:a16="http://schemas.microsoft.com/office/drawing/2014/main" id="{B01D666F-2289-429E-A39A-F4F3618944D2}"/>
              </a:ext>
            </a:extLst>
          </p:cNvPr>
          <p:cNvCxnSpPr>
            <a:cxnSpLocks/>
            <a:stCxn id="30" idx="3"/>
            <a:endCxn id="32" idx="1"/>
          </p:cNvCxnSpPr>
          <p:nvPr/>
        </p:nvCxnSpPr>
        <p:spPr>
          <a:xfrm>
            <a:off x="6660232" y="3889504"/>
            <a:ext cx="13082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5" name="Rectángulo redondeado 39">
            <a:extLst>
              <a:ext uri="{FF2B5EF4-FFF2-40B4-BE49-F238E27FC236}">
                <a16:creationId xmlns:a16="http://schemas.microsoft.com/office/drawing/2014/main" id="{DB420220-56F0-42FD-8F99-FEE68C361457}"/>
              </a:ext>
            </a:extLst>
          </p:cNvPr>
          <p:cNvSpPr/>
          <p:nvPr/>
        </p:nvSpPr>
        <p:spPr>
          <a:xfrm>
            <a:off x="7823341" y="2579286"/>
            <a:ext cx="1262697" cy="250505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Razón Costo Efectividad Incremental / PIB per cápita</a:t>
            </a:r>
          </a:p>
          <a:p>
            <a:pPr algn="ctr"/>
            <a:endParaRPr lang="es-CO" sz="1000" b="1" dirty="0">
              <a:latin typeface="Century Gothic" panose="020B0502020202020204" pitchFamily="34" charset="0"/>
            </a:endParaRPr>
          </a:p>
          <a:p>
            <a:pPr algn="ctr"/>
            <a:r>
              <a:rPr lang="es-CO" sz="1000" dirty="0">
                <a:latin typeface="Century Gothic" panose="020B0502020202020204" pitchFamily="34" charset="0"/>
              </a:rPr>
              <a:t>(Perspectiva tercer pagador y social)</a:t>
            </a:r>
          </a:p>
          <a:p>
            <a:pPr algn="ctr"/>
            <a:endParaRPr lang="es-CO" sz="1000" dirty="0">
              <a:latin typeface="Century Gothic" panose="020B0502020202020204" pitchFamily="34" charset="0"/>
            </a:endParaRPr>
          </a:p>
          <a:p>
            <a:pPr algn="ctr"/>
            <a:r>
              <a:rPr lang="es-CO" sz="1000" b="1" dirty="0">
                <a:latin typeface="Century Gothic" panose="020B0502020202020204" pitchFamily="34" charset="0"/>
              </a:rPr>
              <a:t>Análisis </a:t>
            </a:r>
            <a:r>
              <a:rPr lang="es-CO" sz="1000" b="1" dirty="0" err="1">
                <a:latin typeface="Century Gothic" panose="020B0502020202020204" pitchFamily="34" charset="0"/>
              </a:rPr>
              <a:t>univariado</a:t>
            </a:r>
            <a:r>
              <a:rPr lang="es-CO" sz="1000" b="1" dirty="0">
                <a:latin typeface="Century Gothic" panose="020B0502020202020204" pitchFamily="34" charset="0"/>
              </a:rPr>
              <a:t> de sensibilidad</a:t>
            </a:r>
          </a:p>
          <a:p>
            <a:pPr algn="ctr"/>
            <a:r>
              <a:rPr lang="es-CO" sz="1000" b="1" dirty="0">
                <a:latin typeface="Century Gothic" panose="020B0502020202020204" pitchFamily="34" charset="0"/>
              </a:rPr>
              <a:t>(Análisis de tornado)</a:t>
            </a:r>
            <a:endParaRPr lang="es-CO" sz="1000" dirty="0">
              <a:latin typeface="Century Gothic" panose="020B0502020202020204" pitchFamily="34" charset="0"/>
            </a:endParaRPr>
          </a:p>
          <a:p>
            <a:pPr algn="ctr"/>
            <a:endParaRPr lang="es-CO" sz="1000" dirty="0">
              <a:latin typeface="Century Gothic" panose="020B0502020202020204" pitchFamily="34" charset="0"/>
            </a:endParaRPr>
          </a:p>
        </p:txBody>
      </p:sp>
      <p:sp>
        <p:nvSpPr>
          <p:cNvPr id="148" name="Rectángulo redondeado 6">
            <a:extLst>
              <a:ext uri="{FF2B5EF4-FFF2-40B4-BE49-F238E27FC236}">
                <a16:creationId xmlns:a16="http://schemas.microsoft.com/office/drawing/2014/main" id="{36B71AED-3127-4897-8D98-EF4A8127577A}"/>
              </a:ext>
            </a:extLst>
          </p:cNvPr>
          <p:cNvSpPr/>
          <p:nvPr/>
        </p:nvSpPr>
        <p:spPr>
          <a:xfrm>
            <a:off x="107504" y="2697884"/>
            <a:ext cx="1296144" cy="245930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1000" b="1" dirty="0">
                <a:latin typeface="Century Gothic" panose="020B0502020202020204" pitchFamily="34" charset="0"/>
              </a:rPr>
              <a:t>Información inicial</a:t>
            </a:r>
          </a:p>
          <a:p>
            <a:endParaRPr lang="es-CO" sz="1000" b="1" dirty="0">
              <a:latin typeface="Century Gothic" panose="020B0502020202020204" pitchFamily="34" charset="0"/>
            </a:endParaRPr>
          </a:p>
          <a:p>
            <a:pPr algn="ctr"/>
            <a:r>
              <a:rPr lang="es-CO" sz="1000" dirty="0">
                <a:latin typeface="Century Gothic" panose="020B0502020202020204" pitchFamily="34" charset="0"/>
              </a:rPr>
              <a:t>Casos totales</a:t>
            </a:r>
          </a:p>
          <a:p>
            <a:pPr algn="ctr"/>
            <a:endParaRPr lang="es-CO" sz="1000" dirty="0">
              <a:latin typeface="Century Gothic" panose="020B0502020202020204" pitchFamily="34" charset="0"/>
            </a:endParaRPr>
          </a:p>
          <a:p>
            <a:pPr algn="ctr"/>
            <a:r>
              <a:rPr lang="es-CO" sz="1000" dirty="0">
                <a:latin typeface="Century Gothic" panose="020B0502020202020204" pitchFamily="34" charset="0"/>
              </a:rPr>
              <a:t>Casos</a:t>
            </a:r>
          </a:p>
          <a:p>
            <a:pPr algn="ctr"/>
            <a:r>
              <a:rPr lang="es-CO" sz="1000" dirty="0">
                <a:latin typeface="Century Gothic" panose="020B0502020202020204" pitchFamily="34" charset="0"/>
              </a:rPr>
              <a:t> hospitalizados</a:t>
            </a:r>
          </a:p>
          <a:p>
            <a:pPr algn="ctr"/>
            <a:endParaRPr lang="es-CO" sz="1000" dirty="0">
              <a:latin typeface="Century Gothic" panose="020B0502020202020204" pitchFamily="34" charset="0"/>
            </a:endParaRPr>
          </a:p>
          <a:p>
            <a:pPr algn="ctr"/>
            <a:r>
              <a:rPr lang="es-CO" sz="1000" dirty="0">
                <a:latin typeface="Century Gothic" panose="020B0502020202020204" pitchFamily="34" charset="0"/>
              </a:rPr>
              <a:t>Muertes</a:t>
            </a:r>
          </a:p>
          <a:p>
            <a:pPr algn="ctr"/>
            <a:endParaRPr lang="es-CO" sz="1000" dirty="0">
              <a:solidFill>
                <a:srgbClr val="FF0000"/>
              </a:solidFill>
              <a:latin typeface="Century Gothic" panose="020B0502020202020204" pitchFamily="34" charset="0"/>
            </a:endParaRPr>
          </a:p>
          <a:p>
            <a:pPr algn="ctr"/>
            <a:r>
              <a:rPr lang="es-CO" sz="1000" dirty="0">
                <a:latin typeface="Century Gothic" panose="020B0502020202020204" pitchFamily="34" charset="0"/>
              </a:rPr>
              <a:t>Desagregación por rangos de edad </a:t>
            </a:r>
          </a:p>
          <a:p>
            <a:pPr algn="ctr"/>
            <a:endParaRPr lang="es-CO" sz="1000" dirty="0">
              <a:solidFill>
                <a:srgbClr val="FF0000"/>
              </a:solidFill>
              <a:latin typeface="Century Gothic" panose="020B0502020202020204" pitchFamily="34" charset="0"/>
            </a:endParaRPr>
          </a:p>
          <a:p>
            <a:pPr algn="ctr"/>
            <a:r>
              <a:rPr lang="es-CO" sz="1000" dirty="0">
                <a:latin typeface="Century Gothic" panose="020B0502020202020204" pitchFamily="34" charset="0"/>
              </a:rPr>
              <a:t>Cobertura de la vacunación </a:t>
            </a:r>
          </a:p>
        </p:txBody>
      </p:sp>
      <p:sp>
        <p:nvSpPr>
          <p:cNvPr id="149" name="CuadroTexto 8">
            <a:extLst>
              <a:ext uri="{FF2B5EF4-FFF2-40B4-BE49-F238E27FC236}">
                <a16:creationId xmlns:a16="http://schemas.microsoft.com/office/drawing/2014/main" id="{E6185583-0CF5-4FD1-B5A3-DE663FBE27EB}"/>
              </a:ext>
            </a:extLst>
          </p:cNvPr>
          <p:cNvSpPr txBox="1"/>
          <p:nvPr/>
        </p:nvSpPr>
        <p:spPr>
          <a:xfrm>
            <a:off x="1619672" y="1304856"/>
            <a:ext cx="1210924" cy="2554545"/>
          </a:xfrm>
          <a:prstGeom prst="rect">
            <a:avLst/>
          </a:prstGeom>
          <a:noFill/>
          <a:ln>
            <a:solidFill>
              <a:srgbClr val="002060"/>
            </a:solidFill>
          </a:ln>
        </p:spPr>
        <p:txBody>
          <a:bodyPr wrap="square" rtlCol="0">
            <a:spAutoFit/>
          </a:bodyPr>
          <a:lstStyle/>
          <a:p>
            <a:pPr algn="ctr"/>
            <a:r>
              <a:rPr lang="en-US" sz="1000" b="1" dirty="0" err="1">
                <a:latin typeface="Century Gothic" panose="020B0502020202020204" pitchFamily="34" charset="0"/>
              </a:rPr>
              <a:t>Escenario</a:t>
            </a:r>
            <a:r>
              <a:rPr lang="en-US" sz="1000" b="1" dirty="0">
                <a:latin typeface="Century Gothic" panose="020B0502020202020204" pitchFamily="34" charset="0"/>
              </a:rPr>
              <a:t> 1 </a:t>
            </a:r>
            <a:r>
              <a:rPr lang="en-US" sz="1000" b="1" dirty="0" err="1">
                <a:latin typeface="Century Gothic" panose="020B0502020202020204" pitchFamily="34" charset="0"/>
              </a:rPr>
              <a:t>Información</a:t>
            </a:r>
            <a:r>
              <a:rPr lang="en-US" sz="1000" b="1" dirty="0">
                <a:latin typeface="Century Gothic" panose="020B0502020202020204" pitchFamily="34" charset="0"/>
              </a:rPr>
              <a:t> Nacional</a:t>
            </a:r>
          </a:p>
          <a:p>
            <a:endParaRPr lang="es-AR" sz="1000" dirty="0">
              <a:latin typeface="Century Gothic" panose="020B0502020202020204" pitchFamily="34" charset="0"/>
            </a:endParaRPr>
          </a:p>
          <a:p>
            <a:pPr algn="ctr"/>
            <a:r>
              <a:rPr lang="es-AR" sz="1000" dirty="0">
                <a:latin typeface="Century Gothic" panose="020B0502020202020204" pitchFamily="34" charset="0"/>
              </a:rPr>
              <a:t>Informes epidemiológicos periódicos Laboratorio Central de Salud.</a:t>
            </a:r>
          </a:p>
          <a:p>
            <a:pPr algn="ctr"/>
            <a:endParaRPr lang="es-AR" sz="1000" dirty="0">
              <a:latin typeface="Century Gothic" panose="020B0502020202020204" pitchFamily="34" charset="0"/>
            </a:endParaRPr>
          </a:p>
          <a:p>
            <a:pPr algn="ctr"/>
            <a:r>
              <a:rPr lang="es-AR" sz="1000" dirty="0">
                <a:latin typeface="Century Gothic" panose="020B0502020202020204" pitchFamily="34" charset="0"/>
              </a:rPr>
              <a:t>Extrapolación de los centros de vigilancia a la población total</a:t>
            </a:r>
            <a:endParaRPr lang="en-US" sz="1000" dirty="0">
              <a:latin typeface="Century Gothic" panose="020B0502020202020204" pitchFamily="34" charset="0"/>
            </a:endParaRPr>
          </a:p>
        </p:txBody>
      </p:sp>
      <p:sp>
        <p:nvSpPr>
          <p:cNvPr id="150" name="CuadroTexto 8">
            <a:extLst>
              <a:ext uri="{FF2B5EF4-FFF2-40B4-BE49-F238E27FC236}">
                <a16:creationId xmlns:a16="http://schemas.microsoft.com/office/drawing/2014/main" id="{D3E37B58-B6A7-4DFF-B9D6-9B97AD44E350}"/>
              </a:ext>
            </a:extLst>
          </p:cNvPr>
          <p:cNvSpPr txBox="1"/>
          <p:nvPr/>
        </p:nvSpPr>
        <p:spPr>
          <a:xfrm>
            <a:off x="1619672" y="4005064"/>
            <a:ext cx="1210923" cy="2400657"/>
          </a:xfrm>
          <a:prstGeom prst="rect">
            <a:avLst/>
          </a:prstGeom>
          <a:noFill/>
          <a:ln>
            <a:solidFill>
              <a:srgbClr val="002060"/>
            </a:solidFill>
          </a:ln>
        </p:spPr>
        <p:txBody>
          <a:bodyPr wrap="square" rtlCol="0">
            <a:spAutoFit/>
          </a:bodyPr>
          <a:lstStyle/>
          <a:p>
            <a:pPr algn="ctr"/>
            <a:r>
              <a:rPr lang="en-US" sz="1000" b="1" dirty="0" err="1">
                <a:latin typeface="Century Gothic" panose="020B0502020202020204" pitchFamily="34" charset="0"/>
              </a:rPr>
              <a:t>Escenario</a:t>
            </a:r>
            <a:r>
              <a:rPr lang="en-US" sz="1000" b="1" dirty="0">
                <a:latin typeface="Century Gothic" panose="020B0502020202020204" pitchFamily="34" charset="0"/>
              </a:rPr>
              <a:t> 2  </a:t>
            </a:r>
            <a:r>
              <a:rPr lang="en-US" sz="1000" b="1" dirty="0" err="1">
                <a:latin typeface="Century Gothic" panose="020B0502020202020204" pitchFamily="34" charset="0"/>
              </a:rPr>
              <a:t>Información</a:t>
            </a:r>
            <a:r>
              <a:rPr lang="en-US" sz="1000" b="1" dirty="0">
                <a:latin typeface="Century Gothic" panose="020B0502020202020204" pitchFamily="34" charset="0"/>
              </a:rPr>
              <a:t> </a:t>
            </a:r>
            <a:r>
              <a:rPr lang="en-US" sz="1000" b="1" dirty="0" err="1">
                <a:latin typeface="Century Gothic" panose="020B0502020202020204" pitchFamily="34" charset="0"/>
              </a:rPr>
              <a:t>Internacional</a:t>
            </a:r>
            <a:endParaRPr lang="en-US" sz="1000" b="1" dirty="0">
              <a:latin typeface="Century Gothic" panose="020B0502020202020204" pitchFamily="34" charset="0"/>
            </a:endParaRPr>
          </a:p>
          <a:p>
            <a:pPr algn="ctr"/>
            <a:endParaRPr lang="es-AR" sz="1000" dirty="0">
              <a:latin typeface="Century Gothic" panose="020B0502020202020204" pitchFamily="34" charset="0"/>
            </a:endParaRPr>
          </a:p>
          <a:p>
            <a:pPr algn="ctr"/>
            <a:endParaRPr lang="es-AR" sz="1000" dirty="0">
              <a:latin typeface="Century Gothic" panose="020B0502020202020204" pitchFamily="34" charset="0"/>
            </a:endParaRPr>
          </a:p>
          <a:p>
            <a:pPr algn="ctr"/>
            <a:r>
              <a:rPr lang="es-AR" sz="1000" dirty="0">
                <a:latin typeface="Century Gothic" panose="020B0502020202020204" pitchFamily="34" charset="0"/>
              </a:rPr>
              <a:t>Estandarización de datos locales a partir de probabilidades de ataque </a:t>
            </a:r>
          </a:p>
          <a:p>
            <a:pPr algn="ctr"/>
            <a:r>
              <a:rPr lang="es-AR" sz="1000" dirty="0">
                <a:latin typeface="Century Gothic" panose="020B0502020202020204" pitchFamily="34" charset="0"/>
              </a:rPr>
              <a:t>de la </a:t>
            </a:r>
          </a:p>
          <a:p>
            <a:pPr algn="ctr"/>
            <a:r>
              <a:rPr lang="es-AR" sz="1000" dirty="0">
                <a:latin typeface="Century Gothic" panose="020B0502020202020204" pitchFamily="34" charset="0"/>
              </a:rPr>
              <a:t>patología según </a:t>
            </a:r>
          </a:p>
          <a:p>
            <a:pPr algn="ctr"/>
            <a:r>
              <a:rPr lang="es-AR" sz="1000" dirty="0">
                <a:latin typeface="Century Gothic" panose="020B0502020202020204" pitchFamily="34" charset="0"/>
              </a:rPr>
              <a:t>la literatura internacional</a:t>
            </a:r>
          </a:p>
          <a:p>
            <a:pPr algn="ctr"/>
            <a:endParaRPr lang="en-US" sz="1000" dirty="0">
              <a:latin typeface="Century Gothic" panose="020B0502020202020204" pitchFamily="34" charset="0"/>
            </a:endParaRPr>
          </a:p>
        </p:txBody>
      </p:sp>
      <p:cxnSp>
        <p:nvCxnSpPr>
          <p:cNvPr id="189" name="Conector recto de flecha 38">
            <a:extLst>
              <a:ext uri="{FF2B5EF4-FFF2-40B4-BE49-F238E27FC236}">
                <a16:creationId xmlns:a16="http://schemas.microsoft.com/office/drawing/2014/main" id="{E32A4601-090D-4530-AFC1-56E4BEC9307A}"/>
              </a:ext>
            </a:extLst>
          </p:cNvPr>
          <p:cNvCxnSpPr>
            <a:cxnSpLocks/>
          </p:cNvCxnSpPr>
          <p:nvPr/>
        </p:nvCxnSpPr>
        <p:spPr>
          <a:xfrm flipV="1">
            <a:off x="1403648" y="3282824"/>
            <a:ext cx="213866" cy="1"/>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ector recto de flecha 38">
            <a:extLst>
              <a:ext uri="{FF2B5EF4-FFF2-40B4-BE49-F238E27FC236}">
                <a16:creationId xmlns:a16="http://schemas.microsoft.com/office/drawing/2014/main" id="{892FF5AE-893B-4A30-9ACF-D2BF18AD986D}"/>
              </a:ext>
            </a:extLst>
          </p:cNvPr>
          <p:cNvCxnSpPr>
            <a:cxnSpLocks/>
          </p:cNvCxnSpPr>
          <p:nvPr/>
        </p:nvCxnSpPr>
        <p:spPr>
          <a:xfrm>
            <a:off x="1403648" y="4702324"/>
            <a:ext cx="213866"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ector recto de flecha 38">
            <a:extLst>
              <a:ext uri="{FF2B5EF4-FFF2-40B4-BE49-F238E27FC236}">
                <a16:creationId xmlns:a16="http://schemas.microsoft.com/office/drawing/2014/main" id="{930423B6-F07F-459E-9782-D90527413764}"/>
              </a:ext>
            </a:extLst>
          </p:cNvPr>
          <p:cNvCxnSpPr>
            <a:cxnSpLocks/>
          </p:cNvCxnSpPr>
          <p:nvPr/>
        </p:nvCxnSpPr>
        <p:spPr>
          <a:xfrm>
            <a:off x="7596335" y="3888796"/>
            <a:ext cx="197309"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ector recto de flecha 38">
            <a:extLst>
              <a:ext uri="{FF2B5EF4-FFF2-40B4-BE49-F238E27FC236}">
                <a16:creationId xmlns:a16="http://schemas.microsoft.com/office/drawing/2014/main" id="{8205840F-6067-46ED-8C6B-7DCD607B08A4}"/>
              </a:ext>
            </a:extLst>
          </p:cNvPr>
          <p:cNvCxnSpPr>
            <a:cxnSpLocks/>
          </p:cNvCxnSpPr>
          <p:nvPr/>
        </p:nvCxnSpPr>
        <p:spPr>
          <a:xfrm>
            <a:off x="2830595" y="4365104"/>
            <a:ext cx="22700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Conector recto de flecha 38">
            <a:extLst>
              <a:ext uri="{FF2B5EF4-FFF2-40B4-BE49-F238E27FC236}">
                <a16:creationId xmlns:a16="http://schemas.microsoft.com/office/drawing/2014/main" id="{D793122E-CA38-49AD-9DE8-7BB5C9780FC5}"/>
              </a:ext>
            </a:extLst>
          </p:cNvPr>
          <p:cNvCxnSpPr>
            <a:cxnSpLocks/>
          </p:cNvCxnSpPr>
          <p:nvPr/>
        </p:nvCxnSpPr>
        <p:spPr>
          <a:xfrm>
            <a:off x="2830595" y="3501008"/>
            <a:ext cx="227005" cy="0"/>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Conector angular 10">
            <a:extLst>
              <a:ext uri="{FF2B5EF4-FFF2-40B4-BE49-F238E27FC236}">
                <a16:creationId xmlns:a16="http://schemas.microsoft.com/office/drawing/2014/main" id="{910CEBF4-13DA-4899-94B5-09F0F8BC57D7}"/>
              </a:ext>
            </a:extLst>
          </p:cNvPr>
          <p:cNvCxnSpPr>
            <a:cxnSpLocks/>
            <a:stCxn id="28" idx="3"/>
            <a:endCxn id="30" idx="2"/>
          </p:cNvCxnSpPr>
          <p:nvPr/>
        </p:nvCxnSpPr>
        <p:spPr>
          <a:xfrm flipV="1">
            <a:off x="5495067" y="4782056"/>
            <a:ext cx="649024" cy="169858"/>
          </a:xfrm>
          <a:prstGeom prst="bentConnector2">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161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98" y="-138860"/>
            <a:ext cx="8724230" cy="1477328"/>
          </a:xfrm>
        </p:spPr>
        <p:txBody>
          <a:bodyPr/>
          <a:lstStyle/>
          <a:p>
            <a:br>
              <a:rPr lang="en-GB" sz="3200" dirty="0"/>
            </a:br>
            <a:r>
              <a:rPr lang="en-GB" sz="3200" dirty="0"/>
              <a:t>Model output </a:t>
            </a:r>
            <a:br>
              <a:rPr lang="en-GB" sz="3200" dirty="0"/>
            </a:br>
            <a:endParaRPr lang="en-GB" sz="3200" dirty="0"/>
          </a:p>
        </p:txBody>
      </p:sp>
      <p:sp>
        <p:nvSpPr>
          <p:cNvPr id="3" name="Slide Number Placeholder 2"/>
          <p:cNvSpPr>
            <a:spLocks noGrp="1"/>
          </p:cNvSpPr>
          <p:nvPr>
            <p:ph type="sldNum" sz="quarter" idx="12"/>
          </p:nvPr>
        </p:nvSpPr>
        <p:spPr/>
        <p:txBody>
          <a:bodyPr/>
          <a:lstStyle/>
          <a:p>
            <a:pPr defTabSz="457200"/>
            <a:r>
              <a:rPr lang="en-GB">
                <a:solidFill>
                  <a:srgbClr val="808080"/>
                </a:solidFill>
              </a:rPr>
              <a:t> </a:t>
            </a:r>
            <a:fld id="{399EEC96-C5B4-2244-9175-85D35485B312}" type="slidenum">
              <a:rPr lang="en-GB" b="1">
                <a:solidFill>
                  <a:srgbClr val="808080"/>
                </a:solidFill>
              </a:rPr>
              <a:pPr defTabSz="457200"/>
              <a:t>9</a:t>
            </a:fld>
            <a:endParaRPr lang="en-GB" dirty="0">
              <a:solidFill>
                <a:srgbClr val="80808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5DC6704-BAE4-4858-85D6-69B60EB18DC1}"/>
                  </a:ext>
                </a:extLst>
              </p:cNvPr>
              <p:cNvSpPr txBox="1"/>
              <p:nvPr/>
            </p:nvSpPr>
            <p:spPr>
              <a:xfrm>
                <a:off x="-36512" y="1075174"/>
                <a:ext cx="9399179" cy="5539978"/>
              </a:xfrm>
              <a:prstGeom prst="rect">
                <a:avLst/>
              </a:prstGeom>
              <a:noFill/>
            </p:spPr>
            <p:txBody>
              <a:bodyPr wrap="square" anchor="t">
                <a:spAutoFit/>
              </a:bodyPr>
              <a:lstStyle/>
              <a:p>
                <a:pPr algn="l"/>
                <a:endParaRPr lang="en-US" sz="1000" b="0" i="0" u="none" strike="noStrike" baseline="0" dirty="0">
                  <a:solidFill>
                    <a:srgbClr val="000000"/>
                  </a:solidFill>
                  <a:latin typeface="Calibri" panose="020F0502020204030204" pitchFamily="34" charset="0"/>
                </a:endParaRPr>
              </a:p>
              <a:p>
                <a:pPr marL="342900" indent="-342900">
                  <a:buClr>
                    <a:srgbClr val="0070C0"/>
                  </a:buClr>
                  <a:buFont typeface="Arial" panose="020B0604020202020204" pitchFamily="34" charset="0"/>
                  <a:buChar char="•"/>
                </a:pPr>
                <a:r>
                  <a:rPr lang="en-GB" sz="2000" dirty="0">
                    <a:solidFill>
                      <a:schemeClr val="tx2">
                        <a:lumMod val="50000"/>
                      </a:schemeClr>
                    </a:solidFill>
                  </a:rPr>
                  <a:t>Los </a:t>
                </a:r>
                <a:r>
                  <a:rPr lang="en-GB" sz="2000" dirty="0" err="1">
                    <a:solidFill>
                      <a:schemeClr val="tx2">
                        <a:lumMod val="50000"/>
                      </a:schemeClr>
                    </a:solidFill>
                  </a:rPr>
                  <a:t>modelos</a:t>
                </a:r>
                <a:r>
                  <a:rPr lang="en-GB" sz="2000" dirty="0">
                    <a:solidFill>
                      <a:schemeClr val="tx2">
                        <a:lumMod val="50000"/>
                      </a:schemeClr>
                    </a:solidFill>
                  </a:rPr>
                  <a:t> </a:t>
                </a:r>
                <a:r>
                  <a:rPr lang="en-GB" sz="2000" dirty="0" err="1">
                    <a:solidFill>
                      <a:schemeClr val="tx2">
                        <a:lumMod val="50000"/>
                      </a:schemeClr>
                    </a:solidFill>
                  </a:rPr>
                  <a:t>generaron</a:t>
                </a:r>
                <a:r>
                  <a:rPr lang="en-GB" sz="2000" dirty="0">
                    <a:solidFill>
                      <a:schemeClr val="tx2">
                        <a:lumMod val="50000"/>
                      </a:schemeClr>
                    </a:solidFill>
                  </a:rPr>
                  <a:t> los </a:t>
                </a:r>
                <a:r>
                  <a:rPr lang="en-GB" sz="2000" dirty="0" err="1">
                    <a:solidFill>
                      <a:schemeClr val="tx2">
                        <a:lumMod val="50000"/>
                      </a:schemeClr>
                    </a:solidFill>
                  </a:rPr>
                  <a:t>siguientes</a:t>
                </a:r>
                <a:r>
                  <a:rPr lang="en-GB" sz="2000" dirty="0">
                    <a:solidFill>
                      <a:schemeClr val="tx2">
                        <a:lumMod val="50000"/>
                      </a:schemeClr>
                    </a:solidFill>
                  </a:rPr>
                  <a:t> </a:t>
                </a:r>
                <a:r>
                  <a:rPr lang="en-GB" sz="2000" dirty="0" err="1">
                    <a:solidFill>
                      <a:schemeClr val="tx2">
                        <a:lumMod val="50000"/>
                      </a:schemeClr>
                    </a:solidFill>
                  </a:rPr>
                  <a:t>resultados</a:t>
                </a:r>
                <a:r>
                  <a:rPr lang="en-GB" sz="2000" dirty="0">
                    <a:solidFill>
                      <a:schemeClr val="tx2">
                        <a:lumMod val="50000"/>
                      </a:schemeClr>
                    </a:solidFill>
                  </a:rPr>
                  <a:t> </a:t>
                </a:r>
                <a:r>
                  <a:rPr lang="en-GB" sz="2000" dirty="0" err="1">
                    <a:solidFill>
                      <a:schemeClr val="tx2">
                        <a:lumMod val="50000"/>
                      </a:schemeClr>
                    </a:solidFill>
                  </a:rPr>
                  <a:t>en</a:t>
                </a:r>
                <a:r>
                  <a:rPr lang="en-GB" sz="2000" dirty="0">
                    <a:solidFill>
                      <a:schemeClr val="tx2">
                        <a:lumMod val="50000"/>
                      </a:schemeClr>
                    </a:solidFill>
                  </a:rPr>
                  <a:t> </a:t>
                </a:r>
                <a:r>
                  <a:rPr lang="en-GB" sz="2000" dirty="0" err="1">
                    <a:solidFill>
                      <a:schemeClr val="tx2">
                        <a:lumMod val="50000"/>
                      </a:schemeClr>
                    </a:solidFill>
                  </a:rPr>
                  <a:t>cada</a:t>
                </a:r>
                <a:r>
                  <a:rPr lang="en-GB" sz="2000" dirty="0">
                    <a:solidFill>
                      <a:schemeClr val="tx2">
                        <a:lumMod val="50000"/>
                      </a:schemeClr>
                    </a:solidFill>
                  </a:rPr>
                  <a:t> </a:t>
                </a:r>
                <a:r>
                  <a:rPr lang="en-GB" sz="2000" dirty="0" err="1">
                    <a:solidFill>
                      <a:schemeClr val="tx2">
                        <a:lumMod val="50000"/>
                      </a:schemeClr>
                    </a:solidFill>
                  </a:rPr>
                  <a:t>caso</a:t>
                </a:r>
                <a:r>
                  <a:rPr lang="en-GB" sz="2000" dirty="0">
                    <a:solidFill>
                      <a:schemeClr val="tx2">
                        <a:lumMod val="50000"/>
                      </a:schemeClr>
                    </a:solidFill>
                  </a:rPr>
                  <a:t>:</a:t>
                </a:r>
              </a:p>
              <a:p>
                <a:pPr marL="342900" indent="-342900">
                  <a:buClr>
                    <a:srgbClr val="0070C0"/>
                  </a:buClr>
                  <a:buFont typeface="Arial" panose="020B0604020202020204" pitchFamily="34" charset="0"/>
                  <a:buChar char="•"/>
                </a:pPr>
                <a:endParaRPr lang="en-US" sz="2000" dirty="0">
                  <a:solidFill>
                    <a:schemeClr val="tx2">
                      <a:lumMod val="50000"/>
                    </a:schemeClr>
                  </a:solidFill>
                </a:endParaRPr>
              </a:p>
              <a:p>
                <a:pPr marL="800100" lvl="1" indent="-342900">
                  <a:buFont typeface="Calibri" panose="020F0502020204030204" pitchFamily="34" charset="0"/>
                  <a:buChar char="‐"/>
                </a:pPr>
                <a:r>
                  <a:rPr lang="en-US" sz="2000" dirty="0">
                    <a:solidFill>
                      <a:schemeClr val="tx2">
                        <a:lumMod val="50000"/>
                      </a:schemeClr>
                    </a:solidFill>
                  </a:rPr>
                  <a:t>El </a:t>
                </a:r>
                <a:r>
                  <a:rPr lang="en-US" sz="2000" dirty="0" err="1">
                    <a:solidFill>
                      <a:schemeClr val="tx2">
                        <a:lumMod val="50000"/>
                      </a:schemeClr>
                    </a:solidFill>
                  </a:rPr>
                  <a:t>beneficio</a:t>
                </a:r>
                <a:r>
                  <a:rPr lang="en-US" sz="2000" dirty="0">
                    <a:solidFill>
                      <a:schemeClr val="tx2">
                        <a:lumMod val="50000"/>
                      </a:schemeClr>
                    </a:solidFill>
                  </a:rPr>
                  <a:t> </a:t>
                </a:r>
                <a:r>
                  <a:rPr lang="en-US" sz="2000" dirty="0" err="1">
                    <a:solidFill>
                      <a:schemeClr val="tx2">
                        <a:lumMod val="50000"/>
                      </a:schemeClr>
                    </a:solidFill>
                  </a:rPr>
                  <a:t>clínico</a:t>
                </a:r>
                <a:r>
                  <a:rPr lang="en-US" sz="2000" dirty="0">
                    <a:solidFill>
                      <a:schemeClr val="tx2">
                        <a:lumMod val="50000"/>
                      </a:schemeClr>
                    </a:solidFill>
                  </a:rPr>
                  <a:t> de QIV:</a:t>
                </a:r>
              </a:p>
              <a:p>
                <a:pPr marL="1257300" lvl="2" indent="-342900">
                  <a:buFont typeface="Calibri" panose="020F0502020204030204" pitchFamily="34" charset="0"/>
                  <a:buChar char="‐"/>
                </a:pPr>
                <a:r>
                  <a:rPr lang="en-GB" b="1" dirty="0">
                    <a:solidFill>
                      <a:schemeClr val="tx2">
                        <a:lumMod val="50000"/>
                      </a:schemeClr>
                    </a:solidFill>
                  </a:rPr>
                  <a:t>Uruguay:  </a:t>
                </a:r>
                <a:r>
                  <a:rPr lang="en-GB" dirty="0" err="1">
                    <a:solidFill>
                      <a:schemeClr val="tx2">
                        <a:lumMod val="50000"/>
                      </a:schemeClr>
                    </a:solidFill>
                  </a:rPr>
                  <a:t>número</a:t>
                </a:r>
                <a:r>
                  <a:rPr lang="en-GB" dirty="0">
                    <a:solidFill>
                      <a:schemeClr val="tx2">
                        <a:lumMod val="50000"/>
                      </a:schemeClr>
                    </a:solidFill>
                  </a:rPr>
                  <a:t> de </a:t>
                </a:r>
                <a:r>
                  <a:rPr lang="en-GB" dirty="0" err="1">
                    <a:solidFill>
                      <a:schemeClr val="tx2">
                        <a:lumMod val="50000"/>
                      </a:schemeClr>
                    </a:solidFill>
                  </a:rPr>
                  <a:t>casos</a:t>
                </a:r>
                <a:r>
                  <a:rPr lang="en-GB" dirty="0">
                    <a:solidFill>
                      <a:schemeClr val="tx2">
                        <a:lumMod val="50000"/>
                      </a:schemeClr>
                    </a:solidFill>
                  </a:rPr>
                  <a:t>, </a:t>
                </a:r>
                <a:r>
                  <a:rPr lang="en-GB" dirty="0" err="1">
                    <a:solidFill>
                      <a:schemeClr val="tx2">
                        <a:lumMod val="50000"/>
                      </a:schemeClr>
                    </a:solidFill>
                  </a:rPr>
                  <a:t>consultas</a:t>
                </a:r>
                <a:r>
                  <a:rPr lang="en-GB" dirty="0">
                    <a:solidFill>
                      <a:schemeClr val="tx2">
                        <a:lumMod val="50000"/>
                      </a:schemeClr>
                    </a:solidFill>
                  </a:rPr>
                  <a:t> al </a:t>
                </a:r>
                <a:r>
                  <a:rPr lang="en-GB" dirty="0" err="1">
                    <a:solidFill>
                      <a:schemeClr val="tx2">
                        <a:lumMod val="50000"/>
                      </a:schemeClr>
                    </a:solidFill>
                  </a:rPr>
                  <a:t>sistema</a:t>
                </a:r>
                <a:r>
                  <a:rPr lang="en-GB" dirty="0">
                    <a:solidFill>
                      <a:schemeClr val="tx2">
                        <a:lumMod val="50000"/>
                      </a:schemeClr>
                    </a:solidFill>
                  </a:rPr>
                  <a:t> de </a:t>
                </a:r>
                <a:r>
                  <a:rPr lang="en-GB" dirty="0" err="1">
                    <a:solidFill>
                      <a:schemeClr val="tx2">
                        <a:lumMod val="50000"/>
                      </a:schemeClr>
                    </a:solidFill>
                  </a:rPr>
                  <a:t>médico</a:t>
                </a:r>
                <a:r>
                  <a:rPr lang="en-GB" dirty="0">
                    <a:solidFill>
                      <a:schemeClr val="tx2">
                        <a:lumMod val="50000"/>
                      </a:schemeClr>
                    </a:solidFill>
                  </a:rPr>
                  <a:t> , </a:t>
                </a:r>
                <a:r>
                  <a:rPr lang="en-GB" dirty="0" err="1">
                    <a:solidFill>
                      <a:schemeClr val="tx2">
                        <a:lumMod val="50000"/>
                      </a:schemeClr>
                    </a:solidFill>
                  </a:rPr>
                  <a:t>hospitalizaciones</a:t>
                </a:r>
                <a:r>
                  <a:rPr lang="en-GB" dirty="0">
                    <a:solidFill>
                      <a:schemeClr val="tx2">
                        <a:lumMod val="50000"/>
                      </a:schemeClr>
                    </a:solidFill>
                  </a:rPr>
                  <a:t> y </a:t>
                </a:r>
                <a:r>
                  <a:rPr lang="en-GB" dirty="0" err="1">
                    <a:solidFill>
                      <a:schemeClr val="tx2">
                        <a:lumMod val="50000"/>
                      </a:schemeClr>
                    </a:solidFill>
                  </a:rPr>
                  <a:t>muertes</a:t>
                </a:r>
                <a:r>
                  <a:rPr lang="en-GB" dirty="0">
                    <a:solidFill>
                      <a:schemeClr val="tx2">
                        <a:lumMod val="50000"/>
                      </a:schemeClr>
                    </a:solidFill>
                  </a:rPr>
                  <a:t> </a:t>
                </a:r>
                <a:r>
                  <a:rPr lang="en-GB" dirty="0" err="1">
                    <a:solidFill>
                      <a:schemeClr val="tx2">
                        <a:lumMod val="50000"/>
                      </a:schemeClr>
                    </a:solidFill>
                  </a:rPr>
                  <a:t>evitadas</a:t>
                </a:r>
                <a:r>
                  <a:rPr lang="en-GB" dirty="0">
                    <a:solidFill>
                      <a:schemeClr val="tx2">
                        <a:lumMod val="50000"/>
                      </a:schemeClr>
                    </a:solidFill>
                  </a:rPr>
                  <a:t>, </a:t>
                </a:r>
                <a:r>
                  <a:rPr lang="en-GB" dirty="0" err="1">
                    <a:solidFill>
                      <a:schemeClr val="tx2">
                        <a:lumMod val="50000"/>
                      </a:schemeClr>
                    </a:solidFill>
                  </a:rPr>
                  <a:t>Años</a:t>
                </a:r>
                <a:r>
                  <a:rPr lang="en-GB" dirty="0">
                    <a:solidFill>
                      <a:schemeClr val="tx2">
                        <a:lumMod val="50000"/>
                      </a:schemeClr>
                    </a:solidFill>
                  </a:rPr>
                  <a:t> de Vida </a:t>
                </a:r>
                <a:r>
                  <a:rPr lang="en-GB" dirty="0" err="1">
                    <a:solidFill>
                      <a:schemeClr val="tx2">
                        <a:lumMod val="50000"/>
                      </a:schemeClr>
                    </a:solidFill>
                  </a:rPr>
                  <a:t>Ajustados</a:t>
                </a:r>
                <a:r>
                  <a:rPr lang="en-GB" dirty="0">
                    <a:solidFill>
                      <a:schemeClr val="tx2">
                        <a:lumMod val="50000"/>
                      </a:schemeClr>
                    </a:solidFill>
                  </a:rPr>
                  <a:t> por Calidad (AVACs o QALYs) </a:t>
                </a:r>
                <a:r>
                  <a:rPr lang="en-GB" dirty="0" err="1">
                    <a:solidFill>
                      <a:schemeClr val="tx2">
                        <a:lumMod val="50000"/>
                      </a:schemeClr>
                    </a:solidFill>
                  </a:rPr>
                  <a:t>ganados</a:t>
                </a:r>
                <a:endParaRPr lang="en-US" sz="2000" dirty="0">
                  <a:solidFill>
                    <a:schemeClr val="tx2">
                      <a:lumMod val="50000"/>
                    </a:schemeClr>
                  </a:solidFill>
                </a:endParaRPr>
              </a:p>
              <a:p>
                <a:pPr marL="1257300" lvl="2" indent="-342900">
                  <a:buFont typeface="Calibri" panose="020F0502020204030204" pitchFamily="34" charset="0"/>
                  <a:buChar char="‐"/>
                </a:pPr>
                <a:r>
                  <a:rPr lang="en-US" b="1" dirty="0">
                    <a:solidFill>
                      <a:schemeClr val="tx2">
                        <a:lumMod val="50000"/>
                      </a:schemeClr>
                    </a:solidFill>
                  </a:rPr>
                  <a:t>Paraguay</a:t>
                </a:r>
                <a:r>
                  <a:rPr lang="en-US" dirty="0">
                    <a:solidFill>
                      <a:schemeClr val="tx2">
                        <a:lumMod val="50000"/>
                      </a:schemeClr>
                    </a:solidFill>
                  </a:rPr>
                  <a:t>: carga de la </a:t>
                </a:r>
                <a:r>
                  <a:rPr lang="en-US" dirty="0" err="1">
                    <a:solidFill>
                      <a:schemeClr val="tx2">
                        <a:lumMod val="50000"/>
                      </a:schemeClr>
                    </a:solidFill>
                  </a:rPr>
                  <a:t>enfermedad</a:t>
                </a:r>
                <a:r>
                  <a:rPr lang="en-US" dirty="0">
                    <a:solidFill>
                      <a:schemeClr val="tx2">
                        <a:lumMod val="50000"/>
                      </a:schemeClr>
                    </a:solidFill>
                  </a:rPr>
                  <a:t>, </a:t>
                </a:r>
                <a:r>
                  <a:rPr lang="en-US" dirty="0" err="1">
                    <a:solidFill>
                      <a:schemeClr val="tx2">
                        <a:lumMod val="50000"/>
                      </a:schemeClr>
                    </a:solidFill>
                  </a:rPr>
                  <a:t>Años</a:t>
                </a:r>
                <a:r>
                  <a:rPr lang="en-US" dirty="0">
                    <a:solidFill>
                      <a:schemeClr val="tx2">
                        <a:lumMod val="50000"/>
                      </a:schemeClr>
                    </a:solidFill>
                  </a:rPr>
                  <a:t> de Vida </a:t>
                </a:r>
                <a:r>
                  <a:rPr lang="en-US" dirty="0" err="1">
                    <a:solidFill>
                      <a:schemeClr val="tx2">
                        <a:lumMod val="50000"/>
                      </a:schemeClr>
                    </a:solidFill>
                  </a:rPr>
                  <a:t>Ajustados</a:t>
                </a:r>
                <a:r>
                  <a:rPr lang="en-US" dirty="0">
                    <a:solidFill>
                      <a:schemeClr val="tx2">
                        <a:lumMod val="50000"/>
                      </a:schemeClr>
                    </a:solidFill>
                  </a:rPr>
                  <a:t> por </a:t>
                </a:r>
                <a:r>
                  <a:rPr lang="en-US" dirty="0" err="1">
                    <a:solidFill>
                      <a:schemeClr val="tx2">
                        <a:lumMod val="50000"/>
                      </a:schemeClr>
                    </a:solidFill>
                  </a:rPr>
                  <a:t>Discapacidad</a:t>
                </a:r>
                <a:r>
                  <a:rPr lang="en-US" dirty="0">
                    <a:solidFill>
                      <a:schemeClr val="tx2">
                        <a:lumMod val="50000"/>
                      </a:schemeClr>
                    </a:solidFill>
                  </a:rPr>
                  <a:t> (AVAD</a:t>
                </a:r>
              </a:p>
              <a:p>
                <a:pPr lvl="2"/>
                <a:r>
                  <a:rPr lang="en-US" dirty="0">
                    <a:solidFill>
                      <a:schemeClr val="tx2">
                        <a:lumMod val="50000"/>
                      </a:schemeClr>
                    </a:solidFill>
                  </a:rPr>
                  <a:t>       o DALYS) </a:t>
                </a:r>
                <a:r>
                  <a:rPr lang="en-US" dirty="0" err="1">
                    <a:solidFill>
                      <a:schemeClr val="tx2">
                        <a:lumMod val="50000"/>
                      </a:schemeClr>
                    </a:solidFill>
                  </a:rPr>
                  <a:t>evitados</a:t>
                </a:r>
                <a:endParaRPr lang="en-US" dirty="0">
                  <a:solidFill>
                    <a:schemeClr val="tx2">
                      <a:lumMod val="50000"/>
                    </a:schemeClr>
                  </a:solidFill>
                </a:endParaRPr>
              </a:p>
              <a:p>
                <a:endParaRPr lang="en-US" sz="2000" b="0" i="0" u="none" strike="noStrike" baseline="0" dirty="0">
                  <a:latin typeface="Calibri" panose="020F0502020204030204" pitchFamily="34" charset="0"/>
                </a:endParaRPr>
              </a:p>
              <a:p>
                <a:pPr lvl="1"/>
                <a:endParaRPr lang="en-US" sz="2800" dirty="0">
                  <a:latin typeface="Calibri" panose="020F0502020204030204" pitchFamily="34" charset="0"/>
                </a:endParaRPr>
              </a:p>
              <a:p>
                <a:pPr lvl="1"/>
                <a:endParaRPr lang="en-US" sz="2800" b="1" dirty="0">
                  <a:latin typeface="Calibri" panose="020F0502020204030204" pitchFamily="34" charset="0"/>
                </a:endParaRPr>
              </a:p>
              <a:p>
                <a:pPr marL="800100" lvl="1" indent="-342900">
                  <a:buClr>
                    <a:srgbClr val="0070C0"/>
                  </a:buClr>
                  <a:buFont typeface="Calibri" panose="020F0502020204030204" pitchFamily="34" charset="0"/>
                  <a:buChar char="‐"/>
                </a:pPr>
                <a:r>
                  <a:rPr lang="en-GB" sz="2000" dirty="0">
                    <a:solidFill>
                      <a:schemeClr val="tx2">
                        <a:lumMod val="50000"/>
                      </a:schemeClr>
                    </a:solidFill>
                  </a:rPr>
                  <a:t>El </a:t>
                </a:r>
                <a:r>
                  <a:rPr lang="en-GB" sz="2000" dirty="0" err="1">
                    <a:solidFill>
                      <a:schemeClr val="tx2">
                        <a:lumMod val="50000"/>
                      </a:schemeClr>
                    </a:solidFill>
                  </a:rPr>
                  <a:t>costo</a:t>
                </a:r>
                <a:r>
                  <a:rPr lang="en-GB" sz="2000" dirty="0">
                    <a:solidFill>
                      <a:schemeClr val="tx2">
                        <a:lumMod val="50000"/>
                      </a:schemeClr>
                    </a:solidFill>
                  </a:rPr>
                  <a:t> incremental (</a:t>
                </a:r>
                <a14:m>
                  <m:oMath xmlns:m="http://schemas.openxmlformats.org/officeDocument/2006/math">
                    <m:r>
                      <a:rPr lang="en-GB" sz="2000">
                        <a:solidFill>
                          <a:schemeClr val="tx2">
                            <a:lumMod val="50000"/>
                          </a:schemeClr>
                        </a:solidFill>
                        <a:latin typeface="Cambria Math" panose="02040503050406030204" pitchFamily="18" charset="0"/>
                      </a:rPr>
                      <m:t>∆</m:t>
                    </m:r>
                    <m:r>
                      <a:rPr lang="en-GB" sz="2000">
                        <a:solidFill>
                          <a:schemeClr val="tx2">
                            <a:lumMod val="50000"/>
                          </a:schemeClr>
                        </a:solidFill>
                        <a:latin typeface="Cambria Math" panose="02040503050406030204" pitchFamily="18" charset="0"/>
                      </a:rPr>
                      <m:t>𝐶</m:t>
                    </m:r>
                  </m:oMath>
                </a14:m>
                <a:r>
                  <a:rPr lang="en-GB" sz="2000" dirty="0">
                    <a:solidFill>
                      <a:schemeClr val="tx2">
                        <a:lumMod val="50000"/>
                      </a:schemeClr>
                    </a:solidFill>
                  </a:rPr>
                  <a:t>), </a:t>
                </a:r>
                <a:r>
                  <a:rPr lang="en-GB" sz="2000" dirty="0" err="1">
                    <a:solidFill>
                      <a:schemeClr val="tx2">
                        <a:lumMod val="50000"/>
                      </a:schemeClr>
                    </a:solidFill>
                  </a:rPr>
                  <a:t>impulsado</a:t>
                </a:r>
                <a:r>
                  <a:rPr lang="en-GB" sz="2000" dirty="0">
                    <a:solidFill>
                      <a:schemeClr val="tx2">
                        <a:lumMod val="50000"/>
                      </a:schemeClr>
                    </a:solidFill>
                  </a:rPr>
                  <a:t> por:</a:t>
                </a:r>
              </a:p>
              <a:p>
                <a:pPr marL="1257300" lvl="4" indent="-342900">
                  <a:buFont typeface="Calibri" panose="020F0502020204030204" pitchFamily="34" charset="0"/>
                  <a:buChar char="‐"/>
                </a:pPr>
                <a:r>
                  <a:rPr lang="en-GB" dirty="0" err="1">
                    <a:solidFill>
                      <a:schemeClr val="tx2">
                        <a:lumMod val="50000"/>
                      </a:schemeClr>
                    </a:solidFill>
                  </a:rPr>
                  <a:t>costo</a:t>
                </a:r>
                <a:r>
                  <a:rPr lang="en-GB" dirty="0">
                    <a:solidFill>
                      <a:schemeClr val="tx2">
                        <a:lumMod val="50000"/>
                      </a:schemeClr>
                    </a:solidFill>
                  </a:rPr>
                  <a:t> </a:t>
                </a:r>
                <a:r>
                  <a:rPr lang="en-GB" dirty="0" err="1">
                    <a:solidFill>
                      <a:schemeClr val="tx2">
                        <a:lumMod val="50000"/>
                      </a:schemeClr>
                    </a:solidFill>
                  </a:rPr>
                  <a:t>adicional</a:t>
                </a:r>
                <a:r>
                  <a:rPr lang="en-GB" dirty="0">
                    <a:solidFill>
                      <a:schemeClr val="tx2">
                        <a:lumMod val="50000"/>
                      </a:schemeClr>
                    </a:solidFill>
                  </a:rPr>
                  <a:t> del </a:t>
                </a:r>
                <a:r>
                  <a:rPr lang="en-GB" dirty="0" err="1">
                    <a:solidFill>
                      <a:schemeClr val="tx2">
                        <a:lumMod val="50000"/>
                      </a:schemeClr>
                    </a:solidFill>
                  </a:rPr>
                  <a:t>tratamiento</a:t>
                </a:r>
                <a:r>
                  <a:rPr lang="en-GB" dirty="0">
                    <a:solidFill>
                      <a:schemeClr val="tx2">
                        <a:lumMod val="50000"/>
                      </a:schemeClr>
                    </a:solidFill>
                  </a:rPr>
                  <a:t> QIV, </a:t>
                </a:r>
                <a:r>
                  <a:rPr lang="en-GB" dirty="0" err="1">
                    <a:solidFill>
                      <a:schemeClr val="tx2">
                        <a:lumMod val="50000"/>
                      </a:schemeClr>
                    </a:solidFill>
                  </a:rPr>
                  <a:t>atribuible</a:t>
                </a:r>
                <a:r>
                  <a:rPr lang="en-GB" dirty="0">
                    <a:solidFill>
                      <a:schemeClr val="tx2">
                        <a:lumMod val="50000"/>
                      </a:schemeClr>
                    </a:solidFill>
                  </a:rPr>
                  <a:t> al mayor </a:t>
                </a:r>
                <a:r>
                  <a:rPr lang="en-GB" dirty="0" err="1">
                    <a:solidFill>
                      <a:schemeClr val="tx2">
                        <a:lumMod val="50000"/>
                      </a:schemeClr>
                    </a:solidFill>
                  </a:rPr>
                  <a:t>costo</a:t>
                </a:r>
                <a:r>
                  <a:rPr lang="en-GB" dirty="0">
                    <a:solidFill>
                      <a:schemeClr val="tx2">
                        <a:lumMod val="50000"/>
                      </a:schemeClr>
                    </a:solidFill>
                  </a:rPr>
                  <a:t> de la </a:t>
                </a:r>
                <a:r>
                  <a:rPr lang="en-GB" dirty="0" err="1">
                    <a:solidFill>
                      <a:schemeClr val="tx2">
                        <a:lumMod val="50000"/>
                      </a:schemeClr>
                    </a:solidFill>
                  </a:rPr>
                  <a:t>vacuna</a:t>
                </a:r>
                <a:r>
                  <a:rPr lang="en-GB" dirty="0">
                    <a:solidFill>
                      <a:schemeClr val="tx2">
                        <a:lumMod val="50000"/>
                      </a:schemeClr>
                    </a:solidFill>
                  </a:rPr>
                  <a:t>, </a:t>
                </a:r>
              </a:p>
              <a:p>
                <a:pPr marL="1257300" lvl="4" indent="-342900">
                  <a:buFont typeface="Calibri" panose="020F0502020204030204" pitchFamily="34" charset="0"/>
                  <a:buChar char="‐"/>
                </a:pPr>
                <a:r>
                  <a:rPr lang="en-GB" dirty="0" err="1">
                    <a:solidFill>
                      <a:schemeClr val="tx2">
                        <a:lumMod val="50000"/>
                      </a:schemeClr>
                    </a:solidFill>
                  </a:rPr>
                  <a:t>costo</a:t>
                </a:r>
                <a:r>
                  <a:rPr lang="en-GB" dirty="0">
                    <a:solidFill>
                      <a:schemeClr val="tx2">
                        <a:lumMod val="50000"/>
                      </a:schemeClr>
                    </a:solidFill>
                  </a:rPr>
                  <a:t> </a:t>
                </a:r>
                <a:r>
                  <a:rPr lang="en-GB" dirty="0" err="1">
                    <a:solidFill>
                      <a:schemeClr val="tx2">
                        <a:lumMod val="50000"/>
                      </a:schemeClr>
                    </a:solidFill>
                  </a:rPr>
                  <a:t>ahorrado</a:t>
                </a:r>
                <a:r>
                  <a:rPr lang="en-GB" dirty="0">
                    <a:solidFill>
                      <a:schemeClr val="tx2">
                        <a:lumMod val="50000"/>
                      </a:schemeClr>
                    </a:solidFill>
                  </a:rPr>
                  <a:t> con QIV, por el </a:t>
                </a:r>
                <a:r>
                  <a:rPr lang="en-GB" dirty="0" err="1">
                    <a:solidFill>
                      <a:schemeClr val="tx2">
                        <a:lumMod val="50000"/>
                      </a:schemeClr>
                    </a:solidFill>
                  </a:rPr>
                  <a:t>beneficio</a:t>
                </a:r>
                <a:r>
                  <a:rPr lang="en-GB" dirty="0">
                    <a:solidFill>
                      <a:schemeClr val="tx2">
                        <a:lumMod val="50000"/>
                      </a:schemeClr>
                    </a:solidFill>
                  </a:rPr>
                  <a:t> </a:t>
                </a:r>
                <a:r>
                  <a:rPr lang="en-GB" dirty="0" err="1">
                    <a:solidFill>
                      <a:schemeClr val="tx2">
                        <a:lumMod val="50000"/>
                      </a:schemeClr>
                    </a:solidFill>
                  </a:rPr>
                  <a:t>en</a:t>
                </a:r>
                <a:r>
                  <a:rPr lang="en-GB" dirty="0">
                    <a:solidFill>
                      <a:schemeClr val="tx2">
                        <a:lumMod val="50000"/>
                      </a:schemeClr>
                    </a:solidFill>
                  </a:rPr>
                  <a:t> </a:t>
                </a:r>
                <a:r>
                  <a:rPr lang="en-GB" dirty="0" err="1">
                    <a:solidFill>
                      <a:schemeClr val="tx2">
                        <a:lumMod val="50000"/>
                      </a:schemeClr>
                    </a:solidFill>
                  </a:rPr>
                  <a:t>salud</a:t>
                </a:r>
                <a:r>
                  <a:rPr lang="en-GB" dirty="0">
                    <a:solidFill>
                      <a:schemeClr val="tx2">
                        <a:lumMod val="50000"/>
                      </a:schemeClr>
                    </a:solidFill>
                  </a:rPr>
                  <a:t>.</a:t>
                </a:r>
              </a:p>
              <a:p>
                <a:endParaRPr lang="es-AR" sz="2400" dirty="0">
                  <a:solidFill>
                    <a:schemeClr val="tx2">
                      <a:lumMod val="50000"/>
                    </a:schemeClr>
                  </a:solidFill>
                </a:endParaRPr>
              </a:p>
              <a:p>
                <a:pPr marL="800100" lvl="1" indent="-342900">
                  <a:buClr>
                    <a:srgbClr val="0070C0"/>
                  </a:buClr>
                  <a:buFont typeface="Calibri" panose="020F0502020204030204" pitchFamily="34" charset="0"/>
                  <a:buChar char="‐"/>
                </a:pPr>
                <a:r>
                  <a:rPr lang="es-AR" sz="2000" dirty="0">
                    <a:solidFill>
                      <a:schemeClr val="tx2">
                        <a:lumMod val="50000"/>
                      </a:schemeClr>
                    </a:solidFill>
                  </a:rPr>
                  <a:t>La Razón de Costo Efectividad Incremental (RCEI) calculada como:</a:t>
                </a:r>
              </a:p>
              <a:p>
                <a:endParaRPr lang="en-US" sz="1800" b="0" i="0" u="none" strike="noStrike" baseline="0" dirty="0">
                  <a:latin typeface="Cambria Math" panose="02040503050406030204" pitchFamily="18" charset="0"/>
                </a:endParaRPr>
              </a:p>
              <a:p>
                <a:r>
                  <a:rPr lang="en-US" sz="1800" b="0" i="0" u="none" strike="noStrike" baseline="0" dirty="0">
                    <a:latin typeface="Cambria Math" panose="02040503050406030204" pitchFamily="18" charset="0"/>
                  </a:rPr>
                  <a:t>                                      </a:t>
                </a:r>
                <a:endParaRPr lang="en-US" sz="2000" dirty="0">
                  <a:solidFill>
                    <a:schemeClr val="tx2">
                      <a:lumMod val="50000"/>
                    </a:schemeClr>
                  </a:solidFill>
                </a:endParaRPr>
              </a:p>
            </p:txBody>
          </p:sp>
        </mc:Choice>
        <mc:Fallback xmlns="">
          <p:sp>
            <p:nvSpPr>
              <p:cNvPr id="6" name="TextBox 5">
                <a:extLst>
                  <a:ext uri="{FF2B5EF4-FFF2-40B4-BE49-F238E27FC236}">
                    <a16:creationId xmlns:a16="http://schemas.microsoft.com/office/drawing/2014/main" id="{D5DC6704-BAE4-4858-85D6-69B60EB18DC1}"/>
                  </a:ext>
                </a:extLst>
              </p:cNvPr>
              <p:cNvSpPr txBox="1">
                <a:spLocks noRot="1" noChangeAspect="1" noMove="1" noResize="1" noEditPoints="1" noAdjustHandles="1" noChangeArrowheads="1" noChangeShapeType="1" noTextEdit="1"/>
              </p:cNvSpPr>
              <p:nvPr/>
            </p:nvSpPr>
            <p:spPr>
              <a:xfrm>
                <a:off x="-36512" y="1075174"/>
                <a:ext cx="9399179" cy="5539978"/>
              </a:xfrm>
              <a:prstGeom prst="rect">
                <a:avLst/>
              </a:prstGeom>
              <a:blipFill>
                <a:blip r:embed="rId3"/>
                <a:stretch>
                  <a:fillRect l="-584"/>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57B6DA10-9E7D-4C91-A967-E331F807146D}"/>
              </a:ext>
            </a:extLst>
          </p:cNvPr>
          <p:cNvGrpSpPr/>
          <p:nvPr/>
        </p:nvGrpSpPr>
        <p:grpSpPr>
          <a:xfrm>
            <a:off x="1763688" y="3609938"/>
            <a:ext cx="6624736" cy="470450"/>
            <a:chOff x="1691680" y="3429000"/>
            <a:chExt cx="6624736" cy="470450"/>
          </a:xfrm>
        </p:grpSpPr>
        <p:sp>
          <p:nvSpPr>
            <p:cNvPr id="5" name="Rectangle 4">
              <a:extLst>
                <a:ext uri="{FF2B5EF4-FFF2-40B4-BE49-F238E27FC236}">
                  <a16:creationId xmlns:a16="http://schemas.microsoft.com/office/drawing/2014/main" id="{EEC0B224-9494-4894-ADAF-F23D18970CCA}"/>
                </a:ext>
              </a:extLst>
            </p:cNvPr>
            <p:cNvSpPr/>
            <p:nvPr/>
          </p:nvSpPr>
          <p:spPr>
            <a:xfrm>
              <a:off x="1691680" y="3429000"/>
              <a:ext cx="1970996" cy="470450"/>
            </a:xfrm>
            <a:prstGeom prst="rect">
              <a:avLst/>
            </a:prstGeom>
            <a:solidFill>
              <a:schemeClr val="accent3">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chemeClr val="tx2">
                      <a:lumMod val="50000"/>
                    </a:schemeClr>
                  </a:solidFill>
                </a:rPr>
                <a:t>Años</a:t>
              </a:r>
              <a:r>
                <a:rPr lang="en-US" sz="1200" dirty="0">
                  <a:solidFill>
                    <a:schemeClr val="tx2">
                      <a:lumMod val="50000"/>
                    </a:schemeClr>
                  </a:solidFill>
                </a:rPr>
                <a:t> de Vida </a:t>
              </a:r>
              <a:r>
                <a:rPr lang="en-US" sz="1200" dirty="0" err="1">
                  <a:solidFill>
                    <a:schemeClr val="tx2">
                      <a:lumMod val="50000"/>
                    </a:schemeClr>
                  </a:solidFill>
                </a:rPr>
                <a:t>Ajustados</a:t>
              </a:r>
              <a:r>
                <a:rPr lang="en-US" sz="1200" dirty="0">
                  <a:solidFill>
                    <a:schemeClr val="tx2">
                      <a:lumMod val="50000"/>
                    </a:schemeClr>
                  </a:solidFill>
                </a:rPr>
                <a:t> por </a:t>
              </a:r>
              <a:r>
                <a:rPr lang="en-US" sz="1200" dirty="0" err="1">
                  <a:solidFill>
                    <a:schemeClr val="tx2">
                      <a:lumMod val="50000"/>
                    </a:schemeClr>
                  </a:solidFill>
                </a:rPr>
                <a:t>Discapacidad</a:t>
              </a:r>
              <a:r>
                <a:rPr lang="en-US" sz="1200" dirty="0">
                  <a:solidFill>
                    <a:schemeClr val="tx2">
                      <a:lumMod val="50000"/>
                    </a:schemeClr>
                  </a:solidFill>
                </a:rPr>
                <a:t>* (AVAD)</a:t>
              </a:r>
              <a:endParaRPr lang="en-US" sz="1200" dirty="0"/>
            </a:p>
          </p:txBody>
        </p:sp>
        <p:sp>
          <p:nvSpPr>
            <p:cNvPr id="10" name="TextBox 9">
              <a:extLst>
                <a:ext uri="{FF2B5EF4-FFF2-40B4-BE49-F238E27FC236}">
                  <a16:creationId xmlns:a16="http://schemas.microsoft.com/office/drawing/2014/main" id="{82E0F048-3E1F-433D-BDD1-BCA1660AD735}"/>
                </a:ext>
              </a:extLst>
            </p:cNvPr>
            <p:cNvSpPr txBox="1"/>
            <p:nvPr/>
          </p:nvSpPr>
          <p:spPr>
            <a:xfrm>
              <a:off x="3717426" y="3521794"/>
              <a:ext cx="219000" cy="276999"/>
            </a:xfrm>
            <a:prstGeom prst="rect">
              <a:avLst/>
            </a:prstGeom>
            <a:noFill/>
          </p:spPr>
          <p:txBody>
            <a:bodyPr wrap="square">
              <a:spAutoFit/>
            </a:bodyPr>
            <a:lstStyle/>
            <a:p>
              <a:r>
                <a:rPr lang="en-US" sz="1200" dirty="0">
                  <a:solidFill>
                    <a:schemeClr val="tx2">
                      <a:lumMod val="50000"/>
                    </a:schemeClr>
                  </a:solidFill>
                </a:rPr>
                <a:t>= </a:t>
              </a:r>
              <a:endParaRPr lang="en-US" sz="1200" dirty="0"/>
            </a:p>
          </p:txBody>
        </p:sp>
        <p:sp>
          <p:nvSpPr>
            <p:cNvPr id="11" name="Rectangle 10">
              <a:extLst>
                <a:ext uri="{FF2B5EF4-FFF2-40B4-BE49-F238E27FC236}">
                  <a16:creationId xmlns:a16="http://schemas.microsoft.com/office/drawing/2014/main" id="{4E1C3768-8848-41CE-A28E-373BE7B6E0C0}"/>
                </a:ext>
              </a:extLst>
            </p:cNvPr>
            <p:cNvSpPr/>
            <p:nvPr/>
          </p:nvSpPr>
          <p:spPr>
            <a:xfrm>
              <a:off x="4045925" y="3429000"/>
              <a:ext cx="1970996" cy="470450"/>
            </a:xfrm>
            <a:prstGeom prst="rect">
              <a:avLst/>
            </a:prstGeom>
            <a:solidFill>
              <a:schemeClr val="accent3">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err="1">
                  <a:solidFill>
                    <a:schemeClr val="tx2">
                      <a:lumMod val="50000"/>
                    </a:schemeClr>
                  </a:solidFill>
                </a:rPr>
                <a:t>Años</a:t>
              </a:r>
              <a:r>
                <a:rPr lang="en-US" sz="1200" dirty="0">
                  <a:solidFill>
                    <a:schemeClr val="tx2">
                      <a:lumMod val="50000"/>
                    </a:schemeClr>
                  </a:solidFill>
                </a:rPr>
                <a:t> </a:t>
              </a:r>
              <a:r>
                <a:rPr lang="en-US" sz="1200" dirty="0" err="1">
                  <a:solidFill>
                    <a:schemeClr val="tx2">
                      <a:lumMod val="50000"/>
                    </a:schemeClr>
                  </a:solidFill>
                </a:rPr>
                <a:t>perdidos</a:t>
              </a:r>
              <a:r>
                <a:rPr lang="en-US" sz="1200" dirty="0">
                  <a:solidFill>
                    <a:schemeClr val="tx2">
                      <a:lumMod val="50000"/>
                    </a:schemeClr>
                  </a:solidFill>
                </a:rPr>
                <a:t> por </a:t>
              </a:r>
              <a:r>
                <a:rPr lang="en-US" sz="1200" dirty="0" err="1">
                  <a:solidFill>
                    <a:schemeClr val="tx2">
                      <a:lumMod val="50000"/>
                    </a:schemeClr>
                  </a:solidFill>
                </a:rPr>
                <a:t>discapacidad</a:t>
              </a:r>
              <a:endParaRPr lang="en-US" sz="1200" dirty="0">
                <a:solidFill>
                  <a:schemeClr val="tx2">
                    <a:lumMod val="50000"/>
                  </a:schemeClr>
                </a:solidFill>
              </a:endParaRPr>
            </a:p>
          </p:txBody>
        </p:sp>
        <p:sp>
          <p:nvSpPr>
            <p:cNvPr id="12" name="Rectangle 11">
              <a:extLst>
                <a:ext uri="{FF2B5EF4-FFF2-40B4-BE49-F238E27FC236}">
                  <a16:creationId xmlns:a16="http://schemas.microsoft.com/office/drawing/2014/main" id="{38070797-6503-4875-A2BB-300D99550867}"/>
                </a:ext>
              </a:extLst>
            </p:cNvPr>
            <p:cNvSpPr/>
            <p:nvPr/>
          </p:nvSpPr>
          <p:spPr>
            <a:xfrm>
              <a:off x="6345420" y="3429000"/>
              <a:ext cx="1970996" cy="470450"/>
            </a:xfrm>
            <a:prstGeom prst="rect">
              <a:avLst/>
            </a:prstGeom>
            <a:solidFill>
              <a:schemeClr val="accent3">
                <a:alpha val="4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s-AR" sz="1200" dirty="0">
                  <a:solidFill>
                    <a:schemeClr val="tx2">
                      <a:lumMod val="50000"/>
                    </a:schemeClr>
                  </a:solidFill>
                </a:rPr>
                <a:t>Años perdidos debido a muerte prematura</a:t>
              </a:r>
              <a:endParaRPr lang="en-US" sz="1200" dirty="0">
                <a:solidFill>
                  <a:schemeClr val="tx2">
                    <a:lumMod val="50000"/>
                  </a:schemeClr>
                </a:solidFill>
              </a:endParaRPr>
            </a:p>
          </p:txBody>
        </p:sp>
        <p:sp>
          <p:nvSpPr>
            <p:cNvPr id="13" name="TextBox 12">
              <a:extLst>
                <a:ext uri="{FF2B5EF4-FFF2-40B4-BE49-F238E27FC236}">
                  <a16:creationId xmlns:a16="http://schemas.microsoft.com/office/drawing/2014/main" id="{8B5AD98D-7B1F-479B-8AC9-CC26BA9F6970}"/>
                </a:ext>
              </a:extLst>
            </p:cNvPr>
            <p:cNvSpPr txBox="1"/>
            <p:nvPr/>
          </p:nvSpPr>
          <p:spPr>
            <a:xfrm>
              <a:off x="6061477" y="3521794"/>
              <a:ext cx="239387" cy="276999"/>
            </a:xfrm>
            <a:prstGeom prst="rect">
              <a:avLst/>
            </a:prstGeom>
            <a:noFill/>
          </p:spPr>
          <p:txBody>
            <a:bodyPr wrap="square">
              <a:spAutoFit/>
            </a:bodyPr>
            <a:lstStyle/>
            <a:p>
              <a:r>
                <a:rPr lang="en-US" sz="1200" dirty="0">
                  <a:solidFill>
                    <a:schemeClr val="tx2">
                      <a:lumMod val="50000"/>
                    </a:schemeClr>
                  </a:solidFill>
                </a:rPr>
                <a:t>+</a:t>
              </a:r>
              <a:endParaRPr lang="en-US" sz="1200" dirty="0"/>
            </a:p>
          </p:txBody>
        </p:sp>
      </p:grpSp>
      <p:sp>
        <p:nvSpPr>
          <p:cNvPr id="16" name="TextBox 15">
            <a:extLst>
              <a:ext uri="{FF2B5EF4-FFF2-40B4-BE49-F238E27FC236}">
                <a16:creationId xmlns:a16="http://schemas.microsoft.com/office/drawing/2014/main" id="{35F9B7EC-A966-4960-A5DC-8C98C2B3340D}"/>
              </a:ext>
            </a:extLst>
          </p:cNvPr>
          <p:cNvSpPr txBox="1"/>
          <p:nvPr/>
        </p:nvSpPr>
        <p:spPr>
          <a:xfrm>
            <a:off x="1403648" y="6615152"/>
            <a:ext cx="8763436" cy="215444"/>
          </a:xfrm>
          <a:prstGeom prst="rect">
            <a:avLst/>
          </a:prstGeom>
          <a:noFill/>
        </p:spPr>
        <p:txBody>
          <a:bodyPr wrap="square">
            <a:spAutoFit/>
          </a:bodyPr>
          <a:lstStyle/>
          <a:p>
            <a:r>
              <a:rPr lang="en-US" sz="800" dirty="0">
                <a:solidFill>
                  <a:schemeClr val="tx2">
                    <a:lumMod val="50000"/>
                  </a:schemeClr>
                </a:solidFill>
              </a:rPr>
              <a:t>* El </a:t>
            </a:r>
            <a:r>
              <a:rPr lang="en-US" sz="800" dirty="0" err="1">
                <a:solidFill>
                  <a:schemeClr val="tx2">
                    <a:lumMod val="50000"/>
                  </a:schemeClr>
                </a:solidFill>
              </a:rPr>
              <a:t>cálculo</a:t>
            </a:r>
            <a:r>
              <a:rPr lang="en-US" sz="800" dirty="0">
                <a:solidFill>
                  <a:schemeClr val="tx2">
                    <a:lumMod val="50000"/>
                  </a:schemeClr>
                </a:solidFill>
              </a:rPr>
              <a:t> de los </a:t>
            </a:r>
            <a:r>
              <a:rPr lang="en-US" sz="800" dirty="0" err="1">
                <a:solidFill>
                  <a:schemeClr val="tx2">
                    <a:lumMod val="50000"/>
                  </a:schemeClr>
                </a:solidFill>
              </a:rPr>
              <a:t>años</a:t>
            </a:r>
            <a:r>
              <a:rPr lang="en-US" sz="800" dirty="0">
                <a:solidFill>
                  <a:schemeClr val="tx2">
                    <a:lumMod val="50000"/>
                  </a:schemeClr>
                </a:solidFill>
              </a:rPr>
              <a:t> de </a:t>
            </a:r>
            <a:r>
              <a:rPr lang="en-US" sz="800" dirty="0" err="1">
                <a:solidFill>
                  <a:schemeClr val="tx2">
                    <a:lumMod val="50000"/>
                  </a:schemeClr>
                </a:solidFill>
              </a:rPr>
              <a:t>vida</a:t>
            </a:r>
            <a:r>
              <a:rPr lang="en-US" sz="800" dirty="0">
                <a:solidFill>
                  <a:schemeClr val="tx2">
                    <a:lumMod val="50000"/>
                  </a:schemeClr>
                </a:solidFill>
              </a:rPr>
              <a:t> </a:t>
            </a:r>
            <a:r>
              <a:rPr lang="en-US" sz="800" dirty="0" err="1">
                <a:solidFill>
                  <a:schemeClr val="tx2">
                    <a:lumMod val="50000"/>
                  </a:schemeClr>
                </a:solidFill>
              </a:rPr>
              <a:t>ajustados</a:t>
            </a:r>
            <a:r>
              <a:rPr lang="en-US" sz="800" dirty="0">
                <a:solidFill>
                  <a:schemeClr val="tx2">
                    <a:lumMod val="50000"/>
                  </a:schemeClr>
                </a:solidFill>
              </a:rPr>
              <a:t> por </a:t>
            </a:r>
            <a:r>
              <a:rPr lang="en-US" sz="800" dirty="0" err="1">
                <a:solidFill>
                  <a:schemeClr val="tx2">
                    <a:lumMod val="50000"/>
                  </a:schemeClr>
                </a:solidFill>
              </a:rPr>
              <a:t>discapacidad</a:t>
            </a:r>
            <a:r>
              <a:rPr lang="en-US" sz="800" dirty="0">
                <a:solidFill>
                  <a:schemeClr val="tx2">
                    <a:lumMod val="50000"/>
                  </a:schemeClr>
                </a:solidFill>
              </a:rPr>
              <a:t> </a:t>
            </a:r>
            <a:r>
              <a:rPr lang="en-US" sz="800" dirty="0" err="1">
                <a:solidFill>
                  <a:schemeClr val="tx2">
                    <a:lumMod val="50000"/>
                  </a:schemeClr>
                </a:solidFill>
              </a:rPr>
              <a:t>siguió</a:t>
            </a:r>
            <a:r>
              <a:rPr lang="en-US" sz="800" dirty="0">
                <a:solidFill>
                  <a:schemeClr val="tx2">
                    <a:lumMod val="50000"/>
                  </a:schemeClr>
                </a:solidFill>
              </a:rPr>
              <a:t> de la </a:t>
            </a:r>
            <a:r>
              <a:rPr lang="en-US" sz="800" dirty="0" err="1">
                <a:solidFill>
                  <a:schemeClr val="tx2">
                    <a:lumMod val="50000"/>
                  </a:schemeClr>
                </a:solidFill>
              </a:rPr>
              <a:t>definición</a:t>
            </a:r>
            <a:r>
              <a:rPr lang="en-US" sz="800" dirty="0">
                <a:solidFill>
                  <a:schemeClr val="tx2">
                    <a:lumMod val="50000"/>
                  </a:schemeClr>
                </a:solidFill>
              </a:rPr>
              <a:t> de Murray y López (1996) y se </a:t>
            </a:r>
            <a:r>
              <a:rPr lang="en-US" sz="800" dirty="0" err="1">
                <a:solidFill>
                  <a:schemeClr val="tx2">
                    <a:lumMod val="50000"/>
                  </a:schemeClr>
                </a:solidFill>
              </a:rPr>
              <a:t>desagregó</a:t>
            </a:r>
            <a:r>
              <a:rPr lang="en-US" sz="800" dirty="0">
                <a:solidFill>
                  <a:schemeClr val="tx2">
                    <a:lumMod val="50000"/>
                  </a:schemeClr>
                </a:solidFill>
              </a:rPr>
              <a:t> </a:t>
            </a:r>
            <a:r>
              <a:rPr lang="en-US" sz="800" dirty="0" err="1">
                <a:solidFill>
                  <a:schemeClr val="tx2">
                    <a:lumMod val="50000"/>
                  </a:schemeClr>
                </a:solidFill>
              </a:rPr>
              <a:t>según</a:t>
            </a:r>
            <a:r>
              <a:rPr lang="en-US" sz="800" dirty="0">
                <a:solidFill>
                  <a:schemeClr val="tx2">
                    <a:lumMod val="50000"/>
                  </a:schemeClr>
                </a:solidFill>
              </a:rPr>
              <a:t> </a:t>
            </a:r>
            <a:r>
              <a:rPr lang="en-US" sz="800" dirty="0" err="1">
                <a:solidFill>
                  <a:schemeClr val="tx2">
                    <a:lumMod val="50000"/>
                  </a:schemeClr>
                </a:solidFill>
              </a:rPr>
              <a:t>grupos</a:t>
            </a:r>
            <a:r>
              <a:rPr lang="en-US" sz="800" dirty="0">
                <a:solidFill>
                  <a:schemeClr val="tx2">
                    <a:lumMod val="50000"/>
                  </a:schemeClr>
                </a:solidFill>
              </a:rPr>
              <a:t> </a:t>
            </a:r>
            <a:r>
              <a:rPr lang="en-US" sz="800" dirty="0" err="1">
                <a:solidFill>
                  <a:schemeClr val="tx2">
                    <a:lumMod val="50000"/>
                  </a:schemeClr>
                </a:solidFill>
              </a:rPr>
              <a:t>etarios</a:t>
            </a:r>
            <a:endParaRPr lang="en-US" sz="800" dirty="0">
              <a:solidFill>
                <a:schemeClr val="tx2">
                  <a:lumMod val="50000"/>
                </a:schemeClr>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5F94FDA-382F-4268-8F26-07E118280367}"/>
                  </a:ext>
                </a:extLst>
              </p:cNvPr>
              <p:cNvSpPr txBox="1"/>
              <p:nvPr/>
            </p:nvSpPr>
            <p:spPr>
              <a:xfrm>
                <a:off x="626020" y="5956165"/>
                <a:ext cx="4085477" cy="470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1" i="1" smtClean="0">
                          <a:solidFill>
                            <a:schemeClr val="tx2"/>
                          </a:solidFill>
                          <a:latin typeface="Cambria Math" panose="02040503050406030204" pitchFamily="18" charset="0"/>
                        </a:rPr>
                        <m:t>𝑼𝒓𝒖𝒈𝒖𝒂𝒚</m:t>
                      </m:r>
                      <m:r>
                        <a:rPr lang="es-AR" sz="1200" b="0" i="1" smtClean="0">
                          <a:latin typeface="Cambria Math" panose="02040503050406030204" pitchFamily="18" charset="0"/>
                        </a:rPr>
                        <m:t>       </m:t>
                      </m:r>
                      <m:r>
                        <a:rPr lang="es-AR" sz="1200" b="0" i="1" smtClean="0">
                          <a:latin typeface="Cambria Math" panose="02040503050406030204" pitchFamily="18" charset="0"/>
                        </a:rPr>
                        <m:t>𝑅𝐶𝐸𝐼</m:t>
                      </m:r>
                      <m:r>
                        <a:rPr lang="en-GB" sz="1200" i="1" smtClean="0">
                          <a:latin typeface="Cambria Math"/>
                        </a:rPr>
                        <m:t>=</m:t>
                      </m:r>
                      <m:f>
                        <m:fPr>
                          <m:ctrlPr>
                            <a:rPr lang="en-GB" sz="1200" i="1" smtClean="0">
                              <a:latin typeface="Cambria Math" panose="02040503050406030204" pitchFamily="18" charset="0"/>
                            </a:rPr>
                          </m:ctrlPr>
                        </m:fPr>
                        <m:num>
                          <m:r>
                            <a:rPr lang="en-GB" sz="1200" i="1">
                              <a:latin typeface="Cambria Math"/>
                            </a:rPr>
                            <m:t>𝐶</m:t>
                          </m:r>
                          <m:r>
                            <a:rPr lang="es-AR" sz="1200" b="0" i="1" smtClean="0">
                              <a:latin typeface="Cambria Math" panose="02040503050406030204" pitchFamily="18" charset="0"/>
                            </a:rPr>
                            <m:t>𝑜𝑠𝑡𝑜</m:t>
                          </m:r>
                          <m:r>
                            <a:rPr lang="es-AR" sz="1200" b="0" i="1" smtClean="0">
                              <a:latin typeface="Cambria Math" panose="02040503050406030204" pitchFamily="18" charset="0"/>
                            </a:rPr>
                            <m:t> </m:t>
                          </m:r>
                          <m:r>
                            <a:rPr lang="es-AR" sz="1200" b="0" i="1" smtClean="0">
                              <a:latin typeface="Cambria Math" panose="02040503050406030204" pitchFamily="18" charset="0"/>
                            </a:rPr>
                            <m:t>𝑡𝑜𝑡𝑎𝑙</m:t>
                          </m:r>
                          <m:r>
                            <a:rPr lang="es-AR" sz="1200" b="0" i="1" smtClean="0">
                              <a:latin typeface="Cambria Math" panose="02040503050406030204" pitchFamily="18" charset="0"/>
                            </a:rPr>
                            <m:t> </m:t>
                          </m:r>
                          <m:r>
                            <a:rPr lang="es-AR" sz="1200" b="0" i="1" smtClean="0">
                              <a:latin typeface="Cambria Math" panose="02040503050406030204" pitchFamily="18" charset="0"/>
                            </a:rPr>
                            <m:t>𝑄𝐼𝑉</m:t>
                          </m:r>
                          <m:r>
                            <a:rPr lang="es-AR" sz="1200" b="0" i="1" smtClean="0">
                              <a:latin typeface="Cambria Math" panose="02040503050406030204" pitchFamily="18" charset="0"/>
                            </a:rPr>
                            <m:t> −</m:t>
                          </m:r>
                          <m:r>
                            <a:rPr lang="es-AR" sz="1200" b="0" i="1" smtClean="0">
                              <a:latin typeface="Cambria Math" panose="02040503050406030204" pitchFamily="18" charset="0"/>
                            </a:rPr>
                            <m:t>𝐶𝑜𝑠𝑡𝑜</m:t>
                          </m:r>
                          <m:r>
                            <a:rPr lang="es-AR" sz="1200" b="0" i="1" smtClean="0">
                              <a:latin typeface="Cambria Math" panose="02040503050406030204" pitchFamily="18" charset="0"/>
                            </a:rPr>
                            <m:t>  </m:t>
                          </m:r>
                          <m:r>
                            <a:rPr lang="es-AR" sz="1200" b="0" i="1" smtClean="0">
                              <a:latin typeface="Cambria Math" panose="02040503050406030204" pitchFamily="18" charset="0"/>
                            </a:rPr>
                            <m:t>𝑡𝑜𝑡𝑎𝑙</m:t>
                          </m:r>
                          <m:r>
                            <a:rPr lang="es-AR" sz="1200" b="0" i="1" smtClean="0">
                              <a:latin typeface="Cambria Math" panose="02040503050406030204" pitchFamily="18" charset="0"/>
                            </a:rPr>
                            <m:t>  </m:t>
                          </m:r>
                          <m:r>
                            <a:rPr lang="es-AR" sz="1200" b="0" i="1" smtClean="0">
                              <a:latin typeface="Cambria Math" panose="02040503050406030204" pitchFamily="18" charset="0"/>
                            </a:rPr>
                            <m:t>𝑇𝐼𝑉</m:t>
                          </m:r>
                        </m:num>
                        <m:den>
                          <m:r>
                            <a:rPr lang="es-AR" sz="1200" b="0" i="1" smtClean="0">
                              <a:latin typeface="Cambria Math" panose="02040503050406030204" pitchFamily="18" charset="0"/>
                            </a:rPr>
                            <m:t>𝐴𝑉𝐴𝐶</m:t>
                          </m:r>
                          <m:r>
                            <a:rPr lang="es-AR" sz="1200" b="0" i="1" smtClean="0">
                              <a:latin typeface="Cambria Math" panose="02040503050406030204" pitchFamily="18" charset="0"/>
                            </a:rPr>
                            <m:t> </m:t>
                          </m:r>
                          <m:r>
                            <a:rPr lang="es-AR" sz="1200" b="0" i="1" smtClean="0">
                              <a:latin typeface="Cambria Math" panose="02040503050406030204" pitchFamily="18" charset="0"/>
                            </a:rPr>
                            <m:t>𝑄𝐼𝑉</m:t>
                          </m:r>
                          <m:r>
                            <a:rPr lang="es-AR" sz="1200" b="0" i="1" smtClean="0">
                              <a:latin typeface="Cambria Math" panose="02040503050406030204" pitchFamily="18" charset="0"/>
                            </a:rPr>
                            <m:t> −</m:t>
                          </m:r>
                          <m:r>
                            <a:rPr lang="es-AR" sz="1200" b="0" i="1" smtClean="0">
                              <a:latin typeface="Cambria Math" panose="02040503050406030204" pitchFamily="18" charset="0"/>
                            </a:rPr>
                            <m:t>𝐴𝑉𝐴𝐶</m:t>
                          </m:r>
                          <m:r>
                            <a:rPr lang="es-AR" sz="1200" b="0" i="1" smtClean="0">
                              <a:latin typeface="Cambria Math" panose="02040503050406030204" pitchFamily="18" charset="0"/>
                            </a:rPr>
                            <m:t> </m:t>
                          </m:r>
                          <m:r>
                            <a:rPr lang="es-AR" sz="1200" b="0" i="1" smtClean="0">
                              <a:latin typeface="Cambria Math" panose="02040503050406030204" pitchFamily="18" charset="0"/>
                            </a:rPr>
                            <m:t>𝑇𝐼𝑉</m:t>
                          </m:r>
                        </m:den>
                      </m:f>
                    </m:oMath>
                  </m:oMathPara>
                </a14:m>
                <a:endParaRPr lang="en-US" sz="1200" dirty="0"/>
              </a:p>
            </p:txBody>
          </p:sp>
        </mc:Choice>
        <mc:Fallback xmlns="">
          <p:sp>
            <p:nvSpPr>
              <p:cNvPr id="18" name="TextBox 17">
                <a:extLst>
                  <a:ext uri="{FF2B5EF4-FFF2-40B4-BE49-F238E27FC236}">
                    <a16:creationId xmlns:a16="http://schemas.microsoft.com/office/drawing/2014/main" id="{C5F94FDA-382F-4268-8F26-07E118280367}"/>
                  </a:ext>
                </a:extLst>
              </p:cNvPr>
              <p:cNvSpPr txBox="1">
                <a:spLocks noRot="1" noChangeAspect="1" noMove="1" noResize="1" noEditPoints="1" noAdjustHandles="1" noChangeArrowheads="1" noChangeShapeType="1" noTextEdit="1"/>
              </p:cNvSpPr>
              <p:nvPr/>
            </p:nvSpPr>
            <p:spPr>
              <a:xfrm>
                <a:off x="626020" y="5956165"/>
                <a:ext cx="4085477" cy="470450"/>
              </a:xfrm>
              <a:prstGeom prst="rect">
                <a:avLst/>
              </a:prstGeom>
              <a:blipFill>
                <a:blip r:embed="rId4"/>
                <a:stretch>
                  <a:fillRect b="-38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683FECF-3DFA-4CA5-97E7-9F0CC656A693}"/>
                  </a:ext>
                </a:extLst>
              </p:cNvPr>
              <p:cNvSpPr txBox="1"/>
              <p:nvPr/>
            </p:nvSpPr>
            <p:spPr>
              <a:xfrm>
                <a:off x="4913105" y="5945342"/>
                <a:ext cx="4138377" cy="4704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AR" sz="1200" b="1" i="1" smtClean="0">
                          <a:solidFill>
                            <a:schemeClr val="tx2"/>
                          </a:solidFill>
                          <a:latin typeface="Cambria Math" panose="02040503050406030204" pitchFamily="18" charset="0"/>
                        </a:rPr>
                        <m:t>𝑷𝒂𝒓𝒂𝒈𝒖𝒂𝒚</m:t>
                      </m:r>
                      <m:r>
                        <a:rPr lang="es-AR" sz="1200" b="0" i="1" smtClean="0">
                          <a:latin typeface="Cambria Math" panose="02040503050406030204" pitchFamily="18" charset="0"/>
                        </a:rPr>
                        <m:t>      </m:t>
                      </m:r>
                      <m:r>
                        <a:rPr lang="es-AR" sz="1200" b="0" i="1" smtClean="0">
                          <a:latin typeface="Cambria Math" panose="02040503050406030204" pitchFamily="18" charset="0"/>
                        </a:rPr>
                        <m:t>𝑅𝐶𝐸𝐼</m:t>
                      </m:r>
                      <m:r>
                        <a:rPr lang="en-GB" sz="1200" i="1" smtClean="0">
                          <a:latin typeface="Cambria Math"/>
                        </a:rPr>
                        <m:t>=</m:t>
                      </m:r>
                      <m:f>
                        <m:fPr>
                          <m:ctrlPr>
                            <a:rPr lang="en-GB" sz="1200" i="1" smtClean="0">
                              <a:latin typeface="Cambria Math" panose="02040503050406030204" pitchFamily="18" charset="0"/>
                            </a:rPr>
                          </m:ctrlPr>
                        </m:fPr>
                        <m:num>
                          <m:r>
                            <a:rPr lang="en-GB" sz="1200" i="1">
                              <a:latin typeface="Cambria Math"/>
                            </a:rPr>
                            <m:t>𝐶</m:t>
                          </m:r>
                          <m:r>
                            <a:rPr lang="es-AR" sz="1200" b="0" i="1" smtClean="0">
                              <a:latin typeface="Cambria Math" panose="02040503050406030204" pitchFamily="18" charset="0"/>
                            </a:rPr>
                            <m:t>𝑜𝑠𝑡𝑜</m:t>
                          </m:r>
                          <m:r>
                            <a:rPr lang="es-AR" sz="1200" b="0" i="1" smtClean="0">
                              <a:latin typeface="Cambria Math" panose="02040503050406030204" pitchFamily="18" charset="0"/>
                            </a:rPr>
                            <m:t> </m:t>
                          </m:r>
                          <m:r>
                            <a:rPr lang="es-AR" sz="1200" b="0" i="1" smtClean="0">
                              <a:latin typeface="Cambria Math" panose="02040503050406030204" pitchFamily="18" charset="0"/>
                            </a:rPr>
                            <m:t>𝑡𝑜𝑡𝑎𝑙</m:t>
                          </m:r>
                          <m:r>
                            <a:rPr lang="es-AR" sz="1200" b="0" i="1" smtClean="0">
                              <a:latin typeface="Cambria Math" panose="02040503050406030204" pitchFamily="18" charset="0"/>
                            </a:rPr>
                            <m:t> </m:t>
                          </m:r>
                          <m:r>
                            <a:rPr lang="es-AR" sz="1200" b="0" i="1" smtClean="0">
                              <a:latin typeface="Cambria Math" panose="02040503050406030204" pitchFamily="18" charset="0"/>
                            </a:rPr>
                            <m:t>𝑄𝐼𝑉</m:t>
                          </m:r>
                          <m:r>
                            <a:rPr lang="es-AR" sz="1200" b="0" i="1" smtClean="0">
                              <a:latin typeface="Cambria Math" panose="02040503050406030204" pitchFamily="18" charset="0"/>
                            </a:rPr>
                            <m:t> −</m:t>
                          </m:r>
                          <m:r>
                            <a:rPr lang="es-AR" sz="1200" b="0" i="1" smtClean="0">
                              <a:latin typeface="Cambria Math" panose="02040503050406030204" pitchFamily="18" charset="0"/>
                            </a:rPr>
                            <m:t>𝐶𝑜𝑠𝑡𝑜</m:t>
                          </m:r>
                          <m:r>
                            <a:rPr lang="es-AR" sz="1200" b="0" i="1" smtClean="0">
                              <a:latin typeface="Cambria Math" panose="02040503050406030204" pitchFamily="18" charset="0"/>
                            </a:rPr>
                            <m:t>  </m:t>
                          </m:r>
                          <m:r>
                            <a:rPr lang="es-AR" sz="1200" b="0" i="1" smtClean="0">
                              <a:latin typeface="Cambria Math" panose="02040503050406030204" pitchFamily="18" charset="0"/>
                            </a:rPr>
                            <m:t>𝑡𝑜𝑡𝑎𝑙</m:t>
                          </m:r>
                          <m:r>
                            <a:rPr lang="es-AR" sz="1200" b="0" i="1" smtClean="0">
                              <a:latin typeface="Cambria Math" panose="02040503050406030204" pitchFamily="18" charset="0"/>
                            </a:rPr>
                            <m:t>  </m:t>
                          </m:r>
                          <m:r>
                            <a:rPr lang="es-AR" sz="1200" b="0" i="1" smtClean="0">
                              <a:latin typeface="Cambria Math" panose="02040503050406030204" pitchFamily="18" charset="0"/>
                            </a:rPr>
                            <m:t>𝑇𝐼𝑉</m:t>
                          </m:r>
                        </m:num>
                        <m:den>
                          <m:r>
                            <a:rPr lang="es-AR" sz="1200" b="0" i="1" smtClean="0">
                              <a:latin typeface="Cambria Math" panose="02040503050406030204" pitchFamily="18" charset="0"/>
                            </a:rPr>
                            <m:t>𝐴𝑉𝐴𝐷</m:t>
                          </m:r>
                          <m:r>
                            <a:rPr lang="es-AR" sz="1200" b="0" i="1" smtClean="0">
                              <a:latin typeface="Cambria Math" panose="02040503050406030204" pitchFamily="18" charset="0"/>
                            </a:rPr>
                            <m:t> </m:t>
                          </m:r>
                          <m:r>
                            <a:rPr lang="es-AR" sz="1200" b="0" i="1" smtClean="0">
                              <a:latin typeface="Cambria Math" panose="02040503050406030204" pitchFamily="18" charset="0"/>
                            </a:rPr>
                            <m:t>𝑄𝐼𝑉</m:t>
                          </m:r>
                          <m:r>
                            <a:rPr lang="es-AR" sz="1200" b="0" i="1" smtClean="0">
                              <a:latin typeface="Cambria Math" panose="02040503050406030204" pitchFamily="18" charset="0"/>
                            </a:rPr>
                            <m:t> −</m:t>
                          </m:r>
                          <m:r>
                            <a:rPr lang="es-AR" sz="1200" b="0" i="1" smtClean="0">
                              <a:latin typeface="Cambria Math" panose="02040503050406030204" pitchFamily="18" charset="0"/>
                            </a:rPr>
                            <m:t>𝐴𝑉𝐴𝐷</m:t>
                          </m:r>
                          <m:r>
                            <a:rPr lang="es-AR" sz="1200" b="0" i="1" smtClean="0">
                              <a:latin typeface="Cambria Math" panose="02040503050406030204" pitchFamily="18" charset="0"/>
                            </a:rPr>
                            <m:t> </m:t>
                          </m:r>
                          <m:r>
                            <a:rPr lang="es-AR" sz="1200" b="0" i="1" smtClean="0">
                              <a:latin typeface="Cambria Math" panose="02040503050406030204" pitchFamily="18" charset="0"/>
                            </a:rPr>
                            <m:t>𝑇𝐼𝑉</m:t>
                          </m:r>
                        </m:den>
                      </m:f>
                    </m:oMath>
                  </m:oMathPara>
                </a14:m>
                <a:endParaRPr lang="en-US" sz="1200" dirty="0"/>
              </a:p>
            </p:txBody>
          </p:sp>
        </mc:Choice>
        <mc:Fallback xmlns="">
          <p:sp>
            <p:nvSpPr>
              <p:cNvPr id="19" name="TextBox 18">
                <a:extLst>
                  <a:ext uri="{FF2B5EF4-FFF2-40B4-BE49-F238E27FC236}">
                    <a16:creationId xmlns:a16="http://schemas.microsoft.com/office/drawing/2014/main" id="{E683FECF-3DFA-4CA5-97E7-9F0CC656A693}"/>
                  </a:ext>
                </a:extLst>
              </p:cNvPr>
              <p:cNvSpPr txBox="1">
                <a:spLocks noRot="1" noChangeAspect="1" noMove="1" noResize="1" noEditPoints="1" noAdjustHandles="1" noChangeArrowheads="1" noChangeShapeType="1" noTextEdit="1"/>
              </p:cNvSpPr>
              <p:nvPr/>
            </p:nvSpPr>
            <p:spPr>
              <a:xfrm>
                <a:off x="4913105" y="5945342"/>
                <a:ext cx="4138377" cy="470450"/>
              </a:xfrm>
              <a:prstGeom prst="rect">
                <a:avLst/>
              </a:prstGeom>
              <a:blipFill>
                <a:blip r:embed="rId5"/>
                <a:stretch>
                  <a:fillRect b="-3896"/>
                </a:stretch>
              </a:blipFill>
            </p:spPr>
            <p:txBody>
              <a:bodyPr/>
              <a:lstStyle/>
              <a:p>
                <a:r>
                  <a:rPr lang="en-US">
                    <a:noFill/>
                  </a:rPr>
                  <a:t> </a:t>
                </a:r>
              </a:p>
            </p:txBody>
          </p:sp>
        </mc:Fallback>
      </mc:AlternateContent>
    </p:spTree>
    <p:extLst>
      <p:ext uri="{BB962C8B-B14F-4D97-AF65-F5344CB8AC3E}">
        <p14:creationId xmlns:p14="http://schemas.microsoft.com/office/powerpoint/2010/main" val="31760835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fault Theme">
  <a:themeElements>
    <a:clrScheme name="Custom 27">
      <a:dk1>
        <a:srgbClr val="008FC0"/>
      </a:dk1>
      <a:lt1>
        <a:srgbClr val="FFFFFF"/>
      </a:lt1>
      <a:dk2>
        <a:srgbClr val="71787D"/>
      </a:dk2>
      <a:lt2>
        <a:srgbClr val="808080"/>
      </a:lt2>
      <a:accent1>
        <a:srgbClr val="008FC1"/>
      </a:accent1>
      <a:accent2>
        <a:srgbClr val="71787D"/>
      </a:accent2>
      <a:accent3>
        <a:srgbClr val="CCE9F3"/>
      </a:accent3>
      <a:accent4>
        <a:srgbClr val="75B001"/>
      </a:accent4>
      <a:accent5>
        <a:srgbClr val="EBF5D7"/>
      </a:accent5>
      <a:accent6>
        <a:srgbClr val="000000"/>
      </a:accent6>
      <a:hlink>
        <a:srgbClr val="009999"/>
      </a:hlink>
      <a:folHlink>
        <a:srgbClr val="99CC0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27">
    <a:dk1>
      <a:srgbClr val="008FC0"/>
    </a:dk1>
    <a:lt1>
      <a:srgbClr val="FFFFFF"/>
    </a:lt1>
    <a:dk2>
      <a:srgbClr val="71787D"/>
    </a:dk2>
    <a:lt2>
      <a:srgbClr val="808080"/>
    </a:lt2>
    <a:accent1>
      <a:srgbClr val="008FC1"/>
    </a:accent1>
    <a:accent2>
      <a:srgbClr val="71787D"/>
    </a:accent2>
    <a:accent3>
      <a:srgbClr val="CCE9F3"/>
    </a:accent3>
    <a:accent4>
      <a:srgbClr val="75B001"/>
    </a:accent4>
    <a:accent5>
      <a:srgbClr val="EBF5D7"/>
    </a:accent5>
    <a:accent6>
      <a:srgbClr val="000000"/>
    </a:accent6>
    <a:hlink>
      <a:srgbClr val="009999"/>
    </a:hlink>
    <a:folHlink>
      <a:srgbClr val="99CC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DA9A00880299F4AAD2D5B0B53B2C1F6" ma:contentTypeVersion="0" ma:contentTypeDescription="Crear nuevo documento." ma:contentTypeScope="" ma:versionID="8f6b36896bcedf8989f9af46df244564">
  <xsd:schema xmlns:xsd="http://www.w3.org/2001/XMLSchema" xmlns:xs="http://www.w3.org/2001/XMLSchema" xmlns:p="http://schemas.microsoft.com/office/2006/metadata/properties" targetNamespace="http://schemas.microsoft.com/office/2006/metadata/properties" ma:root="true" ma:fieldsID="986dcc55fc7de7b749655be5365d3ef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697190-8AD8-4360-99B1-86975A7244CB}"/>
</file>

<file path=customXml/itemProps2.xml><?xml version="1.0" encoding="utf-8"?>
<ds:datastoreItem xmlns:ds="http://schemas.openxmlformats.org/officeDocument/2006/customXml" ds:itemID="{35D4B295-C5C8-4856-BDD1-CC3D30A021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9FA6A8E-3EA3-4CC9-AD9F-29E9DA04F1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19177</TotalTime>
  <Words>2953</Words>
  <Application>Microsoft Office PowerPoint</Application>
  <PresentationFormat>On-screen Show (4:3)</PresentationFormat>
  <Paragraphs>419</Paragraphs>
  <Slides>27</Slides>
  <Notes>14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27</vt:i4>
      </vt:variant>
    </vt:vector>
  </HeadingPairs>
  <TitlesOfParts>
    <vt:vector size="38" baseType="lpstr">
      <vt:lpstr>Arial</vt:lpstr>
      <vt:lpstr>Calibri</vt:lpstr>
      <vt:lpstr>Cambria Math</vt:lpstr>
      <vt:lpstr>Century Gothic</vt:lpstr>
      <vt:lpstr>Google Sans</vt:lpstr>
      <vt:lpstr>Segoe UI</vt:lpstr>
      <vt:lpstr>Wingdings</vt:lpstr>
      <vt:lpstr>Default Theme</vt:lpstr>
      <vt:lpstr>Thème Office</vt:lpstr>
      <vt:lpstr>think-cell Slide</vt:lpstr>
      <vt:lpstr>Worksheet</vt:lpstr>
      <vt:lpstr>QIV vs. TIV: Análisis de Costo Efectividad, experiencias en Uruguay &amp; Paraguay</vt:lpstr>
      <vt:lpstr>Equipos de Investigación</vt:lpstr>
      <vt:lpstr>Antecedentes – Utilidad del Análisis de Costo Efectividad</vt:lpstr>
      <vt:lpstr>Background &amp; objectives Objectives</vt:lpstr>
      <vt:lpstr>METHODS</vt:lpstr>
      <vt:lpstr>Methods Model overview </vt:lpstr>
      <vt:lpstr>Structure of Cost-Effectiveness Model - Uruguay</vt:lpstr>
      <vt:lpstr>Structure of Cost-Effectiveness Model - Paraguay</vt:lpstr>
      <vt:lpstr> Model output  </vt:lpstr>
      <vt:lpstr>Inputs</vt:lpstr>
      <vt:lpstr>Model inputs &amp; assumptions </vt:lpstr>
      <vt:lpstr>QIV vs. TIV Base case</vt:lpstr>
      <vt:lpstr>Results|Base case Clinical benefit of QIV</vt:lpstr>
      <vt:lpstr>Results|Base case Incremental cost</vt:lpstr>
      <vt:lpstr>Results|Base case Incremental cost-effectiveness ratios (ICERs)</vt:lpstr>
      <vt:lpstr>Deterministic Sensitivity Analysis (DSA) Tornado charts (societal perspective)</vt:lpstr>
      <vt:lpstr>DSA – Threshold analysis QIV price </vt:lpstr>
      <vt:lpstr>Probabilistic Sensitivity Analysis (PSA) Cost-effectiveness acceptability curve(societal)</vt:lpstr>
      <vt:lpstr>QIV vs. TIV Base case</vt:lpstr>
      <vt:lpstr>Results|Base case  Beneficios Clínicos (AVAD evitados) y Costo Incremental con QIV </vt:lpstr>
      <vt:lpstr>Results|Base case  Razon de Costo Efectividad Incremental (RCEI)</vt:lpstr>
      <vt:lpstr>Results|Base case  Analisis de Sensibilidad – Perspectiva del Tercer Pagador</vt:lpstr>
      <vt:lpstr>Results|Base case  Analisis de Sensibilidad – Perspectiva Social</vt:lpstr>
      <vt:lpstr>Discussion</vt:lpstr>
      <vt:lpstr>Discussion Key results vs. TIV</vt:lpstr>
      <vt:lpstr>Discussion Main limitations</vt:lpstr>
      <vt:lpstr>PowerPoint Presentation</vt:lpstr>
    </vt:vector>
  </TitlesOfParts>
  <Company>CREATIV CEUTICAL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title  Company Name  Project code - Version# - Date</dc:title>
  <dc:creator>Agathe Leray</dc:creator>
  <cp:lastModifiedBy>Oddo, Cristian /AR</cp:lastModifiedBy>
  <cp:revision>366</cp:revision>
  <dcterms:created xsi:type="dcterms:W3CDTF">2016-12-07T10:49:37Z</dcterms:created>
  <dcterms:modified xsi:type="dcterms:W3CDTF">2021-11-10T19:36:24Z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-2039565480</vt:i4>
  </property>
  <property fmtid="{D5CDD505-2E9C-101B-9397-08002B2CF9AE}" pid="3" name="_NewReviewCycle">
    <vt:lpwstr/>
  </property>
  <property fmtid="{D5CDD505-2E9C-101B-9397-08002B2CF9AE}" pid="4" name="_EmailSubject">
    <vt:lpwstr>Update parameters of  influenza CEA - Thailand</vt:lpwstr>
  </property>
  <property fmtid="{D5CDD505-2E9C-101B-9397-08002B2CF9AE}" pid="5" name="_AuthorEmail">
    <vt:lpwstr>Watsamon.Thongsri@sanofi.com</vt:lpwstr>
  </property>
  <property fmtid="{D5CDD505-2E9C-101B-9397-08002B2CF9AE}" pid="6" name="_AuthorEmailDisplayName">
    <vt:lpwstr>Thongsri, Watsamon /TH</vt:lpwstr>
  </property>
  <property fmtid="{D5CDD505-2E9C-101B-9397-08002B2CF9AE}" pid="7" name="ContentTypeId">
    <vt:lpwstr>0x0101007DA9A00880299F4AAD2D5B0B53B2C1F6</vt:lpwstr>
  </property>
</Properties>
</file>