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7199300" cx="50403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CkM+FqqLyLRl3y4ToMYzuJ1F7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47913" y="1143000"/>
            <a:ext cx="21621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47913" y="1143000"/>
            <a:ext cx="21621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8024" y="1178222"/>
            <a:ext cx="4284266" cy="2506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7"/>
              <a:buFont typeface="Calibri"/>
              <a:buNone/>
              <a:defRPr sz="330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30039" y="3781306"/>
            <a:ext cx="3780235" cy="173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lvl="1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2pPr>
            <a:lvl3pPr lvl="2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lvl="3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4pPr>
            <a:lvl5pPr lvl="4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5pPr>
            <a:lvl6pPr lvl="5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6pPr>
            <a:lvl7pPr lvl="6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7pPr>
            <a:lvl8pPr lvl="7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8pPr>
            <a:lvl9pPr lvl="8" algn="ctr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6208" y="2026798"/>
            <a:ext cx="4567898" cy="4347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099841" y="2890431"/>
            <a:ext cx="6101085" cy="1086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105296" y="1835115"/>
            <a:ext cx="6101085" cy="3197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46522" y="1916484"/>
            <a:ext cx="4347270" cy="45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43897" y="1794831"/>
            <a:ext cx="4347270" cy="2994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7"/>
              <a:buFont typeface="Calibri"/>
              <a:buNone/>
              <a:defRPr sz="330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3897" y="4817876"/>
            <a:ext cx="4347270" cy="1574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1102"/>
              <a:buNone/>
              <a:defRPr sz="110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992"/>
              <a:buNone/>
              <a:defRPr sz="99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rgbClr val="888888"/>
              </a:buClr>
              <a:buSzPts val="882"/>
              <a:buNone/>
              <a:defRPr sz="88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46522" y="1916484"/>
            <a:ext cx="2142133" cy="45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551658" y="1916484"/>
            <a:ext cx="2142133" cy="45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47178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47179" y="1764832"/>
            <a:ext cx="2132288" cy="864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1pPr>
            <a:lvl2pPr indent="-2286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b="1" sz="1102"/>
            </a:lvl2pPr>
            <a:lvl3pPr indent="-2286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3pPr>
            <a:lvl4pPr indent="-2286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4pPr>
            <a:lvl5pPr indent="-2286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5pPr>
            <a:lvl6pPr indent="-2286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6pPr>
            <a:lvl7pPr indent="-2286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7pPr>
            <a:lvl8pPr indent="-2286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8pPr>
            <a:lvl9pPr indent="-2286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47179" y="2629749"/>
            <a:ext cx="2132288" cy="3867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551658" y="1764832"/>
            <a:ext cx="2142790" cy="864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1pPr>
            <a:lvl2pPr indent="-2286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b="1" sz="1102"/>
            </a:lvl2pPr>
            <a:lvl3pPr indent="-2286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b="1" sz="992"/>
            </a:lvl3pPr>
            <a:lvl4pPr indent="-2286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4pPr>
            <a:lvl5pPr indent="-2286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5pPr>
            <a:lvl6pPr indent="-2286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6pPr>
            <a:lvl7pPr indent="-2286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7pPr>
            <a:lvl8pPr indent="-2286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8pPr>
            <a:lvl9pPr indent="-2286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b="1" sz="882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551658" y="2629749"/>
            <a:ext cx="2142790" cy="3867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47178" y="479954"/>
            <a:ext cx="1625632" cy="167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Calibri"/>
              <a:buNone/>
              <a:defRPr sz="176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142790" y="1036570"/>
            <a:ext cx="2551658" cy="5116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614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1pPr>
            <a:lvl2pPr indent="-32658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543"/>
              <a:buChar char="•"/>
              <a:defRPr sz="1543"/>
            </a:lvl2pPr>
            <a:lvl3pPr indent="-31261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323"/>
              <a:buChar char="•"/>
              <a:defRPr sz="1323"/>
            </a:lvl3pPr>
            <a:lvl4pPr indent="-298577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4pPr>
            <a:lvl5pPr indent="-298576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5pPr>
            <a:lvl6pPr indent="-298576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6pPr>
            <a:lvl7pPr indent="-298576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7pPr>
            <a:lvl8pPr indent="-298577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8pPr>
            <a:lvl9pPr indent="-298577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Char char="•"/>
              <a:defRPr sz="1102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47178" y="2159794"/>
            <a:ext cx="1625632" cy="400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1pPr>
            <a:lvl2pPr indent="-2286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772"/>
              <a:buNone/>
              <a:defRPr sz="772"/>
            </a:lvl2pPr>
            <a:lvl3pPr indent="-2286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661"/>
              <a:buNone/>
              <a:defRPr sz="661"/>
            </a:lvl3pPr>
            <a:lvl4pPr indent="-2286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4pPr>
            <a:lvl5pPr indent="-2286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5pPr>
            <a:lvl6pPr indent="-2286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6pPr>
            <a:lvl7pPr indent="-2286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7pPr>
            <a:lvl8pPr indent="-2286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8pPr>
            <a:lvl9pPr indent="-2286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47178" y="479954"/>
            <a:ext cx="1625632" cy="167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Calibri"/>
              <a:buNone/>
              <a:defRPr sz="176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142790" y="1036570"/>
            <a:ext cx="2551658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47178" y="2159794"/>
            <a:ext cx="1625632" cy="400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1pPr>
            <a:lvl2pPr indent="-228600" lvl="1" marL="914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772"/>
              <a:buNone/>
              <a:defRPr sz="772"/>
            </a:lvl2pPr>
            <a:lvl3pPr indent="-228600" lvl="2" marL="1371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661"/>
              <a:buNone/>
              <a:defRPr sz="661"/>
            </a:lvl3pPr>
            <a:lvl4pPr indent="-228600" lvl="3" marL="1828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4pPr>
            <a:lvl5pPr indent="-228600" lvl="4" marL="22860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5pPr>
            <a:lvl6pPr indent="-228600" lvl="5" marL="27432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6pPr>
            <a:lvl7pPr indent="-228600" lvl="6" marL="32004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7pPr>
            <a:lvl8pPr indent="-228600" lvl="7" marL="36576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8pPr>
            <a:lvl9pPr indent="-228600" lvl="8" marL="411480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46522" y="383299"/>
            <a:ext cx="4347270" cy="1391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5"/>
              <a:buFont typeface="Calibri"/>
              <a:buNone/>
              <a:defRPr b="0" i="0" sz="24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46522" y="1916484"/>
            <a:ext cx="4347270" cy="45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580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Font typeface="Arial"/>
              <a:buChar char="•"/>
              <a:defRPr b="0" i="0" sz="15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2610" lvl="1" marL="9144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577" lvl="2" marL="13716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1102"/>
              <a:buFont typeface="Arial"/>
              <a:buChar char="•"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1592" lvl="3" marL="18288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1592" lvl="4" marL="22860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1592" lvl="5" marL="27432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1592" lvl="6" marL="32004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1591" lvl="7" marL="36576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1591" lvl="8" marL="4114800" marR="0" rtl="0" algn="l">
              <a:lnSpc>
                <a:spcPct val="90000"/>
              </a:lnSpc>
              <a:spcBef>
                <a:spcPts val="276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Char char="•"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46522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669604" y="6672698"/>
            <a:ext cx="1701106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559721" y="6672698"/>
            <a:ext cx="1134070" cy="383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6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hyperlink" Target="https://us06web.zoom.us/webinar/register/WN_9Pbnn3FOQhOa3cU9TChoQA" TargetMode="External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hyperlink" Target="https://us06web.zoom.us/webinar/register/WN_9Pbnn3FOQhOa3cU9TChoQA" TargetMode="External"/><Relationship Id="rId8" Type="http://schemas.openxmlformats.org/officeDocument/2006/relationships/hyperlink" Target="https://us06web.zoom.us/webinar/register/WN_9Pbnn3FOQhOa3cU9TCh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5075"/>
            <a:ext cx="5040326" cy="746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929" y="6750774"/>
            <a:ext cx="1100349" cy="3734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59290" y="173300"/>
            <a:ext cx="304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SIMPOSIO VIRTUAL</a:t>
            </a:r>
            <a:endParaRPr b="1" sz="900"/>
          </a:p>
        </p:txBody>
      </p:sp>
      <p:sp>
        <p:nvSpPr>
          <p:cNvPr id="92" name="Google Shape;92;p1"/>
          <p:cNvSpPr txBox="1"/>
          <p:nvPr/>
        </p:nvSpPr>
        <p:spPr>
          <a:xfrm>
            <a:off x="159288" y="654725"/>
            <a:ext cx="2807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00">
                <a:solidFill>
                  <a:srgbClr val="0E2B4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DEL PLAN DE VACUNACIÓN ANTIGRIPAL</a:t>
            </a:r>
            <a:endParaRPr sz="2500"/>
          </a:p>
        </p:txBody>
      </p:sp>
      <p:sp>
        <p:nvSpPr>
          <p:cNvPr id="93" name="Google Shape;93;p1"/>
          <p:cNvSpPr txBox="1"/>
          <p:nvPr/>
        </p:nvSpPr>
        <p:spPr>
          <a:xfrm>
            <a:off x="159307" y="2691905"/>
            <a:ext cx="1596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Agenda:</a:t>
            </a:r>
            <a:endParaRPr b="1"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35500" y="3504975"/>
            <a:ext cx="3332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95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EPIDEMIOLÓGICA DE LA INFLUENZA</a:t>
            </a:r>
            <a:endParaRPr sz="950"/>
          </a:p>
        </p:txBody>
      </p:sp>
      <p:sp>
        <p:nvSpPr>
          <p:cNvPr id="95" name="Google Shape;95;p1"/>
          <p:cNvSpPr txBox="1"/>
          <p:nvPr/>
        </p:nvSpPr>
        <p:spPr>
          <a:xfrm>
            <a:off x="235500" y="3651500"/>
            <a:ext cx="3399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Guillermo Sequera – Director, Dirección Nacional de Vigilancia Sanitaria (PY)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260005" y="3011392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>
            <a:off x="184975" y="5344100"/>
            <a:ext cx="2599500" cy="22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2470575" y="2143938"/>
            <a:ext cx="231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 ABRIL </a:t>
            </a:r>
            <a:r>
              <a:rPr b="1" lang="es-CL" sz="230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19:30 HRS</a:t>
            </a:r>
            <a:endParaRPr sz="2500"/>
          </a:p>
        </p:txBody>
      </p:sp>
      <p:cxnSp>
        <p:nvCxnSpPr>
          <p:cNvPr id="99" name="Google Shape;99;p1"/>
          <p:cNvCxnSpPr/>
          <p:nvPr/>
        </p:nvCxnSpPr>
        <p:spPr>
          <a:xfrm>
            <a:off x="-1005840" y="1485732"/>
            <a:ext cx="497840" cy="92405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4257040" y="1475572"/>
            <a:ext cx="497840" cy="924059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4653280" y="1800692"/>
            <a:ext cx="497840" cy="924059"/>
          </a:xfrm>
          <a:prstGeom prst="straightConnector1">
            <a:avLst/>
          </a:prstGeom>
          <a:noFill/>
          <a:ln cap="flat" cmpd="sng" w="15875">
            <a:solidFill>
              <a:srgbClr val="10D8D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4766548" y="5745455"/>
            <a:ext cx="497700" cy="92400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4765040" y="5366852"/>
            <a:ext cx="497700" cy="924000"/>
          </a:xfrm>
          <a:prstGeom prst="straightConnector1">
            <a:avLst/>
          </a:prstGeom>
          <a:noFill/>
          <a:ln cap="flat" cmpd="sng" w="15875">
            <a:solidFill>
              <a:srgbClr val="10D8D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235" y="2499640"/>
            <a:ext cx="373428" cy="3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5500" y="4099875"/>
            <a:ext cx="333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95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IMPORTANCIA DE LA VACUNACIÓN ANTIGRIPAL Y ANTI-COVID 19 EN NIÑOS</a:t>
            </a:r>
            <a:endParaRPr sz="950"/>
          </a:p>
        </p:txBody>
      </p:sp>
      <p:sp>
        <p:nvSpPr>
          <p:cNvPr id="106" name="Google Shape;106;p1"/>
          <p:cNvSpPr txBox="1"/>
          <p:nvPr/>
        </p:nvSpPr>
        <p:spPr>
          <a:xfrm>
            <a:off x="235499" y="4396900"/>
            <a:ext cx="369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Dra. Angela Gentile (Argentina)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35501" y="4659275"/>
            <a:ext cx="320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95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 DE VACUNAR AL NIÑO CONTRA LA INFLUENZA Y COVID-19</a:t>
            </a:r>
            <a:endParaRPr sz="950"/>
          </a:p>
        </p:txBody>
      </p:sp>
      <p:sp>
        <p:nvSpPr>
          <p:cNvPr id="108" name="Google Shape;108;p1"/>
          <p:cNvSpPr txBox="1"/>
          <p:nvPr/>
        </p:nvSpPr>
        <p:spPr>
          <a:xfrm>
            <a:off x="235499" y="4981188"/>
            <a:ext cx="369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Dra. Soraya Araya  (PY)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2638" y="5208425"/>
            <a:ext cx="1800375" cy="15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099524" y="5632975"/>
            <a:ext cx="1518900" cy="461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8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REGISTR</a:t>
            </a:r>
            <a:r>
              <a:rPr b="1" lang="es-CL" sz="24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</a:t>
            </a:r>
            <a:r>
              <a:rPr b="1" lang="es-C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696850" y="4028225"/>
            <a:ext cx="2001900" cy="924000"/>
          </a:xfrm>
          <a:prstGeom prst="ellipse">
            <a:avLst/>
          </a:prstGeom>
          <a:solidFill>
            <a:srgbClr val="5BB2B4">
              <a:alpha val="6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696850" y="4060313"/>
            <a:ext cx="137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Asistencia válida para recertificación</a:t>
            </a:r>
            <a:endParaRPr b="1" sz="12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4488" y="64325"/>
            <a:ext cx="995693" cy="9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235497" y="3104313"/>
            <a:ext cx="2595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950">
                <a:solidFill>
                  <a:srgbClr val="10D8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APERTURA DEL SIMPOSIO A CARGO DE:</a:t>
            </a:r>
            <a:endParaRPr sz="1300"/>
          </a:p>
        </p:txBody>
      </p:sp>
      <p:sp>
        <p:nvSpPr>
          <p:cNvPr id="115" name="Google Shape;115;p1"/>
          <p:cNvSpPr txBox="1"/>
          <p:nvPr/>
        </p:nvSpPr>
        <p:spPr>
          <a:xfrm>
            <a:off x="235499" y="3246388"/>
            <a:ext cx="369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Dra. Ana Campuzano de Rolón – Presidente de SPP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83107" y="6245555"/>
            <a:ext cx="1596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rgbClr val="10D8DD"/>
                </a:solidFill>
                <a:latin typeface="Calibri"/>
                <a:ea typeface="Calibri"/>
                <a:cs typeface="Calibri"/>
                <a:sym typeface="Calibri"/>
              </a:rPr>
              <a:t>Panelistas:</a:t>
            </a:r>
            <a:endParaRPr b="1">
              <a:solidFill>
                <a:srgbClr val="10D8D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35500" y="6488450"/>
            <a:ext cx="2701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Héctor Castro – Director del PAI (PY)</a:t>
            </a:r>
            <a:endParaRPr sz="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35500" y="6695600"/>
            <a:ext cx="3461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Dr. Tomás Mateo Balmelli - </a:t>
            </a:r>
            <a:r>
              <a:rPr lang="es-CL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Profesor de la Cátedra de pediatría, Jefe de Sala Hematología del Hospital de Clínicas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050825" y="6027900"/>
            <a:ext cx="2133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Fernando Galeano (PY)</a:t>
            </a:r>
            <a:endParaRPr sz="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83107" y="5985330"/>
            <a:ext cx="1596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rgbClr val="10D8DD"/>
                </a:solidFill>
                <a:latin typeface="Calibri"/>
                <a:ea typeface="Calibri"/>
                <a:cs typeface="Calibri"/>
                <a:sym typeface="Calibri"/>
              </a:rPr>
              <a:t>Moderador</a:t>
            </a:r>
            <a:r>
              <a:rPr b="1" lang="es-CL">
                <a:solidFill>
                  <a:srgbClr val="10D8D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rgbClr val="10D8D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" name="Google Shape;121;p1"/>
          <p:cNvCxnSpPr/>
          <p:nvPr/>
        </p:nvCxnSpPr>
        <p:spPr>
          <a:xfrm>
            <a:off x="183805" y="5972042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60917">
            <a:off x="4032741" y="6052212"/>
            <a:ext cx="326193" cy="40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3184125" y="5948300"/>
            <a:ext cx="995700" cy="5541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8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39138" y="3163575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139138" y="3578025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139138" y="4168575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139138" y="4735300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139138" y="6565400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39138" y="6789375"/>
            <a:ext cx="135000" cy="92400"/>
          </a:xfrm>
          <a:prstGeom prst="ellipse">
            <a:avLst/>
          </a:prstGeom>
          <a:solidFill>
            <a:srgbClr val="10D8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83096" y="5443050"/>
            <a:ext cx="2413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solidFill>
                  <a:srgbClr val="10D8D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-CL">
                <a:solidFill>
                  <a:srgbClr val="10D8DD"/>
                </a:solidFill>
                <a:latin typeface="Calibri"/>
                <a:ea typeface="Calibri"/>
                <a:cs typeface="Calibri"/>
                <a:sym typeface="Calibri"/>
              </a:rPr>
              <a:t>residente del Simposio:</a:t>
            </a:r>
            <a:endParaRPr b="1">
              <a:solidFill>
                <a:srgbClr val="10D8D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86100" y="56149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Dra. Ana Campuzano de Rolón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 rot="-5400000">
            <a:off x="4003100" y="2865145"/>
            <a:ext cx="1798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00">
                <a:solidFill>
                  <a:schemeClr val="lt2"/>
                </a:solidFill>
              </a:rPr>
              <a:t>MAT-PY-2200033-v1-03/2022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2022-02-10T14:23:34Z</dcterms:created>
  <dc:creator>Usuario de Microsoft Office</dc:creator>
</cp:coreProperties>
</file>