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80000" cx="792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  <p:guide pos="24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82214" y="685800"/>
            <a:ext cx="269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082214" y="685800"/>
            <a:ext cx="269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who.int/" TargetMode="External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74481" t="0"/>
          <a:stretch/>
        </p:blipFill>
        <p:spPr>
          <a:xfrm>
            <a:off x="826875" y="6577699"/>
            <a:ext cx="720185" cy="103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40227" t="0"/>
          <a:stretch/>
        </p:blipFill>
        <p:spPr>
          <a:xfrm>
            <a:off x="575850" y="3255349"/>
            <a:ext cx="3886473" cy="30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87" y="1047425"/>
            <a:ext cx="6726626" cy="19006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39925" y="369325"/>
            <a:ext cx="644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rgbClr val="0B5394"/>
                </a:solidFill>
              </a:rPr>
              <a:t>¿Sabías que..?</a:t>
            </a:r>
            <a:endParaRPr b="1" sz="2300">
              <a:solidFill>
                <a:srgbClr val="0B5394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850" y="1047425"/>
            <a:ext cx="3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</a:rPr>
              <a:t>1)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7250" y="32553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</a:rPr>
              <a:t>2</a:t>
            </a:r>
            <a:r>
              <a:rPr b="1" lang="es-419">
                <a:solidFill>
                  <a:srgbClr val="3C78D8"/>
                </a:solidFill>
              </a:rPr>
              <a:t>)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47250" y="6846775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</a:rPr>
              <a:t>4</a:t>
            </a:r>
            <a:r>
              <a:rPr b="1" lang="es-419">
                <a:solidFill>
                  <a:srgbClr val="3C78D8"/>
                </a:solidFill>
              </a:rPr>
              <a:t>)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7250" y="797860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</a:rPr>
              <a:t>5</a:t>
            </a:r>
            <a:r>
              <a:rPr b="1" lang="es-419">
                <a:solidFill>
                  <a:srgbClr val="3C78D8"/>
                </a:solidFill>
              </a:rPr>
              <a:t>)</a:t>
            </a:r>
            <a:endParaRPr b="1">
              <a:solidFill>
                <a:srgbClr val="3C78D8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59326" r="0" t="52850"/>
          <a:stretch/>
        </p:blipFill>
        <p:spPr>
          <a:xfrm>
            <a:off x="4800800" y="4833350"/>
            <a:ext cx="2864524" cy="15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906025" y="4382688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</a:rPr>
              <a:t>3)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52500" y="6827125"/>
            <a:ext cx="591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B5394"/>
                </a:solidFill>
              </a:rPr>
              <a:t>La OMS reconoce</a:t>
            </a:r>
            <a:r>
              <a:rPr b="1" lang="es-419" sz="1500">
                <a:solidFill>
                  <a:srgbClr val="CC0000"/>
                </a:solidFill>
              </a:rPr>
              <a:t> la vacunación </a:t>
            </a:r>
            <a:r>
              <a:rPr lang="es-419" sz="1500">
                <a:solidFill>
                  <a:srgbClr val="0B5394"/>
                </a:solidFill>
              </a:rPr>
              <a:t>como la </a:t>
            </a:r>
            <a:r>
              <a:rPr b="1" lang="es-419" sz="1500">
                <a:solidFill>
                  <a:srgbClr val="CC0000"/>
                </a:solidFill>
              </a:rPr>
              <a:t>mejor forma de prevención</a:t>
            </a:r>
            <a:r>
              <a:rPr lang="es-419" sz="1500">
                <a:solidFill>
                  <a:srgbClr val="0B5394"/>
                </a:solidFill>
              </a:rPr>
              <a:t> contra la gripe</a:t>
            </a:r>
            <a:endParaRPr sz="1500">
              <a:solidFill>
                <a:srgbClr val="0B5394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52500" y="7826200"/>
            <a:ext cx="591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B5394"/>
                </a:solidFill>
              </a:rPr>
              <a:t>Es posible recibir la </a:t>
            </a:r>
            <a:r>
              <a:rPr b="1" lang="es-419" sz="1500">
                <a:solidFill>
                  <a:srgbClr val="0B5394"/>
                </a:solidFill>
              </a:rPr>
              <a:t>VACUNA CONTRA LA INFLUENZA Y EL COVID-19 EL MISMO DÍA</a:t>
            </a:r>
            <a:endParaRPr b="1" sz="1500">
              <a:solidFill>
                <a:srgbClr val="0B5394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74481" t="0"/>
          <a:stretch/>
        </p:blipFill>
        <p:spPr>
          <a:xfrm>
            <a:off x="919340" y="7646451"/>
            <a:ext cx="720185" cy="1034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3"/>
          <p:cNvCxnSpPr/>
          <p:nvPr/>
        </p:nvCxnSpPr>
        <p:spPr>
          <a:xfrm flipH="1" rot="10800000">
            <a:off x="182400" y="8744050"/>
            <a:ext cx="7512600" cy="21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52850" l="63370" r="4956" t="0"/>
          <a:stretch/>
        </p:blipFill>
        <p:spPr>
          <a:xfrm>
            <a:off x="5362725" y="3472275"/>
            <a:ext cx="1740676" cy="12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6200" y="8828225"/>
            <a:ext cx="591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Referencias:</a:t>
            </a:r>
            <a:endParaRPr sz="900"/>
          </a:p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1. Organización mundial de la Salud (OMS) - Global gripe Strategy 2019-2030. Disponible en: https://www.who.int/gripe/Global_gripe_Strategy_2019_2030_Summary_English.pdf?ua=1 2. CDC – gripe fact sheet. Disponible en: https://www.cdc.gov/flu/about/keyfacts.htm 3. Kumar S., Grefenstette J., Galloway D. Policies to Reduce Influenza in the Workplace: Impact Assessments Using an Agent-Based Model. American Journal of Public Health | August 2013, Vol 103, No. 8; 4. WHO – gripe fact sheet. Disponible en: https://www.who.int/news-room/fact-sheets/detail/gripe-(seas</a:t>
            </a:r>
            <a:r>
              <a:rPr lang="es-419" sz="900">
                <a:solidFill>
                  <a:schemeClr val="dk1"/>
                </a:solidFill>
              </a:rPr>
              <a:t>onal)</a:t>
            </a:r>
            <a:r>
              <a:rPr lang="es-419" sz="900">
                <a:solidFill>
                  <a:schemeClr val="dk1"/>
                </a:solidFill>
              </a:rPr>
              <a:t>. </a:t>
            </a:r>
            <a:r>
              <a:rPr lang="es-419" sz="900">
                <a:solidFill>
                  <a:schemeClr val="dk1"/>
                </a:solidFill>
              </a:rPr>
              <a:t>5. Who.Int. Coadministration of seasonal inactivated influenza and COVID-19 vaccines. Disponible en:</a:t>
            </a:r>
            <a:r>
              <a:rPr lang="es-419" sz="900">
                <a:solidFill>
                  <a:schemeClr val="dk1"/>
                </a:solidFill>
              </a:rPr>
              <a:t> </a:t>
            </a:r>
            <a:r>
              <a:rPr lang="es-419" sz="9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</a:t>
            </a:r>
            <a:r>
              <a:rPr lang="es-419" sz="900">
                <a:solidFill>
                  <a:schemeClr val="dk1"/>
                </a:solidFill>
              </a:rPr>
              <a:t>publications/i/item/WHO-2019-nCoV-vaccines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1"/>
                </a:solidFill>
              </a:rPr>
              <a:t>-SAGE_recommendation-coadministration-influenza-vaccines      -       </a:t>
            </a:r>
            <a:r>
              <a:rPr lang="es-419" sz="900">
                <a:solidFill>
                  <a:srgbClr val="303030"/>
                </a:solidFill>
                <a:highlight>
                  <a:srgbClr val="FFFFFF"/>
                </a:highlight>
              </a:rPr>
              <a:t>MAT-ar-2200175-V1-02/2022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7">
            <a:alphaModFix/>
          </a:blip>
          <a:srcRect b="0" l="10748" r="6634" t="0"/>
          <a:stretch/>
        </p:blipFill>
        <p:spPr>
          <a:xfrm>
            <a:off x="6230550" y="8960200"/>
            <a:ext cx="1322501" cy="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