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y0pl7rEEw3dJ8S8xI8HpP5e4t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58774" y="1239838"/>
            <a:ext cx="8420101" cy="3455987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02889" y="1364400"/>
            <a:ext cx="3909928" cy="341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3" type="chart"/>
          </p:nvPr>
        </p:nvSpPr>
        <p:spPr>
          <a:xfrm>
            <a:off x="502889" y="1709738"/>
            <a:ext cx="8069740" cy="2878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502889" y="4424647"/>
            <a:ext cx="2684462" cy="16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ffres clés">
  <p:cSld name="Chiffres clé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58774" y="712800"/>
            <a:ext cx="8420101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358774" y="1586141"/>
            <a:ext cx="4213225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3" type="body"/>
          </p:nvPr>
        </p:nvSpPr>
        <p:spPr>
          <a:xfrm>
            <a:off x="358774" y="1841467"/>
            <a:ext cx="4213225" cy="1092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4" type="body"/>
          </p:nvPr>
        </p:nvSpPr>
        <p:spPr>
          <a:xfrm>
            <a:off x="358774" y="2526857"/>
            <a:ext cx="4213225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5" type="body"/>
          </p:nvPr>
        </p:nvSpPr>
        <p:spPr>
          <a:xfrm>
            <a:off x="4568961" y="1578332"/>
            <a:ext cx="4213225" cy="75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6" type="body"/>
          </p:nvPr>
        </p:nvSpPr>
        <p:spPr>
          <a:xfrm>
            <a:off x="4568961" y="2276879"/>
            <a:ext cx="4213225" cy="7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7" type="body"/>
          </p:nvPr>
        </p:nvSpPr>
        <p:spPr>
          <a:xfrm>
            <a:off x="358776" y="3229514"/>
            <a:ext cx="4219802" cy="750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8" type="body"/>
          </p:nvPr>
        </p:nvSpPr>
        <p:spPr>
          <a:xfrm>
            <a:off x="358776" y="3928062"/>
            <a:ext cx="4219802" cy="767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9" type="body"/>
          </p:nvPr>
        </p:nvSpPr>
        <p:spPr>
          <a:xfrm>
            <a:off x="4572000" y="3395207"/>
            <a:ext cx="4203607" cy="3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  <a:defRPr b="0" i="0" sz="2000" u="none" strike="noStrik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3" type="body"/>
          </p:nvPr>
        </p:nvSpPr>
        <p:spPr>
          <a:xfrm>
            <a:off x="4572000" y="3650534"/>
            <a:ext cx="4203607" cy="1045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fin" showMasterSp="0">
  <p:cSld name="Slide de fi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type="ctrTitle"/>
          </p:nvPr>
        </p:nvSpPr>
        <p:spPr>
          <a:xfrm>
            <a:off x="0" y="1498152"/>
            <a:ext cx="9144000" cy="10248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  <a:defRPr sz="7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3688" y="4405693"/>
            <a:ext cx="2976562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840354" y="4539425"/>
            <a:ext cx="603059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0" y="0"/>
            <a:ext cx="914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2840355" y="4068000"/>
            <a:ext cx="6026648" cy="443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2679318" y="4129183"/>
            <a:ext cx="0" cy="752400"/>
          </a:xfrm>
          <a:prstGeom prst="straightConnector1">
            <a:avLst/>
          </a:prstGeom>
          <a:noFill/>
          <a:ln cap="flat" cmpd="sng" w="19050">
            <a:solidFill>
              <a:srgbClr val="A4AB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488" y="4367216"/>
            <a:ext cx="2227262" cy="27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>
  <p:cSld name="En-tête de sec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>
            <p:ph idx="2" type="pic"/>
          </p:nvPr>
        </p:nvSpPr>
        <p:spPr>
          <a:xfrm>
            <a:off x="0" y="1"/>
            <a:ext cx="914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2879678" y="4068000"/>
            <a:ext cx="59873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2886501" y="4543200"/>
            <a:ext cx="5984448" cy="27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2679318" y="4129183"/>
            <a:ext cx="0" cy="752400"/>
          </a:xfrm>
          <a:prstGeom prst="straightConnector1">
            <a:avLst/>
          </a:prstGeom>
          <a:noFill/>
          <a:ln cap="flat" cmpd="sng" w="19050">
            <a:solidFill>
              <a:srgbClr val="A4AB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488" y="4367216"/>
            <a:ext cx="2227262" cy="27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80032" y="1023938"/>
            <a:ext cx="7597795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b="0" sz="18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1 colonne">
  <p:cSld name="Contenu 1 colonn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58775" y="273600"/>
            <a:ext cx="84201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58774" y="1333055"/>
            <a:ext cx="8420101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358774" y="712800"/>
            <a:ext cx="8420101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Fond clair">
  <p:cSld name="Contenu Fond clai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58774" y="1242104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05050" y="1365250"/>
            <a:ext cx="4107856" cy="312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980">
          <p15:clr>
            <a:srgbClr val="FBAE40"/>
          </p15:clr>
        </p15:guide>
        <p15:guide id="2" pos="3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image">
  <p:cSld name="Contenu + ima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58774" y="1333055"/>
            <a:ext cx="3939453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3" type="pic"/>
          </p:nvPr>
        </p:nvSpPr>
        <p:spPr>
          <a:xfrm>
            <a:off x="4572000" y="987426"/>
            <a:ext cx="4206875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image légendée">
  <p:cSld name="Contenu + image légendé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58774" y="1333055"/>
            <a:ext cx="3939453" cy="336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3" type="pic"/>
          </p:nvPr>
        </p:nvSpPr>
        <p:spPr>
          <a:xfrm>
            <a:off x="4572000" y="987425"/>
            <a:ext cx="4206875" cy="3320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4571999" y="4305029"/>
            <a:ext cx="4206875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4" type="body"/>
          </p:nvPr>
        </p:nvSpPr>
        <p:spPr>
          <a:xfrm>
            <a:off x="4698853" y="4421780"/>
            <a:ext cx="3946672" cy="1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égendée">
  <p:cSld name="Image légendé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60000" y="273600"/>
            <a:ext cx="8418875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60000" y="712800"/>
            <a:ext cx="8418875" cy="34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358774" y="1239838"/>
            <a:ext cx="8420101" cy="3106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358775" y="4305518"/>
            <a:ext cx="8420100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470414" y="4420800"/>
            <a:ext cx="8175112" cy="1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3"/>
          <p:cNvCxnSpPr/>
          <p:nvPr/>
        </p:nvCxnSpPr>
        <p:spPr>
          <a:xfrm>
            <a:off x="358775" y="689982"/>
            <a:ext cx="842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8958263" y="4892730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8575675" y="4845105"/>
            <a:ext cx="0" cy="101600"/>
          </a:xfrm>
          <a:prstGeom prst="straightConnector1">
            <a:avLst/>
          </a:prstGeom>
          <a:noFill/>
          <a:ln cap="flat" cmpd="sng" w="9525">
            <a:solidFill>
              <a:srgbClr val="C2C7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000" y="4786927"/>
            <a:ext cx="1748862" cy="2169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4" pos="553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860">
          <p15:clr>
            <a:srgbClr val="F26B43"/>
          </p15:clr>
        </p15:guide>
        <p15:guide id="7" orient="horz" pos="781">
          <p15:clr>
            <a:srgbClr val="F26B43"/>
          </p15:clr>
        </p15:guide>
        <p15:guide id="8" orient="horz" pos="2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731" y="0"/>
            <a:ext cx="3787072" cy="10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5076674" cy="86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"/>
          <p:cNvGrpSpPr/>
          <p:nvPr/>
        </p:nvGrpSpPr>
        <p:grpSpPr>
          <a:xfrm>
            <a:off x="5387968" y="1232250"/>
            <a:ext cx="3398655" cy="980390"/>
            <a:chOff x="2647763" y="3488756"/>
            <a:chExt cx="3398655" cy="980390"/>
          </a:xfrm>
        </p:grpSpPr>
        <p:sp>
          <p:nvSpPr>
            <p:cNvPr id="123" name="Google Shape;123;p1"/>
            <p:cNvSpPr/>
            <p:nvPr/>
          </p:nvSpPr>
          <p:spPr>
            <a:xfrm>
              <a:off x="2647763" y="3488756"/>
              <a:ext cx="3398655" cy="980390"/>
            </a:xfrm>
            <a:prstGeom prst="roundRect">
              <a:avLst>
                <a:gd fmla="val 16667" name="adj"/>
              </a:avLst>
            </a:prstGeom>
            <a:solidFill>
              <a:srgbClr val="D1DF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15057" y="3594679"/>
              <a:ext cx="3264068" cy="723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"/>
          <p:cNvSpPr/>
          <p:nvPr/>
        </p:nvSpPr>
        <p:spPr>
          <a:xfrm flipH="1">
            <a:off x="5684306" y="2283606"/>
            <a:ext cx="2838900" cy="939900"/>
          </a:xfrm>
          <a:prstGeom prst="teardrop">
            <a:avLst>
              <a:gd fmla="val 100000" name="adj"/>
            </a:avLst>
          </a:prstGeom>
          <a:solidFill>
            <a:srgbClr val="D1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7703" y="4686887"/>
            <a:ext cx="2136297" cy="456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"/>
          <p:cNvGrpSpPr/>
          <p:nvPr/>
        </p:nvGrpSpPr>
        <p:grpSpPr>
          <a:xfrm>
            <a:off x="5244412" y="3270966"/>
            <a:ext cx="3688762" cy="1432252"/>
            <a:chOff x="3681876" y="3002145"/>
            <a:chExt cx="4208994" cy="1591745"/>
          </a:xfrm>
        </p:grpSpPr>
        <p:sp>
          <p:nvSpPr>
            <p:cNvPr id="128" name="Google Shape;128;p1"/>
            <p:cNvSpPr/>
            <p:nvPr/>
          </p:nvSpPr>
          <p:spPr>
            <a:xfrm>
              <a:off x="3681876" y="3002145"/>
              <a:ext cx="4208994" cy="1591745"/>
            </a:xfrm>
            <a:prstGeom prst="roundRect">
              <a:avLst>
                <a:gd fmla="val 16667" name="adj"/>
              </a:avLst>
            </a:prstGeom>
            <a:solidFill>
              <a:srgbClr val="ECEE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1"/>
            <p:cNvPicPr preferRelativeResize="0"/>
            <p:nvPr/>
          </p:nvPicPr>
          <p:blipFill rotWithShape="1">
            <a:blip r:embed="rId7">
              <a:alphaModFix/>
            </a:blip>
            <a:srcRect b="0" l="26836" r="1530" t="25840"/>
            <a:stretch/>
          </p:blipFill>
          <p:spPr>
            <a:xfrm>
              <a:off x="3871627" y="3117911"/>
              <a:ext cx="3950402" cy="13766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"/>
          <p:cNvGrpSpPr/>
          <p:nvPr/>
        </p:nvGrpSpPr>
        <p:grpSpPr>
          <a:xfrm>
            <a:off x="399614" y="904397"/>
            <a:ext cx="4551438" cy="1873346"/>
            <a:chOff x="153749" y="1298719"/>
            <a:chExt cx="4551438" cy="1873346"/>
          </a:xfrm>
        </p:grpSpPr>
        <p:grpSp>
          <p:nvGrpSpPr>
            <p:cNvPr id="131" name="Google Shape;131;p1"/>
            <p:cNvGrpSpPr/>
            <p:nvPr/>
          </p:nvGrpSpPr>
          <p:grpSpPr>
            <a:xfrm>
              <a:off x="153749" y="1298719"/>
              <a:ext cx="4551438" cy="1873346"/>
              <a:chOff x="655454" y="2176758"/>
              <a:chExt cx="4944233" cy="2201033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655454" y="2176758"/>
                <a:ext cx="4944233" cy="2201033"/>
              </a:xfrm>
              <a:prstGeom prst="roundRect">
                <a:avLst>
                  <a:gd fmla="val 16667" name="adj"/>
                </a:avLst>
              </a:prstGeom>
              <a:solidFill>
                <a:srgbClr val="D1DFE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" name="Google Shape;133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8985" y="2293651"/>
                <a:ext cx="4572235" cy="2019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" name="Google Shape;134;p1"/>
            <p:cNvPicPr preferRelativeResize="0"/>
            <p:nvPr/>
          </p:nvPicPr>
          <p:blipFill rotWithShape="1">
            <a:blip r:embed="rId9">
              <a:alphaModFix/>
            </a:blip>
            <a:srcRect b="4391" l="10379" r="8232" t="9998"/>
            <a:stretch/>
          </p:blipFill>
          <p:spPr>
            <a:xfrm>
              <a:off x="321851" y="1480456"/>
              <a:ext cx="479654" cy="420915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"/>
          <p:cNvSpPr/>
          <p:nvPr/>
        </p:nvSpPr>
        <p:spPr>
          <a:xfrm>
            <a:off x="198086" y="2820774"/>
            <a:ext cx="4954800" cy="1921800"/>
          </a:xfrm>
          <a:prstGeom prst="roundRect">
            <a:avLst>
              <a:gd fmla="val 16667" name="adj"/>
            </a:avLst>
          </a:prstGeom>
          <a:solidFill>
            <a:srgbClr val="D1DFE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0017" y="2986972"/>
            <a:ext cx="4381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017" y="4225115"/>
            <a:ext cx="41046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2297" y="3617838"/>
            <a:ext cx="4381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937436" y="2977117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ÚNICA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dosis de 0,5ml tanto para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pediatría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partir de los 6 meses de edad</a:t>
            </a:r>
            <a:r>
              <a:rPr b="0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como para </a:t>
            </a:r>
            <a:r>
              <a:rPr b="1" i="0" lang="es-AR" sz="1200" u="none" cap="none" strike="noStrike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adultos.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916172" y="4306186"/>
            <a:ext cx="394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Aprobada para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durante el embarazo.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937437" y="3572539"/>
            <a:ext cx="42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Niños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menores de 9 años </a:t>
            </a: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no hayan sido vacunados anteriormente, deberán administrarse una </a:t>
            </a:r>
            <a:r>
              <a:rPr b="1"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segunda dosis </a:t>
            </a:r>
            <a:r>
              <a:rPr lang="es-AR" sz="1200">
                <a:solidFill>
                  <a:srgbClr val="525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después de al menos 4 semanas.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14402" y="2383606"/>
            <a:ext cx="1419225" cy="72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 txBox="1"/>
          <p:nvPr/>
        </p:nvSpPr>
        <p:spPr>
          <a:xfrm>
            <a:off x="170122" y="4774168"/>
            <a:ext cx="66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600" u="none" strike="noStrike">
                <a:solidFill>
                  <a:srgbClr val="353A3D"/>
                </a:solidFill>
                <a:latin typeface="Arial"/>
                <a:ea typeface="Arial"/>
                <a:cs typeface="Arial"/>
                <a:sym typeface="Arial"/>
              </a:rPr>
              <a:t>Ref: 1- Datos de importaciones de vacuna antigripal para el mercado privado argentino – Fuente: DATASUR 2- Close Up: Mercado de Vacunas Antigripales, Total Argentina, Total Especialidades. YTD Junio 2020.3. Registros ANMAT 4- SANOFI PASTEUR, seasonal influenza leader fact sheet. 5- ISTIVAC 4 - Folleto de información al professional de la salud</a:t>
            </a:r>
            <a:endParaRPr sz="600">
              <a:solidFill>
                <a:srgbClr val="353A3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600" u="none" strike="noStrike">
                <a:solidFill>
                  <a:srgbClr val="353A3D"/>
                </a:solidFill>
                <a:latin typeface="Arial"/>
                <a:ea typeface="Arial"/>
                <a:cs typeface="Arial"/>
                <a:sym typeface="Arial"/>
              </a:rPr>
              <a:t>6- Istivac 4. Tamaño de estuche: 31,5 X 22,5 X 128,5mm</a:t>
            </a:r>
            <a:endParaRPr sz="400">
              <a:solidFill>
                <a:srgbClr val="353A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 rot="-5400000">
            <a:off x="8195175" y="2332050"/>
            <a:ext cx="148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MAT-AR-2101580-</a:t>
            </a: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V2</a:t>
            </a:r>
            <a:r>
              <a:rPr lang="es-AR" sz="750">
                <a:solidFill>
                  <a:srgbClr val="303030"/>
                </a:solidFill>
                <a:highlight>
                  <a:srgbClr val="FFFFFF"/>
                </a:highlight>
              </a:rPr>
              <a:t>-08/2021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nofi_Pasteur_Slide Kit_EN_16-9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0x0101003C28079BA084914FA1838323D6E091F3</vt:lpwstr>
  </property>
</Properties>
</file>