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gtbatwM4P56QqLhmwop71CJm7P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hyperlink" Target="https://espanol.cdc.gov/flu/prevent/keyfacts.ht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hyperlink" Target="https://espanol.cdc.gov/flu/symptoms/flu-vs-covid19.htm" TargetMode="External"/><Relationship Id="rId8" Type="http://schemas.openxmlformats.org/officeDocument/2006/relationships/hyperlink" Target="https://www.cdc.gov/flu/symptoms/coldflu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1" Type="http://schemas.openxmlformats.org/officeDocument/2006/relationships/hyperlink" Target="https://www.cdc.gov/flu/symptoms/coldflu.htm" TargetMode="External"/><Relationship Id="rId10" Type="http://schemas.openxmlformats.org/officeDocument/2006/relationships/hyperlink" Target="https://espanol.cdc.gov/flu/symptoms/flu-vs-covid19.htm" TargetMode="External"/><Relationship Id="rId12" Type="http://schemas.openxmlformats.org/officeDocument/2006/relationships/hyperlink" Target="https://espanol.cdc.gov/flu/prevent/keyfacts.htm" TargetMode="External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520" y="97799"/>
            <a:ext cx="4606103" cy="656257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5348125" y="912618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Durante el próximo otoño e invierno, </a:t>
            </a: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probable que los virus de la </a:t>
            </a: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influenza y</a:t>
            </a: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COVID-19 co-circulen</a:t>
            </a:r>
            <a:r>
              <a:rPr b="1" baseline="3000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5355101" y="3854548"/>
            <a:ext cx="74089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" name="Google Shape;91;p1"/>
          <p:cNvSpPr txBox="1"/>
          <p:nvPr/>
        </p:nvSpPr>
        <p:spPr>
          <a:xfrm>
            <a:off x="6096000" y="3669882"/>
            <a:ext cx="5086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Centrar mejor los rectángulos arriba/abajo y el texto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348125" y="1558949"/>
            <a:ext cx="60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diferencias los síntomas </a:t>
            </a:r>
            <a:r>
              <a:rPr b="1" baseline="3000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2,3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(centrado por favor)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/>
          <p:nvPr/>
        </p:nvCxnSpPr>
        <p:spPr>
          <a:xfrm>
            <a:off x="4468062" y="6179062"/>
            <a:ext cx="74089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4" name="Google Shape;94;p1"/>
          <p:cNvSpPr txBox="1"/>
          <p:nvPr/>
        </p:nvSpPr>
        <p:spPr>
          <a:xfrm>
            <a:off x="5474600" y="5994374"/>
            <a:ext cx="4487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Centrar texto y hacerlo más grande/ bold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1751427" y="3854548"/>
            <a:ext cx="345753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p1"/>
          <p:cNvCxnSpPr/>
          <p:nvPr/>
        </p:nvCxnSpPr>
        <p:spPr>
          <a:xfrm>
            <a:off x="4760201" y="1546573"/>
            <a:ext cx="1074600" cy="75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p1"/>
          <p:cNvCxnSpPr/>
          <p:nvPr/>
        </p:nvCxnSpPr>
        <p:spPr>
          <a:xfrm>
            <a:off x="4875376" y="2581323"/>
            <a:ext cx="924900" cy="1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" name="Google Shape;98;p1"/>
          <p:cNvSpPr/>
          <p:nvPr/>
        </p:nvSpPr>
        <p:spPr>
          <a:xfrm>
            <a:off x="5948925" y="2223425"/>
            <a:ext cx="5335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Justificar ambos párrafos de texto y ampliar un poco el margen restante a cada lado, puede ser 0,5 cm.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6032925" y="3105525"/>
            <a:ext cx="5335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COVID-19 todo en mayúsculas por favor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"/>
          <p:cNvCxnSpPr/>
          <p:nvPr/>
        </p:nvCxnSpPr>
        <p:spPr>
          <a:xfrm>
            <a:off x="3626251" y="3288623"/>
            <a:ext cx="2370900" cy="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" name="Google Shape;101;p1"/>
          <p:cNvSpPr txBox="1"/>
          <p:nvPr/>
        </p:nvSpPr>
        <p:spPr>
          <a:xfrm>
            <a:off x="7556925" y="319875"/>
            <a:ext cx="15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CL" sz="2200" u="none" cap="none" strike="noStrik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Leaflet 1</a:t>
            </a:r>
            <a:endParaRPr b="1" i="0" sz="2200" u="none" cap="none" strike="noStrik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547" y="193603"/>
            <a:ext cx="4472281" cy="6470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5289452" y="759025"/>
            <a:ext cx="394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medidas de prevención adoptar</a:t>
            </a:r>
            <a:r>
              <a:rPr b="1" baseline="3000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2"/>
          <p:cNvCxnSpPr/>
          <p:nvPr/>
        </p:nvCxnSpPr>
        <p:spPr>
          <a:xfrm>
            <a:off x="2743200" y="1589649"/>
            <a:ext cx="32496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" name="Google Shape;109;p2"/>
          <p:cNvSpPr txBox="1"/>
          <p:nvPr/>
        </p:nvSpPr>
        <p:spPr>
          <a:xfrm>
            <a:off x="6096000" y="1404975"/>
            <a:ext cx="519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Poner las líneas al nivel del texto, es decir, centradas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4951824" y="2050925"/>
            <a:ext cx="40788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Ponerse mascarilla.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Lavarse las manos.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Mantener distanciamiento social.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Vacunarse.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"/>
          <p:cNvCxnSpPr/>
          <p:nvPr/>
        </p:nvCxnSpPr>
        <p:spPr>
          <a:xfrm flipH="1" rot="10800000">
            <a:off x="5023547" y="4254244"/>
            <a:ext cx="1869622" cy="1998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" name="Google Shape;112;p2"/>
          <p:cNvSpPr txBox="1"/>
          <p:nvPr/>
        </p:nvSpPr>
        <p:spPr>
          <a:xfrm>
            <a:off x="6964888" y="3986730"/>
            <a:ext cx="2345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Poner el texto más alto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"/>
          <p:cNvCxnSpPr/>
          <p:nvPr/>
        </p:nvCxnSpPr>
        <p:spPr>
          <a:xfrm flipH="1" rot="10800000">
            <a:off x="4782051" y="5248362"/>
            <a:ext cx="1869622" cy="1998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2"/>
          <p:cNvSpPr txBox="1"/>
          <p:nvPr/>
        </p:nvSpPr>
        <p:spPr>
          <a:xfrm>
            <a:off x="6651673" y="5063696"/>
            <a:ext cx="4165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 code más grande (como en el ejemplo)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4">
            <a:alphaModFix/>
          </a:blip>
          <a:srcRect b="0" l="0" r="-9313" t="0"/>
          <a:stretch/>
        </p:blipFill>
        <p:spPr>
          <a:xfrm>
            <a:off x="3894337" y="4952803"/>
            <a:ext cx="922749" cy="77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/>
          <p:nvPr/>
        </p:nvSpPr>
        <p:spPr>
          <a:xfrm>
            <a:off x="3038622" y="5134036"/>
            <a:ext cx="940298" cy="369304"/>
          </a:xfrm>
          <a:prstGeom prst="rect">
            <a:avLst/>
          </a:prstGeom>
          <a:solidFill>
            <a:srgbClr val="E5E9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703385" y="3468978"/>
            <a:ext cx="4078666" cy="1387834"/>
          </a:xfrm>
          <a:prstGeom prst="rect">
            <a:avLst/>
          </a:prstGeom>
          <a:solidFill>
            <a:srgbClr val="E5E9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775104" y="3895973"/>
            <a:ext cx="2354365" cy="1834285"/>
          </a:xfrm>
          <a:prstGeom prst="rect">
            <a:avLst/>
          </a:prstGeom>
          <a:solidFill>
            <a:srgbClr val="E5E9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5">
            <a:alphaModFix/>
          </a:blip>
          <a:srcRect b="0" l="5345" r="0" t="0"/>
          <a:stretch/>
        </p:blipFill>
        <p:spPr>
          <a:xfrm>
            <a:off x="2909450" y="3570649"/>
            <a:ext cx="1872601" cy="129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1171" y="3559044"/>
            <a:ext cx="2337674" cy="201945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/>
          <p:nvPr/>
        </p:nvSpPr>
        <p:spPr>
          <a:xfrm>
            <a:off x="2434586" y="5224481"/>
            <a:ext cx="146148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CL" sz="105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Para más información escanea el código.</a:t>
            </a:r>
            <a:endParaRPr b="1" i="0" sz="105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5289452" y="6222491"/>
            <a:ext cx="6096000" cy="500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s-CL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CDC- ¿Cuáles son los beneficios de la vacunación contra la influenza? Disponible en: ¿Cuáles son los beneficios de la vacunación contra la influenza? | 2- CDC- Similitudes y diferencias entre la influenza y el COVID-19. Disponible en: </a:t>
            </a:r>
            <a:r>
              <a:rPr b="0" i="0" lang="es-CL" sz="5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https://espanol.cdc.gov/flu/symptoms/flu-vs-covid19.htm</a:t>
            </a:r>
            <a:r>
              <a:rPr b="0" i="0" lang="es-CL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|3- CDC- Cold vs FLU. Disponible en : </a:t>
            </a:r>
            <a:r>
              <a:rPr b="0" i="0" lang="es-CL" sz="5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https://www.cdc.gov/flu/symptoms/coldflu.htm</a:t>
            </a:r>
            <a:r>
              <a:rPr b="0" i="0" lang="es-CL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|4- CDC- Datos clave de la vacuna contra la influenza estacional. Disponible en: </a:t>
            </a:r>
            <a:r>
              <a:rPr b="0" i="0" lang="es-CL" sz="5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https://espanol.cdc.gov/flu/prevent/keyfacts.htm</a:t>
            </a:r>
            <a:r>
              <a:rPr b="0" i="0" lang="es-CL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Información dedicada al público general. Mayor información disponible a petición. Chile: Sano‑ Pasteur S.A. - Av. Presidente Riesco 5435, of. 1802, Las Condes, Santiago, Chile Tel: 233408400 - www.sano‑.cl - Paraguay: Sano‑-Aventis Paraguay S.A - Av. Costanera y Calle 3, Parque Industrial Barrail. Asunción, Paraguay. Tel: (595) 21 288 1000 - www.sano‑.com.py - Uruguay: Sano‑-aventis Uruguay S.A. - Héctor Miranda 2361 O‑cinas 1001 – 1002, CP 11300 – Montevideo. Tel: 2710 3710 - www.sano‑.com.uy</a:t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7556925" y="319875"/>
            <a:ext cx="15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CL" sz="2200" u="none" cap="none" strike="noStrik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Leaflet 2</a:t>
            </a:r>
            <a:endParaRPr b="1" i="0" sz="2200" u="none" cap="none" strike="noStrik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462" y="122464"/>
            <a:ext cx="4486275" cy="58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2514600" y="3829926"/>
            <a:ext cx="2370137" cy="1945232"/>
          </a:xfrm>
          <a:prstGeom prst="rect">
            <a:avLst/>
          </a:prstGeom>
          <a:solidFill>
            <a:srgbClr val="E5E9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9192" y="3883270"/>
            <a:ext cx="1064127" cy="919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5">
            <a:alphaModFix/>
          </a:blip>
          <a:srcRect b="0" l="-966" r="0" t="0"/>
          <a:stretch/>
        </p:blipFill>
        <p:spPr>
          <a:xfrm>
            <a:off x="3559255" y="3873573"/>
            <a:ext cx="1319507" cy="856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/>
          <p:cNvPicPr preferRelativeResize="0"/>
          <p:nvPr/>
        </p:nvPicPr>
        <p:blipFill rotWithShape="1">
          <a:blip r:embed="rId6">
            <a:alphaModFix/>
          </a:blip>
          <a:srcRect b="0" l="0" r="-9313" t="0"/>
          <a:stretch/>
        </p:blipFill>
        <p:spPr>
          <a:xfrm>
            <a:off x="4060138" y="5044488"/>
            <a:ext cx="751864" cy="6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9150" y="3883270"/>
            <a:ext cx="1126042" cy="190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8">
            <a:alphaModFix/>
          </a:blip>
          <a:srcRect b="0" l="5914" r="7794" t="0"/>
          <a:stretch/>
        </p:blipFill>
        <p:spPr>
          <a:xfrm>
            <a:off x="1569784" y="3841958"/>
            <a:ext cx="944816" cy="194523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/>
          <p:nvPr/>
        </p:nvSpPr>
        <p:spPr>
          <a:xfrm>
            <a:off x="2510008" y="5208130"/>
            <a:ext cx="146148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CL" sz="105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Para más información escanea el código.</a:t>
            </a:r>
            <a:endParaRPr b="1" i="0" sz="105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5670550" y="3585563"/>
            <a:ext cx="2963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Centrar estos títulos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5514900" y="1079439"/>
            <a:ext cx="60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Replicar comentarios anteriores</a:t>
            </a:r>
            <a:endParaRPr b="1" i="0" sz="18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8463" y="5911743"/>
            <a:ext cx="4480300" cy="59422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"/>
          <p:cNvSpPr/>
          <p:nvPr/>
        </p:nvSpPr>
        <p:spPr>
          <a:xfrm>
            <a:off x="5190978" y="6019067"/>
            <a:ext cx="6096000" cy="500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s-CL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CDC- ¿Cuáles son los beneficios de la vacunación contra la influenza? Disponible en: ¿Cuáles son los beneficios de la vacunación contra la influenza? | 2- CDC- Similitudes y diferencias entre la influenza y el COVID-19. Disponible en: </a:t>
            </a:r>
            <a:r>
              <a:rPr b="0" i="0" lang="es-CL" sz="5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https://espanol.cdc.gov/flu/symptoms/flu-vs-covid19.htm</a:t>
            </a:r>
            <a:r>
              <a:rPr b="0" i="0" lang="es-CL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|3- CDC- Cold vs FLU. Disponible en : </a:t>
            </a:r>
            <a:r>
              <a:rPr b="0" i="0" lang="es-CL" sz="5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https://www.cdc.gov/flu/symptoms/coldflu.htm</a:t>
            </a:r>
            <a:r>
              <a:rPr b="0" i="0" lang="es-CL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|4- CDC- Datos clave de la vacuna contra la influenza estacional. Disponible en: </a:t>
            </a:r>
            <a:r>
              <a:rPr b="0" i="0" lang="es-CL" sz="5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https://espanol.cdc.gov/flu/prevent/keyfacts.htm</a:t>
            </a:r>
            <a:r>
              <a:rPr b="0" i="0" lang="es-CL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Información dedicada al público general. Mayor información disponible a petición. Chile: Sano‑ Pasteur S.A. - Av. Presidente Riesco 5435, of. 1802, Las Condes, Santiago, Chile Tel: 233408400 - www.sano‑.cl - Paraguay: Sano‑-Aventis Paraguay S.A - Av. Costanera y Calle 3, Parque Industrial Barrail. Asunción, Paraguay. Tel: (595) 21 288 1000 - www.sano‑.com.py - Uruguay: Sano‑-aventis Uruguay S.A. - Héctor Miranda 2361 O‑cinas 1001 – 1002, CP 11300 – Montevideo. Tel: 2710 3710 - www.sano‑.com.uy</a:t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3"/>
          <p:cNvCxnSpPr/>
          <p:nvPr/>
        </p:nvCxnSpPr>
        <p:spPr>
          <a:xfrm>
            <a:off x="1801450" y="1453613"/>
            <a:ext cx="3837300" cy="229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3"/>
          <p:cNvCxnSpPr/>
          <p:nvPr/>
        </p:nvCxnSpPr>
        <p:spPr>
          <a:xfrm>
            <a:off x="4423447" y="1530733"/>
            <a:ext cx="1281900" cy="210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p3"/>
          <p:cNvCxnSpPr>
            <a:endCxn id="136" idx="1"/>
          </p:cNvCxnSpPr>
          <p:nvPr/>
        </p:nvCxnSpPr>
        <p:spPr>
          <a:xfrm>
            <a:off x="2216650" y="3580913"/>
            <a:ext cx="3453900" cy="27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" name="Google Shape;143;p3"/>
          <p:cNvSpPr/>
          <p:nvPr/>
        </p:nvSpPr>
        <p:spPr>
          <a:xfrm>
            <a:off x="5667300" y="2344474"/>
            <a:ext cx="609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Modos de contagio</a:t>
            </a:r>
            <a:r>
              <a:rPr b="1" baseline="3000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Síntomas más frecuentes</a:t>
            </a:r>
            <a:r>
              <a:rPr b="1" baseline="3000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Medidas de prevención</a:t>
            </a:r>
            <a:r>
              <a:rPr b="1" baseline="3000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6096000" y="3669882"/>
            <a:ext cx="508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6738975" y="3429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CL" sz="2200" u="none" cap="none" strike="noStrik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Afiche flu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5348125" y="1573505"/>
            <a:ext cx="6096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Durante el próximo otoño e invierno, </a:t>
            </a: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probable que los virus de la </a:t>
            </a: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influenza y</a:t>
            </a: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COVID-19 co-circulen</a:t>
            </a:r>
            <a:r>
              <a:rPr b="1" baseline="3000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/>
        </p:nvSpPr>
        <p:spPr>
          <a:xfrm>
            <a:off x="3924300" y="1543050"/>
            <a:ext cx="359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Ponerse mascarilla.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Lavarse las manos.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Mantener distanciamiento social.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Vacunarse.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5177"/>
          <a:stretch/>
        </p:blipFill>
        <p:spPr>
          <a:xfrm>
            <a:off x="809700" y="171450"/>
            <a:ext cx="2647875" cy="433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4">
            <a:alphaModFix/>
          </a:blip>
          <a:srcRect b="0" l="0" r="0" t="29173"/>
          <a:stretch/>
        </p:blipFill>
        <p:spPr>
          <a:xfrm>
            <a:off x="809700" y="4489541"/>
            <a:ext cx="2647874" cy="22476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4"/>
          <p:cNvCxnSpPr/>
          <p:nvPr/>
        </p:nvCxnSpPr>
        <p:spPr>
          <a:xfrm flipH="1" rot="10800000">
            <a:off x="3410451" y="6086451"/>
            <a:ext cx="1869600" cy="2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5" name="Google Shape;155;p4"/>
          <p:cNvSpPr txBox="1"/>
          <p:nvPr/>
        </p:nvSpPr>
        <p:spPr>
          <a:xfrm>
            <a:off x="5280073" y="5901896"/>
            <a:ext cx="416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 code más grande (como en el ejemplo)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6738975" y="3429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CL" sz="2200" u="none" cap="none" strike="noStrik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Pendón influ</a:t>
            </a:r>
            <a:endParaRPr b="1" i="0" sz="2200" u="none" cap="none" strike="noStrik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2021-01-21T14:57:55Z</dcterms:created>
  <dc:creator>Merelle, Luca Philippe /CL</dc:creator>
</cp:coreProperties>
</file>