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60" r:id="rId4"/>
    <p:sldId id="263" r:id="rId5"/>
    <p:sldId id="264" r:id="rId6"/>
    <p:sldId id="261" r:id="rId7"/>
    <p:sldId id="266" r:id="rId8"/>
    <p:sldId id="271" r:id="rId9"/>
    <p:sldId id="269" r:id="rId10"/>
    <p:sldId id="272" r:id="rId11"/>
    <p:sldId id="270" r:id="rId12"/>
    <p:sldId id="273" r:id="rId13"/>
    <p:sldId id="274" r:id="rId14"/>
    <p:sldId id="268" r:id="rId15"/>
    <p:sldId id="27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45" d="100"/>
          <a:sy n="45" d="100"/>
        </p:scale>
        <p:origin x="41"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EC77-7206-40CE-9629-BBA42DD482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63CD4B-C42F-4D40-A773-AAEB71E0F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DBCACB-CD4E-40CB-B2BA-46C376DDF661}"/>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5" name="Footer Placeholder 4">
            <a:extLst>
              <a:ext uri="{FF2B5EF4-FFF2-40B4-BE49-F238E27FC236}">
                <a16:creationId xmlns:a16="http://schemas.microsoft.com/office/drawing/2014/main" id="{4679B23D-EF01-454D-AEBD-0CB29E596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07E1E-4538-4FAA-AF3C-BE23EC6C3076}"/>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182938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7008-979E-41A1-80FB-02D974D35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86A0D7-D963-4A7D-9A8D-574E4A0707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2B02C-84B3-4D22-8F92-A8E83BA88714}"/>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5" name="Footer Placeholder 4">
            <a:extLst>
              <a:ext uri="{FF2B5EF4-FFF2-40B4-BE49-F238E27FC236}">
                <a16:creationId xmlns:a16="http://schemas.microsoft.com/office/drawing/2014/main" id="{41EF807F-E653-4933-BEE8-09AF1ECBC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BDBAE-A032-4A6F-A2D5-239385B398B8}"/>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406525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9A5F9F-C943-42AE-969E-C8CAC19DF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76B869-6BED-4602-992E-2D60E3AF26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B7F67-6794-43EE-87C9-64494B9F95D7}"/>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5" name="Footer Placeholder 4">
            <a:extLst>
              <a:ext uri="{FF2B5EF4-FFF2-40B4-BE49-F238E27FC236}">
                <a16:creationId xmlns:a16="http://schemas.microsoft.com/office/drawing/2014/main" id="{0137B10A-8C37-4B5E-A6B4-76B2E8DE4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ABFB4-D3E4-41BC-8DD4-5FC75DB4B94C}"/>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367406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BCD4-6245-485F-8F28-33943ED22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2E77D-FDFC-4408-8772-B6C180E2E7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AE77E-8E14-475C-9059-3B915C05285F}"/>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5" name="Footer Placeholder 4">
            <a:extLst>
              <a:ext uri="{FF2B5EF4-FFF2-40B4-BE49-F238E27FC236}">
                <a16:creationId xmlns:a16="http://schemas.microsoft.com/office/drawing/2014/main" id="{B0BFF47D-A90F-4631-96A2-804B694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7F15C-1A1B-4991-A147-91B1A538C1B4}"/>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111668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FE90-EA26-4DFC-BC88-49EE86115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6D409A-1BFD-4390-92E1-E7031EA9D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1142E3-7516-4B50-B3B3-AB822F115ABB}"/>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5" name="Footer Placeholder 4">
            <a:extLst>
              <a:ext uri="{FF2B5EF4-FFF2-40B4-BE49-F238E27FC236}">
                <a16:creationId xmlns:a16="http://schemas.microsoft.com/office/drawing/2014/main" id="{1C3F837D-6A0A-46B0-92BF-DA6FD21A2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6FE59-5E07-469A-B60D-1620DFDCAF32}"/>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278433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B530-F547-4F4C-8367-9B467FDC4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4FEF4-5CDD-4FFE-BCC8-59667C6F75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DDD6C-F08D-41B7-A232-47E571442C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CE614C-CDE7-49FE-9EE4-12AC8E402B06}"/>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6" name="Footer Placeholder 5">
            <a:extLst>
              <a:ext uri="{FF2B5EF4-FFF2-40B4-BE49-F238E27FC236}">
                <a16:creationId xmlns:a16="http://schemas.microsoft.com/office/drawing/2014/main" id="{61E43125-FD66-4B20-A34E-DE34C8975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E5C9B-79E9-4E9E-BEE9-6F3B2959D6C7}"/>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198771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4434-3259-4DCE-B6A9-8896850A2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48B266-0A62-476F-AB41-BB628E330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3E8929-F1D2-4A8B-988A-FD4EEA8BAC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922AD-6518-4E0E-A3DC-5C7193617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3D7A1E-70EE-4C90-B373-DED1F3DA71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042CFB-A396-4D3E-BDAA-68DD3DA5E0D2}"/>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8" name="Footer Placeholder 7">
            <a:extLst>
              <a:ext uri="{FF2B5EF4-FFF2-40B4-BE49-F238E27FC236}">
                <a16:creationId xmlns:a16="http://schemas.microsoft.com/office/drawing/2014/main" id="{9CC0B692-29B6-446C-84DF-D873D6E926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6586E2-E55F-45F7-A97C-403321399421}"/>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281405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E72F-EB65-45DD-AADF-61F46F295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3C3AAF-D657-406C-9037-688497AAB666}"/>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4" name="Footer Placeholder 3">
            <a:extLst>
              <a:ext uri="{FF2B5EF4-FFF2-40B4-BE49-F238E27FC236}">
                <a16:creationId xmlns:a16="http://schemas.microsoft.com/office/drawing/2014/main" id="{FF65855D-6954-4739-9A40-6F69C590ED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24DD12-7101-4378-A4F2-AD8E826F2C95}"/>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189733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BB411-BE94-419A-AFC5-9B138F6AFF8F}"/>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3" name="Footer Placeholder 2">
            <a:extLst>
              <a:ext uri="{FF2B5EF4-FFF2-40B4-BE49-F238E27FC236}">
                <a16:creationId xmlns:a16="http://schemas.microsoft.com/office/drawing/2014/main" id="{26B05BF2-28D5-4387-9F46-9CF4E5D6C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20620-94EE-4658-B02C-9EAA656CF4F1}"/>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153690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C5C2-E056-4825-960D-AFF627A74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326CD2-2A4A-4B75-8E97-BEBFF6F7C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B44C2-6949-42F1-B8DA-FA6DC7A55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BFC26-0022-408D-ABF9-D8BE52DBC44D}"/>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6" name="Footer Placeholder 5">
            <a:extLst>
              <a:ext uri="{FF2B5EF4-FFF2-40B4-BE49-F238E27FC236}">
                <a16:creationId xmlns:a16="http://schemas.microsoft.com/office/drawing/2014/main" id="{9649E863-22BC-4507-9D7C-86D2463A0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AEA6E-9892-4FEE-86DB-A992255E7F48}"/>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170530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56D9-13B7-4C1C-8782-27BCC827D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4D0C14-A332-4D2C-A3FD-D207EAAA3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C527E-D74E-4485-A675-B01D8FDF7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56D473-B548-41F1-B0CA-BF83218747E7}"/>
              </a:ext>
            </a:extLst>
          </p:cNvPr>
          <p:cNvSpPr>
            <a:spLocks noGrp="1"/>
          </p:cNvSpPr>
          <p:nvPr>
            <p:ph type="dt" sz="half" idx="10"/>
          </p:nvPr>
        </p:nvSpPr>
        <p:spPr/>
        <p:txBody>
          <a:bodyPr/>
          <a:lstStyle/>
          <a:p>
            <a:fld id="{DA5EA31C-118F-4EBD-9E43-1B04AF94F292}" type="datetimeFigureOut">
              <a:rPr lang="en-US" smtClean="0"/>
              <a:t>6/20/2018</a:t>
            </a:fld>
            <a:endParaRPr lang="en-US"/>
          </a:p>
        </p:txBody>
      </p:sp>
      <p:sp>
        <p:nvSpPr>
          <p:cNvPr id="6" name="Footer Placeholder 5">
            <a:extLst>
              <a:ext uri="{FF2B5EF4-FFF2-40B4-BE49-F238E27FC236}">
                <a16:creationId xmlns:a16="http://schemas.microsoft.com/office/drawing/2014/main" id="{99F15337-B82D-43C6-B98E-8248AA459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9DBF-B5C8-4F64-B966-C7ABE4BCCFC2}"/>
              </a:ext>
            </a:extLst>
          </p:cNvPr>
          <p:cNvSpPr>
            <a:spLocks noGrp="1"/>
          </p:cNvSpPr>
          <p:nvPr>
            <p:ph type="sldNum" sz="quarter" idx="12"/>
          </p:nvPr>
        </p:nvSpPr>
        <p:spPr/>
        <p:txBody>
          <a:bodyPr/>
          <a:lstStyle/>
          <a:p>
            <a:fld id="{4A152418-59E2-45F7-9E79-3B6079C7ABD2}" type="slidenum">
              <a:rPr lang="en-US" smtClean="0"/>
              <a:t>‹#›</a:t>
            </a:fld>
            <a:endParaRPr lang="en-US"/>
          </a:p>
        </p:txBody>
      </p:sp>
    </p:spTree>
    <p:extLst>
      <p:ext uri="{BB962C8B-B14F-4D97-AF65-F5344CB8AC3E}">
        <p14:creationId xmlns:p14="http://schemas.microsoft.com/office/powerpoint/2010/main" val="89988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16CA2-B094-4915-87A7-4CDB23963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136EA0-7A6F-4DA8-AAAB-8137825D5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0C5D2-6A20-4980-AC1A-9F67DDE6F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EA31C-118F-4EBD-9E43-1B04AF94F292}" type="datetimeFigureOut">
              <a:rPr lang="en-US" smtClean="0"/>
              <a:t>6/20/2018</a:t>
            </a:fld>
            <a:endParaRPr lang="en-US"/>
          </a:p>
        </p:txBody>
      </p:sp>
      <p:sp>
        <p:nvSpPr>
          <p:cNvPr id="5" name="Footer Placeholder 4">
            <a:extLst>
              <a:ext uri="{FF2B5EF4-FFF2-40B4-BE49-F238E27FC236}">
                <a16:creationId xmlns:a16="http://schemas.microsoft.com/office/drawing/2014/main" id="{485E1B22-8BD6-4BE7-A5EF-6890B292E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E7CBB8-EEE2-4C65-AA44-C06927CB2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52418-59E2-45F7-9E79-3B6079C7ABD2}" type="slidenum">
              <a:rPr lang="en-US" smtClean="0"/>
              <a:t>‹#›</a:t>
            </a:fld>
            <a:endParaRPr lang="en-US"/>
          </a:p>
        </p:txBody>
      </p:sp>
    </p:spTree>
    <p:extLst>
      <p:ext uri="{BB962C8B-B14F-4D97-AF65-F5344CB8AC3E}">
        <p14:creationId xmlns:p14="http://schemas.microsoft.com/office/powerpoint/2010/main" val="43211185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Study on Orange County Housing Prices</a:t>
            </a:r>
            <a:endParaRPr lang="en-US" dirty="0"/>
          </a:p>
        </p:txBody>
      </p:sp>
    </p:spTree>
    <p:extLst>
      <p:ext uri="{BB962C8B-B14F-4D97-AF65-F5344CB8AC3E}">
        <p14:creationId xmlns:p14="http://schemas.microsoft.com/office/powerpoint/2010/main" val="394974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a:t>
            </a:r>
            <a:r>
              <a:rPr lang="en-US" dirty="0" err="1" smtClean="0"/>
              <a:t>Occurence</a:t>
            </a:r>
            <a:r>
              <a:rPr lang="en-US" dirty="0" smtClean="0"/>
              <a:t> and 3-Bedroom House Price Choropleth Maps by </a:t>
            </a:r>
            <a:r>
              <a:rPr lang="en-US" dirty="0" err="1" smtClean="0"/>
              <a:t>zipcode</a:t>
            </a:r>
            <a:endParaRPr lang="en-US" dirty="0"/>
          </a:p>
        </p:txBody>
      </p:sp>
      <p:sp>
        <p:nvSpPr>
          <p:cNvPr id="3" name="Content Placeholder 2"/>
          <p:cNvSpPr>
            <a:spLocks noGrp="1"/>
          </p:cNvSpPr>
          <p:nvPr>
            <p:ph idx="1"/>
          </p:nvPr>
        </p:nvSpPr>
        <p:spPr/>
        <p:txBody>
          <a:bodyPr/>
          <a:lstStyle/>
          <a:p>
            <a:r>
              <a:rPr lang="en-US" dirty="0" smtClean="0"/>
              <a:t>Side by side of income and 3B choropleth here</a:t>
            </a:r>
          </a:p>
          <a:p>
            <a:endParaRPr lang="en-US" dirty="0"/>
          </a:p>
          <a:p>
            <a:endParaRPr lang="en-US" dirty="0" smtClean="0"/>
          </a:p>
          <a:p>
            <a:endParaRPr lang="en-US" dirty="0"/>
          </a:p>
          <a:p>
            <a:pPr marL="0" indent="0">
              <a:buNone/>
            </a:pPr>
            <a:r>
              <a:rPr lang="en-US" dirty="0" smtClean="0"/>
              <a:t>Albert</a:t>
            </a:r>
            <a:endParaRPr lang="en-US" dirty="0"/>
          </a:p>
        </p:txBody>
      </p:sp>
    </p:spTree>
    <p:extLst>
      <p:ext uri="{BB962C8B-B14F-4D97-AF65-F5344CB8AC3E}">
        <p14:creationId xmlns:p14="http://schemas.microsoft.com/office/powerpoint/2010/main" val="415239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Housing Price Median Vs. Mean Police Presence per </a:t>
            </a:r>
            <a:r>
              <a:rPr lang="en-US" dirty="0" smtClean="0"/>
              <a:t>City (scatter)</a:t>
            </a:r>
            <a:endParaRPr lang="en-US" dirty="0"/>
          </a:p>
        </p:txBody>
      </p:sp>
      <p:sp>
        <p:nvSpPr>
          <p:cNvPr id="3" name="Content Placeholder 2"/>
          <p:cNvSpPr>
            <a:spLocks noGrp="1"/>
          </p:cNvSpPr>
          <p:nvPr>
            <p:ph idx="1"/>
          </p:nvPr>
        </p:nvSpPr>
        <p:spPr/>
        <p:txBody>
          <a:bodyPr/>
          <a:lstStyle/>
          <a:p>
            <a:r>
              <a:rPr lang="en-US" dirty="0" smtClean="0"/>
              <a:t>Albert</a:t>
            </a:r>
            <a:endParaRPr lang="en-US" dirty="0"/>
          </a:p>
        </p:txBody>
      </p:sp>
    </p:spTree>
    <p:extLst>
      <p:ext uri="{BB962C8B-B14F-4D97-AF65-F5344CB8AC3E}">
        <p14:creationId xmlns:p14="http://schemas.microsoft.com/office/powerpoint/2010/main" val="378496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Races and 3-Bedroom House Price Choropleth Maps by </a:t>
            </a:r>
            <a:r>
              <a:rPr lang="en-US" dirty="0" err="1" smtClean="0"/>
              <a:t>zipcode</a:t>
            </a:r>
            <a:endParaRPr lang="en-US" dirty="0"/>
          </a:p>
        </p:txBody>
      </p:sp>
      <p:sp>
        <p:nvSpPr>
          <p:cNvPr id="3" name="Content Placeholder 2"/>
          <p:cNvSpPr>
            <a:spLocks noGrp="1"/>
          </p:cNvSpPr>
          <p:nvPr>
            <p:ph idx="1"/>
          </p:nvPr>
        </p:nvSpPr>
        <p:spPr/>
        <p:txBody>
          <a:bodyPr/>
          <a:lstStyle/>
          <a:p>
            <a:r>
              <a:rPr lang="en-US" dirty="0" smtClean="0"/>
              <a:t>Side by side of prominent race 1 and 3B choropleth here</a:t>
            </a:r>
          </a:p>
          <a:p>
            <a:endParaRPr lang="en-US" dirty="0"/>
          </a:p>
          <a:p>
            <a:endParaRPr lang="en-US" dirty="0" smtClean="0"/>
          </a:p>
          <a:p>
            <a:endParaRPr lang="en-US" dirty="0"/>
          </a:p>
          <a:p>
            <a:r>
              <a:rPr lang="en-US" dirty="0" smtClean="0"/>
              <a:t>Adrian</a:t>
            </a:r>
            <a:endParaRPr lang="en-US" dirty="0"/>
          </a:p>
        </p:txBody>
      </p:sp>
    </p:spTree>
    <p:extLst>
      <p:ext uri="{BB962C8B-B14F-4D97-AF65-F5344CB8AC3E}">
        <p14:creationId xmlns:p14="http://schemas.microsoft.com/office/powerpoint/2010/main" val="313928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Races and 3-Bedroom House Price Choropleth Maps by </a:t>
            </a:r>
            <a:r>
              <a:rPr lang="en-US" dirty="0" err="1" smtClean="0"/>
              <a:t>zipcode</a:t>
            </a:r>
            <a:endParaRPr lang="en-US" dirty="0"/>
          </a:p>
        </p:txBody>
      </p:sp>
      <p:sp>
        <p:nvSpPr>
          <p:cNvPr id="3" name="Content Placeholder 2"/>
          <p:cNvSpPr>
            <a:spLocks noGrp="1"/>
          </p:cNvSpPr>
          <p:nvPr>
            <p:ph idx="1"/>
          </p:nvPr>
        </p:nvSpPr>
        <p:spPr/>
        <p:txBody>
          <a:bodyPr/>
          <a:lstStyle/>
          <a:p>
            <a:r>
              <a:rPr lang="en-US" dirty="0" smtClean="0"/>
              <a:t>Side by side of prominent race number </a:t>
            </a:r>
            <a:r>
              <a:rPr lang="en-US" dirty="0"/>
              <a:t>2</a:t>
            </a:r>
            <a:r>
              <a:rPr lang="en-US" dirty="0" smtClean="0"/>
              <a:t> and 3B choropleth here</a:t>
            </a:r>
          </a:p>
          <a:p>
            <a:endParaRPr lang="en-US" dirty="0"/>
          </a:p>
          <a:p>
            <a:endParaRPr lang="en-US" dirty="0" smtClean="0"/>
          </a:p>
          <a:p>
            <a:endParaRPr lang="en-US" dirty="0"/>
          </a:p>
          <a:p>
            <a:r>
              <a:rPr lang="en-US" dirty="0" smtClean="0"/>
              <a:t>Adrian</a:t>
            </a:r>
            <a:endParaRPr lang="en-US" dirty="0"/>
          </a:p>
        </p:txBody>
      </p:sp>
    </p:spTree>
    <p:extLst>
      <p:ext uri="{BB962C8B-B14F-4D97-AF65-F5344CB8AC3E}">
        <p14:creationId xmlns:p14="http://schemas.microsoft.com/office/powerpoint/2010/main" val="415550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Modeling and Price Forecasting</a:t>
            </a:r>
            <a:r>
              <a:rPr lang="en-US" dirty="0"/>
              <a:t>: </a:t>
            </a:r>
          </a:p>
        </p:txBody>
      </p:sp>
      <p:sp>
        <p:nvSpPr>
          <p:cNvPr id="3" name="Content Placeholder 2"/>
          <p:cNvSpPr>
            <a:spLocks noGrp="1"/>
          </p:cNvSpPr>
          <p:nvPr>
            <p:ph idx="1"/>
          </p:nvPr>
        </p:nvSpPr>
        <p:spPr/>
        <p:txBody>
          <a:bodyPr/>
          <a:lstStyle/>
          <a:p>
            <a:endParaRPr lang="en-US" dirty="0" smtClean="0"/>
          </a:p>
          <a:p>
            <a:r>
              <a:rPr lang="en-US" dirty="0" smtClean="0"/>
              <a:t>ARIMA model </a:t>
            </a:r>
            <a:r>
              <a:rPr lang="en-US" dirty="0" err="1" smtClean="0"/>
              <a:t>backround</a:t>
            </a:r>
            <a:r>
              <a:rPr lang="en-US" dirty="0" smtClean="0"/>
              <a:t>, all visuals to follow</a:t>
            </a:r>
            <a:endParaRPr lang="en-US" dirty="0"/>
          </a:p>
          <a:p>
            <a:endParaRPr lang="en-US" dirty="0" smtClean="0"/>
          </a:p>
          <a:p>
            <a:r>
              <a:rPr lang="en-US" dirty="0" err="1" smtClean="0"/>
              <a:t>Sadaf</a:t>
            </a:r>
            <a:endParaRPr lang="en-US" dirty="0"/>
          </a:p>
        </p:txBody>
      </p:sp>
    </p:spTree>
    <p:extLst>
      <p:ext uri="{BB962C8B-B14F-4D97-AF65-F5344CB8AC3E}">
        <p14:creationId xmlns:p14="http://schemas.microsoft.com/office/powerpoint/2010/main" val="150558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with Neural LSTM: </a:t>
            </a:r>
            <a:endParaRPr lang="en-US" dirty="0"/>
          </a:p>
        </p:txBody>
      </p:sp>
      <p:sp>
        <p:nvSpPr>
          <p:cNvPr id="3" name="Content Placeholder 2"/>
          <p:cNvSpPr>
            <a:spLocks noGrp="1"/>
          </p:cNvSpPr>
          <p:nvPr>
            <p:ph idx="1"/>
          </p:nvPr>
        </p:nvSpPr>
        <p:spPr/>
        <p:txBody>
          <a:bodyPr/>
          <a:lstStyle/>
          <a:p>
            <a:endParaRPr lang="en-US" dirty="0" smtClean="0"/>
          </a:p>
          <a:p>
            <a:r>
              <a:rPr lang="en-US" dirty="0" smtClean="0"/>
              <a:t>model </a:t>
            </a:r>
            <a:r>
              <a:rPr lang="en-US" dirty="0" err="1" smtClean="0"/>
              <a:t>backround</a:t>
            </a:r>
            <a:r>
              <a:rPr lang="en-US" dirty="0" smtClean="0"/>
              <a:t>, + visuals</a:t>
            </a:r>
          </a:p>
          <a:p>
            <a:r>
              <a:rPr lang="en-US" dirty="0" err="1" smtClean="0"/>
              <a:t>Sadaf</a:t>
            </a:r>
            <a:endParaRPr lang="en-US" dirty="0"/>
          </a:p>
        </p:txBody>
      </p:sp>
    </p:spTree>
    <p:extLst>
      <p:ext uri="{BB962C8B-B14F-4D97-AF65-F5344CB8AC3E}">
        <p14:creationId xmlns:p14="http://schemas.microsoft.com/office/powerpoint/2010/main" val="118750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smtClean="0"/>
              <a:t>A summery of trends found</a:t>
            </a:r>
          </a:p>
          <a:p>
            <a:endParaRPr lang="en-US" dirty="0"/>
          </a:p>
          <a:p>
            <a:endParaRPr lang="en-US" dirty="0" smtClean="0"/>
          </a:p>
          <a:p>
            <a:pPr marL="0" indent="0">
              <a:buNone/>
            </a:pPr>
            <a:r>
              <a:rPr lang="en-US" smtClean="0"/>
              <a:t>Sadaf</a:t>
            </a:r>
            <a:endParaRPr lang="en-US" dirty="0"/>
          </a:p>
        </p:txBody>
      </p:sp>
    </p:spTree>
    <p:extLst>
      <p:ext uri="{BB962C8B-B14F-4D97-AF65-F5344CB8AC3E}">
        <p14:creationId xmlns:p14="http://schemas.microsoft.com/office/powerpoint/2010/main" val="239530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3" y="128058"/>
            <a:ext cx="10515600" cy="1325563"/>
          </a:xfrm>
        </p:spPr>
        <p:txBody>
          <a:bodyPr/>
          <a:lstStyle/>
          <a:p>
            <a:r>
              <a:rPr lang="en-US" dirty="0" smtClean="0"/>
              <a:t>Questions and Objectives</a:t>
            </a:r>
            <a:endParaRPr lang="en-US" dirty="0"/>
          </a:p>
        </p:txBody>
      </p:sp>
      <p:sp>
        <p:nvSpPr>
          <p:cNvPr id="3" name="Content Placeholder 2"/>
          <p:cNvSpPr>
            <a:spLocks noGrp="1"/>
          </p:cNvSpPr>
          <p:nvPr>
            <p:ph idx="1"/>
          </p:nvPr>
        </p:nvSpPr>
        <p:spPr>
          <a:xfrm>
            <a:off x="508000" y="1224491"/>
            <a:ext cx="11319933" cy="5193242"/>
          </a:xfrm>
        </p:spPr>
        <p:txBody>
          <a:bodyPr>
            <a:normAutofit fontScale="85000" lnSpcReduction="20000"/>
          </a:bodyPr>
          <a:lstStyle/>
          <a:p>
            <a:pPr marL="0" indent="0">
              <a:buNone/>
            </a:pPr>
            <a:endParaRPr lang="en-US" dirty="0" smtClean="0"/>
          </a:p>
          <a:p>
            <a:r>
              <a:rPr lang="en-US" dirty="0" smtClean="0"/>
              <a:t>We find that there is always certain stereotypical variables that some secretly believe would affect where people settle down or vice versa but do such stereotypical variables demonstrate any actual relationships with housing prices/house value indices in a given region? </a:t>
            </a:r>
          </a:p>
          <a:p>
            <a:endParaRPr lang="en-US" dirty="0" smtClean="0"/>
          </a:p>
          <a:p>
            <a:pPr lvl="1"/>
            <a:r>
              <a:rPr lang="en-US" dirty="0" smtClean="0"/>
              <a:t>Objective 1. Conduct a preliminary analysis to discover any relationships or potential 			     correlations between housing prices and crime occurrence, police presence, 			     household income and racial background</a:t>
            </a:r>
          </a:p>
          <a:p>
            <a:pPr marL="457200" lvl="1" indent="0">
              <a:buNone/>
            </a:pPr>
            <a:endParaRPr lang="en-US" dirty="0"/>
          </a:p>
          <a:p>
            <a:r>
              <a:rPr lang="en-US" dirty="0" smtClean="0"/>
              <a:t>Is it worth it to forecast housing </a:t>
            </a:r>
            <a:r>
              <a:rPr lang="en-US" dirty="0"/>
              <a:t>Prices in Orange county </a:t>
            </a:r>
            <a:r>
              <a:rPr lang="en-US" dirty="0" smtClean="0"/>
              <a:t>based on these questionable variables? </a:t>
            </a:r>
          </a:p>
          <a:p>
            <a:pPr marL="0" indent="0">
              <a:buNone/>
            </a:pPr>
            <a:endParaRPr lang="en-US" dirty="0" smtClean="0"/>
          </a:p>
          <a:p>
            <a:pPr lvl="1"/>
            <a:r>
              <a:rPr lang="en-US" dirty="0" smtClean="0"/>
              <a:t>Objective 2. Use results from objective 1 to best decide what model to use for potential  			     predictions</a:t>
            </a:r>
            <a:endParaRPr lang="en-US" dirty="0"/>
          </a:p>
          <a:p>
            <a:pPr marL="0" indent="0">
              <a:buNone/>
            </a:pPr>
            <a:endParaRPr lang="en-US" dirty="0"/>
          </a:p>
          <a:p>
            <a:pPr marL="0" indent="0">
              <a:buNone/>
            </a:pPr>
            <a:r>
              <a:rPr lang="en-US" dirty="0" err="1" smtClean="0"/>
              <a:t>Sadaf</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202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838200" y="1825625"/>
            <a:ext cx="10515600" cy="4913842"/>
          </a:xfrm>
        </p:spPr>
        <p:txBody>
          <a:bodyPr>
            <a:normAutofit lnSpcReduction="10000"/>
          </a:bodyPr>
          <a:lstStyle/>
          <a:p>
            <a:pPr marL="514350" indent="-514350">
              <a:buAutoNum type="arabicPeriod"/>
            </a:pPr>
            <a:r>
              <a:rPr lang="en-US" dirty="0" smtClean="0"/>
              <a:t>Data collection</a:t>
            </a:r>
          </a:p>
          <a:p>
            <a:pPr marL="514350" indent="-514350">
              <a:buAutoNum type="arabicPeriod"/>
            </a:pPr>
            <a:r>
              <a:rPr lang="en-US" dirty="0" smtClean="0"/>
              <a:t>Data cleanup</a:t>
            </a:r>
          </a:p>
          <a:p>
            <a:pPr marL="514350" indent="-514350">
              <a:buAutoNum type="arabicPeriod"/>
            </a:pPr>
            <a:r>
              <a:rPr lang="en-US" dirty="0" smtClean="0"/>
              <a:t>Preliminary data analysis:</a:t>
            </a:r>
          </a:p>
          <a:p>
            <a:pPr marL="1428750" lvl="2" indent="-514350">
              <a:buAutoNum type="arabicPeriod"/>
            </a:pPr>
            <a:endParaRPr lang="en-US" dirty="0"/>
          </a:p>
          <a:p>
            <a:pPr marL="1428750" lvl="2" indent="-514350">
              <a:buAutoNum type="arabicPeriod"/>
            </a:pPr>
            <a:r>
              <a:rPr lang="en-US" dirty="0" smtClean="0"/>
              <a:t>Descriptive stats: mean, median, </a:t>
            </a:r>
            <a:r>
              <a:rPr lang="en-US" dirty="0" err="1" smtClean="0"/>
              <a:t>sd</a:t>
            </a:r>
            <a:r>
              <a:rPr lang="en-US" dirty="0" smtClean="0"/>
              <a:t>, </a:t>
            </a:r>
            <a:r>
              <a:rPr lang="en-US" dirty="0" err="1" smtClean="0"/>
              <a:t>etc</a:t>
            </a:r>
            <a:r>
              <a:rPr lang="en-US" dirty="0" smtClean="0"/>
              <a:t> of each variable’s data</a:t>
            </a:r>
          </a:p>
          <a:p>
            <a:pPr marL="1428750" lvl="2" indent="-514350">
              <a:buAutoNum type="arabicPeriod"/>
            </a:pPr>
            <a:r>
              <a:rPr lang="en-US" dirty="0" smtClean="0"/>
              <a:t>Data visualization: histograms, time-series, scatterplots, </a:t>
            </a:r>
            <a:r>
              <a:rPr lang="en-US" dirty="0" err="1" smtClean="0"/>
              <a:t>choropeleths</a:t>
            </a:r>
            <a:endParaRPr lang="en-US" dirty="0" smtClean="0"/>
          </a:p>
          <a:p>
            <a:pPr marL="1428750" lvl="2" indent="-514350">
              <a:buAutoNum type="arabicPeriod"/>
            </a:pPr>
            <a:r>
              <a:rPr lang="en-US" dirty="0" smtClean="0"/>
              <a:t>Inferential stats: hypothesis testing for regression analysis</a:t>
            </a:r>
          </a:p>
          <a:p>
            <a:pPr marL="914400" lvl="2" indent="0">
              <a:buNone/>
            </a:pPr>
            <a:endParaRPr lang="en-US" dirty="0" smtClean="0"/>
          </a:p>
          <a:p>
            <a:pPr marL="514350" indent="-514350">
              <a:buAutoNum type="arabicPeriod"/>
            </a:pPr>
            <a:r>
              <a:rPr lang="en-US" dirty="0" smtClean="0"/>
              <a:t>Stochastic modeling of future prices via ARIMA and ML via Neural LSTM</a:t>
            </a:r>
          </a:p>
          <a:p>
            <a:pPr marL="514350" indent="-514350">
              <a:buAutoNum type="arabicPeriod"/>
            </a:pPr>
            <a:endParaRPr lang="en-US" dirty="0"/>
          </a:p>
          <a:p>
            <a:pPr marL="0" indent="0">
              <a:buNone/>
            </a:pPr>
            <a:r>
              <a:rPr lang="en-US" dirty="0" err="1" smtClean="0"/>
              <a:t>Sadaf</a:t>
            </a:r>
            <a:endParaRPr lang="en-US" dirty="0"/>
          </a:p>
        </p:txBody>
      </p:sp>
    </p:spTree>
    <p:extLst>
      <p:ext uri="{BB962C8B-B14F-4D97-AF65-F5344CB8AC3E}">
        <p14:creationId xmlns:p14="http://schemas.microsoft.com/office/powerpoint/2010/main" val="332932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33" y="0"/>
            <a:ext cx="10515600" cy="1325563"/>
          </a:xfrm>
        </p:spPr>
        <p:txBody>
          <a:bodyPr/>
          <a:lstStyle/>
          <a:p>
            <a:r>
              <a:rPr lang="en-US" dirty="0" smtClean="0"/>
              <a:t>Our Data</a:t>
            </a:r>
            <a:endParaRPr lang="en-US" dirty="0"/>
          </a:p>
        </p:txBody>
      </p:sp>
      <p:sp>
        <p:nvSpPr>
          <p:cNvPr id="3" name="Content Placeholder 2"/>
          <p:cNvSpPr>
            <a:spLocks noGrp="1"/>
          </p:cNvSpPr>
          <p:nvPr>
            <p:ph idx="1"/>
          </p:nvPr>
        </p:nvSpPr>
        <p:spPr>
          <a:xfrm>
            <a:off x="372533" y="1261532"/>
            <a:ext cx="11404600" cy="5596468"/>
          </a:xfrm>
        </p:spPr>
        <p:txBody>
          <a:bodyPr>
            <a:normAutofit fontScale="70000" lnSpcReduction="20000"/>
          </a:bodyPr>
          <a:lstStyle/>
          <a:p>
            <a:pPr marL="0" indent="0">
              <a:buNone/>
            </a:pPr>
            <a:r>
              <a:rPr lang="en-US" dirty="0" smtClean="0"/>
              <a:t>Sources:</a:t>
            </a:r>
          </a:p>
          <a:p>
            <a:pPr marL="0" indent="0">
              <a:buNone/>
            </a:pPr>
            <a:endParaRPr lang="en-US" dirty="0" smtClean="0"/>
          </a:p>
          <a:p>
            <a:r>
              <a:rPr lang="en-US" dirty="0"/>
              <a:t>Zillow API</a:t>
            </a:r>
          </a:p>
          <a:p>
            <a:pPr lvl="1"/>
            <a:r>
              <a:rPr lang="en-US" dirty="0"/>
              <a:t>Home sales by home </a:t>
            </a:r>
            <a:r>
              <a:rPr lang="en-US" dirty="0" smtClean="0"/>
              <a:t>type (SFR, </a:t>
            </a:r>
            <a:r>
              <a:rPr lang="en-US" dirty="0" err="1" smtClean="0"/>
              <a:t>TopTier</a:t>
            </a:r>
            <a:r>
              <a:rPr lang="en-US" dirty="0" smtClean="0"/>
              <a:t>, Bottom Tier, 1bedroom to 5 or more bedrooms)</a:t>
            </a:r>
            <a:endParaRPr lang="en-US" dirty="0"/>
          </a:p>
          <a:p>
            <a:r>
              <a:rPr lang="en-US" dirty="0"/>
              <a:t>FBI Crime Data </a:t>
            </a:r>
          </a:p>
          <a:p>
            <a:pPr lvl="1"/>
            <a:r>
              <a:rPr lang="en-US" dirty="0"/>
              <a:t>Reported incidents by category and location</a:t>
            </a:r>
          </a:p>
          <a:p>
            <a:r>
              <a:rPr lang="en-US" dirty="0"/>
              <a:t>US Government Census Data</a:t>
            </a:r>
          </a:p>
          <a:p>
            <a:pPr lvl="1"/>
            <a:r>
              <a:rPr lang="en-US" dirty="0"/>
              <a:t>Income by location</a:t>
            </a:r>
          </a:p>
          <a:p>
            <a:r>
              <a:rPr lang="en-US" dirty="0"/>
              <a:t>Race Data</a:t>
            </a:r>
          </a:p>
          <a:p>
            <a:pPr lvl="1"/>
            <a:r>
              <a:rPr lang="en-US" dirty="0"/>
              <a:t>Demographics by location</a:t>
            </a:r>
          </a:p>
          <a:p>
            <a:pPr marL="0" indent="0">
              <a:buNone/>
            </a:pPr>
            <a:endParaRPr lang="en-US" dirty="0"/>
          </a:p>
          <a:p>
            <a:pPr marL="0" indent="0">
              <a:buNone/>
            </a:pPr>
            <a:r>
              <a:rPr lang="en-US" dirty="0" smtClean="0"/>
              <a:t>Cleanup and final structure:</a:t>
            </a:r>
          </a:p>
          <a:p>
            <a:pPr marL="514350" indent="-514350">
              <a:buAutoNum type="arabicPeriod"/>
            </a:pPr>
            <a:r>
              <a:rPr lang="en-US" dirty="0" smtClean="0"/>
              <a:t>Cleanup of each csv file (drop nulls, change to numeric, edit headers, group by city and </a:t>
            </a:r>
            <a:r>
              <a:rPr lang="en-US" dirty="0" err="1" smtClean="0"/>
              <a:t>zipcode</a:t>
            </a:r>
            <a:r>
              <a:rPr lang="en-US" dirty="0" smtClean="0"/>
              <a:t>, take appropriate medians, descriptive stats </a:t>
            </a:r>
            <a:r>
              <a:rPr lang="en-US" dirty="0" err="1" smtClean="0"/>
              <a:t>etc</a:t>
            </a:r>
            <a:r>
              <a:rPr lang="en-US" dirty="0" smtClean="0"/>
              <a:t>,) </a:t>
            </a:r>
            <a:r>
              <a:rPr lang="en-US" dirty="0" smtClean="0">
                <a:sym typeface="Wingdings" panose="05000000000000000000" pitchFamily="2" charset="2"/>
              </a:rPr>
              <a:t> discuss structure of each set</a:t>
            </a:r>
            <a:endParaRPr lang="en-US" dirty="0"/>
          </a:p>
          <a:p>
            <a:pPr marL="514350" indent="-514350">
              <a:buAutoNum type="arabicPeriod"/>
            </a:pPr>
            <a:r>
              <a:rPr lang="en-US" dirty="0" smtClean="0"/>
              <a:t>Make a </a:t>
            </a:r>
            <a:r>
              <a:rPr lang="en-US" dirty="0" err="1"/>
              <a:t>Jupyter</a:t>
            </a:r>
            <a:r>
              <a:rPr lang="en-US" dirty="0"/>
              <a:t> </a:t>
            </a:r>
            <a:r>
              <a:rPr lang="en-US" dirty="0" smtClean="0"/>
              <a:t>Notebook containing all cleaned and ready to analyze </a:t>
            </a:r>
            <a:r>
              <a:rPr lang="en-US" dirty="0" err="1" smtClean="0"/>
              <a:t>dataframes</a:t>
            </a:r>
            <a:r>
              <a:rPr lang="en-US" dirty="0" smtClean="0"/>
              <a:t>, sort of like a central database</a:t>
            </a:r>
          </a:p>
          <a:p>
            <a:pPr marL="514350" indent="-514350">
              <a:buAutoNum type="arabicPeriod"/>
            </a:pPr>
            <a:endParaRPr lang="en-US" dirty="0"/>
          </a:p>
          <a:p>
            <a:pPr marL="0" indent="0">
              <a:buNone/>
            </a:pPr>
            <a:r>
              <a:rPr lang="en-US" dirty="0" err="1" smtClean="0"/>
              <a:t>Sadaf</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509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House Types in OC (#Histogram)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Insert </a:t>
            </a:r>
            <a:r>
              <a:rPr lang="en-US" dirty="0" err="1" smtClean="0"/>
              <a:t>histo</a:t>
            </a:r>
            <a:r>
              <a:rPr lang="en-US" dirty="0" smtClean="0"/>
              <a:t> of house type frequency</a:t>
            </a:r>
          </a:p>
          <a:p>
            <a:pPr marL="0" indent="0">
              <a:buNone/>
            </a:pPr>
            <a:r>
              <a:rPr lang="en-US" dirty="0" smtClean="0"/>
              <a:t>Demonstrate normal distribution</a:t>
            </a:r>
          </a:p>
          <a:p>
            <a:pPr marL="0" indent="0">
              <a:buNone/>
            </a:pPr>
            <a:r>
              <a:rPr lang="en-US" dirty="0" smtClean="0"/>
              <a:t>Explain logic of why we chose 3-B for the rest of our analysis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t>Sadaf</a:t>
            </a:r>
            <a:endParaRPr lang="en-US" dirty="0"/>
          </a:p>
        </p:txBody>
      </p:sp>
    </p:spTree>
    <p:extLst>
      <p:ext uri="{BB962C8B-B14F-4D97-AF65-F5344CB8AC3E}">
        <p14:creationId xmlns:p14="http://schemas.microsoft.com/office/powerpoint/2010/main" val="252255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of Home Prices and Median Income </a:t>
            </a:r>
            <a:endParaRPr lang="en-US" dirty="0"/>
          </a:p>
        </p:txBody>
      </p:sp>
      <p:sp>
        <p:nvSpPr>
          <p:cNvPr id="3" name="Content Placeholder 2"/>
          <p:cNvSpPr>
            <a:spLocks noGrp="1"/>
          </p:cNvSpPr>
          <p:nvPr>
            <p:ph idx="1"/>
          </p:nvPr>
        </p:nvSpPr>
        <p:spPr/>
        <p:txBody>
          <a:bodyPr/>
          <a:lstStyle/>
          <a:p>
            <a:r>
              <a:rPr lang="en-US" dirty="0" smtClean="0"/>
              <a:t>New two-sided graph, I will add sometime later tonight</a:t>
            </a:r>
            <a:endParaRPr lang="en-US" dirty="0"/>
          </a:p>
        </p:txBody>
      </p:sp>
      <p:sp>
        <p:nvSpPr>
          <p:cNvPr id="4" name="Title 1"/>
          <p:cNvSpPr txBox="1">
            <a:spLocks/>
          </p:cNvSpPr>
          <p:nvPr/>
        </p:nvSpPr>
        <p:spPr>
          <a:xfrm>
            <a:off x="838200" y="3827992"/>
            <a:ext cx="10515600" cy="308927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Time-series of Home Prices and Crime Occurrence</a:t>
            </a:r>
          </a:p>
          <a:p>
            <a:pPr marL="571500" indent="-571500">
              <a:buFont typeface="Arial" panose="020B0604020202020204" pitchFamily="34" charset="0"/>
              <a:buChar char="•"/>
            </a:pPr>
            <a:r>
              <a:rPr lang="en-US" dirty="0" smtClean="0"/>
              <a:t>New two-sided graph</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err="1" smtClean="0"/>
              <a:t>sadaf</a:t>
            </a:r>
            <a:endParaRPr lang="en-US" dirty="0" smtClean="0"/>
          </a:p>
        </p:txBody>
      </p:sp>
    </p:spTree>
    <p:extLst>
      <p:ext uri="{BB962C8B-B14F-4D97-AF65-F5344CB8AC3E}">
        <p14:creationId xmlns:p14="http://schemas.microsoft.com/office/powerpoint/2010/main" val="407985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Housing Price Median Vs. Mean Income </a:t>
            </a:r>
            <a:r>
              <a:rPr lang="en-US" dirty="0" smtClean="0"/>
              <a:t>by City (scatterplot)</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err="1" smtClean="0"/>
              <a:t>McKenzi</a:t>
            </a:r>
            <a:endParaRPr lang="en-US" dirty="0"/>
          </a:p>
        </p:txBody>
      </p:sp>
    </p:spTree>
    <p:extLst>
      <p:ext uri="{BB962C8B-B14F-4D97-AF65-F5344CB8AC3E}">
        <p14:creationId xmlns:p14="http://schemas.microsoft.com/office/powerpoint/2010/main" val="347527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Income and 3-Bedroom House Price Choropleth Maps by </a:t>
            </a:r>
            <a:r>
              <a:rPr lang="en-US" dirty="0" err="1" smtClean="0"/>
              <a:t>zipcode</a:t>
            </a:r>
            <a:endParaRPr lang="en-US" dirty="0"/>
          </a:p>
        </p:txBody>
      </p:sp>
      <p:sp>
        <p:nvSpPr>
          <p:cNvPr id="3" name="Content Placeholder 2"/>
          <p:cNvSpPr>
            <a:spLocks noGrp="1"/>
          </p:cNvSpPr>
          <p:nvPr>
            <p:ph idx="1"/>
          </p:nvPr>
        </p:nvSpPr>
        <p:spPr/>
        <p:txBody>
          <a:bodyPr/>
          <a:lstStyle/>
          <a:p>
            <a:r>
              <a:rPr lang="en-US" dirty="0" smtClean="0"/>
              <a:t>Side by side of income and 3B choropleth here</a:t>
            </a:r>
          </a:p>
          <a:p>
            <a:endParaRPr lang="en-US" dirty="0"/>
          </a:p>
          <a:p>
            <a:endParaRPr lang="en-US" dirty="0" smtClean="0"/>
          </a:p>
          <a:p>
            <a:endParaRPr lang="en-US" dirty="0"/>
          </a:p>
          <a:p>
            <a:r>
              <a:rPr lang="en-US" dirty="0" err="1" smtClean="0"/>
              <a:t>Mckenzi</a:t>
            </a:r>
            <a:endParaRPr lang="en-US" dirty="0"/>
          </a:p>
        </p:txBody>
      </p:sp>
    </p:spTree>
    <p:extLst>
      <p:ext uri="{BB962C8B-B14F-4D97-AF65-F5344CB8AC3E}">
        <p14:creationId xmlns:p14="http://schemas.microsoft.com/office/powerpoint/2010/main" val="165258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Housing Price Median Vs. Mean Property Crime Occurrence per </a:t>
            </a:r>
            <a:r>
              <a:rPr lang="en-US" dirty="0" smtClean="0"/>
              <a:t>City (scatter)</a:t>
            </a:r>
            <a:endParaRPr lang="en-US" dirty="0"/>
          </a:p>
        </p:txBody>
      </p:sp>
      <p:sp>
        <p:nvSpPr>
          <p:cNvPr id="3" name="Content Placeholder 2"/>
          <p:cNvSpPr>
            <a:spLocks noGrp="1"/>
          </p:cNvSpPr>
          <p:nvPr>
            <p:ph idx="1"/>
          </p:nvPr>
        </p:nvSpPr>
        <p:spPr/>
        <p:txBody>
          <a:bodyPr/>
          <a:lstStyle/>
          <a:p>
            <a:r>
              <a:rPr lang="en-US" dirty="0" smtClean="0"/>
              <a:t>Albert</a:t>
            </a:r>
            <a:endParaRPr lang="en-US" dirty="0"/>
          </a:p>
        </p:txBody>
      </p:sp>
    </p:spTree>
    <p:extLst>
      <p:ext uri="{BB962C8B-B14F-4D97-AF65-F5344CB8AC3E}">
        <p14:creationId xmlns:p14="http://schemas.microsoft.com/office/powerpoint/2010/main" val="177203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1508</TotalTime>
  <Words>449</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A Study on Orange County Housing Prices</vt:lpstr>
      <vt:lpstr>Questions and Objectives</vt:lpstr>
      <vt:lpstr>Methodology</vt:lpstr>
      <vt:lpstr>Our Data</vt:lpstr>
      <vt:lpstr>Distribution of House Types in OC (#Histogram)</vt:lpstr>
      <vt:lpstr>Time-series of Home Prices and Median Income </vt:lpstr>
      <vt:lpstr>Housing Price Median Vs. Mean Income by City (scatterplot)</vt:lpstr>
      <vt:lpstr>Average Income and 3-Bedroom House Price Choropleth Maps by zipcode</vt:lpstr>
      <vt:lpstr>Housing Price Median Vs. Mean Property Crime Occurrence per City (scatter)</vt:lpstr>
      <vt:lpstr>Crime Occurence and 3-Bedroom House Price Choropleth Maps by zipcode</vt:lpstr>
      <vt:lpstr>Housing Price Median Vs. Mean Police Presence per City (scatter)</vt:lpstr>
      <vt:lpstr>Distribution of Races and 3-Bedroom House Price Choropleth Maps by zipcode</vt:lpstr>
      <vt:lpstr>Distribution of Races and 3-Bedroom House Price Choropleth Maps by zipcode</vt:lpstr>
      <vt:lpstr>Stochastic Modeling and Price Forecasting: </vt:lpstr>
      <vt:lpstr>Machine Learning with Neural LSTM: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Incredibles</dc:title>
  <dc:creator>sam sh</dc:creator>
  <cp:lastModifiedBy>sam sh</cp:lastModifiedBy>
  <cp:revision>37</cp:revision>
  <dcterms:created xsi:type="dcterms:W3CDTF">2018-06-19T04:40:14Z</dcterms:created>
  <dcterms:modified xsi:type="dcterms:W3CDTF">2018-06-21T06:26:42Z</dcterms:modified>
</cp:coreProperties>
</file>