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Reddit Posts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158</c:v>
                </c:pt>
                <c:pt idx="1">
                  <c:v>199</c:v>
                </c:pt>
                <c:pt idx="2">
                  <c:v>303.39999999999998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ED-4142-A5FA-CCBA9D7B2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753448"/>
        <c:axId val="661750496"/>
      </c:scatterChart>
      <c:valAx>
        <c:axId val="661753448"/>
        <c:scaling>
          <c:orientation val="minMax"/>
          <c:max val="2020"/>
          <c:min val="20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50496"/>
        <c:crosses val="autoZero"/>
        <c:crossBetween val="midCat"/>
        <c:majorUnit val="1"/>
        <c:minorUnit val="1"/>
      </c:valAx>
      <c:valAx>
        <c:axId val="66175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Posts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75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Estimated Reddit Comments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1.2</c:v>
                </c:pt>
                <c:pt idx="1">
                  <c:v>1.7</c:v>
                </c:pt>
                <c:pt idx="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97-461E-802D-67F3A314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407736"/>
        <c:axId val="519407408"/>
      </c:scatterChart>
      <c:valAx>
        <c:axId val="519407736"/>
        <c:scaling>
          <c:orientation val="minMax"/>
          <c:max val="2020"/>
          <c:min val="20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07408"/>
        <c:crosses val="autoZero"/>
        <c:crossBetween val="midCat"/>
        <c:majorUnit val="1"/>
        <c:minorUnit val="1"/>
      </c:valAx>
      <c:valAx>
        <c:axId val="51940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Comments(billions)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07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per Each Polarity for 'coronavirus'</a:t>
            </a:r>
          </a:p>
        </c:rich>
      </c:tx>
      <c:layout>
        <c:manualLayout>
          <c:xMode val="edge"/>
          <c:yMode val="edge"/>
          <c:x val="0.18078455818022748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3"/>
              <c:pt idx="0">
                <c:v>-1</c:v>
              </c:pt>
              <c:pt idx="1">
                <c:v>0</c:v>
              </c:pt>
              <c:pt idx="2">
                <c:v>1</c:v>
              </c:pt>
            </c:numLit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308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A-4905-BA28-8809D5E88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668336"/>
        <c:axId val="490669648"/>
      </c:barChart>
      <c:catAx>
        <c:axId val="49066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Polarity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69648"/>
        <c:crosses val="autoZero"/>
        <c:auto val="1"/>
        <c:lblAlgn val="ctr"/>
        <c:lblOffset val="100"/>
        <c:noMultiLvlLbl val="0"/>
      </c:catAx>
      <c:valAx>
        <c:axId val="49066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6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per Each Polarity for 'vaccine'</a:t>
            </a:r>
          </a:p>
        </c:rich>
      </c:tx>
      <c:layout>
        <c:manualLayout>
          <c:xMode val="edge"/>
          <c:yMode val="edge"/>
          <c:x val="0.22060411198600174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3"/>
              <c:pt idx="0">
                <c:v>-1</c:v>
              </c:pt>
              <c:pt idx="1">
                <c:v>0</c:v>
              </c:pt>
              <c:pt idx="2">
                <c:v>1</c:v>
              </c:pt>
            </c:numLit>
          </c:cat>
          <c:val>
            <c:numRef>
              <c:f>Sheet1!$E$2:$E$4</c:f>
              <c:numCache>
                <c:formatCode>General</c:formatCode>
                <c:ptCount val="3"/>
                <c:pt idx="0">
                  <c:v>4769</c:v>
                </c:pt>
                <c:pt idx="1">
                  <c:v>3342</c:v>
                </c:pt>
                <c:pt idx="2">
                  <c:v>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7-484A-8378-47B737685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493136"/>
        <c:axId val="492124552"/>
      </c:barChart>
      <c:catAx>
        <c:axId val="48949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Polarity Value</a:t>
                </a:r>
              </a:p>
            </c:rich>
          </c:tx>
          <c:layout>
            <c:manualLayout>
              <c:xMode val="edge"/>
              <c:yMode val="edge"/>
              <c:x val="0.44295013123359578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124552"/>
        <c:crosses val="autoZero"/>
        <c:auto val="1"/>
        <c:lblAlgn val="ctr"/>
        <c:lblOffset val="100"/>
        <c:noMultiLvlLbl val="0"/>
      </c:catAx>
      <c:valAx>
        <c:axId val="49212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49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per Each Polarity for 'ivermectin'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3"/>
              <c:pt idx="0">
                <c:v>-1</c:v>
              </c:pt>
              <c:pt idx="1">
                <c:v>0</c:v>
              </c:pt>
              <c:pt idx="2">
                <c:v>1</c:v>
              </c:pt>
            </c:numLit>
          </c:cat>
          <c:val>
            <c:numRef>
              <c:f>Sheet1!$H$2:$H$4</c:f>
              <c:numCache>
                <c:formatCode>General</c:formatCode>
                <c:ptCount val="3"/>
                <c:pt idx="0">
                  <c:v>47</c:v>
                </c:pt>
                <c:pt idx="1">
                  <c:v>63</c:v>
                </c:pt>
                <c:pt idx="2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2-4CF3-8E1B-478E9BABD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5449400"/>
        <c:axId val="625451368"/>
      </c:barChart>
      <c:catAx>
        <c:axId val="625449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Polarity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451368"/>
        <c:crosses val="autoZero"/>
        <c:auto val="1"/>
        <c:lblAlgn val="ctr"/>
        <c:lblOffset val="100"/>
        <c:noMultiLvlLbl val="0"/>
      </c:catAx>
      <c:valAx>
        <c:axId val="62545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44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0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insdictionary.com/us/dictionary/english/dictionary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ython.plainenglish.io/introduction-to-nltk-library-in-python-6fa729b54a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umancapitalhub.com/articles/Employee-Sentiment-Analysis-And-What-You-Need-To-Know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zzfeednews.com/article/ryanhatesthis/twitter-deleted-tweets-brazil-president-coronavirus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fas.org/blogs/fas/2020/10/most-covid-related-disinformation-on-social-media-likely-emanating-from-known-influencers-and-traditional-media-sources/" TargetMode="External"/><Relationship Id="rId4" Type="http://schemas.openxmlformats.org/officeDocument/2006/relationships/hyperlink" Target="https://www.reddit.com/r/JoeRogan/comments/r7tbhz/deleted_by_user/hn2kb4z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nltk-sentiment-analysis/" TargetMode="External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s://www.digitalspy.com/tv/ustv/a39400041/obi-wan-darth-vader-first-look-phot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1/08/30/health/covid-ivermectin-prescript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PostgreSQ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AMP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bitnami.com/stack/map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ajax.as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hyperlink" Target="https://www.forbes.com/sites/kalevleetaru/2019/01/15/why-machine-learning-needs-semantics-not-just-statistics/?sh=79b2f94877b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ethehome.com/red-hat-enterprise-linux-7-5-hits-general-availability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blue wave&#10;&#10;Description automatically generated with low confidence">
            <a:extLst>
              <a:ext uri="{FF2B5EF4-FFF2-40B4-BE49-F238E27FC236}">
                <a16:creationId xmlns:a16="http://schemas.microsoft.com/office/drawing/2014/main" id="{5AB72A7F-ABD4-B9E8-5AFE-10D1B48A0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874" r="-2" b="884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F816B-05E7-47FB-8330-387AA08D3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Coronavirus Misinformation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8ECE1-3100-4E27-B52E-7D9CDAA6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 Lee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EE72F-5412-433C-9E6F-974EB45C43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86" y="2182295"/>
            <a:ext cx="4371975" cy="326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E54EA-F0AA-45B2-91C7-D55FFA37735F}"/>
              </a:ext>
            </a:extLst>
          </p:cNvPr>
          <p:cNvSpPr txBox="1"/>
          <p:nvPr/>
        </p:nvSpPr>
        <p:spPr>
          <a:xfrm>
            <a:off x="1948873" y="5588000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 (non-</a:t>
            </a:r>
            <a:r>
              <a:rPr lang="en-US" dirty="0" err="1"/>
              <a:t>cron</a:t>
            </a:r>
            <a:r>
              <a:rPr lang="en-US" dirty="0"/>
              <a:t> job dataset)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AFE4E-7C16-4E6B-A681-88FA8CFE5908}"/>
              </a:ext>
            </a:extLst>
          </p:cNvPr>
          <p:cNvSpPr txBox="1"/>
          <p:nvPr/>
        </p:nvSpPr>
        <p:spPr>
          <a:xfrm>
            <a:off x="7892473" y="5583259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C47DD-53CB-429B-93FE-3C079965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41" y="2231049"/>
            <a:ext cx="4565937" cy="32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Upvote data (dataset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DAEB62-78E3-48F1-8D38-2FD7F3B9DA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962" y="2065338"/>
            <a:ext cx="7728989" cy="39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167A-4971-49DB-99DE-CD3F2BA4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combination of keyword search and sentiment analysis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23F9318-76AB-400B-A69C-019049AC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09" y="3080578"/>
            <a:ext cx="3048000" cy="2685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BB2B-EC47-464A-BFE8-B58FC195DEFB}"/>
              </a:ext>
            </a:extLst>
          </p:cNvPr>
          <p:cNvSpPr txBox="1"/>
          <p:nvPr/>
        </p:nvSpPr>
        <p:spPr>
          <a:xfrm>
            <a:off x="8409074" y="6349573"/>
            <a:ext cx="3545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https://www.collinsdictionary.com/us/dictionary/english/dictionary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https://python.plainenglish.io/introduction-to-nltk-library-in-python-6fa729b54ad</a:t>
            </a:r>
            <a:endParaRPr lang="en-US" sz="800" dirty="0"/>
          </a:p>
          <a:p>
            <a:endParaRPr lang="en-US" sz="800" dirty="0"/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C1EF9C3-49F1-4878-82AE-2B0FA1399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51" y="45490"/>
            <a:ext cx="3338007" cy="36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167A-4971-49DB-99DE-CD3F2BA4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flag data</a:t>
            </a:r>
          </a:p>
          <a:p>
            <a:r>
              <a:rPr lang="en-US" dirty="0"/>
              <a:t>Dictionary contained 37 terms including different names for coronavirus and misinformation buzzwords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 err="1"/>
              <a:t>Ie</a:t>
            </a:r>
            <a:r>
              <a:rPr lang="en-US" i="0" dirty="0"/>
              <a:t> “covid-19”, “</a:t>
            </a:r>
            <a:r>
              <a:rPr lang="en-US" i="0" dirty="0" err="1"/>
              <a:t>rona</a:t>
            </a:r>
            <a:r>
              <a:rPr lang="en-US" i="0" dirty="0"/>
              <a:t>”, “kung flu”</a:t>
            </a:r>
          </a:p>
          <a:p>
            <a:r>
              <a:rPr lang="en-US" dirty="0"/>
              <a:t>Dataset 1: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Flagged 69733 posts or about 6.18% of the dataset</a:t>
            </a:r>
          </a:p>
          <a:p>
            <a:r>
              <a:rPr lang="en-US" dirty="0"/>
              <a:t>Dataset 2: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Flagged 86307 posts or about 17% of the dataset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endParaRPr lang="en-US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25147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73" y="182689"/>
            <a:ext cx="10427840" cy="1086056"/>
          </a:xfrm>
        </p:spPr>
        <p:txBody>
          <a:bodyPr/>
          <a:lstStyle/>
          <a:p>
            <a:r>
              <a:rPr lang="en-US" dirty="0"/>
              <a:t>Sample of Keywords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FE673-EA05-4BC0-B685-2BCAB1292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30250"/>
              </p:ext>
            </p:extLst>
          </p:nvPr>
        </p:nvGraphicFramePr>
        <p:xfrm>
          <a:off x="721573" y="1396650"/>
          <a:ext cx="10427840" cy="457242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058113">
                  <a:extLst>
                    <a:ext uri="{9D8B030D-6E8A-4147-A177-3AD203B41FA5}">
                      <a16:colId xmlns:a16="http://schemas.microsoft.com/office/drawing/2014/main" val="2476140917"/>
                    </a:ext>
                  </a:extLst>
                </a:gridCol>
                <a:gridCol w="2085773">
                  <a:extLst>
                    <a:ext uri="{9D8B030D-6E8A-4147-A177-3AD203B41FA5}">
                      <a16:colId xmlns:a16="http://schemas.microsoft.com/office/drawing/2014/main" val="3468757327"/>
                    </a:ext>
                  </a:extLst>
                </a:gridCol>
                <a:gridCol w="2085773">
                  <a:extLst>
                    <a:ext uri="{9D8B030D-6E8A-4147-A177-3AD203B41FA5}">
                      <a16:colId xmlns:a16="http://schemas.microsoft.com/office/drawing/2014/main" val="3019304624"/>
                    </a:ext>
                  </a:extLst>
                </a:gridCol>
                <a:gridCol w="2085773">
                  <a:extLst>
                    <a:ext uri="{9D8B030D-6E8A-4147-A177-3AD203B41FA5}">
                      <a16:colId xmlns:a16="http://schemas.microsoft.com/office/drawing/2014/main" val="3719020252"/>
                    </a:ext>
                  </a:extLst>
                </a:gridCol>
                <a:gridCol w="2112408">
                  <a:extLst>
                    <a:ext uri="{9D8B030D-6E8A-4147-A177-3AD203B41FA5}">
                      <a16:colId xmlns:a16="http://schemas.microsoft.com/office/drawing/2014/main" val="1022569292"/>
                    </a:ext>
                  </a:extLst>
                </a:gridCol>
              </a:tblGrid>
              <a:tr h="593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Comments Present (Dataset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Percent of Data (Dataset 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Comments Present (Dataset 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 of Data (Dataset 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024009"/>
                  </a:ext>
                </a:extLst>
              </a:tr>
              <a:tr h="289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coronavirus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1738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0.003451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636       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0.000564  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66190"/>
                  </a:ext>
                </a:extLst>
              </a:tr>
              <a:tr h="289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corona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2037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0.004043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803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0.000712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697702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covid-19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2172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0.004313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1069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0.000948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677347"/>
                  </a:ext>
                </a:extLst>
              </a:tr>
              <a:tr h="2894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covid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12089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0.024007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16490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0.014631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25455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vaccine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14112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0.028024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7115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0.006312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277991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virus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6012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0.011939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3070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0.002723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679696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vaccinated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6037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0.011988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3985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0.003535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02594"/>
                  </a:ext>
                </a:extLst>
              </a:tr>
              <a:tr h="5681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hydroxychloroquine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76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0.000151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101640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jab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538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0.001068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447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0.000396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145361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ivermectin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224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0.000448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698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0.000619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12035"/>
                  </a:ext>
                </a:extLst>
              </a:tr>
              <a:tr h="27003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hoax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356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0.000707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424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0.000376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236014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3632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0.0072127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3788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0.0033610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759304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china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flu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~0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~0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25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0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1:</a:t>
            </a:r>
          </a:p>
          <a:p>
            <a:pPr lvl="1"/>
            <a:r>
              <a:rPr lang="en-US" dirty="0"/>
              <a:t>Most flagged keyword was “covid” in 16490 comments</a:t>
            </a:r>
          </a:p>
          <a:p>
            <a:r>
              <a:rPr lang="en-US" dirty="0"/>
              <a:t>Dataset 2:</a:t>
            </a:r>
          </a:p>
          <a:p>
            <a:pPr lvl="1"/>
            <a:r>
              <a:rPr lang="en-US" dirty="0"/>
              <a:t>Most flagged keyword was “vaccine” in 14112 comments</a:t>
            </a:r>
          </a:p>
        </p:txBody>
      </p:sp>
    </p:spTree>
    <p:extLst>
      <p:ext uri="{BB962C8B-B14F-4D97-AF65-F5344CB8AC3E}">
        <p14:creationId xmlns:p14="http://schemas.microsoft.com/office/powerpoint/2010/main" val="159173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user’s sentiment surrounding the post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Positive or negative?</a:t>
            </a:r>
          </a:p>
          <a:p>
            <a:r>
              <a:rPr lang="en-US" dirty="0"/>
              <a:t>4 Steps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Tokenize data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Remove stop words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Lemmatize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Run sentiment analysis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D2F3D171-9D14-4020-BC66-5D45E11F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9" y="2809654"/>
            <a:ext cx="3602182" cy="2402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C56FE-AA47-4BB5-AFF2-B03AC4C24370}"/>
              </a:ext>
            </a:extLst>
          </p:cNvPr>
          <p:cNvSpPr txBox="1"/>
          <p:nvPr/>
        </p:nvSpPr>
        <p:spPr>
          <a:xfrm>
            <a:off x="6488758" y="6374398"/>
            <a:ext cx="713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https://www.thehumancapitalhub.com/articles/Employee-Sentiment-Analysis-And-What-You-Need-To-Know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215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body of comment down into an array of strings</a:t>
            </a:r>
          </a:p>
          <a:p>
            <a:r>
              <a:rPr lang="en-US" dirty="0"/>
              <a:t>Each value will eventually have a sentiment value associated with it</a:t>
            </a:r>
          </a:p>
          <a:p>
            <a:r>
              <a:rPr lang="en-US" dirty="0"/>
              <a:t>Used NLTK’s tokenizer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74794-4D3C-42DC-ABE5-E306815E5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1" y="3685309"/>
            <a:ext cx="9125526" cy="97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48180-DD0F-4A06-8A3E-FAB392964F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9" y="5179940"/>
            <a:ext cx="9125525" cy="11037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EE5C762-751A-4295-8188-84E5A3D364BF}"/>
              </a:ext>
            </a:extLst>
          </p:cNvPr>
          <p:cNvSpPr/>
          <p:nvPr/>
        </p:nvSpPr>
        <p:spPr>
          <a:xfrm>
            <a:off x="5116945" y="4664363"/>
            <a:ext cx="461819" cy="48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words are words like “in”, “the”, and “of”.</a:t>
            </a:r>
          </a:p>
          <a:p>
            <a:r>
              <a:rPr lang="en-US" dirty="0"/>
              <a:t>These words do not add much to overall meaning of the sentence</a:t>
            </a:r>
          </a:p>
          <a:p>
            <a:r>
              <a:rPr lang="en-US" dirty="0"/>
              <a:t>Scrubbed the array using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en_core_web_sm’s</a:t>
            </a:r>
            <a:r>
              <a:rPr lang="en-US" dirty="0"/>
              <a:t> default stop word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2A805-3E53-46FC-B431-3B92CD52E6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3561629"/>
            <a:ext cx="8871470" cy="1075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0AEF5-D14B-40E0-8DED-FE2C10E63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5050838"/>
            <a:ext cx="8871470" cy="91844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6C08D88-03D5-4D5C-B16E-0A0260084AA9}"/>
              </a:ext>
            </a:extLst>
          </p:cNvPr>
          <p:cNvSpPr/>
          <p:nvPr/>
        </p:nvSpPr>
        <p:spPr>
          <a:xfrm>
            <a:off x="5098472" y="4603601"/>
            <a:ext cx="461819" cy="48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words down to their roots</a:t>
            </a:r>
          </a:p>
          <a:p>
            <a:r>
              <a:rPr lang="en-US" dirty="0"/>
              <a:t>For example, the word “comes” turns into “come”</a:t>
            </a:r>
          </a:p>
          <a:p>
            <a:r>
              <a:rPr lang="en-US" dirty="0"/>
              <a:t>Used NLTK’s </a:t>
            </a:r>
            <a:r>
              <a:rPr lang="en-US" dirty="0" err="1"/>
              <a:t>WordNetLemmatizer</a:t>
            </a:r>
            <a:r>
              <a:rPr lang="en-US" dirty="0"/>
              <a:t>() function for this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14CD2-4039-4773-9617-5ABCBE5A43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808082"/>
            <a:ext cx="9421090" cy="865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CBDE5-CD4B-4322-8924-AC796E07C8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982326"/>
            <a:ext cx="9421089" cy="98695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4DB15A-F259-42F5-9E8E-EC7D111B31AC}"/>
              </a:ext>
            </a:extLst>
          </p:cNvPr>
          <p:cNvSpPr/>
          <p:nvPr/>
        </p:nvSpPr>
        <p:spPr>
          <a:xfrm>
            <a:off x="5153891" y="4603601"/>
            <a:ext cx="406400" cy="378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9FE4-460F-4550-A298-8838C9E2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Problem:</a:t>
            </a:r>
            <a:endParaRPr lang="en-US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9C4B77-D2D4-41A9-8876-7BF6BEEAF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88" y="1477169"/>
            <a:ext cx="4205965" cy="3903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AB398-A23D-401E-B7F8-22DB2D036135}"/>
              </a:ext>
            </a:extLst>
          </p:cNvPr>
          <p:cNvSpPr txBox="1"/>
          <p:nvPr/>
        </p:nvSpPr>
        <p:spPr>
          <a:xfrm>
            <a:off x="6352938" y="6270221"/>
            <a:ext cx="5702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https://www.buzzfeednews.com/article/ryanhatesthis/twitter-deleted-tweets-brazil-president-coronavirus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https://www.reddit.com/r/JoeRogan/comments/r7tbhz/deleted_by_user/hn2kb4z/</a:t>
            </a:r>
            <a:endParaRPr lang="en-US" sz="800" dirty="0"/>
          </a:p>
          <a:p>
            <a:r>
              <a:rPr lang="en-US" sz="800" dirty="0">
                <a:hlinkClick r:id="rId5"/>
              </a:rPr>
              <a:t>https://fas.org/blogs/fas/2020/10/most-covid-related-disinformation-on-social-media-likely-emanating-from-known-influencers-and-traditional-media-sources/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23D42-F522-4913-B558-6CDE899F4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30" y="2268439"/>
            <a:ext cx="6905625" cy="184785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ED0F9-F303-4F80-A9AF-87A92B41D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90" y="3651704"/>
            <a:ext cx="3899094" cy="24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A72-D9B8-47F8-B1FF-E97D4DD1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441-8A50-4C94-94C0-9B2364A9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NLTK’s pre-trained sentiment analysis tool, VADER</a:t>
            </a:r>
          </a:p>
          <a:p>
            <a:r>
              <a:rPr lang="en-US" dirty="0"/>
              <a:t>Computes polarity of each word in a post</a:t>
            </a:r>
          </a:p>
          <a:p>
            <a:pPr lvl="1"/>
            <a:r>
              <a:rPr lang="en-US" dirty="0"/>
              <a:t>-1 = negative sentiment</a:t>
            </a:r>
          </a:p>
          <a:p>
            <a:pPr lvl="1"/>
            <a:r>
              <a:rPr lang="en-US" dirty="0"/>
              <a:t>1 = positive sentiment</a:t>
            </a:r>
          </a:p>
          <a:p>
            <a:pPr lvl="1"/>
            <a:r>
              <a:rPr lang="en-US" dirty="0"/>
              <a:t>0 = neutral</a:t>
            </a:r>
          </a:p>
          <a:p>
            <a:r>
              <a:rPr lang="en-US" dirty="0"/>
              <a:t>For example, the text “vaccines are good”, may receive </a:t>
            </a:r>
            <a:br>
              <a:rPr lang="en-US" dirty="0"/>
            </a:br>
            <a:r>
              <a:rPr lang="en-US" dirty="0"/>
              <a:t>a [0, 1] sentiment score array, since “vaccines”</a:t>
            </a:r>
            <a:br>
              <a:rPr lang="en-US" dirty="0"/>
            </a:br>
            <a:r>
              <a:rPr lang="en-US" dirty="0"/>
              <a:t>is neutral, “are” is a stop word, and “good” is positive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AB4A3DF-2733-4E53-A6AB-A8EBD26C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5" y="2872509"/>
            <a:ext cx="4719782" cy="265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C0C81-E241-425B-A436-A43AF9D6BEFB}"/>
              </a:ext>
            </a:extLst>
          </p:cNvPr>
          <p:cNvSpPr txBox="1"/>
          <p:nvPr/>
        </p:nvSpPr>
        <p:spPr>
          <a:xfrm>
            <a:off x="7802356" y="6411724"/>
            <a:ext cx="411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https://realpython.com/python-nltk-sentiment-analysis/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https://www.digitalspy.com/tv/ustv/a39400041/obi-wan-darth-vader-first-look-photo/</a:t>
            </a:r>
            <a:endParaRPr lang="en-US" sz="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erson in a garment&#10;&#10;Description automatically generated with medium confidence">
            <a:extLst>
              <a:ext uri="{FF2B5EF4-FFF2-40B4-BE49-F238E27FC236}">
                <a16:creationId xmlns:a16="http://schemas.microsoft.com/office/drawing/2014/main" id="{9013A59E-9830-4834-BAD4-0715F466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33" y="1323637"/>
            <a:ext cx="2877066" cy="14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418F-A737-4242-97C3-080FDB48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9454-0C50-4E1D-8D89-51FF99F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the average sentiment value of each word in the post to determine the overall sentiment of the full comment</a:t>
            </a:r>
          </a:p>
          <a:p>
            <a:r>
              <a:rPr lang="en-US" dirty="0"/>
              <a:t>Idea is if posts containing the term “ivermectin” are positive, then it can be inferred that pro-ivermectin information is being passed around</a:t>
            </a:r>
          </a:p>
          <a:p>
            <a:r>
              <a:rPr lang="en-US" dirty="0"/>
              <a:t>Assumes that you know the word is associated with misinformation</a:t>
            </a:r>
          </a:p>
        </p:txBody>
      </p:sp>
      <p:pic>
        <p:nvPicPr>
          <p:cNvPr id="5" name="Picture 4" descr="A close-up of a credit card&#10;&#10;Description automatically generated with low confidence">
            <a:extLst>
              <a:ext uri="{FF2B5EF4-FFF2-40B4-BE49-F238E27FC236}">
                <a16:creationId xmlns:a16="http://schemas.microsoft.com/office/drawing/2014/main" id="{B6A73B35-D3E1-43EB-9C5F-57541755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8" y="3523672"/>
            <a:ext cx="2549236" cy="254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7E2B2-1323-450A-A537-AE4F241966E4}"/>
              </a:ext>
            </a:extLst>
          </p:cNvPr>
          <p:cNvSpPr txBox="1"/>
          <p:nvPr/>
        </p:nvSpPr>
        <p:spPr>
          <a:xfrm>
            <a:off x="8894618" y="6316825"/>
            <a:ext cx="29186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https://www.nytimes.com/2021/08/30/health/covid-ivermectin-prescriptions.html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7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F8CD-10A8-4127-B2D6-8275D703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47" y="213572"/>
            <a:ext cx="10427840" cy="1086056"/>
          </a:xfrm>
        </p:spPr>
        <p:txBody>
          <a:bodyPr/>
          <a:lstStyle/>
          <a:p>
            <a:r>
              <a:rPr lang="en-US" dirty="0"/>
              <a:t>Sentiment Analysis Function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3689AE-C7DB-4C64-9317-3C480305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324895"/>
              </p:ext>
            </p:extLst>
          </p:nvPr>
        </p:nvGraphicFramePr>
        <p:xfrm>
          <a:off x="6912853" y="12996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F194A0-228E-4941-85C9-A332D0575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706036"/>
              </p:ext>
            </p:extLst>
          </p:nvPr>
        </p:nvGraphicFramePr>
        <p:xfrm>
          <a:off x="413857" y="12996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F24E42-240F-4D96-A316-FB3597B61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753713"/>
              </p:ext>
            </p:extLst>
          </p:nvPr>
        </p:nvGraphicFramePr>
        <p:xfrm>
          <a:off x="3457663" y="3550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468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56C-19BC-4F9C-9F5A-3A30E0FE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AE14-3ADE-40EA-9A41-85BC1DCB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after analysis, the data is passed into the PostgreSQL database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Opensource relational database management system</a:t>
            </a:r>
          </a:p>
          <a:p>
            <a:r>
              <a:rPr lang="en-US" dirty="0"/>
              <a:t>Used </a:t>
            </a:r>
            <a:r>
              <a:rPr lang="en-US" dirty="0" err="1"/>
              <a:t>pgadmin</a:t>
            </a:r>
            <a:r>
              <a:rPr lang="en-US" dirty="0"/>
              <a:t> GUI tool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18C9A51-5AA2-4C04-B354-79AC68B6C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5350" y="2649955"/>
            <a:ext cx="3428301" cy="353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97E5B-AB83-4416-B98E-20EAA18D2890}"/>
              </a:ext>
            </a:extLst>
          </p:cNvPr>
          <p:cNvSpPr txBox="1"/>
          <p:nvPr/>
        </p:nvSpPr>
        <p:spPr>
          <a:xfrm>
            <a:off x="9405754" y="6307031"/>
            <a:ext cx="213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https://en.wikipedia.org/wiki/PostgreSQL</a:t>
            </a:r>
            <a:endParaRPr lang="en-US" sz="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EBB6C-5F9E-4190-A794-54ED29CE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250" y="3393694"/>
            <a:ext cx="5835431" cy="31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E8EB-6F7F-423D-A764-01DF45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444-091D-4D6B-8E63-EBB5D4DA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database linked up to web interface to present data</a:t>
            </a:r>
          </a:p>
          <a:p>
            <a:r>
              <a:rPr lang="en-US" dirty="0"/>
              <a:t>Built using XAMMP (windows) and MAPP (Apple) stack</a:t>
            </a:r>
          </a:p>
          <a:p>
            <a:r>
              <a:rPr lang="en-US" dirty="0"/>
              <a:t>Currently local, running using php, html, python, JavaScript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25AF0C3-B833-45DB-8DAA-C0113C6C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28" y="1717964"/>
            <a:ext cx="1838628" cy="186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038A9-46E1-48A5-9ADA-F3692B2DEEF1}"/>
              </a:ext>
            </a:extLst>
          </p:cNvPr>
          <p:cNvSpPr txBox="1"/>
          <p:nvPr/>
        </p:nvSpPr>
        <p:spPr>
          <a:xfrm>
            <a:off x="8552872" y="6411724"/>
            <a:ext cx="2724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https://en.wikipedia.org/wiki/XAMPP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https://bitnami.com/stack/mapp</a:t>
            </a:r>
            <a:endParaRPr lang="en-US" sz="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1B837-7A02-43EE-A93F-070AC4DAB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51" y="3352756"/>
            <a:ext cx="2960265" cy="14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01E8-9970-4170-9518-C96384C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DB1A-B9BF-4A23-9C29-C121D4D6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030A-C734-4CAC-9754-6F4FEF1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7168-3B50-4CF1-BF90-58C871A1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 dataset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Longer time period with more posts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Additional subreddits and better keyword search (potentially found using TF-IDF methodology)</a:t>
            </a:r>
          </a:p>
          <a:p>
            <a:r>
              <a:rPr lang="en-US" dirty="0"/>
              <a:t>Additional methods for catching misinformative posts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Machine learning algorithm for big datasets, Word2Vec</a:t>
            </a:r>
          </a:p>
          <a:p>
            <a:r>
              <a:rPr lang="en-US" dirty="0"/>
              <a:t>Dashboard improvements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Human assisted classifier for ML dataset</a:t>
            </a:r>
          </a:p>
          <a:p>
            <a:r>
              <a:rPr lang="en-US" dirty="0"/>
              <a:t>Real time pipeline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Ajax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3D36F-ACF8-477B-939B-AE7E2B03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9" y="3543298"/>
            <a:ext cx="2438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566CC-8DFF-482C-8899-6717274D9667}"/>
              </a:ext>
            </a:extLst>
          </p:cNvPr>
          <p:cNvSpPr txBox="1"/>
          <p:nvPr/>
        </p:nvSpPr>
        <p:spPr>
          <a:xfrm>
            <a:off x="7109988" y="6321195"/>
            <a:ext cx="524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https://www.w3schools.com/whatis/whatis_ajax.asp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https://www.forbes.com/sites/kalevleetaru/2019/01/15/why-machine-learning-needs-semantics-not-just-statistics/?sh=79b2f94877b5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0236835-BD43-4466-8DAE-1F25A68A7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025" y="182862"/>
            <a:ext cx="4075018" cy="26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6FC2-5A8F-48C0-A74B-1165A8A2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400297-881D-43C9-9F64-3D09899C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2257856"/>
            <a:ext cx="5217981" cy="2637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9CEB44-B677-466D-8ED8-BFA29A373AED}"/>
              </a:ext>
            </a:extLst>
          </p:cNvPr>
          <p:cNvSpPr txBox="1"/>
          <p:nvPr/>
        </p:nvSpPr>
        <p:spPr>
          <a:xfrm>
            <a:off x="2733773" y="5006475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7854E7-BF5F-422D-B418-EE56097D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03" y="2257856"/>
            <a:ext cx="5129654" cy="2637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0FFEF1-6BB1-4CF3-B5F2-D89324228179}"/>
              </a:ext>
            </a:extLst>
          </p:cNvPr>
          <p:cNvSpPr txBox="1"/>
          <p:nvPr/>
        </p:nvSpPr>
        <p:spPr>
          <a:xfrm>
            <a:off x="8473419" y="5006476"/>
            <a:ext cx="214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Flagged Comments</a:t>
            </a:r>
          </a:p>
        </p:txBody>
      </p:sp>
    </p:spTree>
    <p:extLst>
      <p:ext uri="{BB962C8B-B14F-4D97-AF65-F5344CB8AC3E}">
        <p14:creationId xmlns:p14="http://schemas.microsoft.com/office/powerpoint/2010/main" val="425861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AB34-4A5F-4EB4-8C23-8B326F20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E13C-4875-45DD-8A63-34D088E0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B10F-CF6A-4C7E-9503-1E12334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0378-9BA7-412E-9FFB-6EB4CEA6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 million subreddits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Community moderated</a:t>
            </a:r>
          </a:p>
          <a:p>
            <a:r>
              <a:rPr lang="en-US" dirty="0"/>
              <a:t>52 million daily users</a:t>
            </a:r>
          </a:p>
          <a:p>
            <a:r>
              <a:rPr lang="en-US" dirty="0"/>
              <a:t>303.4 million posts and 2 billion comments, 2020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9B30D-D481-46D8-BD2C-BC8FC9AF3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2" y="487260"/>
            <a:ext cx="3297367" cy="329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2A4D-7A11-49E7-97CA-215BE285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Estimated Reddit Posts/Comments between 2018 and 2020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86EE10-C0BE-46A2-8C1F-C278FDF69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446868"/>
              </p:ext>
            </p:extLst>
          </p:nvPr>
        </p:nvGraphicFramePr>
        <p:xfrm>
          <a:off x="6291404" y="2271382"/>
          <a:ext cx="5388495" cy="332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EF8BA2-7ED6-4DDE-8549-49F6F9CDC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471016"/>
              </p:ext>
            </p:extLst>
          </p:nvPr>
        </p:nvGraphicFramePr>
        <p:xfrm>
          <a:off x="584826" y="2271383"/>
          <a:ext cx="5511174" cy="295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92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BA90-8FB0-4F97-BA87-DEF56F6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6830-ED64-4649-8CA3-C6719648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Can I build a way to classify and quantify potential coronavirus misinformation comments over different subreddits? Then, can I determine the users’ sentiments regarding the post?</a:t>
            </a:r>
          </a:p>
        </p:txBody>
      </p:sp>
    </p:spTree>
    <p:extLst>
      <p:ext uri="{BB962C8B-B14F-4D97-AF65-F5344CB8AC3E}">
        <p14:creationId xmlns:p14="http://schemas.microsoft.com/office/powerpoint/2010/main" val="152677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7730-4003-4AB7-A6AF-07E36B99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DD1C4-6D32-43FA-A22E-3EFE21484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2691" y="2179203"/>
            <a:ext cx="8058843" cy="38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9994-09CA-4552-BD7B-D62B1400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4A7B-86E6-475E-8E4D-5995164F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Linux </a:t>
            </a:r>
            <a:r>
              <a:rPr lang="en-US" i="0" dirty="0" err="1"/>
              <a:t>cron</a:t>
            </a:r>
            <a:r>
              <a:rPr lang="en-US" i="0" dirty="0"/>
              <a:t> job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Collected data every hour from 11 subreddits in real time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Does not include score/upvote data</a:t>
            </a:r>
          </a:p>
          <a:p>
            <a:r>
              <a:rPr lang="en-US" dirty="0"/>
              <a:t>Dataset 2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Collected data between Jan 2021 and Sept 2021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 err="1"/>
              <a:t>Pushshift</a:t>
            </a:r>
            <a:r>
              <a:rPr lang="en-US" i="0" dirty="0"/>
              <a:t> retroactively collects score/upvote data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Also 11 subreddits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BDAFC95-1DDD-4210-8AE1-66D942E1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67" y="593030"/>
            <a:ext cx="1977432" cy="153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1ACE2C-5CE9-4A86-BADC-C17EBC4BFF45}"/>
              </a:ext>
            </a:extLst>
          </p:cNvPr>
          <p:cNvSpPr txBox="1"/>
          <p:nvPr/>
        </p:nvSpPr>
        <p:spPr>
          <a:xfrm>
            <a:off x="7952763" y="6349023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https://www.servethehome.com/red-hat-enterprise-linux-7-5-hits-general-availability/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3B0C8A-F24D-4E79-B5A1-C3C56362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897" y="2447166"/>
            <a:ext cx="5490790" cy="30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5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9FED-4D09-43CE-AEED-AFE327E6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17" y="146460"/>
            <a:ext cx="10427840" cy="1086056"/>
          </a:xfrm>
        </p:spPr>
        <p:txBody>
          <a:bodyPr/>
          <a:lstStyle/>
          <a:p>
            <a:r>
              <a:rPr lang="en-US" dirty="0"/>
              <a:t>What a single datapoint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630-B3C7-43A7-8E3F-4860721E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116" y="1367407"/>
            <a:ext cx="5449482" cy="469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Author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username</a:t>
            </a:r>
          </a:p>
          <a:p>
            <a:r>
              <a:rPr lang="en-US" dirty="0" err="1"/>
              <a:t>Author_fullname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t2_8e8s8</a:t>
            </a:r>
          </a:p>
          <a:p>
            <a:r>
              <a:rPr lang="en-US" dirty="0" err="1"/>
              <a:t>Author_premium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 err="1"/>
              <a:t>boolean</a:t>
            </a:r>
            <a:endParaRPr lang="en-US" i="0" dirty="0"/>
          </a:p>
          <a:p>
            <a:r>
              <a:rPr lang="en-US" dirty="0"/>
              <a:t>Body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Body of comment, </a:t>
            </a:r>
            <a:r>
              <a:rPr lang="en-US" i="0" dirty="0" err="1"/>
              <a:t>ei</a:t>
            </a:r>
            <a:r>
              <a:rPr lang="en-US" i="0" dirty="0"/>
              <a:t> “vaccines are bad”</a:t>
            </a:r>
          </a:p>
          <a:p>
            <a:r>
              <a:rPr lang="en-US" dirty="0" err="1"/>
              <a:t>Created_utc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Time when comment was posted</a:t>
            </a:r>
          </a:p>
          <a:p>
            <a:r>
              <a:rPr lang="en-US" dirty="0"/>
              <a:t>ID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Id of post, </a:t>
            </a:r>
            <a:r>
              <a:rPr lang="en-US" i="0" dirty="0" err="1"/>
              <a:t>ie</a:t>
            </a:r>
            <a:r>
              <a:rPr lang="en-US" i="0" dirty="0"/>
              <a:t> “ghrhwi9”</a:t>
            </a:r>
          </a:p>
          <a:p>
            <a:r>
              <a:rPr lang="en-US" dirty="0" err="1"/>
              <a:t>Link_id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t3_ko8w5u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1099C-34A5-491F-9930-0E544BCBD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8" y="1367407"/>
            <a:ext cx="5257519" cy="469049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Parent_id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t1_ghiuv5y</a:t>
            </a:r>
          </a:p>
          <a:p>
            <a:r>
              <a:rPr lang="en-US" dirty="0"/>
              <a:t>Permalink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/r/</a:t>
            </a:r>
            <a:r>
              <a:rPr lang="en-US" i="0" dirty="0" err="1"/>
              <a:t>JoeRogan</a:t>
            </a:r>
            <a:r>
              <a:rPr lang="en-US" i="0" dirty="0"/>
              <a:t>/comments/ko8w5u/daily_general_discussion_january_01_2021/ghrhwi9/</a:t>
            </a:r>
          </a:p>
          <a:p>
            <a:r>
              <a:rPr lang="en-US" dirty="0"/>
              <a:t>Score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Upvote data, numeric value</a:t>
            </a:r>
          </a:p>
          <a:p>
            <a:r>
              <a:rPr lang="en-US" dirty="0"/>
              <a:t>Subreddit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politics</a:t>
            </a:r>
          </a:p>
          <a:p>
            <a:r>
              <a:rPr lang="en-US" dirty="0" err="1"/>
              <a:t>Subreddit_id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t5_2s4tv</a:t>
            </a:r>
          </a:p>
          <a:p>
            <a:r>
              <a:rPr lang="en-US" dirty="0" err="1"/>
              <a:t>Total_awards_received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i="0" dirty="0"/>
              <a:t>Numeric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82F-8D83-4315-A318-3C7655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collected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AF75CD-3BA4-4E26-9A28-F6D404CC3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97045"/>
              </p:ext>
            </p:extLst>
          </p:nvPr>
        </p:nvGraphicFramePr>
        <p:xfrm>
          <a:off x="849760" y="2105637"/>
          <a:ext cx="10427838" cy="404349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308623">
                  <a:extLst>
                    <a:ext uri="{9D8B030D-6E8A-4147-A177-3AD203B41FA5}">
                      <a16:colId xmlns:a16="http://schemas.microsoft.com/office/drawing/2014/main" val="766520992"/>
                    </a:ext>
                  </a:extLst>
                </a:gridCol>
                <a:gridCol w="2181482">
                  <a:extLst>
                    <a:ext uri="{9D8B030D-6E8A-4147-A177-3AD203B41FA5}">
                      <a16:colId xmlns:a16="http://schemas.microsoft.com/office/drawing/2014/main" val="2810160932"/>
                    </a:ext>
                  </a:extLst>
                </a:gridCol>
                <a:gridCol w="2075530">
                  <a:extLst>
                    <a:ext uri="{9D8B030D-6E8A-4147-A177-3AD203B41FA5}">
                      <a16:colId xmlns:a16="http://schemas.microsoft.com/office/drawing/2014/main" val="2321120709"/>
                    </a:ext>
                  </a:extLst>
                </a:gridCol>
                <a:gridCol w="2084452">
                  <a:extLst>
                    <a:ext uri="{9D8B030D-6E8A-4147-A177-3AD203B41FA5}">
                      <a16:colId xmlns:a16="http://schemas.microsoft.com/office/drawing/2014/main" val="1846474325"/>
                    </a:ext>
                  </a:extLst>
                </a:gridCol>
                <a:gridCol w="1777751">
                  <a:extLst>
                    <a:ext uri="{9D8B030D-6E8A-4147-A177-3AD203B41FA5}">
                      <a16:colId xmlns:a16="http://schemas.microsoft.com/office/drawing/2014/main" val="3154429379"/>
                    </a:ext>
                  </a:extLst>
                </a:gridCol>
              </a:tblGrid>
              <a:tr h="515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Subreddit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Comments (Set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Unique Authors (Set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Comments (Set 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Unique Authors (Set 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92342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r/JoeRogan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89985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0274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r/walkaway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17408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286987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r/ukraine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883397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r/Coronavirus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20765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4850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r/antiwork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21844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463880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144249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235807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r/politics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31060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383805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103474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713247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r/Conservative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16602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675446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 progressive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60083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 Libertarian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42316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40765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r/conspiracy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18499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00081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 AskThe_Donald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34412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7434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r/HermanCainAward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57325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13817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08096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r/WorkReform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45946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13817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8414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503552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143116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1127040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283558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44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7367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2"/>
      </a:lt2>
      <a:accent1>
        <a:srgbClr val="DE3261"/>
      </a:accent1>
      <a:accent2>
        <a:srgbClr val="CC2097"/>
      </a:accent2>
      <a:accent3>
        <a:srgbClr val="CB32DE"/>
      </a:accent3>
      <a:accent4>
        <a:srgbClr val="7220CC"/>
      </a:accent4>
      <a:accent5>
        <a:srgbClr val="3C32DE"/>
      </a:accent5>
      <a:accent6>
        <a:srgbClr val="205ECC"/>
      </a:accent6>
      <a:hlink>
        <a:srgbClr val="6D53C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1199</Words>
  <Application>Microsoft Office PowerPoint</Application>
  <PresentationFormat>Widescreen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Georgia Pro Light</vt:lpstr>
      <vt:lpstr>VaultVTI</vt:lpstr>
      <vt:lpstr>Coronavirus Misinformation on Reddit</vt:lpstr>
      <vt:lpstr>The Problem:</vt:lpstr>
      <vt:lpstr>Reddit</vt:lpstr>
      <vt:lpstr>Estimated Reddit Posts/Comments between 2018 and 2020</vt:lpstr>
      <vt:lpstr>My Project</vt:lpstr>
      <vt:lpstr>System Diagram</vt:lpstr>
      <vt:lpstr>Data Scraping</vt:lpstr>
      <vt:lpstr>What a single datapoint looks like</vt:lpstr>
      <vt:lpstr>What I collected</vt:lpstr>
      <vt:lpstr>Comments Distribution</vt:lpstr>
      <vt:lpstr>Upvote data (dataset 1)</vt:lpstr>
      <vt:lpstr>Data Analysis</vt:lpstr>
      <vt:lpstr>Keyword Search</vt:lpstr>
      <vt:lpstr>Sample of Keywords</vt:lpstr>
      <vt:lpstr>Quick Findings</vt:lpstr>
      <vt:lpstr>Sentiment Analysis</vt:lpstr>
      <vt:lpstr>Tokenize Data</vt:lpstr>
      <vt:lpstr>Remove Stop Words</vt:lpstr>
      <vt:lpstr>Lemmatize</vt:lpstr>
      <vt:lpstr>Sentiment Analysis Function</vt:lpstr>
      <vt:lpstr>Sentiment Analysis Function</vt:lpstr>
      <vt:lpstr>Sentiment Analysis Function</vt:lpstr>
      <vt:lpstr>Database</vt:lpstr>
      <vt:lpstr>Dashboard</vt:lpstr>
      <vt:lpstr>Live Demo</vt:lpstr>
      <vt:lpstr>Future Work</vt:lpstr>
      <vt:lpstr>Word clouds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Misinformation on Reddit</dc:title>
  <dc:creator>Austin Lee</dc:creator>
  <cp:lastModifiedBy>Austin Lee</cp:lastModifiedBy>
  <cp:revision>21</cp:revision>
  <dcterms:created xsi:type="dcterms:W3CDTF">2022-04-14T04:40:33Z</dcterms:created>
  <dcterms:modified xsi:type="dcterms:W3CDTF">2022-04-15T18:05:55Z</dcterms:modified>
</cp:coreProperties>
</file>