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6" autoAdjust="0"/>
    <p:restoredTop sz="94660"/>
  </p:normalViewPr>
  <p:slideViewPr>
    <p:cSldViewPr snapToGrid="0">
      <p:cViewPr varScale="1">
        <p:scale>
          <a:sx n="86" d="100"/>
          <a:sy n="86" d="100"/>
        </p:scale>
        <p:origin x="114"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2/3/2020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2/3/2020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2/3/2020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2/3/2020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2/3/2020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sr-Latn-RS" sz="4400" dirty="0">
                <a:solidFill>
                  <a:schemeClr val="tx1"/>
                </a:solidFill>
              </a:rPr>
              <a:t>Online SHOP</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sr-Latn-RS">
                <a:solidFill>
                  <a:schemeClr val="tx1"/>
                </a:solidFill>
              </a:rPr>
              <a:t>Aleksandra Milošević 571/2016</a:t>
            </a: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EC8B-A2F1-400B-9D03-9D09E667571A}"/>
              </a:ext>
            </a:extLst>
          </p:cNvPr>
          <p:cNvSpPr>
            <a:spLocks noGrp="1"/>
          </p:cNvSpPr>
          <p:nvPr>
            <p:ph type="title"/>
          </p:nvPr>
        </p:nvSpPr>
        <p:spPr>
          <a:xfrm>
            <a:off x="932986" y="122664"/>
            <a:ext cx="10058400" cy="1371600"/>
          </a:xfrm>
        </p:spPr>
        <p:txBody>
          <a:bodyPr/>
          <a:lstStyle/>
          <a:p>
            <a:pPr algn="ctr"/>
            <a:r>
              <a:rPr lang="sr-Latn-RS" dirty="0"/>
              <a:t>CSS</a:t>
            </a:r>
          </a:p>
        </p:txBody>
      </p:sp>
      <p:sp>
        <p:nvSpPr>
          <p:cNvPr id="3" name="Content Placeholder 2">
            <a:extLst>
              <a:ext uri="{FF2B5EF4-FFF2-40B4-BE49-F238E27FC236}">
                <a16:creationId xmlns:a16="http://schemas.microsoft.com/office/drawing/2014/main" id="{271E0155-515A-46DF-82D4-1FF31F8B37E1}"/>
              </a:ext>
            </a:extLst>
          </p:cNvPr>
          <p:cNvSpPr>
            <a:spLocks noGrp="1"/>
          </p:cNvSpPr>
          <p:nvPr>
            <p:ph idx="1"/>
          </p:nvPr>
        </p:nvSpPr>
        <p:spPr>
          <a:xfrm>
            <a:off x="512957" y="1193180"/>
            <a:ext cx="11296184" cy="5441795"/>
          </a:xfrm>
        </p:spPr>
        <p:txBody>
          <a:bodyPr>
            <a:normAutofit/>
          </a:bodyPr>
          <a:lstStyle/>
          <a:p>
            <a:r>
              <a:rPr lang="sr-Latn-RS" sz="1600" dirty="0"/>
              <a:t>CSS podrazumeva stilizaciju osnovnih elementata HTML-a (font, boje, pozadine, razmake...) koji se nadovezuju i omogućavaju uštedu vremena s poboljšanjem efekata u HTML dokumentu. </a:t>
            </a:r>
          </a:p>
          <a:p>
            <a:r>
              <a:rPr lang="sr-Latn-RS" sz="1600" dirty="0"/>
              <a:t>CSS - Cascading Style Sheets</a:t>
            </a:r>
          </a:p>
          <a:p>
            <a:r>
              <a:rPr lang="sr-Latn-RS" sz="1600" dirty="0"/>
              <a:t>Ti stilovi se nadovezuju u "Style Sheets", externe fajlove sa .css extenzijom, ili jednostavno se pišu u zaglavlju HTML dokumenta ili čak inline, tj. na samim elementima.</a:t>
            </a:r>
          </a:p>
          <a:p>
            <a:r>
              <a:rPr lang="sr-Latn-RS" sz="1600" dirty="0"/>
              <a:t>CSS su izmislili i specificirali ljudi iz W3C-a, a pojavili su se sa HTML-om 4.0 kao rešenje koje je proizašlo iz sve veće potrebe za odvajenjem sadržaja stranice od dizajna.</a:t>
            </a:r>
          </a:p>
          <a:p>
            <a:r>
              <a:rPr lang="sr-Latn-RS" sz="1600" dirty="0"/>
              <a:t>HTML je od početka zamišljen kao takav da se brine samo o sadržaju - znači trebao je samo da prikazuje paragrafe, tabele, heading-e, i sl. dok bi se za izgled brinuli browser-i. Ali, kako su mnogi tvorci browser-a počeli dodavati dodatne HTML tagove (kao što su font tag i color atribut) originalnom HTML-u, mnogi developeri sve su više nailazili na poteškoće u izradi svojih stranica. Da ne bi došlo do totalne zbrke, World Wide Web Consortium (W3C) - neprofitabilna organizacija, koja je odgovorna za standardizaciju HTML-a, kao dodatak verziji 4.0 HTML napravila je STILOVE (styles).</a:t>
            </a:r>
          </a:p>
          <a:p>
            <a:r>
              <a:rPr lang="sr-Latn-RS" sz="1600" dirty="0"/>
              <a:t>Tada su i Netscape 4.0 i Internet Explorer 4.0 podržavali stilove.</a:t>
            </a:r>
          </a:p>
          <a:p>
            <a:r>
              <a:rPr lang="sr-Latn-RS" sz="1600" dirty="0"/>
              <a:t>Dolazak CSS-a mnogi smatraju prekretnicom u web dizajnu jer je omogućio developerima - programerima da kontrolišu stilove i izgled više HTML stranica odjednom. Tako da danas developer može definisati jedan stil za neki element i iskoristiti ga na onoliko stranica koliko želi.</a:t>
            </a:r>
          </a:p>
          <a:p>
            <a:endParaRPr lang="sr-Latn-RS" dirty="0"/>
          </a:p>
          <a:p>
            <a:endParaRPr lang="sr-Latn-RS" dirty="0"/>
          </a:p>
        </p:txBody>
      </p:sp>
    </p:spTree>
    <p:extLst>
      <p:ext uri="{BB962C8B-B14F-4D97-AF65-F5344CB8AC3E}">
        <p14:creationId xmlns:p14="http://schemas.microsoft.com/office/powerpoint/2010/main" val="1556772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F7316-06BC-4D54-9BC2-73AFA66C04A1}"/>
              </a:ext>
            </a:extLst>
          </p:cNvPr>
          <p:cNvSpPr>
            <a:spLocks noGrp="1"/>
          </p:cNvSpPr>
          <p:nvPr>
            <p:ph type="title"/>
          </p:nvPr>
        </p:nvSpPr>
        <p:spPr>
          <a:xfrm>
            <a:off x="448779" y="357669"/>
            <a:ext cx="10058400" cy="1371600"/>
          </a:xfrm>
        </p:spPr>
        <p:txBody>
          <a:bodyPr/>
          <a:lstStyle/>
          <a:p>
            <a:r>
              <a:rPr lang="en-US" dirty="0"/>
              <a:t>#</a:t>
            </a:r>
            <a:r>
              <a:rPr lang="sr-Latn-RS" dirty="0"/>
              <a:t>black-dashboard.css</a:t>
            </a:r>
          </a:p>
        </p:txBody>
      </p:sp>
      <p:pic>
        <p:nvPicPr>
          <p:cNvPr id="7" name="Content Placeholder 6">
            <a:extLst>
              <a:ext uri="{FF2B5EF4-FFF2-40B4-BE49-F238E27FC236}">
                <a16:creationId xmlns:a16="http://schemas.microsoft.com/office/drawing/2014/main" id="{D429ABE4-5B04-49A5-A12D-2BCE552B2A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14949" y="785443"/>
            <a:ext cx="5528272" cy="5029088"/>
          </a:xfrm>
        </p:spPr>
      </p:pic>
      <p:sp>
        <p:nvSpPr>
          <p:cNvPr id="10" name="TextBox 9">
            <a:extLst>
              <a:ext uri="{FF2B5EF4-FFF2-40B4-BE49-F238E27FC236}">
                <a16:creationId xmlns:a16="http://schemas.microsoft.com/office/drawing/2014/main" id="{B8D2A340-06B6-449F-8D9E-E3389F9021AC}"/>
              </a:ext>
            </a:extLst>
          </p:cNvPr>
          <p:cNvSpPr txBox="1"/>
          <p:nvPr/>
        </p:nvSpPr>
        <p:spPr>
          <a:xfrm>
            <a:off x="625513" y="1690809"/>
            <a:ext cx="5351541" cy="1846659"/>
          </a:xfrm>
          <a:prstGeom prst="rect">
            <a:avLst/>
          </a:prstGeom>
          <a:noFill/>
        </p:spPr>
        <p:txBody>
          <a:bodyPr wrap="square" rtlCol="0">
            <a:spAutoFit/>
          </a:bodyPr>
          <a:lstStyle/>
          <a:p>
            <a:r>
              <a:rPr lang="sr-Latn-RS" sz="1600" dirty="0"/>
              <a:t>black-dashboard.css je besplatan bootstrap 4 admin template. Da bismo mogli da koristimo black-dashboasrd moramo uvesti neke datoteke u naš trenutni program.</a:t>
            </a:r>
          </a:p>
          <a:p>
            <a:r>
              <a:rPr lang="sr-Latn-RS" sz="1600" dirty="0"/>
              <a:t>Kopiramo tabelu stilova </a:t>
            </a:r>
            <a:r>
              <a:rPr lang="en-US" sz="1600" dirty="0"/>
              <a:t>&lt;link&gt; u &lt;head&gt; pre </a:t>
            </a:r>
            <a:r>
              <a:rPr lang="en-US" sz="1600" dirty="0" err="1"/>
              <a:t>svih</a:t>
            </a:r>
            <a:r>
              <a:rPr lang="en-US" sz="1600" dirty="0"/>
              <a:t> </a:t>
            </a:r>
            <a:r>
              <a:rPr lang="en-US" sz="1600" dirty="0" err="1"/>
              <a:t>ostalih</a:t>
            </a:r>
            <a:r>
              <a:rPr lang="en-US" sz="1600" dirty="0"/>
              <a:t> </a:t>
            </a:r>
            <a:r>
              <a:rPr lang="en-US" sz="1600" dirty="0" err="1"/>
              <a:t>tabela</a:t>
            </a:r>
            <a:r>
              <a:rPr lang="en-US" sz="1600" dirty="0"/>
              <a:t> </a:t>
            </a:r>
            <a:r>
              <a:rPr lang="en-US" sz="1600" dirty="0" err="1"/>
              <a:t>stilova</a:t>
            </a:r>
            <a:r>
              <a:rPr lang="en-US" sz="1600" dirty="0"/>
              <a:t> da </a:t>
            </a:r>
            <a:r>
              <a:rPr lang="en-US" sz="1600" dirty="0" err="1"/>
              <a:t>bismo</a:t>
            </a:r>
            <a:r>
              <a:rPr lang="en-US" sz="1600" dirty="0"/>
              <a:t> </a:t>
            </a:r>
            <a:r>
              <a:rPr lang="en-US" sz="1600" dirty="0" err="1"/>
              <a:t>ucitali</a:t>
            </a:r>
            <a:r>
              <a:rPr lang="en-US" sz="1600" dirty="0"/>
              <a:t> </a:t>
            </a:r>
            <a:r>
              <a:rPr lang="en-US" sz="1600" dirty="0" err="1"/>
              <a:t>nas</a:t>
            </a:r>
            <a:r>
              <a:rPr lang="en-US" sz="1600" dirty="0"/>
              <a:t> CSS.</a:t>
            </a:r>
          </a:p>
          <a:p>
            <a:endParaRPr lang="sr-Latn-RS" dirty="0"/>
          </a:p>
        </p:txBody>
      </p:sp>
      <p:pic>
        <p:nvPicPr>
          <p:cNvPr id="12" name="Picture 11">
            <a:extLst>
              <a:ext uri="{FF2B5EF4-FFF2-40B4-BE49-F238E27FC236}">
                <a16:creationId xmlns:a16="http://schemas.microsoft.com/office/drawing/2014/main" id="{AA7D605E-AA62-4AD0-8AC7-DF1B44818B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472" y="4927381"/>
            <a:ext cx="5819621" cy="886703"/>
          </a:xfrm>
          <a:prstGeom prst="rect">
            <a:avLst/>
          </a:prstGeom>
        </p:spPr>
      </p:pic>
    </p:spTree>
    <p:extLst>
      <p:ext uri="{BB962C8B-B14F-4D97-AF65-F5344CB8AC3E}">
        <p14:creationId xmlns:p14="http://schemas.microsoft.com/office/powerpoint/2010/main" val="2500426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30360-0860-43BB-96F6-D76EABC7C2E3}"/>
              </a:ext>
            </a:extLst>
          </p:cNvPr>
          <p:cNvSpPr>
            <a:spLocks noGrp="1"/>
          </p:cNvSpPr>
          <p:nvPr>
            <p:ph type="title"/>
          </p:nvPr>
        </p:nvSpPr>
        <p:spPr/>
        <p:txBody>
          <a:bodyPr/>
          <a:lstStyle/>
          <a:p>
            <a:r>
              <a:rPr lang="sr-Latn-RS" dirty="0"/>
              <a:t>@keyframes</a:t>
            </a:r>
          </a:p>
        </p:txBody>
      </p:sp>
      <p:sp>
        <p:nvSpPr>
          <p:cNvPr id="7" name="Content Placeholder 6">
            <a:extLst>
              <a:ext uri="{FF2B5EF4-FFF2-40B4-BE49-F238E27FC236}">
                <a16:creationId xmlns:a16="http://schemas.microsoft.com/office/drawing/2014/main" id="{EA022451-BA26-4596-884F-87A1BC1AA7D3}"/>
              </a:ext>
            </a:extLst>
          </p:cNvPr>
          <p:cNvSpPr>
            <a:spLocks noGrp="1"/>
          </p:cNvSpPr>
          <p:nvPr>
            <p:ph idx="1"/>
          </p:nvPr>
        </p:nvSpPr>
        <p:spPr/>
        <p:txBody>
          <a:bodyPr/>
          <a:lstStyle/>
          <a:p>
            <a:pPr marL="0" indent="0">
              <a:buNone/>
            </a:pPr>
            <a:r>
              <a:rPr lang="en-US" sz="1600" dirty="0"/>
              <a:t>@keyframes </a:t>
            </a:r>
            <a:r>
              <a:rPr lang="en-US" sz="1600" dirty="0" err="1"/>
              <a:t>pravilo</a:t>
            </a:r>
            <a:r>
              <a:rPr lang="en-US" sz="1600" dirty="0"/>
              <a:t> </a:t>
            </a:r>
            <a:r>
              <a:rPr lang="en-US" sz="1600" dirty="0" err="1"/>
              <a:t>odredjuje</a:t>
            </a:r>
            <a:r>
              <a:rPr lang="en-US" sz="1600" dirty="0"/>
              <a:t> </a:t>
            </a:r>
            <a:r>
              <a:rPr lang="en-US" sz="1600" dirty="0" err="1"/>
              <a:t>kod</a:t>
            </a:r>
            <a:r>
              <a:rPr lang="en-US" sz="1600" dirty="0"/>
              <a:t> za </a:t>
            </a:r>
            <a:r>
              <a:rPr lang="en-US" sz="1600" dirty="0" err="1"/>
              <a:t>animaciju</a:t>
            </a:r>
            <a:r>
              <a:rPr lang="en-US" sz="1600" dirty="0"/>
              <a:t>. </a:t>
            </a:r>
            <a:r>
              <a:rPr lang="en-US" sz="1600" dirty="0" err="1"/>
              <a:t>Animacija</a:t>
            </a:r>
            <a:r>
              <a:rPr lang="en-US" sz="1600" dirty="0"/>
              <a:t> se </a:t>
            </a:r>
            <a:r>
              <a:rPr lang="en-US" sz="1600" dirty="0" err="1"/>
              <a:t>kreira</a:t>
            </a:r>
            <a:r>
              <a:rPr lang="en-US" sz="1600" dirty="0"/>
              <a:t> </a:t>
            </a:r>
            <a:r>
              <a:rPr lang="en-US" sz="1600" dirty="0" err="1"/>
              <a:t>postepenim</a:t>
            </a:r>
            <a:r>
              <a:rPr lang="en-US" sz="1600" dirty="0"/>
              <a:t> </a:t>
            </a:r>
            <a:r>
              <a:rPr lang="en-US" sz="1600" dirty="0" err="1"/>
              <a:t>prelaskom</a:t>
            </a:r>
            <a:r>
              <a:rPr lang="en-US" sz="1600" dirty="0"/>
              <a:t> </a:t>
            </a:r>
            <a:r>
              <a:rPr lang="en-US" sz="1600" dirty="0" err="1"/>
              <a:t>iz</a:t>
            </a:r>
            <a:r>
              <a:rPr lang="en-US" sz="1600" dirty="0"/>
              <a:t> </a:t>
            </a:r>
            <a:r>
              <a:rPr lang="en-US" sz="1600" dirty="0" err="1"/>
              <a:t>jednog</a:t>
            </a:r>
            <a:r>
              <a:rPr lang="en-US" sz="1600" dirty="0"/>
              <a:t> </a:t>
            </a:r>
            <a:r>
              <a:rPr lang="en-US" sz="1600" dirty="0" err="1"/>
              <a:t>skupa</a:t>
            </a:r>
            <a:r>
              <a:rPr lang="en-US" sz="1600" dirty="0"/>
              <a:t> CSS </a:t>
            </a:r>
            <a:r>
              <a:rPr lang="en-US" sz="1600" dirty="0" err="1"/>
              <a:t>stilova</a:t>
            </a:r>
            <a:r>
              <a:rPr lang="en-US" sz="1600" dirty="0"/>
              <a:t> u </a:t>
            </a:r>
            <a:r>
              <a:rPr lang="en-US" sz="1600" dirty="0" err="1"/>
              <a:t>drugi</a:t>
            </a:r>
            <a:r>
              <a:rPr lang="en-US" sz="1600" dirty="0"/>
              <a:t>. </a:t>
            </a:r>
            <a:r>
              <a:rPr lang="en-US" sz="1600" dirty="0" err="1"/>
              <a:t>Tokom</a:t>
            </a:r>
            <a:r>
              <a:rPr lang="en-US" sz="1600" dirty="0"/>
              <a:t> </a:t>
            </a:r>
            <a:r>
              <a:rPr lang="en-US" sz="1600" dirty="0" err="1"/>
              <a:t>animacije</a:t>
            </a:r>
            <a:r>
              <a:rPr lang="en-US" sz="1600" dirty="0"/>
              <a:t> </a:t>
            </a:r>
            <a:r>
              <a:rPr lang="en-US" sz="1600" dirty="0" err="1"/>
              <a:t>mozemo</a:t>
            </a:r>
            <a:r>
              <a:rPr lang="en-US" sz="1600" dirty="0"/>
              <a:t> </a:t>
            </a:r>
            <a:r>
              <a:rPr lang="en-US" sz="1600" dirty="0" err="1"/>
              <a:t>menjati</a:t>
            </a:r>
            <a:r>
              <a:rPr lang="en-US" sz="1600" dirty="0"/>
              <a:t> </a:t>
            </a:r>
            <a:r>
              <a:rPr lang="en-US" sz="1600" dirty="0" err="1"/>
              <a:t>skup</a:t>
            </a:r>
            <a:r>
              <a:rPr lang="en-US" sz="1600" dirty="0"/>
              <a:t> CSS </a:t>
            </a:r>
            <a:r>
              <a:rPr lang="en-US" sz="1600" dirty="0" err="1"/>
              <a:t>stilova</a:t>
            </a:r>
            <a:r>
              <a:rPr lang="en-US" sz="1600" dirty="0"/>
              <a:t> vise puta. </a:t>
            </a:r>
            <a:r>
              <a:rPr lang="en-US" sz="1600" dirty="0" err="1"/>
              <a:t>Odredjivanje</a:t>
            </a:r>
            <a:r>
              <a:rPr lang="en-US" sz="1600" dirty="0"/>
              <a:t> </a:t>
            </a:r>
            <a:r>
              <a:rPr lang="en-US" sz="1600" dirty="0" err="1"/>
              <a:t>kada</a:t>
            </a:r>
            <a:r>
              <a:rPr lang="en-US" sz="1600" dirty="0"/>
              <a:t> </a:t>
            </a:r>
            <a:r>
              <a:rPr lang="en-US" sz="1600" dirty="0" err="1"/>
              <a:t>ce</a:t>
            </a:r>
            <a:r>
              <a:rPr lang="en-US" sz="1600" dirty="0"/>
              <a:t> se </a:t>
            </a:r>
            <a:r>
              <a:rPr lang="en-US" sz="1600" dirty="0" err="1"/>
              <a:t>promena</a:t>
            </a:r>
            <a:r>
              <a:rPr lang="en-US" sz="1600" dirty="0"/>
              <a:t> </a:t>
            </a:r>
            <a:r>
              <a:rPr lang="en-US" sz="1600" dirty="0" err="1"/>
              <a:t>stila</a:t>
            </a:r>
            <a:r>
              <a:rPr lang="en-US" sz="1600" dirty="0"/>
              <a:t> </a:t>
            </a:r>
            <a:r>
              <a:rPr lang="en-US" sz="1600" dirty="0" err="1"/>
              <a:t>dogoditi</a:t>
            </a:r>
            <a:r>
              <a:rPr lang="en-US" sz="1600" dirty="0"/>
              <a:t> u </a:t>
            </a:r>
            <a:r>
              <a:rPr lang="en-US" sz="1600" dirty="0" err="1"/>
              <a:t>procentima</a:t>
            </a:r>
            <a:r>
              <a:rPr lang="en-US" sz="1600" dirty="0"/>
              <a:t> </a:t>
            </a:r>
            <a:r>
              <a:rPr lang="en-US" sz="1600" dirty="0" err="1"/>
              <a:t>ili</a:t>
            </a:r>
            <a:r>
              <a:rPr lang="en-US" sz="1600" dirty="0"/>
              <a:t> </a:t>
            </a:r>
            <a:r>
              <a:rPr lang="en-US" sz="1600" dirty="0" err="1"/>
              <a:t>sa</a:t>
            </a:r>
            <a:r>
              <a:rPr lang="en-US" sz="1600" dirty="0"/>
              <a:t> </a:t>
            </a:r>
            <a:r>
              <a:rPr lang="en-US" sz="1600" dirty="0" err="1"/>
              <a:t>kljucnim</a:t>
            </a:r>
            <a:r>
              <a:rPr lang="en-US" sz="1600" dirty="0"/>
              <a:t> </a:t>
            </a:r>
            <a:r>
              <a:rPr lang="en-US" sz="1600" dirty="0" err="1"/>
              <a:t>recima</a:t>
            </a:r>
            <a:r>
              <a:rPr lang="en-US" sz="1600" dirty="0"/>
              <a:t> from I to. 0% je </a:t>
            </a:r>
            <a:r>
              <a:rPr lang="en-US" sz="1600" dirty="0" err="1"/>
              <a:t>pocetak</a:t>
            </a:r>
            <a:r>
              <a:rPr lang="en-US" sz="1600" dirty="0"/>
              <a:t> </a:t>
            </a:r>
            <a:r>
              <a:rPr lang="en-US" sz="1600" dirty="0" err="1"/>
              <a:t>animacije</a:t>
            </a:r>
            <a:r>
              <a:rPr lang="en-US" sz="1600" dirty="0"/>
              <a:t>, a !00% je </a:t>
            </a:r>
            <a:r>
              <a:rPr lang="en-US" sz="1600" dirty="0" err="1"/>
              <a:t>kraj</a:t>
            </a:r>
            <a:r>
              <a:rPr lang="en-US" sz="1600" dirty="0"/>
              <a:t> </a:t>
            </a:r>
            <a:r>
              <a:rPr lang="en-US" sz="1600" dirty="0" err="1"/>
              <a:t>animacije</a:t>
            </a:r>
            <a:r>
              <a:rPr lang="en-US" sz="1600" dirty="0"/>
              <a:t>. </a:t>
            </a:r>
            <a:r>
              <a:rPr lang="en-US" sz="1600" dirty="0" err="1"/>
              <a:t>Animacije</a:t>
            </a:r>
            <a:r>
              <a:rPr lang="en-US" sz="1600" dirty="0"/>
              <a:t> </a:t>
            </a:r>
            <a:r>
              <a:rPr lang="en-US" sz="1600" dirty="0" err="1"/>
              <a:t>pruzaju</a:t>
            </a:r>
            <a:r>
              <a:rPr lang="en-US" sz="1600" dirty="0"/>
              <a:t> </a:t>
            </a:r>
            <a:r>
              <a:rPr lang="en-US" sz="1600" dirty="0" err="1"/>
              <a:t>nacin</a:t>
            </a:r>
            <a:r>
              <a:rPr lang="en-US" sz="1600" dirty="0"/>
              <a:t> da se u CSS-u </a:t>
            </a:r>
            <a:r>
              <a:rPr lang="en-US" sz="1600" dirty="0" err="1"/>
              <a:t>potpuno</a:t>
            </a:r>
            <a:r>
              <a:rPr lang="en-US" sz="1600" dirty="0"/>
              <a:t> </a:t>
            </a:r>
            <a:r>
              <a:rPr lang="en-US" sz="1600" dirty="0" err="1"/>
              <a:t>objave</a:t>
            </a:r>
            <a:r>
              <a:rPr lang="en-US" sz="1600" dirty="0"/>
              <a:t> </a:t>
            </a:r>
            <a:r>
              <a:rPr lang="en-US" sz="1600" dirty="0" err="1"/>
              <a:t>ponavljajuci</a:t>
            </a:r>
            <a:r>
              <a:rPr lang="en-US" sz="1600" dirty="0"/>
              <a:t> </a:t>
            </a:r>
            <a:r>
              <a:rPr lang="en-US" sz="1600" dirty="0" err="1"/>
              <a:t>animirani</a:t>
            </a:r>
            <a:r>
              <a:rPr lang="en-US" sz="1600" dirty="0"/>
              <a:t> </a:t>
            </a:r>
            <a:r>
              <a:rPr lang="en-US" sz="1600" dirty="0" err="1"/>
              <a:t>efekti</a:t>
            </a:r>
            <a:r>
              <a:rPr lang="en-US" sz="1600" dirty="0"/>
              <a:t>. </a:t>
            </a:r>
          </a:p>
          <a:p>
            <a:pPr marL="0" indent="0">
              <a:buNone/>
            </a:pPr>
            <a:endParaRPr lang="en-US" dirty="0"/>
          </a:p>
        </p:txBody>
      </p:sp>
      <p:pic>
        <p:nvPicPr>
          <p:cNvPr id="9" name="Picture 8">
            <a:extLst>
              <a:ext uri="{FF2B5EF4-FFF2-40B4-BE49-F238E27FC236}">
                <a16:creationId xmlns:a16="http://schemas.microsoft.com/office/drawing/2014/main" id="{0E08252B-437E-4231-B383-B6F8F0B023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0745" y="3789179"/>
            <a:ext cx="4010510" cy="2163565"/>
          </a:xfrm>
          <a:prstGeom prst="rect">
            <a:avLst/>
          </a:prstGeom>
        </p:spPr>
      </p:pic>
    </p:spTree>
    <p:extLst>
      <p:ext uri="{BB962C8B-B14F-4D97-AF65-F5344CB8AC3E}">
        <p14:creationId xmlns:p14="http://schemas.microsoft.com/office/powerpoint/2010/main" val="4269444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E6636-16BF-4DAD-9CFC-84752346B509}"/>
              </a:ext>
            </a:extLst>
          </p:cNvPr>
          <p:cNvSpPr>
            <a:spLocks noGrp="1"/>
          </p:cNvSpPr>
          <p:nvPr>
            <p:ph type="title"/>
          </p:nvPr>
        </p:nvSpPr>
        <p:spPr/>
        <p:txBody>
          <a:bodyPr/>
          <a:lstStyle/>
          <a:p>
            <a:r>
              <a:rPr lang="en-US" dirty="0"/>
              <a:t>#font-awesome.css</a:t>
            </a:r>
            <a:endParaRPr lang="sr-Latn-RS" dirty="0"/>
          </a:p>
        </p:txBody>
      </p:sp>
      <p:sp>
        <p:nvSpPr>
          <p:cNvPr id="3" name="Content Placeholder 2">
            <a:extLst>
              <a:ext uri="{FF2B5EF4-FFF2-40B4-BE49-F238E27FC236}">
                <a16:creationId xmlns:a16="http://schemas.microsoft.com/office/drawing/2014/main" id="{76DF91EA-398D-4471-A328-75A7D20BDD90}"/>
              </a:ext>
            </a:extLst>
          </p:cNvPr>
          <p:cNvSpPr>
            <a:spLocks noGrp="1"/>
          </p:cNvSpPr>
          <p:nvPr>
            <p:ph idx="1"/>
          </p:nvPr>
        </p:nvSpPr>
        <p:spPr/>
        <p:txBody>
          <a:bodyPr/>
          <a:lstStyle/>
          <a:p>
            <a:pPr marL="0" indent="0">
              <a:buNone/>
            </a:pPr>
            <a:r>
              <a:rPr lang="en-US" sz="1600" dirty="0"/>
              <a:t>Font Awesome </a:t>
            </a:r>
            <a:r>
              <a:rPr lang="en-US" sz="1600" dirty="0" err="1"/>
              <a:t>nam</a:t>
            </a:r>
            <a:r>
              <a:rPr lang="en-US" sz="1600" dirty="0"/>
              <a:t> </a:t>
            </a:r>
            <a:r>
              <a:rPr lang="en-US" sz="1600" dirty="0" err="1"/>
              <a:t>daje</a:t>
            </a:r>
            <a:r>
              <a:rPr lang="en-US" sz="1600" dirty="0"/>
              <a:t> </a:t>
            </a:r>
            <a:r>
              <a:rPr lang="en-US" sz="1600" dirty="0" err="1"/>
              <a:t>vektorske</a:t>
            </a:r>
            <a:r>
              <a:rPr lang="en-US" sz="1600" dirty="0"/>
              <a:t> </a:t>
            </a:r>
            <a:r>
              <a:rPr lang="en-US" sz="1600" dirty="0" err="1"/>
              <a:t>ikone</a:t>
            </a:r>
            <a:r>
              <a:rPr lang="en-US" sz="1600" dirty="0"/>
              <a:t> </a:t>
            </a:r>
            <a:r>
              <a:rPr lang="en-US" sz="1600" dirty="0" err="1"/>
              <a:t>koje</a:t>
            </a:r>
            <a:r>
              <a:rPr lang="en-US" sz="1600" dirty="0"/>
              <a:t> se </a:t>
            </a:r>
            <a:r>
              <a:rPr lang="en-US" sz="1600" dirty="0" err="1"/>
              <a:t>trenutno</a:t>
            </a:r>
            <a:r>
              <a:rPr lang="en-US" sz="1600" dirty="0"/>
              <a:t> </a:t>
            </a:r>
            <a:r>
              <a:rPr lang="en-US" sz="1600" dirty="0" err="1"/>
              <a:t>mogu</a:t>
            </a:r>
            <a:r>
              <a:rPr lang="en-US" sz="1600" dirty="0"/>
              <a:t> </a:t>
            </a:r>
            <a:r>
              <a:rPr lang="en-US" sz="1600" dirty="0" err="1"/>
              <a:t>prilagoditi</a:t>
            </a:r>
            <a:r>
              <a:rPr lang="en-US" sz="1600" dirty="0"/>
              <a:t> - </a:t>
            </a:r>
            <a:r>
              <a:rPr lang="en-US" sz="1600" dirty="0" err="1"/>
              <a:t>velicina</a:t>
            </a:r>
            <a:r>
              <a:rPr lang="en-US" sz="1600" dirty="0"/>
              <a:t>, </a:t>
            </a:r>
            <a:r>
              <a:rPr lang="en-US" sz="1600" dirty="0" err="1"/>
              <a:t>boja</a:t>
            </a:r>
            <a:r>
              <a:rPr lang="en-US" sz="1600" dirty="0"/>
              <a:t>, </a:t>
            </a:r>
            <a:r>
              <a:rPr lang="en-US" sz="1600" dirty="0" err="1"/>
              <a:t>senka</a:t>
            </a:r>
            <a:r>
              <a:rPr lang="en-US" sz="1600" dirty="0"/>
              <a:t> i </a:t>
            </a:r>
            <a:r>
              <a:rPr lang="en-US" sz="1600" dirty="0" err="1"/>
              <a:t>sve</a:t>
            </a:r>
            <a:r>
              <a:rPr lang="en-US" sz="1600" dirty="0"/>
              <a:t> </a:t>
            </a:r>
            <a:r>
              <a:rPr lang="en-US" sz="1600" dirty="0" err="1"/>
              <a:t>sto</a:t>
            </a:r>
            <a:r>
              <a:rPr lang="en-US" sz="1600" dirty="0"/>
              <a:t> se </a:t>
            </a:r>
            <a:r>
              <a:rPr lang="en-US" sz="1600" dirty="0" err="1"/>
              <a:t>moze</a:t>
            </a:r>
            <a:r>
              <a:rPr lang="en-US" sz="1600" dirty="0"/>
              <a:t> </a:t>
            </a:r>
            <a:r>
              <a:rPr lang="en-US" sz="1600" dirty="0" err="1"/>
              <a:t>uraditi</a:t>
            </a:r>
            <a:r>
              <a:rPr lang="en-US" sz="1600" dirty="0"/>
              <a:t> </a:t>
            </a:r>
            <a:r>
              <a:rPr lang="en-US" sz="1600" dirty="0" err="1"/>
              <a:t>preko</a:t>
            </a:r>
            <a:r>
              <a:rPr lang="en-US" sz="1600" dirty="0"/>
              <a:t> CSS-a. </a:t>
            </a:r>
          </a:p>
          <a:p>
            <a:pPr marL="0" indent="0">
              <a:buNone/>
            </a:pPr>
            <a:r>
              <a:rPr lang="sr-Latn-RS" sz="1600" dirty="0"/>
              <a:t>http://fontawesome.io</a:t>
            </a:r>
          </a:p>
          <a:p>
            <a:pPr marL="0" indent="0">
              <a:buNone/>
            </a:pPr>
            <a:endParaRPr lang="sr-Latn-RS" dirty="0"/>
          </a:p>
        </p:txBody>
      </p:sp>
      <p:pic>
        <p:nvPicPr>
          <p:cNvPr id="5" name="Picture 4">
            <a:extLst>
              <a:ext uri="{FF2B5EF4-FFF2-40B4-BE49-F238E27FC236}">
                <a16:creationId xmlns:a16="http://schemas.microsoft.com/office/drawing/2014/main" id="{18C11A61-B67E-438D-811C-181E25DFA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473" y="4041425"/>
            <a:ext cx="5668166" cy="1247949"/>
          </a:xfrm>
          <a:prstGeom prst="rect">
            <a:avLst/>
          </a:prstGeom>
        </p:spPr>
      </p:pic>
    </p:spTree>
    <p:extLst>
      <p:ext uri="{BB962C8B-B14F-4D97-AF65-F5344CB8AC3E}">
        <p14:creationId xmlns:p14="http://schemas.microsoft.com/office/powerpoint/2010/main" val="2908235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2C87B-0FA8-4188-B664-B33A6FAD444B}"/>
              </a:ext>
            </a:extLst>
          </p:cNvPr>
          <p:cNvSpPr>
            <a:spLocks noGrp="1"/>
          </p:cNvSpPr>
          <p:nvPr>
            <p:ph type="title"/>
          </p:nvPr>
        </p:nvSpPr>
        <p:spPr>
          <a:xfrm>
            <a:off x="754565" y="411393"/>
            <a:ext cx="10058400" cy="1371600"/>
          </a:xfrm>
        </p:spPr>
        <p:txBody>
          <a:bodyPr/>
          <a:lstStyle/>
          <a:p>
            <a:r>
              <a:rPr lang="en-US" dirty="0"/>
              <a:t>#material-dashboard.css</a:t>
            </a:r>
            <a:endParaRPr lang="sr-Latn-RS" dirty="0"/>
          </a:p>
        </p:txBody>
      </p:sp>
      <p:pic>
        <p:nvPicPr>
          <p:cNvPr id="5" name="Content Placeholder 4">
            <a:extLst>
              <a:ext uri="{FF2B5EF4-FFF2-40B4-BE49-F238E27FC236}">
                <a16:creationId xmlns:a16="http://schemas.microsoft.com/office/drawing/2014/main" id="{46B6DBA1-9F6D-45E4-B8D8-54BAB0B1C3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4304" y="1782993"/>
            <a:ext cx="5843391" cy="4343204"/>
          </a:xfrm>
        </p:spPr>
      </p:pic>
    </p:spTree>
    <p:extLst>
      <p:ext uri="{BB962C8B-B14F-4D97-AF65-F5344CB8AC3E}">
        <p14:creationId xmlns:p14="http://schemas.microsoft.com/office/powerpoint/2010/main" val="680437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A45A2-44A4-437D-B698-0065F2DF08AC}"/>
              </a:ext>
            </a:extLst>
          </p:cNvPr>
          <p:cNvSpPr>
            <a:spLocks noGrp="1"/>
          </p:cNvSpPr>
          <p:nvPr>
            <p:ph type="title"/>
          </p:nvPr>
        </p:nvSpPr>
        <p:spPr/>
        <p:txBody>
          <a:bodyPr/>
          <a:lstStyle/>
          <a:p>
            <a:r>
              <a:rPr lang="en-US" dirty="0"/>
              <a:t>#Material+Icons.css</a:t>
            </a:r>
            <a:endParaRPr lang="sr-Latn-RS" dirty="0"/>
          </a:p>
        </p:txBody>
      </p:sp>
      <p:sp>
        <p:nvSpPr>
          <p:cNvPr id="3" name="Content Placeholder 2">
            <a:extLst>
              <a:ext uri="{FF2B5EF4-FFF2-40B4-BE49-F238E27FC236}">
                <a16:creationId xmlns:a16="http://schemas.microsoft.com/office/drawing/2014/main" id="{784BB649-91B7-426F-8765-12157CEF15F1}"/>
              </a:ext>
            </a:extLst>
          </p:cNvPr>
          <p:cNvSpPr>
            <a:spLocks noGrp="1"/>
          </p:cNvSpPr>
          <p:nvPr>
            <p:ph idx="1"/>
          </p:nvPr>
        </p:nvSpPr>
        <p:spPr/>
        <p:txBody>
          <a:bodyPr/>
          <a:lstStyle/>
          <a:p>
            <a:r>
              <a:rPr lang="en-US" dirty="0"/>
              <a:t>Materials Icons font je </a:t>
            </a:r>
            <a:r>
              <a:rPr lang="en-US" dirty="0" err="1"/>
              <a:t>najlaksi</a:t>
            </a:r>
            <a:r>
              <a:rPr lang="en-US" dirty="0"/>
              <a:t> </a:t>
            </a:r>
            <a:r>
              <a:rPr lang="en-US" dirty="0" err="1"/>
              <a:t>nacin</a:t>
            </a:r>
            <a:r>
              <a:rPr lang="en-US" dirty="0"/>
              <a:t> da se </a:t>
            </a:r>
            <a:r>
              <a:rPr lang="en-US" dirty="0" err="1"/>
              <a:t>ikone</a:t>
            </a:r>
            <a:r>
              <a:rPr lang="en-US" dirty="0"/>
              <a:t> </a:t>
            </a:r>
            <a:r>
              <a:rPr lang="en-US" dirty="0" err="1"/>
              <a:t>materijala</a:t>
            </a:r>
            <a:r>
              <a:rPr lang="en-US" dirty="0"/>
              <a:t> </a:t>
            </a:r>
            <a:r>
              <a:rPr lang="en-US" dirty="0" err="1"/>
              <a:t>integrisu</a:t>
            </a:r>
            <a:r>
              <a:rPr lang="en-US" dirty="0"/>
              <a:t> u web </a:t>
            </a:r>
            <a:r>
              <a:rPr lang="en-US" dirty="0" err="1"/>
              <a:t>projekte</a:t>
            </a:r>
            <a:r>
              <a:rPr lang="en-US" dirty="0"/>
              <a:t>. </a:t>
            </a:r>
            <a:r>
              <a:rPr lang="en-US" dirty="0" err="1"/>
              <a:t>Upakovane</a:t>
            </a:r>
            <a:r>
              <a:rPr lang="en-US" dirty="0"/>
              <a:t> </a:t>
            </a:r>
            <a:r>
              <a:rPr lang="en-US" dirty="0" err="1"/>
              <a:t>su</a:t>
            </a:r>
            <a:r>
              <a:rPr lang="en-US" dirty="0"/>
              <a:t> </a:t>
            </a:r>
            <a:r>
              <a:rPr lang="en-US" dirty="0" err="1"/>
              <a:t>sve</a:t>
            </a:r>
            <a:r>
              <a:rPr lang="en-US" dirty="0"/>
              <a:t> </a:t>
            </a:r>
            <a:r>
              <a:rPr lang="en-US" dirty="0" err="1"/>
              <a:t>ikone</a:t>
            </a:r>
            <a:r>
              <a:rPr lang="en-US" dirty="0"/>
              <a:t> </a:t>
            </a:r>
            <a:r>
              <a:rPr lang="en-US" dirty="0" err="1"/>
              <a:t>materijala</a:t>
            </a:r>
            <a:r>
              <a:rPr lang="en-US" dirty="0"/>
              <a:t> u </a:t>
            </a:r>
            <a:r>
              <a:rPr lang="en-US" dirty="0" err="1"/>
              <a:t>jedan</a:t>
            </a:r>
            <a:r>
              <a:rPr lang="en-US" dirty="0"/>
              <a:t> font </a:t>
            </a:r>
            <a:r>
              <a:rPr lang="en-US" dirty="0" err="1"/>
              <a:t>koji</a:t>
            </a:r>
            <a:r>
              <a:rPr lang="en-US" dirty="0"/>
              <a:t> </a:t>
            </a:r>
            <a:r>
              <a:rPr lang="en-US" dirty="0" err="1"/>
              <a:t>koristi</a:t>
            </a:r>
            <a:r>
              <a:rPr lang="en-US" dirty="0"/>
              <a:t> </a:t>
            </a:r>
            <a:r>
              <a:rPr lang="en-US" dirty="0" err="1"/>
              <a:t>mogucnosti</a:t>
            </a:r>
            <a:r>
              <a:rPr lang="en-US" dirty="0"/>
              <a:t> </a:t>
            </a:r>
            <a:r>
              <a:rPr lang="en-US" dirty="0" err="1"/>
              <a:t>tipografskog</a:t>
            </a:r>
            <a:r>
              <a:rPr lang="en-US" dirty="0"/>
              <a:t> </a:t>
            </a:r>
            <a:r>
              <a:rPr lang="en-US" dirty="0" err="1"/>
              <a:t>prikazivanja</a:t>
            </a:r>
            <a:r>
              <a:rPr lang="en-US" dirty="0"/>
              <a:t> </a:t>
            </a:r>
            <a:r>
              <a:rPr lang="en-US" dirty="0" err="1"/>
              <a:t>savremenih</a:t>
            </a:r>
            <a:r>
              <a:rPr lang="en-US" dirty="0"/>
              <a:t> </a:t>
            </a:r>
            <a:r>
              <a:rPr lang="en-US" dirty="0" err="1"/>
              <a:t>pregledaca</a:t>
            </a:r>
            <a:r>
              <a:rPr lang="en-US" dirty="0"/>
              <a:t> </a:t>
            </a:r>
            <a:r>
              <a:rPr lang="en-US" dirty="0" err="1"/>
              <a:t>kako</a:t>
            </a:r>
            <a:r>
              <a:rPr lang="en-US" dirty="0"/>
              <a:t> bi web </a:t>
            </a:r>
            <a:r>
              <a:rPr lang="en-US" dirty="0" err="1"/>
              <a:t>programeri</a:t>
            </a:r>
            <a:r>
              <a:rPr lang="en-US" dirty="0"/>
              <a:t> </a:t>
            </a:r>
            <a:r>
              <a:rPr lang="en-US" dirty="0" err="1"/>
              <a:t>mogli</a:t>
            </a:r>
            <a:r>
              <a:rPr lang="en-US" dirty="0"/>
              <a:t> </a:t>
            </a:r>
            <a:r>
              <a:rPr lang="en-US" dirty="0" err="1"/>
              <a:t>lako</a:t>
            </a:r>
            <a:r>
              <a:rPr lang="en-US" dirty="0"/>
              <a:t> da </a:t>
            </a:r>
            <a:r>
              <a:rPr lang="en-US" dirty="0" err="1"/>
              <a:t>ugrade</a:t>
            </a:r>
            <a:r>
              <a:rPr lang="en-US" dirty="0"/>
              <a:t> </a:t>
            </a:r>
            <a:r>
              <a:rPr lang="en-US" dirty="0" err="1"/>
              <a:t>ove</a:t>
            </a:r>
            <a:r>
              <a:rPr lang="en-US" dirty="0"/>
              <a:t> </a:t>
            </a:r>
            <a:r>
              <a:rPr lang="en-US" dirty="0" err="1"/>
              <a:t>ikone</a:t>
            </a:r>
            <a:r>
              <a:rPr lang="en-US" dirty="0"/>
              <a:t> </a:t>
            </a:r>
            <a:r>
              <a:rPr lang="en-US" dirty="0" err="1"/>
              <a:t>sa</a:t>
            </a:r>
            <a:r>
              <a:rPr lang="en-US" dirty="0"/>
              <a:t> </a:t>
            </a:r>
            <a:r>
              <a:rPr lang="en-US" dirty="0" err="1"/>
              <a:t>samo</a:t>
            </a:r>
            <a:r>
              <a:rPr lang="en-US" dirty="0"/>
              <a:t> </a:t>
            </a:r>
            <a:r>
              <a:rPr lang="en-US" dirty="0" err="1"/>
              <a:t>nekoliko</a:t>
            </a:r>
            <a:r>
              <a:rPr lang="en-US" dirty="0"/>
              <a:t> </a:t>
            </a:r>
            <a:r>
              <a:rPr lang="en-US" dirty="0" err="1"/>
              <a:t>linija</a:t>
            </a:r>
            <a:r>
              <a:rPr lang="en-US" dirty="0"/>
              <a:t> </a:t>
            </a:r>
            <a:r>
              <a:rPr lang="en-US" dirty="0" err="1"/>
              <a:t>koda</a:t>
            </a:r>
            <a:r>
              <a:rPr lang="en-US" dirty="0"/>
              <a:t>. </a:t>
            </a:r>
            <a:endParaRPr lang="sr-Latn-RS" dirty="0"/>
          </a:p>
        </p:txBody>
      </p:sp>
    </p:spTree>
    <p:extLst>
      <p:ext uri="{BB962C8B-B14F-4D97-AF65-F5344CB8AC3E}">
        <p14:creationId xmlns:p14="http://schemas.microsoft.com/office/powerpoint/2010/main" val="3138853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DC3EF-76FD-433A-A94E-262937D7CE8F}"/>
              </a:ext>
            </a:extLst>
          </p:cNvPr>
          <p:cNvSpPr>
            <a:spLocks noGrp="1"/>
          </p:cNvSpPr>
          <p:nvPr>
            <p:ph type="title"/>
          </p:nvPr>
        </p:nvSpPr>
        <p:spPr/>
        <p:txBody>
          <a:bodyPr/>
          <a:lstStyle/>
          <a:p>
            <a:r>
              <a:rPr lang="en-US" dirty="0"/>
              <a:t>PHP</a:t>
            </a:r>
            <a:endParaRPr lang="sr-Latn-RS" dirty="0"/>
          </a:p>
        </p:txBody>
      </p:sp>
      <p:sp>
        <p:nvSpPr>
          <p:cNvPr id="3" name="Content Placeholder 2">
            <a:extLst>
              <a:ext uri="{FF2B5EF4-FFF2-40B4-BE49-F238E27FC236}">
                <a16:creationId xmlns:a16="http://schemas.microsoft.com/office/drawing/2014/main" id="{028438D3-ACE2-49FA-99E7-9C1019E916C1}"/>
              </a:ext>
            </a:extLst>
          </p:cNvPr>
          <p:cNvSpPr>
            <a:spLocks noGrp="1"/>
          </p:cNvSpPr>
          <p:nvPr>
            <p:ph idx="1"/>
          </p:nvPr>
        </p:nvSpPr>
        <p:spPr/>
        <p:txBody>
          <a:bodyPr>
            <a:normAutofit/>
          </a:bodyPr>
          <a:lstStyle/>
          <a:p>
            <a:r>
              <a:rPr lang="en-US" sz="1600" dirty="0"/>
              <a:t>PHP je </a:t>
            </a:r>
            <a:r>
              <a:rPr lang="en-US" sz="1600" dirty="0" err="1"/>
              <a:t>prvobitno</a:t>
            </a:r>
            <a:r>
              <a:rPr lang="en-US" sz="1600" dirty="0"/>
              <a:t> </a:t>
            </a:r>
            <a:r>
              <a:rPr lang="en-US" sz="1600" dirty="0" err="1"/>
              <a:t>znacilo</a:t>
            </a:r>
            <a:r>
              <a:rPr lang="en-US" sz="1600" dirty="0"/>
              <a:t> </a:t>
            </a:r>
            <a:r>
              <a:rPr lang="sr-Latn-RS" sz="1600" dirty="0"/>
              <a:t>„Personal Home Page“ kad ga je Rasmus Lendorf 1994 napravio da bi pratio broj posetilaca svog onlajn rezimea. Kako su mu rasle mogućnosti i upotrebljivost (počeo je da se koristi u stručnijim situacijama), skraćenica se promenila u „PHP“: HyperText Preprocessor“. PHP se na zvaničnom sajtu definiše kao „jezik za skriptovanje opšte namene u širokoj upoptrebi koji se naročito podesan za web programiranje.“ PHP je najprikladniji za korisčenje prilikom web programiranja. Osim toga, PHP je jezik za skriptovanje za razliku od jezika koji se kompajliraju: PHP je projektovan da bi se pisali web skriptovi, nije namenjen za samostalne aplikacije. PHP događaj se izvršava tek nakopn nekog događaja – na primer, kada korisnik pošalje obrazac ili ode na URL (Uniform Resource Locator), što je tehnički izraz za web adresu. PHP je serverska višeplatformska tehnologija. Sve sto PHP radi odvija se na serveru: neophodna je aplikacija web servera, kao sto su Apache ili Majkrosoftov IIS (Internet Information Services). PHP se izvrsava na većini operativnih sistema, uključujući Windows, Unix i Macintosh. PHP skript napisan na jednom serveru normalno ce funkcionisati na drugom uz minimalne izmene ili bez njih.</a:t>
            </a:r>
            <a:endParaRPr lang="en-US" sz="1600" dirty="0"/>
          </a:p>
        </p:txBody>
      </p:sp>
    </p:spTree>
    <p:extLst>
      <p:ext uri="{BB962C8B-B14F-4D97-AF65-F5344CB8AC3E}">
        <p14:creationId xmlns:p14="http://schemas.microsoft.com/office/powerpoint/2010/main" val="1344488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FIVE.pptx" id="{928531FE-40B6-4895-993A-83D26AA1E005}" vid="{C99C5ABD-1620-4AD2-A38C-62625556F38B}"/>
    </a:ext>
  </a:extLst>
</a:theme>
</file>

<file path=docProps/app.xml><?xml version="1.0" encoding="utf-8"?>
<Properties xmlns="http://schemas.openxmlformats.org/officeDocument/2006/extended-properties" xmlns:vt="http://schemas.openxmlformats.org/officeDocument/2006/docPropsVTypes">
  <Template>{27E0049B-68D8-40C5-B0A5-26F42D135FCE}tf78438558</Template>
  <TotalTime>0</TotalTime>
  <Words>709</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Century Gothic</vt:lpstr>
      <vt:lpstr>Garamond</vt:lpstr>
      <vt:lpstr>SavonVTI</vt:lpstr>
      <vt:lpstr>Online SHOP</vt:lpstr>
      <vt:lpstr>CSS</vt:lpstr>
      <vt:lpstr>#black-dashboard.css</vt:lpstr>
      <vt:lpstr>@keyframes</vt:lpstr>
      <vt:lpstr>#font-awesome.css</vt:lpstr>
      <vt:lpstr>#material-dashboard.css</vt:lpstr>
      <vt:lpstr>#Material+Icons.css</vt:lpstr>
      <vt:lpstr>PHP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2020-02-03T21:21:39Z</dcterms:created>
  <dcterms:modified xsi:type="dcterms:W3CDTF">2020-02-04T01:06:52Z</dcterms:modified>
</cp:coreProperties>
</file>