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Garet Bold" charset="1" panose="00000000000000000000"/>
      <p:regular r:id="rId23"/>
    </p:embeddedFont>
    <p:embeddedFont>
      <p:font typeface="Montserrat Ultra-Bold" charset="1" panose="00000900000000000000"/>
      <p:regular r:id="rId24"/>
    </p:embeddedFont>
    <p:embeddedFont>
      <p:font typeface="Montserrat Bold" charset="1" panose="00000800000000000000"/>
      <p:regular r:id="rId25"/>
    </p:embeddedFont>
    <p:embeddedFont>
      <p:font typeface="Garet" charset="1" panose="00000000000000000000"/>
      <p:regular r:id="rId26"/>
    </p:embeddedFont>
    <p:embeddedFont>
      <p:font typeface="Open Sans" charset="1" panose="00000000000000000000"/>
      <p:regular r:id="rId27"/>
    </p:embeddedFont>
    <p:embeddedFont>
      <p:font typeface="Canva Sans" charset="1" panose="020B0503030501040103"/>
      <p:regular r:id="rId28"/>
    </p:embeddedFont>
    <p:embeddedFont>
      <p:font typeface="Canva Sans Bold" charset="1" panose="020B0803030501040103"/>
      <p:regular r:id="rId29"/>
    </p:embeddedFont>
    <p:embeddedFont>
      <p:font typeface="Open Sans Medium"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 Id="rId4" Target="../media/image16.jpeg" Type="http://schemas.openxmlformats.org/officeDocument/2006/relationships/image"/><Relationship Id="rId5" Target="../media/image17.jpeg" Type="http://schemas.openxmlformats.org/officeDocument/2006/relationships/image"/><Relationship Id="rId6" Target="../media/image18.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https://www.linkedin.com/in/aleena-ejaz/"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842469" y="0"/>
            <a:ext cx="5416831" cy="12022429"/>
            <a:chOff x="0" y="0"/>
            <a:chExt cx="2858770" cy="6344920"/>
          </a:xfrm>
        </p:grpSpPr>
        <p:sp>
          <p:nvSpPr>
            <p:cNvPr name="Freeform 3" id="3"/>
            <p:cNvSpPr/>
            <p:nvPr/>
          </p:nvSpPr>
          <p:spPr>
            <a:xfrm flipH="false" flipV="false" rot="0">
              <a:off x="0" y="0"/>
              <a:ext cx="2858770" cy="6344920"/>
            </a:xfrm>
            <a:custGeom>
              <a:avLst/>
              <a:gdLst/>
              <a:ahLst/>
              <a:cxnLst/>
              <a:rect r="r" b="b" t="t" l="l"/>
              <a:pathLst>
                <a:path h="6344920" w="2858770">
                  <a:moveTo>
                    <a:pt x="1827530" y="6344920"/>
                  </a:moveTo>
                  <a:lnTo>
                    <a:pt x="0" y="6344920"/>
                  </a:lnTo>
                  <a:lnTo>
                    <a:pt x="0" y="1031240"/>
                  </a:lnTo>
                  <a:cubicBezTo>
                    <a:pt x="0" y="461010"/>
                    <a:pt x="461010" y="0"/>
                    <a:pt x="1031240" y="0"/>
                  </a:cubicBezTo>
                  <a:lnTo>
                    <a:pt x="2858770" y="0"/>
                  </a:lnTo>
                  <a:lnTo>
                    <a:pt x="2858770" y="5313680"/>
                  </a:lnTo>
                  <a:cubicBezTo>
                    <a:pt x="2858770" y="5883910"/>
                    <a:pt x="2397760" y="6344920"/>
                    <a:pt x="1827530" y="6344920"/>
                  </a:cubicBezTo>
                  <a:close/>
                </a:path>
              </a:pathLst>
            </a:custGeom>
            <a:blipFill>
              <a:blip r:embed="rId2"/>
              <a:stretch>
                <a:fillRect l="-16893" t="0" r="-31070" b="0"/>
              </a:stretch>
            </a:blipFill>
          </p:spPr>
        </p:sp>
      </p:grpSp>
      <p:grpSp>
        <p:nvGrpSpPr>
          <p:cNvPr name="Group 4" id="4"/>
          <p:cNvGrpSpPr/>
          <p:nvPr/>
        </p:nvGrpSpPr>
        <p:grpSpPr>
          <a:xfrm rot="0">
            <a:off x="17259300" y="7109187"/>
            <a:ext cx="1028700" cy="3177813"/>
            <a:chOff x="0" y="0"/>
            <a:chExt cx="812800" cy="2510865"/>
          </a:xfrm>
        </p:grpSpPr>
        <p:sp>
          <p:nvSpPr>
            <p:cNvPr name="Freeform 5" id="5"/>
            <p:cNvSpPr/>
            <p:nvPr/>
          </p:nvSpPr>
          <p:spPr>
            <a:xfrm flipH="false" flipV="false" rot="0">
              <a:off x="0" y="0"/>
              <a:ext cx="812800" cy="2510865"/>
            </a:xfrm>
            <a:custGeom>
              <a:avLst/>
              <a:gdLst/>
              <a:ahLst/>
              <a:cxnLst/>
              <a:rect r="r" b="b" t="t" l="l"/>
              <a:pathLst>
                <a:path h="2510865" w="812800">
                  <a:moveTo>
                    <a:pt x="0" y="0"/>
                  </a:moveTo>
                  <a:lnTo>
                    <a:pt x="812800" y="0"/>
                  </a:lnTo>
                  <a:lnTo>
                    <a:pt x="812800" y="2510865"/>
                  </a:lnTo>
                  <a:lnTo>
                    <a:pt x="0" y="2510865"/>
                  </a:lnTo>
                  <a:close/>
                </a:path>
              </a:pathLst>
            </a:custGeom>
            <a:solidFill>
              <a:srgbClr val="0345E4"/>
            </a:solidFill>
          </p:spPr>
        </p:sp>
        <p:sp>
          <p:nvSpPr>
            <p:cNvPr name="TextBox 6" id="6"/>
            <p:cNvSpPr txBox="true"/>
            <p:nvPr/>
          </p:nvSpPr>
          <p:spPr>
            <a:xfrm>
              <a:off x="0" y="-38100"/>
              <a:ext cx="812800" cy="254896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7109187"/>
            <a:ext cx="11842469" cy="3177813"/>
            <a:chOff x="0" y="0"/>
            <a:chExt cx="9357013" cy="2510865"/>
          </a:xfrm>
        </p:grpSpPr>
        <p:sp>
          <p:nvSpPr>
            <p:cNvPr name="Freeform 8" id="8"/>
            <p:cNvSpPr/>
            <p:nvPr/>
          </p:nvSpPr>
          <p:spPr>
            <a:xfrm flipH="false" flipV="false" rot="0">
              <a:off x="0" y="0"/>
              <a:ext cx="9357013" cy="2510865"/>
            </a:xfrm>
            <a:custGeom>
              <a:avLst/>
              <a:gdLst/>
              <a:ahLst/>
              <a:cxnLst/>
              <a:rect r="r" b="b" t="t" l="l"/>
              <a:pathLst>
                <a:path h="2510865" w="9357013">
                  <a:moveTo>
                    <a:pt x="0" y="0"/>
                  </a:moveTo>
                  <a:lnTo>
                    <a:pt x="9357013" y="0"/>
                  </a:lnTo>
                  <a:lnTo>
                    <a:pt x="9357013" y="2510865"/>
                  </a:lnTo>
                  <a:lnTo>
                    <a:pt x="0" y="2510865"/>
                  </a:lnTo>
                  <a:close/>
                </a:path>
              </a:pathLst>
            </a:custGeom>
            <a:solidFill>
              <a:srgbClr val="F6F6F6"/>
            </a:solidFill>
          </p:spPr>
        </p:sp>
        <p:sp>
          <p:nvSpPr>
            <p:cNvPr name="TextBox 9" id="9"/>
            <p:cNvSpPr txBox="true"/>
            <p:nvPr/>
          </p:nvSpPr>
          <p:spPr>
            <a:xfrm>
              <a:off x="0" y="-38100"/>
              <a:ext cx="9357013" cy="254896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7259300" y="0"/>
            <a:ext cx="1028700" cy="10287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345E4"/>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09914" y="0"/>
            <a:ext cx="1694792" cy="10287000"/>
            <a:chOff x="0" y="0"/>
            <a:chExt cx="446365" cy="2709333"/>
          </a:xfrm>
        </p:grpSpPr>
        <p:sp>
          <p:nvSpPr>
            <p:cNvPr name="Freeform 14" id="14"/>
            <p:cNvSpPr/>
            <p:nvPr/>
          </p:nvSpPr>
          <p:spPr>
            <a:xfrm flipH="false" flipV="false" rot="0">
              <a:off x="0" y="0"/>
              <a:ext cx="446365" cy="2709333"/>
            </a:xfrm>
            <a:custGeom>
              <a:avLst/>
              <a:gdLst/>
              <a:ahLst/>
              <a:cxnLst/>
              <a:rect r="r" b="b" t="t" l="l"/>
              <a:pathLst>
                <a:path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name="TextBox 15" id="15"/>
            <p:cNvSpPr txBox="true"/>
            <p:nvPr/>
          </p:nvSpPr>
          <p:spPr>
            <a:xfrm>
              <a:off x="0" y="-38100"/>
              <a:ext cx="446365" cy="2747433"/>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0853887" y="786854"/>
            <a:ext cx="1977164" cy="197716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8484493" y="9014056"/>
            <a:ext cx="2545888" cy="254588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624423" y="2355015"/>
            <a:ext cx="8795646" cy="3037840"/>
          </a:xfrm>
          <a:prstGeom prst="rect">
            <a:avLst/>
          </a:prstGeom>
        </p:spPr>
        <p:txBody>
          <a:bodyPr anchor="t" rtlCol="false" tIns="0" lIns="0" bIns="0" rIns="0">
            <a:spAutoFit/>
          </a:bodyPr>
          <a:lstStyle/>
          <a:p>
            <a:pPr algn="l">
              <a:lnSpc>
                <a:spcPts val="11960"/>
              </a:lnSpc>
            </a:pPr>
            <a:r>
              <a:rPr lang="en-US" sz="10400">
                <a:solidFill>
                  <a:srgbClr val="000000"/>
                </a:solidFill>
                <a:latin typeface="Garet Bold"/>
              </a:rPr>
              <a:t>NREGA ANALYSIS</a:t>
            </a:r>
          </a:p>
        </p:txBody>
      </p:sp>
      <p:sp>
        <p:nvSpPr>
          <p:cNvPr name="TextBox 23" id="23"/>
          <p:cNvSpPr txBox="true"/>
          <p:nvPr/>
        </p:nvSpPr>
        <p:spPr>
          <a:xfrm rot="0">
            <a:off x="1624423" y="5497630"/>
            <a:ext cx="8907809" cy="1024509"/>
          </a:xfrm>
          <a:prstGeom prst="rect">
            <a:avLst/>
          </a:prstGeom>
        </p:spPr>
        <p:txBody>
          <a:bodyPr anchor="t" rtlCol="false" tIns="0" lIns="0" bIns="0" rIns="0">
            <a:spAutoFit/>
          </a:bodyPr>
          <a:lstStyle/>
          <a:p>
            <a:pPr algn="l">
              <a:lnSpc>
                <a:spcPts val="3947"/>
              </a:lnSpc>
            </a:pPr>
            <a:r>
              <a:rPr lang="en-US" sz="4200">
                <a:solidFill>
                  <a:srgbClr val="202020"/>
                </a:solidFill>
                <a:latin typeface="Montserrat Ultra-Bold"/>
              </a:rPr>
              <a:t>National Rural Employment Guarantee Act </a:t>
            </a:r>
          </a:p>
        </p:txBody>
      </p:sp>
      <p:sp>
        <p:nvSpPr>
          <p:cNvPr name="TextBox 24" id="24"/>
          <p:cNvSpPr txBox="true"/>
          <p:nvPr/>
        </p:nvSpPr>
        <p:spPr>
          <a:xfrm rot="0">
            <a:off x="1624423" y="8068174"/>
            <a:ext cx="3534172" cy="629919"/>
          </a:xfrm>
          <a:prstGeom prst="rect">
            <a:avLst/>
          </a:prstGeom>
        </p:spPr>
        <p:txBody>
          <a:bodyPr anchor="t" rtlCol="false" tIns="0" lIns="0" bIns="0" rIns="0">
            <a:spAutoFit/>
          </a:bodyPr>
          <a:lstStyle/>
          <a:p>
            <a:pPr algn="ctr">
              <a:lnSpc>
                <a:spcPts val="5180"/>
              </a:lnSpc>
            </a:pPr>
            <a:r>
              <a:rPr lang="en-US" sz="3700">
                <a:solidFill>
                  <a:srgbClr val="000000"/>
                </a:solidFill>
                <a:latin typeface="Montserrat Bold"/>
              </a:rPr>
              <a:t>Presented by :</a:t>
            </a:r>
          </a:p>
        </p:txBody>
      </p:sp>
      <p:sp>
        <p:nvSpPr>
          <p:cNvPr name="TextBox 25" id="25"/>
          <p:cNvSpPr txBox="true"/>
          <p:nvPr/>
        </p:nvSpPr>
        <p:spPr>
          <a:xfrm rot="0">
            <a:off x="5701520" y="8092939"/>
            <a:ext cx="2615505" cy="580390"/>
          </a:xfrm>
          <a:prstGeom prst="rect">
            <a:avLst/>
          </a:prstGeom>
        </p:spPr>
        <p:txBody>
          <a:bodyPr anchor="t" rtlCol="false" tIns="0" lIns="0" bIns="0" rIns="0">
            <a:spAutoFit/>
          </a:bodyPr>
          <a:lstStyle/>
          <a:p>
            <a:pPr algn="ctr">
              <a:lnSpc>
                <a:spcPts val="4759"/>
              </a:lnSpc>
            </a:pPr>
            <a:r>
              <a:rPr lang="en-US" sz="3399">
                <a:solidFill>
                  <a:srgbClr val="0345E4"/>
                </a:solidFill>
                <a:latin typeface="Montserrat Bold"/>
              </a:rPr>
              <a:t>Aleena Ejaz</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227431"/>
            <a:chOff x="0" y="0"/>
            <a:chExt cx="4816593" cy="586648"/>
          </a:xfrm>
        </p:grpSpPr>
        <p:sp>
          <p:nvSpPr>
            <p:cNvPr name="Freeform 3" id="3"/>
            <p:cNvSpPr/>
            <p:nvPr/>
          </p:nvSpPr>
          <p:spPr>
            <a:xfrm flipH="false" flipV="false" rot="0">
              <a:off x="0" y="0"/>
              <a:ext cx="4816592" cy="586648"/>
            </a:xfrm>
            <a:custGeom>
              <a:avLst/>
              <a:gdLst/>
              <a:ahLst/>
              <a:cxnLst/>
              <a:rect r="r" b="b" t="t" l="l"/>
              <a:pathLst>
                <a:path h="586648" w="4816592">
                  <a:moveTo>
                    <a:pt x="0" y="0"/>
                  </a:moveTo>
                  <a:lnTo>
                    <a:pt x="4816592" y="0"/>
                  </a:lnTo>
                  <a:lnTo>
                    <a:pt x="4816592" y="586648"/>
                  </a:lnTo>
                  <a:lnTo>
                    <a:pt x="0" y="586648"/>
                  </a:lnTo>
                  <a:close/>
                </a:path>
              </a:pathLst>
            </a:custGeom>
            <a:solidFill>
              <a:srgbClr val="0345E4"/>
            </a:solidFill>
          </p:spPr>
        </p:sp>
        <p:sp>
          <p:nvSpPr>
            <p:cNvPr name="TextBox 4" id="4"/>
            <p:cNvSpPr txBox="true"/>
            <p:nvPr/>
          </p:nvSpPr>
          <p:spPr>
            <a:xfrm>
              <a:off x="0" y="-38100"/>
              <a:ext cx="4816593" cy="6247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0" y="3039312"/>
            <a:ext cx="9144000" cy="5705707"/>
          </a:xfrm>
          <a:custGeom>
            <a:avLst/>
            <a:gdLst/>
            <a:ahLst/>
            <a:cxnLst/>
            <a:rect r="r" b="b" t="t" l="l"/>
            <a:pathLst>
              <a:path h="5705707" w="9144000">
                <a:moveTo>
                  <a:pt x="0" y="0"/>
                </a:moveTo>
                <a:lnTo>
                  <a:pt x="9144000" y="0"/>
                </a:lnTo>
                <a:lnTo>
                  <a:pt x="9144000" y="5705707"/>
                </a:lnTo>
                <a:lnTo>
                  <a:pt x="0" y="5705707"/>
                </a:lnTo>
                <a:lnTo>
                  <a:pt x="0" y="0"/>
                </a:lnTo>
                <a:close/>
              </a:path>
            </a:pathLst>
          </a:custGeom>
          <a:blipFill>
            <a:blip r:embed="rId2"/>
            <a:stretch>
              <a:fillRect l="0" t="0" r="0" b="0"/>
            </a:stretch>
          </a:blipFill>
        </p:spPr>
      </p:sp>
      <p:sp>
        <p:nvSpPr>
          <p:cNvPr name="TextBox 6" id="6"/>
          <p:cNvSpPr txBox="true"/>
          <p:nvPr/>
        </p:nvSpPr>
        <p:spPr>
          <a:xfrm rot="0">
            <a:off x="974277" y="196140"/>
            <a:ext cx="16339447" cy="1739901"/>
          </a:xfrm>
          <a:prstGeom prst="rect">
            <a:avLst/>
          </a:prstGeom>
        </p:spPr>
        <p:txBody>
          <a:bodyPr anchor="t" rtlCol="false" tIns="0" lIns="0" bIns="0" rIns="0">
            <a:spAutoFit/>
          </a:bodyPr>
          <a:lstStyle/>
          <a:p>
            <a:pPr algn="ctr">
              <a:lnSpc>
                <a:spcPts val="6999"/>
              </a:lnSpc>
            </a:pPr>
            <a:r>
              <a:rPr lang="en-US" sz="4999" spc="99">
                <a:solidFill>
                  <a:srgbClr val="FFFFFF"/>
                </a:solidFill>
                <a:latin typeface="Garet Bold"/>
              </a:rPr>
              <a:t>HIGHEST AND LOWEST POPULATION OF </a:t>
            </a:r>
          </a:p>
          <a:p>
            <a:pPr algn="ctr">
              <a:lnSpc>
                <a:spcPts val="6999"/>
              </a:lnSpc>
            </a:pPr>
            <a:r>
              <a:rPr lang="en-US" sz="4999" spc="99">
                <a:solidFill>
                  <a:srgbClr val="FFFFFF"/>
                </a:solidFill>
                <a:latin typeface="Garet Bold"/>
              </a:rPr>
              <a:t>SC, ST, WOMEN, CENTRAL LIABILITY</a:t>
            </a:r>
          </a:p>
        </p:txBody>
      </p:sp>
      <p:sp>
        <p:nvSpPr>
          <p:cNvPr name="TextBox 7" id="7"/>
          <p:cNvSpPr txBox="true"/>
          <p:nvPr/>
        </p:nvSpPr>
        <p:spPr>
          <a:xfrm rot="0">
            <a:off x="9389328" y="2430782"/>
            <a:ext cx="8403765" cy="6827518"/>
          </a:xfrm>
          <a:prstGeom prst="rect">
            <a:avLst/>
          </a:prstGeom>
        </p:spPr>
        <p:txBody>
          <a:bodyPr anchor="t" rtlCol="false" tIns="0" lIns="0" bIns="0" rIns="0">
            <a:spAutoFit/>
          </a:bodyPr>
          <a:lstStyle/>
          <a:p>
            <a:pPr algn="l">
              <a:lnSpc>
                <a:spcPts val="3630"/>
              </a:lnSpc>
            </a:pPr>
            <a:r>
              <a:rPr lang="en-US" sz="2200">
                <a:solidFill>
                  <a:srgbClr val="000000"/>
                </a:solidFill>
                <a:latin typeface="Canva Sans Bold"/>
              </a:rPr>
              <a:t>Caste Population:</a:t>
            </a:r>
          </a:p>
          <a:p>
            <a:pPr algn="l" marL="474986" indent="-237493" lvl="1">
              <a:lnSpc>
                <a:spcPts val="3630"/>
              </a:lnSpc>
              <a:buFont typeface="Arial"/>
              <a:buChar char="•"/>
            </a:pPr>
            <a:r>
              <a:rPr lang="en-US" sz="2200">
                <a:solidFill>
                  <a:srgbClr val="000000"/>
                </a:solidFill>
                <a:latin typeface="Canva Sans"/>
              </a:rPr>
              <a:t>Tamil Nadu has the highest caste population at 67,125,407.</a:t>
            </a:r>
          </a:p>
          <a:p>
            <a:pPr algn="l" marL="474986" indent="-237493" lvl="1">
              <a:lnSpc>
                <a:spcPts val="3630"/>
              </a:lnSpc>
              <a:buFont typeface="Arial"/>
              <a:buChar char="•"/>
            </a:pPr>
            <a:r>
              <a:rPr lang="en-US" sz="2200">
                <a:solidFill>
                  <a:srgbClr val="000000"/>
                </a:solidFill>
                <a:latin typeface="Canva Sans"/>
              </a:rPr>
              <a:t>Madhya Pradesh has the lowest caste population at 11,626,738.</a:t>
            </a:r>
          </a:p>
          <a:p>
            <a:pPr algn="l">
              <a:lnSpc>
                <a:spcPts val="3630"/>
              </a:lnSpc>
            </a:pPr>
            <a:r>
              <a:rPr lang="en-US" sz="2200">
                <a:solidFill>
                  <a:srgbClr val="000000"/>
                </a:solidFill>
                <a:latin typeface="Canva Sans Bold"/>
              </a:rPr>
              <a:t>Tribe Population:</a:t>
            </a:r>
          </a:p>
          <a:p>
            <a:pPr algn="l" marL="474986" indent="-237493" lvl="1">
              <a:lnSpc>
                <a:spcPts val="3630"/>
              </a:lnSpc>
              <a:buFont typeface="Arial"/>
              <a:buChar char="•"/>
            </a:pPr>
            <a:r>
              <a:rPr lang="en-US" sz="2200">
                <a:solidFill>
                  <a:srgbClr val="000000"/>
                </a:solidFill>
                <a:latin typeface="Canva Sans"/>
              </a:rPr>
              <a:t>Rajasthan has the highest tribe population at 50,534,895.</a:t>
            </a:r>
          </a:p>
          <a:p>
            <a:pPr algn="l" marL="474986" indent="-237493" lvl="1">
              <a:lnSpc>
                <a:spcPts val="3630"/>
              </a:lnSpc>
              <a:buFont typeface="Arial"/>
              <a:buChar char="•"/>
            </a:pPr>
            <a:r>
              <a:rPr lang="en-US" sz="2200">
                <a:solidFill>
                  <a:srgbClr val="000000"/>
                </a:solidFill>
                <a:latin typeface="Canva Sans"/>
              </a:rPr>
              <a:t>Punjab has the lowest tribe population at 5,618.</a:t>
            </a:r>
          </a:p>
          <a:p>
            <a:pPr algn="l">
              <a:lnSpc>
                <a:spcPts val="3630"/>
              </a:lnSpc>
            </a:pPr>
            <a:r>
              <a:rPr lang="en-US" sz="2200">
                <a:solidFill>
                  <a:srgbClr val="000000"/>
                </a:solidFill>
                <a:latin typeface="Canva Sans Bold"/>
              </a:rPr>
              <a:t>Women Population:</a:t>
            </a:r>
          </a:p>
          <a:p>
            <a:pPr algn="l" marL="474986" indent="-237493" lvl="1">
              <a:lnSpc>
                <a:spcPts val="3630"/>
              </a:lnSpc>
              <a:buFont typeface="Arial"/>
              <a:buChar char="•"/>
            </a:pPr>
            <a:r>
              <a:rPr lang="en-US" sz="2200">
                <a:solidFill>
                  <a:srgbClr val="000000"/>
                </a:solidFill>
                <a:latin typeface="Canva Sans"/>
              </a:rPr>
              <a:t>Andhra Pradesh has the highest women population at 119,060,226.</a:t>
            </a:r>
          </a:p>
          <a:p>
            <a:pPr algn="l" marL="474986" indent="-237493" lvl="1">
              <a:lnSpc>
                <a:spcPts val="3630"/>
              </a:lnSpc>
              <a:buFont typeface="Arial"/>
              <a:buChar char="•"/>
            </a:pPr>
            <a:r>
              <a:rPr lang="en-US" sz="2200">
                <a:solidFill>
                  <a:srgbClr val="000000"/>
                </a:solidFill>
                <a:latin typeface="Canva Sans"/>
              </a:rPr>
              <a:t>Punjab has the lowest women population at 11,816,501.</a:t>
            </a:r>
          </a:p>
          <a:p>
            <a:pPr algn="l">
              <a:lnSpc>
                <a:spcPts val="3630"/>
              </a:lnSpc>
            </a:pPr>
            <a:r>
              <a:rPr lang="en-US" sz="2200">
                <a:solidFill>
                  <a:srgbClr val="000000"/>
                </a:solidFill>
                <a:latin typeface="Canva Sans Bold"/>
              </a:rPr>
              <a:t>Central Liability:</a:t>
            </a:r>
          </a:p>
          <a:p>
            <a:pPr algn="l" marL="474986" indent="-237493" lvl="1">
              <a:lnSpc>
                <a:spcPts val="3630"/>
              </a:lnSpc>
              <a:buFont typeface="Arial"/>
              <a:buChar char="•"/>
            </a:pPr>
            <a:r>
              <a:rPr lang="en-US" sz="2200">
                <a:solidFill>
                  <a:srgbClr val="000000"/>
                </a:solidFill>
                <a:latin typeface="Canva Sans"/>
              </a:rPr>
              <a:t>Tamil Nadu has the highest central liability at 24,045,337.</a:t>
            </a:r>
          </a:p>
          <a:p>
            <a:pPr algn="l" marL="474986" indent="-237493" lvl="1">
              <a:lnSpc>
                <a:spcPts val="3630"/>
              </a:lnSpc>
              <a:buFont typeface="Arial"/>
              <a:buChar char="•"/>
            </a:pPr>
            <a:r>
              <a:rPr lang="en-US" sz="2200">
                <a:solidFill>
                  <a:srgbClr val="000000"/>
                </a:solidFill>
                <a:latin typeface="Canva Sans"/>
              </a:rPr>
              <a:t>Telangana has the lowest central liability at 7,878,571.</a:t>
            </a:r>
          </a:p>
          <a:p>
            <a:pPr algn="l">
              <a:lnSpc>
                <a:spcPts val="363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227431"/>
            <a:chOff x="0" y="0"/>
            <a:chExt cx="4816593" cy="586648"/>
          </a:xfrm>
        </p:grpSpPr>
        <p:sp>
          <p:nvSpPr>
            <p:cNvPr name="Freeform 3" id="3"/>
            <p:cNvSpPr/>
            <p:nvPr/>
          </p:nvSpPr>
          <p:spPr>
            <a:xfrm flipH="false" flipV="false" rot="0">
              <a:off x="0" y="0"/>
              <a:ext cx="4816592" cy="586648"/>
            </a:xfrm>
            <a:custGeom>
              <a:avLst/>
              <a:gdLst/>
              <a:ahLst/>
              <a:cxnLst/>
              <a:rect r="r" b="b" t="t" l="l"/>
              <a:pathLst>
                <a:path h="586648" w="4816592">
                  <a:moveTo>
                    <a:pt x="0" y="0"/>
                  </a:moveTo>
                  <a:lnTo>
                    <a:pt x="4816592" y="0"/>
                  </a:lnTo>
                  <a:lnTo>
                    <a:pt x="4816592" y="586648"/>
                  </a:lnTo>
                  <a:lnTo>
                    <a:pt x="0" y="586648"/>
                  </a:lnTo>
                  <a:close/>
                </a:path>
              </a:pathLst>
            </a:custGeom>
            <a:solidFill>
              <a:srgbClr val="0345E4"/>
            </a:solidFill>
          </p:spPr>
        </p:sp>
        <p:sp>
          <p:nvSpPr>
            <p:cNvPr name="TextBox 4" id="4"/>
            <p:cNvSpPr txBox="true"/>
            <p:nvPr/>
          </p:nvSpPr>
          <p:spPr>
            <a:xfrm>
              <a:off x="0" y="-38100"/>
              <a:ext cx="4816593" cy="6247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56122" y="3869851"/>
            <a:ext cx="9713728" cy="4359888"/>
          </a:xfrm>
          <a:custGeom>
            <a:avLst/>
            <a:gdLst/>
            <a:ahLst/>
            <a:cxnLst/>
            <a:rect r="r" b="b" t="t" l="l"/>
            <a:pathLst>
              <a:path h="4359888" w="9713728">
                <a:moveTo>
                  <a:pt x="0" y="0"/>
                </a:moveTo>
                <a:lnTo>
                  <a:pt x="9713728" y="0"/>
                </a:lnTo>
                <a:lnTo>
                  <a:pt x="9713728" y="4359887"/>
                </a:lnTo>
                <a:lnTo>
                  <a:pt x="0" y="4359887"/>
                </a:lnTo>
                <a:lnTo>
                  <a:pt x="0" y="0"/>
                </a:lnTo>
                <a:close/>
              </a:path>
            </a:pathLst>
          </a:custGeom>
          <a:blipFill>
            <a:blip r:embed="rId2"/>
            <a:stretch>
              <a:fillRect l="-1036" t="0" r="0" b="0"/>
            </a:stretch>
          </a:blipFill>
        </p:spPr>
      </p:sp>
      <p:sp>
        <p:nvSpPr>
          <p:cNvPr name="TextBox 6" id="6"/>
          <p:cNvSpPr txBox="true"/>
          <p:nvPr/>
        </p:nvSpPr>
        <p:spPr>
          <a:xfrm rot="0">
            <a:off x="974277" y="196140"/>
            <a:ext cx="16339447" cy="1739901"/>
          </a:xfrm>
          <a:prstGeom prst="rect">
            <a:avLst/>
          </a:prstGeom>
        </p:spPr>
        <p:txBody>
          <a:bodyPr anchor="t" rtlCol="false" tIns="0" lIns="0" bIns="0" rIns="0">
            <a:spAutoFit/>
          </a:bodyPr>
          <a:lstStyle/>
          <a:p>
            <a:pPr algn="ctr">
              <a:lnSpc>
                <a:spcPts val="6999"/>
              </a:lnSpc>
            </a:pPr>
            <a:r>
              <a:rPr lang="en-US" sz="4999" spc="99">
                <a:solidFill>
                  <a:srgbClr val="FFFFFF"/>
                </a:solidFill>
                <a:latin typeface="Garet Bold"/>
              </a:rPr>
              <a:t>RATIO OF TOTAL ACTIVE WORKERS,</a:t>
            </a:r>
          </a:p>
          <a:p>
            <a:pPr algn="ctr">
              <a:lnSpc>
                <a:spcPts val="6999"/>
              </a:lnSpc>
            </a:pPr>
            <a:r>
              <a:rPr lang="en-US" sz="4999" spc="99">
                <a:solidFill>
                  <a:srgbClr val="FFFFFF"/>
                </a:solidFill>
                <a:latin typeface="Garet Bold"/>
              </a:rPr>
              <a:t>SC AND ST</a:t>
            </a:r>
          </a:p>
        </p:txBody>
      </p:sp>
      <p:sp>
        <p:nvSpPr>
          <p:cNvPr name="TextBox 7" id="7"/>
          <p:cNvSpPr txBox="true"/>
          <p:nvPr/>
        </p:nvSpPr>
        <p:spPr>
          <a:xfrm rot="0">
            <a:off x="10801719" y="3502810"/>
            <a:ext cx="6457581" cy="4998718"/>
          </a:xfrm>
          <a:prstGeom prst="rect">
            <a:avLst/>
          </a:prstGeom>
        </p:spPr>
        <p:txBody>
          <a:bodyPr anchor="t" rtlCol="false" tIns="0" lIns="0" bIns="0" rIns="0">
            <a:spAutoFit/>
          </a:bodyPr>
          <a:lstStyle/>
          <a:p>
            <a:pPr algn="l">
              <a:lnSpc>
                <a:spcPts val="3630"/>
              </a:lnSpc>
            </a:pPr>
          </a:p>
          <a:p>
            <a:pPr algn="l">
              <a:lnSpc>
                <a:spcPts val="3630"/>
              </a:lnSpc>
            </a:pPr>
            <a:r>
              <a:rPr lang="en-US" sz="2200">
                <a:solidFill>
                  <a:srgbClr val="000000"/>
                </a:solidFill>
                <a:latin typeface="Canva Sans Bold"/>
              </a:rPr>
              <a:t>Total Active Workers:</a:t>
            </a:r>
          </a:p>
          <a:p>
            <a:pPr algn="l" marL="474986" indent="-237493" lvl="1">
              <a:lnSpc>
                <a:spcPts val="3630"/>
              </a:lnSpc>
              <a:buFont typeface="Arial"/>
              <a:buChar char="•"/>
            </a:pPr>
            <a:r>
              <a:rPr lang="en-US" sz="2200">
                <a:solidFill>
                  <a:srgbClr val="000000"/>
                </a:solidFill>
                <a:latin typeface="Canva Sans"/>
              </a:rPr>
              <a:t>Comprise 175 million workers, which is 73.27% of the total.</a:t>
            </a:r>
          </a:p>
          <a:p>
            <a:pPr algn="l">
              <a:lnSpc>
                <a:spcPts val="3630"/>
              </a:lnSpc>
            </a:pPr>
            <a:r>
              <a:rPr lang="en-US" sz="2200">
                <a:solidFill>
                  <a:srgbClr val="000000"/>
                </a:solidFill>
                <a:latin typeface="Canva Sans Bold"/>
              </a:rPr>
              <a:t>SC Workers:</a:t>
            </a:r>
          </a:p>
          <a:p>
            <a:pPr algn="l" marL="474986" indent="-237493" lvl="1">
              <a:lnSpc>
                <a:spcPts val="3630"/>
              </a:lnSpc>
              <a:buFont typeface="Arial"/>
              <a:buChar char="•"/>
            </a:pPr>
            <a:r>
              <a:rPr lang="en-US" sz="2200">
                <a:solidFill>
                  <a:srgbClr val="000000"/>
                </a:solidFill>
                <a:latin typeface="Canva Sans"/>
              </a:rPr>
              <a:t>Make up 35 million workers, accounting for 14.67% of the total.</a:t>
            </a:r>
          </a:p>
          <a:p>
            <a:pPr algn="l">
              <a:lnSpc>
                <a:spcPts val="3630"/>
              </a:lnSpc>
            </a:pPr>
            <a:r>
              <a:rPr lang="en-US" sz="2200">
                <a:solidFill>
                  <a:srgbClr val="000000"/>
                </a:solidFill>
                <a:latin typeface="Canva Sans Bold"/>
              </a:rPr>
              <a:t>ST Workers:</a:t>
            </a:r>
          </a:p>
          <a:p>
            <a:pPr algn="l" marL="474986" indent="-237493" lvl="1">
              <a:lnSpc>
                <a:spcPts val="3630"/>
              </a:lnSpc>
              <a:buFont typeface="Arial"/>
              <a:buChar char="•"/>
            </a:pPr>
            <a:r>
              <a:rPr lang="en-US" sz="2200">
                <a:solidFill>
                  <a:srgbClr val="000000"/>
                </a:solidFill>
                <a:latin typeface="Canva Sans"/>
              </a:rPr>
              <a:t>Comprise 29 million workers, representing 12.07% of the total.</a:t>
            </a:r>
          </a:p>
          <a:p>
            <a:pPr algn="l">
              <a:lnSpc>
                <a:spcPts val="363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227431"/>
            <a:chOff x="0" y="0"/>
            <a:chExt cx="4816593" cy="586648"/>
          </a:xfrm>
        </p:grpSpPr>
        <p:sp>
          <p:nvSpPr>
            <p:cNvPr name="Freeform 3" id="3"/>
            <p:cNvSpPr/>
            <p:nvPr/>
          </p:nvSpPr>
          <p:spPr>
            <a:xfrm flipH="false" flipV="false" rot="0">
              <a:off x="0" y="0"/>
              <a:ext cx="4816592" cy="586648"/>
            </a:xfrm>
            <a:custGeom>
              <a:avLst/>
              <a:gdLst/>
              <a:ahLst/>
              <a:cxnLst/>
              <a:rect r="r" b="b" t="t" l="l"/>
              <a:pathLst>
                <a:path h="586648" w="4816592">
                  <a:moveTo>
                    <a:pt x="0" y="0"/>
                  </a:moveTo>
                  <a:lnTo>
                    <a:pt x="4816592" y="0"/>
                  </a:lnTo>
                  <a:lnTo>
                    <a:pt x="4816592" y="586648"/>
                  </a:lnTo>
                  <a:lnTo>
                    <a:pt x="0" y="586648"/>
                  </a:lnTo>
                  <a:close/>
                </a:path>
              </a:pathLst>
            </a:custGeom>
            <a:solidFill>
              <a:srgbClr val="0345E4"/>
            </a:solidFill>
          </p:spPr>
        </p:sp>
        <p:sp>
          <p:nvSpPr>
            <p:cNvPr name="TextBox 4" id="4"/>
            <p:cNvSpPr txBox="true"/>
            <p:nvPr/>
          </p:nvSpPr>
          <p:spPr>
            <a:xfrm>
              <a:off x="0" y="-38100"/>
              <a:ext cx="4816593" cy="6247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0" y="3354959"/>
            <a:ext cx="10543585" cy="6167881"/>
          </a:xfrm>
          <a:custGeom>
            <a:avLst/>
            <a:gdLst/>
            <a:ahLst/>
            <a:cxnLst/>
            <a:rect r="r" b="b" t="t" l="l"/>
            <a:pathLst>
              <a:path h="6167881" w="10543585">
                <a:moveTo>
                  <a:pt x="0" y="0"/>
                </a:moveTo>
                <a:lnTo>
                  <a:pt x="10543585" y="0"/>
                </a:lnTo>
                <a:lnTo>
                  <a:pt x="10543585" y="6167881"/>
                </a:lnTo>
                <a:lnTo>
                  <a:pt x="0" y="6167881"/>
                </a:lnTo>
                <a:lnTo>
                  <a:pt x="0" y="0"/>
                </a:lnTo>
                <a:close/>
              </a:path>
            </a:pathLst>
          </a:custGeom>
          <a:blipFill>
            <a:blip r:embed="rId2"/>
            <a:stretch>
              <a:fillRect l="0" t="0" r="0" b="0"/>
            </a:stretch>
          </a:blipFill>
        </p:spPr>
      </p:sp>
      <p:sp>
        <p:nvSpPr>
          <p:cNvPr name="TextBox 6" id="6"/>
          <p:cNvSpPr txBox="true"/>
          <p:nvPr/>
        </p:nvSpPr>
        <p:spPr>
          <a:xfrm rot="0">
            <a:off x="974277" y="554037"/>
            <a:ext cx="16339447" cy="854076"/>
          </a:xfrm>
          <a:prstGeom prst="rect">
            <a:avLst/>
          </a:prstGeom>
        </p:spPr>
        <p:txBody>
          <a:bodyPr anchor="t" rtlCol="false" tIns="0" lIns="0" bIns="0" rIns="0">
            <a:spAutoFit/>
          </a:bodyPr>
          <a:lstStyle/>
          <a:p>
            <a:pPr algn="ctr">
              <a:lnSpc>
                <a:spcPts val="6999"/>
              </a:lnSpc>
            </a:pPr>
            <a:r>
              <a:rPr lang="en-US" sz="4999" spc="99">
                <a:solidFill>
                  <a:srgbClr val="FFFFFF"/>
                </a:solidFill>
                <a:latin typeface="Garet Bold"/>
              </a:rPr>
              <a:t>COMPLETED WORKS VS ONGOING WORKS</a:t>
            </a:r>
          </a:p>
        </p:txBody>
      </p:sp>
      <p:sp>
        <p:nvSpPr>
          <p:cNvPr name="TextBox 7" id="7"/>
          <p:cNvSpPr txBox="true"/>
          <p:nvPr/>
        </p:nvSpPr>
        <p:spPr>
          <a:xfrm rot="0">
            <a:off x="12074338" y="4217926"/>
            <a:ext cx="5785921" cy="3169918"/>
          </a:xfrm>
          <a:prstGeom prst="rect">
            <a:avLst/>
          </a:prstGeom>
        </p:spPr>
        <p:txBody>
          <a:bodyPr anchor="t" rtlCol="false" tIns="0" lIns="0" bIns="0" rIns="0">
            <a:spAutoFit/>
          </a:bodyPr>
          <a:lstStyle/>
          <a:p>
            <a:pPr algn="l">
              <a:lnSpc>
                <a:spcPts val="3630"/>
              </a:lnSpc>
            </a:pPr>
          </a:p>
          <a:p>
            <a:pPr algn="l">
              <a:lnSpc>
                <a:spcPts val="3630"/>
              </a:lnSpc>
            </a:pPr>
            <a:r>
              <a:rPr lang="en-US" sz="2200">
                <a:solidFill>
                  <a:srgbClr val="000000"/>
                </a:solidFill>
                <a:latin typeface="Canva Sans Bold"/>
              </a:rPr>
              <a:t>Completed Work</a:t>
            </a:r>
            <a:r>
              <a:rPr lang="en-US" sz="2200">
                <a:solidFill>
                  <a:srgbClr val="000000"/>
                </a:solidFill>
                <a:latin typeface="Canva Sans Bold"/>
              </a:rPr>
              <a:t>s:</a:t>
            </a:r>
          </a:p>
          <a:p>
            <a:pPr algn="l" marL="474986" indent="-237493" lvl="1">
              <a:lnSpc>
                <a:spcPts val="3630"/>
              </a:lnSpc>
              <a:buFont typeface="Arial"/>
              <a:buChar char="•"/>
            </a:pPr>
            <a:r>
              <a:rPr lang="en-US" sz="2200">
                <a:solidFill>
                  <a:srgbClr val="000000"/>
                </a:solidFill>
                <a:latin typeface="Canva Sans"/>
              </a:rPr>
              <a:t>Comprise 13 million work Completed, which is 77.87% of the total.</a:t>
            </a:r>
          </a:p>
          <a:p>
            <a:pPr algn="l">
              <a:lnSpc>
                <a:spcPts val="3630"/>
              </a:lnSpc>
            </a:pPr>
            <a:r>
              <a:rPr lang="en-US" sz="2200">
                <a:solidFill>
                  <a:srgbClr val="000000"/>
                </a:solidFill>
                <a:latin typeface="Canva Sans Bold"/>
              </a:rPr>
              <a:t>Ongoing Works:</a:t>
            </a:r>
          </a:p>
          <a:p>
            <a:pPr algn="l" marL="474986" indent="-237493" lvl="1">
              <a:lnSpc>
                <a:spcPts val="3630"/>
              </a:lnSpc>
              <a:buFont typeface="Arial"/>
              <a:buChar char="•"/>
            </a:pPr>
            <a:r>
              <a:rPr lang="en-US" sz="2200">
                <a:solidFill>
                  <a:srgbClr val="000000"/>
                </a:solidFill>
                <a:latin typeface="Canva Sans"/>
              </a:rPr>
              <a:t>4 </a:t>
            </a:r>
            <a:r>
              <a:rPr lang="en-US" sz="2200">
                <a:solidFill>
                  <a:srgbClr val="000000"/>
                </a:solidFill>
                <a:latin typeface="Canva Sans"/>
              </a:rPr>
              <a:t>million work ongoing, accounting for 22.13% of the total.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227431"/>
            <a:chOff x="0" y="0"/>
            <a:chExt cx="4816593" cy="586648"/>
          </a:xfrm>
        </p:grpSpPr>
        <p:sp>
          <p:nvSpPr>
            <p:cNvPr name="Freeform 3" id="3"/>
            <p:cNvSpPr/>
            <p:nvPr/>
          </p:nvSpPr>
          <p:spPr>
            <a:xfrm flipH="false" flipV="false" rot="0">
              <a:off x="0" y="0"/>
              <a:ext cx="4816592" cy="586648"/>
            </a:xfrm>
            <a:custGeom>
              <a:avLst/>
              <a:gdLst/>
              <a:ahLst/>
              <a:cxnLst/>
              <a:rect r="r" b="b" t="t" l="l"/>
              <a:pathLst>
                <a:path h="586648" w="4816592">
                  <a:moveTo>
                    <a:pt x="0" y="0"/>
                  </a:moveTo>
                  <a:lnTo>
                    <a:pt x="4816592" y="0"/>
                  </a:lnTo>
                  <a:lnTo>
                    <a:pt x="4816592" y="586648"/>
                  </a:lnTo>
                  <a:lnTo>
                    <a:pt x="0" y="586648"/>
                  </a:lnTo>
                  <a:close/>
                </a:path>
              </a:pathLst>
            </a:custGeom>
            <a:solidFill>
              <a:srgbClr val="0345E4"/>
            </a:solidFill>
          </p:spPr>
        </p:sp>
        <p:sp>
          <p:nvSpPr>
            <p:cNvPr name="TextBox 4" id="4"/>
            <p:cNvSpPr txBox="true"/>
            <p:nvPr/>
          </p:nvSpPr>
          <p:spPr>
            <a:xfrm>
              <a:off x="0" y="-38100"/>
              <a:ext cx="4816593" cy="6247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31480" y="3098646"/>
            <a:ext cx="9260288" cy="5670011"/>
          </a:xfrm>
          <a:custGeom>
            <a:avLst/>
            <a:gdLst/>
            <a:ahLst/>
            <a:cxnLst/>
            <a:rect r="r" b="b" t="t" l="l"/>
            <a:pathLst>
              <a:path h="5670011" w="9260288">
                <a:moveTo>
                  <a:pt x="0" y="0"/>
                </a:moveTo>
                <a:lnTo>
                  <a:pt x="9260288" y="0"/>
                </a:lnTo>
                <a:lnTo>
                  <a:pt x="9260288" y="5670011"/>
                </a:lnTo>
                <a:lnTo>
                  <a:pt x="0" y="5670011"/>
                </a:lnTo>
                <a:lnTo>
                  <a:pt x="0" y="0"/>
                </a:lnTo>
                <a:close/>
              </a:path>
            </a:pathLst>
          </a:custGeom>
          <a:blipFill>
            <a:blip r:embed="rId2"/>
            <a:stretch>
              <a:fillRect l="0" t="0" r="0" b="0"/>
            </a:stretch>
          </a:blipFill>
        </p:spPr>
      </p:sp>
      <p:sp>
        <p:nvSpPr>
          <p:cNvPr name="TextBox 6" id="6"/>
          <p:cNvSpPr txBox="true"/>
          <p:nvPr/>
        </p:nvSpPr>
        <p:spPr>
          <a:xfrm rot="0">
            <a:off x="974277" y="196140"/>
            <a:ext cx="16339447" cy="854076"/>
          </a:xfrm>
          <a:prstGeom prst="rect">
            <a:avLst/>
          </a:prstGeom>
        </p:spPr>
        <p:txBody>
          <a:bodyPr anchor="t" rtlCol="false" tIns="0" lIns="0" bIns="0" rIns="0">
            <a:spAutoFit/>
          </a:bodyPr>
          <a:lstStyle/>
          <a:p>
            <a:pPr algn="ctr">
              <a:lnSpc>
                <a:spcPts val="6999"/>
              </a:lnSpc>
            </a:pPr>
            <a:r>
              <a:rPr lang="en-US" sz="4999" spc="99">
                <a:solidFill>
                  <a:srgbClr val="FFFFFF"/>
                </a:solidFill>
                <a:latin typeface="Garet Bold"/>
              </a:rPr>
              <a:t>AVERAGE WAGE RATE PER DAY/PERSON </a:t>
            </a:r>
          </a:p>
        </p:txBody>
      </p:sp>
      <p:sp>
        <p:nvSpPr>
          <p:cNvPr name="TextBox 7" id="7"/>
          <p:cNvSpPr txBox="true"/>
          <p:nvPr/>
        </p:nvSpPr>
        <p:spPr>
          <a:xfrm rot="0">
            <a:off x="12003637" y="4606782"/>
            <a:ext cx="5785921" cy="3169918"/>
          </a:xfrm>
          <a:prstGeom prst="rect">
            <a:avLst/>
          </a:prstGeom>
        </p:spPr>
        <p:txBody>
          <a:bodyPr anchor="t" rtlCol="false" tIns="0" lIns="0" bIns="0" rIns="0">
            <a:spAutoFit/>
          </a:bodyPr>
          <a:lstStyle/>
          <a:p>
            <a:pPr algn="l">
              <a:lnSpc>
                <a:spcPts val="3630"/>
              </a:lnSpc>
            </a:pPr>
            <a:r>
              <a:rPr lang="en-US" sz="2200">
                <a:solidFill>
                  <a:srgbClr val="000000"/>
                </a:solidFill>
                <a:latin typeface="Canva Sans Bold"/>
              </a:rPr>
              <a:t>Lowest Wage Rate </a:t>
            </a:r>
            <a:r>
              <a:rPr lang="en-US" sz="2200">
                <a:solidFill>
                  <a:srgbClr val="000000"/>
                </a:solidFill>
                <a:latin typeface="Canva Sans Bold"/>
              </a:rPr>
              <a:t>:</a:t>
            </a:r>
          </a:p>
          <a:p>
            <a:pPr algn="l" marL="474986" indent="-237493" lvl="1">
              <a:lnSpc>
                <a:spcPts val="3630"/>
              </a:lnSpc>
              <a:buFont typeface="Arial"/>
              <a:buChar char="•"/>
            </a:pPr>
            <a:r>
              <a:rPr lang="en-US" sz="2200">
                <a:solidFill>
                  <a:srgbClr val="000000"/>
                </a:solidFill>
                <a:latin typeface="Canva Sans"/>
              </a:rPr>
              <a:t>0.00K</a:t>
            </a:r>
          </a:p>
          <a:p>
            <a:pPr algn="l">
              <a:lnSpc>
                <a:spcPts val="3630"/>
              </a:lnSpc>
            </a:pPr>
            <a:r>
              <a:rPr lang="en-US" sz="2200">
                <a:solidFill>
                  <a:srgbClr val="000000"/>
                </a:solidFill>
                <a:latin typeface="Canva Sans Bold"/>
              </a:rPr>
              <a:t>Average Wage Rate :</a:t>
            </a:r>
          </a:p>
          <a:p>
            <a:pPr algn="l" marL="474986" indent="-237493" lvl="1">
              <a:lnSpc>
                <a:spcPts val="3630"/>
              </a:lnSpc>
              <a:buFont typeface="Arial"/>
              <a:buChar char="•"/>
            </a:pPr>
            <a:r>
              <a:rPr lang="en-US" sz="2200">
                <a:solidFill>
                  <a:srgbClr val="000000"/>
                </a:solidFill>
                <a:latin typeface="Canva Sans"/>
              </a:rPr>
              <a:t>4.73K</a:t>
            </a:r>
          </a:p>
          <a:p>
            <a:pPr algn="l">
              <a:lnSpc>
                <a:spcPts val="3630"/>
              </a:lnSpc>
            </a:pPr>
            <a:r>
              <a:rPr lang="en-US" sz="2200">
                <a:solidFill>
                  <a:srgbClr val="000000"/>
                </a:solidFill>
                <a:latin typeface="Canva Sans Bold"/>
              </a:rPr>
              <a:t>Highest Wage Rate :</a:t>
            </a:r>
          </a:p>
          <a:p>
            <a:pPr algn="l" marL="474986" indent="-237493" lvl="1">
              <a:lnSpc>
                <a:spcPts val="3630"/>
              </a:lnSpc>
              <a:buFont typeface="Arial"/>
              <a:buChar char="•"/>
            </a:pPr>
            <a:r>
              <a:rPr lang="en-US" sz="2200">
                <a:solidFill>
                  <a:srgbClr val="000000"/>
                </a:solidFill>
                <a:latin typeface="Canva Sans"/>
              </a:rPr>
              <a:t>9.46</a:t>
            </a:r>
            <a:r>
              <a:rPr lang="en-US" sz="2200">
                <a:solidFill>
                  <a:srgbClr val="000000"/>
                </a:solidFill>
                <a:latin typeface="Canva Sans"/>
              </a:rPr>
              <a:t>K</a:t>
            </a:r>
          </a:p>
          <a:p>
            <a:pPr algn="l">
              <a:lnSpc>
                <a:spcPts val="363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227431"/>
            <a:chOff x="0" y="0"/>
            <a:chExt cx="4816593" cy="586648"/>
          </a:xfrm>
        </p:grpSpPr>
        <p:sp>
          <p:nvSpPr>
            <p:cNvPr name="Freeform 3" id="3"/>
            <p:cNvSpPr/>
            <p:nvPr/>
          </p:nvSpPr>
          <p:spPr>
            <a:xfrm flipH="false" flipV="false" rot="0">
              <a:off x="0" y="0"/>
              <a:ext cx="4816592" cy="586648"/>
            </a:xfrm>
            <a:custGeom>
              <a:avLst/>
              <a:gdLst/>
              <a:ahLst/>
              <a:cxnLst/>
              <a:rect r="r" b="b" t="t" l="l"/>
              <a:pathLst>
                <a:path h="586648" w="4816592">
                  <a:moveTo>
                    <a:pt x="0" y="0"/>
                  </a:moveTo>
                  <a:lnTo>
                    <a:pt x="4816592" y="0"/>
                  </a:lnTo>
                  <a:lnTo>
                    <a:pt x="4816592" y="586648"/>
                  </a:lnTo>
                  <a:lnTo>
                    <a:pt x="0" y="586648"/>
                  </a:lnTo>
                  <a:close/>
                </a:path>
              </a:pathLst>
            </a:custGeom>
            <a:solidFill>
              <a:srgbClr val="0345E4"/>
            </a:solidFill>
          </p:spPr>
        </p:sp>
        <p:sp>
          <p:nvSpPr>
            <p:cNvPr name="TextBox 4" id="4"/>
            <p:cNvSpPr txBox="true"/>
            <p:nvPr/>
          </p:nvSpPr>
          <p:spPr>
            <a:xfrm>
              <a:off x="0" y="-38100"/>
              <a:ext cx="4816593" cy="6247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94798" y="2524226"/>
            <a:ext cx="17577737" cy="3067583"/>
          </a:xfrm>
          <a:custGeom>
            <a:avLst/>
            <a:gdLst/>
            <a:ahLst/>
            <a:cxnLst/>
            <a:rect r="r" b="b" t="t" l="l"/>
            <a:pathLst>
              <a:path h="3067583" w="17577737">
                <a:moveTo>
                  <a:pt x="0" y="0"/>
                </a:moveTo>
                <a:lnTo>
                  <a:pt x="17577736" y="0"/>
                </a:lnTo>
                <a:lnTo>
                  <a:pt x="17577736" y="3067583"/>
                </a:lnTo>
                <a:lnTo>
                  <a:pt x="0" y="3067583"/>
                </a:lnTo>
                <a:lnTo>
                  <a:pt x="0" y="0"/>
                </a:lnTo>
                <a:close/>
              </a:path>
            </a:pathLst>
          </a:custGeom>
          <a:blipFill>
            <a:blip r:embed="rId2"/>
            <a:stretch>
              <a:fillRect l="0" t="0" r="0" b="0"/>
            </a:stretch>
          </a:blipFill>
        </p:spPr>
      </p:sp>
      <p:sp>
        <p:nvSpPr>
          <p:cNvPr name="TextBox 6" id="6"/>
          <p:cNvSpPr txBox="true"/>
          <p:nvPr/>
        </p:nvSpPr>
        <p:spPr>
          <a:xfrm rot="0">
            <a:off x="919853" y="554037"/>
            <a:ext cx="16339447" cy="854076"/>
          </a:xfrm>
          <a:prstGeom prst="rect">
            <a:avLst/>
          </a:prstGeom>
        </p:spPr>
        <p:txBody>
          <a:bodyPr anchor="t" rtlCol="false" tIns="0" lIns="0" bIns="0" rIns="0">
            <a:spAutoFit/>
          </a:bodyPr>
          <a:lstStyle/>
          <a:p>
            <a:pPr algn="ctr">
              <a:lnSpc>
                <a:spcPts val="6999"/>
              </a:lnSpc>
            </a:pPr>
            <a:r>
              <a:rPr lang="en-US" sz="4999" spc="99">
                <a:solidFill>
                  <a:srgbClr val="FFFFFF"/>
                </a:solidFill>
                <a:latin typeface="Garet Bold"/>
              </a:rPr>
              <a:t>AVERAGE WAGE RATE PER DAY/PERSON </a:t>
            </a:r>
          </a:p>
        </p:txBody>
      </p:sp>
      <p:sp>
        <p:nvSpPr>
          <p:cNvPr name="TextBox 7" id="7"/>
          <p:cNvSpPr txBox="true"/>
          <p:nvPr/>
        </p:nvSpPr>
        <p:spPr>
          <a:xfrm rot="0">
            <a:off x="974277" y="6610984"/>
            <a:ext cx="16230600" cy="2712718"/>
          </a:xfrm>
          <a:prstGeom prst="rect">
            <a:avLst/>
          </a:prstGeom>
        </p:spPr>
        <p:txBody>
          <a:bodyPr anchor="t" rtlCol="false" tIns="0" lIns="0" bIns="0" rIns="0">
            <a:spAutoFit/>
          </a:bodyPr>
          <a:lstStyle/>
          <a:p>
            <a:pPr algn="l" marL="474986" indent="-237493" lvl="1">
              <a:lnSpc>
                <a:spcPts val="3630"/>
              </a:lnSpc>
              <a:buFont typeface="Arial"/>
              <a:buChar char="•"/>
            </a:pPr>
            <a:r>
              <a:rPr lang="en-US" sz="2200">
                <a:solidFill>
                  <a:srgbClr val="000000"/>
                </a:solidFill>
                <a:latin typeface="Canva Sans Bold"/>
              </a:rPr>
              <a:t>Andhra Pradesh has the highest Administration Expenditure (16,530.16) and Mat</a:t>
            </a:r>
            <a:r>
              <a:rPr lang="en-US" sz="2200">
                <a:solidFill>
                  <a:srgbClr val="000000"/>
                </a:solidFill>
                <a:latin typeface="Canva Sans Bold"/>
              </a:rPr>
              <a:t>erial and Skilled Wages (172,944.55). It also has a significantly high Wages expenditure (</a:t>
            </a:r>
            <a:r>
              <a:rPr lang="en-US" sz="2200">
                <a:solidFill>
                  <a:srgbClr val="000000"/>
                </a:solidFill>
                <a:latin typeface="Canva Sans Bold"/>
              </a:rPr>
              <a:t>491,338.98).</a:t>
            </a:r>
          </a:p>
          <a:p>
            <a:pPr algn="l" marL="474986" indent="-237493" lvl="1">
              <a:lnSpc>
                <a:spcPts val="3630"/>
              </a:lnSpc>
              <a:buFont typeface="Arial"/>
              <a:buChar char="•"/>
            </a:pPr>
            <a:r>
              <a:rPr lang="en-US" sz="2200">
                <a:solidFill>
                  <a:srgbClr val="000000"/>
                </a:solidFill>
                <a:latin typeface="Canva Sans Bold"/>
              </a:rPr>
              <a:t>Tamil Nadu has the highest Wages expenditure (612,138</a:t>
            </a:r>
            <a:r>
              <a:rPr lang="en-US" sz="2200">
                <a:solidFill>
                  <a:srgbClr val="000000"/>
                </a:solidFill>
                <a:latin typeface="Canva Sans Bold"/>
              </a:rPr>
              <a:t>.44).</a:t>
            </a:r>
          </a:p>
          <a:p>
            <a:pPr algn="l" marL="474986" indent="-237493" lvl="1">
              <a:lnSpc>
                <a:spcPts val="3630"/>
              </a:lnSpc>
              <a:buFont typeface="Arial"/>
              <a:buChar char="•"/>
            </a:pPr>
            <a:r>
              <a:rPr lang="en-US" sz="2200">
                <a:solidFill>
                  <a:srgbClr val="000000"/>
                </a:solidFill>
                <a:latin typeface="Canva Sans Bold"/>
              </a:rPr>
              <a:t>West Bengal has a moderate Administration Expenditure (6,273.89), zero Material and Skilled Wages, and very low Wages (419.85).</a:t>
            </a:r>
          </a:p>
          <a:p>
            <a:pPr algn="l">
              <a:lnSpc>
                <a:spcPts val="3630"/>
              </a:lnSpc>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0052"/>
            <a:ext cx="4235092" cy="10287000"/>
            <a:chOff x="0" y="0"/>
            <a:chExt cx="3346246" cy="8128000"/>
          </a:xfrm>
        </p:grpSpPr>
        <p:sp>
          <p:nvSpPr>
            <p:cNvPr name="Freeform 3" id="3"/>
            <p:cNvSpPr/>
            <p:nvPr/>
          </p:nvSpPr>
          <p:spPr>
            <a:xfrm flipH="false" flipV="false" rot="0">
              <a:off x="0" y="0"/>
              <a:ext cx="3346246" cy="8128000"/>
            </a:xfrm>
            <a:custGeom>
              <a:avLst/>
              <a:gdLst/>
              <a:ahLst/>
              <a:cxnLst/>
              <a:rect r="r" b="b" t="t" l="l"/>
              <a:pathLst>
                <a:path h="8128000" w="3346246">
                  <a:moveTo>
                    <a:pt x="0" y="0"/>
                  </a:moveTo>
                  <a:lnTo>
                    <a:pt x="3346246" y="0"/>
                  </a:lnTo>
                  <a:lnTo>
                    <a:pt x="3346246" y="8128000"/>
                  </a:lnTo>
                  <a:lnTo>
                    <a:pt x="0" y="8128000"/>
                  </a:lnTo>
                  <a:close/>
                </a:path>
              </a:pathLst>
            </a:custGeom>
            <a:solidFill>
              <a:srgbClr val="F6F6F6"/>
            </a:solidFill>
          </p:spPr>
        </p:sp>
        <p:sp>
          <p:nvSpPr>
            <p:cNvPr name="TextBox 4" id="4"/>
            <p:cNvSpPr txBox="true"/>
            <p:nvPr/>
          </p:nvSpPr>
          <p:spPr>
            <a:xfrm>
              <a:off x="0" y="-38100"/>
              <a:ext cx="3346246" cy="81661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2596688"/>
            <a:ext cx="5881542" cy="3026622"/>
            <a:chOff x="0" y="0"/>
            <a:chExt cx="812800" cy="418264"/>
          </a:xfrm>
        </p:grpSpPr>
        <p:sp>
          <p:nvSpPr>
            <p:cNvPr name="Freeform 6" id="6"/>
            <p:cNvSpPr/>
            <p:nvPr/>
          </p:nvSpPr>
          <p:spPr>
            <a:xfrm flipH="false" flipV="false" rot="0">
              <a:off x="0" y="0"/>
              <a:ext cx="812800" cy="418264"/>
            </a:xfrm>
            <a:custGeom>
              <a:avLst/>
              <a:gdLst/>
              <a:ahLst/>
              <a:cxnLst/>
              <a:rect r="r" b="b" t="t" l="l"/>
              <a:pathLst>
                <a:path h="418264" w="812800">
                  <a:moveTo>
                    <a:pt x="0" y="0"/>
                  </a:moveTo>
                  <a:lnTo>
                    <a:pt x="812800" y="0"/>
                  </a:lnTo>
                  <a:lnTo>
                    <a:pt x="812800" y="418264"/>
                  </a:lnTo>
                  <a:lnTo>
                    <a:pt x="0" y="418264"/>
                  </a:lnTo>
                  <a:close/>
                </a:path>
              </a:pathLst>
            </a:custGeom>
            <a:solidFill>
              <a:srgbClr val="000000"/>
            </a:solidFill>
          </p:spPr>
        </p:sp>
        <p:sp>
          <p:nvSpPr>
            <p:cNvPr name="TextBox 7" id="7"/>
            <p:cNvSpPr txBox="true"/>
            <p:nvPr/>
          </p:nvSpPr>
          <p:spPr>
            <a:xfrm>
              <a:off x="0" y="-38100"/>
              <a:ext cx="812800" cy="456364"/>
            </a:xfrm>
            <a:prstGeom prst="rect">
              <a:avLst/>
            </a:prstGeom>
          </p:spPr>
          <p:txBody>
            <a:bodyPr anchor="ctr" rtlCol="false" tIns="50800" lIns="50800" bIns="50800" rIns="50800"/>
            <a:lstStyle/>
            <a:p>
              <a:pPr algn="ctr">
                <a:lnSpc>
                  <a:spcPts val="2901"/>
                </a:lnSpc>
              </a:pPr>
            </a:p>
          </p:txBody>
        </p:sp>
      </p:grpSp>
      <p:grpSp>
        <p:nvGrpSpPr>
          <p:cNvPr name="Group 8" id="8"/>
          <p:cNvGrpSpPr/>
          <p:nvPr/>
        </p:nvGrpSpPr>
        <p:grpSpPr>
          <a:xfrm rot="0">
            <a:off x="7576992" y="2596688"/>
            <a:ext cx="5881542" cy="3026622"/>
            <a:chOff x="0" y="0"/>
            <a:chExt cx="812800" cy="418264"/>
          </a:xfrm>
        </p:grpSpPr>
        <p:sp>
          <p:nvSpPr>
            <p:cNvPr name="Freeform 9" id="9"/>
            <p:cNvSpPr/>
            <p:nvPr/>
          </p:nvSpPr>
          <p:spPr>
            <a:xfrm flipH="false" flipV="false" rot="0">
              <a:off x="0" y="0"/>
              <a:ext cx="812800" cy="418264"/>
            </a:xfrm>
            <a:custGeom>
              <a:avLst/>
              <a:gdLst/>
              <a:ahLst/>
              <a:cxnLst/>
              <a:rect r="r" b="b" t="t" l="l"/>
              <a:pathLst>
                <a:path h="418264" w="812800">
                  <a:moveTo>
                    <a:pt x="0" y="0"/>
                  </a:moveTo>
                  <a:lnTo>
                    <a:pt x="812800" y="0"/>
                  </a:lnTo>
                  <a:lnTo>
                    <a:pt x="812800" y="418264"/>
                  </a:lnTo>
                  <a:lnTo>
                    <a:pt x="0" y="418264"/>
                  </a:lnTo>
                  <a:close/>
                </a:path>
              </a:pathLst>
            </a:custGeom>
            <a:solidFill>
              <a:srgbClr val="0345E4"/>
            </a:solidFill>
          </p:spPr>
        </p:sp>
        <p:sp>
          <p:nvSpPr>
            <p:cNvPr name="TextBox 10" id="10"/>
            <p:cNvSpPr txBox="true"/>
            <p:nvPr/>
          </p:nvSpPr>
          <p:spPr>
            <a:xfrm>
              <a:off x="0" y="-38100"/>
              <a:ext cx="812800" cy="456364"/>
            </a:xfrm>
            <a:prstGeom prst="rect">
              <a:avLst/>
            </a:prstGeom>
          </p:spPr>
          <p:txBody>
            <a:bodyPr anchor="ctr" rtlCol="false" tIns="50800" lIns="50800" bIns="50800" rIns="50800"/>
            <a:lstStyle/>
            <a:p>
              <a:pPr algn="ctr">
                <a:lnSpc>
                  <a:spcPts val="2901"/>
                </a:lnSpc>
              </a:pPr>
            </a:p>
          </p:txBody>
        </p:sp>
      </p:grpSp>
      <p:grpSp>
        <p:nvGrpSpPr>
          <p:cNvPr name="Group 11" id="11"/>
          <p:cNvGrpSpPr/>
          <p:nvPr/>
        </p:nvGrpSpPr>
        <p:grpSpPr>
          <a:xfrm rot="0">
            <a:off x="2556899" y="6514810"/>
            <a:ext cx="5881542" cy="3026622"/>
            <a:chOff x="0" y="0"/>
            <a:chExt cx="812800" cy="418264"/>
          </a:xfrm>
        </p:grpSpPr>
        <p:sp>
          <p:nvSpPr>
            <p:cNvPr name="Freeform 12" id="12"/>
            <p:cNvSpPr/>
            <p:nvPr/>
          </p:nvSpPr>
          <p:spPr>
            <a:xfrm flipH="false" flipV="false" rot="0">
              <a:off x="0" y="0"/>
              <a:ext cx="812800" cy="418264"/>
            </a:xfrm>
            <a:custGeom>
              <a:avLst/>
              <a:gdLst/>
              <a:ahLst/>
              <a:cxnLst/>
              <a:rect r="r" b="b" t="t" l="l"/>
              <a:pathLst>
                <a:path h="418264" w="812800">
                  <a:moveTo>
                    <a:pt x="0" y="0"/>
                  </a:moveTo>
                  <a:lnTo>
                    <a:pt x="812800" y="0"/>
                  </a:lnTo>
                  <a:lnTo>
                    <a:pt x="812800" y="418264"/>
                  </a:lnTo>
                  <a:lnTo>
                    <a:pt x="0" y="418264"/>
                  </a:lnTo>
                  <a:close/>
                </a:path>
              </a:pathLst>
            </a:custGeom>
            <a:solidFill>
              <a:srgbClr val="0345E4"/>
            </a:solidFill>
          </p:spPr>
        </p:sp>
        <p:sp>
          <p:nvSpPr>
            <p:cNvPr name="TextBox 13" id="13"/>
            <p:cNvSpPr txBox="true"/>
            <p:nvPr/>
          </p:nvSpPr>
          <p:spPr>
            <a:xfrm>
              <a:off x="0" y="-38100"/>
              <a:ext cx="812800" cy="456364"/>
            </a:xfrm>
            <a:prstGeom prst="rect">
              <a:avLst/>
            </a:prstGeom>
          </p:spPr>
          <p:txBody>
            <a:bodyPr anchor="ctr" rtlCol="false" tIns="50800" lIns="50800" bIns="50800" rIns="50800"/>
            <a:lstStyle/>
            <a:p>
              <a:pPr algn="ctr">
                <a:lnSpc>
                  <a:spcPts val="2901"/>
                </a:lnSpc>
              </a:pPr>
            </a:p>
          </p:txBody>
        </p:sp>
      </p:grpSp>
      <p:grpSp>
        <p:nvGrpSpPr>
          <p:cNvPr name="Group 14" id="14"/>
          <p:cNvGrpSpPr/>
          <p:nvPr/>
        </p:nvGrpSpPr>
        <p:grpSpPr>
          <a:xfrm rot="0">
            <a:off x="9105190" y="6514810"/>
            <a:ext cx="5881542" cy="3026622"/>
            <a:chOff x="0" y="0"/>
            <a:chExt cx="812800" cy="418264"/>
          </a:xfrm>
        </p:grpSpPr>
        <p:sp>
          <p:nvSpPr>
            <p:cNvPr name="Freeform 15" id="15"/>
            <p:cNvSpPr/>
            <p:nvPr/>
          </p:nvSpPr>
          <p:spPr>
            <a:xfrm flipH="false" flipV="false" rot="0">
              <a:off x="0" y="0"/>
              <a:ext cx="812800" cy="418264"/>
            </a:xfrm>
            <a:custGeom>
              <a:avLst/>
              <a:gdLst/>
              <a:ahLst/>
              <a:cxnLst/>
              <a:rect r="r" b="b" t="t" l="l"/>
              <a:pathLst>
                <a:path h="418264" w="812800">
                  <a:moveTo>
                    <a:pt x="0" y="0"/>
                  </a:moveTo>
                  <a:lnTo>
                    <a:pt x="812800" y="0"/>
                  </a:lnTo>
                  <a:lnTo>
                    <a:pt x="812800" y="418264"/>
                  </a:lnTo>
                  <a:lnTo>
                    <a:pt x="0" y="418264"/>
                  </a:lnTo>
                  <a:close/>
                </a:path>
              </a:pathLst>
            </a:custGeom>
            <a:solidFill>
              <a:srgbClr val="000000"/>
            </a:solidFill>
          </p:spPr>
        </p:sp>
        <p:sp>
          <p:nvSpPr>
            <p:cNvPr name="TextBox 16" id="16"/>
            <p:cNvSpPr txBox="true"/>
            <p:nvPr/>
          </p:nvSpPr>
          <p:spPr>
            <a:xfrm>
              <a:off x="0" y="-38100"/>
              <a:ext cx="812800" cy="456364"/>
            </a:xfrm>
            <a:prstGeom prst="rect">
              <a:avLst/>
            </a:prstGeom>
          </p:spPr>
          <p:txBody>
            <a:bodyPr anchor="ctr" rtlCol="false" tIns="50800" lIns="50800" bIns="50800" rIns="50800"/>
            <a:lstStyle/>
            <a:p>
              <a:pPr algn="ctr">
                <a:lnSpc>
                  <a:spcPts val="2901"/>
                </a:lnSpc>
              </a:pPr>
            </a:p>
          </p:txBody>
        </p:sp>
      </p:grpSp>
      <p:sp>
        <p:nvSpPr>
          <p:cNvPr name="TextBox 17" id="17"/>
          <p:cNvSpPr txBox="true"/>
          <p:nvPr/>
        </p:nvSpPr>
        <p:spPr>
          <a:xfrm rot="0">
            <a:off x="1375325" y="2682640"/>
            <a:ext cx="4752795" cy="396240"/>
          </a:xfrm>
          <a:prstGeom prst="rect">
            <a:avLst/>
          </a:prstGeom>
        </p:spPr>
        <p:txBody>
          <a:bodyPr anchor="t" rtlCol="false" tIns="0" lIns="0" bIns="0" rIns="0">
            <a:spAutoFit/>
          </a:bodyPr>
          <a:lstStyle/>
          <a:p>
            <a:pPr algn="l" marL="0" indent="0" lvl="0">
              <a:lnSpc>
                <a:spcPts val="3359"/>
              </a:lnSpc>
              <a:spcBef>
                <a:spcPct val="0"/>
              </a:spcBef>
            </a:pPr>
            <a:r>
              <a:rPr lang="en-US" sz="2399">
                <a:solidFill>
                  <a:srgbClr val="FFFFFF"/>
                </a:solidFill>
                <a:latin typeface="Open Sans Medium"/>
              </a:rPr>
              <a:t>Broad Participation:</a:t>
            </a:r>
          </a:p>
        </p:txBody>
      </p:sp>
      <p:sp>
        <p:nvSpPr>
          <p:cNvPr name="TextBox 18" id="18"/>
          <p:cNvSpPr txBox="true"/>
          <p:nvPr/>
        </p:nvSpPr>
        <p:spPr>
          <a:xfrm rot="0">
            <a:off x="2824196" y="6749020"/>
            <a:ext cx="4752795" cy="396240"/>
          </a:xfrm>
          <a:prstGeom prst="rect">
            <a:avLst/>
          </a:prstGeom>
        </p:spPr>
        <p:txBody>
          <a:bodyPr anchor="t" rtlCol="false" tIns="0" lIns="0" bIns="0" rIns="0">
            <a:spAutoFit/>
          </a:bodyPr>
          <a:lstStyle/>
          <a:p>
            <a:pPr algn="l" marL="0" indent="0" lvl="0">
              <a:lnSpc>
                <a:spcPts val="3359"/>
              </a:lnSpc>
              <a:spcBef>
                <a:spcPct val="0"/>
              </a:spcBef>
            </a:pPr>
            <a:r>
              <a:rPr lang="en-US" sz="2399">
                <a:solidFill>
                  <a:srgbClr val="FFFFFF"/>
                </a:solidFill>
                <a:latin typeface="Open Sans Medium"/>
              </a:rPr>
              <a:t>Wage Distribution:</a:t>
            </a:r>
          </a:p>
        </p:txBody>
      </p:sp>
      <p:sp>
        <p:nvSpPr>
          <p:cNvPr name="TextBox 19" id="19"/>
          <p:cNvSpPr txBox="true"/>
          <p:nvPr/>
        </p:nvSpPr>
        <p:spPr>
          <a:xfrm rot="0">
            <a:off x="9600490" y="6749020"/>
            <a:ext cx="4752795" cy="396240"/>
          </a:xfrm>
          <a:prstGeom prst="rect">
            <a:avLst/>
          </a:prstGeom>
        </p:spPr>
        <p:txBody>
          <a:bodyPr anchor="t" rtlCol="false" tIns="0" lIns="0" bIns="0" rIns="0">
            <a:spAutoFit/>
          </a:bodyPr>
          <a:lstStyle/>
          <a:p>
            <a:pPr algn="l" marL="0" indent="0" lvl="0">
              <a:lnSpc>
                <a:spcPts val="3359"/>
              </a:lnSpc>
              <a:spcBef>
                <a:spcPct val="0"/>
              </a:spcBef>
            </a:pPr>
            <a:r>
              <a:rPr lang="en-US" sz="2399">
                <a:solidFill>
                  <a:srgbClr val="FFFFFF"/>
                </a:solidFill>
                <a:latin typeface="Open Sans Medium"/>
              </a:rPr>
              <a:t>Expense Breakdown:</a:t>
            </a:r>
          </a:p>
        </p:txBody>
      </p:sp>
      <p:sp>
        <p:nvSpPr>
          <p:cNvPr name="TextBox 20" id="20"/>
          <p:cNvSpPr txBox="true"/>
          <p:nvPr/>
        </p:nvSpPr>
        <p:spPr>
          <a:xfrm rot="0">
            <a:off x="7923616" y="2682640"/>
            <a:ext cx="5261244" cy="396240"/>
          </a:xfrm>
          <a:prstGeom prst="rect">
            <a:avLst/>
          </a:prstGeom>
        </p:spPr>
        <p:txBody>
          <a:bodyPr anchor="t" rtlCol="false" tIns="0" lIns="0" bIns="0" rIns="0">
            <a:spAutoFit/>
          </a:bodyPr>
          <a:lstStyle/>
          <a:p>
            <a:pPr algn="l" marL="0" indent="0" lvl="0">
              <a:lnSpc>
                <a:spcPts val="3359"/>
              </a:lnSpc>
              <a:spcBef>
                <a:spcPct val="0"/>
              </a:spcBef>
            </a:pPr>
            <a:r>
              <a:rPr lang="en-US" sz="2399">
                <a:solidFill>
                  <a:srgbClr val="FFFFFF"/>
                </a:solidFill>
                <a:latin typeface="Open Sans Medium"/>
              </a:rPr>
              <a:t>Budget Allocation and Utilization:</a:t>
            </a:r>
          </a:p>
        </p:txBody>
      </p:sp>
      <p:sp>
        <p:nvSpPr>
          <p:cNvPr name="TextBox 21" id="21"/>
          <p:cNvSpPr txBox="true"/>
          <p:nvPr/>
        </p:nvSpPr>
        <p:spPr>
          <a:xfrm rot="0">
            <a:off x="1375325" y="3449027"/>
            <a:ext cx="4752795" cy="1726565"/>
          </a:xfrm>
          <a:prstGeom prst="rect">
            <a:avLst/>
          </a:prstGeom>
        </p:spPr>
        <p:txBody>
          <a:bodyPr anchor="t" rtlCol="false" tIns="0" lIns="0" bIns="0" rIns="0">
            <a:spAutoFit/>
          </a:bodyPr>
          <a:lstStyle/>
          <a:p>
            <a:pPr algn="l" marL="302259" indent="-151129" lvl="1">
              <a:lnSpc>
                <a:spcPts val="1959"/>
              </a:lnSpc>
              <a:buFont typeface="Arial"/>
              <a:buChar char="•"/>
            </a:pPr>
            <a:r>
              <a:rPr lang="en-US" sz="1399">
                <a:solidFill>
                  <a:srgbClr val="FFFFFF"/>
                </a:solidFill>
                <a:latin typeface="Open Sans Medium"/>
              </a:rPr>
              <a:t>Total Workforce: The scheme has engaged 269 million workers across India, reflecting its vast outreach.</a:t>
            </a:r>
          </a:p>
          <a:p>
            <a:pPr algn="l" marL="302259" indent="-151129" lvl="1">
              <a:lnSpc>
                <a:spcPts val="1959"/>
              </a:lnSpc>
              <a:buFont typeface="Arial"/>
              <a:buChar char="•"/>
            </a:pPr>
            <a:r>
              <a:rPr lang="en-US" sz="1399">
                <a:solidFill>
                  <a:srgbClr val="FFFFFF"/>
                </a:solidFill>
                <a:latin typeface="Open Sans Medium"/>
              </a:rPr>
              <a:t>State Coverage: MGNREGA is implemented in all 34 states, demonstrating its nationwide coverage and importance.</a:t>
            </a:r>
          </a:p>
          <a:p>
            <a:pPr algn="l" marL="0" indent="0" lvl="0">
              <a:lnSpc>
                <a:spcPts val="1959"/>
              </a:lnSpc>
              <a:spcBef>
                <a:spcPct val="0"/>
              </a:spcBef>
            </a:pPr>
          </a:p>
        </p:txBody>
      </p:sp>
      <p:sp>
        <p:nvSpPr>
          <p:cNvPr name="TextBox 22" id="22"/>
          <p:cNvSpPr txBox="true"/>
          <p:nvPr/>
        </p:nvSpPr>
        <p:spPr>
          <a:xfrm rot="0">
            <a:off x="2824196" y="7516736"/>
            <a:ext cx="4752795" cy="1478915"/>
          </a:xfrm>
          <a:prstGeom prst="rect">
            <a:avLst/>
          </a:prstGeom>
        </p:spPr>
        <p:txBody>
          <a:bodyPr anchor="t" rtlCol="false" tIns="0" lIns="0" bIns="0" rIns="0">
            <a:spAutoFit/>
          </a:bodyPr>
          <a:lstStyle/>
          <a:p>
            <a:pPr algn="l" marL="302259" indent="-151129" lvl="1">
              <a:lnSpc>
                <a:spcPts val="1959"/>
              </a:lnSpc>
              <a:buFont typeface="Arial"/>
              <a:buChar char="•"/>
            </a:pPr>
            <a:r>
              <a:rPr lang="en-US" sz="1399">
                <a:solidFill>
                  <a:srgbClr val="FFFFFF"/>
                </a:solidFill>
                <a:latin typeface="Open Sans Medium"/>
              </a:rPr>
              <a:t>Total Wages: Workers have earned a cumulative total of ₹4.02 million in wages, highlighting the scheme's role in providing direct financial support.</a:t>
            </a:r>
          </a:p>
          <a:p>
            <a:pPr algn="l" marL="302259" indent="-151129" lvl="1">
              <a:lnSpc>
                <a:spcPts val="1959"/>
              </a:lnSpc>
              <a:spcBef>
                <a:spcPct val="0"/>
              </a:spcBef>
              <a:buFont typeface="Arial"/>
              <a:buChar char="•"/>
            </a:pPr>
            <a:r>
              <a:rPr lang="en-US" sz="1399">
                <a:solidFill>
                  <a:srgbClr val="FFFFFF"/>
                </a:solidFill>
                <a:latin typeface="Open Sans Medium"/>
              </a:rPr>
              <a:t>Average Wage Rate: The average wage rate per person is ₹4.73k per day, crucial for assessing the economic impact on households.</a:t>
            </a:r>
          </a:p>
        </p:txBody>
      </p:sp>
      <p:sp>
        <p:nvSpPr>
          <p:cNvPr name="TextBox 23" id="23"/>
          <p:cNvSpPr txBox="true"/>
          <p:nvPr/>
        </p:nvSpPr>
        <p:spPr>
          <a:xfrm rot="0">
            <a:off x="9600490" y="7284085"/>
            <a:ext cx="4752795" cy="1974215"/>
          </a:xfrm>
          <a:prstGeom prst="rect">
            <a:avLst/>
          </a:prstGeom>
        </p:spPr>
        <p:txBody>
          <a:bodyPr anchor="t" rtlCol="false" tIns="0" lIns="0" bIns="0" rIns="0">
            <a:spAutoFit/>
          </a:bodyPr>
          <a:lstStyle/>
          <a:p>
            <a:pPr algn="l" marL="302259" indent="-151129" lvl="1">
              <a:lnSpc>
                <a:spcPts val="1959"/>
              </a:lnSpc>
              <a:buFont typeface="Arial"/>
              <a:buChar char="•"/>
            </a:pPr>
            <a:r>
              <a:rPr lang="en-US" sz="1399">
                <a:solidFill>
                  <a:srgbClr val="FFFFFF"/>
                </a:solidFill>
                <a:latin typeface="Open Sans Medium"/>
              </a:rPr>
              <a:t>Expenditure Categories: A significant portion of funds is allocated to wages, followed by material and skilled wages, and administrative expenses. Andhra Pradesh, Tamil Nadu, and Telangana show notable expenditures in wages and materials.</a:t>
            </a:r>
          </a:p>
          <a:p>
            <a:pPr algn="l" marL="302259" indent="-151129" lvl="1">
              <a:lnSpc>
                <a:spcPts val="1959"/>
              </a:lnSpc>
              <a:spcBef>
                <a:spcPct val="0"/>
              </a:spcBef>
              <a:buFont typeface="Arial"/>
              <a:buChar char="•"/>
            </a:pPr>
            <a:r>
              <a:rPr lang="en-US" sz="1399">
                <a:solidFill>
                  <a:srgbClr val="FFFFFF"/>
                </a:solidFill>
                <a:latin typeface="Open Sans Medium"/>
              </a:rPr>
              <a:t>Administrative Costs: Lower administrative expenditures in comparison to other costs reflect an emphasis on direct labor benefits.</a:t>
            </a:r>
          </a:p>
        </p:txBody>
      </p:sp>
      <p:sp>
        <p:nvSpPr>
          <p:cNvPr name="TextBox 24" id="24"/>
          <p:cNvSpPr txBox="true"/>
          <p:nvPr/>
        </p:nvSpPr>
        <p:spPr>
          <a:xfrm rot="0">
            <a:off x="7923616" y="3416935"/>
            <a:ext cx="4752795" cy="1974215"/>
          </a:xfrm>
          <a:prstGeom prst="rect">
            <a:avLst/>
          </a:prstGeom>
        </p:spPr>
        <p:txBody>
          <a:bodyPr anchor="t" rtlCol="false" tIns="0" lIns="0" bIns="0" rIns="0">
            <a:spAutoFit/>
          </a:bodyPr>
          <a:lstStyle/>
          <a:p>
            <a:pPr algn="l" marL="302259" indent="-151129" lvl="1">
              <a:lnSpc>
                <a:spcPts val="1959"/>
              </a:lnSpc>
              <a:buFont typeface="Arial"/>
              <a:buChar char="•"/>
            </a:pPr>
            <a:r>
              <a:rPr lang="en-US" sz="1399">
                <a:solidFill>
                  <a:srgbClr val="FFFFFF"/>
                </a:solidFill>
                <a:latin typeface="Open Sans Medium"/>
              </a:rPr>
              <a:t>Approved Budget: The approved labor budget is ₹2 billion, indicating significant financial commitment to rural employment.</a:t>
            </a:r>
          </a:p>
          <a:p>
            <a:pPr algn="l" marL="302259" indent="-151129" lvl="1">
              <a:lnSpc>
                <a:spcPts val="1959"/>
              </a:lnSpc>
              <a:buFont typeface="Arial"/>
              <a:buChar char="•"/>
            </a:pPr>
            <a:r>
              <a:rPr lang="en-US" sz="1399">
                <a:solidFill>
                  <a:srgbClr val="FFFFFF"/>
                </a:solidFill>
                <a:latin typeface="Open Sans Medium"/>
              </a:rPr>
              <a:t>Top Budget States: Odisha, Andhra Pradesh, and Rajasthan are among the top states with the highest labor budgets, suggesting higher demand and resource allocation in these areas.</a:t>
            </a:r>
          </a:p>
          <a:p>
            <a:pPr algn="l" marL="0" indent="0" lvl="0">
              <a:lnSpc>
                <a:spcPts val="1959"/>
              </a:lnSpc>
              <a:spcBef>
                <a:spcPct val="0"/>
              </a:spcBef>
            </a:pPr>
          </a:p>
        </p:txBody>
      </p:sp>
      <p:grpSp>
        <p:nvGrpSpPr>
          <p:cNvPr name="Group 25" id="25"/>
          <p:cNvGrpSpPr/>
          <p:nvPr/>
        </p:nvGrpSpPr>
        <p:grpSpPr>
          <a:xfrm rot="0">
            <a:off x="13887344" y="1028700"/>
            <a:ext cx="3987330" cy="3987330"/>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15881009" y="10052"/>
            <a:ext cx="3063266" cy="10287000"/>
            <a:chOff x="0" y="0"/>
            <a:chExt cx="806786" cy="2709333"/>
          </a:xfrm>
        </p:grpSpPr>
        <p:sp>
          <p:nvSpPr>
            <p:cNvPr name="Freeform 29" id="29"/>
            <p:cNvSpPr/>
            <p:nvPr/>
          </p:nvSpPr>
          <p:spPr>
            <a:xfrm flipH="false" flipV="false" rot="0">
              <a:off x="0" y="0"/>
              <a:ext cx="806786" cy="2709333"/>
            </a:xfrm>
            <a:custGeom>
              <a:avLst/>
              <a:gdLst/>
              <a:ahLst/>
              <a:cxnLst/>
              <a:rect r="r" b="b" t="t" l="l"/>
              <a:pathLst>
                <a:path h="2709333" w="806786">
                  <a:moveTo>
                    <a:pt x="128894" y="0"/>
                  </a:moveTo>
                  <a:lnTo>
                    <a:pt x="677892" y="0"/>
                  </a:lnTo>
                  <a:cubicBezTo>
                    <a:pt x="749078" y="0"/>
                    <a:pt x="806786" y="57708"/>
                    <a:pt x="806786" y="128894"/>
                  </a:cubicBezTo>
                  <a:lnTo>
                    <a:pt x="806786" y="2580439"/>
                  </a:lnTo>
                  <a:cubicBezTo>
                    <a:pt x="806786" y="2614624"/>
                    <a:pt x="793206" y="2647409"/>
                    <a:pt x="769034" y="2671581"/>
                  </a:cubicBezTo>
                  <a:cubicBezTo>
                    <a:pt x="744861" y="2695753"/>
                    <a:pt x="712077" y="2709333"/>
                    <a:pt x="677892" y="2709333"/>
                  </a:cubicBezTo>
                  <a:lnTo>
                    <a:pt x="128894" y="2709333"/>
                  </a:lnTo>
                  <a:cubicBezTo>
                    <a:pt x="57708" y="2709333"/>
                    <a:pt x="0" y="2651625"/>
                    <a:pt x="0" y="2580439"/>
                  </a:cubicBezTo>
                  <a:lnTo>
                    <a:pt x="0" y="128894"/>
                  </a:lnTo>
                  <a:cubicBezTo>
                    <a:pt x="0" y="57708"/>
                    <a:pt x="57708" y="0"/>
                    <a:pt x="128894" y="0"/>
                  </a:cubicBezTo>
                  <a:close/>
                </a:path>
              </a:pathLst>
            </a:custGeom>
            <a:solidFill>
              <a:srgbClr val="0345E4"/>
            </a:solidFill>
          </p:spPr>
        </p:sp>
        <p:sp>
          <p:nvSpPr>
            <p:cNvPr name="TextBox 30" id="30"/>
            <p:cNvSpPr txBox="true"/>
            <p:nvPr/>
          </p:nvSpPr>
          <p:spPr>
            <a:xfrm>
              <a:off x="0" y="-38100"/>
              <a:ext cx="806786" cy="2747433"/>
            </a:xfrm>
            <a:prstGeom prst="rect">
              <a:avLst/>
            </a:prstGeom>
          </p:spPr>
          <p:txBody>
            <a:bodyPr anchor="ctr" rtlCol="false" tIns="50800" lIns="50800" bIns="50800" rIns="50800"/>
            <a:lstStyle/>
            <a:p>
              <a:pPr algn="ctr">
                <a:lnSpc>
                  <a:spcPts val="2659"/>
                </a:lnSpc>
              </a:pPr>
            </a:p>
          </p:txBody>
        </p:sp>
      </p:grpSp>
      <p:sp>
        <p:nvSpPr>
          <p:cNvPr name="AutoShape 31" id="31"/>
          <p:cNvSpPr/>
          <p:nvPr/>
        </p:nvSpPr>
        <p:spPr>
          <a:xfrm>
            <a:off x="999052" y="1427163"/>
            <a:ext cx="1310100" cy="0"/>
          </a:xfrm>
          <a:prstGeom prst="line">
            <a:avLst/>
          </a:prstGeom>
          <a:ln cap="flat" w="95250">
            <a:solidFill>
              <a:srgbClr val="0345E4"/>
            </a:solidFill>
            <a:prstDash val="solid"/>
            <a:headEnd type="none" len="sm" w="sm"/>
            <a:tailEnd type="none" len="sm" w="sm"/>
          </a:ln>
        </p:spPr>
      </p:sp>
      <p:sp>
        <p:nvSpPr>
          <p:cNvPr name="TextBox 32" id="32"/>
          <p:cNvSpPr txBox="true"/>
          <p:nvPr/>
        </p:nvSpPr>
        <p:spPr>
          <a:xfrm rot="0">
            <a:off x="960952" y="296862"/>
            <a:ext cx="12926392" cy="646430"/>
          </a:xfrm>
          <a:prstGeom prst="rect">
            <a:avLst/>
          </a:prstGeom>
        </p:spPr>
        <p:txBody>
          <a:bodyPr anchor="t" rtlCol="false" tIns="0" lIns="0" bIns="0" rIns="0">
            <a:spAutoFit/>
          </a:bodyPr>
          <a:lstStyle/>
          <a:p>
            <a:pPr algn="l">
              <a:lnSpc>
                <a:spcPts val="5320"/>
              </a:lnSpc>
            </a:pPr>
            <a:r>
              <a:rPr lang="en-US" sz="3800" spc="76">
                <a:solidFill>
                  <a:srgbClr val="000000"/>
                </a:solidFill>
                <a:latin typeface="Garet Bold"/>
              </a:rPr>
              <a:t>KEY INSIGHTS FROM THE MGNREGA DASHBOARD</a:t>
            </a:r>
          </a:p>
        </p:txBody>
      </p:sp>
      <p:grpSp>
        <p:nvGrpSpPr>
          <p:cNvPr name="Group 33" id="33"/>
          <p:cNvGrpSpPr/>
          <p:nvPr/>
        </p:nvGrpSpPr>
        <p:grpSpPr>
          <a:xfrm rot="0">
            <a:off x="-1615919" y="6389388"/>
            <a:ext cx="3277467" cy="327746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19608"/>
                </a:srgbClr>
              </a:solidFill>
              <a:prstDash val="solid"/>
              <a:miter/>
            </a:ln>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987801" y="629499"/>
            <a:ext cx="10545179" cy="9028003"/>
            <a:chOff x="0" y="0"/>
            <a:chExt cx="14060239" cy="12037337"/>
          </a:xfrm>
        </p:grpSpPr>
        <p:pic>
          <p:nvPicPr>
            <p:cNvPr name="Picture 3" id="3"/>
            <p:cNvPicPr>
              <a:picLocks noChangeAspect="true"/>
            </p:cNvPicPr>
            <p:nvPr/>
          </p:nvPicPr>
          <p:blipFill>
            <a:blip r:embed="rId2"/>
            <a:srcRect l="20305" t="0" r="2641" b="0"/>
            <a:stretch>
              <a:fillRect/>
            </a:stretch>
          </p:blipFill>
          <p:spPr>
            <a:xfrm flipH="false" flipV="false">
              <a:off x="0" y="0"/>
              <a:ext cx="9331159" cy="7982558"/>
            </a:xfrm>
            <a:prstGeom prst="rect">
              <a:avLst/>
            </a:prstGeom>
          </p:spPr>
        </p:pic>
        <p:pic>
          <p:nvPicPr>
            <p:cNvPr name="Picture 4" id="4"/>
            <p:cNvPicPr>
              <a:picLocks noChangeAspect="true"/>
            </p:cNvPicPr>
            <p:nvPr/>
          </p:nvPicPr>
          <p:blipFill>
            <a:blip r:embed="rId3"/>
            <a:srcRect l="10968" t="0" r="10968" b="0"/>
            <a:stretch>
              <a:fillRect/>
            </a:stretch>
          </p:blipFill>
          <p:spPr>
            <a:xfrm flipH="false" flipV="false">
              <a:off x="9458159" y="0"/>
              <a:ext cx="4602080" cy="3927779"/>
            </a:xfrm>
            <a:prstGeom prst="rect">
              <a:avLst/>
            </a:prstGeom>
          </p:spPr>
        </p:pic>
        <p:pic>
          <p:nvPicPr>
            <p:cNvPr name="Picture 5" id="5"/>
            <p:cNvPicPr>
              <a:picLocks noChangeAspect="true"/>
            </p:cNvPicPr>
            <p:nvPr/>
          </p:nvPicPr>
          <p:blipFill>
            <a:blip r:embed="rId4"/>
            <a:srcRect l="6734" t="0" r="6734" b="0"/>
            <a:stretch>
              <a:fillRect/>
            </a:stretch>
          </p:blipFill>
          <p:spPr>
            <a:xfrm flipH="false" flipV="false">
              <a:off x="9458159" y="4054779"/>
              <a:ext cx="4602080" cy="7982558"/>
            </a:xfrm>
            <a:prstGeom prst="rect">
              <a:avLst/>
            </a:prstGeom>
          </p:spPr>
        </p:pic>
        <p:pic>
          <p:nvPicPr>
            <p:cNvPr name="Picture 6" id="6"/>
            <p:cNvPicPr>
              <a:picLocks noChangeAspect="true"/>
            </p:cNvPicPr>
            <p:nvPr/>
          </p:nvPicPr>
          <p:blipFill>
            <a:blip r:embed="rId5"/>
            <a:srcRect l="0" t="21441" r="0" b="21441"/>
            <a:stretch>
              <a:fillRect/>
            </a:stretch>
          </p:blipFill>
          <p:spPr>
            <a:xfrm flipH="false" flipV="false">
              <a:off x="4729080" y="8109558"/>
              <a:ext cx="4602080" cy="3927779"/>
            </a:xfrm>
            <a:prstGeom prst="rect">
              <a:avLst/>
            </a:prstGeom>
          </p:spPr>
        </p:pic>
        <p:pic>
          <p:nvPicPr>
            <p:cNvPr name="Picture 7" id="7"/>
            <p:cNvPicPr>
              <a:picLocks noChangeAspect="true"/>
            </p:cNvPicPr>
            <p:nvPr/>
          </p:nvPicPr>
          <p:blipFill>
            <a:blip r:embed="rId6"/>
            <a:srcRect l="24076" t="0" r="24076" b="0"/>
            <a:stretch>
              <a:fillRect/>
            </a:stretch>
          </p:blipFill>
          <p:spPr>
            <a:xfrm flipH="false" flipV="false">
              <a:off x="0" y="8109558"/>
              <a:ext cx="4602080" cy="3927779"/>
            </a:xfrm>
            <a:prstGeom prst="rect">
              <a:avLst/>
            </a:prstGeom>
          </p:spPr>
        </p:pic>
      </p:grpSp>
      <p:grpSp>
        <p:nvGrpSpPr>
          <p:cNvPr name="Group 8" id="8"/>
          <p:cNvGrpSpPr/>
          <p:nvPr/>
        </p:nvGrpSpPr>
        <p:grpSpPr>
          <a:xfrm rot="0">
            <a:off x="0" y="0"/>
            <a:ext cx="6251518" cy="10287000"/>
            <a:chOff x="0" y="0"/>
            <a:chExt cx="1646490" cy="2709333"/>
          </a:xfrm>
        </p:grpSpPr>
        <p:sp>
          <p:nvSpPr>
            <p:cNvPr name="Freeform 9" id="9"/>
            <p:cNvSpPr/>
            <p:nvPr/>
          </p:nvSpPr>
          <p:spPr>
            <a:xfrm flipH="false" flipV="false" rot="0">
              <a:off x="0" y="0"/>
              <a:ext cx="1646490" cy="2709333"/>
            </a:xfrm>
            <a:custGeom>
              <a:avLst/>
              <a:gdLst/>
              <a:ahLst/>
              <a:cxnLst/>
              <a:rect r="r" b="b" t="t" l="l"/>
              <a:pathLst>
                <a:path h="2709333" w="1646490">
                  <a:moveTo>
                    <a:pt x="0" y="0"/>
                  </a:moveTo>
                  <a:lnTo>
                    <a:pt x="1646490" y="0"/>
                  </a:lnTo>
                  <a:lnTo>
                    <a:pt x="1646490" y="2709333"/>
                  </a:lnTo>
                  <a:lnTo>
                    <a:pt x="0" y="2709333"/>
                  </a:lnTo>
                  <a:close/>
                </a:path>
              </a:pathLst>
            </a:custGeom>
            <a:solidFill>
              <a:srgbClr val="0345E4"/>
            </a:solidFill>
          </p:spPr>
        </p:sp>
        <p:sp>
          <p:nvSpPr>
            <p:cNvPr name="TextBox 10" id="10"/>
            <p:cNvSpPr txBox="true"/>
            <p:nvPr/>
          </p:nvSpPr>
          <p:spPr>
            <a:xfrm>
              <a:off x="0" y="-38100"/>
              <a:ext cx="1646490" cy="2747433"/>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916626" y="1899984"/>
            <a:ext cx="1310100" cy="0"/>
          </a:xfrm>
          <a:prstGeom prst="line">
            <a:avLst/>
          </a:prstGeom>
          <a:ln cap="flat" w="95250">
            <a:solidFill>
              <a:srgbClr val="FFFFFF"/>
            </a:solidFill>
            <a:prstDash val="solid"/>
            <a:headEnd type="none" len="sm" w="sm"/>
            <a:tailEnd type="none" len="sm" w="sm"/>
          </a:ln>
        </p:spPr>
      </p:sp>
      <p:sp>
        <p:nvSpPr>
          <p:cNvPr name="TextBox 12" id="12"/>
          <p:cNvSpPr txBox="true"/>
          <p:nvPr/>
        </p:nvSpPr>
        <p:spPr>
          <a:xfrm rot="0">
            <a:off x="916626" y="534249"/>
            <a:ext cx="4568944" cy="854076"/>
          </a:xfrm>
          <a:prstGeom prst="rect">
            <a:avLst/>
          </a:prstGeom>
        </p:spPr>
        <p:txBody>
          <a:bodyPr anchor="t" rtlCol="false" tIns="0" lIns="0" bIns="0" rIns="0">
            <a:spAutoFit/>
          </a:bodyPr>
          <a:lstStyle/>
          <a:p>
            <a:pPr algn="l">
              <a:lnSpc>
                <a:spcPts val="6999"/>
              </a:lnSpc>
            </a:pPr>
            <a:r>
              <a:rPr lang="en-US" sz="4999" spc="99">
                <a:solidFill>
                  <a:srgbClr val="FFFFFF"/>
                </a:solidFill>
                <a:latin typeface="Garet Bold"/>
              </a:rPr>
              <a:t>SUMMARY</a:t>
            </a:r>
          </a:p>
        </p:txBody>
      </p:sp>
      <p:sp>
        <p:nvSpPr>
          <p:cNvPr name="TextBox 13" id="13"/>
          <p:cNvSpPr txBox="true"/>
          <p:nvPr/>
        </p:nvSpPr>
        <p:spPr>
          <a:xfrm rot="0">
            <a:off x="916626" y="2469641"/>
            <a:ext cx="4963092" cy="6836410"/>
          </a:xfrm>
          <a:prstGeom prst="rect">
            <a:avLst/>
          </a:prstGeom>
        </p:spPr>
        <p:txBody>
          <a:bodyPr anchor="t" rtlCol="false" tIns="0" lIns="0" bIns="0" rIns="0">
            <a:spAutoFit/>
          </a:bodyPr>
          <a:lstStyle/>
          <a:p>
            <a:pPr algn="l" marL="0" indent="0" lvl="0">
              <a:lnSpc>
                <a:spcPts val="3410"/>
              </a:lnSpc>
            </a:pPr>
            <a:r>
              <a:rPr lang="en-US" sz="2200">
                <a:solidFill>
                  <a:srgbClr val="FFFFFF"/>
                </a:solidFill>
                <a:latin typeface="Open Sans"/>
              </a:rPr>
              <a:t>The dashboard highlights the extensive reach and financial impact of MGNREGA, with strong participation from diverse groups and significant budget allocations. States like Tamil Nadu, Uttar Pradesh, and Andhra Pradesh lead in various performance metrics, demonstrating effective utilization of the scheme. However, there is room for improvement in project completion rates and optimizing administrative expenses. These insights can guide further enhancements to maximize MGNREGA's effectiveness and outreach.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842469" y="0"/>
            <a:ext cx="5416831" cy="12022429"/>
            <a:chOff x="0" y="0"/>
            <a:chExt cx="2858770" cy="6344920"/>
          </a:xfrm>
        </p:grpSpPr>
        <p:sp>
          <p:nvSpPr>
            <p:cNvPr name="Freeform 3" id="3"/>
            <p:cNvSpPr/>
            <p:nvPr/>
          </p:nvSpPr>
          <p:spPr>
            <a:xfrm flipH="false" flipV="false" rot="0">
              <a:off x="0" y="0"/>
              <a:ext cx="2858770" cy="6344920"/>
            </a:xfrm>
            <a:custGeom>
              <a:avLst/>
              <a:gdLst/>
              <a:ahLst/>
              <a:cxnLst/>
              <a:rect r="r" b="b" t="t" l="l"/>
              <a:pathLst>
                <a:path h="6344920" w="2858770">
                  <a:moveTo>
                    <a:pt x="1827530" y="6344920"/>
                  </a:moveTo>
                  <a:lnTo>
                    <a:pt x="0" y="6344920"/>
                  </a:lnTo>
                  <a:lnTo>
                    <a:pt x="0" y="1031240"/>
                  </a:lnTo>
                  <a:cubicBezTo>
                    <a:pt x="0" y="461010"/>
                    <a:pt x="461010" y="0"/>
                    <a:pt x="1031240" y="0"/>
                  </a:cubicBezTo>
                  <a:lnTo>
                    <a:pt x="2858770" y="0"/>
                  </a:lnTo>
                  <a:lnTo>
                    <a:pt x="2858770" y="5313680"/>
                  </a:lnTo>
                  <a:cubicBezTo>
                    <a:pt x="2858770" y="5883910"/>
                    <a:pt x="2397760" y="6344920"/>
                    <a:pt x="1827530" y="6344920"/>
                  </a:cubicBezTo>
                  <a:close/>
                </a:path>
              </a:pathLst>
            </a:custGeom>
            <a:blipFill>
              <a:blip r:embed="rId2"/>
              <a:stretch>
                <a:fillRect l="-32386" t="0" r="-18092" b="0"/>
              </a:stretch>
            </a:blipFill>
          </p:spPr>
        </p:sp>
      </p:grpSp>
      <p:grpSp>
        <p:nvGrpSpPr>
          <p:cNvPr name="Group 4" id="4"/>
          <p:cNvGrpSpPr/>
          <p:nvPr/>
        </p:nvGrpSpPr>
        <p:grpSpPr>
          <a:xfrm rot="0">
            <a:off x="17259300" y="7109187"/>
            <a:ext cx="1028700" cy="3177813"/>
            <a:chOff x="0" y="0"/>
            <a:chExt cx="812800" cy="2510865"/>
          </a:xfrm>
        </p:grpSpPr>
        <p:sp>
          <p:nvSpPr>
            <p:cNvPr name="Freeform 5" id="5"/>
            <p:cNvSpPr/>
            <p:nvPr/>
          </p:nvSpPr>
          <p:spPr>
            <a:xfrm flipH="false" flipV="false" rot="0">
              <a:off x="0" y="0"/>
              <a:ext cx="812800" cy="2510865"/>
            </a:xfrm>
            <a:custGeom>
              <a:avLst/>
              <a:gdLst/>
              <a:ahLst/>
              <a:cxnLst/>
              <a:rect r="r" b="b" t="t" l="l"/>
              <a:pathLst>
                <a:path h="2510865" w="812800">
                  <a:moveTo>
                    <a:pt x="0" y="0"/>
                  </a:moveTo>
                  <a:lnTo>
                    <a:pt x="812800" y="0"/>
                  </a:lnTo>
                  <a:lnTo>
                    <a:pt x="812800" y="2510865"/>
                  </a:lnTo>
                  <a:lnTo>
                    <a:pt x="0" y="2510865"/>
                  </a:lnTo>
                  <a:close/>
                </a:path>
              </a:pathLst>
            </a:custGeom>
            <a:solidFill>
              <a:srgbClr val="0345E4"/>
            </a:solidFill>
          </p:spPr>
        </p:sp>
        <p:sp>
          <p:nvSpPr>
            <p:cNvPr name="TextBox 6" id="6"/>
            <p:cNvSpPr txBox="true"/>
            <p:nvPr/>
          </p:nvSpPr>
          <p:spPr>
            <a:xfrm>
              <a:off x="0" y="-38100"/>
              <a:ext cx="812800" cy="254896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7109187"/>
            <a:ext cx="11842469" cy="3177813"/>
            <a:chOff x="0" y="0"/>
            <a:chExt cx="9357013" cy="2510865"/>
          </a:xfrm>
        </p:grpSpPr>
        <p:sp>
          <p:nvSpPr>
            <p:cNvPr name="Freeform 8" id="8"/>
            <p:cNvSpPr/>
            <p:nvPr/>
          </p:nvSpPr>
          <p:spPr>
            <a:xfrm flipH="false" flipV="false" rot="0">
              <a:off x="0" y="0"/>
              <a:ext cx="9357013" cy="2510865"/>
            </a:xfrm>
            <a:custGeom>
              <a:avLst/>
              <a:gdLst/>
              <a:ahLst/>
              <a:cxnLst/>
              <a:rect r="r" b="b" t="t" l="l"/>
              <a:pathLst>
                <a:path h="2510865" w="9357013">
                  <a:moveTo>
                    <a:pt x="0" y="0"/>
                  </a:moveTo>
                  <a:lnTo>
                    <a:pt x="9357013" y="0"/>
                  </a:lnTo>
                  <a:lnTo>
                    <a:pt x="9357013" y="2510865"/>
                  </a:lnTo>
                  <a:lnTo>
                    <a:pt x="0" y="2510865"/>
                  </a:lnTo>
                  <a:close/>
                </a:path>
              </a:pathLst>
            </a:custGeom>
            <a:solidFill>
              <a:srgbClr val="F6F6F6"/>
            </a:solidFill>
          </p:spPr>
        </p:sp>
        <p:sp>
          <p:nvSpPr>
            <p:cNvPr name="TextBox 9" id="9"/>
            <p:cNvSpPr txBox="true"/>
            <p:nvPr/>
          </p:nvSpPr>
          <p:spPr>
            <a:xfrm>
              <a:off x="0" y="-38100"/>
              <a:ext cx="9357013" cy="254896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7259300" y="0"/>
            <a:ext cx="1028700" cy="10287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345E4"/>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09914" y="0"/>
            <a:ext cx="1694792" cy="10287000"/>
            <a:chOff x="0" y="0"/>
            <a:chExt cx="446365" cy="2709333"/>
          </a:xfrm>
        </p:grpSpPr>
        <p:sp>
          <p:nvSpPr>
            <p:cNvPr name="Freeform 14" id="14"/>
            <p:cNvSpPr/>
            <p:nvPr/>
          </p:nvSpPr>
          <p:spPr>
            <a:xfrm flipH="false" flipV="false" rot="0">
              <a:off x="0" y="0"/>
              <a:ext cx="446365" cy="2709333"/>
            </a:xfrm>
            <a:custGeom>
              <a:avLst/>
              <a:gdLst/>
              <a:ahLst/>
              <a:cxnLst/>
              <a:rect r="r" b="b" t="t" l="l"/>
              <a:pathLst>
                <a:path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name="TextBox 15" id="15"/>
            <p:cNvSpPr txBox="true"/>
            <p:nvPr/>
          </p:nvSpPr>
          <p:spPr>
            <a:xfrm>
              <a:off x="0" y="-38100"/>
              <a:ext cx="446365" cy="2747433"/>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0853887" y="786854"/>
            <a:ext cx="1977164" cy="197716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624423" y="8133422"/>
            <a:ext cx="488488" cy="488488"/>
          </a:xfrm>
          <a:custGeom>
            <a:avLst/>
            <a:gdLst/>
            <a:ahLst/>
            <a:cxnLst/>
            <a:rect r="r" b="b" t="t" l="l"/>
            <a:pathLst>
              <a:path h="488488" w="488488">
                <a:moveTo>
                  <a:pt x="0" y="0"/>
                </a:moveTo>
                <a:lnTo>
                  <a:pt x="488488" y="0"/>
                </a:lnTo>
                <a:lnTo>
                  <a:pt x="488488" y="488488"/>
                </a:lnTo>
                <a:lnTo>
                  <a:pt x="0" y="4884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8484493" y="9014056"/>
            <a:ext cx="2545888" cy="254588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1624423" y="8843241"/>
            <a:ext cx="488488" cy="488488"/>
          </a:xfrm>
          <a:custGeom>
            <a:avLst/>
            <a:gdLst/>
            <a:ahLst/>
            <a:cxnLst/>
            <a:rect r="r" b="b" t="t" l="l"/>
            <a:pathLst>
              <a:path h="488488" w="488488">
                <a:moveTo>
                  <a:pt x="0" y="0"/>
                </a:moveTo>
                <a:lnTo>
                  <a:pt x="488488" y="0"/>
                </a:lnTo>
                <a:lnTo>
                  <a:pt x="488488" y="488488"/>
                </a:lnTo>
                <a:lnTo>
                  <a:pt x="0" y="4884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1653503" y="4648200"/>
            <a:ext cx="8766566" cy="495300"/>
          </a:xfrm>
          <a:prstGeom prst="rect">
            <a:avLst/>
          </a:prstGeom>
        </p:spPr>
        <p:txBody>
          <a:bodyPr anchor="t" rtlCol="false" tIns="0" lIns="0" bIns="0" rIns="0">
            <a:spAutoFit/>
          </a:bodyPr>
          <a:lstStyle/>
          <a:p>
            <a:pPr algn="l">
              <a:lnSpc>
                <a:spcPts val="4199"/>
              </a:lnSpc>
            </a:pPr>
            <a:r>
              <a:rPr lang="en-US" sz="2999" spc="299">
                <a:solidFill>
                  <a:srgbClr val="000000"/>
                </a:solidFill>
                <a:latin typeface="Garet"/>
              </a:rPr>
              <a:t>FOR YOUR ATTENTION</a:t>
            </a:r>
          </a:p>
        </p:txBody>
      </p:sp>
      <p:sp>
        <p:nvSpPr>
          <p:cNvPr name="TextBox 25" id="25"/>
          <p:cNvSpPr txBox="true"/>
          <p:nvPr/>
        </p:nvSpPr>
        <p:spPr>
          <a:xfrm rot="0">
            <a:off x="2293629" y="8159226"/>
            <a:ext cx="5102540" cy="389255"/>
          </a:xfrm>
          <a:prstGeom prst="rect">
            <a:avLst/>
          </a:prstGeom>
        </p:spPr>
        <p:txBody>
          <a:bodyPr anchor="t" rtlCol="false" tIns="0" lIns="0" bIns="0" rIns="0">
            <a:spAutoFit/>
          </a:bodyPr>
          <a:lstStyle/>
          <a:p>
            <a:pPr algn="l">
              <a:lnSpc>
                <a:spcPts val="3220"/>
              </a:lnSpc>
            </a:pPr>
            <a:r>
              <a:rPr lang="en-US" sz="2300">
                <a:solidFill>
                  <a:srgbClr val="000000"/>
                </a:solidFill>
                <a:latin typeface="Garet"/>
              </a:rPr>
              <a:t>aleenaejaz101@gmail.com</a:t>
            </a:r>
          </a:p>
        </p:txBody>
      </p:sp>
      <p:sp>
        <p:nvSpPr>
          <p:cNvPr name="TextBox 26" id="26"/>
          <p:cNvSpPr txBox="true"/>
          <p:nvPr/>
        </p:nvSpPr>
        <p:spPr>
          <a:xfrm rot="0">
            <a:off x="2293629" y="8795616"/>
            <a:ext cx="5102540" cy="389255"/>
          </a:xfrm>
          <a:prstGeom prst="rect">
            <a:avLst/>
          </a:prstGeom>
        </p:spPr>
        <p:txBody>
          <a:bodyPr anchor="t" rtlCol="false" tIns="0" lIns="0" bIns="0" rIns="0">
            <a:spAutoFit/>
          </a:bodyPr>
          <a:lstStyle/>
          <a:p>
            <a:pPr algn="l">
              <a:lnSpc>
                <a:spcPts val="3220"/>
              </a:lnSpc>
            </a:pPr>
            <a:r>
              <a:rPr lang="en-US" sz="2300" u="sng">
                <a:solidFill>
                  <a:srgbClr val="000000"/>
                </a:solidFill>
                <a:latin typeface="Garet"/>
                <a:hlinkClick r:id="rId7" tooltip="https://www.linkedin.com/in/aleena-ejaz/"/>
              </a:rPr>
              <a:t>www.linkedin.com/in/aleena-ejaz</a:t>
            </a:r>
          </a:p>
        </p:txBody>
      </p:sp>
      <p:sp>
        <p:nvSpPr>
          <p:cNvPr name="TextBox 27" id="27"/>
          <p:cNvSpPr txBox="true"/>
          <p:nvPr/>
        </p:nvSpPr>
        <p:spPr>
          <a:xfrm rot="0">
            <a:off x="1624423" y="3135538"/>
            <a:ext cx="8795646" cy="1523365"/>
          </a:xfrm>
          <a:prstGeom prst="rect">
            <a:avLst/>
          </a:prstGeom>
        </p:spPr>
        <p:txBody>
          <a:bodyPr anchor="t" rtlCol="false" tIns="0" lIns="0" bIns="0" rIns="0">
            <a:spAutoFit/>
          </a:bodyPr>
          <a:lstStyle/>
          <a:p>
            <a:pPr algn="l">
              <a:lnSpc>
                <a:spcPts val="11960"/>
              </a:lnSpc>
            </a:pPr>
            <a:r>
              <a:rPr lang="en-US" sz="10400">
                <a:solidFill>
                  <a:srgbClr val="000000"/>
                </a:solidFill>
                <a:latin typeface="Garet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457766" y="7109187"/>
            <a:ext cx="11830234" cy="3177813"/>
            <a:chOff x="0" y="0"/>
            <a:chExt cx="9347345" cy="2510865"/>
          </a:xfrm>
        </p:grpSpPr>
        <p:sp>
          <p:nvSpPr>
            <p:cNvPr name="Freeform 3" id="3"/>
            <p:cNvSpPr/>
            <p:nvPr/>
          </p:nvSpPr>
          <p:spPr>
            <a:xfrm flipH="false" flipV="false" rot="0">
              <a:off x="0" y="0"/>
              <a:ext cx="9347345" cy="2510865"/>
            </a:xfrm>
            <a:custGeom>
              <a:avLst/>
              <a:gdLst/>
              <a:ahLst/>
              <a:cxnLst/>
              <a:rect r="r" b="b" t="t" l="l"/>
              <a:pathLst>
                <a:path h="2510865" w="9347345">
                  <a:moveTo>
                    <a:pt x="0" y="0"/>
                  </a:moveTo>
                  <a:lnTo>
                    <a:pt x="9347345" y="0"/>
                  </a:lnTo>
                  <a:lnTo>
                    <a:pt x="9347345" y="2510865"/>
                  </a:lnTo>
                  <a:lnTo>
                    <a:pt x="0" y="2510865"/>
                  </a:lnTo>
                  <a:close/>
                </a:path>
              </a:pathLst>
            </a:custGeom>
            <a:solidFill>
              <a:srgbClr val="F6F6F6"/>
            </a:solidFill>
          </p:spPr>
        </p:sp>
        <p:sp>
          <p:nvSpPr>
            <p:cNvPr name="TextBox 4" id="4"/>
            <p:cNvSpPr txBox="true"/>
            <p:nvPr/>
          </p:nvSpPr>
          <p:spPr>
            <a:xfrm>
              <a:off x="0" y="-38100"/>
              <a:ext cx="9347345" cy="254896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0"/>
            <a:ext cx="5429066" cy="10287000"/>
            <a:chOff x="0" y="0"/>
            <a:chExt cx="7238755" cy="13716000"/>
          </a:xfrm>
        </p:grpSpPr>
        <p:pic>
          <p:nvPicPr>
            <p:cNvPr name="Picture 6" id="6"/>
            <p:cNvPicPr>
              <a:picLocks noChangeAspect="true"/>
            </p:cNvPicPr>
            <p:nvPr/>
          </p:nvPicPr>
          <p:blipFill>
            <a:blip r:embed="rId2"/>
            <a:srcRect l="12400" t="0" r="12400" b="0"/>
            <a:stretch>
              <a:fillRect/>
            </a:stretch>
          </p:blipFill>
          <p:spPr>
            <a:xfrm flipH="false" flipV="false">
              <a:off x="0" y="0"/>
              <a:ext cx="7238755" cy="13716000"/>
            </a:xfrm>
            <a:prstGeom prst="rect">
              <a:avLst/>
            </a:prstGeom>
          </p:spPr>
        </p:pic>
      </p:grpSp>
      <p:grpSp>
        <p:nvGrpSpPr>
          <p:cNvPr name="Group 7" id="7"/>
          <p:cNvGrpSpPr/>
          <p:nvPr/>
        </p:nvGrpSpPr>
        <p:grpSpPr>
          <a:xfrm rot="0">
            <a:off x="17259300" y="0"/>
            <a:ext cx="1694792" cy="10287000"/>
            <a:chOff x="0" y="0"/>
            <a:chExt cx="446365" cy="2709333"/>
          </a:xfrm>
        </p:grpSpPr>
        <p:sp>
          <p:nvSpPr>
            <p:cNvPr name="Freeform 8" id="8"/>
            <p:cNvSpPr/>
            <p:nvPr/>
          </p:nvSpPr>
          <p:spPr>
            <a:xfrm flipH="false" flipV="false" rot="0">
              <a:off x="0" y="0"/>
              <a:ext cx="446365" cy="2709333"/>
            </a:xfrm>
            <a:custGeom>
              <a:avLst/>
              <a:gdLst/>
              <a:ahLst/>
              <a:cxnLst/>
              <a:rect r="r" b="b" t="t" l="l"/>
              <a:pathLst>
                <a:path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name="TextBox 9" id="9"/>
            <p:cNvSpPr txBox="true"/>
            <p:nvPr/>
          </p:nvSpPr>
          <p:spPr>
            <a:xfrm>
              <a:off x="0" y="-38100"/>
              <a:ext cx="446365" cy="2747433"/>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7109187"/>
            <a:ext cx="1028700" cy="3177813"/>
            <a:chOff x="0" y="0"/>
            <a:chExt cx="812800" cy="2510865"/>
          </a:xfrm>
        </p:grpSpPr>
        <p:sp>
          <p:nvSpPr>
            <p:cNvPr name="Freeform 11" id="11"/>
            <p:cNvSpPr/>
            <p:nvPr/>
          </p:nvSpPr>
          <p:spPr>
            <a:xfrm flipH="false" flipV="false" rot="0">
              <a:off x="0" y="0"/>
              <a:ext cx="812800" cy="2510865"/>
            </a:xfrm>
            <a:custGeom>
              <a:avLst/>
              <a:gdLst/>
              <a:ahLst/>
              <a:cxnLst/>
              <a:rect r="r" b="b" t="t" l="l"/>
              <a:pathLst>
                <a:path h="2510865" w="812800">
                  <a:moveTo>
                    <a:pt x="0" y="0"/>
                  </a:moveTo>
                  <a:lnTo>
                    <a:pt x="812800" y="0"/>
                  </a:lnTo>
                  <a:lnTo>
                    <a:pt x="812800" y="2510865"/>
                  </a:lnTo>
                  <a:lnTo>
                    <a:pt x="0" y="2510865"/>
                  </a:lnTo>
                  <a:close/>
                </a:path>
              </a:pathLst>
            </a:custGeom>
            <a:solidFill>
              <a:srgbClr val="0345E4"/>
            </a:solidFill>
          </p:spPr>
        </p:sp>
        <p:sp>
          <p:nvSpPr>
            <p:cNvPr name="TextBox 12" id="12"/>
            <p:cNvSpPr txBox="true"/>
            <p:nvPr/>
          </p:nvSpPr>
          <p:spPr>
            <a:xfrm>
              <a:off x="0" y="-38100"/>
              <a:ext cx="812800" cy="254896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0"/>
            <a:ext cx="1028700" cy="10287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345E4"/>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7297118" y="2384162"/>
            <a:ext cx="969409" cy="96940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name="TextBox 18" id="18"/>
            <p:cNvSpPr txBox="true"/>
            <p:nvPr/>
          </p:nvSpPr>
          <p:spPr>
            <a:xfrm>
              <a:off x="63500" y="-3175"/>
              <a:ext cx="685800" cy="752475"/>
            </a:xfrm>
            <a:prstGeom prst="rect">
              <a:avLst/>
            </a:prstGeom>
          </p:spPr>
          <p:txBody>
            <a:bodyPr anchor="ctr" rtlCol="false" tIns="44470" lIns="44470" bIns="44470" rIns="44470"/>
            <a:lstStyle/>
            <a:p>
              <a:pPr algn="ctr">
                <a:lnSpc>
                  <a:spcPts val="4759"/>
                </a:lnSpc>
              </a:pPr>
              <a:r>
                <a:rPr lang="en-US" sz="3399">
                  <a:solidFill>
                    <a:srgbClr val="FFFFFF"/>
                  </a:solidFill>
                  <a:latin typeface="Garet Bold"/>
                </a:rPr>
                <a:t>01</a:t>
              </a:r>
            </a:p>
          </p:txBody>
        </p:sp>
      </p:grpSp>
      <p:grpSp>
        <p:nvGrpSpPr>
          <p:cNvPr name="Group 19" id="19"/>
          <p:cNvGrpSpPr/>
          <p:nvPr/>
        </p:nvGrpSpPr>
        <p:grpSpPr>
          <a:xfrm rot="0">
            <a:off x="7297118" y="3565108"/>
            <a:ext cx="969409" cy="96940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name="TextBox 21" id="21"/>
            <p:cNvSpPr txBox="true"/>
            <p:nvPr/>
          </p:nvSpPr>
          <p:spPr>
            <a:xfrm>
              <a:off x="63500" y="-3175"/>
              <a:ext cx="685800" cy="752475"/>
            </a:xfrm>
            <a:prstGeom prst="rect">
              <a:avLst/>
            </a:prstGeom>
          </p:spPr>
          <p:txBody>
            <a:bodyPr anchor="ctr" rtlCol="false" tIns="44470" lIns="44470" bIns="44470" rIns="44470"/>
            <a:lstStyle/>
            <a:p>
              <a:pPr algn="ctr">
                <a:lnSpc>
                  <a:spcPts val="4759"/>
                </a:lnSpc>
              </a:pPr>
              <a:r>
                <a:rPr lang="en-US" sz="3399">
                  <a:solidFill>
                    <a:srgbClr val="FFFFFF"/>
                  </a:solidFill>
                  <a:latin typeface="Garet Bold"/>
                </a:rPr>
                <a:t>02</a:t>
              </a:r>
            </a:p>
          </p:txBody>
        </p:sp>
      </p:grpSp>
      <p:grpSp>
        <p:nvGrpSpPr>
          <p:cNvPr name="Group 22" id="22"/>
          <p:cNvGrpSpPr/>
          <p:nvPr/>
        </p:nvGrpSpPr>
        <p:grpSpPr>
          <a:xfrm rot="0">
            <a:off x="7297118" y="4746054"/>
            <a:ext cx="969409" cy="96940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name="TextBox 24" id="24"/>
            <p:cNvSpPr txBox="true"/>
            <p:nvPr/>
          </p:nvSpPr>
          <p:spPr>
            <a:xfrm>
              <a:off x="63500" y="-3175"/>
              <a:ext cx="685800" cy="752475"/>
            </a:xfrm>
            <a:prstGeom prst="rect">
              <a:avLst/>
            </a:prstGeom>
          </p:spPr>
          <p:txBody>
            <a:bodyPr anchor="ctr" rtlCol="false" tIns="44470" lIns="44470" bIns="44470" rIns="44470"/>
            <a:lstStyle/>
            <a:p>
              <a:pPr algn="ctr">
                <a:lnSpc>
                  <a:spcPts val="4759"/>
                </a:lnSpc>
              </a:pPr>
              <a:r>
                <a:rPr lang="en-US" sz="3399">
                  <a:solidFill>
                    <a:srgbClr val="FFFFFF"/>
                  </a:solidFill>
                  <a:latin typeface="Garet Bold"/>
                </a:rPr>
                <a:t>03</a:t>
              </a:r>
            </a:p>
          </p:txBody>
        </p:sp>
      </p:grpSp>
      <p:grpSp>
        <p:nvGrpSpPr>
          <p:cNvPr name="Group 25" id="25"/>
          <p:cNvGrpSpPr/>
          <p:nvPr/>
        </p:nvGrpSpPr>
        <p:grpSpPr>
          <a:xfrm rot="0">
            <a:off x="7297118" y="5927000"/>
            <a:ext cx="969409" cy="969409"/>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name="TextBox 27" id="27"/>
            <p:cNvSpPr txBox="true"/>
            <p:nvPr/>
          </p:nvSpPr>
          <p:spPr>
            <a:xfrm>
              <a:off x="63500" y="-3175"/>
              <a:ext cx="685800" cy="752475"/>
            </a:xfrm>
            <a:prstGeom prst="rect">
              <a:avLst/>
            </a:prstGeom>
          </p:spPr>
          <p:txBody>
            <a:bodyPr anchor="ctr" rtlCol="false" tIns="44470" lIns="44470" bIns="44470" rIns="44470"/>
            <a:lstStyle/>
            <a:p>
              <a:pPr algn="ctr">
                <a:lnSpc>
                  <a:spcPts val="4759"/>
                </a:lnSpc>
              </a:pPr>
              <a:r>
                <a:rPr lang="en-US" sz="3399">
                  <a:solidFill>
                    <a:srgbClr val="FFFFFF"/>
                  </a:solidFill>
                  <a:latin typeface="Garet Bold"/>
                </a:rPr>
                <a:t>04</a:t>
              </a:r>
            </a:p>
          </p:txBody>
        </p:sp>
      </p:grpSp>
      <p:grpSp>
        <p:nvGrpSpPr>
          <p:cNvPr name="Group 28" id="28"/>
          <p:cNvGrpSpPr/>
          <p:nvPr/>
        </p:nvGrpSpPr>
        <p:grpSpPr>
          <a:xfrm rot="0">
            <a:off x="7297118" y="7107945"/>
            <a:ext cx="969409" cy="969409"/>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name="TextBox 30" id="30"/>
            <p:cNvSpPr txBox="true"/>
            <p:nvPr/>
          </p:nvSpPr>
          <p:spPr>
            <a:xfrm>
              <a:off x="63500" y="-3175"/>
              <a:ext cx="685800" cy="752475"/>
            </a:xfrm>
            <a:prstGeom prst="rect">
              <a:avLst/>
            </a:prstGeom>
          </p:spPr>
          <p:txBody>
            <a:bodyPr anchor="ctr" rtlCol="false" tIns="44470" lIns="44470" bIns="44470" rIns="44470"/>
            <a:lstStyle/>
            <a:p>
              <a:pPr algn="ctr">
                <a:lnSpc>
                  <a:spcPts val="4759"/>
                </a:lnSpc>
              </a:pPr>
              <a:r>
                <a:rPr lang="en-US" sz="3399">
                  <a:solidFill>
                    <a:srgbClr val="FFFFFF"/>
                  </a:solidFill>
                  <a:latin typeface="Garet Bold"/>
                </a:rPr>
                <a:t>05</a:t>
              </a:r>
            </a:p>
          </p:txBody>
        </p:sp>
      </p:grpSp>
      <p:grpSp>
        <p:nvGrpSpPr>
          <p:cNvPr name="Group 31" id="31"/>
          <p:cNvGrpSpPr/>
          <p:nvPr/>
        </p:nvGrpSpPr>
        <p:grpSpPr>
          <a:xfrm rot="0">
            <a:off x="7297118" y="8288891"/>
            <a:ext cx="969409" cy="969409"/>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name="TextBox 33" id="33"/>
            <p:cNvSpPr txBox="true"/>
            <p:nvPr/>
          </p:nvSpPr>
          <p:spPr>
            <a:xfrm>
              <a:off x="63500" y="-3175"/>
              <a:ext cx="685800" cy="752475"/>
            </a:xfrm>
            <a:prstGeom prst="rect">
              <a:avLst/>
            </a:prstGeom>
          </p:spPr>
          <p:txBody>
            <a:bodyPr anchor="ctr" rtlCol="false" tIns="44470" lIns="44470" bIns="44470" rIns="44470"/>
            <a:lstStyle/>
            <a:p>
              <a:pPr algn="ctr">
                <a:lnSpc>
                  <a:spcPts val="4759"/>
                </a:lnSpc>
              </a:pPr>
              <a:r>
                <a:rPr lang="en-US" sz="3399">
                  <a:solidFill>
                    <a:srgbClr val="FFFFFF"/>
                  </a:solidFill>
                  <a:latin typeface="Garet Bold"/>
                </a:rPr>
                <a:t>06</a:t>
              </a:r>
            </a:p>
          </p:txBody>
        </p:sp>
      </p:grpSp>
      <p:grpSp>
        <p:nvGrpSpPr>
          <p:cNvPr name="Group 34" id="34"/>
          <p:cNvGrpSpPr/>
          <p:nvPr/>
        </p:nvGrpSpPr>
        <p:grpSpPr>
          <a:xfrm rot="0">
            <a:off x="15011231" y="1028700"/>
            <a:ext cx="1652841" cy="1652841"/>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238884" y="0"/>
                  </a:moveTo>
                  <a:lnTo>
                    <a:pt x="573916" y="0"/>
                  </a:lnTo>
                  <a:cubicBezTo>
                    <a:pt x="705848" y="0"/>
                    <a:pt x="812800" y="106952"/>
                    <a:pt x="812800" y="238884"/>
                  </a:cubicBezTo>
                  <a:lnTo>
                    <a:pt x="812800" y="573916"/>
                  </a:lnTo>
                  <a:cubicBezTo>
                    <a:pt x="812800" y="705848"/>
                    <a:pt x="705848" y="812800"/>
                    <a:pt x="573916" y="812800"/>
                  </a:cubicBezTo>
                  <a:lnTo>
                    <a:pt x="238884" y="812800"/>
                  </a:lnTo>
                  <a:cubicBezTo>
                    <a:pt x="106952" y="812800"/>
                    <a:pt x="0" y="705848"/>
                    <a:pt x="0" y="573916"/>
                  </a:cubicBezTo>
                  <a:lnTo>
                    <a:pt x="0" y="238884"/>
                  </a:lnTo>
                  <a:cubicBezTo>
                    <a:pt x="0" y="106952"/>
                    <a:pt x="106952" y="0"/>
                    <a:pt x="238884" y="0"/>
                  </a:cubicBezTo>
                  <a:close/>
                </a:path>
              </a:pathLst>
            </a:custGeom>
            <a:solidFill>
              <a:srgbClr val="0345E4">
                <a:alpha val="29804"/>
              </a:srgbClr>
            </a:solidFill>
          </p:spPr>
        </p:sp>
        <p:sp>
          <p:nvSpPr>
            <p:cNvPr name="TextBox 36" id="3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14814124" y="816351"/>
            <a:ext cx="771724" cy="771724"/>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0">
            <a:off x="12919457" y="8414693"/>
            <a:ext cx="3744615" cy="3744615"/>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19608"/>
                </a:srgbClr>
              </a:solidFill>
              <a:prstDash val="solid"/>
              <a:miter/>
            </a:ln>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3" id="43"/>
          <p:cNvSpPr txBox="true"/>
          <p:nvPr/>
        </p:nvSpPr>
        <p:spPr>
          <a:xfrm rot="0">
            <a:off x="7297118" y="692526"/>
            <a:ext cx="7494647" cy="1155745"/>
          </a:xfrm>
          <a:prstGeom prst="rect">
            <a:avLst/>
          </a:prstGeom>
        </p:spPr>
        <p:txBody>
          <a:bodyPr anchor="t" rtlCol="false" tIns="0" lIns="0" bIns="0" rIns="0">
            <a:spAutoFit/>
          </a:bodyPr>
          <a:lstStyle/>
          <a:p>
            <a:pPr algn="l">
              <a:lnSpc>
                <a:spcPts val="9487"/>
              </a:lnSpc>
            </a:pPr>
            <a:r>
              <a:rPr lang="en-US" sz="6776">
                <a:solidFill>
                  <a:srgbClr val="000000"/>
                </a:solidFill>
                <a:latin typeface="Garet Bold"/>
              </a:rPr>
              <a:t>CONTENT</a:t>
            </a:r>
          </a:p>
        </p:txBody>
      </p:sp>
      <p:sp>
        <p:nvSpPr>
          <p:cNvPr name="TextBox 44" id="44"/>
          <p:cNvSpPr txBox="true"/>
          <p:nvPr/>
        </p:nvSpPr>
        <p:spPr>
          <a:xfrm rot="0">
            <a:off x="8485829" y="2633916"/>
            <a:ext cx="7351823" cy="422275"/>
          </a:xfrm>
          <a:prstGeom prst="rect">
            <a:avLst/>
          </a:prstGeom>
        </p:spPr>
        <p:txBody>
          <a:bodyPr anchor="t" rtlCol="false" tIns="0" lIns="0" bIns="0" rIns="0">
            <a:spAutoFit/>
          </a:bodyPr>
          <a:lstStyle/>
          <a:p>
            <a:pPr algn="l">
              <a:lnSpc>
                <a:spcPts val="3499"/>
              </a:lnSpc>
            </a:pPr>
            <a:r>
              <a:rPr lang="en-US" sz="2499">
                <a:solidFill>
                  <a:srgbClr val="000000"/>
                </a:solidFill>
                <a:latin typeface="Garet"/>
              </a:rPr>
              <a:t>Overview</a:t>
            </a:r>
          </a:p>
        </p:txBody>
      </p:sp>
      <p:sp>
        <p:nvSpPr>
          <p:cNvPr name="TextBox 45" id="45"/>
          <p:cNvSpPr txBox="true"/>
          <p:nvPr/>
        </p:nvSpPr>
        <p:spPr>
          <a:xfrm rot="0">
            <a:off x="8485829" y="3814862"/>
            <a:ext cx="7351823" cy="422275"/>
          </a:xfrm>
          <a:prstGeom prst="rect">
            <a:avLst/>
          </a:prstGeom>
        </p:spPr>
        <p:txBody>
          <a:bodyPr anchor="t" rtlCol="false" tIns="0" lIns="0" bIns="0" rIns="0">
            <a:spAutoFit/>
          </a:bodyPr>
          <a:lstStyle/>
          <a:p>
            <a:pPr algn="l">
              <a:lnSpc>
                <a:spcPts val="3499"/>
              </a:lnSpc>
            </a:pPr>
            <a:r>
              <a:rPr lang="en-US" sz="2499">
                <a:solidFill>
                  <a:srgbClr val="000000"/>
                </a:solidFill>
                <a:latin typeface="Garet"/>
              </a:rPr>
              <a:t>Problem Statement </a:t>
            </a:r>
          </a:p>
        </p:txBody>
      </p:sp>
      <p:sp>
        <p:nvSpPr>
          <p:cNvPr name="TextBox 46" id="46"/>
          <p:cNvSpPr txBox="true"/>
          <p:nvPr/>
        </p:nvSpPr>
        <p:spPr>
          <a:xfrm rot="0">
            <a:off x="8485829" y="4995808"/>
            <a:ext cx="7351823" cy="422275"/>
          </a:xfrm>
          <a:prstGeom prst="rect">
            <a:avLst/>
          </a:prstGeom>
        </p:spPr>
        <p:txBody>
          <a:bodyPr anchor="t" rtlCol="false" tIns="0" lIns="0" bIns="0" rIns="0">
            <a:spAutoFit/>
          </a:bodyPr>
          <a:lstStyle/>
          <a:p>
            <a:pPr algn="l">
              <a:lnSpc>
                <a:spcPts val="3499"/>
              </a:lnSpc>
            </a:pPr>
            <a:r>
              <a:rPr lang="en-US" sz="2499">
                <a:solidFill>
                  <a:srgbClr val="000000"/>
                </a:solidFill>
                <a:latin typeface="Garet"/>
              </a:rPr>
              <a:t>Dataset Information:</a:t>
            </a:r>
          </a:p>
        </p:txBody>
      </p:sp>
      <p:sp>
        <p:nvSpPr>
          <p:cNvPr name="TextBox 47" id="47"/>
          <p:cNvSpPr txBox="true"/>
          <p:nvPr/>
        </p:nvSpPr>
        <p:spPr>
          <a:xfrm rot="0">
            <a:off x="8485829" y="6176754"/>
            <a:ext cx="7351823" cy="422275"/>
          </a:xfrm>
          <a:prstGeom prst="rect">
            <a:avLst/>
          </a:prstGeom>
        </p:spPr>
        <p:txBody>
          <a:bodyPr anchor="t" rtlCol="false" tIns="0" lIns="0" bIns="0" rIns="0">
            <a:spAutoFit/>
          </a:bodyPr>
          <a:lstStyle/>
          <a:p>
            <a:pPr algn="l">
              <a:lnSpc>
                <a:spcPts val="3499"/>
              </a:lnSpc>
            </a:pPr>
            <a:r>
              <a:rPr lang="en-US" sz="2499">
                <a:solidFill>
                  <a:srgbClr val="000000"/>
                </a:solidFill>
                <a:latin typeface="Garet"/>
              </a:rPr>
              <a:t>Analysis</a:t>
            </a:r>
          </a:p>
        </p:txBody>
      </p:sp>
      <p:sp>
        <p:nvSpPr>
          <p:cNvPr name="TextBox 48" id="48"/>
          <p:cNvSpPr txBox="true"/>
          <p:nvPr/>
        </p:nvSpPr>
        <p:spPr>
          <a:xfrm rot="0">
            <a:off x="8485829" y="7357700"/>
            <a:ext cx="7351823" cy="422275"/>
          </a:xfrm>
          <a:prstGeom prst="rect">
            <a:avLst/>
          </a:prstGeom>
        </p:spPr>
        <p:txBody>
          <a:bodyPr anchor="t" rtlCol="false" tIns="0" lIns="0" bIns="0" rIns="0">
            <a:spAutoFit/>
          </a:bodyPr>
          <a:lstStyle/>
          <a:p>
            <a:pPr algn="l">
              <a:lnSpc>
                <a:spcPts val="3499"/>
              </a:lnSpc>
            </a:pPr>
            <a:r>
              <a:rPr lang="en-US" sz="2499">
                <a:solidFill>
                  <a:srgbClr val="000000"/>
                </a:solidFill>
                <a:latin typeface="Garet"/>
              </a:rPr>
              <a:t>Summary</a:t>
            </a:r>
          </a:p>
        </p:txBody>
      </p:sp>
      <p:sp>
        <p:nvSpPr>
          <p:cNvPr name="TextBox 49" id="49"/>
          <p:cNvSpPr txBox="true"/>
          <p:nvPr/>
        </p:nvSpPr>
        <p:spPr>
          <a:xfrm rot="0">
            <a:off x="8485829" y="8538646"/>
            <a:ext cx="7351823" cy="422275"/>
          </a:xfrm>
          <a:prstGeom prst="rect">
            <a:avLst/>
          </a:prstGeom>
        </p:spPr>
        <p:txBody>
          <a:bodyPr anchor="t" rtlCol="false" tIns="0" lIns="0" bIns="0" rIns="0">
            <a:spAutoFit/>
          </a:bodyPr>
          <a:lstStyle/>
          <a:p>
            <a:pPr algn="l">
              <a:lnSpc>
                <a:spcPts val="3499"/>
              </a:lnSpc>
            </a:pPr>
            <a:r>
              <a:rPr lang="en-US" sz="2499">
                <a:solidFill>
                  <a:srgbClr val="000000"/>
                </a:solidFill>
                <a:latin typeface="Garet"/>
              </a:rPr>
              <a:t>Contact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6770594" cy="10287000"/>
            <a:chOff x="0" y="0"/>
            <a:chExt cx="1783202" cy="2709333"/>
          </a:xfrm>
        </p:grpSpPr>
        <p:sp>
          <p:nvSpPr>
            <p:cNvPr name="Freeform 3" id="3"/>
            <p:cNvSpPr/>
            <p:nvPr/>
          </p:nvSpPr>
          <p:spPr>
            <a:xfrm flipH="false" flipV="false" rot="0">
              <a:off x="0" y="0"/>
              <a:ext cx="1783202" cy="2709333"/>
            </a:xfrm>
            <a:custGeom>
              <a:avLst/>
              <a:gdLst/>
              <a:ahLst/>
              <a:cxnLst/>
              <a:rect r="r" b="b" t="t" l="l"/>
              <a:pathLst>
                <a:path h="2709333" w="1783202">
                  <a:moveTo>
                    <a:pt x="0" y="0"/>
                  </a:moveTo>
                  <a:lnTo>
                    <a:pt x="1783202" y="0"/>
                  </a:lnTo>
                  <a:lnTo>
                    <a:pt x="1783202" y="2709333"/>
                  </a:lnTo>
                  <a:lnTo>
                    <a:pt x="0" y="2709333"/>
                  </a:lnTo>
                  <a:close/>
                </a:path>
              </a:pathLst>
            </a:custGeom>
            <a:solidFill>
              <a:srgbClr val="0345E4"/>
            </a:solidFill>
          </p:spPr>
        </p:sp>
        <p:sp>
          <p:nvSpPr>
            <p:cNvPr name="TextBox 4" id="4"/>
            <p:cNvSpPr txBox="true"/>
            <p:nvPr/>
          </p:nvSpPr>
          <p:spPr>
            <a:xfrm>
              <a:off x="0" y="-38100"/>
              <a:ext cx="1783202"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916626" y="1908721"/>
            <a:ext cx="1310100" cy="0"/>
          </a:xfrm>
          <a:prstGeom prst="line">
            <a:avLst/>
          </a:prstGeom>
          <a:ln cap="flat" w="95250">
            <a:solidFill>
              <a:srgbClr val="FFFFFF"/>
            </a:solidFill>
            <a:prstDash val="solid"/>
            <a:headEnd type="none" len="sm" w="sm"/>
            <a:tailEnd type="none" len="sm" w="sm"/>
          </a:ln>
        </p:spPr>
      </p:sp>
      <p:sp>
        <p:nvSpPr>
          <p:cNvPr name="TextBox 6" id="6"/>
          <p:cNvSpPr txBox="true"/>
          <p:nvPr/>
        </p:nvSpPr>
        <p:spPr>
          <a:xfrm rot="0">
            <a:off x="839945" y="744695"/>
            <a:ext cx="4568944" cy="854076"/>
          </a:xfrm>
          <a:prstGeom prst="rect">
            <a:avLst/>
          </a:prstGeom>
        </p:spPr>
        <p:txBody>
          <a:bodyPr anchor="t" rtlCol="false" tIns="0" lIns="0" bIns="0" rIns="0">
            <a:spAutoFit/>
          </a:bodyPr>
          <a:lstStyle/>
          <a:p>
            <a:pPr algn="l">
              <a:lnSpc>
                <a:spcPts val="6999"/>
              </a:lnSpc>
            </a:pPr>
            <a:r>
              <a:rPr lang="en-US" sz="4999" spc="99">
                <a:solidFill>
                  <a:srgbClr val="FFFFFF"/>
                </a:solidFill>
                <a:latin typeface="Garet Bold"/>
              </a:rPr>
              <a:t>OVERVIEW</a:t>
            </a:r>
          </a:p>
        </p:txBody>
      </p:sp>
      <p:sp>
        <p:nvSpPr>
          <p:cNvPr name="TextBox 7" id="7"/>
          <p:cNvSpPr txBox="true"/>
          <p:nvPr/>
        </p:nvSpPr>
        <p:spPr>
          <a:xfrm rot="0">
            <a:off x="916626" y="2493349"/>
            <a:ext cx="5004077" cy="7136765"/>
          </a:xfrm>
          <a:prstGeom prst="rect">
            <a:avLst/>
          </a:prstGeom>
        </p:spPr>
        <p:txBody>
          <a:bodyPr anchor="t" rtlCol="false" tIns="0" lIns="0" bIns="0" rIns="0">
            <a:spAutoFit/>
          </a:bodyPr>
          <a:lstStyle/>
          <a:p>
            <a:pPr algn="just" marL="0" indent="0" lvl="0">
              <a:lnSpc>
                <a:spcPts val="3565"/>
              </a:lnSpc>
            </a:pPr>
            <a:r>
              <a:rPr lang="en-US" sz="2300">
                <a:solidFill>
                  <a:srgbClr val="FFFFFF"/>
                </a:solidFill>
                <a:latin typeface="Open Sans"/>
              </a:rPr>
              <a:t>he Mahatma Gandhi National Rural Employment Guarantee Act (MGNREGA), previously known as the National Rural Employment Guarantee Act (NREGA), represents a cornerstone of India's social welfare framework. This act ensures that rural households are entitled to a minimum of 100 days of wage-earning employment annually, provided that adult members are willing to engage in unskilled manual labor. The primary objectives of MGNREGA are to reduce rural poverty, empower women, and foster social inclusion.</a:t>
            </a:r>
          </a:p>
        </p:txBody>
      </p:sp>
      <p:grpSp>
        <p:nvGrpSpPr>
          <p:cNvPr name="Group 8" id="8"/>
          <p:cNvGrpSpPr/>
          <p:nvPr/>
        </p:nvGrpSpPr>
        <p:grpSpPr>
          <a:xfrm rot="0">
            <a:off x="7357338" y="2374195"/>
            <a:ext cx="732337" cy="7323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r>
                <a:rPr lang="en-US" sz="1899">
                  <a:solidFill>
                    <a:srgbClr val="FFFFFF"/>
                  </a:solidFill>
                  <a:latin typeface="Garet Bold"/>
                </a:rPr>
                <a:t>01</a:t>
              </a:r>
            </a:p>
          </p:txBody>
        </p:sp>
      </p:grpSp>
      <p:sp>
        <p:nvSpPr>
          <p:cNvPr name="TextBox 11" id="11"/>
          <p:cNvSpPr txBox="true"/>
          <p:nvPr/>
        </p:nvSpPr>
        <p:spPr>
          <a:xfrm rot="0">
            <a:off x="8278430" y="2986281"/>
            <a:ext cx="9328172" cy="1692910"/>
          </a:xfrm>
          <a:prstGeom prst="rect">
            <a:avLst/>
          </a:prstGeom>
        </p:spPr>
        <p:txBody>
          <a:bodyPr anchor="t" rtlCol="false" tIns="0" lIns="0" bIns="0" rIns="0">
            <a:spAutoFit/>
          </a:bodyPr>
          <a:lstStyle/>
          <a:p>
            <a:pPr algn="just" marL="0" indent="0" lvl="0">
              <a:lnSpc>
                <a:spcPts val="3410"/>
              </a:lnSpc>
            </a:pPr>
            <a:r>
              <a:rPr lang="en-US" sz="2200">
                <a:solidFill>
                  <a:srgbClr val="000000"/>
                </a:solidFill>
                <a:latin typeface="Open Sans"/>
              </a:rPr>
              <a:t>Our project uses SQL to deeply analyze MGNREGA data, uncovering key trends and patterns in its implementation and impact across different states. This analysis highlights areas of success and identifies opportunities for improvement.</a:t>
            </a:r>
          </a:p>
        </p:txBody>
      </p:sp>
      <p:sp>
        <p:nvSpPr>
          <p:cNvPr name="TextBox 12" id="12"/>
          <p:cNvSpPr txBox="true"/>
          <p:nvPr/>
        </p:nvSpPr>
        <p:spPr>
          <a:xfrm rot="0">
            <a:off x="8278430" y="2505414"/>
            <a:ext cx="6015832" cy="422275"/>
          </a:xfrm>
          <a:prstGeom prst="rect">
            <a:avLst/>
          </a:prstGeom>
        </p:spPr>
        <p:txBody>
          <a:bodyPr anchor="t" rtlCol="false" tIns="0" lIns="0" bIns="0" rIns="0">
            <a:spAutoFit/>
          </a:bodyPr>
          <a:lstStyle/>
          <a:p>
            <a:pPr algn="l">
              <a:lnSpc>
                <a:spcPts val="3499"/>
              </a:lnSpc>
            </a:pPr>
            <a:r>
              <a:rPr lang="en-US" sz="2499">
                <a:solidFill>
                  <a:srgbClr val="000000"/>
                </a:solidFill>
                <a:latin typeface="Garet Bold"/>
              </a:rPr>
              <a:t>Data Analysis and Strategic Insights</a:t>
            </a:r>
          </a:p>
        </p:txBody>
      </p:sp>
      <p:grpSp>
        <p:nvGrpSpPr>
          <p:cNvPr name="Group 13" id="13"/>
          <p:cNvGrpSpPr/>
          <p:nvPr/>
        </p:nvGrpSpPr>
        <p:grpSpPr>
          <a:xfrm rot="0">
            <a:off x="7357338" y="4698241"/>
            <a:ext cx="732337" cy="73233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659"/>
                </a:lnSpc>
              </a:pPr>
              <a:r>
                <a:rPr lang="en-US" sz="1899">
                  <a:solidFill>
                    <a:srgbClr val="FFFFFF"/>
                  </a:solidFill>
                  <a:latin typeface="Garet Bold"/>
                </a:rPr>
                <a:t>02</a:t>
              </a:r>
            </a:p>
          </p:txBody>
        </p:sp>
      </p:grpSp>
      <p:sp>
        <p:nvSpPr>
          <p:cNvPr name="TextBox 16" id="16"/>
          <p:cNvSpPr txBox="true"/>
          <p:nvPr/>
        </p:nvSpPr>
        <p:spPr>
          <a:xfrm rot="0">
            <a:off x="8278430" y="5354378"/>
            <a:ext cx="9328172" cy="1692910"/>
          </a:xfrm>
          <a:prstGeom prst="rect">
            <a:avLst/>
          </a:prstGeom>
        </p:spPr>
        <p:txBody>
          <a:bodyPr anchor="t" rtlCol="false" tIns="0" lIns="0" bIns="0" rIns="0">
            <a:spAutoFit/>
          </a:bodyPr>
          <a:lstStyle/>
          <a:p>
            <a:pPr algn="just" marL="0" indent="0" lvl="0">
              <a:lnSpc>
                <a:spcPts val="3410"/>
              </a:lnSpc>
            </a:pPr>
            <a:r>
              <a:rPr lang="en-US" sz="2200">
                <a:solidFill>
                  <a:srgbClr val="000000"/>
                </a:solidFill>
                <a:latin typeface="Open Sans"/>
              </a:rPr>
              <a:t>Using Power BI, we create visualizations that clearly show employment distribution, financial expenditures, and gender participation across states. These interactive reports provide stakeholders with actionable insights and detailed data exploration to improve decision-making.</a:t>
            </a:r>
          </a:p>
        </p:txBody>
      </p:sp>
      <p:sp>
        <p:nvSpPr>
          <p:cNvPr name="TextBox 17" id="17"/>
          <p:cNvSpPr txBox="true"/>
          <p:nvPr/>
        </p:nvSpPr>
        <p:spPr>
          <a:xfrm rot="0">
            <a:off x="8278430" y="4829460"/>
            <a:ext cx="5503645" cy="422275"/>
          </a:xfrm>
          <a:prstGeom prst="rect">
            <a:avLst/>
          </a:prstGeom>
        </p:spPr>
        <p:txBody>
          <a:bodyPr anchor="t" rtlCol="false" tIns="0" lIns="0" bIns="0" rIns="0">
            <a:spAutoFit/>
          </a:bodyPr>
          <a:lstStyle/>
          <a:p>
            <a:pPr algn="l">
              <a:lnSpc>
                <a:spcPts val="3499"/>
              </a:lnSpc>
            </a:pPr>
            <a:r>
              <a:rPr lang="en-US" sz="2499">
                <a:solidFill>
                  <a:srgbClr val="000000"/>
                </a:solidFill>
                <a:latin typeface="Garet Bold"/>
              </a:rPr>
              <a:t>Visualization with Power BI</a:t>
            </a:r>
          </a:p>
        </p:txBody>
      </p:sp>
      <p:grpSp>
        <p:nvGrpSpPr>
          <p:cNvPr name="Group 18" id="18"/>
          <p:cNvGrpSpPr/>
          <p:nvPr/>
        </p:nvGrpSpPr>
        <p:grpSpPr>
          <a:xfrm rot="0">
            <a:off x="7357338" y="7022287"/>
            <a:ext cx="732337" cy="73233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2659"/>
                </a:lnSpc>
              </a:pPr>
              <a:r>
                <a:rPr lang="en-US" sz="1899">
                  <a:solidFill>
                    <a:srgbClr val="FFFFFF"/>
                  </a:solidFill>
                  <a:latin typeface="Garet Bold"/>
                </a:rPr>
                <a:t>03</a:t>
              </a:r>
            </a:p>
          </p:txBody>
        </p:sp>
      </p:grpSp>
      <p:grpSp>
        <p:nvGrpSpPr>
          <p:cNvPr name="Group 21" id="21"/>
          <p:cNvGrpSpPr/>
          <p:nvPr/>
        </p:nvGrpSpPr>
        <p:grpSpPr>
          <a:xfrm rot="0">
            <a:off x="15740861" y="6749958"/>
            <a:ext cx="4596322" cy="459632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0" cap="sq">
              <a:solidFill>
                <a:srgbClr val="F6F6F6"/>
              </a:solidFill>
              <a:prstDash val="solid"/>
              <a:miter/>
            </a:ln>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8278430" y="7678424"/>
            <a:ext cx="9328172" cy="2121535"/>
          </a:xfrm>
          <a:prstGeom prst="rect">
            <a:avLst/>
          </a:prstGeom>
        </p:spPr>
        <p:txBody>
          <a:bodyPr anchor="t" rtlCol="false" tIns="0" lIns="0" bIns="0" rIns="0">
            <a:spAutoFit/>
          </a:bodyPr>
          <a:lstStyle/>
          <a:p>
            <a:pPr algn="just" marL="0" indent="0" lvl="0">
              <a:lnSpc>
                <a:spcPts val="3410"/>
              </a:lnSpc>
            </a:pPr>
            <a:r>
              <a:rPr lang="en-US" sz="2200">
                <a:solidFill>
                  <a:srgbClr val="000000"/>
                </a:solidFill>
                <a:latin typeface="Open Sans"/>
              </a:rPr>
              <a:t>Our analysis leads to specific recommendations for improving MGNREGA's efficiency and effectiveness. We suggest optimizing fund allocation, boosting employment opportunities, and empowering women. We also recognize limitations in data quality and scope and outline future steps to address these issues.</a:t>
            </a:r>
          </a:p>
        </p:txBody>
      </p:sp>
      <p:sp>
        <p:nvSpPr>
          <p:cNvPr name="TextBox 25" id="25"/>
          <p:cNvSpPr txBox="true"/>
          <p:nvPr/>
        </p:nvSpPr>
        <p:spPr>
          <a:xfrm rot="0">
            <a:off x="8278430" y="7153505"/>
            <a:ext cx="5847259" cy="422275"/>
          </a:xfrm>
          <a:prstGeom prst="rect">
            <a:avLst/>
          </a:prstGeom>
        </p:spPr>
        <p:txBody>
          <a:bodyPr anchor="t" rtlCol="false" tIns="0" lIns="0" bIns="0" rIns="0">
            <a:spAutoFit/>
          </a:bodyPr>
          <a:lstStyle/>
          <a:p>
            <a:pPr algn="l">
              <a:lnSpc>
                <a:spcPts val="3499"/>
              </a:lnSpc>
            </a:pPr>
            <a:r>
              <a:rPr lang="en-US" sz="2499">
                <a:solidFill>
                  <a:srgbClr val="000000"/>
                </a:solidFill>
                <a:latin typeface="Garet Bold"/>
              </a:rPr>
              <a:t>Recommendations and Limitations</a:t>
            </a:r>
          </a:p>
        </p:txBody>
      </p:sp>
      <p:grpSp>
        <p:nvGrpSpPr>
          <p:cNvPr name="Group 26" id="26"/>
          <p:cNvGrpSpPr/>
          <p:nvPr/>
        </p:nvGrpSpPr>
        <p:grpSpPr>
          <a:xfrm rot="5400000">
            <a:off x="8278430" y="340111"/>
            <a:ext cx="1479329" cy="1479329"/>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4"/>
              </a:srgbClr>
            </a:solidFill>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5400000">
            <a:off x="9293368" y="1219358"/>
            <a:ext cx="771724" cy="77172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5400000">
            <a:off x="5324660" y="9332092"/>
            <a:ext cx="596043" cy="596043"/>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7368147" cy="1543194"/>
            <a:chOff x="0" y="0"/>
            <a:chExt cx="4574327" cy="406438"/>
          </a:xfrm>
        </p:grpSpPr>
        <p:sp>
          <p:nvSpPr>
            <p:cNvPr name="Freeform 3" id="3"/>
            <p:cNvSpPr/>
            <p:nvPr/>
          </p:nvSpPr>
          <p:spPr>
            <a:xfrm flipH="false" flipV="false" rot="0">
              <a:off x="0" y="0"/>
              <a:ext cx="4574327" cy="406438"/>
            </a:xfrm>
            <a:custGeom>
              <a:avLst/>
              <a:gdLst/>
              <a:ahLst/>
              <a:cxnLst/>
              <a:rect r="r" b="b" t="t" l="l"/>
              <a:pathLst>
                <a:path h="406438" w="4574327">
                  <a:moveTo>
                    <a:pt x="0" y="0"/>
                  </a:moveTo>
                  <a:lnTo>
                    <a:pt x="4574327" y="0"/>
                  </a:lnTo>
                  <a:lnTo>
                    <a:pt x="4574327" y="406438"/>
                  </a:lnTo>
                  <a:lnTo>
                    <a:pt x="0" y="406438"/>
                  </a:lnTo>
                  <a:close/>
                </a:path>
              </a:pathLst>
            </a:custGeom>
            <a:solidFill>
              <a:srgbClr val="0345E4"/>
            </a:solidFill>
          </p:spPr>
        </p:sp>
        <p:sp>
          <p:nvSpPr>
            <p:cNvPr name="TextBox 4" id="4"/>
            <p:cNvSpPr txBox="true"/>
            <p:nvPr/>
          </p:nvSpPr>
          <p:spPr>
            <a:xfrm>
              <a:off x="0" y="-38100"/>
              <a:ext cx="4574327" cy="44453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867616" y="771597"/>
            <a:ext cx="5420384" cy="10683215"/>
          </a:xfrm>
          <a:custGeom>
            <a:avLst/>
            <a:gdLst/>
            <a:ahLst/>
            <a:cxnLst/>
            <a:rect r="r" b="b" t="t" l="l"/>
            <a:pathLst>
              <a:path h="10683215" w="5420384">
                <a:moveTo>
                  <a:pt x="0" y="0"/>
                </a:moveTo>
                <a:lnTo>
                  <a:pt x="5420384" y="0"/>
                </a:lnTo>
                <a:lnTo>
                  <a:pt x="5420384" y="10683215"/>
                </a:lnTo>
                <a:lnTo>
                  <a:pt x="0" y="10683215"/>
                </a:lnTo>
                <a:lnTo>
                  <a:pt x="0" y="0"/>
                </a:lnTo>
                <a:close/>
              </a:path>
            </a:pathLst>
          </a:custGeom>
          <a:blipFill>
            <a:blip r:embed="rId2"/>
            <a:stretch>
              <a:fillRect l="-43953" t="0" r="-43953" b="0"/>
            </a:stretch>
          </a:blipFill>
        </p:spPr>
      </p:sp>
      <p:sp>
        <p:nvSpPr>
          <p:cNvPr name="TextBox 6" id="6"/>
          <p:cNvSpPr txBox="true"/>
          <p:nvPr/>
        </p:nvSpPr>
        <p:spPr>
          <a:xfrm rot="0">
            <a:off x="919853" y="296934"/>
            <a:ext cx="10769833" cy="854076"/>
          </a:xfrm>
          <a:prstGeom prst="rect">
            <a:avLst/>
          </a:prstGeom>
        </p:spPr>
        <p:txBody>
          <a:bodyPr anchor="t" rtlCol="false" tIns="0" lIns="0" bIns="0" rIns="0">
            <a:spAutoFit/>
          </a:bodyPr>
          <a:lstStyle/>
          <a:p>
            <a:pPr algn="l">
              <a:lnSpc>
                <a:spcPts val="6999"/>
              </a:lnSpc>
            </a:pPr>
            <a:r>
              <a:rPr lang="en-US" sz="4999" spc="99">
                <a:solidFill>
                  <a:srgbClr val="FFFFFF"/>
                </a:solidFill>
                <a:latin typeface="Garet Bold"/>
              </a:rPr>
              <a:t>PROBLEM STATEMENT </a:t>
            </a:r>
          </a:p>
        </p:txBody>
      </p:sp>
      <p:sp>
        <p:nvSpPr>
          <p:cNvPr name="TextBox 7" id="7"/>
          <p:cNvSpPr txBox="true"/>
          <p:nvPr/>
        </p:nvSpPr>
        <p:spPr>
          <a:xfrm rot="0">
            <a:off x="919853" y="2158421"/>
            <a:ext cx="11482396" cy="1298575"/>
          </a:xfrm>
          <a:prstGeom prst="rect">
            <a:avLst/>
          </a:prstGeom>
        </p:spPr>
        <p:txBody>
          <a:bodyPr anchor="t" rtlCol="false" tIns="0" lIns="0" bIns="0" rIns="0">
            <a:spAutoFit/>
          </a:bodyPr>
          <a:lstStyle/>
          <a:p>
            <a:pPr algn="l">
              <a:lnSpc>
                <a:spcPts val="3499"/>
              </a:lnSpc>
            </a:pPr>
            <a:r>
              <a:rPr lang="en-US" sz="2499">
                <a:solidFill>
                  <a:srgbClr val="000000"/>
                </a:solidFill>
                <a:latin typeface="Garet Bold"/>
              </a:rPr>
              <a:t>NREGA is a vital initiative to alleviate rural unemployment and poverty. This project seeks to address </a:t>
            </a:r>
            <a:r>
              <a:rPr lang="en-US" sz="2499">
                <a:solidFill>
                  <a:srgbClr val="000000"/>
                </a:solidFill>
                <a:latin typeface="Garet Bold"/>
              </a:rPr>
              <a:t>several key questions and challenges associated with NREGA:</a:t>
            </a:r>
          </a:p>
        </p:txBody>
      </p:sp>
      <p:sp>
        <p:nvSpPr>
          <p:cNvPr name="TextBox 8" id="8"/>
          <p:cNvSpPr txBox="true"/>
          <p:nvPr/>
        </p:nvSpPr>
        <p:spPr>
          <a:xfrm rot="0">
            <a:off x="1028700" y="4466646"/>
            <a:ext cx="10951197" cy="436562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Garet"/>
              </a:rPr>
              <a:t>How effective is NREGA in providing employment opportunities to rural households?</a:t>
            </a:r>
          </a:p>
          <a:p>
            <a:pPr algn="l" marL="539749" indent="-269875" lvl="1">
              <a:lnSpc>
                <a:spcPts val="3499"/>
              </a:lnSpc>
              <a:buFont typeface="Arial"/>
              <a:buChar char="•"/>
            </a:pPr>
            <a:r>
              <a:rPr lang="en-US" sz="2499">
                <a:solidFill>
                  <a:srgbClr val="000000"/>
                </a:solidFill>
                <a:latin typeface="Garet"/>
              </a:rPr>
              <a:t>Are there regional disparities in the implementation and outcomes of the scheme?</a:t>
            </a:r>
          </a:p>
          <a:p>
            <a:pPr algn="l" marL="539749" indent="-269875" lvl="1">
              <a:lnSpc>
                <a:spcPts val="3499"/>
              </a:lnSpc>
              <a:buFont typeface="Arial"/>
              <a:buChar char="•"/>
            </a:pPr>
            <a:r>
              <a:rPr lang="en-US" sz="2499">
                <a:solidFill>
                  <a:srgbClr val="000000"/>
                </a:solidFill>
                <a:latin typeface="Garet"/>
              </a:rPr>
              <a:t>What is the utilization of the allocated budget, and how does it correlate with employment generation?</a:t>
            </a:r>
          </a:p>
          <a:p>
            <a:pPr algn="l" marL="539749" indent="-269875" lvl="1">
              <a:lnSpc>
                <a:spcPts val="3499"/>
              </a:lnSpc>
              <a:buFont typeface="Arial"/>
              <a:buChar char="•"/>
            </a:pPr>
            <a:r>
              <a:rPr lang="en-US" sz="2499">
                <a:solidFill>
                  <a:srgbClr val="000000"/>
                </a:solidFill>
                <a:latin typeface="Garet"/>
              </a:rPr>
              <a:t>What are the key factors contributing to the completion of NREGA works, and are there any roadblocks to its success?</a:t>
            </a:r>
          </a:p>
          <a:p>
            <a:pPr algn="l" marL="539749" indent="-269875" lvl="1">
              <a:lnSpc>
                <a:spcPts val="3499"/>
              </a:lnSpc>
              <a:buFont typeface="Arial"/>
              <a:buChar char="•"/>
            </a:pPr>
            <a:r>
              <a:rPr lang="en-US" sz="2499">
                <a:solidFill>
                  <a:srgbClr val="000000"/>
                </a:solidFill>
                <a:latin typeface="Garet"/>
              </a:rPr>
              <a:t>Can data-driven insights guide policymakers and administrators in optimizing the scheme's impact?</a:t>
            </a:r>
          </a:p>
        </p:txBody>
      </p:sp>
      <p:grpSp>
        <p:nvGrpSpPr>
          <p:cNvPr name="Group 9" id="9"/>
          <p:cNvGrpSpPr/>
          <p:nvPr/>
        </p:nvGrpSpPr>
        <p:grpSpPr>
          <a:xfrm rot="0">
            <a:off x="12353266" y="7883500"/>
            <a:ext cx="1028700" cy="3177813"/>
            <a:chOff x="0" y="0"/>
            <a:chExt cx="812800" cy="2510865"/>
          </a:xfrm>
        </p:grpSpPr>
        <p:sp>
          <p:nvSpPr>
            <p:cNvPr name="Freeform 10" id="10"/>
            <p:cNvSpPr/>
            <p:nvPr/>
          </p:nvSpPr>
          <p:spPr>
            <a:xfrm flipH="false" flipV="false" rot="0">
              <a:off x="0" y="0"/>
              <a:ext cx="812800" cy="2510865"/>
            </a:xfrm>
            <a:custGeom>
              <a:avLst/>
              <a:gdLst/>
              <a:ahLst/>
              <a:cxnLst/>
              <a:rect r="r" b="b" t="t" l="l"/>
              <a:pathLst>
                <a:path h="2510865" w="812800">
                  <a:moveTo>
                    <a:pt x="0" y="0"/>
                  </a:moveTo>
                  <a:lnTo>
                    <a:pt x="812800" y="0"/>
                  </a:lnTo>
                  <a:lnTo>
                    <a:pt x="812800" y="2510865"/>
                  </a:lnTo>
                  <a:lnTo>
                    <a:pt x="0" y="2510865"/>
                  </a:lnTo>
                  <a:close/>
                </a:path>
              </a:pathLst>
            </a:custGeom>
            <a:solidFill>
              <a:srgbClr val="0345E4"/>
            </a:solidFill>
          </p:spPr>
        </p:sp>
        <p:sp>
          <p:nvSpPr>
            <p:cNvPr name="TextBox 11" id="11"/>
            <p:cNvSpPr txBox="true"/>
            <p:nvPr/>
          </p:nvSpPr>
          <p:spPr>
            <a:xfrm>
              <a:off x="0" y="-38100"/>
              <a:ext cx="812800" cy="254896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4350" y="274583"/>
            <a:ext cx="5429066" cy="10287000"/>
            <a:chOff x="0" y="0"/>
            <a:chExt cx="7238755" cy="13716000"/>
          </a:xfrm>
        </p:grpSpPr>
        <p:pic>
          <p:nvPicPr>
            <p:cNvPr name="Picture 3" id="3"/>
            <p:cNvPicPr>
              <a:picLocks noChangeAspect="true"/>
            </p:cNvPicPr>
            <p:nvPr/>
          </p:nvPicPr>
          <p:blipFill>
            <a:blip r:embed="rId2"/>
            <a:srcRect l="3570" t="0" r="3570" b="0"/>
            <a:stretch>
              <a:fillRect/>
            </a:stretch>
          </p:blipFill>
          <p:spPr>
            <a:xfrm flipH="false" flipV="false">
              <a:off x="0" y="0"/>
              <a:ext cx="7238755" cy="13716000"/>
            </a:xfrm>
            <a:prstGeom prst="rect">
              <a:avLst/>
            </a:prstGeom>
          </p:spPr>
        </p:pic>
      </p:grpSp>
      <p:grpSp>
        <p:nvGrpSpPr>
          <p:cNvPr name="Group 4" id="4"/>
          <p:cNvGrpSpPr/>
          <p:nvPr/>
        </p:nvGrpSpPr>
        <p:grpSpPr>
          <a:xfrm rot="0">
            <a:off x="16883147" y="0"/>
            <a:ext cx="1694792" cy="10287000"/>
            <a:chOff x="0" y="0"/>
            <a:chExt cx="446365" cy="2709333"/>
          </a:xfrm>
        </p:grpSpPr>
        <p:sp>
          <p:nvSpPr>
            <p:cNvPr name="Freeform 5" id="5"/>
            <p:cNvSpPr/>
            <p:nvPr/>
          </p:nvSpPr>
          <p:spPr>
            <a:xfrm flipH="false" flipV="false" rot="0">
              <a:off x="0" y="0"/>
              <a:ext cx="446365" cy="2709333"/>
            </a:xfrm>
            <a:custGeom>
              <a:avLst/>
              <a:gdLst/>
              <a:ahLst/>
              <a:cxnLst/>
              <a:rect r="r" b="b" t="t" l="l"/>
              <a:pathLst>
                <a:path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name="TextBox 6" id="6"/>
            <p:cNvSpPr txBox="true"/>
            <p:nvPr/>
          </p:nvSpPr>
          <p:spPr>
            <a:xfrm>
              <a:off x="0" y="-38100"/>
              <a:ext cx="446365" cy="2747433"/>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7109187"/>
            <a:ext cx="1028700" cy="3177813"/>
            <a:chOff x="0" y="0"/>
            <a:chExt cx="812800" cy="2510865"/>
          </a:xfrm>
        </p:grpSpPr>
        <p:sp>
          <p:nvSpPr>
            <p:cNvPr name="Freeform 8" id="8"/>
            <p:cNvSpPr/>
            <p:nvPr/>
          </p:nvSpPr>
          <p:spPr>
            <a:xfrm flipH="false" flipV="false" rot="0">
              <a:off x="0" y="0"/>
              <a:ext cx="812800" cy="2510865"/>
            </a:xfrm>
            <a:custGeom>
              <a:avLst/>
              <a:gdLst/>
              <a:ahLst/>
              <a:cxnLst/>
              <a:rect r="r" b="b" t="t" l="l"/>
              <a:pathLst>
                <a:path h="2510865" w="812800">
                  <a:moveTo>
                    <a:pt x="0" y="0"/>
                  </a:moveTo>
                  <a:lnTo>
                    <a:pt x="812800" y="0"/>
                  </a:lnTo>
                  <a:lnTo>
                    <a:pt x="812800" y="2510865"/>
                  </a:lnTo>
                  <a:lnTo>
                    <a:pt x="0" y="2510865"/>
                  </a:lnTo>
                  <a:close/>
                </a:path>
              </a:pathLst>
            </a:custGeom>
            <a:solidFill>
              <a:srgbClr val="0345E4"/>
            </a:solidFill>
          </p:spPr>
        </p:sp>
        <p:sp>
          <p:nvSpPr>
            <p:cNvPr name="TextBox 9" id="9"/>
            <p:cNvSpPr txBox="true"/>
            <p:nvPr/>
          </p:nvSpPr>
          <p:spPr>
            <a:xfrm>
              <a:off x="0" y="-38100"/>
              <a:ext cx="812800" cy="254896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1028700" cy="10287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345E4"/>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011231" y="1028700"/>
            <a:ext cx="1652841" cy="165284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238884" y="0"/>
                  </a:moveTo>
                  <a:lnTo>
                    <a:pt x="573916" y="0"/>
                  </a:lnTo>
                  <a:cubicBezTo>
                    <a:pt x="705848" y="0"/>
                    <a:pt x="812800" y="106952"/>
                    <a:pt x="812800" y="238884"/>
                  </a:cubicBezTo>
                  <a:lnTo>
                    <a:pt x="812800" y="573916"/>
                  </a:lnTo>
                  <a:cubicBezTo>
                    <a:pt x="812800" y="705848"/>
                    <a:pt x="705848" y="812800"/>
                    <a:pt x="573916" y="812800"/>
                  </a:cubicBezTo>
                  <a:lnTo>
                    <a:pt x="238884" y="812800"/>
                  </a:lnTo>
                  <a:cubicBezTo>
                    <a:pt x="106952" y="812800"/>
                    <a:pt x="0" y="705848"/>
                    <a:pt x="0" y="573916"/>
                  </a:cubicBezTo>
                  <a:lnTo>
                    <a:pt x="0" y="238884"/>
                  </a:lnTo>
                  <a:cubicBezTo>
                    <a:pt x="0" y="106952"/>
                    <a:pt x="106952" y="0"/>
                    <a:pt x="238884" y="0"/>
                  </a:cubicBezTo>
                  <a:close/>
                </a:path>
              </a:pathLst>
            </a:custGeom>
            <a:solidFill>
              <a:srgbClr val="0345E4">
                <a:alpha val="29804"/>
              </a:srgbClr>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4814124" y="816351"/>
            <a:ext cx="771724" cy="77172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2919457" y="8414693"/>
            <a:ext cx="3744615" cy="374461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19608"/>
                </a:srgbClr>
              </a:soli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6593347" y="2785417"/>
            <a:ext cx="9244305" cy="5629275"/>
          </a:xfrm>
          <a:prstGeom prst="rect">
            <a:avLst/>
          </a:prstGeom>
        </p:spPr>
        <p:txBody>
          <a:bodyPr anchor="t" rtlCol="false" tIns="0" lIns="0" bIns="0" rIns="0">
            <a:spAutoFit/>
          </a:bodyPr>
          <a:lstStyle/>
          <a:p>
            <a:pPr algn="l">
              <a:lnSpc>
                <a:spcPts val="4124"/>
              </a:lnSpc>
            </a:pPr>
            <a:r>
              <a:rPr lang="en-US" sz="2499">
                <a:solidFill>
                  <a:srgbClr val="000000"/>
                </a:solidFill>
                <a:latin typeface="Garet"/>
              </a:rPr>
              <a:t>The dataset used for this analysis is sourced from official government records and contains information related to NREGA implementation across various states and districts in India. </a:t>
            </a:r>
          </a:p>
          <a:p>
            <a:pPr algn="l">
              <a:lnSpc>
                <a:spcPts val="4124"/>
              </a:lnSpc>
            </a:pPr>
          </a:p>
          <a:p>
            <a:pPr algn="l">
              <a:lnSpc>
                <a:spcPts val="4124"/>
              </a:lnSpc>
            </a:pPr>
            <a:r>
              <a:rPr lang="en-US" sz="2499">
                <a:solidFill>
                  <a:srgbClr val="000000"/>
                </a:solidFill>
                <a:latin typeface="Garet"/>
              </a:rPr>
              <a:t>It contains 28 columns and 741 rows of data encompassing information on job cards, worker details, budget allocation, work completion statistics, expenditure, and more. This dataset offers a comprehensive view of the progress and challenges faced by the NREGA program.</a:t>
            </a:r>
          </a:p>
        </p:txBody>
      </p:sp>
      <p:sp>
        <p:nvSpPr>
          <p:cNvPr name="TextBox 23" id="23"/>
          <p:cNvSpPr txBox="true"/>
          <p:nvPr/>
        </p:nvSpPr>
        <p:spPr>
          <a:xfrm rot="0">
            <a:off x="6593347" y="1078388"/>
            <a:ext cx="7494647" cy="1155745"/>
          </a:xfrm>
          <a:prstGeom prst="rect">
            <a:avLst/>
          </a:prstGeom>
        </p:spPr>
        <p:txBody>
          <a:bodyPr anchor="t" rtlCol="false" tIns="0" lIns="0" bIns="0" rIns="0">
            <a:spAutoFit/>
          </a:bodyPr>
          <a:lstStyle/>
          <a:p>
            <a:pPr algn="l">
              <a:lnSpc>
                <a:spcPts val="9487"/>
              </a:lnSpc>
            </a:pPr>
            <a:r>
              <a:rPr lang="en-US" sz="6776">
                <a:solidFill>
                  <a:srgbClr val="000000"/>
                </a:solidFill>
                <a:latin typeface="Garet Bold"/>
              </a:rPr>
              <a:t>DATA SOURCE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0941" r="0" b="-36836"/>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345E4">
                <a:alpha val="85882"/>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a:off x="8488950" y="6499094"/>
            <a:ext cx="1310100" cy="0"/>
          </a:xfrm>
          <a:prstGeom prst="line">
            <a:avLst/>
          </a:prstGeom>
          <a:ln cap="flat" w="95250">
            <a:solidFill>
              <a:srgbClr val="FFFFFF"/>
            </a:solidFill>
            <a:prstDash val="solid"/>
            <a:headEnd type="none" len="sm" w="sm"/>
            <a:tailEnd type="none" len="sm" w="sm"/>
          </a:ln>
        </p:spPr>
      </p:sp>
      <p:grpSp>
        <p:nvGrpSpPr>
          <p:cNvPr name="Group 7" id="7"/>
          <p:cNvGrpSpPr/>
          <p:nvPr/>
        </p:nvGrpSpPr>
        <p:grpSpPr>
          <a:xfrm rot="0">
            <a:off x="15664971" y="-782737"/>
            <a:ext cx="3744615" cy="374461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755020" y="7356528"/>
            <a:ext cx="2350854" cy="235085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FFFFFF">
                  <a:alpha val="19608"/>
                </a:srgbClr>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765904" y="3584444"/>
            <a:ext cx="12756192" cy="2057400"/>
          </a:xfrm>
          <a:prstGeom prst="rect">
            <a:avLst/>
          </a:prstGeom>
        </p:spPr>
        <p:txBody>
          <a:bodyPr anchor="t" rtlCol="false" tIns="0" lIns="0" bIns="0" rIns="0">
            <a:spAutoFit/>
          </a:bodyPr>
          <a:lstStyle/>
          <a:p>
            <a:pPr algn="ctr">
              <a:lnSpc>
                <a:spcPts val="16800"/>
              </a:lnSpc>
            </a:pPr>
            <a:r>
              <a:rPr lang="en-US" sz="12000">
                <a:solidFill>
                  <a:srgbClr val="FFFFFF"/>
                </a:solidFill>
                <a:latin typeface="Garet Bold"/>
              </a:rPr>
              <a:t>ANALYSIS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227431"/>
            <a:chOff x="0" y="0"/>
            <a:chExt cx="4816593" cy="586648"/>
          </a:xfrm>
        </p:grpSpPr>
        <p:sp>
          <p:nvSpPr>
            <p:cNvPr name="Freeform 3" id="3"/>
            <p:cNvSpPr/>
            <p:nvPr/>
          </p:nvSpPr>
          <p:spPr>
            <a:xfrm flipH="false" flipV="false" rot="0">
              <a:off x="0" y="0"/>
              <a:ext cx="4816592" cy="586648"/>
            </a:xfrm>
            <a:custGeom>
              <a:avLst/>
              <a:gdLst/>
              <a:ahLst/>
              <a:cxnLst/>
              <a:rect r="r" b="b" t="t" l="l"/>
              <a:pathLst>
                <a:path h="586648" w="4816592">
                  <a:moveTo>
                    <a:pt x="0" y="0"/>
                  </a:moveTo>
                  <a:lnTo>
                    <a:pt x="4816592" y="0"/>
                  </a:lnTo>
                  <a:lnTo>
                    <a:pt x="4816592" y="586648"/>
                  </a:lnTo>
                  <a:lnTo>
                    <a:pt x="0" y="586648"/>
                  </a:lnTo>
                  <a:close/>
                </a:path>
              </a:pathLst>
            </a:custGeom>
            <a:solidFill>
              <a:srgbClr val="0345E4"/>
            </a:solidFill>
          </p:spPr>
        </p:sp>
        <p:sp>
          <p:nvSpPr>
            <p:cNvPr name="TextBox 4" id="4"/>
            <p:cNvSpPr txBox="true"/>
            <p:nvPr/>
          </p:nvSpPr>
          <p:spPr>
            <a:xfrm>
              <a:off x="0" y="-38100"/>
              <a:ext cx="4816593" cy="62474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919853" y="356479"/>
            <a:ext cx="16339447" cy="1739901"/>
          </a:xfrm>
          <a:prstGeom prst="rect">
            <a:avLst/>
          </a:prstGeom>
        </p:spPr>
        <p:txBody>
          <a:bodyPr anchor="t" rtlCol="false" tIns="0" lIns="0" bIns="0" rIns="0">
            <a:spAutoFit/>
          </a:bodyPr>
          <a:lstStyle/>
          <a:p>
            <a:pPr algn="ctr">
              <a:lnSpc>
                <a:spcPts val="6999"/>
              </a:lnSpc>
            </a:pPr>
            <a:r>
              <a:rPr lang="en-US" sz="4999" spc="99">
                <a:solidFill>
                  <a:srgbClr val="FFFFFF"/>
                </a:solidFill>
                <a:latin typeface="Garet Bold"/>
              </a:rPr>
              <a:t>PROBLEM STATEMENT’S SOLUTION USING DASHBOARDS</a:t>
            </a:r>
          </a:p>
        </p:txBody>
      </p:sp>
      <p:sp>
        <p:nvSpPr>
          <p:cNvPr name="Freeform 6" id="6"/>
          <p:cNvSpPr/>
          <p:nvPr/>
        </p:nvSpPr>
        <p:spPr>
          <a:xfrm flipH="false" flipV="false" rot="0">
            <a:off x="3365678" y="2227431"/>
            <a:ext cx="11556645" cy="8059569"/>
          </a:xfrm>
          <a:custGeom>
            <a:avLst/>
            <a:gdLst/>
            <a:ahLst/>
            <a:cxnLst/>
            <a:rect r="r" b="b" t="t" l="l"/>
            <a:pathLst>
              <a:path h="8059569" w="11556645">
                <a:moveTo>
                  <a:pt x="0" y="0"/>
                </a:moveTo>
                <a:lnTo>
                  <a:pt x="11556644" y="0"/>
                </a:lnTo>
                <a:lnTo>
                  <a:pt x="11556644" y="8059569"/>
                </a:lnTo>
                <a:lnTo>
                  <a:pt x="0" y="8059569"/>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227431"/>
            <a:chOff x="0" y="0"/>
            <a:chExt cx="4816593" cy="586648"/>
          </a:xfrm>
        </p:grpSpPr>
        <p:sp>
          <p:nvSpPr>
            <p:cNvPr name="Freeform 3" id="3"/>
            <p:cNvSpPr/>
            <p:nvPr/>
          </p:nvSpPr>
          <p:spPr>
            <a:xfrm flipH="false" flipV="false" rot="0">
              <a:off x="0" y="0"/>
              <a:ext cx="4816592" cy="586648"/>
            </a:xfrm>
            <a:custGeom>
              <a:avLst/>
              <a:gdLst/>
              <a:ahLst/>
              <a:cxnLst/>
              <a:rect r="r" b="b" t="t" l="l"/>
              <a:pathLst>
                <a:path h="586648" w="4816592">
                  <a:moveTo>
                    <a:pt x="0" y="0"/>
                  </a:moveTo>
                  <a:lnTo>
                    <a:pt x="4816592" y="0"/>
                  </a:lnTo>
                  <a:lnTo>
                    <a:pt x="4816592" y="586648"/>
                  </a:lnTo>
                  <a:lnTo>
                    <a:pt x="0" y="586648"/>
                  </a:lnTo>
                  <a:close/>
                </a:path>
              </a:pathLst>
            </a:custGeom>
            <a:solidFill>
              <a:srgbClr val="0345E4"/>
            </a:solidFill>
          </p:spPr>
        </p:sp>
        <p:sp>
          <p:nvSpPr>
            <p:cNvPr name="TextBox 4" id="4"/>
            <p:cNvSpPr txBox="true"/>
            <p:nvPr/>
          </p:nvSpPr>
          <p:spPr>
            <a:xfrm>
              <a:off x="0" y="-38100"/>
              <a:ext cx="4816593" cy="6247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0" y="3135816"/>
            <a:ext cx="9916494" cy="6363597"/>
          </a:xfrm>
          <a:custGeom>
            <a:avLst/>
            <a:gdLst/>
            <a:ahLst/>
            <a:cxnLst/>
            <a:rect r="r" b="b" t="t" l="l"/>
            <a:pathLst>
              <a:path h="6363597" w="9916494">
                <a:moveTo>
                  <a:pt x="0" y="0"/>
                </a:moveTo>
                <a:lnTo>
                  <a:pt x="9916494" y="0"/>
                </a:lnTo>
                <a:lnTo>
                  <a:pt x="9916494" y="6363597"/>
                </a:lnTo>
                <a:lnTo>
                  <a:pt x="0" y="6363597"/>
                </a:lnTo>
                <a:lnTo>
                  <a:pt x="0" y="0"/>
                </a:lnTo>
                <a:close/>
              </a:path>
            </a:pathLst>
          </a:custGeom>
          <a:blipFill>
            <a:blip r:embed="rId2"/>
            <a:stretch>
              <a:fillRect l="0" t="0" r="-9885" b="0"/>
            </a:stretch>
          </a:blipFill>
        </p:spPr>
      </p:sp>
      <p:sp>
        <p:nvSpPr>
          <p:cNvPr name="TextBox 6" id="6"/>
          <p:cNvSpPr txBox="true"/>
          <p:nvPr/>
        </p:nvSpPr>
        <p:spPr>
          <a:xfrm rot="0">
            <a:off x="919853" y="639053"/>
            <a:ext cx="16339447" cy="854076"/>
          </a:xfrm>
          <a:prstGeom prst="rect">
            <a:avLst/>
          </a:prstGeom>
        </p:spPr>
        <p:txBody>
          <a:bodyPr anchor="t" rtlCol="false" tIns="0" lIns="0" bIns="0" rIns="0">
            <a:spAutoFit/>
          </a:bodyPr>
          <a:lstStyle/>
          <a:p>
            <a:pPr algn="ctr">
              <a:lnSpc>
                <a:spcPts val="6999"/>
              </a:lnSpc>
            </a:pPr>
            <a:r>
              <a:rPr lang="en-US" sz="4999" spc="99">
                <a:solidFill>
                  <a:srgbClr val="FFFFFF"/>
                </a:solidFill>
                <a:latin typeface="Garet Bold"/>
              </a:rPr>
              <a:t>TOP 10 HIGHEST BUDGET STATES</a:t>
            </a:r>
          </a:p>
        </p:txBody>
      </p:sp>
      <p:sp>
        <p:nvSpPr>
          <p:cNvPr name="TextBox 7" id="7"/>
          <p:cNvSpPr txBox="true"/>
          <p:nvPr/>
        </p:nvSpPr>
        <p:spPr>
          <a:xfrm rot="0">
            <a:off x="10262674" y="3542031"/>
            <a:ext cx="7212264" cy="5455918"/>
          </a:xfrm>
          <a:prstGeom prst="rect">
            <a:avLst/>
          </a:prstGeom>
        </p:spPr>
        <p:txBody>
          <a:bodyPr anchor="t" rtlCol="false" tIns="0" lIns="0" bIns="0" rIns="0">
            <a:spAutoFit/>
          </a:bodyPr>
          <a:lstStyle/>
          <a:p>
            <a:pPr algn="l" marL="474986" indent="-237493" lvl="1">
              <a:lnSpc>
                <a:spcPts val="3630"/>
              </a:lnSpc>
              <a:buFont typeface="Arial"/>
              <a:buChar char="•"/>
            </a:pPr>
            <a:r>
              <a:rPr lang="en-US" sz="2200">
                <a:solidFill>
                  <a:srgbClr val="000000"/>
                </a:solidFill>
                <a:latin typeface="Canva Sans"/>
              </a:rPr>
              <a:t>Odisha receives the highest labor budget at 20,526,071, indicating a significant investment in rural employment and infrastructure development in the state.</a:t>
            </a:r>
          </a:p>
          <a:p>
            <a:pPr algn="l" marL="474986" indent="-237493" lvl="1">
              <a:lnSpc>
                <a:spcPts val="3630"/>
              </a:lnSpc>
              <a:buFont typeface="Arial"/>
              <a:buChar char="•"/>
            </a:pPr>
            <a:r>
              <a:rPr lang="en-US" sz="2200">
                <a:solidFill>
                  <a:srgbClr val="000000"/>
                </a:solidFill>
                <a:latin typeface="Canva Sans"/>
              </a:rPr>
              <a:t>Andhra Pradesh and Rajasthan follow with allocations of ₹16,800,000 and ₹16,461,577 respectively.</a:t>
            </a:r>
          </a:p>
          <a:p>
            <a:pPr algn="l" marL="474986" indent="-237493" lvl="1">
              <a:lnSpc>
                <a:spcPts val="3630"/>
              </a:lnSpc>
              <a:buFont typeface="Arial"/>
              <a:buChar char="•"/>
            </a:pPr>
            <a:r>
              <a:rPr lang="en-US" sz="2200">
                <a:solidFill>
                  <a:srgbClr val="000000"/>
                </a:solidFill>
                <a:latin typeface="Canva Sans"/>
              </a:rPr>
              <a:t>Tamil Nadu, Karnataka, and Madhya Pradesh have budgets between ₹11,104,617 and ₹13,417,861. </a:t>
            </a:r>
          </a:p>
          <a:p>
            <a:pPr algn="l" marL="474986" indent="-237493" lvl="1">
              <a:lnSpc>
                <a:spcPts val="3630"/>
              </a:lnSpc>
              <a:buFont typeface="Arial"/>
              <a:buChar char="•"/>
            </a:pPr>
            <a:r>
              <a:rPr lang="en-US" sz="2200">
                <a:solidFill>
                  <a:srgbClr val="000000"/>
                </a:solidFill>
                <a:latin typeface="Canva Sans"/>
              </a:rPr>
              <a:t>Gujarat, Bihar, Jharkhand, and Uttar Pradesh have labor budgets ranging from ₹8,292,811 to ₹10,581,146</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227431"/>
            <a:chOff x="0" y="0"/>
            <a:chExt cx="4816593" cy="586648"/>
          </a:xfrm>
        </p:grpSpPr>
        <p:sp>
          <p:nvSpPr>
            <p:cNvPr name="Freeform 3" id="3"/>
            <p:cNvSpPr/>
            <p:nvPr/>
          </p:nvSpPr>
          <p:spPr>
            <a:xfrm flipH="false" flipV="false" rot="0">
              <a:off x="0" y="0"/>
              <a:ext cx="4816592" cy="586648"/>
            </a:xfrm>
            <a:custGeom>
              <a:avLst/>
              <a:gdLst/>
              <a:ahLst/>
              <a:cxnLst/>
              <a:rect r="r" b="b" t="t" l="l"/>
              <a:pathLst>
                <a:path h="586648" w="4816592">
                  <a:moveTo>
                    <a:pt x="0" y="0"/>
                  </a:moveTo>
                  <a:lnTo>
                    <a:pt x="4816592" y="0"/>
                  </a:lnTo>
                  <a:lnTo>
                    <a:pt x="4816592" y="586648"/>
                  </a:lnTo>
                  <a:lnTo>
                    <a:pt x="0" y="586648"/>
                  </a:lnTo>
                  <a:close/>
                </a:path>
              </a:pathLst>
            </a:custGeom>
            <a:solidFill>
              <a:srgbClr val="0345E4"/>
            </a:solidFill>
          </p:spPr>
        </p:sp>
        <p:sp>
          <p:nvSpPr>
            <p:cNvPr name="TextBox 4" id="4"/>
            <p:cNvSpPr txBox="true"/>
            <p:nvPr/>
          </p:nvSpPr>
          <p:spPr>
            <a:xfrm>
              <a:off x="0" y="-38100"/>
              <a:ext cx="4816593" cy="6247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497772" y="2479581"/>
            <a:ext cx="7898742" cy="7115396"/>
          </a:xfrm>
          <a:custGeom>
            <a:avLst/>
            <a:gdLst/>
            <a:ahLst/>
            <a:cxnLst/>
            <a:rect r="r" b="b" t="t" l="l"/>
            <a:pathLst>
              <a:path h="7115396" w="7898742">
                <a:moveTo>
                  <a:pt x="0" y="0"/>
                </a:moveTo>
                <a:lnTo>
                  <a:pt x="7898743" y="0"/>
                </a:lnTo>
                <a:lnTo>
                  <a:pt x="7898743" y="7115396"/>
                </a:lnTo>
                <a:lnTo>
                  <a:pt x="0" y="7115396"/>
                </a:lnTo>
                <a:lnTo>
                  <a:pt x="0" y="0"/>
                </a:lnTo>
                <a:close/>
              </a:path>
            </a:pathLst>
          </a:custGeom>
          <a:blipFill>
            <a:blip r:embed="rId2"/>
            <a:stretch>
              <a:fillRect l="0" t="0" r="0" b="0"/>
            </a:stretch>
          </a:blipFill>
        </p:spPr>
      </p:sp>
      <p:sp>
        <p:nvSpPr>
          <p:cNvPr name="TextBox 6" id="6"/>
          <p:cNvSpPr txBox="true"/>
          <p:nvPr/>
        </p:nvSpPr>
        <p:spPr>
          <a:xfrm rot="0">
            <a:off x="919853" y="639053"/>
            <a:ext cx="16339447" cy="854076"/>
          </a:xfrm>
          <a:prstGeom prst="rect">
            <a:avLst/>
          </a:prstGeom>
        </p:spPr>
        <p:txBody>
          <a:bodyPr anchor="t" rtlCol="false" tIns="0" lIns="0" bIns="0" rIns="0">
            <a:spAutoFit/>
          </a:bodyPr>
          <a:lstStyle/>
          <a:p>
            <a:pPr algn="ctr">
              <a:lnSpc>
                <a:spcPts val="6999"/>
              </a:lnSpc>
            </a:pPr>
            <a:r>
              <a:rPr lang="en-US" sz="4999" spc="99">
                <a:solidFill>
                  <a:srgbClr val="FFFFFF"/>
                </a:solidFill>
                <a:latin typeface="Garet Bold"/>
              </a:rPr>
              <a:t>TOP 10 HOUSEHOLDS WORKED</a:t>
            </a:r>
          </a:p>
        </p:txBody>
      </p:sp>
      <p:sp>
        <p:nvSpPr>
          <p:cNvPr name="TextBox 7" id="7"/>
          <p:cNvSpPr txBox="true"/>
          <p:nvPr/>
        </p:nvSpPr>
        <p:spPr>
          <a:xfrm rot="0">
            <a:off x="9566081" y="3490295"/>
            <a:ext cx="8403765" cy="4998718"/>
          </a:xfrm>
          <a:prstGeom prst="rect">
            <a:avLst/>
          </a:prstGeom>
        </p:spPr>
        <p:txBody>
          <a:bodyPr anchor="t" rtlCol="false" tIns="0" lIns="0" bIns="0" rIns="0">
            <a:spAutoFit/>
          </a:bodyPr>
          <a:lstStyle/>
          <a:p>
            <a:pPr algn="l" marL="474986" indent="-237493" lvl="1">
              <a:lnSpc>
                <a:spcPts val="3630"/>
              </a:lnSpc>
              <a:buFont typeface="Arial"/>
              <a:buChar char="•"/>
            </a:pPr>
            <a:r>
              <a:rPr lang="en-US" sz="2200">
                <a:solidFill>
                  <a:srgbClr val="000000"/>
                </a:solidFill>
                <a:latin typeface="Canva Sans"/>
              </a:rPr>
              <a:t>Tamil Nadu tops the list with 6,410,901 households engaged. This substantial figure highlights the state’s significant reliance on MGNREGA for providing employment and supporting rural livelihoods.</a:t>
            </a:r>
          </a:p>
          <a:p>
            <a:pPr algn="l" marL="474986" indent="-237493" lvl="1">
              <a:lnSpc>
                <a:spcPts val="3630"/>
              </a:lnSpc>
              <a:buFont typeface="Arial"/>
              <a:buChar char="•"/>
            </a:pPr>
            <a:r>
              <a:rPr lang="en-US" sz="2200">
                <a:solidFill>
                  <a:srgbClr val="000000"/>
                </a:solidFill>
                <a:latin typeface="Canva Sans"/>
              </a:rPr>
              <a:t>Uttar Pradesh follows with 5,235,807 households and Rajasthan with 4,799,497 households.</a:t>
            </a:r>
          </a:p>
          <a:p>
            <a:pPr algn="l" marL="474986" indent="-237493" lvl="1">
              <a:lnSpc>
                <a:spcPts val="3630"/>
              </a:lnSpc>
              <a:buFont typeface="Arial"/>
              <a:buChar char="•"/>
            </a:pPr>
            <a:r>
              <a:rPr lang="en-US" sz="2200">
                <a:solidFill>
                  <a:srgbClr val="000000"/>
                </a:solidFill>
                <a:latin typeface="Canva Sans"/>
              </a:rPr>
              <a:t>Andhra Pradesh and Bihar show significant household participation, with 4,340,988 and 3,546,734 households respectively.</a:t>
            </a:r>
          </a:p>
          <a:p>
            <a:pPr algn="l" marL="474986" indent="-237493" lvl="1">
              <a:lnSpc>
                <a:spcPts val="3630"/>
              </a:lnSpc>
              <a:buFont typeface="Arial"/>
              <a:buChar char="•"/>
            </a:pPr>
            <a:r>
              <a:rPr lang="en-US" sz="2200">
                <a:solidFill>
                  <a:srgbClr val="000000"/>
                </a:solidFill>
                <a:latin typeface="Canva Sans"/>
              </a:rPr>
              <a:t>Telangana and Chhattisgarh engage 2,143,539 and 1,962,847 households respectively.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DAGIzd--o5A</dc:identifier>
  <dcterms:modified xsi:type="dcterms:W3CDTF">2011-08-01T06:04:30Z</dcterms:modified>
  <cp:revision>1</cp:revision>
  <dc:title>White Blue Simple Modern Business Proposal Pitch Deck Presentation Design</dc:title>
</cp:coreProperties>
</file>