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4" r:id="rId2"/>
    <p:sldId id="342" r:id="rId3"/>
    <p:sldId id="351" r:id="rId4"/>
    <p:sldId id="352" r:id="rId5"/>
    <p:sldId id="343" r:id="rId6"/>
    <p:sldId id="349" r:id="rId7"/>
    <p:sldId id="345" r:id="rId8"/>
    <p:sldId id="346" r:id="rId9"/>
    <p:sldId id="348" r:id="rId10"/>
    <p:sldId id="354" r:id="rId11"/>
    <p:sldId id="353" r:id="rId12"/>
    <p:sldId id="355" r:id="rId13"/>
    <p:sldId id="313" r:id="rId14"/>
    <p:sldId id="332" r:id="rId15"/>
  </p:sldIdLst>
  <p:sldSz cx="9144000" cy="6858000" type="screen4x3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2DAA64"/>
    <a:srgbClr val="FAAA0A"/>
    <a:srgbClr val="A6A6A6"/>
    <a:srgbClr val="4D0B39"/>
    <a:srgbClr val="D99782"/>
    <a:srgbClr val="88A72E"/>
    <a:srgbClr val="4D688C"/>
    <a:srgbClr val="FD8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7" autoAdjust="0"/>
    <p:restoredTop sz="96845" autoAdjust="0"/>
  </p:normalViewPr>
  <p:slideViewPr>
    <p:cSldViewPr showGuides="1">
      <p:cViewPr>
        <p:scale>
          <a:sx n="120" d="100"/>
          <a:sy n="120" d="100"/>
        </p:scale>
        <p:origin x="-966" y="34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39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634348022362401"/>
          <c:y val="0.20418723947796999"/>
          <c:w val="0.55678532056671304"/>
          <c:h val="0.58052654175109497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spPr>
            <a:ln w="28575">
              <a:solidFill>
                <a:sysClr val="window" lastClr="FFFFFF"/>
              </a:solidFill>
            </a:ln>
          </c:spPr>
          <c:dPt>
            <c:idx val="0"/>
            <c:bubble3D val="0"/>
            <c:spPr>
              <a:solidFill>
                <a:srgbClr val="CF032B"/>
              </a:solidFill>
              <a:ln w="28575">
                <a:solidFill>
                  <a:sysClr val="window" lastClr="FFFFFF"/>
                </a:solidFill>
              </a:ln>
            </c:spPr>
          </c:dPt>
          <c:dPt>
            <c:idx val="1"/>
            <c:bubble3D val="0"/>
            <c:spPr>
              <a:solidFill>
                <a:srgbClr val="810C05"/>
              </a:solidFill>
              <a:ln w="28575">
                <a:solidFill>
                  <a:sysClr val="window" lastClr="FFFFFF"/>
                </a:solidFill>
              </a:ln>
            </c:spPr>
          </c:dPt>
          <c:dPt>
            <c:idx val="2"/>
            <c:bubble3D val="0"/>
            <c:spPr>
              <a:solidFill>
                <a:srgbClr val="F15929"/>
              </a:solidFill>
              <a:ln w="28575">
                <a:solidFill>
                  <a:sysClr val="window" lastClr="FFFFFF"/>
                </a:solidFill>
              </a:ln>
            </c:spPr>
          </c:dPt>
          <c:dPt>
            <c:idx val="3"/>
            <c:bubble3D val="0"/>
            <c:spPr>
              <a:solidFill>
                <a:srgbClr val="FD8B1D"/>
              </a:solidFill>
              <a:ln w="28575">
                <a:solidFill>
                  <a:sysClr val="window" lastClr="FFFFFF"/>
                </a:solidFill>
              </a:ln>
            </c:spPr>
          </c:dPt>
          <c:dPt>
            <c:idx val="4"/>
            <c:bubble3D val="0"/>
            <c:spPr>
              <a:solidFill>
                <a:srgbClr val="FAAA0A"/>
              </a:solidFill>
              <a:ln w="28575">
                <a:solidFill>
                  <a:sysClr val="window" lastClr="FFFFFF"/>
                </a:solidFill>
              </a:ln>
            </c:spPr>
          </c:dPt>
          <c:dPt>
            <c:idx val="5"/>
            <c:bubble3D val="0"/>
            <c:spPr>
              <a:solidFill>
                <a:srgbClr val="D99782"/>
              </a:solidFill>
              <a:ln w="28575">
                <a:solidFill>
                  <a:sysClr val="window" lastClr="FFFFFF"/>
                </a:solidFill>
              </a:ln>
            </c:spPr>
          </c:dPt>
          <c:dPt>
            <c:idx val="6"/>
            <c:bubble3D val="0"/>
            <c:spPr>
              <a:solidFill>
                <a:srgbClr val="810F05"/>
              </a:solidFill>
              <a:ln w="28575">
                <a:solidFill>
                  <a:sysClr val="window" lastClr="FFFFFF"/>
                </a:solidFill>
              </a:ln>
            </c:spPr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lang="fr-FR" sz="1200" b="1">
                    <a:solidFill>
                      <a:schemeClr val="bg1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Feuil1!$A$2:$A$8</c:f>
              <c:strCache>
                <c:ptCount val="7"/>
                <c:pt idx="0">
                  <c:v>Services financiers</c:v>
                </c:pt>
                <c:pt idx="1">
                  <c:v>Secteur Public</c:v>
                </c:pt>
                <c:pt idx="2">
                  <c:v>Aerospace, Défense, Homeland security</c:v>
                </c:pt>
                <c:pt idx="3">
                  <c:v>Transport, Services</c:v>
                </c:pt>
                <c:pt idx="4">
                  <c:v>Télécoms &amp; Médias</c:v>
                </c:pt>
                <c:pt idx="5">
                  <c:v>Energie, Utilities</c:v>
                </c:pt>
                <c:pt idx="6">
                  <c:v>Distribution, Industrie</c:v>
                </c:pt>
              </c:strCache>
            </c:strRef>
          </c:cat>
          <c:val>
            <c:numRef>
              <c:f>Feuil1!$B$2:$B$8</c:f>
              <c:numCache>
                <c:formatCode>0%</c:formatCode>
                <c:ptCount val="7"/>
                <c:pt idx="0">
                  <c:v>0.27</c:v>
                </c:pt>
                <c:pt idx="1">
                  <c:v>0.23</c:v>
                </c:pt>
                <c:pt idx="2">
                  <c:v>0.15</c:v>
                </c:pt>
                <c:pt idx="3">
                  <c:v>0.12</c:v>
                </c:pt>
                <c:pt idx="4">
                  <c:v>0.08</c:v>
                </c:pt>
                <c:pt idx="5">
                  <c:v>0.08</c:v>
                </c:pt>
                <c:pt idx="6">
                  <c:v>7.0000000000000007E-2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18/09/2015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18/09/2015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7" y="4715153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3" y="9485352"/>
            <a:ext cx="4853473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en-GB" sz="1100" dirty="0" smtClean="0"/>
              <a:t>Titre de la présentation</a:t>
            </a:r>
            <a:endParaRPr lang="en-GB" sz="1100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0" y="9524515"/>
            <a:ext cx="298235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F77A150-EE00-4969-BF36-A16A36332F12}" type="datetime1">
              <a:rPr lang="fr-FR" smtClean="0"/>
              <a:pPr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78880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8D8070-55C1-4372-B51B-989915F52D7B}" type="datetime1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5166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 d’une équipe mutualisée : pas de période sans charge pour les développeurs</a:t>
            </a:r>
          </a:p>
          <a:p>
            <a:r>
              <a:rPr lang="fr-FR" dirty="0" smtClean="0"/>
              <a:t>Difficulté : passage d’une application à une autre sans transition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08A7FD-330C-4920-B1F8-98DA5C0B550B}" type="datetime1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5157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 smtClean="0"/>
              <a:t>D</a:t>
            </a:r>
            <a:r>
              <a:rPr lang="fr-FR" dirty="0" err="1" smtClean="0"/>
              <a:t>ifférenti</a:t>
            </a:r>
            <a:r>
              <a:rPr lang="fr-FR" b="1" dirty="0" err="1" smtClean="0"/>
              <a:t>EL</a:t>
            </a:r>
            <a:r>
              <a:rPr lang="fr-FR" dirty="0" smtClean="0"/>
              <a:t> du </a:t>
            </a:r>
            <a:r>
              <a:rPr lang="fr-FR" b="1" dirty="0" smtClean="0"/>
              <a:t>T</a:t>
            </a:r>
            <a:r>
              <a:rPr lang="fr-FR" dirty="0" smtClean="0"/>
              <a:t>racé </a:t>
            </a:r>
            <a:r>
              <a:rPr lang="fr-FR" b="1" dirty="0" smtClean="0"/>
              <a:t>H</a:t>
            </a:r>
            <a:r>
              <a:rPr lang="fr-FR" dirty="0" smtClean="0"/>
              <a:t>oraire en </a:t>
            </a:r>
            <a:r>
              <a:rPr lang="fr-FR" b="1" dirty="0" smtClean="0"/>
              <a:t>A</a:t>
            </a:r>
            <a:r>
              <a:rPr lang="fr-FR" dirty="0" smtClean="0"/>
              <a:t>daptation</a:t>
            </a:r>
          </a:p>
          <a:p>
            <a:r>
              <a:rPr lang="fr-FR" dirty="0" smtClean="0"/>
              <a:t>Première version sortie en juin 2014</a:t>
            </a:r>
          </a:p>
          <a:p>
            <a:r>
              <a:rPr lang="fr-FR" dirty="0" smtClean="0"/>
              <a:t>Reprise par le CDS en début 2015</a:t>
            </a:r>
          </a:p>
          <a:p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couche Vue : Cette couche est prise en charge par les pages JSF (</a:t>
            </a:r>
            <a:r>
              <a:rPr lang="fr-FR" sz="800" b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PrimeFaces</a:t>
            </a:r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du projet qui assurent la restitution des données demandées par l’utilisateur.</a:t>
            </a:r>
          </a:p>
          <a:p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couche Contrôleur : Cette couche s’appuie sur le </a:t>
            </a:r>
            <a:r>
              <a:rPr lang="fr-FR" sz="800" b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JSF, en utilisant des </a:t>
            </a:r>
            <a:r>
              <a:rPr lang="fr-FR" sz="800" b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ManagedBean</a:t>
            </a:r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un fichier </a:t>
            </a:r>
            <a:r>
              <a:rPr lang="fr-FR" sz="800" b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décrivant la navigation entre les pages. </a:t>
            </a:r>
          </a:p>
          <a:p>
            <a:r>
              <a:rPr lang="fr-FR" sz="800" b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couche Métier : </a:t>
            </a:r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Cette couche est composée des briques suivantes</a:t>
            </a:r>
          </a:p>
          <a:p>
            <a:pPr lvl="0"/>
            <a:r>
              <a:rPr lang="fr-FR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xxxBC</a:t>
            </a:r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fr-FR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</a:t>
            </a:r>
            <a:r>
              <a:rPr lang="fr-FR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Implémentation des traitements métier</a:t>
            </a:r>
          </a:p>
          <a:p>
            <a:pPr lvl="0"/>
            <a:r>
              <a:rPr lang="fr-FR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xxxDao</a:t>
            </a:r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fr-FR" sz="8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</a:t>
            </a:r>
            <a:r>
              <a:rPr lang="fr-FR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Implémentation du DAO</a:t>
            </a:r>
          </a:p>
          <a:p>
            <a:pPr lvl="0"/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objets métier</a:t>
            </a:r>
            <a:r>
              <a:rPr lang="fr-FR" sz="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 persisté assurant l’échange d’information entre la partie métier et la vue.</a:t>
            </a:r>
          </a:p>
          <a:p>
            <a:endParaRPr lang="fr-FR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C2DAC43-E53D-447B-AC14-29F8ACEFA261}" type="datetime1">
              <a:rPr lang="fr-FR" smtClean="0"/>
              <a:pPr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9829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anticiper l’impact des perturbations de trafic et optimiser la régulation des trains</a:t>
            </a:r>
          </a:p>
          <a:p>
            <a:r>
              <a:rPr lang="fr-FR" dirty="0" smtClean="0"/>
              <a:t>distribution des horaires réels à l’ensemble des partenaires et clients de la direction de l’infrastructure SNCF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92E3A38-7896-43B4-9852-FCC057EE0DC1}" type="datetime1">
              <a:rPr lang="fr-FR" smtClean="0"/>
              <a:t>18/09/2015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100" smtClean="0"/>
              <a:t>Titre de la présentation</a:t>
            </a:r>
            <a:endParaRPr lang="en-GB" sz="11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118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</a:t>
            </a:r>
            <a:r>
              <a:rPr lang="fr-FR" sz="1200" dirty="0" err="1">
                <a:solidFill>
                  <a:schemeClr val="accent1"/>
                </a:solidFill>
              </a:rPr>
              <a:t>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  <a:endParaRPr lang="fr-FR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AGENDA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546101" y="1196752"/>
            <a:ext cx="6451431" cy="424711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Soutenance de Stage DE fin d’Étude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164288" y="4005064"/>
            <a:ext cx="144016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it-IT" sz="1400" dirty="0" smtClean="0">
                <a:solidFill>
                  <a:schemeClr val="accent1"/>
                </a:solidFill>
              </a:rPr>
              <a:t>Erica </a:t>
            </a:r>
            <a:r>
              <a:rPr lang="it-IT" sz="1400" dirty="0" err="1" smtClean="0">
                <a:solidFill>
                  <a:schemeClr val="accent1"/>
                </a:solidFill>
              </a:rPr>
              <a:t>Huam</a:t>
            </a:r>
            <a:endParaRPr lang="it-IT" sz="1400" dirty="0" smtClean="0">
              <a:solidFill>
                <a:schemeClr val="accent1"/>
              </a:solidFill>
            </a:endParaRPr>
          </a:p>
          <a:p>
            <a:pPr algn="r"/>
            <a:r>
              <a:rPr lang="it-IT" sz="1400" dirty="0" smtClean="0">
                <a:solidFill>
                  <a:schemeClr val="accent1"/>
                </a:solidFill>
              </a:rPr>
              <a:t>Mars-</a:t>
            </a:r>
            <a:r>
              <a:rPr lang="it-IT" sz="1400" dirty="0" err="1" smtClean="0">
                <a:solidFill>
                  <a:schemeClr val="accent1"/>
                </a:solidFill>
              </a:rPr>
              <a:t>Septembre</a:t>
            </a:r>
            <a:r>
              <a:rPr lang="it-IT" sz="1400" dirty="0" smtClean="0">
                <a:solidFill>
                  <a:schemeClr val="accent1"/>
                </a:solidFill>
              </a:rPr>
              <a:t> 2015</a:t>
            </a:r>
            <a:endParaRPr lang="it-IT" sz="1400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76056" y="4869161"/>
            <a:ext cx="3528392" cy="5760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/>
              <a:t>Tuteur de stage : M. Nicolas CHAPOT</a:t>
            </a:r>
          </a:p>
          <a:p>
            <a:r>
              <a:rPr lang="fr-FR" sz="1400" dirty="0" smtClean="0"/>
              <a:t>Enseignant référent : M. Hugues FAUCONNIER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5085184"/>
            <a:ext cx="320384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" y="5187062"/>
            <a:ext cx="3423816" cy="1626313"/>
          </a:xfrm>
          <a:prstGeom prst="rect">
            <a:avLst/>
          </a:prstGeom>
        </p:spPr>
      </p:pic>
      <p:sp>
        <p:nvSpPr>
          <p:cNvPr id="8" name="Sous-titre 11"/>
          <p:cNvSpPr txBox="1">
            <a:spLocks/>
          </p:cNvSpPr>
          <p:nvPr/>
        </p:nvSpPr>
        <p:spPr bwMode="gray">
          <a:xfrm>
            <a:off x="539552" y="3645024"/>
            <a:ext cx="612068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199" rtl="0" eaLnBrk="1" latinLnBrk="0" hangingPunct="1">
              <a:spcBef>
                <a:spcPts val="411"/>
              </a:spcBef>
              <a:buClr>
                <a:srgbClr val="CF022B"/>
              </a:buClr>
              <a:buSzPct val="90000"/>
              <a:buFontTx/>
              <a:buNone/>
              <a:tabLst/>
              <a:defRPr sz="20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00" indent="0" algn="ctr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99" marR="0" indent="0" algn="ctr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r-FR" sz="160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99" indent="0" algn="ctr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398" marR="0" indent="0" algn="ct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498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96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96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95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Maintenance évolutive et corrective au sein d’un centre de services SOPRA STERIA pour la SNCF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2976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6920854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3548" y="764703"/>
            <a:ext cx="6432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00" b="1" dirty="0" smtClean="0">
                <a:solidFill>
                  <a:schemeClr val="bg1"/>
                </a:solidFill>
              </a:rPr>
              <a:t>APPORTS ET DIFFICULTES</a:t>
            </a:r>
            <a:endParaRPr lang="fr-FR" sz="29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549177" y="2492896"/>
            <a:ext cx="7407199" cy="3672879"/>
          </a:xfrm>
          <a:prstGeom prst="rect">
            <a:avLst/>
          </a:prstGeom>
        </p:spPr>
        <p:txBody>
          <a:bodyPr/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>
          <a:xfrm>
            <a:off x="611560" y="2852936"/>
            <a:ext cx="4752528" cy="2232248"/>
          </a:xfrm>
          <a:prstGeom prst="rect">
            <a:avLst/>
          </a:prstGeom>
        </p:spPr>
        <p:txBody>
          <a:bodyPr/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Comprendre le métier du client</a:t>
            </a:r>
          </a:p>
          <a:p>
            <a:r>
              <a:rPr lang="fr-FR" dirty="0" smtClean="0"/>
              <a:t>Utiliser des </a:t>
            </a:r>
            <a:r>
              <a:rPr lang="fr-FR" dirty="0"/>
              <a:t>outils de gestion </a:t>
            </a:r>
            <a:r>
              <a:rPr lang="fr-FR" dirty="0" smtClean="0"/>
              <a:t>de projets</a:t>
            </a:r>
          </a:p>
          <a:p>
            <a:r>
              <a:rPr lang="fr-FR" dirty="0" smtClean="0"/>
              <a:t>Apprentissage d’un nouveau langage</a:t>
            </a:r>
          </a:p>
          <a:p>
            <a:r>
              <a:rPr lang="fr-FR" dirty="0" smtClean="0"/>
              <a:t>Prioriser les tâches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0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6920854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3548" y="764704"/>
            <a:ext cx="6432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00" b="1" dirty="0" smtClean="0">
                <a:solidFill>
                  <a:schemeClr val="bg1"/>
                </a:solidFill>
              </a:rPr>
              <a:t>PERSPECTIVES</a:t>
            </a:r>
            <a:endParaRPr lang="fr-FR" sz="29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549177" y="2276872"/>
            <a:ext cx="7407199" cy="3672879"/>
          </a:xfrm>
          <a:prstGeom prst="rect">
            <a:avLst/>
          </a:prstGeom>
        </p:spPr>
        <p:txBody>
          <a:bodyPr/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Nouvelle version à venir sur l’application </a:t>
            </a:r>
            <a:r>
              <a:rPr lang="fr-FR" dirty="0" err="1" smtClean="0"/>
              <a:t>Deltha</a:t>
            </a:r>
            <a:endParaRPr lang="fr-FR" dirty="0" smtClean="0"/>
          </a:p>
          <a:p>
            <a:pPr lvl="1"/>
            <a:r>
              <a:rPr lang="fr-FR" dirty="0" smtClean="0"/>
              <a:t>Chiffrage</a:t>
            </a:r>
          </a:p>
          <a:p>
            <a:pPr lvl="1"/>
            <a:r>
              <a:rPr lang="fr-FR" dirty="0" smtClean="0"/>
              <a:t>Rédaction de spécifications techniques</a:t>
            </a:r>
          </a:p>
          <a:p>
            <a:pPr lvl="1"/>
            <a:r>
              <a:rPr lang="fr-FR" dirty="0" smtClean="0"/>
              <a:t>Développements</a:t>
            </a:r>
          </a:p>
          <a:p>
            <a:pPr lvl="1"/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Déploiement</a:t>
            </a:r>
          </a:p>
          <a:p>
            <a:pPr lvl="1"/>
            <a:r>
              <a:rPr lang="fr-FR" dirty="0" smtClean="0"/>
              <a:t>Livraison</a:t>
            </a:r>
          </a:p>
          <a:p>
            <a:r>
              <a:rPr lang="fr-FR" dirty="0" smtClean="0"/>
              <a:t>Evolutions sur </a:t>
            </a:r>
            <a:r>
              <a:rPr lang="fr-FR" dirty="0" err="1" smtClean="0"/>
              <a:t>Brehat</a:t>
            </a:r>
            <a:r>
              <a:rPr lang="fr-FR" dirty="0" smtClean="0"/>
              <a:t> Poste</a:t>
            </a:r>
          </a:p>
          <a:p>
            <a:pPr lvl="1"/>
            <a:r>
              <a:rPr lang="fr-FR" dirty="0" smtClean="0"/>
              <a:t>Développements</a:t>
            </a:r>
          </a:p>
          <a:p>
            <a:pPr lvl="1"/>
            <a:r>
              <a:rPr lang="fr-FR" dirty="0" smtClean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9681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6920854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43548" y="764704"/>
            <a:ext cx="64327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00" b="1" dirty="0" smtClean="0">
                <a:solidFill>
                  <a:schemeClr val="bg1"/>
                </a:solidFill>
              </a:rPr>
              <a:t>CONCLUSION</a:t>
            </a:r>
            <a:endParaRPr lang="fr-FR" sz="29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611560" y="2850412"/>
            <a:ext cx="5030935" cy="2376735"/>
          </a:xfrm>
          <a:prstGeom prst="rect">
            <a:avLst/>
          </a:prstGeom>
        </p:spPr>
        <p:txBody>
          <a:bodyPr/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Apprentissage universitaire indispensable</a:t>
            </a:r>
          </a:p>
          <a:p>
            <a:r>
              <a:rPr lang="fr-FR" dirty="0" smtClean="0"/>
              <a:t>Gestion globale d’un projet</a:t>
            </a:r>
          </a:p>
          <a:p>
            <a:r>
              <a:rPr lang="fr-FR" dirty="0" smtClean="0"/>
              <a:t>Importance de la relation client</a:t>
            </a:r>
          </a:p>
          <a:p>
            <a:r>
              <a:rPr lang="fr-FR" dirty="0" smtClean="0"/>
              <a:t>Domaine de travail intéressant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978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568841" y="4437112"/>
            <a:ext cx="6451431" cy="424711"/>
          </a:xfrm>
        </p:spPr>
        <p:txBody>
          <a:bodyPr/>
          <a:lstStyle/>
          <a:p>
            <a:r>
              <a:rPr lang="fr-FR" dirty="0" smtClean="0"/>
              <a:t>QUESTIONS / réponses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>
          <a:xfrm>
            <a:off x="531466" y="6502208"/>
            <a:ext cx="6560814" cy="167152"/>
          </a:xfrm>
        </p:spPr>
        <p:txBody>
          <a:bodyPr/>
          <a:lstStyle/>
          <a:p>
            <a:r>
              <a:rPr lang="fr-FR" dirty="0"/>
              <a:t>Maintenance évolutive et corrective au sein d’un centre </a:t>
            </a:r>
            <a:r>
              <a:rPr lang="fr-FR"/>
              <a:t>de </a:t>
            </a:r>
            <a:r>
              <a:rPr lang="fr-FR" smtClean="0"/>
              <a:t>services </a:t>
            </a:r>
            <a:r>
              <a:rPr lang="fr-FR" dirty="0"/>
              <a:t>SOPRA STERIA pour la SNCF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" b="763"/>
          <a:stretch>
            <a:fillRect/>
          </a:stretch>
        </p:blipFill>
        <p:spPr/>
      </p:pic>
      <p:sp>
        <p:nvSpPr>
          <p:cNvPr id="8" name="Espace réservé du texte 1"/>
          <p:cNvSpPr txBox="1">
            <a:spLocks/>
          </p:cNvSpPr>
          <p:nvPr/>
        </p:nvSpPr>
        <p:spPr bwMode="gray">
          <a:xfrm>
            <a:off x="467544" y="3789040"/>
            <a:ext cx="5256388" cy="64807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defPPr>
              <a:defRPr lang="fr-FR"/>
            </a:defPPr>
            <a:lvl1pPr marL="0" algn="l" defTabSz="914199" rtl="0" eaLnBrk="1" latinLnBrk="0" hangingPunct="1">
              <a:defRPr sz="1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457100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9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99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98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98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96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96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95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8058150" algn="r"/>
              </a:tabLst>
            </a:pPr>
            <a:r>
              <a:rPr lang="fr-FR" sz="2000" dirty="0" smtClean="0">
                <a:latin typeface="+mj-lt"/>
              </a:rPr>
              <a:t>Merci de votre attention</a:t>
            </a:r>
          </a:p>
        </p:txBody>
      </p:sp>
      <p:sp>
        <p:nvSpPr>
          <p:cNvPr id="9" name="Espace réservé du texte 1"/>
          <p:cNvSpPr txBox="1">
            <a:spLocks/>
          </p:cNvSpPr>
          <p:nvPr/>
        </p:nvSpPr>
        <p:spPr bwMode="gray">
          <a:xfrm>
            <a:off x="467544" y="5373216"/>
            <a:ext cx="5256388" cy="64807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defPPr>
              <a:defRPr lang="fr-FR"/>
            </a:defPPr>
            <a:lvl1pPr marL="0" algn="l" defTabSz="914199" rtl="0" eaLnBrk="1" latinLnBrk="0" hangingPunct="1">
              <a:defRPr sz="1000" kern="120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  <a:lvl2pPr marL="457100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99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99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98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498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96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696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795" algn="l" defTabSz="91419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8058150" algn="r"/>
              </a:tabLst>
            </a:pPr>
            <a:r>
              <a:rPr lang="fr-FR" sz="1600" dirty="0" smtClean="0">
                <a:latin typeface="+mj-lt"/>
              </a:rPr>
              <a:t>Erica </a:t>
            </a:r>
            <a:r>
              <a:rPr lang="fr-FR" sz="1600" dirty="0" err="1" smtClean="0">
                <a:latin typeface="+mj-lt"/>
              </a:rPr>
              <a:t>Huam</a:t>
            </a:r>
            <a:endParaRPr lang="fr-FR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0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Nom de la présentation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308667" y="3273124"/>
            <a:ext cx="6503693" cy="123599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583072" y="496151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Delivering Transformation. Together</a:t>
            </a:r>
            <a:r>
              <a:rPr lang="fr-FR" dirty="0" smtClean="0">
                <a:solidFill>
                  <a:schemeClr val="accent1"/>
                </a:solidFill>
              </a:rPr>
              <a:t>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4911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531466" y="6453336"/>
            <a:ext cx="5984750" cy="211024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</a:t>
            </a:r>
            <a:r>
              <a:rPr lang="fr-FR" dirty="0" smtClean="0"/>
              <a:t>SNCF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43548" y="764704"/>
            <a:ext cx="27568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00" b="1" dirty="0" smtClean="0">
                <a:solidFill>
                  <a:schemeClr val="bg1"/>
                </a:solidFill>
              </a:rPr>
              <a:t>SOMMAIRE</a:t>
            </a:r>
            <a:endParaRPr lang="fr-FR" sz="2900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16"/>
          <p:cNvSpPr txBox="1">
            <a:spLocks/>
          </p:cNvSpPr>
          <p:nvPr/>
        </p:nvSpPr>
        <p:spPr bwMode="gray">
          <a:xfrm>
            <a:off x="911225" y="2492375"/>
            <a:ext cx="8053263" cy="36729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1|Contexte du stage </a:t>
            </a:r>
          </a:p>
          <a:p>
            <a:pPr marL="354013" lvl="1">
              <a:lnSpc>
                <a:spcPct val="80000"/>
              </a:lnSpc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SOPRA STERIA</a:t>
            </a:r>
          </a:p>
          <a:p>
            <a:pPr marL="354013" lvl="1">
              <a:lnSpc>
                <a:spcPct val="80000"/>
              </a:lnSpc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Centre de Services</a:t>
            </a:r>
            <a:endParaRPr lang="fr-FR" sz="1600" dirty="0" smtClean="0"/>
          </a:p>
          <a:p>
            <a:r>
              <a:rPr lang="fr-FR" dirty="0"/>
              <a:t>2</a:t>
            </a:r>
            <a:r>
              <a:rPr lang="fr-FR" dirty="0" smtClean="0"/>
              <a:t>|Travail effectué</a:t>
            </a:r>
          </a:p>
          <a:p>
            <a:pPr marL="354013" lvl="1">
              <a:lnSpc>
                <a:spcPct val="80000"/>
              </a:lnSpc>
            </a:pPr>
            <a:r>
              <a:rPr lang="fr-F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Deltha</a:t>
            </a:r>
            <a:endParaRPr lang="fr-FR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54013" lvl="1">
              <a:lnSpc>
                <a:spcPct val="80000"/>
              </a:lnSpc>
            </a:pPr>
            <a:r>
              <a:rPr lang="fr-F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Brehat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Poste</a:t>
            </a:r>
            <a:endParaRPr lang="fr-FR" dirty="0" smtClean="0"/>
          </a:p>
          <a:p>
            <a:r>
              <a:rPr lang="fr-FR" dirty="0"/>
              <a:t>3</a:t>
            </a:r>
            <a:r>
              <a:rPr lang="fr-FR" dirty="0" smtClean="0"/>
              <a:t>|Apports et difficultés</a:t>
            </a:r>
          </a:p>
          <a:p>
            <a:r>
              <a:rPr lang="fr-FR" dirty="0"/>
              <a:t>4</a:t>
            </a:r>
            <a:r>
              <a:rPr lang="fr-FR" dirty="0" smtClean="0"/>
              <a:t>|Perspectives</a:t>
            </a:r>
          </a:p>
          <a:p>
            <a:r>
              <a:rPr lang="fr-FR" dirty="0"/>
              <a:t>5</a:t>
            </a:r>
            <a:r>
              <a:rPr lang="fr-FR" dirty="0" smtClean="0"/>
              <a:t>|Conclusion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5549998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ZoneTexte 6"/>
          <p:cNvSpPr txBox="1"/>
          <p:nvPr/>
        </p:nvSpPr>
        <p:spPr>
          <a:xfrm>
            <a:off x="443548" y="764704"/>
            <a:ext cx="45856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00" b="1" dirty="0" smtClean="0">
                <a:solidFill>
                  <a:schemeClr val="bg1"/>
                </a:solidFill>
              </a:rPr>
              <a:t>CONTEXTE</a:t>
            </a:r>
            <a:endParaRPr lang="fr-FR" sz="29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soprast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4" y="2608684"/>
            <a:ext cx="2438400" cy="2438400"/>
          </a:xfrm>
          <a:prstGeom prst="rect">
            <a:avLst/>
          </a:prstGeom>
        </p:spPr>
      </p:pic>
      <p:sp>
        <p:nvSpPr>
          <p:cNvPr id="9" name="Donut 8"/>
          <p:cNvSpPr/>
          <p:nvPr/>
        </p:nvSpPr>
        <p:spPr>
          <a:xfrm>
            <a:off x="442664" y="2570584"/>
            <a:ext cx="2667000" cy="2514600"/>
          </a:xfrm>
          <a:prstGeom prst="donut">
            <a:avLst>
              <a:gd name="adj" fmla="val 950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Logo_SNCF_Inf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64" y="3166468"/>
            <a:ext cx="1995458" cy="1322832"/>
          </a:xfrm>
          <a:prstGeom prst="rect">
            <a:avLst/>
          </a:prstGeom>
        </p:spPr>
      </p:pic>
      <p:sp>
        <p:nvSpPr>
          <p:cNvPr id="11" name="Donut 10"/>
          <p:cNvSpPr/>
          <p:nvPr/>
        </p:nvSpPr>
        <p:spPr>
          <a:xfrm>
            <a:off x="6081464" y="2570584"/>
            <a:ext cx="2667000" cy="2514600"/>
          </a:xfrm>
          <a:prstGeom prst="donut">
            <a:avLst>
              <a:gd name="adj" fmla="val 9504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16" name="Bevel 15"/>
          <p:cNvSpPr/>
          <p:nvPr/>
        </p:nvSpPr>
        <p:spPr>
          <a:xfrm>
            <a:off x="3795464" y="3065884"/>
            <a:ext cx="1600200" cy="1524000"/>
          </a:xfrm>
          <a:prstGeom prst="bevel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2"/>
                </a:solidFill>
              </a:rPr>
              <a:t>CDS</a:t>
            </a:r>
          </a:p>
        </p:txBody>
      </p:sp>
      <p:cxnSp>
        <p:nvCxnSpPr>
          <p:cNvPr id="28" name="Straight Arrow Connector 27"/>
          <p:cNvCxnSpPr>
            <a:stCxn id="16" idx="0"/>
            <a:endCxn id="11" idx="2"/>
          </p:cNvCxnSpPr>
          <p:nvPr/>
        </p:nvCxnSpPr>
        <p:spPr>
          <a:xfrm>
            <a:off x="5395664" y="3827884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6"/>
            <a:endCxn id="16" idx="4"/>
          </p:cNvCxnSpPr>
          <p:nvPr/>
        </p:nvCxnSpPr>
        <p:spPr>
          <a:xfrm>
            <a:off x="3109664" y="3827884"/>
            <a:ext cx="685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 noChangeAspect="1"/>
          </p:cNvSpPr>
          <p:nvPr>
            <p:ph type="title"/>
          </p:nvPr>
        </p:nvSpPr>
        <p:spPr>
          <a:xfrm>
            <a:off x="544440" y="190697"/>
            <a:ext cx="6838567" cy="671528"/>
          </a:xfrm>
        </p:spPr>
        <p:txBody>
          <a:bodyPr/>
          <a:lstStyle/>
          <a:p>
            <a:r>
              <a:rPr lang="fr-FR" dirty="0" smtClean="0"/>
              <a:t>Une entreprise de services du numérique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 noChangeAspect="1"/>
          </p:cNvSpPr>
          <p:nvPr>
            <p:ph type="sldNum" sz="quarter" idx="12"/>
          </p:nvPr>
        </p:nvSpPr>
        <p:spPr>
          <a:xfrm>
            <a:off x="179512" y="6503322"/>
            <a:ext cx="251792" cy="137830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28" name="Espace réservé du contenu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583496"/>
              </p:ext>
            </p:extLst>
          </p:nvPr>
        </p:nvGraphicFramePr>
        <p:xfrm>
          <a:off x="382187" y="1602932"/>
          <a:ext cx="4621861" cy="441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9" name="Groupe 7"/>
          <p:cNvGrpSpPr/>
          <p:nvPr/>
        </p:nvGrpSpPr>
        <p:grpSpPr>
          <a:xfrm>
            <a:off x="35496" y="2251004"/>
            <a:ext cx="4860379" cy="3135450"/>
            <a:chOff x="1683821" y="1915718"/>
            <a:chExt cx="4860379" cy="3135450"/>
          </a:xfrm>
        </p:grpSpPr>
        <p:sp>
          <p:nvSpPr>
            <p:cNvPr id="30" name="ZoneTexte 29"/>
            <p:cNvSpPr txBox="1"/>
            <p:nvPr/>
          </p:nvSpPr>
          <p:spPr>
            <a:xfrm>
              <a:off x="5195287" y="2005172"/>
              <a:ext cx="1348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Services financiers</a:t>
              </a:r>
            </a:p>
            <a:p>
              <a:r>
                <a:rPr lang="fr-FR" sz="1200" i="1" dirty="0" smtClean="0"/>
                <a:t>(Banque &amp; Assurance)</a:t>
              </a:r>
              <a:endParaRPr lang="fr-FR" sz="1200" i="1" dirty="0"/>
            </a:p>
          </p:txBody>
        </p:sp>
        <p:sp>
          <p:nvSpPr>
            <p:cNvPr id="31" name="ZoneTexte 10"/>
            <p:cNvSpPr txBox="1"/>
            <p:nvPr/>
          </p:nvSpPr>
          <p:spPr>
            <a:xfrm>
              <a:off x="1705947" y="3734363"/>
              <a:ext cx="1462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1200" dirty="0" smtClean="0">
                  <a:solidFill>
                    <a:schemeClr val="tx1"/>
                  </a:solidFill>
                </a:rPr>
                <a:t>Transport, Services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ZoneTexte 8"/>
            <p:cNvSpPr txBox="1"/>
            <p:nvPr/>
          </p:nvSpPr>
          <p:spPr>
            <a:xfrm>
              <a:off x="2170950" y="4589503"/>
              <a:ext cx="1664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1200" dirty="0" smtClean="0">
                  <a:solidFill>
                    <a:schemeClr val="tx1"/>
                  </a:solidFill>
                </a:rPr>
                <a:t>Aerospace, Défense, Homeland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security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ZoneTexte 8"/>
            <p:cNvSpPr txBox="1"/>
            <p:nvPr/>
          </p:nvSpPr>
          <p:spPr>
            <a:xfrm>
              <a:off x="5071382" y="4509120"/>
              <a:ext cx="1117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200" dirty="0" smtClean="0"/>
                <a:t>Secteur Public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ZoneTexte 10"/>
            <p:cNvSpPr txBox="1"/>
            <p:nvPr/>
          </p:nvSpPr>
          <p:spPr>
            <a:xfrm>
              <a:off x="2711079" y="1915718"/>
              <a:ext cx="1536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1200" dirty="0" smtClean="0"/>
                <a:t>Distribution, Industrie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835214" y="3339502"/>
              <a:ext cx="103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/>
                <a:t>SECTEURS</a:t>
              </a:r>
              <a:endParaRPr lang="fr-FR" sz="1200" b="1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191320" y="3543716"/>
              <a:ext cx="45934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solidFill>
                    <a:schemeClr val="bg1"/>
                  </a:solidFill>
                </a:rPr>
                <a:t>12%</a:t>
              </a:r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2350151" y="2284017"/>
              <a:ext cx="1268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1200" dirty="0" smtClean="0">
                  <a:solidFill>
                    <a:schemeClr val="tx1"/>
                  </a:solidFill>
                </a:rPr>
                <a:t>Énergie, Utilities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10"/>
            <p:cNvSpPr txBox="1"/>
            <p:nvPr/>
          </p:nvSpPr>
          <p:spPr>
            <a:xfrm>
              <a:off x="1683821" y="2839674"/>
              <a:ext cx="150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fr-FR" sz="1200" dirty="0" smtClean="0">
                  <a:solidFill>
                    <a:schemeClr val="tx1"/>
                  </a:solidFill>
                </a:rPr>
                <a:t>Télécoms &amp; Médias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Espace réservé du contenu 1"/>
          <p:cNvSpPr txBox="1">
            <a:spLocks/>
          </p:cNvSpPr>
          <p:nvPr/>
        </p:nvSpPr>
        <p:spPr bwMode="gray">
          <a:xfrm>
            <a:off x="5148064" y="2139161"/>
            <a:ext cx="3782358" cy="37566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3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Fusion SOPRA et STERIA en janvier 2015</a:t>
            </a:r>
          </a:p>
          <a:p>
            <a:r>
              <a:rPr lang="fr-FR" dirty="0" smtClean="0"/>
              <a:t>Solutions et services</a:t>
            </a:r>
          </a:p>
          <a:p>
            <a:r>
              <a:rPr lang="fr-FR" dirty="0" smtClean="0"/>
              <a:t>37000 collaborateurs</a:t>
            </a:r>
            <a:endParaRPr lang="fr-FR" dirty="0"/>
          </a:p>
          <a:p>
            <a:r>
              <a:rPr lang="fr-FR" dirty="0" smtClean="0"/>
              <a:t>Enjeux :</a:t>
            </a:r>
          </a:p>
          <a:p>
            <a:pPr lvl="1"/>
            <a:r>
              <a:rPr lang="fr-FR" dirty="0" smtClean="0"/>
              <a:t>Conseil &amp; intégration</a:t>
            </a:r>
          </a:p>
          <a:p>
            <a:pPr lvl="1"/>
            <a:r>
              <a:rPr lang="fr-FR" dirty="0" smtClean="0"/>
              <a:t>Solutions</a:t>
            </a:r>
          </a:p>
          <a:p>
            <a:pPr lvl="1"/>
            <a:r>
              <a:rPr lang="fr-FR" dirty="0" smtClean="0"/>
              <a:t>Infrastructure Management</a:t>
            </a:r>
          </a:p>
          <a:p>
            <a:pPr lvl="1"/>
            <a:r>
              <a:rPr lang="fr-FR" dirty="0" smtClean="0"/>
              <a:t>Business </a:t>
            </a:r>
            <a:r>
              <a:rPr lang="fr-FR" dirty="0" err="1" smtClean="0"/>
              <a:t>Process</a:t>
            </a:r>
            <a:r>
              <a:rPr lang="fr-FR" dirty="0" smtClean="0"/>
              <a:t> Services</a:t>
            </a:r>
            <a:endParaRPr lang="fr-FR" dirty="0"/>
          </a:p>
        </p:txBody>
      </p:sp>
      <p:sp>
        <p:nvSpPr>
          <p:cNvPr id="2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9552" y="6502208"/>
            <a:ext cx="5549998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</p:spTree>
    <p:extLst>
      <p:ext uri="{BB962C8B-B14F-4D97-AF65-F5344CB8AC3E}">
        <p14:creationId xmlns:p14="http://schemas.microsoft.com/office/powerpoint/2010/main" val="12794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 noChangeAspect="1"/>
          </p:cNvSpPr>
          <p:nvPr>
            <p:ph type="title"/>
          </p:nvPr>
        </p:nvSpPr>
        <p:spPr>
          <a:xfrm>
            <a:off x="544440" y="190697"/>
            <a:ext cx="6838567" cy="671528"/>
          </a:xfrm>
        </p:spPr>
        <p:txBody>
          <a:bodyPr/>
          <a:lstStyle/>
          <a:p>
            <a:r>
              <a:rPr lang="fr-FR" dirty="0" smtClean="0"/>
              <a:t>Centre de Services ISI CIRCULATION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 noChangeAspect="1"/>
          </p:cNvSpPr>
          <p:nvPr>
            <p:ph type="ftr" sz="quarter" idx="11"/>
          </p:nvPr>
        </p:nvSpPr>
        <p:spPr>
          <a:xfrm>
            <a:off x="588848" y="6502207"/>
            <a:ext cx="5351303" cy="190937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5" name="Espace réservé du numéro de diapositive 4"/>
          <p:cNvSpPr>
            <a:spLocks noGrp="1" noChangeAspect="1"/>
          </p:cNvSpPr>
          <p:nvPr>
            <p:ph type="sldNum" sz="quarter" idx="12"/>
          </p:nvPr>
        </p:nvSpPr>
        <p:spPr>
          <a:xfrm>
            <a:off x="179512" y="6502208"/>
            <a:ext cx="251792" cy="137830"/>
          </a:xfrm>
        </p:spPr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6" name="Image 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02" y="1772816"/>
            <a:ext cx="3079800" cy="3191048"/>
          </a:xfrm>
          <a:prstGeom prst="rect">
            <a:avLst/>
          </a:prstGeom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Front Office : </a:t>
            </a:r>
          </a:p>
          <a:p>
            <a:pPr lvl="1"/>
            <a:r>
              <a:rPr lang="fr-FR" dirty="0" smtClean="0"/>
              <a:t>SNCF Ermont</a:t>
            </a:r>
          </a:p>
          <a:p>
            <a:pPr lvl="1"/>
            <a:r>
              <a:rPr lang="fr-FR" dirty="0" smtClean="0"/>
              <a:t>Prise en charge des demandes client</a:t>
            </a:r>
          </a:p>
          <a:p>
            <a:pPr lvl="1"/>
            <a:r>
              <a:rPr lang="fr-FR" dirty="0"/>
              <a:t>S</a:t>
            </a:r>
            <a:r>
              <a:rPr lang="fr-FR" dirty="0" smtClean="0"/>
              <a:t>olutions à mettre en œuvre</a:t>
            </a:r>
          </a:p>
          <a:p>
            <a:pPr lvl="1"/>
            <a:r>
              <a:rPr lang="fr-FR" dirty="0" smtClean="0"/>
              <a:t>Capitalisation des connaissances fonctionnelles et techniques</a:t>
            </a:r>
          </a:p>
          <a:p>
            <a:pPr lvl="1"/>
            <a:r>
              <a:rPr lang="fr-FR" dirty="0" smtClean="0"/>
              <a:t>Coordination avec le back office</a:t>
            </a:r>
          </a:p>
          <a:p>
            <a:pPr lvl="1"/>
            <a:r>
              <a:rPr lang="fr-FR" dirty="0" smtClean="0"/>
              <a:t>Réalisation et tests des applications non-distanciables</a:t>
            </a:r>
          </a:p>
          <a:p>
            <a:r>
              <a:rPr lang="fr-FR" dirty="0" smtClean="0"/>
              <a:t>Back Office : </a:t>
            </a:r>
          </a:p>
          <a:p>
            <a:pPr lvl="1"/>
            <a:r>
              <a:rPr lang="fr-FR" dirty="0" smtClean="0"/>
              <a:t>Lille</a:t>
            </a:r>
          </a:p>
          <a:p>
            <a:pPr lvl="1"/>
            <a:r>
              <a:rPr lang="fr-FR" dirty="0" smtClean="0"/>
              <a:t>Réalisation des développements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des demandes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6560814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1556792"/>
            <a:ext cx="2511897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Demande client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278853" y="1556792"/>
            <a:ext cx="251189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Analyse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6170538" y="1556792"/>
            <a:ext cx="2511897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Refus de la demande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278853" y="2420888"/>
            <a:ext cx="2508899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Chiffrage envoyé au client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275855" y="3284984"/>
            <a:ext cx="2514893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Rédaction des STD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1520" y="2420888"/>
            <a:ext cx="2511897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Refus du chiffrage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275856" y="4149080"/>
            <a:ext cx="251189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Développements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3278853" y="5013176"/>
            <a:ext cx="251189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 et d’assemblage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278853" y="5877272"/>
            <a:ext cx="2511896" cy="360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Livraison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51519" y="4990923"/>
            <a:ext cx="2511897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Refus de la livraison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51520" y="3284984"/>
            <a:ext cx="2511897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Abandon de la demande</a:t>
            </a:r>
          </a:p>
        </p:txBody>
      </p:sp>
      <p:cxnSp>
        <p:nvCxnSpPr>
          <p:cNvPr id="19" name="Connecteur droit avec flèche 18"/>
          <p:cNvCxnSpPr>
            <a:stCxn id="6" idx="2"/>
            <a:endCxn id="8" idx="0"/>
          </p:cNvCxnSpPr>
          <p:nvPr/>
        </p:nvCxnSpPr>
        <p:spPr>
          <a:xfrm flipH="1">
            <a:off x="4533303" y="1916832"/>
            <a:ext cx="149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3"/>
            <a:endCxn id="6" idx="1"/>
          </p:cNvCxnSpPr>
          <p:nvPr/>
        </p:nvCxnSpPr>
        <p:spPr>
          <a:xfrm>
            <a:off x="2763417" y="1736812"/>
            <a:ext cx="515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1"/>
            <a:endCxn id="10" idx="3"/>
          </p:cNvCxnSpPr>
          <p:nvPr/>
        </p:nvCxnSpPr>
        <p:spPr>
          <a:xfrm flipH="1">
            <a:off x="2763417" y="2600908"/>
            <a:ext cx="5154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8" idx="2"/>
            <a:endCxn id="9" idx="0"/>
          </p:cNvCxnSpPr>
          <p:nvPr/>
        </p:nvCxnSpPr>
        <p:spPr>
          <a:xfrm flipH="1">
            <a:off x="4533302" y="2780928"/>
            <a:ext cx="1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9" idx="2"/>
            <a:endCxn id="11" idx="0"/>
          </p:cNvCxnSpPr>
          <p:nvPr/>
        </p:nvCxnSpPr>
        <p:spPr>
          <a:xfrm flipH="1">
            <a:off x="4531804" y="3645024"/>
            <a:ext cx="149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1" idx="2"/>
            <a:endCxn id="12" idx="0"/>
          </p:cNvCxnSpPr>
          <p:nvPr/>
        </p:nvCxnSpPr>
        <p:spPr>
          <a:xfrm>
            <a:off x="4531804" y="4509120"/>
            <a:ext cx="299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2"/>
            <a:endCxn id="13" idx="0"/>
          </p:cNvCxnSpPr>
          <p:nvPr/>
        </p:nvCxnSpPr>
        <p:spPr>
          <a:xfrm>
            <a:off x="4534801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0" idx="2"/>
            <a:endCxn id="15" idx="0"/>
          </p:cNvCxnSpPr>
          <p:nvPr/>
        </p:nvCxnSpPr>
        <p:spPr>
          <a:xfrm>
            <a:off x="1507469" y="278092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4" idx="0"/>
            <a:endCxn id="15" idx="2"/>
          </p:cNvCxnSpPr>
          <p:nvPr/>
        </p:nvCxnSpPr>
        <p:spPr>
          <a:xfrm flipV="1">
            <a:off x="1507468" y="3645024"/>
            <a:ext cx="1" cy="134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à coins arrondis 52"/>
          <p:cNvSpPr/>
          <p:nvPr/>
        </p:nvSpPr>
        <p:spPr>
          <a:xfrm>
            <a:off x="6380582" y="5878215"/>
            <a:ext cx="2511898" cy="36004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Livraison acceptée</a:t>
            </a:r>
          </a:p>
        </p:txBody>
      </p:sp>
      <p:cxnSp>
        <p:nvCxnSpPr>
          <p:cNvPr id="54" name="Connecteur droit avec flèche 53"/>
          <p:cNvCxnSpPr>
            <a:stCxn id="13" idx="3"/>
            <a:endCxn id="53" idx="1"/>
          </p:cNvCxnSpPr>
          <p:nvPr/>
        </p:nvCxnSpPr>
        <p:spPr>
          <a:xfrm>
            <a:off x="5790749" y="6057292"/>
            <a:ext cx="589833" cy="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1"/>
            <a:endCxn id="6" idx="3"/>
          </p:cNvCxnSpPr>
          <p:nvPr/>
        </p:nvCxnSpPr>
        <p:spPr>
          <a:xfrm flipH="1">
            <a:off x="5790749" y="1736812"/>
            <a:ext cx="37978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>
            <a:stCxn id="14" idx="0"/>
            <a:endCxn id="11" idx="1"/>
          </p:cNvCxnSpPr>
          <p:nvPr/>
        </p:nvCxnSpPr>
        <p:spPr>
          <a:xfrm rot="5400000" flipH="1" flipV="1">
            <a:off x="2060751" y="3775818"/>
            <a:ext cx="661823" cy="1768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eur en angle 61"/>
          <p:cNvCxnSpPr>
            <a:stCxn id="13" idx="1"/>
            <a:endCxn id="14" idx="2"/>
          </p:cNvCxnSpPr>
          <p:nvPr/>
        </p:nvCxnSpPr>
        <p:spPr>
          <a:xfrm rot="10800000">
            <a:off x="1507469" y="5350964"/>
            <a:ext cx="1771385" cy="7063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531466" y="6525344"/>
            <a:ext cx="6920854" cy="139016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8356" y="2388944"/>
            <a:ext cx="2641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Deltha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Brehat</a:t>
            </a:r>
            <a:r>
              <a:rPr lang="fr-FR" dirty="0" smtClean="0"/>
              <a:t> Poste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Equipe de développeurs mutualisée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43548" y="764704"/>
            <a:ext cx="458565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900" b="1" dirty="0" smtClean="0">
                <a:solidFill>
                  <a:schemeClr val="bg1"/>
                </a:solidFill>
              </a:rPr>
              <a:t>TRAVAIL EFFECTUE</a:t>
            </a:r>
            <a:endParaRPr lang="fr-FR" sz="29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47" y="3787944"/>
            <a:ext cx="1902704" cy="34248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844824"/>
            <a:ext cx="2664296" cy="14969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86" y="2359959"/>
            <a:ext cx="1905000" cy="4667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42" y="4989616"/>
            <a:ext cx="2220357" cy="6150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65" y="3635153"/>
            <a:ext cx="2468313" cy="64807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42" y="4700681"/>
            <a:ext cx="1516687" cy="11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DELTHA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7568926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395536" y="1484784"/>
            <a:ext cx="2327870" cy="864096"/>
          </a:xfrm>
        </p:spPr>
        <p:txBody>
          <a:bodyPr/>
          <a:lstStyle/>
          <a:p>
            <a:r>
              <a:rPr lang="fr-FR" dirty="0" smtClean="0"/>
              <a:t>Pattern MVC</a:t>
            </a:r>
            <a:endParaRPr lang="fr-FR" dirty="0"/>
          </a:p>
        </p:txBody>
      </p:sp>
      <p:sp>
        <p:nvSpPr>
          <p:cNvPr id="9" name="AutoShape 2" descr="https://sdz-upload.s3.amazonaws.com/prod/users/avatars/db.svg"/>
          <p:cNvSpPr>
            <a:spLocks noChangeAspect="1" noChangeArrowheads="1"/>
          </p:cNvSpPr>
          <p:nvPr/>
        </p:nvSpPr>
        <p:spPr bwMode="auto">
          <a:xfrm>
            <a:off x="155575" y="-936625"/>
            <a:ext cx="1771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https://sdz-upload.s3.amazonaws.com/prod/users/avatars/db.svg"/>
          <p:cNvSpPr>
            <a:spLocks noChangeAspect="1" noChangeArrowheads="1"/>
          </p:cNvSpPr>
          <p:nvPr/>
        </p:nvSpPr>
        <p:spPr bwMode="auto">
          <a:xfrm>
            <a:off x="307975" y="-784225"/>
            <a:ext cx="1771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AutoShape 6" descr="https://sdz-upload.s3.amazonaws.com/prod/users/avatars/db.svg"/>
          <p:cNvSpPr>
            <a:spLocks noChangeAspect="1" noChangeArrowheads="1"/>
          </p:cNvSpPr>
          <p:nvPr/>
        </p:nvSpPr>
        <p:spPr bwMode="auto">
          <a:xfrm>
            <a:off x="460375" y="-631825"/>
            <a:ext cx="1771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5" name="Picture 11" descr="JSF Simple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30324"/>
            <a:ext cx="4320484" cy="207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4"/>
          <p:cNvSpPr txBox="1">
            <a:spLocks/>
          </p:cNvSpPr>
          <p:nvPr/>
        </p:nvSpPr>
        <p:spPr bwMode="gray">
          <a:xfrm>
            <a:off x="395536" y="4437112"/>
            <a:ext cx="2327870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Pattern DAO</a:t>
            </a:r>
            <a:endParaRPr lang="fr-FR" dirty="0"/>
          </a:p>
        </p:txBody>
      </p:sp>
      <p:pic>
        <p:nvPicPr>
          <p:cNvPr id="1036" name="Picture 12" descr="figure09_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16175"/>
            <a:ext cx="4752528" cy="19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BREHAT POSTE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531466" y="6502208"/>
            <a:ext cx="7280894" cy="167152"/>
          </a:xfrm>
        </p:spPr>
        <p:txBody>
          <a:bodyPr/>
          <a:lstStyle/>
          <a:p>
            <a:r>
              <a:rPr lang="fr-FR" dirty="0"/>
              <a:t>Maintenance évolutive et corrective au sein d’un centre de </a:t>
            </a:r>
            <a:r>
              <a:rPr lang="fr-FR" dirty="0" smtClean="0"/>
              <a:t>services </a:t>
            </a:r>
            <a:r>
              <a:rPr lang="fr-FR" dirty="0"/>
              <a:t>SOPRA STERIA pour la SNCF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299914" y="1412776"/>
            <a:ext cx="7944494" cy="720551"/>
          </a:xfrm>
        </p:spPr>
        <p:txBody>
          <a:bodyPr/>
          <a:lstStyle/>
          <a:p>
            <a:r>
              <a:rPr lang="fr-FR" dirty="0" smtClean="0"/>
              <a:t>Gestion de la circulation des trains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4" y="2060848"/>
            <a:ext cx="5912236" cy="3456384"/>
          </a:xfrm>
          <a:prstGeom prst="rect">
            <a:avLst/>
          </a:prstGeom>
        </p:spPr>
      </p:pic>
      <p:sp>
        <p:nvSpPr>
          <p:cNvPr id="9" name="Espace réservé du contenu 4"/>
          <p:cNvSpPr txBox="1">
            <a:spLocks/>
          </p:cNvSpPr>
          <p:nvPr/>
        </p:nvSpPr>
        <p:spPr bwMode="gray">
          <a:xfrm>
            <a:off x="323528" y="2060377"/>
            <a:ext cx="2448272" cy="43929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Uniface</a:t>
            </a:r>
            <a:r>
              <a:rPr lang="fr-FR" dirty="0" smtClean="0"/>
              <a:t> : application de développement et de déploiement. Permet de construire une application avec son interface de manière interactive.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Sopra">
    <a:dk1>
      <a:srgbClr val="505050"/>
    </a:dk1>
    <a:lt1>
      <a:sysClr val="window" lastClr="FFFFFF"/>
    </a:lt1>
    <a:dk2>
      <a:srgbClr val="505050"/>
    </a:dk2>
    <a:lt2>
      <a:srgbClr val="E8E8E8"/>
    </a:lt2>
    <a:accent1>
      <a:srgbClr val="860000"/>
    </a:accent1>
    <a:accent2>
      <a:srgbClr val="C50000"/>
    </a:accent2>
    <a:accent3>
      <a:srgbClr val="EE1D23"/>
    </a:accent3>
    <a:accent4>
      <a:srgbClr val="F15929"/>
    </a:accent4>
    <a:accent5>
      <a:srgbClr val="FD8B1D"/>
    </a:accent5>
    <a:accent6>
      <a:srgbClr val="FAAA0A"/>
    </a:accent6>
    <a:hlink>
      <a:srgbClr val="0000FF"/>
    </a:hlink>
    <a:folHlink>
      <a:srgbClr val="800080"/>
    </a:folHlink>
  </a:clrScheme>
  <a:fontScheme name="Sopra">
    <a:majorFont>
      <a:latin typeface="Tahoma"/>
      <a:ea typeface=""/>
      <a:cs typeface=""/>
    </a:majorFont>
    <a:minorFont>
      <a:latin typeface="Calibr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1394</TotalTime>
  <Words>620</Words>
  <Application>Microsoft Office PowerPoint</Application>
  <PresentationFormat>Affichage à l'écran (4:3)</PresentationFormat>
  <Paragraphs>160</Paragraphs>
  <Slides>14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FR_Template_SopraSteria_Consulting_SopraHR</vt:lpstr>
      <vt:lpstr>Soutenance de Stage DE fin d’Étude</vt:lpstr>
      <vt:lpstr>Présentation PowerPoint</vt:lpstr>
      <vt:lpstr>Présentation PowerPoint</vt:lpstr>
      <vt:lpstr>Une entreprise de services du numérique</vt:lpstr>
      <vt:lpstr>Centre de Services ISI CIRCULATION</vt:lpstr>
      <vt:lpstr>Organisation des demandes</vt:lpstr>
      <vt:lpstr>Présentation PowerPoint</vt:lpstr>
      <vt:lpstr>DELTHA</vt:lpstr>
      <vt:lpstr>BREHAT POSTE</vt:lpstr>
      <vt:lpstr>Présentation PowerPoint</vt:lpstr>
      <vt:lpstr>Présentation PowerPoint</vt:lpstr>
      <vt:lpstr>Présentation PowerPoint</vt:lpstr>
      <vt:lpstr>QUESTIONS / réponses</vt:lpstr>
      <vt:lpstr>Présentation PowerPoint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nchapot</dc:creator>
  <cp:lastModifiedBy>HUAM Erica</cp:lastModifiedBy>
  <cp:revision>94</cp:revision>
  <cp:lastPrinted>2014-12-11T13:29:41Z</cp:lastPrinted>
  <dcterms:created xsi:type="dcterms:W3CDTF">2015-09-16T16:51:49Z</dcterms:created>
  <dcterms:modified xsi:type="dcterms:W3CDTF">2015-09-18T06:48:02Z</dcterms:modified>
</cp:coreProperties>
</file>