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sldIdLst>
    <p:sldId id="306" r:id="rId5"/>
    <p:sldId id="307" r:id="rId6"/>
    <p:sldId id="308" r:id="rId7"/>
    <p:sldId id="314" r:id="rId8"/>
    <p:sldId id="309" r:id="rId9"/>
    <p:sldId id="294" r:id="rId10"/>
    <p:sldId id="315" r:id="rId11"/>
    <p:sldId id="295" r:id="rId12"/>
    <p:sldId id="316" r:id="rId13"/>
    <p:sldId id="317" r:id="rId14"/>
    <p:sldId id="318" r:id="rId15"/>
    <p:sldId id="319" r:id="rId16"/>
    <p:sldId id="320" r:id="rId17"/>
    <p:sldId id="321" r:id="rId18"/>
    <p:sldId id="322" r:id="rId19"/>
    <p:sldId id="323" r:id="rId20"/>
    <p:sldId id="324" r:id="rId21"/>
    <p:sldId id="311"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www.australiansolarquotes.com.au/2015/06/25/the-electric-car-revolution-has-not-reached-australia/"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56275" y="2271449"/>
            <a:ext cx="9679449" cy="2847058"/>
          </a:xfrm>
        </p:spPr>
        <p:txBody>
          <a:bodyPr anchor="b">
            <a:normAutofit/>
          </a:bodyPr>
          <a:lstStyle/>
          <a:p>
            <a:r>
              <a:rPr lang="en-US" sz="6100" spc="400" dirty="0"/>
              <a:t>FINAL SUBMISSION  &amp; Presentation</a:t>
            </a:r>
            <a:br>
              <a:rPr lang="en-US" sz="6100" spc="400" dirty="0"/>
            </a:br>
            <a:endParaRPr lang="en-US" sz="61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56275" y="5098254"/>
            <a:ext cx="9679449" cy="750259"/>
          </a:xfrm>
        </p:spPr>
        <p:txBody>
          <a:bodyPr anchor="ctr">
            <a:normAutofit/>
          </a:bodyPr>
          <a:lstStyle/>
          <a:p>
            <a:pPr algn="l"/>
            <a:r>
              <a:rPr lang="en-US" dirty="0"/>
              <a:t>Mohammad Aleem</a:t>
            </a:r>
          </a:p>
          <a:p>
            <a:pPr algn="l"/>
            <a:r>
              <a:rPr lang="en-US" sz="1200" dirty="0"/>
              <a:t>06/12/2022</a:t>
            </a:r>
          </a:p>
          <a:p>
            <a:pPr algn="l"/>
            <a:endParaRPr lang="en-US" dirty="0"/>
          </a:p>
        </p:txBody>
      </p:sp>
      <p:cxnSp>
        <p:nvCxnSpPr>
          <p:cNvPr id="19"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0515600" cy="365125"/>
          </a:xfrm>
        </p:spPr>
        <p:txBody>
          <a:bodyPr>
            <a:noAutofit/>
          </a:bodyPr>
          <a:lstStyle/>
          <a:p>
            <a:r>
              <a:rPr lang="en-US" sz="4000" dirty="0">
                <a:solidFill>
                  <a:schemeClr val="accent5">
                    <a:lumMod val="50000"/>
                  </a:schemeClr>
                </a:solidFill>
                <a:latin typeface="Amasis MT Pro Medium" panose="02040604050005020304" pitchFamily="18" charset="0"/>
              </a:rPr>
              <a:t>Bivariate Data Analysis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10</a:t>
            </a:fld>
            <a:endParaRPr lang="en-US" b="1" cap="all" spc="100" dirty="0">
              <a:solidFill>
                <a:schemeClr val="accent2"/>
              </a:solidFill>
            </a:endParaRPr>
          </a:p>
        </p:txBody>
      </p:sp>
      <p:pic>
        <p:nvPicPr>
          <p:cNvPr id="11" name="Content Placeholder 10">
            <a:extLst>
              <a:ext uri="{FF2B5EF4-FFF2-40B4-BE49-F238E27FC236}">
                <a16:creationId xmlns:a16="http://schemas.microsoft.com/office/drawing/2014/main" id="{AE33E001-4E66-4EB9-B2A7-239047298E68}"/>
              </a:ext>
            </a:extLst>
          </p:cNvPr>
          <p:cNvPicPr>
            <a:picLocks noGrp="1" noChangeAspect="1"/>
          </p:cNvPicPr>
          <p:nvPr>
            <p:ph idx="1"/>
          </p:nvPr>
        </p:nvPicPr>
        <p:blipFill>
          <a:blip r:embed="rId2"/>
          <a:stretch>
            <a:fillRect/>
          </a:stretch>
        </p:blipFill>
        <p:spPr>
          <a:xfrm>
            <a:off x="1392702" y="801858"/>
            <a:ext cx="9608234" cy="5691016"/>
          </a:xfrm>
        </p:spPr>
      </p:pic>
    </p:spTree>
    <p:extLst>
      <p:ext uri="{BB962C8B-B14F-4D97-AF65-F5344CB8AC3E}">
        <p14:creationId xmlns:p14="http://schemas.microsoft.com/office/powerpoint/2010/main" val="344746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0515600" cy="752474"/>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11</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600" cy="5059363"/>
          </a:xfrm>
        </p:spPr>
        <p:txBody>
          <a:bodyPr>
            <a:normAutofit/>
          </a:bodyPr>
          <a:lstStyle/>
          <a:p>
            <a:pPr marL="0" indent="0">
              <a:buNone/>
            </a:pPr>
            <a:r>
              <a:rPr lang="en-US" sz="2400" dirty="0">
                <a:solidFill>
                  <a:srgbClr val="7030A0"/>
                </a:solidFill>
                <a:latin typeface="Amasis MT Pro Medium" panose="02040604050005020304" pitchFamily="18" charset="0"/>
              </a:rPr>
              <a:t>While building the regression model for Pricing, we will keep the following Key Questions in mind –</a:t>
            </a:r>
            <a:endParaRPr lang="en-US" sz="1800" b="0" i="0" kern="1200" dirty="0">
              <a:solidFill>
                <a:srgbClr val="7030A0"/>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Does brand of a car have any effect on pricing of car?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Does Location in which the car being sold has any effect on the price?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How does type of Transmission effect pricing?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Do kilometers driven and year of manufacturing have negative correlation with price of the car?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How do the number of seats  and fuel type effect the pricing?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How do Mileage, Engine and Power effect on the pricing of the car?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rgbClr val="7030A0"/>
                </a:solidFill>
                <a:effectLst/>
                <a:latin typeface="+mn-lt"/>
                <a:ea typeface="+mn-ea"/>
                <a:cs typeface="+mn-cs"/>
              </a:rPr>
              <a:t>Do various predicating factors effect the price of the used car?</a:t>
            </a:r>
          </a:p>
          <a:p>
            <a:pPr marL="342900" indent="-342900">
              <a:buFont typeface="Arial" panose="020B0604020202020204" pitchFamily="34" charset="0"/>
              <a:buChar char="•"/>
            </a:pPr>
            <a:r>
              <a:rPr lang="en-US" sz="1800" b="0" i="0" kern="1200" dirty="0">
                <a:solidFill>
                  <a:srgbClr val="7030A0"/>
                </a:solidFill>
                <a:effectLst/>
                <a:latin typeface="+mn-lt"/>
                <a:ea typeface="+mn-ea"/>
                <a:cs typeface="+mn-cs"/>
              </a:rPr>
              <a:t>What all independent variables effect the pricing of used cars?</a:t>
            </a:r>
          </a:p>
          <a:p>
            <a:pPr marL="0" indent="0">
              <a:buNone/>
            </a:pPr>
            <a:endParaRPr lang="en-US" sz="1800" b="0" i="0" kern="1200" dirty="0">
              <a:solidFill>
                <a:srgbClr val="7030A0"/>
              </a:solidFill>
              <a:effectLst/>
              <a:latin typeface="+mn-lt"/>
              <a:ea typeface="+mn-ea"/>
              <a:cs typeface="+mn-cs"/>
            </a:endParaRPr>
          </a:p>
          <a:p>
            <a:pPr marL="0" indent="0">
              <a:buNone/>
            </a:pPr>
            <a:endParaRPr lang="en-US" dirty="0"/>
          </a:p>
        </p:txBody>
      </p:sp>
    </p:spTree>
    <p:extLst>
      <p:ext uri="{BB962C8B-B14F-4D97-AF65-F5344CB8AC3E}">
        <p14:creationId xmlns:p14="http://schemas.microsoft.com/office/powerpoint/2010/main" val="375069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0515600" cy="752474"/>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12</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599" cy="5842758"/>
          </a:xfrm>
        </p:spPr>
        <p:txBody>
          <a:bodyPr>
            <a:normAutofit/>
          </a:bodyPr>
          <a:lstStyle/>
          <a:p>
            <a:pPr marL="0" indent="0">
              <a:buNone/>
            </a:pPr>
            <a:r>
              <a:rPr lang="en-US" sz="1800" b="0" i="0" kern="1200" dirty="0">
                <a:solidFill>
                  <a:srgbClr val="7030A0"/>
                </a:solidFill>
                <a:effectLst/>
                <a:latin typeface="+mn-lt"/>
                <a:ea typeface="+mn-ea"/>
                <a:cs typeface="+mn-cs"/>
              </a:rPr>
              <a:t>The following 4 types of Regression models were built and tested with training and test data - </a:t>
            </a:r>
            <a:endParaRPr lang="en-US" sz="1800" dirty="0">
              <a:solidFill>
                <a:srgbClr val="7030A0"/>
              </a:solidFill>
            </a:endParaRPr>
          </a:p>
          <a:p>
            <a:pPr marL="342900" indent="-342900">
              <a:buAutoNum type="arabicParenR"/>
            </a:pPr>
            <a:r>
              <a:rPr lang="en-US" sz="1800" b="1" i="0" dirty="0">
                <a:solidFill>
                  <a:srgbClr val="00B050"/>
                </a:solidFill>
                <a:effectLst/>
                <a:latin typeface="Helvetica Neue"/>
              </a:rPr>
              <a:t>Linear Regression</a:t>
            </a:r>
          </a:p>
          <a:p>
            <a:pPr marL="342900" indent="-342900">
              <a:buAutoNum type="arabicParenR"/>
            </a:pPr>
            <a:endParaRPr lang="en-US" sz="1800" b="1" i="0" dirty="0">
              <a:solidFill>
                <a:srgbClr val="00B050"/>
              </a:solidFill>
              <a:effectLst/>
              <a:latin typeface="Helvetica Neue"/>
            </a:endParaRPr>
          </a:p>
          <a:p>
            <a:pPr marL="0" indent="0">
              <a:buNone/>
            </a:pPr>
            <a:br>
              <a:rPr lang="en-US" sz="1800" dirty="0">
                <a:solidFill>
                  <a:srgbClr val="00B050"/>
                </a:solidFill>
              </a:rPr>
            </a:br>
            <a:br>
              <a:rPr lang="en-US" sz="1800" dirty="0">
                <a:solidFill>
                  <a:srgbClr val="00B050"/>
                </a:solidFill>
              </a:rPr>
            </a:br>
            <a:r>
              <a:rPr lang="en-US" sz="1800" b="1" i="0" dirty="0">
                <a:solidFill>
                  <a:srgbClr val="00B050"/>
                </a:solidFill>
                <a:effectLst/>
                <a:latin typeface="Helvetica Neue"/>
              </a:rPr>
              <a:t> </a:t>
            </a:r>
            <a:br>
              <a:rPr lang="en-US" sz="1800" dirty="0">
                <a:solidFill>
                  <a:srgbClr val="00B050"/>
                </a:solidFill>
              </a:rPr>
            </a:br>
            <a:endParaRPr lang="en-US" sz="1800" b="1" i="0" dirty="0">
              <a:solidFill>
                <a:srgbClr val="00B050"/>
              </a:solidFill>
              <a:effectLst/>
              <a:latin typeface="Helvetica Neue"/>
            </a:endParaRPr>
          </a:p>
          <a:p>
            <a:pPr marL="342900" indent="-342900">
              <a:buAutoNum type="arabicParenR"/>
            </a:pPr>
            <a:endParaRPr lang="en-US" sz="1800" b="1" kern="1200" dirty="0">
              <a:solidFill>
                <a:srgbClr val="00B050"/>
              </a:solidFill>
              <a:latin typeface="Helvetica Neue"/>
              <a:ea typeface="+mn-ea"/>
              <a:cs typeface="+mn-cs"/>
            </a:endParaRPr>
          </a:p>
          <a:p>
            <a:pPr marL="342900" indent="-342900">
              <a:buAutoNum type="arabicParenR"/>
            </a:pPr>
            <a:endParaRPr lang="en-US" sz="1800" b="0" i="0" kern="1200" dirty="0">
              <a:solidFill>
                <a:srgbClr val="00B050"/>
              </a:solidFill>
              <a:effectLst/>
              <a:latin typeface="+mn-lt"/>
              <a:ea typeface="+mn-ea"/>
              <a:cs typeface="+mn-cs"/>
            </a:endParaRPr>
          </a:p>
          <a:p>
            <a:pPr marL="0" indent="0">
              <a:buNone/>
            </a:pPr>
            <a:r>
              <a:rPr lang="en-US" dirty="0"/>
              <a:t> </a:t>
            </a:r>
          </a:p>
          <a:p>
            <a:pPr marL="0" indent="0">
              <a:buNone/>
            </a:pPr>
            <a:endParaRPr lang="en-US" dirty="0">
              <a:solidFill>
                <a:schemeClr val="accent1"/>
              </a:solidFill>
            </a:endParaRPr>
          </a:p>
          <a:p>
            <a:pPr marL="0" indent="0">
              <a:buNone/>
            </a:pPr>
            <a:r>
              <a:rPr lang="en-US" sz="1200" dirty="0">
                <a:solidFill>
                  <a:schemeClr val="accent1"/>
                </a:solidFill>
              </a:rPr>
              <a:t>This Model is a good fit for the test data. RMSE for both of training and test data set are relatively small. From this model we found the following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p:txBody>
      </p:sp>
      <p:pic>
        <p:nvPicPr>
          <p:cNvPr id="5" name="Picture 4">
            <a:extLst>
              <a:ext uri="{FF2B5EF4-FFF2-40B4-BE49-F238E27FC236}">
                <a16:creationId xmlns:a16="http://schemas.microsoft.com/office/drawing/2014/main" id="{A13DD43B-EB47-41C0-9B92-F32E0C0A3D14}"/>
              </a:ext>
            </a:extLst>
          </p:cNvPr>
          <p:cNvPicPr>
            <a:picLocks noChangeAspect="1"/>
          </p:cNvPicPr>
          <p:nvPr/>
        </p:nvPicPr>
        <p:blipFill>
          <a:blip r:embed="rId2"/>
          <a:stretch>
            <a:fillRect/>
          </a:stretch>
        </p:blipFill>
        <p:spPr>
          <a:xfrm>
            <a:off x="838202" y="1870075"/>
            <a:ext cx="6995613" cy="2565447"/>
          </a:xfrm>
          <a:prstGeom prst="rect">
            <a:avLst/>
          </a:prstGeom>
        </p:spPr>
      </p:pic>
      <p:sp>
        <p:nvSpPr>
          <p:cNvPr id="6" name="Rectangle 1">
            <a:extLst>
              <a:ext uri="{FF2B5EF4-FFF2-40B4-BE49-F238E27FC236}">
                <a16:creationId xmlns:a16="http://schemas.microsoft.com/office/drawing/2014/main" id="{2F7935F2-5D4C-42BC-8201-B399B4D08190}"/>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40E19D3-5BD9-4075-96C3-D29D9E29EA33}"/>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FE834CB6-F920-458C-9A9B-F70EBA4EF312}"/>
              </a:ext>
            </a:extLst>
          </p:cNvPr>
          <p:cNvPicPr>
            <a:picLocks noChangeAspect="1"/>
          </p:cNvPicPr>
          <p:nvPr/>
        </p:nvPicPr>
        <p:blipFill>
          <a:blip r:embed="rId3"/>
          <a:stretch>
            <a:fillRect/>
          </a:stretch>
        </p:blipFill>
        <p:spPr>
          <a:xfrm>
            <a:off x="894248" y="5557078"/>
            <a:ext cx="10105847" cy="727432"/>
          </a:xfrm>
          <a:prstGeom prst="rect">
            <a:avLst/>
          </a:prstGeom>
        </p:spPr>
      </p:pic>
    </p:spTree>
    <p:extLst>
      <p:ext uri="{BB962C8B-B14F-4D97-AF65-F5344CB8AC3E}">
        <p14:creationId xmlns:p14="http://schemas.microsoft.com/office/powerpoint/2010/main" val="201503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0515600" cy="752474"/>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13</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599" cy="5842758"/>
          </a:xfrm>
        </p:spPr>
        <p:txBody>
          <a:bodyPr>
            <a:normAutofit/>
          </a:bodyPr>
          <a:lstStyle/>
          <a:p>
            <a:pPr marL="0" indent="0">
              <a:buNone/>
            </a:pPr>
            <a:r>
              <a:rPr lang="en-US" sz="1800" b="1" i="0" dirty="0">
                <a:solidFill>
                  <a:srgbClr val="00B050"/>
                </a:solidFill>
                <a:effectLst/>
                <a:latin typeface="Helvetica Neue"/>
              </a:rPr>
              <a:t>2) Ridge/Lasso </a:t>
            </a:r>
          </a:p>
          <a:p>
            <a:pPr marL="0" indent="0">
              <a:buNone/>
            </a:pPr>
            <a:endParaRPr lang="en-US" sz="1800" b="1" i="0" dirty="0">
              <a:solidFill>
                <a:srgbClr val="00B050"/>
              </a:solidFill>
              <a:effectLst/>
              <a:latin typeface="Helvetica Neue"/>
            </a:endParaRPr>
          </a:p>
          <a:p>
            <a:pPr marL="342900" indent="-342900">
              <a:buAutoNum type="arabicParenR"/>
            </a:pPr>
            <a:endParaRPr lang="en-US" sz="1800" b="1" i="0" dirty="0">
              <a:solidFill>
                <a:srgbClr val="00B050"/>
              </a:solidFill>
              <a:effectLst/>
              <a:latin typeface="Helvetica Neue"/>
            </a:endParaRPr>
          </a:p>
          <a:p>
            <a:pPr marL="0" indent="0">
              <a:buNone/>
            </a:pPr>
            <a:br>
              <a:rPr lang="en-US" sz="1800" dirty="0">
                <a:solidFill>
                  <a:srgbClr val="00B050"/>
                </a:solidFill>
              </a:rPr>
            </a:br>
            <a:br>
              <a:rPr lang="en-US" sz="1800" dirty="0">
                <a:solidFill>
                  <a:srgbClr val="00B050"/>
                </a:solidFill>
              </a:rPr>
            </a:br>
            <a:r>
              <a:rPr lang="en-US" sz="1800" b="1" i="0" dirty="0">
                <a:solidFill>
                  <a:srgbClr val="00B050"/>
                </a:solidFill>
                <a:effectLst/>
                <a:latin typeface="Helvetica Neue"/>
              </a:rPr>
              <a:t> </a:t>
            </a:r>
            <a:br>
              <a:rPr lang="en-US" sz="1800" dirty="0">
                <a:solidFill>
                  <a:srgbClr val="00B050"/>
                </a:solidFill>
              </a:rPr>
            </a:br>
            <a:endParaRPr lang="en-US" sz="1800" b="1" i="0" dirty="0">
              <a:solidFill>
                <a:srgbClr val="00B050"/>
              </a:solidFill>
              <a:effectLst/>
              <a:latin typeface="Helvetica Neue"/>
            </a:endParaRPr>
          </a:p>
          <a:p>
            <a:pPr marL="342900" indent="-342900">
              <a:buAutoNum type="arabicParenR"/>
            </a:pPr>
            <a:endParaRPr lang="en-US" sz="1800" b="1" kern="1200" dirty="0">
              <a:solidFill>
                <a:srgbClr val="00B050"/>
              </a:solidFill>
              <a:latin typeface="Helvetica Neue"/>
              <a:ea typeface="+mn-ea"/>
              <a:cs typeface="+mn-cs"/>
            </a:endParaRPr>
          </a:p>
          <a:p>
            <a:pPr marL="342900" indent="-342900">
              <a:buAutoNum type="arabicParenR"/>
            </a:pPr>
            <a:endParaRPr lang="en-US" sz="1800" b="0" i="0" kern="1200" dirty="0">
              <a:solidFill>
                <a:srgbClr val="00B050"/>
              </a:solidFill>
              <a:effectLst/>
              <a:latin typeface="+mn-lt"/>
              <a:ea typeface="+mn-ea"/>
              <a:cs typeface="+mn-cs"/>
            </a:endParaRPr>
          </a:p>
          <a:p>
            <a:pPr marL="0" indent="0">
              <a:buNone/>
            </a:pPr>
            <a:r>
              <a:rPr lang="en-US" dirty="0"/>
              <a:t> </a:t>
            </a:r>
          </a:p>
          <a:p>
            <a:pPr marL="0" indent="0">
              <a:buNone/>
            </a:pPr>
            <a:endParaRPr lang="en-US" dirty="0">
              <a:solidFill>
                <a:schemeClr val="accent1"/>
              </a:solidFill>
            </a:endParaRPr>
          </a:p>
          <a:p>
            <a:pPr marL="0" indent="0">
              <a:buNone/>
            </a:pPr>
            <a:r>
              <a:rPr lang="en-US" sz="1200" dirty="0">
                <a:solidFill>
                  <a:schemeClr val="accent1"/>
                </a:solidFill>
              </a:rPr>
              <a:t>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p:txBody>
      </p:sp>
      <p:sp>
        <p:nvSpPr>
          <p:cNvPr id="6" name="Rectangle 1">
            <a:extLst>
              <a:ext uri="{FF2B5EF4-FFF2-40B4-BE49-F238E27FC236}">
                <a16:creationId xmlns:a16="http://schemas.microsoft.com/office/drawing/2014/main" id="{2F7935F2-5D4C-42BC-8201-B399B4D08190}"/>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40E19D3-5BD9-4075-96C3-D29D9E29EA33}"/>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CD3B349-32F7-4A71-82D2-ABEB47C78A48}"/>
              </a:ext>
            </a:extLst>
          </p:cNvPr>
          <p:cNvPicPr>
            <a:picLocks noChangeAspect="1"/>
          </p:cNvPicPr>
          <p:nvPr/>
        </p:nvPicPr>
        <p:blipFill>
          <a:blip r:embed="rId2"/>
          <a:stretch>
            <a:fillRect/>
          </a:stretch>
        </p:blipFill>
        <p:spPr>
          <a:xfrm>
            <a:off x="996287" y="1442366"/>
            <a:ext cx="10626315" cy="4139568"/>
          </a:xfrm>
          <a:prstGeom prst="rect">
            <a:avLst/>
          </a:prstGeom>
        </p:spPr>
      </p:pic>
    </p:spTree>
    <p:extLst>
      <p:ext uri="{BB962C8B-B14F-4D97-AF65-F5344CB8AC3E}">
        <p14:creationId xmlns:p14="http://schemas.microsoft.com/office/powerpoint/2010/main" val="82424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0515600" cy="752474"/>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599" cy="5842758"/>
          </a:xfrm>
        </p:spPr>
        <p:txBody>
          <a:bodyPr>
            <a:normAutofit/>
          </a:bodyPr>
          <a:lstStyle/>
          <a:p>
            <a:pPr marL="0" indent="0">
              <a:buNone/>
            </a:pPr>
            <a:r>
              <a:rPr lang="en-US" sz="1800" b="1" dirty="0">
                <a:solidFill>
                  <a:srgbClr val="00B050"/>
                </a:solidFill>
                <a:latin typeface="Helvetica Neue"/>
              </a:rPr>
              <a:t>3) Decision Tree</a:t>
            </a:r>
          </a:p>
          <a:p>
            <a:pPr marL="0" indent="0">
              <a:buNone/>
            </a:pPr>
            <a:endParaRPr lang="en-US" sz="1800" b="1" i="0" dirty="0">
              <a:solidFill>
                <a:srgbClr val="00B050"/>
              </a:solidFill>
              <a:effectLst/>
              <a:latin typeface="Helvetica Neue"/>
            </a:endParaRPr>
          </a:p>
          <a:p>
            <a:pPr marL="342900" indent="-342900">
              <a:buAutoNum type="arabicParenR"/>
            </a:pPr>
            <a:endParaRPr lang="en-US" sz="1800" b="1" i="0" dirty="0">
              <a:solidFill>
                <a:srgbClr val="00B050"/>
              </a:solidFill>
              <a:effectLst/>
              <a:latin typeface="Helvetica Neue"/>
            </a:endParaRPr>
          </a:p>
          <a:p>
            <a:pPr marL="0" indent="0">
              <a:buNone/>
            </a:pPr>
            <a:br>
              <a:rPr lang="en-US" sz="1800" dirty="0">
                <a:solidFill>
                  <a:srgbClr val="00B050"/>
                </a:solidFill>
              </a:rPr>
            </a:br>
            <a:br>
              <a:rPr lang="en-US" sz="1800" dirty="0">
                <a:solidFill>
                  <a:srgbClr val="00B050"/>
                </a:solidFill>
              </a:rPr>
            </a:br>
            <a:r>
              <a:rPr lang="en-US" sz="1800" b="1" i="0" dirty="0">
                <a:solidFill>
                  <a:srgbClr val="00B050"/>
                </a:solidFill>
                <a:effectLst/>
                <a:latin typeface="Helvetica Neue"/>
              </a:rPr>
              <a:t> </a:t>
            </a:r>
            <a:br>
              <a:rPr lang="en-US" sz="1800" dirty="0">
                <a:solidFill>
                  <a:srgbClr val="00B050"/>
                </a:solidFill>
              </a:rPr>
            </a:br>
            <a:endParaRPr lang="en-US" sz="1800" b="1" i="0" dirty="0">
              <a:solidFill>
                <a:srgbClr val="00B050"/>
              </a:solidFill>
              <a:effectLst/>
              <a:latin typeface="Helvetica Neue"/>
            </a:endParaRPr>
          </a:p>
          <a:p>
            <a:pPr marL="342900" indent="-342900">
              <a:buAutoNum type="arabicParenR"/>
            </a:pPr>
            <a:endParaRPr lang="en-US" sz="1800" b="1" kern="1200" dirty="0">
              <a:solidFill>
                <a:srgbClr val="00B050"/>
              </a:solidFill>
              <a:latin typeface="Helvetica Neue"/>
              <a:ea typeface="+mn-ea"/>
              <a:cs typeface="+mn-cs"/>
            </a:endParaRPr>
          </a:p>
          <a:p>
            <a:pPr marL="342900" indent="-342900">
              <a:buAutoNum type="arabicParenR"/>
            </a:pPr>
            <a:endParaRPr lang="en-US" sz="1800" b="0" i="0" kern="1200" dirty="0">
              <a:solidFill>
                <a:srgbClr val="00B050"/>
              </a:solidFill>
              <a:effectLst/>
              <a:latin typeface="+mn-lt"/>
              <a:ea typeface="+mn-ea"/>
              <a:cs typeface="+mn-cs"/>
            </a:endParaRPr>
          </a:p>
          <a:p>
            <a:pPr marL="0" indent="0">
              <a:buNone/>
            </a:pPr>
            <a:r>
              <a:rPr lang="en-US" dirty="0"/>
              <a:t> </a:t>
            </a:r>
          </a:p>
          <a:p>
            <a:pPr marL="0" indent="0">
              <a:buNone/>
            </a:pPr>
            <a:endParaRPr lang="en-US" dirty="0">
              <a:solidFill>
                <a:schemeClr val="accent1"/>
              </a:solidFill>
            </a:endParaRPr>
          </a:p>
          <a:p>
            <a:pPr marL="0" indent="0">
              <a:buNone/>
            </a:pPr>
            <a:r>
              <a:rPr lang="en-US" sz="1200" dirty="0">
                <a:solidFill>
                  <a:schemeClr val="accent1"/>
                </a:solidFill>
              </a:rPr>
              <a:t>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p:txBody>
      </p:sp>
      <p:sp>
        <p:nvSpPr>
          <p:cNvPr id="6" name="Rectangle 1">
            <a:extLst>
              <a:ext uri="{FF2B5EF4-FFF2-40B4-BE49-F238E27FC236}">
                <a16:creationId xmlns:a16="http://schemas.microsoft.com/office/drawing/2014/main" id="{2F7935F2-5D4C-42BC-8201-B399B4D08190}"/>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40E19D3-5BD9-4075-96C3-D29D9E29EA33}"/>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9CF0936-DC34-46A1-84BB-5486721A665C}"/>
              </a:ext>
            </a:extLst>
          </p:cNvPr>
          <p:cNvPicPr>
            <a:picLocks noChangeAspect="1"/>
          </p:cNvPicPr>
          <p:nvPr/>
        </p:nvPicPr>
        <p:blipFill>
          <a:blip r:embed="rId2"/>
          <a:stretch>
            <a:fillRect/>
          </a:stretch>
        </p:blipFill>
        <p:spPr>
          <a:xfrm>
            <a:off x="996286" y="1404719"/>
            <a:ext cx="9608023" cy="5010748"/>
          </a:xfrm>
          <a:prstGeom prst="rect">
            <a:avLst/>
          </a:prstGeom>
        </p:spPr>
      </p:pic>
    </p:spTree>
    <p:extLst>
      <p:ext uri="{BB962C8B-B14F-4D97-AF65-F5344CB8AC3E}">
        <p14:creationId xmlns:p14="http://schemas.microsoft.com/office/powerpoint/2010/main" val="289782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57810"/>
            <a:ext cx="10515600" cy="652528"/>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599" cy="5842758"/>
          </a:xfrm>
        </p:spPr>
        <p:txBody>
          <a:bodyPr>
            <a:normAutofit/>
          </a:bodyPr>
          <a:lstStyle/>
          <a:p>
            <a:pPr marL="0" indent="0">
              <a:buNone/>
            </a:pPr>
            <a:r>
              <a:rPr lang="en-US" sz="1800" b="1" dirty="0">
                <a:solidFill>
                  <a:srgbClr val="00B050"/>
                </a:solidFill>
                <a:latin typeface="Helvetica Neue"/>
              </a:rPr>
              <a:t>4) Random Forest</a:t>
            </a:r>
          </a:p>
          <a:p>
            <a:pPr marL="0" indent="0">
              <a:buNone/>
            </a:pPr>
            <a:endParaRPr lang="en-US" sz="1800" b="1" i="0" dirty="0">
              <a:solidFill>
                <a:srgbClr val="00B050"/>
              </a:solidFill>
              <a:effectLst/>
              <a:latin typeface="Helvetica Neue"/>
            </a:endParaRPr>
          </a:p>
          <a:p>
            <a:pPr marL="342900" indent="-342900">
              <a:buAutoNum type="arabicParenR"/>
            </a:pPr>
            <a:endParaRPr lang="en-US" sz="1800" b="1" i="0" dirty="0">
              <a:solidFill>
                <a:srgbClr val="00B050"/>
              </a:solidFill>
              <a:effectLst/>
              <a:latin typeface="Helvetica Neue"/>
            </a:endParaRPr>
          </a:p>
          <a:p>
            <a:pPr marL="0" indent="0">
              <a:buNone/>
            </a:pPr>
            <a:br>
              <a:rPr lang="en-US" sz="1800" dirty="0">
                <a:solidFill>
                  <a:srgbClr val="00B050"/>
                </a:solidFill>
              </a:rPr>
            </a:br>
            <a:br>
              <a:rPr lang="en-US" sz="1800" dirty="0">
                <a:solidFill>
                  <a:srgbClr val="00B050"/>
                </a:solidFill>
              </a:rPr>
            </a:br>
            <a:r>
              <a:rPr lang="en-US" sz="1800" b="1" i="0" dirty="0">
                <a:solidFill>
                  <a:srgbClr val="00B050"/>
                </a:solidFill>
                <a:effectLst/>
                <a:latin typeface="Helvetica Neue"/>
              </a:rPr>
              <a:t> </a:t>
            </a:r>
            <a:br>
              <a:rPr lang="en-US" sz="1800" dirty="0">
                <a:solidFill>
                  <a:srgbClr val="00B050"/>
                </a:solidFill>
              </a:rPr>
            </a:br>
            <a:endParaRPr lang="en-US" sz="1800" b="1" i="0" dirty="0">
              <a:solidFill>
                <a:srgbClr val="00B050"/>
              </a:solidFill>
              <a:effectLst/>
              <a:latin typeface="Helvetica Neue"/>
            </a:endParaRPr>
          </a:p>
          <a:p>
            <a:pPr marL="342900" indent="-342900">
              <a:buAutoNum type="arabicParenR"/>
            </a:pPr>
            <a:endParaRPr lang="en-US" sz="1800" b="1" kern="1200" dirty="0">
              <a:solidFill>
                <a:srgbClr val="00B050"/>
              </a:solidFill>
              <a:latin typeface="Helvetica Neue"/>
              <a:ea typeface="+mn-ea"/>
              <a:cs typeface="+mn-cs"/>
            </a:endParaRPr>
          </a:p>
          <a:p>
            <a:pPr marL="342900" indent="-342900">
              <a:buAutoNum type="arabicParenR"/>
            </a:pPr>
            <a:endParaRPr lang="en-US" sz="1800" b="0" i="0" kern="1200" dirty="0">
              <a:solidFill>
                <a:srgbClr val="00B050"/>
              </a:solidFill>
              <a:effectLst/>
              <a:latin typeface="+mn-lt"/>
              <a:ea typeface="+mn-ea"/>
              <a:cs typeface="+mn-cs"/>
            </a:endParaRPr>
          </a:p>
          <a:p>
            <a:pPr marL="0" indent="0">
              <a:buNone/>
            </a:pPr>
            <a:r>
              <a:rPr lang="en-US" dirty="0"/>
              <a:t> </a:t>
            </a:r>
          </a:p>
          <a:p>
            <a:pPr marL="0" indent="0">
              <a:buNone/>
            </a:pPr>
            <a:endParaRPr lang="en-US" dirty="0">
              <a:solidFill>
                <a:schemeClr val="accent1"/>
              </a:solidFill>
            </a:endParaRPr>
          </a:p>
          <a:p>
            <a:pPr marL="0" indent="0">
              <a:buNone/>
            </a:pPr>
            <a:r>
              <a:rPr lang="en-US" sz="1200" dirty="0">
                <a:solidFill>
                  <a:schemeClr val="accent1"/>
                </a:solidFill>
              </a:rPr>
              <a:t>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p:txBody>
      </p:sp>
      <p:sp>
        <p:nvSpPr>
          <p:cNvPr id="6" name="Rectangle 1">
            <a:extLst>
              <a:ext uri="{FF2B5EF4-FFF2-40B4-BE49-F238E27FC236}">
                <a16:creationId xmlns:a16="http://schemas.microsoft.com/office/drawing/2014/main" id="{2F7935F2-5D4C-42BC-8201-B399B4D08190}"/>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40E19D3-5BD9-4075-96C3-D29D9E29EA33}"/>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057B67D-0351-4E6F-AA11-A37426EBFE22}"/>
              </a:ext>
            </a:extLst>
          </p:cNvPr>
          <p:cNvPicPr>
            <a:picLocks noChangeAspect="1"/>
          </p:cNvPicPr>
          <p:nvPr/>
        </p:nvPicPr>
        <p:blipFill>
          <a:blip r:embed="rId2"/>
          <a:stretch>
            <a:fillRect/>
          </a:stretch>
        </p:blipFill>
        <p:spPr>
          <a:xfrm>
            <a:off x="941696" y="1407578"/>
            <a:ext cx="11250304" cy="5421159"/>
          </a:xfrm>
          <a:prstGeom prst="rect">
            <a:avLst/>
          </a:prstGeom>
        </p:spPr>
      </p:pic>
    </p:spTree>
    <p:extLst>
      <p:ext uri="{BB962C8B-B14F-4D97-AF65-F5344CB8AC3E}">
        <p14:creationId xmlns:p14="http://schemas.microsoft.com/office/powerpoint/2010/main" val="80225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57810"/>
            <a:ext cx="10515600" cy="652528"/>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16</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599" cy="5842758"/>
          </a:xfrm>
        </p:spPr>
        <p:txBody>
          <a:bodyPr>
            <a:normAutofit/>
          </a:bodyPr>
          <a:lstStyle/>
          <a:p>
            <a:pPr marL="0" indent="0">
              <a:buNone/>
            </a:pPr>
            <a:r>
              <a:rPr lang="en-US" sz="1800" b="1" i="0" dirty="0">
                <a:solidFill>
                  <a:srgbClr val="00B050"/>
                </a:solidFill>
                <a:effectLst/>
                <a:latin typeface="Gisha" panose="020B0604020202020204" pitchFamily="34" charset="-79"/>
                <a:cs typeface="Gisha" panose="020B0604020202020204" pitchFamily="34" charset="-79"/>
              </a:rPr>
              <a:t>Hyperparameter Tuning: Decision Tree</a:t>
            </a:r>
          </a:p>
          <a:p>
            <a:pPr marL="0" indent="0">
              <a:buNone/>
            </a:pPr>
            <a:endParaRPr lang="en-US" sz="1800" b="1" i="0" dirty="0">
              <a:solidFill>
                <a:srgbClr val="00B050"/>
              </a:solidFill>
              <a:effectLst/>
              <a:latin typeface="Gisha" panose="020B0604020202020204" pitchFamily="34" charset="-79"/>
              <a:cs typeface="Gisha" panose="020B0604020202020204" pitchFamily="34" charset="-79"/>
            </a:endParaRPr>
          </a:p>
          <a:p>
            <a:pPr marL="0" indent="0">
              <a:buNone/>
            </a:pPr>
            <a:endParaRPr lang="en-US" sz="1800" b="1" i="0" dirty="0">
              <a:solidFill>
                <a:srgbClr val="00B050"/>
              </a:solidFill>
              <a:effectLst/>
              <a:latin typeface="Gisha" panose="020B0604020202020204" pitchFamily="34" charset="-79"/>
              <a:cs typeface="Gisha" panose="020B0604020202020204" pitchFamily="34" charset="-79"/>
            </a:endParaRPr>
          </a:p>
          <a:p>
            <a:pPr marL="0" indent="0">
              <a:buNone/>
            </a:pPr>
            <a:endParaRPr lang="en-US" sz="1800" b="1" i="0" dirty="0">
              <a:solidFill>
                <a:srgbClr val="00B050"/>
              </a:solidFill>
              <a:effectLst/>
              <a:latin typeface="Helvetica Neue"/>
            </a:endParaRPr>
          </a:p>
          <a:p>
            <a:pPr marL="342900" indent="-342900">
              <a:buAutoNum type="arabicParenR"/>
            </a:pPr>
            <a:endParaRPr lang="en-US" sz="1800" b="1" i="0" dirty="0">
              <a:solidFill>
                <a:srgbClr val="00B050"/>
              </a:solidFill>
              <a:effectLst/>
              <a:latin typeface="Helvetica Neue"/>
            </a:endParaRPr>
          </a:p>
          <a:p>
            <a:pPr marL="0" indent="0">
              <a:buNone/>
            </a:pPr>
            <a:br>
              <a:rPr lang="en-US" sz="1800" dirty="0">
                <a:solidFill>
                  <a:srgbClr val="00B050"/>
                </a:solidFill>
              </a:rPr>
            </a:br>
            <a:br>
              <a:rPr lang="en-US" sz="1800" dirty="0">
                <a:solidFill>
                  <a:srgbClr val="00B050"/>
                </a:solidFill>
              </a:rPr>
            </a:br>
            <a:r>
              <a:rPr lang="en-US" sz="1800" b="1" i="0" dirty="0">
                <a:solidFill>
                  <a:srgbClr val="00B050"/>
                </a:solidFill>
                <a:effectLst/>
                <a:latin typeface="Helvetica Neue"/>
              </a:rPr>
              <a:t> </a:t>
            </a:r>
            <a:br>
              <a:rPr lang="en-US" sz="1800" dirty="0">
                <a:solidFill>
                  <a:srgbClr val="00B050"/>
                </a:solidFill>
              </a:rPr>
            </a:br>
            <a:endParaRPr lang="en-US" sz="1800" b="1" i="0" dirty="0">
              <a:solidFill>
                <a:srgbClr val="00B050"/>
              </a:solidFill>
              <a:effectLst/>
              <a:latin typeface="Helvetica Neue"/>
            </a:endParaRPr>
          </a:p>
          <a:p>
            <a:pPr marL="342900" indent="-342900">
              <a:buAutoNum type="arabicParenR"/>
            </a:pPr>
            <a:endParaRPr lang="en-US" sz="1800" b="1" kern="1200" dirty="0">
              <a:solidFill>
                <a:srgbClr val="00B050"/>
              </a:solidFill>
              <a:latin typeface="Helvetica Neue"/>
              <a:ea typeface="+mn-ea"/>
              <a:cs typeface="+mn-cs"/>
            </a:endParaRPr>
          </a:p>
          <a:p>
            <a:pPr marL="342900" indent="-342900">
              <a:buAutoNum type="arabicParenR"/>
            </a:pPr>
            <a:endParaRPr lang="en-US" sz="1800" b="0" i="0" kern="1200" dirty="0">
              <a:solidFill>
                <a:srgbClr val="00B050"/>
              </a:solidFill>
              <a:effectLst/>
              <a:latin typeface="+mn-lt"/>
              <a:ea typeface="+mn-ea"/>
              <a:cs typeface="+mn-cs"/>
            </a:endParaRPr>
          </a:p>
          <a:p>
            <a:pPr marL="0" indent="0">
              <a:buNone/>
            </a:pPr>
            <a:r>
              <a:rPr lang="en-US" dirty="0"/>
              <a:t> </a:t>
            </a:r>
          </a:p>
          <a:p>
            <a:pPr marL="0" indent="0">
              <a:buNone/>
            </a:pPr>
            <a:endParaRPr lang="en-US" dirty="0">
              <a:solidFill>
                <a:schemeClr val="accent1"/>
              </a:solidFill>
            </a:endParaRPr>
          </a:p>
          <a:p>
            <a:pPr marL="0" indent="0">
              <a:buNone/>
            </a:pPr>
            <a:r>
              <a:rPr lang="en-US" sz="1200" dirty="0">
                <a:solidFill>
                  <a:schemeClr val="accent1"/>
                </a:solidFill>
              </a:rPr>
              <a:t>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p:txBody>
      </p:sp>
      <p:sp>
        <p:nvSpPr>
          <p:cNvPr id="6" name="Rectangle 1">
            <a:extLst>
              <a:ext uri="{FF2B5EF4-FFF2-40B4-BE49-F238E27FC236}">
                <a16:creationId xmlns:a16="http://schemas.microsoft.com/office/drawing/2014/main" id="{2F7935F2-5D4C-42BC-8201-B399B4D08190}"/>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40E19D3-5BD9-4075-96C3-D29D9E29EA33}"/>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00FC74AC-2A39-4EE0-91B1-B75C3DFEB18E}"/>
              </a:ext>
            </a:extLst>
          </p:cNvPr>
          <p:cNvPicPr>
            <a:picLocks noChangeAspect="1"/>
          </p:cNvPicPr>
          <p:nvPr/>
        </p:nvPicPr>
        <p:blipFill>
          <a:blip r:embed="rId2"/>
          <a:stretch>
            <a:fillRect/>
          </a:stretch>
        </p:blipFill>
        <p:spPr>
          <a:xfrm>
            <a:off x="569278" y="1434905"/>
            <a:ext cx="10459793" cy="5015267"/>
          </a:xfrm>
          <a:prstGeom prst="rect">
            <a:avLst/>
          </a:prstGeom>
        </p:spPr>
      </p:pic>
    </p:spTree>
    <p:extLst>
      <p:ext uri="{BB962C8B-B14F-4D97-AF65-F5344CB8AC3E}">
        <p14:creationId xmlns:p14="http://schemas.microsoft.com/office/powerpoint/2010/main" val="311786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57810"/>
            <a:ext cx="10515600" cy="652528"/>
          </a:xfrm>
        </p:spPr>
        <p:txBody>
          <a:bodyPr>
            <a:normAutofit/>
          </a:bodyPr>
          <a:lstStyle/>
          <a:p>
            <a:r>
              <a:rPr lang="en-US" sz="3200" dirty="0">
                <a:solidFill>
                  <a:schemeClr val="tx2">
                    <a:lumMod val="75000"/>
                    <a:lumOff val="25000"/>
                  </a:schemeClr>
                </a:solidFill>
                <a:latin typeface="Amasis MT Pro Medium" panose="02040604050005020304" pitchFamily="18" charset="0"/>
              </a:rPr>
              <a:t>Linear Regression - Model Building</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8E42F72F-646D-435E-94D4-9541E5850355}"/>
              </a:ext>
            </a:extLst>
          </p:cNvPr>
          <p:cNvSpPr>
            <a:spLocks noGrp="1"/>
          </p:cNvSpPr>
          <p:nvPr>
            <p:ph idx="1"/>
          </p:nvPr>
        </p:nvSpPr>
        <p:spPr>
          <a:xfrm>
            <a:off x="838200" y="1117600"/>
            <a:ext cx="10515599" cy="5842758"/>
          </a:xfrm>
        </p:spPr>
        <p:txBody>
          <a:bodyPr>
            <a:normAutofit/>
          </a:bodyPr>
          <a:lstStyle/>
          <a:p>
            <a:pPr marL="0" indent="0">
              <a:buNone/>
            </a:pPr>
            <a:r>
              <a:rPr lang="en-US" sz="1800" b="1" i="0" dirty="0">
                <a:solidFill>
                  <a:srgbClr val="00B050"/>
                </a:solidFill>
                <a:effectLst/>
                <a:latin typeface="Gisha" panose="020B0604020202020204" pitchFamily="34" charset="-79"/>
                <a:cs typeface="Gisha" panose="020B0604020202020204" pitchFamily="34" charset="-79"/>
              </a:rPr>
              <a:t>Hyperparameter Tuning: Random Forest</a:t>
            </a:r>
          </a:p>
          <a:p>
            <a:pPr marL="0" indent="0">
              <a:buNone/>
            </a:pPr>
            <a:endParaRPr lang="en-US" sz="1800" b="1" i="0" dirty="0">
              <a:solidFill>
                <a:srgbClr val="00B050"/>
              </a:solidFill>
              <a:effectLst/>
              <a:latin typeface="Helvetica Neue"/>
            </a:endParaRPr>
          </a:p>
          <a:p>
            <a:pPr marL="0" indent="0">
              <a:buNone/>
            </a:pPr>
            <a:br>
              <a:rPr lang="en-US" sz="1800" dirty="0">
                <a:solidFill>
                  <a:srgbClr val="00B050"/>
                </a:solidFill>
              </a:rPr>
            </a:br>
            <a:br>
              <a:rPr lang="en-US" sz="1800" dirty="0">
                <a:solidFill>
                  <a:srgbClr val="00B050"/>
                </a:solidFill>
              </a:rPr>
            </a:br>
            <a:r>
              <a:rPr lang="en-US" sz="1800" b="1" i="0" dirty="0">
                <a:solidFill>
                  <a:srgbClr val="00B050"/>
                </a:solidFill>
                <a:effectLst/>
                <a:latin typeface="Helvetica Neue"/>
              </a:rPr>
              <a:t> </a:t>
            </a:r>
            <a:br>
              <a:rPr lang="en-US" sz="1800" dirty="0">
                <a:solidFill>
                  <a:srgbClr val="00B050"/>
                </a:solidFill>
              </a:rPr>
            </a:br>
            <a:endParaRPr lang="en-US" sz="1800" b="1" i="0" dirty="0">
              <a:solidFill>
                <a:srgbClr val="00B050"/>
              </a:solidFill>
              <a:effectLst/>
              <a:latin typeface="Helvetica Neue"/>
            </a:endParaRPr>
          </a:p>
          <a:p>
            <a:pPr marL="342900" indent="-342900">
              <a:buAutoNum type="arabicParenR"/>
            </a:pPr>
            <a:endParaRPr lang="en-US" sz="1800" b="1" kern="1200" dirty="0">
              <a:solidFill>
                <a:srgbClr val="00B050"/>
              </a:solidFill>
              <a:latin typeface="Helvetica Neue"/>
              <a:ea typeface="+mn-ea"/>
              <a:cs typeface="+mn-cs"/>
            </a:endParaRPr>
          </a:p>
          <a:p>
            <a:pPr marL="342900" indent="-342900">
              <a:buAutoNum type="arabicParenR"/>
            </a:pPr>
            <a:endParaRPr lang="en-US" sz="1800" b="0" i="0" kern="1200" dirty="0">
              <a:solidFill>
                <a:srgbClr val="00B050"/>
              </a:solidFill>
              <a:effectLst/>
              <a:latin typeface="+mn-lt"/>
              <a:ea typeface="+mn-ea"/>
              <a:cs typeface="+mn-cs"/>
            </a:endParaRPr>
          </a:p>
          <a:p>
            <a:pPr marL="0" indent="0">
              <a:buNone/>
            </a:pPr>
            <a:r>
              <a:rPr lang="en-US" dirty="0"/>
              <a:t> </a:t>
            </a:r>
          </a:p>
          <a:p>
            <a:pPr marL="0" indent="0">
              <a:buNone/>
            </a:pPr>
            <a:endParaRPr lang="en-US" dirty="0">
              <a:solidFill>
                <a:schemeClr val="accent1"/>
              </a:solidFill>
            </a:endParaRPr>
          </a:p>
          <a:p>
            <a:pPr marL="0" indent="0">
              <a:buNone/>
            </a:pPr>
            <a:r>
              <a:rPr lang="en-US" sz="1200" dirty="0">
                <a:solidFill>
                  <a:schemeClr val="accent1"/>
                </a:solidFill>
              </a:rPr>
              <a:t> </a:t>
            </a:r>
          </a:p>
          <a:p>
            <a:pPr marL="0" indent="0">
              <a:buNone/>
            </a:pPr>
            <a:endParaRPr lang="en-US" sz="1200" dirty="0">
              <a:solidFill>
                <a:schemeClr val="accent1"/>
              </a:solidFill>
            </a:endParaRPr>
          </a:p>
          <a:p>
            <a:pPr marL="0" indent="0">
              <a:buNone/>
            </a:pPr>
            <a:endParaRPr lang="en-US" sz="1200" dirty="0">
              <a:solidFill>
                <a:schemeClr val="accent1"/>
              </a:solidFill>
            </a:endParaRPr>
          </a:p>
          <a:p>
            <a:pPr marL="0" indent="0">
              <a:buNone/>
            </a:pPr>
            <a:endParaRPr lang="en-US" sz="1200" dirty="0">
              <a:solidFill>
                <a:schemeClr val="accent1"/>
              </a:solidFill>
            </a:endParaRPr>
          </a:p>
        </p:txBody>
      </p:sp>
      <p:sp>
        <p:nvSpPr>
          <p:cNvPr id="6" name="Rectangle 1">
            <a:extLst>
              <a:ext uri="{FF2B5EF4-FFF2-40B4-BE49-F238E27FC236}">
                <a16:creationId xmlns:a16="http://schemas.microsoft.com/office/drawing/2014/main" id="{2F7935F2-5D4C-42BC-8201-B399B4D08190}"/>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740E19D3-5BD9-4075-96C3-D29D9E29EA33}"/>
              </a:ext>
            </a:extLst>
          </p:cNvPr>
          <p:cNvSpPr>
            <a:spLocks noChangeArrowheads="1"/>
          </p:cNvSpPr>
          <p:nvPr/>
        </p:nvSpPr>
        <p:spPr bwMode="auto">
          <a:xfrm>
            <a:off x="152400" y="152400"/>
            <a:ext cx="26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1F68D8D-6393-4487-9D7B-EEA52CD9C8F1}"/>
              </a:ext>
            </a:extLst>
          </p:cNvPr>
          <p:cNvPicPr>
            <a:picLocks noChangeAspect="1"/>
          </p:cNvPicPr>
          <p:nvPr/>
        </p:nvPicPr>
        <p:blipFill>
          <a:blip r:embed="rId2"/>
          <a:stretch>
            <a:fillRect/>
          </a:stretch>
        </p:blipFill>
        <p:spPr>
          <a:xfrm>
            <a:off x="838199" y="1434840"/>
            <a:ext cx="10078330" cy="5065350"/>
          </a:xfrm>
          <a:prstGeom prst="rect">
            <a:avLst/>
          </a:prstGeom>
        </p:spPr>
      </p:pic>
    </p:spTree>
    <p:extLst>
      <p:ext uri="{BB962C8B-B14F-4D97-AF65-F5344CB8AC3E}">
        <p14:creationId xmlns:p14="http://schemas.microsoft.com/office/powerpoint/2010/main" val="326925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normAutofit/>
          </a:bodyPr>
          <a:lstStyle/>
          <a:p>
            <a:r>
              <a:rPr lang="en-US" sz="4000" dirty="0">
                <a:solidFill>
                  <a:schemeClr val="accent5">
                    <a:lumMod val="50000"/>
                  </a:schemeClr>
                </a:solidFill>
              </a:rPr>
              <a:t>Conclusion</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normAutofit/>
          </a:bodyPr>
          <a:lstStyle/>
          <a:p>
            <a:r>
              <a:rPr lang="en-US" sz="1600" dirty="0">
                <a:solidFill>
                  <a:schemeClr val="accent2"/>
                </a:solidFill>
              </a:rPr>
              <a:t>From the Regression Analysis, and scores of R-squared and RMSE, I found the Decision Tree Regressor to be the best one producing close to “Perfect Fit” to the given used car data for the Pricing Model. From the “Imp” feature factors pointed out by this model, I would recommend the following Linear Equation for the Pricing of the used car - </a:t>
            </a:r>
          </a:p>
          <a:p>
            <a:r>
              <a:rPr lang="en-US" sz="1600" dirty="0">
                <a:solidFill>
                  <a:schemeClr val="accent2"/>
                </a:solidFill>
              </a:rPr>
              <a:t>Price (of used car) = MSRP  -   MSRP* (weighted sum of Imp Factors)… I am still working on this part. Hopefully, I will get this done by EOD Saturday.</a:t>
            </a:r>
          </a:p>
          <a:p>
            <a:endParaRPr lang="en-US" dirty="0"/>
          </a:p>
          <a:p>
            <a:endParaRPr lang="en-US" dirty="0"/>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06/12/2022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1347413" y="3031088"/>
            <a:ext cx="4386469" cy="365125"/>
          </a:xfrm>
        </p:spPr>
        <p:txBody>
          <a:bodyPr/>
          <a:lstStyle/>
          <a:p>
            <a:r>
              <a:rPr lang="en-US" dirty="0"/>
              <a:t>Regression modeling for used car price</a:t>
            </a:r>
          </a:p>
          <a:p>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Mohammad Aleem</a:t>
            </a:r>
          </a:p>
          <a:p>
            <a:r>
              <a:rPr lang="en-US" dirty="0"/>
              <a:t>aleem53@yahoo.com</a:t>
            </a:r>
          </a:p>
          <a:p>
            <a:r>
              <a:rPr lang="en-US" dirty="0"/>
              <a:t> </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412091" y="501651"/>
            <a:ext cx="4395340" cy="1716255"/>
          </a:xfrm>
        </p:spPr>
        <p:txBody>
          <a:bodyPr vert="horz" lIns="91440" tIns="45720" rIns="91440" bIns="45720" rtlCol="0" anchor="b">
            <a:normAutofit/>
          </a:bodyPr>
          <a:lstStyle/>
          <a:p>
            <a:pPr algn="l"/>
            <a:r>
              <a:rPr lang="en-US" sz="5400" b="1" kern="1200" cap="all" spc="400">
                <a:solidFill>
                  <a:schemeClr val="tx1"/>
                </a:solidFill>
                <a:latin typeface="+mj-lt"/>
                <a:ea typeface="+mj-ea"/>
                <a:cs typeface="+mj-cs"/>
              </a:rPr>
              <a:t>Agenda</a:t>
            </a:r>
            <a:endParaRPr lang="en-US" sz="54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tretch/>
        </p:blipFill>
        <p:spPr>
          <a:xfrm>
            <a:off x="279143" y="2012635"/>
            <a:ext cx="5221625" cy="2832731"/>
          </a:xfrm>
          <a:prstGeom prst="rect">
            <a:avLst/>
          </a:prstGeom>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06/12/2022</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392583" y="2645922"/>
            <a:ext cx="4434721" cy="3710427"/>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2">
                    <a:lumMod val="75000"/>
                    <a:lumOff val="25000"/>
                  </a:schemeClr>
                </a:solidFill>
              </a:rPr>
              <a:t>Used Car Data Exploration</a:t>
            </a:r>
          </a:p>
          <a:p>
            <a:pPr indent="-228600" algn="l">
              <a:buFont typeface="Arial" panose="020B0604020202020204" pitchFamily="34" charset="0"/>
              <a:buChar char="•"/>
            </a:pPr>
            <a:r>
              <a:rPr lang="en-US" dirty="0">
                <a:solidFill>
                  <a:schemeClr val="tx2">
                    <a:lumMod val="75000"/>
                    <a:lumOff val="25000"/>
                  </a:schemeClr>
                </a:solidFill>
              </a:rPr>
              <a:t>Data Cleanup and Imputing</a:t>
            </a:r>
          </a:p>
          <a:p>
            <a:pPr indent="-228600" algn="l">
              <a:buFont typeface="Arial" panose="020B0604020202020204" pitchFamily="34" charset="0"/>
              <a:buChar char="•"/>
            </a:pPr>
            <a:r>
              <a:rPr lang="en-US" dirty="0">
                <a:solidFill>
                  <a:schemeClr val="tx2">
                    <a:lumMod val="75000"/>
                    <a:lumOff val="25000"/>
                  </a:schemeClr>
                </a:solidFill>
              </a:rPr>
              <a:t>Setting up Regression Models </a:t>
            </a:r>
          </a:p>
          <a:p>
            <a:pPr indent="-228600" algn="l">
              <a:buFont typeface="Arial" panose="020B0604020202020204" pitchFamily="34" charset="0"/>
              <a:buChar char="•"/>
            </a:pPr>
            <a:r>
              <a:rPr lang="en-US" dirty="0">
                <a:solidFill>
                  <a:schemeClr val="tx2">
                    <a:lumMod val="75000"/>
                    <a:lumOff val="25000"/>
                  </a:schemeClr>
                </a:solidFill>
              </a:rPr>
              <a:t>Evaluating Accuracy and Performance</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fontScale="77500" lnSpcReduction="20000"/>
          </a:bodyPr>
          <a:lstStyle/>
          <a:p>
            <a:pPr>
              <a:spcAft>
                <a:spcPts val="600"/>
              </a:spcAft>
            </a:pPr>
            <a:r>
              <a:rPr lang="en-US" b="1" i="0" kern="1200" cap="all" spc="100" baseline="0" dirty="0">
                <a:solidFill>
                  <a:schemeClr val="accent2"/>
                </a:solidFill>
                <a:latin typeface="+mn-lt"/>
                <a:ea typeface="+mn-ea"/>
                <a:cs typeface="+mn-cs"/>
              </a:rPr>
              <a:t>Regression modeling for used car price</a:t>
            </a:r>
          </a:p>
          <a:p>
            <a:pPr>
              <a:spcAft>
                <a:spcPts val="600"/>
              </a:spcAft>
            </a:pPr>
            <a:endParaRPr lang="en-US" b="1" i="0" kern="1200" cap="all" spc="100" baseline="0" dirty="0">
              <a:solidFill>
                <a:schemeClr val="accent2"/>
              </a:solidFill>
              <a:latin typeface="+mn-lt"/>
              <a:ea typeface="+mn-ea"/>
              <a:cs typeface="+mn-cs"/>
            </a:endParaRP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D757194-B937-4F4A-880F-AC7932DA7961}"/>
              </a:ext>
            </a:extLst>
          </p:cNvPr>
          <p:cNvSpPr txBox="1"/>
          <p:nvPr/>
        </p:nvSpPr>
        <p:spPr>
          <a:xfrm>
            <a:off x="2945261" y="4645311"/>
            <a:ext cx="255550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australiansolarquotes.com.au/2015/06/25/the-electric-car-revolution-has-not-reached-australi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501650"/>
            <a:ext cx="6190488" cy="1300646"/>
          </a:xfrm>
        </p:spPr>
        <p:txBody>
          <a:bodyPr>
            <a:normAutofit fontScale="90000"/>
          </a:bodyPr>
          <a:lstStyle/>
          <a:p>
            <a:br>
              <a:rPr lang="en-US" sz="4400" b="1" dirty="0">
                <a:solidFill>
                  <a:schemeClr val="accent1"/>
                </a:solidFill>
              </a:rPr>
            </a:br>
            <a:br>
              <a:rPr lang="en-US" sz="5400" dirty="0"/>
            </a:br>
            <a:r>
              <a:rPr lang="en-US" sz="3600" b="1" dirty="0">
                <a:solidFill>
                  <a:schemeClr val="accent1"/>
                </a:solidFill>
              </a:rPr>
              <a:t>Executive Summary</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802295"/>
            <a:ext cx="7995134" cy="4798009"/>
          </a:xfrm>
        </p:spPr>
        <p:txBody>
          <a:bodyPr>
            <a:normAutofit fontScale="62500" lnSpcReduction="20000"/>
          </a:bodyPr>
          <a:lstStyle/>
          <a:p>
            <a:r>
              <a:rPr lang="en-US" dirty="0">
                <a:solidFill>
                  <a:schemeClr val="accent1"/>
                </a:solidFill>
                <a:latin typeface="Amasis MT Pro Medium" panose="020406040500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700" dirty="0">
                <a:solidFill>
                  <a:schemeClr val="accent1"/>
                </a:solidFill>
                <a:effectLst/>
                <a:latin typeface="Amasis MT Pro Medium" panose="02040604050005020304" pitchFamily="18" charset="0"/>
                <a:cs typeface="DokChampa" panose="020B0502040204020203" pitchFamily="34" charset="-34"/>
              </a:rPr>
              <a:t> </a:t>
            </a:r>
            <a:r>
              <a:rPr lang="en-US" sz="2700" b="0" i="0" kern="1200" dirty="0">
                <a:solidFill>
                  <a:schemeClr val="accent1"/>
                </a:solidFill>
                <a:effectLst/>
                <a:latin typeface="Amasis MT Pro Medium" panose="02040604050005020304" pitchFamily="18" charset="0"/>
              </a:rPr>
              <a:t>The demand for used cars in the Indian Market today is quite high. Because sales of new cars have slowed down in the recent past, the pre-owned car market has continued to grow over the past years and is larger than the new car market now. Cars4U is a tech start-up that aims to find this gap of demand in this market. In 2018-19, while new car sales were recorded at 3.6 million units, around 4 million second-hand cars were bought and sold.  In fact, some car sellers replaced their old cars with pre-owned cars instead of buying new ones.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700" b="0" i="0" kern="1200" dirty="0">
              <a:solidFill>
                <a:schemeClr val="accent1"/>
              </a:solidFill>
              <a:effectLst/>
              <a:latin typeface="Amasis MT Pro Medium" panose="020406040500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700" b="1" dirty="0">
                <a:solidFill>
                  <a:schemeClr val="accent1"/>
                </a:solidFill>
                <a:effectLst/>
                <a:latin typeface="Amasis MT Pro Medium" panose="02040604050005020304" pitchFamily="18" charset="0"/>
              </a:rPr>
              <a:t> </a:t>
            </a:r>
            <a:r>
              <a:rPr lang="en-US" sz="2700" b="0" i="0" kern="1200" dirty="0">
                <a:solidFill>
                  <a:schemeClr val="accent1"/>
                </a:solidFill>
                <a:effectLst/>
                <a:latin typeface="Amasis MT Pro Medium" panose="02040604050005020304" pitchFamily="18" charset="0"/>
              </a:rPr>
              <a:t>Unlike “new cars”, where price is primarily determined and  managed by “Original Equipment Manufacture” except for dealership level discounts.  The used car market is  a very different world with large uncertainties in both pricing and supply. Several factors, including mileage, brand, model, year, etc. can influence the actual worth of a car. From the perspective of a seller, it is not an easy task to set the correct price of a used car. The pricing scheme for a used car could be complex and may involve a huge number of variables which will impact the price position either positively or negatively, and hence, this will need a suitable regression model to predict the price value correctly. </a:t>
            </a:r>
          </a:p>
          <a:p>
            <a:pPr rtl="0"/>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8845526" y="2277687"/>
            <a:ext cx="3072904" cy="3072910"/>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6/12/2022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z="900" dirty="0"/>
              <a:t>Regression modeling for used car price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501650"/>
            <a:ext cx="6190488" cy="1300646"/>
          </a:xfrm>
        </p:spPr>
        <p:txBody>
          <a:bodyPr>
            <a:normAutofit fontScale="90000"/>
          </a:bodyPr>
          <a:lstStyle/>
          <a:p>
            <a:br>
              <a:rPr lang="en-US" sz="4400" b="1" dirty="0">
                <a:solidFill>
                  <a:schemeClr val="accent1"/>
                </a:solidFill>
              </a:rPr>
            </a:br>
            <a:br>
              <a:rPr lang="en-US" sz="5400" dirty="0"/>
            </a:br>
            <a:r>
              <a:rPr lang="en-US" sz="3600" b="1" dirty="0">
                <a:solidFill>
                  <a:schemeClr val="accent1"/>
                </a:solidFill>
              </a:rPr>
              <a:t>Problem Summary</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3" y="1802296"/>
            <a:ext cx="7308870" cy="4598504"/>
          </a:xfrm>
        </p:spPr>
        <p:txBody>
          <a:bodyPr>
            <a:normAutofit fontScale="85000" lnSpcReduction="20000"/>
          </a:bodyPr>
          <a:lstStyle/>
          <a:p>
            <a:r>
              <a:rPr lang="en-US" dirty="0">
                <a:solidFill>
                  <a:schemeClr val="accent1"/>
                </a:solidFill>
                <a:latin typeface="Amasis MT Pro Medium" panose="02040604050005020304" pitchFamily="18" charset="0"/>
              </a:rPr>
              <a:t> In this project, we are focused on exploring liner regression models. The target of our work is to find the best regression model that will efficiently and accurately predict the used car price and help the business to set strategies accordingly to make more and more profit.</a:t>
            </a:r>
          </a:p>
          <a:p>
            <a:r>
              <a:rPr lang="en-US" dirty="0">
                <a:solidFill>
                  <a:schemeClr val="accent1"/>
                </a:solidFill>
                <a:latin typeface="Amasis MT Pro Medium" panose="02040604050005020304" pitchFamily="18" charset="0"/>
              </a:rPr>
              <a:t>We used several regression models and related functions from </a:t>
            </a:r>
            <a:r>
              <a:rPr lang="en-US" dirty="0" err="1">
                <a:solidFill>
                  <a:schemeClr val="accent1"/>
                </a:solidFill>
                <a:latin typeface="Amasis MT Pro Medium" panose="02040604050005020304" pitchFamily="18" charset="0"/>
              </a:rPr>
              <a:t>sklearn</a:t>
            </a:r>
            <a:r>
              <a:rPr lang="en-US" dirty="0">
                <a:solidFill>
                  <a:schemeClr val="accent1"/>
                </a:solidFill>
                <a:latin typeface="Amasis MT Pro Medium" panose="02040604050005020304" pitchFamily="18" charset="0"/>
              </a:rPr>
              <a:t> libraries.</a:t>
            </a:r>
          </a:p>
          <a:p>
            <a:r>
              <a:rPr lang="en-US" dirty="0">
                <a:solidFill>
                  <a:schemeClr val="accent1"/>
                </a:solidFill>
                <a:latin typeface="Amasis MT Pro Medium" panose="02040604050005020304" pitchFamily="18" charset="0"/>
              </a:rPr>
              <a:t>From my personal experience, I found that the decision tree model provided me with a best fit for the given data set. </a:t>
            </a:r>
          </a:p>
          <a:p>
            <a:r>
              <a:rPr lang="en-US" dirty="0">
                <a:solidFill>
                  <a:schemeClr val="accent1"/>
                </a:solidFill>
                <a:latin typeface="Amasis MT Pro Medium" panose="02040604050005020304" pitchFamily="18" charset="0"/>
              </a:rPr>
              <a:t>The given data set in the .csv file, however, was not clean. There were null (</a:t>
            </a:r>
            <a:r>
              <a:rPr lang="en-US" dirty="0" err="1">
                <a:solidFill>
                  <a:schemeClr val="accent1"/>
                </a:solidFill>
                <a:latin typeface="Amasis MT Pro Medium" panose="02040604050005020304" pitchFamily="18" charset="0"/>
              </a:rPr>
              <a:t>NaN</a:t>
            </a:r>
            <a:r>
              <a:rPr lang="en-US" dirty="0">
                <a:solidFill>
                  <a:schemeClr val="accent1"/>
                </a:solidFill>
                <a:latin typeface="Amasis MT Pro Medium" panose="02040604050005020304" pitchFamily="18" charset="0"/>
              </a:rPr>
              <a:t>) values in the following columns – Mileage, Engine, Power, Seat, </a:t>
            </a:r>
            <a:r>
              <a:rPr lang="en-US" dirty="0" err="1">
                <a:solidFill>
                  <a:schemeClr val="accent1"/>
                </a:solidFill>
                <a:latin typeface="Amasis MT Pro Medium" panose="02040604050005020304" pitchFamily="18" charset="0"/>
              </a:rPr>
              <a:t>New_Price</a:t>
            </a:r>
            <a:r>
              <a:rPr lang="en-US" dirty="0">
                <a:solidFill>
                  <a:schemeClr val="accent1"/>
                </a:solidFill>
                <a:latin typeface="Amasis MT Pro Medium" panose="02040604050005020304" pitchFamily="18" charset="0"/>
              </a:rPr>
              <a:t> and Price. Also, there some outliers. Because of this, for an error free analysis, needed removing of outliers. Also, we needed imputing </a:t>
            </a:r>
            <a:r>
              <a:rPr lang="en-US" dirty="0" err="1">
                <a:solidFill>
                  <a:schemeClr val="accent1"/>
                </a:solidFill>
                <a:latin typeface="Amasis MT Pro Medium" panose="02040604050005020304" pitchFamily="18" charset="0"/>
              </a:rPr>
              <a:t>NaN</a:t>
            </a:r>
            <a:r>
              <a:rPr lang="en-US" dirty="0">
                <a:solidFill>
                  <a:schemeClr val="accent1"/>
                </a:solidFill>
                <a:latin typeface="Amasis MT Pro Medium" panose="02040604050005020304" pitchFamily="18" charset="0"/>
              </a:rPr>
              <a:t> values with median values of those data elements. In the slide below, I have the Python code that did the Imputation of data for these columns. Also, we needed to drop the </a:t>
            </a:r>
            <a:r>
              <a:rPr lang="en-US" dirty="0" err="1">
                <a:solidFill>
                  <a:schemeClr val="accent1"/>
                </a:solidFill>
                <a:latin typeface="Amasis MT Pro Medium" panose="02040604050005020304" pitchFamily="18" charset="0"/>
              </a:rPr>
              <a:t>S.No</a:t>
            </a:r>
            <a:r>
              <a:rPr lang="en-US" dirty="0">
                <a:solidFill>
                  <a:schemeClr val="accent1"/>
                </a:solidFill>
                <a:latin typeface="Amasis MT Pro Medium" panose="02040604050005020304" pitchFamily="18" charset="0"/>
              </a:rPr>
              <a:t>. (Serial Number) and </a:t>
            </a:r>
            <a:r>
              <a:rPr lang="en-US" dirty="0" err="1">
                <a:solidFill>
                  <a:schemeClr val="accent1"/>
                </a:solidFill>
                <a:latin typeface="Amasis MT Pro Medium" panose="02040604050005020304" pitchFamily="18" charset="0"/>
              </a:rPr>
              <a:t>New_Price</a:t>
            </a:r>
            <a:r>
              <a:rPr lang="en-US" dirty="0">
                <a:solidFill>
                  <a:schemeClr val="accent1"/>
                </a:solidFill>
                <a:latin typeface="Amasis MT Pro Medium" panose="02040604050005020304" pitchFamily="18" charset="0"/>
              </a:rPr>
              <a:t> columns from data set altogether because these were not needed for the regression analysis at all.</a:t>
            </a:r>
          </a:p>
          <a:p>
            <a:endParaRPr lang="en-US" dirty="0">
              <a:solidFill>
                <a:schemeClr val="accent1"/>
              </a:solidFill>
              <a:latin typeface="Amasis MT Pro Medium" panose="02040604050005020304" pitchFamily="18"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8200219" y="2321168"/>
            <a:ext cx="3518705" cy="3611319"/>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6/12/2022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z="900" dirty="0"/>
              <a:t>Regression modeling for used car price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269280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964277"/>
            <a:ext cx="9395876" cy="5893723"/>
          </a:xfrm>
        </p:spPr>
        <p:txBody>
          <a:bodyPr>
            <a:normAutofit fontScale="25000" lnSpcReduction="20000"/>
          </a:bodyPr>
          <a:lstStyle/>
          <a:p>
            <a:r>
              <a:rPr lang="en-US" sz="6400" dirty="0">
                <a:solidFill>
                  <a:srgbClr val="FFFF00"/>
                </a:solidFill>
                <a:latin typeface="Amasis MT Pro Medium" panose="02040604050005020304" pitchFamily="18" charset="0"/>
              </a:rPr>
              <a:t> </a:t>
            </a:r>
          </a:p>
          <a:p>
            <a:pPr algn="l"/>
            <a:r>
              <a:rPr lang="en-US" sz="8000" b="1" spc="400" dirty="0">
                <a:solidFill>
                  <a:srgbClr val="FFFF00"/>
                </a:solidFill>
                <a:latin typeface="Amasis MT Pro Medium" panose="02040604050005020304" pitchFamily="18" charset="0"/>
              </a:rPr>
              <a:t>Data Dictionary</a:t>
            </a:r>
            <a:endParaRPr lang="en-US" sz="8000" b="1" i="0" dirty="0">
              <a:solidFill>
                <a:srgbClr val="FFFF00"/>
              </a:solidFill>
              <a:effectLst/>
              <a:latin typeface="Amasis MT Pro Medium" panose="02040604050005020304" pitchFamily="18" charset="0"/>
            </a:endParaRPr>
          </a:p>
          <a:p>
            <a:pPr algn="l"/>
            <a:r>
              <a:rPr lang="en-US" sz="6800" b="1" i="0" dirty="0" err="1">
                <a:effectLst/>
                <a:latin typeface="Amasis MT Pro Medium" panose="02040604050005020304" pitchFamily="18" charset="0"/>
              </a:rPr>
              <a:t>S.No</a:t>
            </a:r>
            <a:r>
              <a:rPr lang="en-US" sz="6800" b="1" i="0" dirty="0">
                <a:effectLst/>
                <a:latin typeface="Amasis MT Pro Medium" panose="02040604050005020304" pitchFamily="18" charset="0"/>
              </a:rPr>
              <a:t>.</a:t>
            </a:r>
            <a:r>
              <a:rPr lang="en-US" sz="6800" b="0" i="0" dirty="0">
                <a:effectLst/>
                <a:latin typeface="Amasis MT Pro Medium" panose="02040604050005020304" pitchFamily="18" charset="0"/>
              </a:rPr>
              <a:t> : Serial Number</a:t>
            </a:r>
          </a:p>
          <a:p>
            <a:pPr algn="l"/>
            <a:r>
              <a:rPr lang="en-US" sz="6800" b="1" i="0" dirty="0">
                <a:effectLst/>
                <a:latin typeface="Amasis MT Pro Medium" panose="02040604050005020304" pitchFamily="18" charset="0"/>
              </a:rPr>
              <a:t>Name</a:t>
            </a:r>
            <a:r>
              <a:rPr lang="en-US" sz="6800" b="0" i="0" dirty="0">
                <a:effectLst/>
                <a:latin typeface="Amasis MT Pro Medium" panose="02040604050005020304" pitchFamily="18" charset="0"/>
              </a:rPr>
              <a:t> : Name of the car which includes Brand name and Model name</a:t>
            </a:r>
          </a:p>
          <a:p>
            <a:pPr algn="l"/>
            <a:r>
              <a:rPr lang="en-US" sz="6800" b="1" i="0" dirty="0">
                <a:effectLst/>
                <a:latin typeface="Amasis MT Pro Medium" panose="02040604050005020304" pitchFamily="18" charset="0"/>
              </a:rPr>
              <a:t>Location</a:t>
            </a:r>
            <a:r>
              <a:rPr lang="en-US" sz="6800" b="0" i="0" dirty="0">
                <a:effectLst/>
                <a:latin typeface="Amasis MT Pro Medium" panose="02040604050005020304" pitchFamily="18" charset="0"/>
              </a:rPr>
              <a:t> : The location in which the car is being sold or is available for purchase (Cities)</a:t>
            </a:r>
          </a:p>
          <a:p>
            <a:pPr algn="l"/>
            <a:r>
              <a:rPr lang="en-US" sz="6800" b="1" i="0" dirty="0">
                <a:effectLst/>
                <a:latin typeface="Amasis MT Pro Medium" panose="02040604050005020304" pitchFamily="18" charset="0"/>
              </a:rPr>
              <a:t>Year</a:t>
            </a:r>
            <a:r>
              <a:rPr lang="en-US" sz="6800" b="0" i="0" dirty="0">
                <a:effectLst/>
                <a:latin typeface="Amasis MT Pro Medium" panose="02040604050005020304" pitchFamily="18" charset="0"/>
              </a:rPr>
              <a:t> : Manufacturing year of the car</a:t>
            </a:r>
          </a:p>
          <a:p>
            <a:pPr algn="l"/>
            <a:r>
              <a:rPr lang="en-US" sz="6800" b="1" i="0" dirty="0" err="1">
                <a:effectLst/>
                <a:latin typeface="Amasis MT Pro Medium" panose="02040604050005020304" pitchFamily="18" charset="0"/>
              </a:rPr>
              <a:t>Kilometers_driven</a:t>
            </a:r>
            <a:r>
              <a:rPr lang="en-US" sz="6800" b="0" i="0" dirty="0">
                <a:effectLst/>
                <a:latin typeface="Amasis MT Pro Medium" panose="02040604050005020304" pitchFamily="18" charset="0"/>
              </a:rPr>
              <a:t> : The total kilometers driven in the car by the previous owner(s) in KM.</a:t>
            </a:r>
          </a:p>
          <a:p>
            <a:pPr algn="l"/>
            <a:r>
              <a:rPr lang="en-US" sz="6800" b="1" i="0" dirty="0" err="1">
                <a:effectLst/>
                <a:latin typeface="Amasis MT Pro Medium" panose="02040604050005020304" pitchFamily="18" charset="0"/>
              </a:rPr>
              <a:t>Fuel_Type</a:t>
            </a:r>
            <a:r>
              <a:rPr lang="en-US" sz="6800" b="0" i="0" dirty="0">
                <a:effectLst/>
                <a:latin typeface="Amasis MT Pro Medium" panose="02040604050005020304" pitchFamily="18" charset="0"/>
              </a:rPr>
              <a:t> : The type of fuel used by the car. (Petrol, Diesel, Electric, CNG, LPG)</a:t>
            </a:r>
          </a:p>
          <a:p>
            <a:pPr algn="l"/>
            <a:r>
              <a:rPr lang="en-US" sz="6800" b="1" i="0" dirty="0">
                <a:effectLst/>
                <a:latin typeface="Amasis MT Pro Medium" panose="02040604050005020304" pitchFamily="18" charset="0"/>
              </a:rPr>
              <a:t>Transmission</a:t>
            </a:r>
            <a:r>
              <a:rPr lang="en-US" sz="6800" b="0" i="0" dirty="0">
                <a:effectLst/>
                <a:latin typeface="Amasis MT Pro Medium" panose="02040604050005020304" pitchFamily="18" charset="0"/>
              </a:rPr>
              <a:t> : The type of transmission used by the car. (Automatic / Manual)</a:t>
            </a:r>
          </a:p>
          <a:p>
            <a:pPr algn="l"/>
            <a:r>
              <a:rPr lang="en-US" sz="6800" b="1" i="0" dirty="0">
                <a:effectLst/>
                <a:latin typeface="Amasis MT Pro Medium" panose="02040604050005020304" pitchFamily="18" charset="0"/>
              </a:rPr>
              <a:t>Owner</a:t>
            </a:r>
            <a:r>
              <a:rPr lang="en-US" sz="6800" b="0" i="0" dirty="0">
                <a:effectLst/>
                <a:latin typeface="Amasis MT Pro Medium" panose="02040604050005020304" pitchFamily="18" charset="0"/>
              </a:rPr>
              <a:t> : Type of ownership</a:t>
            </a:r>
          </a:p>
          <a:p>
            <a:pPr algn="l"/>
            <a:r>
              <a:rPr lang="en-US" sz="6800" b="1" i="0" dirty="0">
                <a:effectLst/>
                <a:latin typeface="Amasis MT Pro Medium" panose="02040604050005020304" pitchFamily="18" charset="0"/>
              </a:rPr>
              <a:t>Mileage</a:t>
            </a:r>
            <a:r>
              <a:rPr lang="en-US" sz="6800" b="0" i="0" dirty="0">
                <a:effectLst/>
                <a:latin typeface="Amasis MT Pro Medium" panose="02040604050005020304" pitchFamily="18" charset="0"/>
              </a:rPr>
              <a:t> : The standard mileage offered by the car company in kmpl or km/kg</a:t>
            </a:r>
          </a:p>
          <a:p>
            <a:pPr algn="l"/>
            <a:r>
              <a:rPr lang="en-US" sz="6800" b="1" i="0" dirty="0">
                <a:effectLst/>
                <a:latin typeface="Amasis MT Pro Medium" panose="02040604050005020304" pitchFamily="18" charset="0"/>
              </a:rPr>
              <a:t>Engine</a:t>
            </a:r>
            <a:r>
              <a:rPr lang="en-US" sz="6800" b="0" i="0" dirty="0">
                <a:effectLst/>
                <a:latin typeface="Amasis MT Pro Medium" panose="02040604050005020304" pitchFamily="18" charset="0"/>
              </a:rPr>
              <a:t> : The displacement volume of the engine in CC.</a:t>
            </a:r>
          </a:p>
          <a:p>
            <a:pPr algn="l"/>
            <a:r>
              <a:rPr lang="en-US" sz="6800" b="1" i="0" dirty="0">
                <a:effectLst/>
                <a:latin typeface="Amasis MT Pro Medium" panose="02040604050005020304" pitchFamily="18" charset="0"/>
              </a:rPr>
              <a:t>Power</a:t>
            </a:r>
            <a:r>
              <a:rPr lang="en-US" sz="6800" b="0" i="0" dirty="0">
                <a:effectLst/>
                <a:latin typeface="Amasis MT Pro Medium" panose="02040604050005020304" pitchFamily="18" charset="0"/>
              </a:rPr>
              <a:t> : The maximum power of the engine in bhp.</a:t>
            </a:r>
          </a:p>
          <a:p>
            <a:pPr algn="l"/>
            <a:r>
              <a:rPr lang="en-US" sz="6800" b="1" i="0" dirty="0">
                <a:effectLst/>
                <a:latin typeface="Amasis MT Pro Medium" panose="02040604050005020304" pitchFamily="18" charset="0"/>
              </a:rPr>
              <a:t>Seats</a:t>
            </a:r>
            <a:r>
              <a:rPr lang="en-US" sz="6800" b="0" i="0" dirty="0">
                <a:effectLst/>
                <a:latin typeface="Amasis MT Pro Medium" panose="02040604050005020304" pitchFamily="18" charset="0"/>
              </a:rPr>
              <a:t> : The number of seats in the car.</a:t>
            </a:r>
          </a:p>
          <a:p>
            <a:pPr algn="l"/>
            <a:r>
              <a:rPr lang="en-US" sz="6800" b="1" i="0" dirty="0" err="1">
                <a:effectLst/>
                <a:latin typeface="Amasis MT Pro Medium" panose="02040604050005020304" pitchFamily="18" charset="0"/>
              </a:rPr>
              <a:t>New_Price</a:t>
            </a:r>
            <a:r>
              <a:rPr lang="en-US" sz="6800" b="0" i="0" dirty="0">
                <a:effectLst/>
                <a:latin typeface="Amasis MT Pro Medium" panose="02040604050005020304" pitchFamily="18" charset="0"/>
              </a:rPr>
              <a:t> : The price of a new car of the same model in INR 100,000</a:t>
            </a:r>
          </a:p>
          <a:p>
            <a:pPr algn="l"/>
            <a:r>
              <a:rPr lang="en-US" sz="6800" b="1" i="0" dirty="0">
                <a:effectLst/>
                <a:latin typeface="Amasis MT Pro Medium" panose="02040604050005020304" pitchFamily="18" charset="0"/>
              </a:rPr>
              <a:t>Price</a:t>
            </a:r>
            <a:r>
              <a:rPr lang="en-US" sz="6800" b="0" i="0" dirty="0">
                <a:effectLst/>
                <a:latin typeface="Amasis MT Pro Medium" panose="02040604050005020304" pitchFamily="18" charset="0"/>
              </a:rPr>
              <a:t> : The price of the used car in INR 100,000 (</a:t>
            </a:r>
            <a:r>
              <a:rPr lang="en-US" sz="6800" b="1" i="0" dirty="0">
                <a:effectLst/>
                <a:latin typeface="Amasis MT Pro Medium" panose="02040604050005020304" pitchFamily="18" charset="0"/>
              </a:rPr>
              <a:t>Target Variable</a:t>
            </a:r>
            <a:r>
              <a:rPr lang="en-US" sz="6800" b="0" i="0" dirty="0">
                <a:solidFill>
                  <a:schemeClr val="accent2">
                    <a:lumMod val="20000"/>
                    <a:lumOff val="80000"/>
                  </a:schemeClr>
                </a:solidFill>
                <a:effectLst/>
                <a:latin typeface="Amasis MT Pro Medium" panose="02040604050005020304" pitchFamily="18" charset="0"/>
              </a:rPr>
              <a:t>)</a:t>
            </a:r>
          </a:p>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694575"/>
          </a:xfrm>
        </p:spPr>
        <p:txBody>
          <a:bodyPr>
            <a:normAutofit/>
          </a:bodyPr>
          <a:lstStyle/>
          <a:p>
            <a:r>
              <a:rPr lang="en-US" sz="4000" b="1" dirty="0">
                <a:solidFill>
                  <a:schemeClr val="accent1"/>
                </a:solidFill>
              </a:rPr>
              <a:t>Data – Original State</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pic>
        <p:nvPicPr>
          <p:cNvPr id="3" name="Picture 2">
            <a:extLst>
              <a:ext uri="{FF2B5EF4-FFF2-40B4-BE49-F238E27FC236}">
                <a16:creationId xmlns:a16="http://schemas.microsoft.com/office/drawing/2014/main" id="{8046DD85-D84B-4FF4-8B44-CFDB813BF1A2}"/>
              </a:ext>
            </a:extLst>
          </p:cNvPr>
          <p:cNvPicPr>
            <a:picLocks noChangeAspect="1"/>
          </p:cNvPicPr>
          <p:nvPr/>
        </p:nvPicPr>
        <p:blipFill>
          <a:blip r:embed="rId2"/>
          <a:stretch>
            <a:fillRect/>
          </a:stretch>
        </p:blipFill>
        <p:spPr>
          <a:xfrm>
            <a:off x="1030778" y="1032493"/>
            <a:ext cx="9854100" cy="5661994"/>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694575"/>
          </a:xfrm>
        </p:spPr>
        <p:txBody>
          <a:bodyPr>
            <a:normAutofit/>
          </a:bodyPr>
          <a:lstStyle/>
          <a:p>
            <a:r>
              <a:rPr lang="en-US" sz="4000" b="1" dirty="0">
                <a:solidFill>
                  <a:schemeClr val="accent1"/>
                </a:solidFill>
              </a:rPr>
              <a:t>Data – Cleanup and Imputing</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pic>
        <p:nvPicPr>
          <p:cNvPr id="5" name="Picture 4">
            <a:extLst>
              <a:ext uri="{FF2B5EF4-FFF2-40B4-BE49-F238E27FC236}">
                <a16:creationId xmlns:a16="http://schemas.microsoft.com/office/drawing/2014/main" id="{33A2330F-9336-4848-A838-067AEA334279}"/>
              </a:ext>
            </a:extLst>
          </p:cNvPr>
          <p:cNvPicPr>
            <a:picLocks noChangeAspect="1"/>
          </p:cNvPicPr>
          <p:nvPr/>
        </p:nvPicPr>
        <p:blipFill>
          <a:blip r:embed="rId2"/>
          <a:stretch>
            <a:fillRect/>
          </a:stretch>
        </p:blipFill>
        <p:spPr>
          <a:xfrm>
            <a:off x="838200" y="1059700"/>
            <a:ext cx="10873153" cy="7121488"/>
          </a:xfrm>
          <a:prstGeom prst="rect">
            <a:avLst/>
          </a:prstGeom>
        </p:spPr>
      </p:pic>
    </p:spTree>
    <p:extLst>
      <p:ext uri="{BB962C8B-B14F-4D97-AF65-F5344CB8AC3E}">
        <p14:creationId xmlns:p14="http://schemas.microsoft.com/office/powerpoint/2010/main" val="172718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0515600" cy="752474"/>
          </a:xfrm>
        </p:spPr>
        <p:txBody>
          <a:bodyPr>
            <a:normAutofit/>
          </a:bodyPr>
          <a:lstStyle/>
          <a:p>
            <a:r>
              <a:rPr lang="en-US" sz="4000" dirty="0">
                <a:solidFill>
                  <a:schemeClr val="tx2">
                    <a:lumMod val="75000"/>
                    <a:lumOff val="25000"/>
                  </a:schemeClr>
                </a:solidFill>
                <a:latin typeface="Amasis MT Pro Medium" panose="02040604050005020304" pitchFamily="18" charset="0"/>
              </a:rPr>
              <a:t>Univariate Data Analysis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14" name="Content Placeholder 13">
            <a:extLst>
              <a:ext uri="{FF2B5EF4-FFF2-40B4-BE49-F238E27FC236}">
                <a16:creationId xmlns:a16="http://schemas.microsoft.com/office/drawing/2014/main" id="{DD6746D8-30FC-4D8D-8A0D-D51AFFFA0DC3}"/>
              </a:ext>
            </a:extLst>
          </p:cNvPr>
          <p:cNvPicPr>
            <a:picLocks noGrp="1" noChangeAspect="1"/>
          </p:cNvPicPr>
          <p:nvPr>
            <p:ph idx="1"/>
          </p:nvPr>
        </p:nvPicPr>
        <p:blipFill>
          <a:blip r:embed="rId2"/>
          <a:stretch>
            <a:fillRect/>
          </a:stretch>
        </p:blipFill>
        <p:spPr>
          <a:xfrm>
            <a:off x="1219200" y="1388533"/>
            <a:ext cx="8974667" cy="5359428"/>
          </a:xfrm>
        </p:spPr>
      </p:pic>
    </p:spTree>
    <p:extLst>
      <p:ext uri="{BB962C8B-B14F-4D97-AF65-F5344CB8AC3E}">
        <p14:creationId xmlns:p14="http://schemas.microsoft.com/office/powerpoint/2010/main" val="2778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pic>
        <p:nvPicPr>
          <p:cNvPr id="9" name="Content Placeholder 8">
            <a:extLst>
              <a:ext uri="{FF2B5EF4-FFF2-40B4-BE49-F238E27FC236}">
                <a16:creationId xmlns:a16="http://schemas.microsoft.com/office/drawing/2014/main" id="{257240BA-F200-4820-9511-CCF48F7C3590}"/>
              </a:ext>
            </a:extLst>
          </p:cNvPr>
          <p:cNvPicPr>
            <a:picLocks noGrp="1" noChangeAspect="1"/>
          </p:cNvPicPr>
          <p:nvPr>
            <p:ph idx="1"/>
          </p:nvPr>
        </p:nvPicPr>
        <p:blipFill>
          <a:blip r:embed="rId2"/>
          <a:stretch>
            <a:fillRect/>
          </a:stretch>
        </p:blipFill>
        <p:spPr>
          <a:xfrm>
            <a:off x="1276026" y="618978"/>
            <a:ext cx="9935925" cy="5550127"/>
          </a:xfrm>
        </p:spPr>
      </p:pic>
    </p:spTree>
    <p:extLst>
      <p:ext uri="{BB962C8B-B14F-4D97-AF65-F5344CB8AC3E}">
        <p14:creationId xmlns:p14="http://schemas.microsoft.com/office/powerpoint/2010/main" val="168904772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{4DF77DC9-C4A3-40D8-B624-7CC3FA3AD535}tf89338750_win32</Template>
  <TotalTime>5354</TotalTime>
  <Words>1162</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Amasis MT Pro Medium</vt:lpstr>
      <vt:lpstr>Arial</vt:lpstr>
      <vt:lpstr>Calibri</vt:lpstr>
      <vt:lpstr>Courier New</vt:lpstr>
      <vt:lpstr>Gisha</vt:lpstr>
      <vt:lpstr>Helvetica Neue</vt:lpstr>
      <vt:lpstr>Univers</vt:lpstr>
      <vt:lpstr>GradientUnivers</vt:lpstr>
      <vt:lpstr>FINAL SUBMISSION  &amp; Presentation </vt:lpstr>
      <vt:lpstr>Agenda</vt:lpstr>
      <vt:lpstr>  Executive Summary</vt:lpstr>
      <vt:lpstr>  Problem Summary</vt:lpstr>
      <vt:lpstr>PowerPoint Presentation</vt:lpstr>
      <vt:lpstr>Data – Original State</vt:lpstr>
      <vt:lpstr>Data – Cleanup and Imputing</vt:lpstr>
      <vt:lpstr>Univariate Data Analysis</vt:lpstr>
      <vt:lpstr>PowerPoint Presentation</vt:lpstr>
      <vt:lpstr>Bivariate Data Analysis</vt:lpstr>
      <vt:lpstr>Linear Regression - Model Building</vt:lpstr>
      <vt:lpstr>Linear Regression - Model Building</vt:lpstr>
      <vt:lpstr>Linear Regression - Model Building</vt:lpstr>
      <vt:lpstr>Linear Regression - Model Building</vt:lpstr>
      <vt:lpstr>Linear Regression - Model Building</vt:lpstr>
      <vt:lpstr>Linear Regression - Model Building</vt:lpstr>
      <vt:lpstr>Linear Regression - Model Building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Mohammad Aleem</dc:creator>
  <cp:lastModifiedBy>Mohammad Aleem</cp:lastModifiedBy>
  <cp:revision>31</cp:revision>
  <dcterms:created xsi:type="dcterms:W3CDTF">2022-06-07T02:12:54Z</dcterms:created>
  <dcterms:modified xsi:type="dcterms:W3CDTF">2022-06-10T19:27:54Z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