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Bogart Bold" charset="1" panose="00000800000000000000"/>
      <p:regular r:id="rId18"/>
    </p:embeddedFont>
    <p:embeddedFont>
      <p:font typeface="Bogart" charset="1" panose="00000500000000000000"/>
      <p:regular r:id="rId19"/>
    </p:embeddedFont>
    <p:embeddedFont>
      <p:font typeface="DM Serif Display" charset="1" panose="00000000000000000000"/>
      <p:regular r:id="rId20"/>
    </p:embeddedFont>
    <p:embeddedFont>
      <p:font typeface="The Seasons" charset="1" panose="00000000000000000000"/>
      <p:regular r:id="rId21"/>
    </p:embeddedFont>
    <p:embeddedFont>
      <p:font typeface="Playfair Display"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7.png" Type="http://schemas.openxmlformats.org/officeDocument/2006/relationships/image"/><Relationship Id="rId7" Target="../media/image3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BE6E0"/>
        </a:solidFill>
      </p:bgPr>
    </p:bg>
    <p:spTree>
      <p:nvGrpSpPr>
        <p:cNvPr id="1" name=""/>
        <p:cNvGrpSpPr/>
        <p:nvPr/>
      </p:nvGrpSpPr>
      <p:grpSpPr>
        <a:xfrm>
          <a:off x="0" y="0"/>
          <a:ext cx="0" cy="0"/>
          <a:chOff x="0" y="0"/>
          <a:chExt cx="0" cy="0"/>
        </a:xfrm>
      </p:grpSpPr>
      <p:sp>
        <p:nvSpPr>
          <p:cNvPr name="Freeform 2" id="2"/>
          <p:cNvSpPr/>
          <p:nvPr/>
        </p:nvSpPr>
        <p:spPr>
          <a:xfrm flipH="false" flipV="false" rot="0">
            <a:off x="12186265" y="-3473349"/>
            <a:ext cx="7278633" cy="7815176"/>
          </a:xfrm>
          <a:custGeom>
            <a:avLst/>
            <a:gdLst/>
            <a:ahLst/>
            <a:cxnLst/>
            <a:rect r="r" b="b" t="t" l="l"/>
            <a:pathLst>
              <a:path h="7815176" w="7278633">
                <a:moveTo>
                  <a:pt x="0" y="0"/>
                </a:moveTo>
                <a:lnTo>
                  <a:pt x="7278633" y="0"/>
                </a:lnTo>
                <a:lnTo>
                  <a:pt x="7278633" y="7815176"/>
                </a:lnTo>
                <a:lnTo>
                  <a:pt x="0" y="78151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13688" y="5143500"/>
            <a:ext cx="7278633" cy="7815176"/>
          </a:xfrm>
          <a:custGeom>
            <a:avLst/>
            <a:gdLst/>
            <a:ahLst/>
            <a:cxnLst/>
            <a:rect r="r" b="b" t="t" l="l"/>
            <a:pathLst>
              <a:path h="7815176" w="7278633">
                <a:moveTo>
                  <a:pt x="0" y="0"/>
                </a:moveTo>
                <a:lnTo>
                  <a:pt x="7278633" y="0"/>
                </a:lnTo>
                <a:lnTo>
                  <a:pt x="7278633" y="7815176"/>
                </a:lnTo>
                <a:lnTo>
                  <a:pt x="0" y="78151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547214" y="5926753"/>
            <a:ext cx="691656" cy="794177"/>
          </a:xfrm>
          <a:custGeom>
            <a:avLst/>
            <a:gdLst/>
            <a:ahLst/>
            <a:cxnLst/>
            <a:rect r="r" b="b" t="t" l="l"/>
            <a:pathLst>
              <a:path h="794177" w="691656">
                <a:moveTo>
                  <a:pt x="0" y="0"/>
                </a:moveTo>
                <a:lnTo>
                  <a:pt x="691655" y="0"/>
                </a:lnTo>
                <a:lnTo>
                  <a:pt x="691655" y="794176"/>
                </a:lnTo>
                <a:lnTo>
                  <a:pt x="0" y="7941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564945" y="2922947"/>
            <a:ext cx="691656" cy="794177"/>
          </a:xfrm>
          <a:custGeom>
            <a:avLst/>
            <a:gdLst/>
            <a:ahLst/>
            <a:cxnLst/>
            <a:rect r="r" b="b" t="t" l="l"/>
            <a:pathLst>
              <a:path h="794177" w="691656">
                <a:moveTo>
                  <a:pt x="0" y="0"/>
                </a:moveTo>
                <a:lnTo>
                  <a:pt x="691656" y="0"/>
                </a:lnTo>
                <a:lnTo>
                  <a:pt x="691656" y="794176"/>
                </a:lnTo>
                <a:lnTo>
                  <a:pt x="0" y="7941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6" id="6"/>
          <p:cNvSpPr txBox="true"/>
          <p:nvPr/>
        </p:nvSpPr>
        <p:spPr>
          <a:xfrm rot="0">
            <a:off x="2863602" y="4274503"/>
            <a:ext cx="12560796"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Bogart Bold"/>
                <a:ea typeface="Bogart Bold"/>
                <a:cs typeface="Bogart Bold"/>
                <a:sym typeface="Bogart Bold"/>
              </a:rPr>
              <a:t>DIGITAL PORTFOLIO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FD2E9"/>
        </a:solidFill>
      </p:bgPr>
    </p:bg>
    <p:spTree>
      <p:nvGrpSpPr>
        <p:cNvPr id="1" name=""/>
        <p:cNvGrpSpPr/>
        <p:nvPr/>
      </p:nvGrpSpPr>
      <p:grpSpPr>
        <a:xfrm>
          <a:off x="0" y="0"/>
          <a:ext cx="0" cy="0"/>
          <a:chOff x="0" y="0"/>
          <a:chExt cx="0" cy="0"/>
        </a:xfrm>
      </p:grpSpPr>
      <p:sp>
        <p:nvSpPr>
          <p:cNvPr name="Freeform 2" id="2"/>
          <p:cNvSpPr/>
          <p:nvPr/>
        </p:nvSpPr>
        <p:spPr>
          <a:xfrm flipH="false" flipV="false" rot="8755083">
            <a:off x="15189057" y="-410074"/>
            <a:ext cx="1701032" cy="2494847"/>
          </a:xfrm>
          <a:custGeom>
            <a:avLst/>
            <a:gdLst/>
            <a:ahLst/>
            <a:cxnLst/>
            <a:rect r="r" b="b" t="t" l="l"/>
            <a:pathLst>
              <a:path h="2494847" w="1701032">
                <a:moveTo>
                  <a:pt x="0" y="0"/>
                </a:moveTo>
                <a:lnTo>
                  <a:pt x="1701032" y="0"/>
                </a:lnTo>
                <a:lnTo>
                  <a:pt x="1701032" y="2494847"/>
                </a:lnTo>
                <a:lnTo>
                  <a:pt x="0" y="24948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7140" y="631612"/>
            <a:ext cx="691656" cy="794177"/>
          </a:xfrm>
          <a:custGeom>
            <a:avLst/>
            <a:gdLst/>
            <a:ahLst/>
            <a:cxnLst/>
            <a:rect r="r" b="b" t="t" l="l"/>
            <a:pathLst>
              <a:path h="794177" w="691656">
                <a:moveTo>
                  <a:pt x="0" y="0"/>
                </a:moveTo>
                <a:lnTo>
                  <a:pt x="691655" y="0"/>
                </a:lnTo>
                <a:lnTo>
                  <a:pt x="691655" y="794176"/>
                </a:lnTo>
                <a:lnTo>
                  <a:pt x="0" y="7941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259300" y="9258300"/>
            <a:ext cx="691656" cy="794177"/>
          </a:xfrm>
          <a:custGeom>
            <a:avLst/>
            <a:gdLst/>
            <a:ahLst/>
            <a:cxnLst/>
            <a:rect r="r" b="b" t="t" l="l"/>
            <a:pathLst>
              <a:path h="794177" w="691656">
                <a:moveTo>
                  <a:pt x="0" y="0"/>
                </a:moveTo>
                <a:lnTo>
                  <a:pt x="691656" y="0"/>
                </a:lnTo>
                <a:lnTo>
                  <a:pt x="691656" y="794177"/>
                </a:lnTo>
                <a:lnTo>
                  <a:pt x="0" y="7941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6374285" y="2520315"/>
            <a:ext cx="5246370" cy="524637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33940" y="0"/>
                  </a:moveTo>
                  <a:lnTo>
                    <a:pt x="778860" y="0"/>
                  </a:lnTo>
                  <a:cubicBezTo>
                    <a:pt x="797604" y="0"/>
                    <a:pt x="812800" y="15196"/>
                    <a:pt x="812800" y="33940"/>
                  </a:cubicBezTo>
                  <a:lnTo>
                    <a:pt x="812800" y="778860"/>
                  </a:lnTo>
                  <a:cubicBezTo>
                    <a:pt x="812800" y="797604"/>
                    <a:pt x="797604" y="812800"/>
                    <a:pt x="778860" y="812800"/>
                  </a:cubicBezTo>
                  <a:lnTo>
                    <a:pt x="33940" y="812800"/>
                  </a:lnTo>
                  <a:cubicBezTo>
                    <a:pt x="15196" y="812800"/>
                    <a:pt x="0" y="797604"/>
                    <a:pt x="0" y="778860"/>
                  </a:cubicBezTo>
                  <a:lnTo>
                    <a:pt x="0" y="33940"/>
                  </a:lnTo>
                  <a:cubicBezTo>
                    <a:pt x="0" y="15196"/>
                    <a:pt x="15196" y="0"/>
                    <a:pt x="33940" y="0"/>
                  </a:cubicBezTo>
                  <a:close/>
                </a:path>
              </a:pathLst>
            </a:custGeom>
            <a:blipFill>
              <a:blip r:embed="rId6"/>
              <a:stretch>
                <a:fillRect l="-38888" t="0" r="-38888" b="0"/>
              </a:stretch>
            </a:blipFill>
          </p:spPr>
        </p:sp>
      </p:grpSp>
      <p:grpSp>
        <p:nvGrpSpPr>
          <p:cNvPr name="Group 7" id="7"/>
          <p:cNvGrpSpPr/>
          <p:nvPr/>
        </p:nvGrpSpPr>
        <p:grpSpPr>
          <a:xfrm rot="0">
            <a:off x="12012930" y="2520315"/>
            <a:ext cx="5246370" cy="524637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33940" y="0"/>
                  </a:moveTo>
                  <a:lnTo>
                    <a:pt x="778860" y="0"/>
                  </a:lnTo>
                  <a:cubicBezTo>
                    <a:pt x="797604" y="0"/>
                    <a:pt x="812800" y="15196"/>
                    <a:pt x="812800" y="33940"/>
                  </a:cubicBezTo>
                  <a:lnTo>
                    <a:pt x="812800" y="778860"/>
                  </a:lnTo>
                  <a:cubicBezTo>
                    <a:pt x="812800" y="797604"/>
                    <a:pt x="797604" y="812800"/>
                    <a:pt x="778860" y="812800"/>
                  </a:cubicBezTo>
                  <a:lnTo>
                    <a:pt x="33940" y="812800"/>
                  </a:lnTo>
                  <a:cubicBezTo>
                    <a:pt x="15196" y="812800"/>
                    <a:pt x="0" y="797604"/>
                    <a:pt x="0" y="778860"/>
                  </a:cubicBezTo>
                  <a:lnTo>
                    <a:pt x="0" y="33940"/>
                  </a:lnTo>
                  <a:cubicBezTo>
                    <a:pt x="0" y="15196"/>
                    <a:pt x="15196" y="0"/>
                    <a:pt x="33940" y="0"/>
                  </a:cubicBezTo>
                  <a:close/>
                </a:path>
              </a:pathLst>
            </a:custGeom>
            <a:blipFill>
              <a:blip r:embed="rId7"/>
              <a:stretch>
                <a:fillRect l="-38996" t="0" r="-38996" b="0"/>
              </a:stretch>
            </a:blipFill>
          </p:spPr>
        </p:sp>
      </p:grpSp>
      <p:sp>
        <p:nvSpPr>
          <p:cNvPr name="TextBox 9" id="9"/>
          <p:cNvSpPr txBox="true"/>
          <p:nvPr/>
        </p:nvSpPr>
        <p:spPr>
          <a:xfrm rot="0">
            <a:off x="5072336" y="942975"/>
            <a:ext cx="7861250" cy="738347"/>
          </a:xfrm>
          <a:prstGeom prst="rect">
            <a:avLst/>
          </a:prstGeom>
        </p:spPr>
        <p:txBody>
          <a:bodyPr anchor="t" rtlCol="false" tIns="0" lIns="0" bIns="0" rIns="0">
            <a:spAutoFit/>
          </a:bodyPr>
          <a:lstStyle/>
          <a:p>
            <a:pPr algn="ctr">
              <a:lnSpc>
                <a:spcPts val="6028"/>
              </a:lnSpc>
              <a:spcBef>
                <a:spcPct val="0"/>
              </a:spcBef>
            </a:pPr>
            <a:r>
              <a:rPr lang="en-US" sz="4306">
                <a:solidFill>
                  <a:srgbClr val="000000"/>
                </a:solidFill>
                <a:latin typeface="Bogart"/>
                <a:ea typeface="Bogart"/>
                <a:cs typeface="Bogart"/>
                <a:sym typeface="Bogart"/>
              </a:rPr>
              <a:t>RESULTS AND SCREENSHOTS</a:t>
            </a:r>
          </a:p>
        </p:txBody>
      </p:sp>
      <p:sp>
        <p:nvSpPr>
          <p:cNvPr name="TextBox 10" id="10"/>
          <p:cNvSpPr txBox="true"/>
          <p:nvPr/>
        </p:nvSpPr>
        <p:spPr>
          <a:xfrm rot="0">
            <a:off x="1028700" y="3117909"/>
            <a:ext cx="5345585" cy="3442761"/>
          </a:xfrm>
          <a:prstGeom prst="rect">
            <a:avLst/>
          </a:prstGeom>
        </p:spPr>
        <p:txBody>
          <a:bodyPr anchor="t" rtlCol="false" tIns="0" lIns="0" bIns="0" rIns="0">
            <a:spAutoFit/>
          </a:bodyPr>
          <a:lstStyle/>
          <a:p>
            <a:pPr algn="l">
              <a:lnSpc>
                <a:spcPts val="3966"/>
              </a:lnSpc>
              <a:spcBef>
                <a:spcPct val="0"/>
              </a:spcBef>
            </a:pPr>
            <a:r>
              <a:rPr lang="en-US" sz="2833">
                <a:solidFill>
                  <a:srgbClr val="000000"/>
                </a:solidFill>
                <a:latin typeface="Playfair Display"/>
                <a:ea typeface="Playfair Display"/>
                <a:cs typeface="Playfair Display"/>
                <a:sym typeface="Playfair Display"/>
              </a:rPr>
              <a:t>•Successfully deployed portfolio accessible via GitHub Pages.</a:t>
            </a:r>
          </a:p>
          <a:p>
            <a:pPr algn="l">
              <a:lnSpc>
                <a:spcPts val="3966"/>
              </a:lnSpc>
              <a:spcBef>
                <a:spcPct val="0"/>
              </a:spcBef>
            </a:pPr>
            <a:r>
              <a:rPr lang="en-US" sz="2833">
                <a:solidFill>
                  <a:srgbClr val="000000"/>
                </a:solidFill>
                <a:latin typeface="Playfair Display"/>
                <a:ea typeface="Playfair Display"/>
                <a:cs typeface="Playfair Display"/>
                <a:sym typeface="Playfair Display"/>
              </a:rPr>
              <a:t>•Professional online identity created.</a:t>
            </a:r>
          </a:p>
          <a:p>
            <a:pPr algn="l">
              <a:lnSpc>
                <a:spcPts val="3966"/>
              </a:lnSpc>
              <a:spcBef>
                <a:spcPct val="0"/>
              </a:spcBef>
            </a:pPr>
            <a:r>
              <a:rPr lang="en-US" sz="2833">
                <a:solidFill>
                  <a:srgbClr val="000000"/>
                </a:solidFill>
                <a:latin typeface="Playfair Display"/>
                <a:ea typeface="Playfair Display"/>
                <a:cs typeface="Playfair Display"/>
                <a:sym typeface="Playfair Display"/>
              </a:rPr>
              <a:t>•Showcases technical skills, creativity, and academic achievements.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CCD99"/>
        </a:solidFill>
      </p:bgPr>
    </p:bg>
    <p:spTree>
      <p:nvGrpSpPr>
        <p:cNvPr id="1" name=""/>
        <p:cNvGrpSpPr/>
        <p:nvPr/>
      </p:nvGrpSpPr>
      <p:grpSpPr>
        <a:xfrm>
          <a:off x="0" y="0"/>
          <a:ext cx="0" cy="0"/>
          <a:chOff x="0" y="0"/>
          <a:chExt cx="0" cy="0"/>
        </a:xfrm>
      </p:grpSpPr>
      <p:sp>
        <p:nvSpPr>
          <p:cNvPr name="TextBox 2" id="2"/>
          <p:cNvSpPr txBox="true"/>
          <p:nvPr/>
        </p:nvSpPr>
        <p:spPr>
          <a:xfrm rot="0">
            <a:off x="1369800" y="3885775"/>
            <a:ext cx="15548400" cy="2741335"/>
          </a:xfrm>
          <a:prstGeom prst="rect">
            <a:avLst/>
          </a:prstGeom>
        </p:spPr>
        <p:txBody>
          <a:bodyPr anchor="t" rtlCol="false" tIns="0" lIns="0" bIns="0" rIns="0">
            <a:spAutoFit/>
          </a:bodyPr>
          <a:lstStyle/>
          <a:p>
            <a:pPr algn="ctr">
              <a:lnSpc>
                <a:spcPts val="4337"/>
              </a:lnSpc>
              <a:spcBef>
                <a:spcPct val="0"/>
              </a:spcBef>
            </a:pPr>
            <a:r>
              <a:rPr lang="en-US" sz="3098">
                <a:solidFill>
                  <a:srgbClr val="000000"/>
                </a:solidFill>
                <a:latin typeface="Playfair Display"/>
                <a:ea typeface="Playfair Display"/>
                <a:cs typeface="Playfair Display"/>
                <a:sym typeface="Playfair Display"/>
              </a:rPr>
              <a:t>The Digital Portfolio project highlights both technical and creative skills, providing a professional online presence. It not only enhances visibility for career opportunities but also demonstrates expertise in web development, design tools, and self-presentation. The project serves as a foundation for future improvements, such as adding projects, blogs, or certifications.</a:t>
            </a:r>
          </a:p>
        </p:txBody>
      </p:sp>
      <p:sp>
        <p:nvSpPr>
          <p:cNvPr name="TextBox 3" id="3"/>
          <p:cNvSpPr txBox="true"/>
          <p:nvPr/>
        </p:nvSpPr>
        <p:spPr>
          <a:xfrm rot="0">
            <a:off x="6060860" y="1427818"/>
            <a:ext cx="5728395" cy="1202644"/>
          </a:xfrm>
          <a:prstGeom prst="rect">
            <a:avLst/>
          </a:prstGeom>
        </p:spPr>
        <p:txBody>
          <a:bodyPr anchor="t" rtlCol="false" tIns="0" lIns="0" bIns="0" rIns="0">
            <a:spAutoFit/>
          </a:bodyPr>
          <a:lstStyle/>
          <a:p>
            <a:pPr algn="ctr">
              <a:lnSpc>
                <a:spcPts val="9837"/>
              </a:lnSpc>
              <a:spcBef>
                <a:spcPct val="0"/>
              </a:spcBef>
            </a:pPr>
            <a:r>
              <a:rPr lang="en-US" sz="7026">
                <a:solidFill>
                  <a:srgbClr val="000000"/>
                </a:solidFill>
                <a:latin typeface="Bogart"/>
                <a:ea typeface="Bogart"/>
                <a:cs typeface="Bogart"/>
                <a:sym typeface="Bogart"/>
              </a:rPr>
              <a:t>CONCLUSION</a:t>
            </a:r>
          </a:p>
        </p:txBody>
      </p:sp>
      <p:sp>
        <p:nvSpPr>
          <p:cNvPr name="Freeform 4" id="4"/>
          <p:cNvSpPr/>
          <p:nvPr/>
        </p:nvSpPr>
        <p:spPr>
          <a:xfrm flipH="true" flipV="false" rot="0">
            <a:off x="12810586" y="1874015"/>
            <a:ext cx="3104821" cy="756447"/>
          </a:xfrm>
          <a:custGeom>
            <a:avLst/>
            <a:gdLst/>
            <a:ahLst/>
            <a:cxnLst/>
            <a:rect r="r" b="b" t="t" l="l"/>
            <a:pathLst>
              <a:path h="756447" w="3104821">
                <a:moveTo>
                  <a:pt x="3104821" y="0"/>
                </a:moveTo>
                <a:lnTo>
                  <a:pt x="0" y="0"/>
                </a:lnTo>
                <a:lnTo>
                  <a:pt x="0" y="756447"/>
                </a:lnTo>
                <a:lnTo>
                  <a:pt x="3104821" y="756447"/>
                </a:lnTo>
                <a:lnTo>
                  <a:pt x="310482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true" rot="0">
            <a:off x="0" y="7907078"/>
            <a:ext cx="3547310" cy="2379922"/>
          </a:xfrm>
          <a:custGeom>
            <a:avLst/>
            <a:gdLst/>
            <a:ahLst/>
            <a:cxnLst/>
            <a:rect r="r" b="b" t="t" l="l"/>
            <a:pathLst>
              <a:path h="2379922" w="3547310">
                <a:moveTo>
                  <a:pt x="3547310" y="2379922"/>
                </a:moveTo>
                <a:lnTo>
                  <a:pt x="0" y="2379922"/>
                </a:lnTo>
                <a:lnTo>
                  <a:pt x="0" y="0"/>
                </a:lnTo>
                <a:lnTo>
                  <a:pt x="3547310" y="0"/>
                </a:lnTo>
                <a:lnTo>
                  <a:pt x="3547310" y="237992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4679970" y="1561168"/>
            <a:ext cx="691656" cy="794177"/>
          </a:xfrm>
          <a:custGeom>
            <a:avLst/>
            <a:gdLst/>
            <a:ahLst/>
            <a:cxnLst/>
            <a:rect r="r" b="b" t="t" l="l"/>
            <a:pathLst>
              <a:path h="794177" w="691656">
                <a:moveTo>
                  <a:pt x="0" y="0"/>
                </a:moveTo>
                <a:lnTo>
                  <a:pt x="691655" y="0"/>
                </a:lnTo>
                <a:lnTo>
                  <a:pt x="691655" y="794177"/>
                </a:lnTo>
                <a:lnTo>
                  <a:pt x="0" y="7941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251493" y="1198615"/>
            <a:ext cx="428477" cy="491988"/>
          </a:xfrm>
          <a:custGeom>
            <a:avLst/>
            <a:gdLst/>
            <a:ahLst/>
            <a:cxnLst/>
            <a:rect r="r" b="b" t="t" l="l"/>
            <a:pathLst>
              <a:path h="491988" w="428477">
                <a:moveTo>
                  <a:pt x="0" y="0"/>
                </a:moveTo>
                <a:lnTo>
                  <a:pt x="428477" y="0"/>
                </a:lnTo>
                <a:lnTo>
                  <a:pt x="428477" y="491988"/>
                </a:lnTo>
                <a:lnTo>
                  <a:pt x="0" y="4919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BCCD99"/>
        </a:solidFill>
      </p:bgPr>
    </p:bg>
    <p:spTree>
      <p:nvGrpSpPr>
        <p:cNvPr id="1" name=""/>
        <p:cNvGrpSpPr/>
        <p:nvPr/>
      </p:nvGrpSpPr>
      <p:grpSpPr>
        <a:xfrm>
          <a:off x="0" y="0"/>
          <a:ext cx="0" cy="0"/>
          <a:chOff x="0" y="0"/>
          <a:chExt cx="0" cy="0"/>
        </a:xfrm>
      </p:grpSpPr>
      <p:sp>
        <p:nvSpPr>
          <p:cNvPr name="TextBox 2" id="2"/>
          <p:cNvSpPr txBox="true"/>
          <p:nvPr/>
        </p:nvSpPr>
        <p:spPr>
          <a:xfrm rot="0">
            <a:off x="2889027" y="4217149"/>
            <a:ext cx="12509946" cy="2176553"/>
          </a:xfrm>
          <a:prstGeom prst="rect">
            <a:avLst/>
          </a:prstGeom>
        </p:spPr>
        <p:txBody>
          <a:bodyPr anchor="t" rtlCol="false" tIns="0" lIns="0" bIns="0" rIns="0">
            <a:spAutoFit/>
          </a:bodyPr>
          <a:lstStyle/>
          <a:p>
            <a:pPr algn="ctr">
              <a:lnSpc>
                <a:spcPts val="16344"/>
              </a:lnSpc>
            </a:pPr>
            <a:r>
              <a:rPr lang="en-US" sz="16509" spc="-1073">
                <a:solidFill>
                  <a:srgbClr val="1F3427"/>
                </a:solidFill>
                <a:latin typeface="Bogart"/>
                <a:ea typeface="Bogart"/>
                <a:cs typeface="Bogart"/>
                <a:sym typeface="Bogart"/>
              </a:rPr>
              <a:t>Thank You</a:t>
            </a:r>
          </a:p>
        </p:txBody>
      </p:sp>
      <p:sp>
        <p:nvSpPr>
          <p:cNvPr name="Freeform 3" id="3"/>
          <p:cNvSpPr/>
          <p:nvPr/>
        </p:nvSpPr>
        <p:spPr>
          <a:xfrm flipH="false" flipV="false" rot="0">
            <a:off x="1028700" y="8480972"/>
            <a:ext cx="3104821" cy="756447"/>
          </a:xfrm>
          <a:custGeom>
            <a:avLst/>
            <a:gdLst/>
            <a:ahLst/>
            <a:cxnLst/>
            <a:rect r="r" b="b" t="t" l="l"/>
            <a:pathLst>
              <a:path h="756447" w="3104821">
                <a:moveTo>
                  <a:pt x="0" y="0"/>
                </a:moveTo>
                <a:lnTo>
                  <a:pt x="3104821" y="0"/>
                </a:lnTo>
                <a:lnTo>
                  <a:pt x="3104821" y="756447"/>
                </a:lnTo>
                <a:lnTo>
                  <a:pt x="0" y="756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4154479" y="966846"/>
            <a:ext cx="3104821" cy="756447"/>
          </a:xfrm>
          <a:custGeom>
            <a:avLst/>
            <a:gdLst/>
            <a:ahLst/>
            <a:cxnLst/>
            <a:rect r="r" b="b" t="t" l="l"/>
            <a:pathLst>
              <a:path h="756447" w="3104821">
                <a:moveTo>
                  <a:pt x="3104821" y="0"/>
                </a:moveTo>
                <a:lnTo>
                  <a:pt x="0" y="0"/>
                </a:lnTo>
                <a:lnTo>
                  <a:pt x="0" y="756448"/>
                </a:lnTo>
                <a:lnTo>
                  <a:pt x="3104821" y="756448"/>
                </a:lnTo>
                <a:lnTo>
                  <a:pt x="310482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FD2E9"/>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8253165"/>
            <a:ext cx="5089684" cy="1230778"/>
          </a:xfrm>
          <a:custGeom>
            <a:avLst/>
            <a:gdLst/>
            <a:ahLst/>
            <a:cxnLst/>
            <a:rect r="r" b="b" t="t" l="l"/>
            <a:pathLst>
              <a:path h="1230778" w="5089684">
                <a:moveTo>
                  <a:pt x="0" y="0"/>
                </a:moveTo>
                <a:lnTo>
                  <a:pt x="5089684" y="0"/>
                </a:lnTo>
                <a:lnTo>
                  <a:pt x="5089684" y="1230778"/>
                </a:lnTo>
                <a:lnTo>
                  <a:pt x="0" y="12307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249903" y="670252"/>
            <a:ext cx="2964608" cy="716896"/>
          </a:xfrm>
          <a:custGeom>
            <a:avLst/>
            <a:gdLst/>
            <a:ahLst/>
            <a:cxnLst/>
            <a:rect r="r" b="b" t="t" l="l"/>
            <a:pathLst>
              <a:path h="716896" w="2964608">
                <a:moveTo>
                  <a:pt x="0" y="0"/>
                </a:moveTo>
                <a:lnTo>
                  <a:pt x="2964607" y="0"/>
                </a:lnTo>
                <a:lnTo>
                  <a:pt x="2964607" y="716896"/>
                </a:lnTo>
                <a:lnTo>
                  <a:pt x="0" y="7168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405095" y="854172"/>
            <a:ext cx="806247" cy="1065952"/>
          </a:xfrm>
          <a:custGeom>
            <a:avLst/>
            <a:gdLst/>
            <a:ahLst/>
            <a:cxnLst/>
            <a:rect r="r" b="b" t="t" l="l"/>
            <a:pathLst>
              <a:path h="1065952" w="806247">
                <a:moveTo>
                  <a:pt x="0" y="0"/>
                </a:moveTo>
                <a:lnTo>
                  <a:pt x="806247" y="0"/>
                </a:lnTo>
                <a:lnTo>
                  <a:pt x="806247" y="1065952"/>
                </a:lnTo>
                <a:lnTo>
                  <a:pt x="0" y="10659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277014" y="7458988"/>
            <a:ext cx="691656" cy="794177"/>
          </a:xfrm>
          <a:custGeom>
            <a:avLst/>
            <a:gdLst/>
            <a:ahLst/>
            <a:cxnLst/>
            <a:rect r="r" b="b" t="t" l="l"/>
            <a:pathLst>
              <a:path h="794177" w="691656">
                <a:moveTo>
                  <a:pt x="0" y="0"/>
                </a:moveTo>
                <a:lnTo>
                  <a:pt x="691655" y="0"/>
                </a:lnTo>
                <a:lnTo>
                  <a:pt x="691655" y="794177"/>
                </a:lnTo>
                <a:lnTo>
                  <a:pt x="0" y="7941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302714" y="1650267"/>
            <a:ext cx="7421314" cy="1291779"/>
          </a:xfrm>
          <a:prstGeom prst="rect">
            <a:avLst/>
          </a:prstGeom>
        </p:spPr>
        <p:txBody>
          <a:bodyPr anchor="t" rtlCol="false" tIns="0" lIns="0" bIns="0" rIns="0">
            <a:spAutoFit/>
          </a:bodyPr>
          <a:lstStyle/>
          <a:p>
            <a:pPr algn="ctr">
              <a:lnSpc>
                <a:spcPts val="10699"/>
              </a:lnSpc>
              <a:spcBef>
                <a:spcPct val="0"/>
              </a:spcBef>
            </a:pPr>
            <a:r>
              <a:rPr lang="en-US" sz="7642">
                <a:solidFill>
                  <a:srgbClr val="1F3427"/>
                </a:solidFill>
                <a:latin typeface="Bogart"/>
                <a:ea typeface="Bogart"/>
                <a:cs typeface="Bogart"/>
                <a:sym typeface="Bogart"/>
              </a:rPr>
              <a:t>INTRODUCTION</a:t>
            </a:r>
          </a:p>
        </p:txBody>
      </p:sp>
      <p:sp>
        <p:nvSpPr>
          <p:cNvPr name="TextBox 7" id="7"/>
          <p:cNvSpPr txBox="true"/>
          <p:nvPr/>
        </p:nvSpPr>
        <p:spPr>
          <a:xfrm rot="0">
            <a:off x="1710824" y="4104418"/>
            <a:ext cx="4651474" cy="2187988"/>
          </a:xfrm>
          <a:prstGeom prst="rect">
            <a:avLst/>
          </a:prstGeom>
        </p:spPr>
        <p:txBody>
          <a:bodyPr anchor="t" rtlCol="false" tIns="0" lIns="0" bIns="0" rIns="0">
            <a:spAutoFit/>
          </a:bodyPr>
          <a:lstStyle/>
          <a:p>
            <a:pPr algn="l">
              <a:lnSpc>
                <a:spcPts val="4352"/>
              </a:lnSpc>
              <a:spcBef>
                <a:spcPct val="0"/>
              </a:spcBef>
            </a:pPr>
            <a:r>
              <a:rPr lang="en-US" sz="3108">
                <a:solidFill>
                  <a:srgbClr val="1F3427"/>
                </a:solidFill>
                <a:latin typeface="DM Serif Display"/>
                <a:ea typeface="DM Serif Display"/>
                <a:cs typeface="DM Serif Display"/>
                <a:sym typeface="DM Serif Display"/>
              </a:rPr>
              <a:t>•STUDENT NAME: </a:t>
            </a:r>
          </a:p>
          <a:p>
            <a:pPr algn="l">
              <a:lnSpc>
                <a:spcPts val="4352"/>
              </a:lnSpc>
              <a:spcBef>
                <a:spcPct val="0"/>
              </a:spcBef>
            </a:pPr>
            <a:r>
              <a:rPr lang="en-US" sz="3108">
                <a:solidFill>
                  <a:srgbClr val="1F3427"/>
                </a:solidFill>
                <a:latin typeface="DM Serif Display"/>
                <a:ea typeface="DM Serif Display"/>
                <a:cs typeface="DM Serif Display"/>
                <a:sym typeface="DM Serif Display"/>
              </a:rPr>
              <a:t>•REGISTER NO AND NM ID: </a:t>
            </a:r>
          </a:p>
          <a:p>
            <a:pPr algn="l">
              <a:lnSpc>
                <a:spcPts val="4352"/>
              </a:lnSpc>
              <a:spcBef>
                <a:spcPct val="0"/>
              </a:spcBef>
            </a:pPr>
            <a:r>
              <a:rPr lang="en-US" sz="3108">
                <a:solidFill>
                  <a:srgbClr val="1F3427"/>
                </a:solidFill>
                <a:latin typeface="DM Serif Display"/>
                <a:ea typeface="DM Serif Display"/>
                <a:cs typeface="DM Serif Display"/>
                <a:sym typeface="DM Serif Display"/>
              </a:rPr>
              <a:t>•DEPARTMENT: </a:t>
            </a:r>
          </a:p>
          <a:p>
            <a:pPr algn="l">
              <a:lnSpc>
                <a:spcPts val="4352"/>
              </a:lnSpc>
              <a:spcBef>
                <a:spcPct val="0"/>
              </a:spcBef>
            </a:pPr>
            <a:r>
              <a:rPr lang="en-US" sz="3108">
                <a:solidFill>
                  <a:srgbClr val="1F3427"/>
                </a:solidFill>
                <a:latin typeface="DM Serif Display"/>
                <a:ea typeface="DM Serif Display"/>
                <a:cs typeface="DM Serif Display"/>
                <a:sym typeface="DM Serif Display"/>
              </a:rPr>
              <a:t>•COLLEGE: </a:t>
            </a:r>
          </a:p>
        </p:txBody>
      </p:sp>
      <p:sp>
        <p:nvSpPr>
          <p:cNvPr name="TextBox 8" id="8"/>
          <p:cNvSpPr txBox="true"/>
          <p:nvPr/>
        </p:nvSpPr>
        <p:spPr>
          <a:xfrm rot="0">
            <a:off x="7755829" y="4075843"/>
            <a:ext cx="7136758" cy="1910888"/>
          </a:xfrm>
          <a:prstGeom prst="rect">
            <a:avLst/>
          </a:prstGeom>
        </p:spPr>
        <p:txBody>
          <a:bodyPr anchor="t" rtlCol="false" tIns="0" lIns="0" bIns="0" rIns="0">
            <a:spAutoFit/>
          </a:bodyPr>
          <a:lstStyle/>
          <a:p>
            <a:pPr algn="l">
              <a:lnSpc>
                <a:spcPts val="3751"/>
              </a:lnSpc>
              <a:spcBef>
                <a:spcPct val="0"/>
              </a:spcBef>
            </a:pPr>
            <a:r>
              <a:rPr lang="en-US" sz="2679">
                <a:solidFill>
                  <a:srgbClr val="1F3427"/>
                </a:solidFill>
                <a:latin typeface="The Seasons"/>
                <a:ea typeface="The Seasons"/>
                <a:cs typeface="The Seasons"/>
                <a:sym typeface="The Seasons"/>
              </a:rPr>
              <a:t>ALEENA MARIAM </a:t>
            </a:r>
            <a:r>
              <a:rPr lang="en-US" sz="2679">
                <a:solidFill>
                  <a:srgbClr val="1F3427"/>
                </a:solidFill>
                <a:latin typeface="The Seasons"/>
                <a:ea typeface="The Seasons"/>
                <a:cs typeface="The Seasons"/>
                <a:sym typeface="The Seasons"/>
              </a:rPr>
              <a:t>N </a:t>
            </a:r>
          </a:p>
          <a:p>
            <a:pPr algn="l">
              <a:lnSpc>
                <a:spcPts val="3751"/>
              </a:lnSpc>
              <a:spcBef>
                <a:spcPct val="0"/>
              </a:spcBef>
            </a:pPr>
            <a:r>
              <a:rPr lang="en-US" sz="2679">
                <a:solidFill>
                  <a:srgbClr val="1F3427"/>
                </a:solidFill>
                <a:latin typeface="The Seasons"/>
                <a:ea typeface="The Seasons"/>
                <a:cs typeface="The Seasons"/>
                <a:sym typeface="The Seasons"/>
              </a:rPr>
              <a:t>C0BCD813E06FAA48EF24419CA16679A6</a:t>
            </a:r>
          </a:p>
          <a:p>
            <a:pPr algn="l">
              <a:lnSpc>
                <a:spcPts val="3751"/>
              </a:lnSpc>
              <a:spcBef>
                <a:spcPct val="0"/>
              </a:spcBef>
            </a:pPr>
            <a:r>
              <a:rPr lang="en-US" sz="2679">
                <a:solidFill>
                  <a:srgbClr val="1F3427"/>
                </a:solidFill>
                <a:latin typeface="The Seasons"/>
                <a:ea typeface="The Seasons"/>
                <a:cs typeface="The Seasons"/>
                <a:sym typeface="The Seasons"/>
              </a:rPr>
              <a:t>B.Sc.Computer Science</a:t>
            </a:r>
          </a:p>
          <a:p>
            <a:pPr algn="l">
              <a:lnSpc>
                <a:spcPts val="3751"/>
              </a:lnSpc>
              <a:spcBef>
                <a:spcPct val="0"/>
              </a:spcBef>
            </a:pPr>
            <a:r>
              <a:rPr lang="en-US" sz="2679">
                <a:solidFill>
                  <a:srgbClr val="1F3427"/>
                </a:solidFill>
                <a:latin typeface="The Seasons"/>
                <a:ea typeface="The Seasons"/>
                <a:cs typeface="The Seasons"/>
                <a:sym typeface="The Seasons"/>
              </a:rPr>
              <a:t>TAW college for women, Thiruvalluvar university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BCCD99"/>
        </a:solidFill>
      </p:bgPr>
    </p:bg>
    <p:spTree>
      <p:nvGrpSpPr>
        <p:cNvPr id="1" name=""/>
        <p:cNvGrpSpPr/>
        <p:nvPr/>
      </p:nvGrpSpPr>
      <p:grpSpPr>
        <a:xfrm>
          <a:off x="0" y="0"/>
          <a:ext cx="0" cy="0"/>
          <a:chOff x="0" y="0"/>
          <a:chExt cx="0" cy="0"/>
        </a:xfrm>
      </p:grpSpPr>
      <p:sp>
        <p:nvSpPr>
          <p:cNvPr name="Freeform 2" id="2"/>
          <p:cNvSpPr/>
          <p:nvPr/>
        </p:nvSpPr>
        <p:spPr>
          <a:xfrm flipH="false" flipV="false" rot="2915719">
            <a:off x="6877880" y="7524479"/>
            <a:ext cx="7368819" cy="7615581"/>
          </a:xfrm>
          <a:custGeom>
            <a:avLst/>
            <a:gdLst/>
            <a:ahLst/>
            <a:cxnLst/>
            <a:rect r="r" b="b" t="t" l="l"/>
            <a:pathLst>
              <a:path h="7615581" w="7368819">
                <a:moveTo>
                  <a:pt x="0" y="0"/>
                </a:moveTo>
                <a:lnTo>
                  <a:pt x="7368819" y="0"/>
                </a:lnTo>
                <a:lnTo>
                  <a:pt x="7368819" y="7615581"/>
                </a:lnTo>
                <a:lnTo>
                  <a:pt x="0" y="7615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343907">
            <a:off x="12462490" y="-4060962"/>
            <a:ext cx="7368819" cy="7615581"/>
          </a:xfrm>
          <a:custGeom>
            <a:avLst/>
            <a:gdLst/>
            <a:ahLst/>
            <a:cxnLst/>
            <a:rect r="r" b="b" t="t" l="l"/>
            <a:pathLst>
              <a:path h="7615581" w="7368819">
                <a:moveTo>
                  <a:pt x="0" y="0"/>
                </a:moveTo>
                <a:lnTo>
                  <a:pt x="7368819" y="0"/>
                </a:lnTo>
                <a:lnTo>
                  <a:pt x="7368819" y="7615581"/>
                </a:lnTo>
                <a:lnTo>
                  <a:pt x="0" y="76155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37044" y="408817"/>
            <a:ext cx="691656" cy="794177"/>
          </a:xfrm>
          <a:custGeom>
            <a:avLst/>
            <a:gdLst/>
            <a:ahLst/>
            <a:cxnLst/>
            <a:rect r="r" b="b" t="t" l="l"/>
            <a:pathLst>
              <a:path h="794177" w="691656">
                <a:moveTo>
                  <a:pt x="0" y="0"/>
                </a:moveTo>
                <a:lnTo>
                  <a:pt x="691656" y="0"/>
                </a:lnTo>
                <a:lnTo>
                  <a:pt x="691656" y="794176"/>
                </a:lnTo>
                <a:lnTo>
                  <a:pt x="0" y="7941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466480" y="8149529"/>
            <a:ext cx="691656" cy="794177"/>
          </a:xfrm>
          <a:custGeom>
            <a:avLst/>
            <a:gdLst/>
            <a:ahLst/>
            <a:cxnLst/>
            <a:rect r="r" b="b" t="t" l="l"/>
            <a:pathLst>
              <a:path h="794177" w="691656">
                <a:moveTo>
                  <a:pt x="0" y="0"/>
                </a:moveTo>
                <a:lnTo>
                  <a:pt x="691655" y="0"/>
                </a:lnTo>
                <a:lnTo>
                  <a:pt x="691655" y="794177"/>
                </a:lnTo>
                <a:lnTo>
                  <a:pt x="0" y="7941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7134626" y="895350"/>
            <a:ext cx="3716536" cy="1193519"/>
          </a:xfrm>
          <a:prstGeom prst="rect">
            <a:avLst/>
          </a:prstGeom>
        </p:spPr>
        <p:txBody>
          <a:bodyPr anchor="t" rtlCol="false" tIns="0" lIns="0" bIns="0" rIns="0">
            <a:spAutoFit/>
          </a:bodyPr>
          <a:lstStyle/>
          <a:p>
            <a:pPr algn="ctr">
              <a:lnSpc>
                <a:spcPts val="9815"/>
              </a:lnSpc>
              <a:spcBef>
                <a:spcPct val="0"/>
              </a:spcBef>
            </a:pPr>
            <a:r>
              <a:rPr lang="en-US" sz="7011">
                <a:solidFill>
                  <a:srgbClr val="1F3427"/>
                </a:solidFill>
                <a:latin typeface="Bogart"/>
                <a:ea typeface="Bogart"/>
                <a:cs typeface="Bogart"/>
                <a:sym typeface="Bogart"/>
              </a:rPr>
              <a:t>AGENDA</a:t>
            </a:r>
          </a:p>
        </p:txBody>
      </p:sp>
      <p:sp>
        <p:nvSpPr>
          <p:cNvPr name="TextBox 7" id="7"/>
          <p:cNvSpPr txBox="true"/>
          <p:nvPr/>
        </p:nvSpPr>
        <p:spPr>
          <a:xfrm rot="0">
            <a:off x="6726585" y="3029175"/>
            <a:ext cx="4410373" cy="4181025"/>
          </a:xfrm>
          <a:prstGeom prst="rect">
            <a:avLst/>
          </a:prstGeom>
        </p:spPr>
        <p:txBody>
          <a:bodyPr anchor="t" rtlCol="false" tIns="0" lIns="0" bIns="0" rIns="0">
            <a:spAutoFit/>
          </a:bodyPr>
          <a:lstStyle/>
          <a:p>
            <a:pPr algn="l">
              <a:lnSpc>
                <a:spcPts val="3699"/>
              </a:lnSpc>
              <a:spcBef>
                <a:spcPct val="0"/>
              </a:spcBef>
            </a:pPr>
            <a:r>
              <a:rPr lang="en-US" sz="2642">
                <a:solidFill>
                  <a:srgbClr val="1F3427"/>
                </a:solidFill>
                <a:latin typeface="Playfair Display"/>
                <a:ea typeface="Playfair Display"/>
                <a:cs typeface="Playfair Display"/>
                <a:sym typeface="Playfair Display"/>
              </a:rPr>
              <a:t>1.Problem Statement</a:t>
            </a:r>
          </a:p>
          <a:p>
            <a:pPr algn="l">
              <a:lnSpc>
                <a:spcPts val="3699"/>
              </a:lnSpc>
              <a:spcBef>
                <a:spcPct val="0"/>
              </a:spcBef>
            </a:pPr>
            <a:r>
              <a:rPr lang="en-US" sz="2642">
                <a:solidFill>
                  <a:srgbClr val="1F3427"/>
                </a:solidFill>
                <a:latin typeface="Playfair Display"/>
                <a:ea typeface="Playfair Display"/>
                <a:cs typeface="Playfair Display"/>
                <a:sym typeface="Playfair Display"/>
              </a:rPr>
              <a:t>2.Project Overview</a:t>
            </a:r>
          </a:p>
          <a:p>
            <a:pPr algn="l">
              <a:lnSpc>
                <a:spcPts val="3699"/>
              </a:lnSpc>
              <a:spcBef>
                <a:spcPct val="0"/>
              </a:spcBef>
            </a:pPr>
            <a:r>
              <a:rPr lang="en-US" sz="2642">
                <a:solidFill>
                  <a:srgbClr val="1F3427"/>
                </a:solidFill>
                <a:latin typeface="Playfair Display"/>
                <a:ea typeface="Playfair Display"/>
                <a:cs typeface="Playfair Display"/>
                <a:sym typeface="Playfair Display"/>
              </a:rPr>
              <a:t>3.End Users</a:t>
            </a:r>
          </a:p>
          <a:p>
            <a:pPr algn="l">
              <a:lnSpc>
                <a:spcPts val="3699"/>
              </a:lnSpc>
              <a:spcBef>
                <a:spcPct val="0"/>
              </a:spcBef>
            </a:pPr>
            <a:r>
              <a:rPr lang="en-US" sz="2642">
                <a:solidFill>
                  <a:srgbClr val="1F3427"/>
                </a:solidFill>
                <a:latin typeface="Playfair Display"/>
                <a:ea typeface="Playfair Display"/>
                <a:cs typeface="Playfair Display"/>
                <a:sym typeface="Playfair Display"/>
              </a:rPr>
              <a:t>4.Tools and Technologies</a:t>
            </a:r>
          </a:p>
          <a:p>
            <a:pPr algn="l">
              <a:lnSpc>
                <a:spcPts val="3699"/>
              </a:lnSpc>
              <a:spcBef>
                <a:spcPct val="0"/>
              </a:spcBef>
            </a:pPr>
            <a:r>
              <a:rPr lang="en-US" sz="2642">
                <a:solidFill>
                  <a:srgbClr val="1F3427"/>
                </a:solidFill>
                <a:latin typeface="Playfair Display"/>
                <a:ea typeface="Playfair Display"/>
                <a:cs typeface="Playfair Display"/>
                <a:sym typeface="Playfair Display"/>
              </a:rPr>
              <a:t>5.Portfolio Design and Layout</a:t>
            </a:r>
          </a:p>
          <a:p>
            <a:pPr algn="l">
              <a:lnSpc>
                <a:spcPts val="3699"/>
              </a:lnSpc>
              <a:spcBef>
                <a:spcPct val="0"/>
              </a:spcBef>
            </a:pPr>
            <a:r>
              <a:rPr lang="en-US" sz="2642">
                <a:solidFill>
                  <a:srgbClr val="1F3427"/>
                </a:solidFill>
                <a:latin typeface="Playfair Display"/>
                <a:ea typeface="Playfair Display"/>
                <a:cs typeface="Playfair Display"/>
                <a:sym typeface="Playfair Display"/>
              </a:rPr>
              <a:t>6.Features and Functionality</a:t>
            </a:r>
          </a:p>
          <a:p>
            <a:pPr algn="l">
              <a:lnSpc>
                <a:spcPts val="3699"/>
              </a:lnSpc>
              <a:spcBef>
                <a:spcPct val="0"/>
              </a:spcBef>
            </a:pPr>
            <a:r>
              <a:rPr lang="en-US" sz="2642">
                <a:solidFill>
                  <a:srgbClr val="1F3427"/>
                </a:solidFill>
                <a:latin typeface="Playfair Display"/>
                <a:ea typeface="Playfair Display"/>
                <a:cs typeface="Playfair Display"/>
                <a:sym typeface="Playfair Display"/>
              </a:rPr>
              <a:t>7.Results and Screenshots</a:t>
            </a:r>
          </a:p>
          <a:p>
            <a:pPr algn="l">
              <a:lnSpc>
                <a:spcPts val="3699"/>
              </a:lnSpc>
              <a:spcBef>
                <a:spcPct val="0"/>
              </a:spcBef>
            </a:pPr>
            <a:r>
              <a:rPr lang="en-US" sz="2642">
                <a:solidFill>
                  <a:srgbClr val="1F3427"/>
                </a:solidFill>
                <a:latin typeface="Playfair Display"/>
                <a:ea typeface="Playfair Display"/>
                <a:cs typeface="Playfair Display"/>
                <a:sym typeface="Playfair Display"/>
              </a:rPr>
              <a:t>8.Colclusion</a:t>
            </a:r>
          </a:p>
          <a:p>
            <a:pPr algn="l">
              <a:lnSpc>
                <a:spcPts val="3699"/>
              </a:lnSpc>
              <a:spcBef>
                <a:spcPct val="0"/>
              </a:spcBef>
            </a:pPr>
            <a:r>
              <a:rPr lang="en-US" sz="2642">
                <a:solidFill>
                  <a:srgbClr val="1F3427"/>
                </a:solidFill>
                <a:latin typeface="Playfair Display"/>
                <a:ea typeface="Playfair Display"/>
                <a:cs typeface="Playfair Display"/>
                <a:sym typeface="Playfair Display"/>
              </a:rPr>
              <a:t>Github link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BE6E0"/>
        </a:solidFill>
      </p:bgPr>
    </p:bg>
    <p:spTree>
      <p:nvGrpSpPr>
        <p:cNvPr id="1" name=""/>
        <p:cNvGrpSpPr/>
        <p:nvPr/>
      </p:nvGrpSpPr>
      <p:grpSpPr>
        <a:xfrm>
          <a:off x="0" y="0"/>
          <a:ext cx="0" cy="0"/>
          <a:chOff x="0" y="0"/>
          <a:chExt cx="0" cy="0"/>
        </a:xfrm>
      </p:grpSpPr>
      <p:sp>
        <p:nvSpPr>
          <p:cNvPr name="Freeform 2" id="2"/>
          <p:cNvSpPr/>
          <p:nvPr/>
        </p:nvSpPr>
        <p:spPr>
          <a:xfrm flipH="false" flipV="false" rot="0">
            <a:off x="12501401" y="4212884"/>
            <a:ext cx="7278633" cy="7815176"/>
          </a:xfrm>
          <a:custGeom>
            <a:avLst/>
            <a:gdLst/>
            <a:ahLst/>
            <a:cxnLst/>
            <a:rect r="r" b="b" t="t" l="l"/>
            <a:pathLst>
              <a:path h="7815176" w="7278633">
                <a:moveTo>
                  <a:pt x="0" y="0"/>
                </a:moveTo>
                <a:lnTo>
                  <a:pt x="7278633" y="0"/>
                </a:lnTo>
                <a:lnTo>
                  <a:pt x="7278633" y="7815177"/>
                </a:lnTo>
                <a:lnTo>
                  <a:pt x="0" y="78151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938117">
            <a:off x="2748105" y="1220566"/>
            <a:ext cx="928138" cy="2352423"/>
          </a:xfrm>
          <a:custGeom>
            <a:avLst/>
            <a:gdLst/>
            <a:ahLst/>
            <a:cxnLst/>
            <a:rect r="r" b="b" t="t" l="l"/>
            <a:pathLst>
              <a:path h="2352423" w="928138">
                <a:moveTo>
                  <a:pt x="0" y="0"/>
                </a:moveTo>
                <a:lnTo>
                  <a:pt x="928137" y="0"/>
                </a:lnTo>
                <a:lnTo>
                  <a:pt x="928137" y="2352423"/>
                </a:lnTo>
                <a:lnTo>
                  <a:pt x="0" y="23524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82872" y="631612"/>
            <a:ext cx="691656" cy="794177"/>
          </a:xfrm>
          <a:custGeom>
            <a:avLst/>
            <a:gdLst/>
            <a:ahLst/>
            <a:cxnLst/>
            <a:rect r="r" b="b" t="t" l="l"/>
            <a:pathLst>
              <a:path h="794177" w="691656">
                <a:moveTo>
                  <a:pt x="0" y="0"/>
                </a:moveTo>
                <a:lnTo>
                  <a:pt x="691656" y="0"/>
                </a:lnTo>
                <a:lnTo>
                  <a:pt x="691656" y="794176"/>
                </a:lnTo>
                <a:lnTo>
                  <a:pt x="0" y="7941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375002" y="1483677"/>
            <a:ext cx="7537996" cy="911967"/>
          </a:xfrm>
          <a:prstGeom prst="rect">
            <a:avLst/>
          </a:prstGeom>
        </p:spPr>
        <p:txBody>
          <a:bodyPr anchor="t" rtlCol="false" tIns="0" lIns="0" bIns="0" rIns="0">
            <a:spAutoFit/>
          </a:bodyPr>
          <a:lstStyle/>
          <a:p>
            <a:pPr algn="ctr">
              <a:lnSpc>
                <a:spcPts val="7484"/>
              </a:lnSpc>
              <a:spcBef>
                <a:spcPct val="0"/>
              </a:spcBef>
            </a:pPr>
            <a:r>
              <a:rPr lang="en-US" sz="5345">
                <a:solidFill>
                  <a:srgbClr val="1F3427"/>
                </a:solidFill>
                <a:latin typeface="Bogart"/>
                <a:ea typeface="Bogart"/>
                <a:cs typeface="Bogart"/>
                <a:sym typeface="Bogart"/>
              </a:rPr>
              <a:t>PROBLEM STATEMENT</a:t>
            </a:r>
          </a:p>
        </p:txBody>
      </p:sp>
      <p:sp>
        <p:nvSpPr>
          <p:cNvPr name="TextBox 6" id="6"/>
          <p:cNvSpPr txBox="true"/>
          <p:nvPr/>
        </p:nvSpPr>
        <p:spPr>
          <a:xfrm rot="0">
            <a:off x="3876653" y="3674276"/>
            <a:ext cx="11607103" cy="2499568"/>
          </a:xfrm>
          <a:prstGeom prst="rect">
            <a:avLst/>
          </a:prstGeom>
        </p:spPr>
        <p:txBody>
          <a:bodyPr anchor="t" rtlCol="false" tIns="0" lIns="0" bIns="0" rIns="0">
            <a:spAutoFit/>
          </a:bodyPr>
          <a:lstStyle/>
          <a:p>
            <a:pPr algn="l">
              <a:lnSpc>
                <a:spcPts val="3978"/>
              </a:lnSpc>
              <a:spcBef>
                <a:spcPct val="0"/>
              </a:spcBef>
            </a:pPr>
            <a:r>
              <a:rPr lang="en-US" sz="2841">
                <a:solidFill>
                  <a:srgbClr val="1F3427"/>
                </a:solidFill>
                <a:latin typeface="Playfair Display"/>
                <a:ea typeface="Playfair Display"/>
                <a:cs typeface="Playfair Display"/>
                <a:sym typeface="Playfair Display"/>
              </a:rPr>
              <a:t>In today’s digital era, students and professionals need an online space to showcase their skills, achievements, and projects. Traditional resumes often fail to highlight creativity and technical abilities. A digital portfolio solves this by providing an interactive and visually appealing platform to present one’s journey, skills, and accomplishments.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FD2E9"/>
        </a:solidFill>
      </p:bgPr>
    </p:bg>
    <p:spTree>
      <p:nvGrpSpPr>
        <p:cNvPr id="1" name=""/>
        <p:cNvGrpSpPr/>
        <p:nvPr/>
      </p:nvGrpSpPr>
      <p:grpSpPr>
        <a:xfrm>
          <a:off x="0" y="0"/>
          <a:ext cx="0" cy="0"/>
          <a:chOff x="0" y="0"/>
          <a:chExt cx="0" cy="0"/>
        </a:xfrm>
      </p:grpSpPr>
      <p:sp>
        <p:nvSpPr>
          <p:cNvPr name="Freeform 2" id="2"/>
          <p:cNvSpPr/>
          <p:nvPr/>
        </p:nvSpPr>
        <p:spPr>
          <a:xfrm flipH="false" flipV="false" rot="0">
            <a:off x="650920" y="8302178"/>
            <a:ext cx="7315200" cy="1489641"/>
          </a:xfrm>
          <a:custGeom>
            <a:avLst/>
            <a:gdLst/>
            <a:ahLst/>
            <a:cxnLst/>
            <a:rect r="r" b="b" t="t" l="l"/>
            <a:pathLst>
              <a:path h="1489641" w="7315200">
                <a:moveTo>
                  <a:pt x="0" y="0"/>
                </a:moveTo>
                <a:lnTo>
                  <a:pt x="7315200" y="0"/>
                </a:lnTo>
                <a:lnTo>
                  <a:pt x="7315200" y="1489641"/>
                </a:lnTo>
                <a:lnTo>
                  <a:pt x="0" y="14896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28408" y="288142"/>
            <a:ext cx="7315200" cy="1489641"/>
          </a:xfrm>
          <a:custGeom>
            <a:avLst/>
            <a:gdLst/>
            <a:ahLst/>
            <a:cxnLst/>
            <a:rect r="r" b="b" t="t" l="l"/>
            <a:pathLst>
              <a:path h="1489641" w="7315200">
                <a:moveTo>
                  <a:pt x="0" y="0"/>
                </a:moveTo>
                <a:lnTo>
                  <a:pt x="7315200" y="0"/>
                </a:lnTo>
                <a:lnTo>
                  <a:pt x="7315200" y="1489641"/>
                </a:lnTo>
                <a:lnTo>
                  <a:pt x="0" y="14896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43382" y="1032962"/>
            <a:ext cx="806247" cy="1065952"/>
          </a:xfrm>
          <a:custGeom>
            <a:avLst/>
            <a:gdLst/>
            <a:ahLst/>
            <a:cxnLst/>
            <a:rect r="r" b="b" t="t" l="l"/>
            <a:pathLst>
              <a:path h="1065952" w="806247">
                <a:moveTo>
                  <a:pt x="0" y="0"/>
                </a:moveTo>
                <a:lnTo>
                  <a:pt x="806248" y="0"/>
                </a:lnTo>
                <a:lnTo>
                  <a:pt x="806248" y="1065952"/>
                </a:lnTo>
                <a:lnTo>
                  <a:pt x="0" y="10659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6453053" y="8192348"/>
            <a:ext cx="806247" cy="1065952"/>
          </a:xfrm>
          <a:custGeom>
            <a:avLst/>
            <a:gdLst/>
            <a:ahLst/>
            <a:cxnLst/>
            <a:rect r="r" b="b" t="t" l="l"/>
            <a:pathLst>
              <a:path h="1065952" w="806247">
                <a:moveTo>
                  <a:pt x="0" y="0"/>
                </a:moveTo>
                <a:lnTo>
                  <a:pt x="806247" y="0"/>
                </a:lnTo>
                <a:lnTo>
                  <a:pt x="806247" y="1065952"/>
                </a:lnTo>
                <a:lnTo>
                  <a:pt x="0" y="10659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5428878" y="2712821"/>
            <a:ext cx="7430244" cy="987667"/>
          </a:xfrm>
          <a:prstGeom prst="rect">
            <a:avLst/>
          </a:prstGeom>
        </p:spPr>
        <p:txBody>
          <a:bodyPr anchor="t" rtlCol="false" tIns="0" lIns="0" bIns="0" rIns="0">
            <a:spAutoFit/>
          </a:bodyPr>
          <a:lstStyle/>
          <a:p>
            <a:pPr algn="ctr">
              <a:lnSpc>
                <a:spcPts val="8036"/>
              </a:lnSpc>
              <a:spcBef>
                <a:spcPct val="0"/>
              </a:spcBef>
            </a:pPr>
            <a:r>
              <a:rPr lang="en-US" sz="5740">
                <a:solidFill>
                  <a:srgbClr val="1F3427"/>
                </a:solidFill>
                <a:latin typeface="Bogart"/>
                <a:ea typeface="Bogart"/>
                <a:cs typeface="Bogart"/>
                <a:sym typeface="Bogart"/>
              </a:rPr>
              <a:t>PROJECT OVERVIEW</a:t>
            </a:r>
          </a:p>
        </p:txBody>
      </p:sp>
      <p:sp>
        <p:nvSpPr>
          <p:cNvPr name="TextBox 7" id="7"/>
          <p:cNvSpPr txBox="true"/>
          <p:nvPr/>
        </p:nvSpPr>
        <p:spPr>
          <a:xfrm rot="0">
            <a:off x="2346506" y="4195987"/>
            <a:ext cx="14254843" cy="1847400"/>
          </a:xfrm>
          <a:prstGeom prst="rect">
            <a:avLst/>
          </a:prstGeom>
        </p:spPr>
        <p:txBody>
          <a:bodyPr anchor="t" rtlCol="false" tIns="0" lIns="0" bIns="0" rIns="0">
            <a:spAutoFit/>
          </a:bodyPr>
          <a:lstStyle/>
          <a:p>
            <a:pPr algn="l">
              <a:lnSpc>
                <a:spcPts val="3699"/>
              </a:lnSpc>
              <a:spcBef>
                <a:spcPct val="0"/>
              </a:spcBef>
            </a:pPr>
            <a:r>
              <a:rPr lang="en-US" sz="2642">
                <a:solidFill>
                  <a:srgbClr val="1F3427"/>
                </a:solidFill>
                <a:latin typeface="Playfair Display"/>
                <a:ea typeface="Playfair Display"/>
                <a:cs typeface="Playfair Display"/>
                <a:sym typeface="Playfair Display"/>
              </a:rPr>
              <a:t>This project is a personal digital portfolio website developed using web technologies. It is designed to reflect both technical and creative aspects, allowing visitors to learn about my academic background, skills, achievements, and contact details. The portfolio acts as an extended resume and a professional identity on the web.</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CCD99"/>
        </a:solidFill>
      </p:bgPr>
    </p:bg>
    <p:spTree>
      <p:nvGrpSpPr>
        <p:cNvPr id="1" name=""/>
        <p:cNvGrpSpPr/>
        <p:nvPr/>
      </p:nvGrpSpPr>
      <p:grpSpPr>
        <a:xfrm>
          <a:off x="0" y="0"/>
          <a:ext cx="0" cy="0"/>
          <a:chOff x="0" y="0"/>
          <a:chExt cx="0" cy="0"/>
        </a:xfrm>
      </p:grpSpPr>
      <p:grpSp>
        <p:nvGrpSpPr>
          <p:cNvPr name="Group 2" id="2"/>
          <p:cNvGrpSpPr/>
          <p:nvPr/>
        </p:nvGrpSpPr>
        <p:grpSpPr>
          <a:xfrm rot="0">
            <a:off x="3931756" y="2517309"/>
            <a:ext cx="9771346" cy="5252382"/>
            <a:chOff x="0" y="0"/>
            <a:chExt cx="2573523" cy="1383343"/>
          </a:xfrm>
        </p:grpSpPr>
        <p:sp>
          <p:nvSpPr>
            <p:cNvPr name="Freeform 3" id="3"/>
            <p:cNvSpPr/>
            <p:nvPr/>
          </p:nvSpPr>
          <p:spPr>
            <a:xfrm flipH="false" flipV="false" rot="0">
              <a:off x="0" y="0"/>
              <a:ext cx="2573523" cy="1383343"/>
            </a:xfrm>
            <a:custGeom>
              <a:avLst/>
              <a:gdLst/>
              <a:ahLst/>
              <a:cxnLst/>
              <a:rect r="r" b="b" t="t" l="l"/>
              <a:pathLst>
                <a:path h="1383343" w="2573523">
                  <a:moveTo>
                    <a:pt x="13469" y="0"/>
                  </a:moveTo>
                  <a:lnTo>
                    <a:pt x="2560054" y="0"/>
                  </a:lnTo>
                  <a:cubicBezTo>
                    <a:pt x="2567493" y="0"/>
                    <a:pt x="2573523" y="6030"/>
                    <a:pt x="2573523" y="13469"/>
                  </a:cubicBezTo>
                  <a:lnTo>
                    <a:pt x="2573523" y="1369874"/>
                  </a:lnTo>
                  <a:cubicBezTo>
                    <a:pt x="2573523" y="1373446"/>
                    <a:pt x="2572104" y="1376872"/>
                    <a:pt x="2569578" y="1379398"/>
                  </a:cubicBezTo>
                  <a:cubicBezTo>
                    <a:pt x="2567052" y="1381924"/>
                    <a:pt x="2563626" y="1383343"/>
                    <a:pt x="2560054" y="1383343"/>
                  </a:cubicBezTo>
                  <a:lnTo>
                    <a:pt x="13469" y="1383343"/>
                  </a:lnTo>
                  <a:cubicBezTo>
                    <a:pt x="6030" y="1383343"/>
                    <a:pt x="0" y="1377313"/>
                    <a:pt x="0" y="1369874"/>
                  </a:cubicBezTo>
                  <a:lnTo>
                    <a:pt x="0" y="13469"/>
                  </a:lnTo>
                  <a:cubicBezTo>
                    <a:pt x="0" y="6030"/>
                    <a:pt x="6030" y="0"/>
                    <a:pt x="13469" y="0"/>
                  </a:cubicBezTo>
                  <a:close/>
                </a:path>
              </a:pathLst>
            </a:custGeom>
            <a:solidFill>
              <a:srgbClr val="FAF4EB"/>
            </a:solidFill>
            <a:ln w="19050" cap="sq">
              <a:solidFill>
                <a:srgbClr val="1F3427"/>
              </a:solidFill>
              <a:prstDash val="solid"/>
              <a:miter/>
            </a:ln>
          </p:spPr>
        </p:sp>
        <p:sp>
          <p:nvSpPr>
            <p:cNvPr name="TextBox 4" id="4"/>
            <p:cNvSpPr txBox="true"/>
            <p:nvPr/>
          </p:nvSpPr>
          <p:spPr>
            <a:xfrm>
              <a:off x="0" y="85725"/>
              <a:ext cx="2573523" cy="1297618"/>
            </a:xfrm>
            <a:prstGeom prst="rect">
              <a:avLst/>
            </a:prstGeom>
          </p:spPr>
          <p:txBody>
            <a:bodyPr anchor="ctr" rtlCol="false" tIns="50800" lIns="50800" bIns="50800" rIns="50800"/>
            <a:lstStyle/>
            <a:p>
              <a:pPr algn="ctr">
                <a:lnSpc>
                  <a:spcPts val="2352"/>
                </a:lnSpc>
              </a:pPr>
            </a:p>
          </p:txBody>
        </p:sp>
      </p:grpSp>
      <p:sp>
        <p:nvSpPr>
          <p:cNvPr name="Freeform 5" id="5"/>
          <p:cNvSpPr/>
          <p:nvPr/>
        </p:nvSpPr>
        <p:spPr>
          <a:xfrm flipH="false" flipV="false" rot="-8219735">
            <a:off x="4697157" y="7908883"/>
            <a:ext cx="3573796" cy="2339212"/>
          </a:xfrm>
          <a:custGeom>
            <a:avLst/>
            <a:gdLst/>
            <a:ahLst/>
            <a:cxnLst/>
            <a:rect r="r" b="b" t="t" l="l"/>
            <a:pathLst>
              <a:path h="2339212" w="3573796">
                <a:moveTo>
                  <a:pt x="0" y="0"/>
                </a:moveTo>
                <a:lnTo>
                  <a:pt x="3573796" y="0"/>
                </a:lnTo>
                <a:lnTo>
                  <a:pt x="3573796" y="2339212"/>
                </a:lnTo>
                <a:lnTo>
                  <a:pt x="0" y="23392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756359"/>
            <a:ext cx="3104821" cy="756447"/>
          </a:xfrm>
          <a:custGeom>
            <a:avLst/>
            <a:gdLst/>
            <a:ahLst/>
            <a:cxnLst/>
            <a:rect r="r" b="b" t="t" l="l"/>
            <a:pathLst>
              <a:path h="756447" w="3104821">
                <a:moveTo>
                  <a:pt x="0" y="0"/>
                </a:moveTo>
                <a:lnTo>
                  <a:pt x="3104821" y="0"/>
                </a:lnTo>
                <a:lnTo>
                  <a:pt x="3104821" y="756448"/>
                </a:lnTo>
                <a:lnTo>
                  <a:pt x="0" y="7564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5598759" y="937520"/>
            <a:ext cx="7365405" cy="1314449"/>
          </a:xfrm>
          <a:prstGeom prst="rect">
            <a:avLst/>
          </a:prstGeom>
        </p:spPr>
        <p:txBody>
          <a:bodyPr anchor="t" rtlCol="false" tIns="0" lIns="0" bIns="0" rIns="0">
            <a:spAutoFit/>
          </a:bodyPr>
          <a:lstStyle/>
          <a:p>
            <a:pPr algn="l">
              <a:lnSpc>
                <a:spcPts val="9899"/>
              </a:lnSpc>
            </a:pPr>
            <a:r>
              <a:rPr lang="en-US" sz="9999" spc="-649">
                <a:solidFill>
                  <a:srgbClr val="1F3427"/>
                </a:solidFill>
                <a:latin typeface="Bogart"/>
                <a:ea typeface="Bogart"/>
                <a:cs typeface="Bogart"/>
                <a:sym typeface="Bogart"/>
              </a:rPr>
              <a:t>END USERS</a:t>
            </a:r>
          </a:p>
        </p:txBody>
      </p:sp>
      <p:sp>
        <p:nvSpPr>
          <p:cNvPr name="Freeform 8" id="8"/>
          <p:cNvSpPr/>
          <p:nvPr/>
        </p:nvSpPr>
        <p:spPr>
          <a:xfrm flipH="false" flipV="false" rot="0">
            <a:off x="17259300" y="340407"/>
            <a:ext cx="691656" cy="794177"/>
          </a:xfrm>
          <a:custGeom>
            <a:avLst/>
            <a:gdLst/>
            <a:ahLst/>
            <a:cxnLst/>
            <a:rect r="r" b="b" t="t" l="l"/>
            <a:pathLst>
              <a:path h="794177" w="691656">
                <a:moveTo>
                  <a:pt x="0" y="0"/>
                </a:moveTo>
                <a:lnTo>
                  <a:pt x="691656" y="0"/>
                </a:lnTo>
                <a:lnTo>
                  <a:pt x="691656" y="794176"/>
                </a:lnTo>
                <a:lnTo>
                  <a:pt x="0" y="7941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4379559" y="3642076"/>
            <a:ext cx="8902090" cy="2613514"/>
          </a:xfrm>
          <a:prstGeom prst="rect">
            <a:avLst/>
          </a:prstGeom>
        </p:spPr>
        <p:txBody>
          <a:bodyPr anchor="t" rtlCol="false" tIns="0" lIns="0" bIns="0" rIns="0">
            <a:spAutoFit/>
          </a:bodyPr>
          <a:lstStyle/>
          <a:p>
            <a:pPr algn="l">
              <a:lnSpc>
                <a:spcPts val="3473"/>
              </a:lnSpc>
              <a:spcBef>
                <a:spcPct val="0"/>
              </a:spcBef>
            </a:pPr>
            <a:r>
              <a:rPr lang="en-US" sz="2480">
                <a:solidFill>
                  <a:srgbClr val="1F3427"/>
                </a:solidFill>
                <a:latin typeface="Playfair Display"/>
                <a:ea typeface="Playfair Display"/>
                <a:cs typeface="Playfair Display"/>
                <a:sym typeface="Playfair Display"/>
              </a:rPr>
              <a:t>•Recruiters and Employers – To evaluate skills, projects, and achievements.</a:t>
            </a:r>
          </a:p>
          <a:p>
            <a:pPr algn="l">
              <a:lnSpc>
                <a:spcPts val="3473"/>
              </a:lnSpc>
              <a:spcBef>
                <a:spcPct val="0"/>
              </a:spcBef>
            </a:pPr>
            <a:r>
              <a:rPr lang="en-US" sz="2480">
                <a:solidFill>
                  <a:srgbClr val="1F3427"/>
                </a:solidFill>
                <a:latin typeface="Playfair Display"/>
                <a:ea typeface="Playfair Display"/>
                <a:cs typeface="Playfair Display"/>
                <a:sym typeface="Playfair Display"/>
              </a:rPr>
              <a:t>•Peers and Educators – To view academic performance and accomplishments.</a:t>
            </a:r>
          </a:p>
          <a:p>
            <a:pPr algn="l">
              <a:lnSpc>
                <a:spcPts val="3473"/>
              </a:lnSpc>
              <a:spcBef>
                <a:spcPct val="0"/>
              </a:spcBef>
            </a:pPr>
            <a:r>
              <a:rPr lang="en-US" sz="2480">
                <a:solidFill>
                  <a:srgbClr val="1F3427"/>
                </a:solidFill>
                <a:latin typeface="Playfair Display"/>
                <a:ea typeface="Playfair Display"/>
                <a:cs typeface="Playfair Display"/>
                <a:sym typeface="Playfair Display"/>
              </a:rPr>
              <a:t>•General Visitors – To get to know me, my journey, and my areas of interest.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BE6E0"/>
        </a:solidFill>
      </p:bgPr>
    </p:bg>
    <p:spTree>
      <p:nvGrpSpPr>
        <p:cNvPr id="1" name=""/>
        <p:cNvGrpSpPr/>
        <p:nvPr/>
      </p:nvGrpSpPr>
      <p:grpSpPr>
        <a:xfrm>
          <a:off x="0" y="0"/>
          <a:ext cx="0" cy="0"/>
          <a:chOff x="0" y="0"/>
          <a:chExt cx="0" cy="0"/>
        </a:xfrm>
      </p:grpSpPr>
      <p:sp>
        <p:nvSpPr>
          <p:cNvPr name="Freeform 2" id="2"/>
          <p:cNvSpPr/>
          <p:nvPr/>
        </p:nvSpPr>
        <p:spPr>
          <a:xfrm flipH="false" flipV="false" rot="-8544367">
            <a:off x="-1065749" y="6529652"/>
            <a:ext cx="7044011" cy="6186480"/>
          </a:xfrm>
          <a:custGeom>
            <a:avLst/>
            <a:gdLst/>
            <a:ahLst/>
            <a:cxnLst/>
            <a:rect r="r" b="b" t="t" l="l"/>
            <a:pathLst>
              <a:path h="6186480" w="7044011">
                <a:moveTo>
                  <a:pt x="0" y="0"/>
                </a:moveTo>
                <a:lnTo>
                  <a:pt x="7044011" y="0"/>
                </a:lnTo>
                <a:lnTo>
                  <a:pt x="7044011" y="6186479"/>
                </a:lnTo>
                <a:lnTo>
                  <a:pt x="0" y="61864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825305" y="3063500"/>
            <a:ext cx="8637389" cy="4874964"/>
            <a:chOff x="0" y="0"/>
            <a:chExt cx="2274868" cy="1283941"/>
          </a:xfrm>
        </p:grpSpPr>
        <p:sp>
          <p:nvSpPr>
            <p:cNvPr name="Freeform 4" id="4"/>
            <p:cNvSpPr/>
            <p:nvPr/>
          </p:nvSpPr>
          <p:spPr>
            <a:xfrm flipH="false" flipV="false" rot="0">
              <a:off x="0" y="0"/>
              <a:ext cx="2274868" cy="1283941"/>
            </a:xfrm>
            <a:custGeom>
              <a:avLst/>
              <a:gdLst/>
              <a:ahLst/>
              <a:cxnLst/>
              <a:rect r="r" b="b" t="t" l="l"/>
              <a:pathLst>
                <a:path h="1283941" w="2274868">
                  <a:moveTo>
                    <a:pt x="15238" y="0"/>
                  </a:moveTo>
                  <a:lnTo>
                    <a:pt x="2259630" y="0"/>
                  </a:lnTo>
                  <a:cubicBezTo>
                    <a:pt x="2268046" y="0"/>
                    <a:pt x="2274868" y="6822"/>
                    <a:pt x="2274868" y="15238"/>
                  </a:cubicBezTo>
                  <a:lnTo>
                    <a:pt x="2274868" y="1268703"/>
                  </a:lnTo>
                  <a:cubicBezTo>
                    <a:pt x="2274868" y="1272745"/>
                    <a:pt x="2273263" y="1276620"/>
                    <a:pt x="2270405" y="1279478"/>
                  </a:cubicBezTo>
                  <a:cubicBezTo>
                    <a:pt x="2267547" y="1282336"/>
                    <a:pt x="2263672" y="1283941"/>
                    <a:pt x="2259630" y="1283941"/>
                  </a:cubicBezTo>
                  <a:lnTo>
                    <a:pt x="15238" y="1283941"/>
                  </a:lnTo>
                  <a:cubicBezTo>
                    <a:pt x="11196" y="1283941"/>
                    <a:pt x="7321" y="1282336"/>
                    <a:pt x="4463" y="1279478"/>
                  </a:cubicBezTo>
                  <a:cubicBezTo>
                    <a:pt x="1605" y="1276620"/>
                    <a:pt x="0" y="1272745"/>
                    <a:pt x="0" y="1268703"/>
                  </a:cubicBezTo>
                  <a:lnTo>
                    <a:pt x="0" y="15238"/>
                  </a:lnTo>
                  <a:cubicBezTo>
                    <a:pt x="0" y="11196"/>
                    <a:pt x="1605" y="7321"/>
                    <a:pt x="4463" y="4463"/>
                  </a:cubicBezTo>
                  <a:cubicBezTo>
                    <a:pt x="7321" y="1605"/>
                    <a:pt x="11196" y="0"/>
                    <a:pt x="15238" y="0"/>
                  </a:cubicBezTo>
                  <a:close/>
                </a:path>
              </a:pathLst>
            </a:custGeom>
            <a:solidFill>
              <a:srgbClr val="DFD2E9"/>
            </a:solidFill>
            <a:ln w="19050" cap="sq">
              <a:solidFill>
                <a:srgbClr val="1F3427"/>
              </a:solidFill>
              <a:prstDash val="solid"/>
              <a:miter/>
            </a:ln>
          </p:spPr>
        </p:sp>
        <p:sp>
          <p:nvSpPr>
            <p:cNvPr name="TextBox 5" id="5"/>
            <p:cNvSpPr txBox="true"/>
            <p:nvPr/>
          </p:nvSpPr>
          <p:spPr>
            <a:xfrm>
              <a:off x="0" y="85725"/>
              <a:ext cx="2274868" cy="1198216"/>
            </a:xfrm>
            <a:prstGeom prst="rect">
              <a:avLst/>
            </a:prstGeom>
          </p:spPr>
          <p:txBody>
            <a:bodyPr anchor="ctr" rtlCol="false" tIns="50800" lIns="50800" bIns="50800" rIns="50800"/>
            <a:lstStyle/>
            <a:p>
              <a:pPr algn="ctr">
                <a:lnSpc>
                  <a:spcPts val="2352"/>
                </a:lnSpc>
              </a:pPr>
            </a:p>
          </p:txBody>
        </p:sp>
      </p:grpSp>
      <p:sp>
        <p:nvSpPr>
          <p:cNvPr name="Freeform 6" id="6"/>
          <p:cNvSpPr/>
          <p:nvPr/>
        </p:nvSpPr>
        <p:spPr>
          <a:xfrm flipH="true" flipV="true" rot="0">
            <a:off x="4824370" y="7633006"/>
            <a:ext cx="2309628" cy="1625294"/>
          </a:xfrm>
          <a:custGeom>
            <a:avLst/>
            <a:gdLst/>
            <a:ahLst/>
            <a:cxnLst/>
            <a:rect r="r" b="b" t="t" l="l"/>
            <a:pathLst>
              <a:path h="1625294" w="2309628">
                <a:moveTo>
                  <a:pt x="2309628" y="1625294"/>
                </a:moveTo>
                <a:lnTo>
                  <a:pt x="0" y="1625294"/>
                </a:lnTo>
                <a:lnTo>
                  <a:pt x="0" y="0"/>
                </a:lnTo>
                <a:lnTo>
                  <a:pt x="2309628" y="0"/>
                </a:lnTo>
                <a:lnTo>
                  <a:pt x="2309628" y="162529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8544367">
            <a:off x="13092611" y="-1474730"/>
            <a:ext cx="6527892" cy="5733192"/>
          </a:xfrm>
          <a:custGeom>
            <a:avLst/>
            <a:gdLst/>
            <a:ahLst/>
            <a:cxnLst/>
            <a:rect r="r" b="b" t="t" l="l"/>
            <a:pathLst>
              <a:path h="5733192" w="6527892">
                <a:moveTo>
                  <a:pt x="0" y="0"/>
                </a:moveTo>
                <a:lnTo>
                  <a:pt x="6527892" y="0"/>
                </a:lnTo>
                <a:lnTo>
                  <a:pt x="6527892" y="5733192"/>
                </a:lnTo>
                <a:lnTo>
                  <a:pt x="0" y="57331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3115556" y="511365"/>
            <a:ext cx="691656" cy="794177"/>
          </a:xfrm>
          <a:custGeom>
            <a:avLst/>
            <a:gdLst/>
            <a:ahLst/>
            <a:cxnLst/>
            <a:rect r="r" b="b" t="t" l="l"/>
            <a:pathLst>
              <a:path h="794177" w="691656">
                <a:moveTo>
                  <a:pt x="0" y="0"/>
                </a:moveTo>
                <a:lnTo>
                  <a:pt x="691655" y="0"/>
                </a:lnTo>
                <a:lnTo>
                  <a:pt x="691655" y="794177"/>
                </a:lnTo>
                <a:lnTo>
                  <a:pt x="0" y="7941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3116867" y="8445653"/>
            <a:ext cx="691656" cy="794177"/>
          </a:xfrm>
          <a:custGeom>
            <a:avLst/>
            <a:gdLst/>
            <a:ahLst/>
            <a:cxnLst/>
            <a:rect r="r" b="b" t="t" l="l"/>
            <a:pathLst>
              <a:path h="794177" w="691656">
                <a:moveTo>
                  <a:pt x="0" y="0"/>
                </a:moveTo>
                <a:lnTo>
                  <a:pt x="691655" y="0"/>
                </a:lnTo>
                <a:lnTo>
                  <a:pt x="691655" y="794177"/>
                </a:lnTo>
                <a:lnTo>
                  <a:pt x="0" y="7941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5456682" y="3925503"/>
            <a:ext cx="7196251" cy="3218411"/>
          </a:xfrm>
          <a:prstGeom prst="rect">
            <a:avLst/>
          </a:prstGeom>
        </p:spPr>
        <p:txBody>
          <a:bodyPr anchor="t" rtlCol="false" tIns="0" lIns="0" bIns="0" rIns="0">
            <a:spAutoFit/>
          </a:bodyPr>
          <a:lstStyle/>
          <a:p>
            <a:pPr algn="l">
              <a:lnSpc>
                <a:spcPts val="4257"/>
              </a:lnSpc>
              <a:spcBef>
                <a:spcPct val="0"/>
              </a:spcBef>
            </a:pPr>
            <a:r>
              <a:rPr lang="en-US" sz="3040" spc="291">
                <a:solidFill>
                  <a:srgbClr val="1F3427"/>
                </a:solidFill>
                <a:latin typeface="The Seasons"/>
                <a:ea typeface="The Seasons"/>
                <a:cs typeface="The Seasons"/>
                <a:sym typeface="The Seasons"/>
              </a:rPr>
              <a:t>•Frontend:HTML5, CSS3, JavaScript</a:t>
            </a:r>
          </a:p>
          <a:p>
            <a:pPr algn="l">
              <a:lnSpc>
                <a:spcPts val="4257"/>
              </a:lnSpc>
              <a:spcBef>
                <a:spcPct val="0"/>
              </a:spcBef>
            </a:pPr>
            <a:r>
              <a:rPr lang="en-US" sz="3040" spc="291">
                <a:solidFill>
                  <a:srgbClr val="1F3427"/>
                </a:solidFill>
                <a:latin typeface="The Seasons"/>
                <a:ea typeface="The Seasons"/>
                <a:cs typeface="The Seasons"/>
                <a:sym typeface="The Seasons"/>
              </a:rPr>
              <a:t>•Design Tools: Canva, Figma</a:t>
            </a:r>
          </a:p>
          <a:p>
            <a:pPr algn="l">
              <a:lnSpc>
                <a:spcPts val="4257"/>
              </a:lnSpc>
              <a:spcBef>
                <a:spcPct val="0"/>
              </a:spcBef>
            </a:pPr>
            <a:r>
              <a:rPr lang="en-US" sz="3040" spc="291">
                <a:solidFill>
                  <a:srgbClr val="1F3427"/>
                </a:solidFill>
                <a:latin typeface="The Seasons"/>
                <a:ea typeface="The Seasons"/>
                <a:cs typeface="The Seasons"/>
                <a:sym typeface="The Seasons"/>
              </a:rPr>
              <a:t>•Development Environment: VS Code</a:t>
            </a:r>
          </a:p>
          <a:p>
            <a:pPr algn="l">
              <a:lnSpc>
                <a:spcPts val="4257"/>
              </a:lnSpc>
              <a:spcBef>
                <a:spcPct val="0"/>
              </a:spcBef>
            </a:pPr>
            <a:r>
              <a:rPr lang="en-US" sz="3040" spc="291">
                <a:solidFill>
                  <a:srgbClr val="1F3427"/>
                </a:solidFill>
                <a:latin typeface="The Seasons"/>
                <a:ea typeface="The Seasons"/>
                <a:cs typeface="The Seasons"/>
                <a:sym typeface="The Seasons"/>
              </a:rPr>
              <a:t>•Version Control: Git, GitHub (for deployment via GitHub Pages)</a:t>
            </a:r>
          </a:p>
        </p:txBody>
      </p:sp>
      <p:sp>
        <p:nvSpPr>
          <p:cNvPr name="TextBox 11" id="11"/>
          <p:cNvSpPr txBox="true"/>
          <p:nvPr/>
        </p:nvSpPr>
        <p:spPr>
          <a:xfrm rot="0">
            <a:off x="4803033" y="1287091"/>
            <a:ext cx="9002316" cy="945216"/>
          </a:xfrm>
          <a:prstGeom prst="rect">
            <a:avLst/>
          </a:prstGeom>
        </p:spPr>
        <p:txBody>
          <a:bodyPr anchor="t" rtlCol="false" tIns="0" lIns="0" bIns="0" rIns="0">
            <a:spAutoFit/>
          </a:bodyPr>
          <a:lstStyle/>
          <a:p>
            <a:pPr algn="ctr">
              <a:lnSpc>
                <a:spcPts val="7751"/>
              </a:lnSpc>
              <a:spcBef>
                <a:spcPct val="0"/>
              </a:spcBef>
            </a:pPr>
            <a:r>
              <a:rPr lang="en-US" sz="5536">
                <a:solidFill>
                  <a:srgbClr val="1F3427"/>
                </a:solidFill>
                <a:latin typeface="Bogart"/>
                <a:ea typeface="Bogart"/>
                <a:cs typeface="Bogart"/>
                <a:sym typeface="Bogart"/>
              </a:rPr>
              <a:t>TOOLS AND TECHNOLOGY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FD2E9"/>
        </a:solidFill>
      </p:bgPr>
    </p:bg>
    <p:spTree>
      <p:nvGrpSpPr>
        <p:cNvPr id="1" name=""/>
        <p:cNvGrpSpPr/>
        <p:nvPr/>
      </p:nvGrpSpPr>
      <p:grpSpPr>
        <a:xfrm>
          <a:off x="0" y="0"/>
          <a:ext cx="0" cy="0"/>
          <a:chOff x="0" y="0"/>
          <a:chExt cx="0" cy="0"/>
        </a:xfrm>
      </p:grpSpPr>
      <p:sp>
        <p:nvSpPr>
          <p:cNvPr name="Freeform 2" id="2"/>
          <p:cNvSpPr/>
          <p:nvPr/>
        </p:nvSpPr>
        <p:spPr>
          <a:xfrm flipH="false" flipV="false" rot="1461968">
            <a:off x="8037577" y="696448"/>
            <a:ext cx="13891085" cy="12301436"/>
          </a:xfrm>
          <a:custGeom>
            <a:avLst/>
            <a:gdLst/>
            <a:ahLst/>
            <a:cxnLst/>
            <a:rect r="r" b="b" t="t" l="l"/>
            <a:pathLst>
              <a:path h="12301436" w="13891085">
                <a:moveTo>
                  <a:pt x="0" y="0"/>
                </a:moveTo>
                <a:lnTo>
                  <a:pt x="13891085" y="0"/>
                </a:lnTo>
                <a:lnTo>
                  <a:pt x="13891085" y="12301436"/>
                </a:lnTo>
                <a:lnTo>
                  <a:pt x="0" y="123014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37044" y="396687"/>
            <a:ext cx="691656" cy="794177"/>
          </a:xfrm>
          <a:custGeom>
            <a:avLst/>
            <a:gdLst/>
            <a:ahLst/>
            <a:cxnLst/>
            <a:rect r="r" b="b" t="t" l="l"/>
            <a:pathLst>
              <a:path h="794177" w="691656">
                <a:moveTo>
                  <a:pt x="0" y="0"/>
                </a:moveTo>
                <a:lnTo>
                  <a:pt x="691656" y="0"/>
                </a:lnTo>
                <a:lnTo>
                  <a:pt x="691656" y="794177"/>
                </a:lnTo>
                <a:lnTo>
                  <a:pt x="0" y="7941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913472" y="8861212"/>
            <a:ext cx="691656" cy="794177"/>
          </a:xfrm>
          <a:custGeom>
            <a:avLst/>
            <a:gdLst/>
            <a:ahLst/>
            <a:cxnLst/>
            <a:rect r="r" b="b" t="t" l="l"/>
            <a:pathLst>
              <a:path h="794177" w="691656">
                <a:moveTo>
                  <a:pt x="0" y="0"/>
                </a:moveTo>
                <a:lnTo>
                  <a:pt x="691656" y="0"/>
                </a:lnTo>
                <a:lnTo>
                  <a:pt x="691656" y="794176"/>
                </a:lnTo>
                <a:lnTo>
                  <a:pt x="0" y="7941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047679" y="1377436"/>
            <a:ext cx="10192643" cy="846358"/>
          </a:xfrm>
          <a:prstGeom prst="rect">
            <a:avLst/>
          </a:prstGeom>
        </p:spPr>
        <p:txBody>
          <a:bodyPr anchor="t" rtlCol="false" tIns="0" lIns="0" bIns="0" rIns="0">
            <a:spAutoFit/>
          </a:bodyPr>
          <a:lstStyle/>
          <a:p>
            <a:pPr algn="ctr">
              <a:lnSpc>
                <a:spcPts val="6900"/>
              </a:lnSpc>
              <a:spcBef>
                <a:spcPct val="0"/>
              </a:spcBef>
            </a:pPr>
            <a:r>
              <a:rPr lang="en-US" sz="4928">
                <a:solidFill>
                  <a:srgbClr val="000000"/>
                </a:solidFill>
                <a:latin typeface="Bogart"/>
                <a:ea typeface="Bogart"/>
                <a:cs typeface="Bogart"/>
                <a:sym typeface="Bogart"/>
              </a:rPr>
              <a:t>PORTFOLIO DESIGN AND LAYOUT</a:t>
            </a:r>
          </a:p>
        </p:txBody>
      </p:sp>
      <p:sp>
        <p:nvSpPr>
          <p:cNvPr name="TextBox 6" id="6"/>
          <p:cNvSpPr txBox="true"/>
          <p:nvPr/>
        </p:nvSpPr>
        <p:spPr>
          <a:xfrm rot="0">
            <a:off x="1569254" y="3857755"/>
            <a:ext cx="14259074" cy="3302413"/>
          </a:xfrm>
          <a:prstGeom prst="rect">
            <a:avLst/>
          </a:prstGeom>
        </p:spPr>
        <p:txBody>
          <a:bodyPr anchor="t" rtlCol="false" tIns="0" lIns="0" bIns="0" rIns="0">
            <a:spAutoFit/>
          </a:bodyPr>
          <a:lstStyle/>
          <a:p>
            <a:pPr algn="l">
              <a:lnSpc>
                <a:spcPts val="4352"/>
              </a:lnSpc>
              <a:spcBef>
                <a:spcPct val="0"/>
              </a:spcBef>
            </a:pPr>
            <a:r>
              <a:rPr lang="en-US" sz="3108">
                <a:solidFill>
                  <a:srgbClr val="000000"/>
                </a:solidFill>
                <a:latin typeface="Playfair Display"/>
                <a:ea typeface="Playfair Display"/>
                <a:cs typeface="Playfair Display"/>
                <a:sym typeface="Playfair Display"/>
              </a:rPr>
              <a:t>•Homepage – Introduction and professional tagline.</a:t>
            </a:r>
          </a:p>
          <a:p>
            <a:pPr algn="l">
              <a:lnSpc>
                <a:spcPts val="4352"/>
              </a:lnSpc>
              <a:spcBef>
                <a:spcPct val="0"/>
              </a:spcBef>
            </a:pPr>
            <a:r>
              <a:rPr lang="en-US" sz="3108">
                <a:solidFill>
                  <a:srgbClr val="000000"/>
                </a:solidFill>
                <a:latin typeface="Playfair Display"/>
                <a:ea typeface="Playfair Display"/>
                <a:cs typeface="Playfair Display"/>
                <a:sym typeface="Playfair Display"/>
              </a:rPr>
              <a:t>•About Section – Academic details, personal journey, and background.</a:t>
            </a:r>
          </a:p>
          <a:p>
            <a:pPr algn="l">
              <a:lnSpc>
                <a:spcPts val="4352"/>
              </a:lnSpc>
              <a:spcBef>
                <a:spcPct val="0"/>
              </a:spcBef>
            </a:pPr>
            <a:r>
              <a:rPr lang="en-US" sz="3108">
                <a:solidFill>
                  <a:srgbClr val="000000"/>
                </a:solidFill>
                <a:latin typeface="Playfair Display"/>
                <a:ea typeface="Playfair Display"/>
                <a:cs typeface="Playfair Display"/>
                <a:sym typeface="Playfair Display"/>
              </a:rPr>
              <a:t>•Skills Section – Percentage-based skill visualization for programming and tools.</a:t>
            </a:r>
          </a:p>
          <a:p>
            <a:pPr algn="l">
              <a:lnSpc>
                <a:spcPts val="4352"/>
              </a:lnSpc>
              <a:spcBef>
                <a:spcPct val="0"/>
              </a:spcBef>
            </a:pPr>
            <a:r>
              <a:rPr lang="en-US" sz="3108">
                <a:solidFill>
                  <a:srgbClr val="000000"/>
                </a:solidFill>
                <a:latin typeface="Playfair Display"/>
                <a:ea typeface="Playfair Display"/>
                <a:cs typeface="Playfair Display"/>
                <a:sym typeface="Playfair Display"/>
              </a:rPr>
              <a:t>•Achievements Section – Awards, recognitions, and competition results.</a:t>
            </a:r>
          </a:p>
          <a:p>
            <a:pPr algn="l">
              <a:lnSpc>
                <a:spcPts val="4352"/>
              </a:lnSpc>
              <a:spcBef>
                <a:spcPct val="0"/>
              </a:spcBef>
            </a:pPr>
            <a:r>
              <a:rPr lang="en-US" sz="3108">
                <a:solidFill>
                  <a:srgbClr val="000000"/>
                </a:solidFill>
                <a:latin typeface="Playfair Display"/>
                <a:ea typeface="Playfair Display"/>
                <a:cs typeface="Playfair Display"/>
                <a:sym typeface="Playfair Display"/>
              </a:rPr>
              <a:t>•Contact Section – Email, phone number, and location for easy reach.</a:t>
            </a:r>
          </a:p>
          <a:p>
            <a:pPr algn="l">
              <a:lnSpc>
                <a:spcPts val="4352"/>
              </a:lnSpc>
              <a:spcBef>
                <a:spcPct val="0"/>
              </a:spcBef>
            </a:pPr>
            <a:r>
              <a:rPr lang="en-US" sz="3108">
                <a:solidFill>
                  <a:srgbClr val="000000"/>
                </a:solidFill>
                <a:latin typeface="Playfair Display"/>
                <a:ea typeface="Playfair Display"/>
                <a:cs typeface="Playfair Display"/>
                <a:sym typeface="Playfair Display"/>
              </a:rPr>
              <a:t>•Navigation – Simple, user-friendly, and responsive across devices.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BE6E0"/>
        </a:solidFill>
      </p:bgPr>
    </p:bg>
    <p:spTree>
      <p:nvGrpSpPr>
        <p:cNvPr id="1" name=""/>
        <p:cNvGrpSpPr/>
        <p:nvPr/>
      </p:nvGrpSpPr>
      <p:grpSpPr>
        <a:xfrm>
          <a:off x="0" y="0"/>
          <a:ext cx="0" cy="0"/>
          <a:chOff x="0" y="0"/>
          <a:chExt cx="0" cy="0"/>
        </a:xfrm>
      </p:grpSpPr>
      <p:sp>
        <p:nvSpPr>
          <p:cNvPr name="Freeform 2" id="2"/>
          <p:cNvSpPr/>
          <p:nvPr/>
        </p:nvSpPr>
        <p:spPr>
          <a:xfrm flipH="false" flipV="false" rot="0">
            <a:off x="2822558" y="7390733"/>
            <a:ext cx="5280966" cy="3543048"/>
          </a:xfrm>
          <a:custGeom>
            <a:avLst/>
            <a:gdLst/>
            <a:ahLst/>
            <a:cxnLst/>
            <a:rect r="r" b="b" t="t" l="l"/>
            <a:pathLst>
              <a:path h="3543048" w="5280966">
                <a:moveTo>
                  <a:pt x="0" y="0"/>
                </a:moveTo>
                <a:lnTo>
                  <a:pt x="5280966" y="0"/>
                </a:lnTo>
                <a:lnTo>
                  <a:pt x="5280966" y="3543048"/>
                </a:lnTo>
                <a:lnTo>
                  <a:pt x="0" y="35430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0186219" y="-804293"/>
            <a:ext cx="5280966" cy="3543048"/>
          </a:xfrm>
          <a:custGeom>
            <a:avLst/>
            <a:gdLst/>
            <a:ahLst/>
            <a:cxnLst/>
            <a:rect r="r" b="b" t="t" l="l"/>
            <a:pathLst>
              <a:path h="3543048" w="5280966">
                <a:moveTo>
                  <a:pt x="5280966" y="3543048"/>
                </a:moveTo>
                <a:lnTo>
                  <a:pt x="0" y="3543048"/>
                </a:lnTo>
                <a:lnTo>
                  <a:pt x="0" y="0"/>
                </a:lnTo>
                <a:lnTo>
                  <a:pt x="5280966" y="0"/>
                </a:lnTo>
                <a:lnTo>
                  <a:pt x="5280966" y="354304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419434" y="495724"/>
            <a:ext cx="806247" cy="1065952"/>
          </a:xfrm>
          <a:custGeom>
            <a:avLst/>
            <a:gdLst/>
            <a:ahLst/>
            <a:cxnLst/>
            <a:rect r="r" b="b" t="t" l="l"/>
            <a:pathLst>
              <a:path h="1065952" w="806247">
                <a:moveTo>
                  <a:pt x="0" y="0"/>
                </a:moveTo>
                <a:lnTo>
                  <a:pt x="806247" y="0"/>
                </a:lnTo>
                <a:lnTo>
                  <a:pt x="806247" y="1065952"/>
                </a:lnTo>
                <a:lnTo>
                  <a:pt x="0" y="10659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660938" y="8629281"/>
            <a:ext cx="806247" cy="1065952"/>
          </a:xfrm>
          <a:custGeom>
            <a:avLst/>
            <a:gdLst/>
            <a:ahLst/>
            <a:cxnLst/>
            <a:rect r="r" b="b" t="t" l="l"/>
            <a:pathLst>
              <a:path h="1065952" w="806247">
                <a:moveTo>
                  <a:pt x="0" y="0"/>
                </a:moveTo>
                <a:lnTo>
                  <a:pt x="806247" y="0"/>
                </a:lnTo>
                <a:lnTo>
                  <a:pt x="806247" y="1065952"/>
                </a:lnTo>
                <a:lnTo>
                  <a:pt x="0" y="10659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4069369" y="1754175"/>
            <a:ext cx="10149262" cy="850800"/>
          </a:xfrm>
          <a:prstGeom prst="rect">
            <a:avLst/>
          </a:prstGeom>
        </p:spPr>
        <p:txBody>
          <a:bodyPr anchor="t" rtlCol="false" tIns="0" lIns="0" bIns="0" rIns="0">
            <a:spAutoFit/>
          </a:bodyPr>
          <a:lstStyle/>
          <a:p>
            <a:pPr algn="ctr">
              <a:lnSpc>
                <a:spcPts val="6985"/>
              </a:lnSpc>
              <a:spcBef>
                <a:spcPct val="0"/>
              </a:spcBef>
            </a:pPr>
            <a:r>
              <a:rPr lang="en-US" sz="4989">
                <a:solidFill>
                  <a:srgbClr val="000000"/>
                </a:solidFill>
                <a:latin typeface="Bogart"/>
                <a:ea typeface="Bogart"/>
                <a:cs typeface="Bogart"/>
                <a:sym typeface="Bogart"/>
              </a:rPr>
              <a:t>FEATURES AND FUNCTIONALITY</a:t>
            </a:r>
          </a:p>
        </p:txBody>
      </p:sp>
      <p:sp>
        <p:nvSpPr>
          <p:cNvPr name="TextBox 7" id="7"/>
          <p:cNvSpPr txBox="true"/>
          <p:nvPr/>
        </p:nvSpPr>
        <p:spPr>
          <a:xfrm rot="0">
            <a:off x="2856384" y="3735181"/>
            <a:ext cx="11590586" cy="2749963"/>
          </a:xfrm>
          <a:prstGeom prst="rect">
            <a:avLst/>
          </a:prstGeom>
        </p:spPr>
        <p:txBody>
          <a:bodyPr anchor="t" rtlCol="false" tIns="0" lIns="0" bIns="0" rIns="0">
            <a:spAutoFit/>
          </a:bodyPr>
          <a:lstStyle/>
          <a:p>
            <a:pPr algn="l">
              <a:lnSpc>
                <a:spcPts val="4352"/>
              </a:lnSpc>
              <a:spcBef>
                <a:spcPct val="0"/>
              </a:spcBef>
            </a:pPr>
            <a:r>
              <a:rPr lang="en-US" sz="3108">
                <a:solidFill>
                  <a:srgbClr val="000000"/>
                </a:solidFill>
                <a:latin typeface="Playfair Display"/>
                <a:ea typeface="Playfair Display"/>
                <a:cs typeface="Playfair Display"/>
                <a:sym typeface="Playfair Display"/>
              </a:rPr>
              <a:t>•Responsive design – Works on desktop, tablet, and mobile.</a:t>
            </a:r>
          </a:p>
          <a:p>
            <a:pPr algn="l">
              <a:lnSpc>
                <a:spcPts val="4352"/>
              </a:lnSpc>
              <a:spcBef>
                <a:spcPct val="0"/>
              </a:spcBef>
            </a:pPr>
            <a:r>
              <a:rPr lang="en-US" sz="3108">
                <a:solidFill>
                  <a:srgbClr val="000000"/>
                </a:solidFill>
                <a:latin typeface="Playfair Display"/>
                <a:ea typeface="Playfair Display"/>
                <a:cs typeface="Playfair Display"/>
                <a:sym typeface="Playfair Display"/>
              </a:rPr>
              <a:t>•Interactive skill bars – Showcasing proficiency levels.</a:t>
            </a:r>
          </a:p>
          <a:p>
            <a:pPr algn="l">
              <a:lnSpc>
                <a:spcPts val="4352"/>
              </a:lnSpc>
              <a:spcBef>
                <a:spcPct val="0"/>
              </a:spcBef>
            </a:pPr>
            <a:r>
              <a:rPr lang="en-US" sz="3108">
                <a:solidFill>
                  <a:srgbClr val="000000"/>
                </a:solidFill>
                <a:latin typeface="Playfair Display"/>
                <a:ea typeface="Playfair Display"/>
                <a:cs typeface="Playfair Display"/>
                <a:sym typeface="Playfair Display"/>
              </a:rPr>
              <a:t>•Visual storytelling – Journey explained with a personal touch.</a:t>
            </a:r>
          </a:p>
          <a:p>
            <a:pPr algn="l">
              <a:lnSpc>
                <a:spcPts val="4352"/>
              </a:lnSpc>
              <a:spcBef>
                <a:spcPct val="0"/>
              </a:spcBef>
            </a:pPr>
            <a:r>
              <a:rPr lang="en-US" sz="3108">
                <a:solidFill>
                  <a:srgbClr val="000000"/>
                </a:solidFill>
                <a:latin typeface="Playfair Display"/>
                <a:ea typeface="Playfair Display"/>
                <a:cs typeface="Playfair Display"/>
                <a:sym typeface="Playfair Display"/>
              </a:rPr>
              <a:t>•Contact information – Easy access for networking opportunities.</a:t>
            </a:r>
          </a:p>
          <a:p>
            <a:pPr algn="l">
              <a:lnSpc>
                <a:spcPts val="4352"/>
              </a:lnSpc>
              <a:spcBef>
                <a:spcPct val="0"/>
              </a:spcBef>
            </a:pPr>
            <a:r>
              <a:rPr lang="en-US" sz="3108">
                <a:solidFill>
                  <a:srgbClr val="000000"/>
                </a:solidFill>
                <a:latin typeface="Playfair Display"/>
                <a:ea typeface="Playfair Display"/>
                <a:cs typeface="Playfair Display"/>
                <a:sym typeface="Playfair Display"/>
              </a:rPr>
              <a:t>•Hosted on GitHub Pages – Publicly accessible and free hosting.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DAGyeQPFNzU</dc:identifier>
  <dcterms:modified xsi:type="dcterms:W3CDTF">2011-08-01T06:04:30Z</dcterms:modified>
  <cp:revision>1</cp:revision>
  <dc:title>Cream and Green Abstract Group Project Presentation</dc:title>
</cp:coreProperties>
</file>