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y Grotesk Wide Semi-Bold" charset="1" panose="00000705000000000000"/>
      <p:regular r:id="rId13"/>
    </p:embeddedFont>
    <p:embeddedFont>
      <p:font typeface="DM Sans" charset="1" panose="00000000000000000000"/>
      <p:regular r:id="rId14"/>
    </p:embeddedFont>
    <p:embeddedFont>
      <p:font typeface="DM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2.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940833" y="-3150752"/>
            <a:ext cx="6406335" cy="6301504"/>
          </a:xfrm>
          <a:custGeom>
            <a:avLst/>
            <a:gdLst/>
            <a:ahLst/>
            <a:cxnLst/>
            <a:rect r="r" b="b" t="t" l="l"/>
            <a:pathLst>
              <a:path h="6301504" w="6406335">
                <a:moveTo>
                  <a:pt x="0" y="0"/>
                </a:moveTo>
                <a:lnTo>
                  <a:pt x="6406334" y="0"/>
                </a:lnTo>
                <a:lnTo>
                  <a:pt x="6406334" y="6301504"/>
                </a:lnTo>
                <a:lnTo>
                  <a:pt x="0" y="63015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176200" y="8738867"/>
            <a:ext cx="3935599" cy="682647"/>
            <a:chOff x="0" y="0"/>
            <a:chExt cx="1036536" cy="179792"/>
          </a:xfrm>
        </p:grpSpPr>
        <p:sp>
          <p:nvSpPr>
            <p:cNvPr name="Freeform 6" id="6"/>
            <p:cNvSpPr/>
            <p:nvPr/>
          </p:nvSpPr>
          <p:spPr>
            <a:xfrm flipH="false" flipV="false" rot="0">
              <a:off x="0" y="0"/>
              <a:ext cx="1036536" cy="179792"/>
            </a:xfrm>
            <a:custGeom>
              <a:avLst/>
              <a:gdLst/>
              <a:ahLst/>
              <a:cxnLst/>
              <a:rect r="r" b="b" t="t" l="l"/>
              <a:pathLst>
                <a:path h="179792" w="1036536">
                  <a:moveTo>
                    <a:pt x="89896" y="0"/>
                  </a:moveTo>
                  <a:lnTo>
                    <a:pt x="946640" y="0"/>
                  </a:lnTo>
                  <a:cubicBezTo>
                    <a:pt x="996289" y="0"/>
                    <a:pt x="1036536" y="40248"/>
                    <a:pt x="1036536" y="89896"/>
                  </a:cubicBezTo>
                  <a:lnTo>
                    <a:pt x="1036536" y="89896"/>
                  </a:lnTo>
                  <a:cubicBezTo>
                    <a:pt x="1036536" y="139544"/>
                    <a:pt x="996289" y="179792"/>
                    <a:pt x="946640" y="179792"/>
                  </a:cubicBezTo>
                  <a:lnTo>
                    <a:pt x="89896" y="179792"/>
                  </a:lnTo>
                  <a:cubicBezTo>
                    <a:pt x="40248" y="179792"/>
                    <a:pt x="0" y="139544"/>
                    <a:pt x="0" y="89896"/>
                  </a:cubicBezTo>
                  <a:lnTo>
                    <a:pt x="0" y="89896"/>
                  </a:lnTo>
                  <a:cubicBezTo>
                    <a:pt x="0" y="40248"/>
                    <a:pt x="40248" y="0"/>
                    <a:pt x="89896" y="0"/>
                  </a:cubicBezTo>
                  <a:close/>
                </a:path>
              </a:pathLst>
            </a:custGeom>
            <a:solidFill>
              <a:srgbClr val="000000">
                <a:alpha val="0"/>
              </a:srgbClr>
            </a:solidFill>
            <a:ln w="19050" cap="rnd">
              <a:solidFill>
                <a:srgbClr val="FFFFFF"/>
              </a:solidFill>
              <a:prstDash val="solid"/>
              <a:round/>
            </a:ln>
          </p:spPr>
        </p:sp>
        <p:sp>
          <p:nvSpPr>
            <p:cNvPr name="TextBox 7" id="7"/>
            <p:cNvSpPr txBox="true"/>
            <p:nvPr/>
          </p:nvSpPr>
          <p:spPr>
            <a:xfrm>
              <a:off x="0" y="9525"/>
              <a:ext cx="1036536" cy="170267"/>
            </a:xfrm>
            <a:prstGeom prst="rect">
              <a:avLst/>
            </a:prstGeom>
          </p:spPr>
          <p:txBody>
            <a:bodyPr anchor="ctr" rtlCol="false" tIns="50800" lIns="50800" bIns="50800" rIns="50800"/>
            <a:lstStyle/>
            <a:p>
              <a:pPr algn="ctr">
                <a:lnSpc>
                  <a:spcPts val="2419"/>
                </a:lnSpc>
              </a:pPr>
            </a:p>
          </p:txBody>
        </p:sp>
      </p:grpSp>
      <p:sp>
        <p:nvSpPr>
          <p:cNvPr name="Freeform 8" id="8"/>
          <p:cNvSpPr/>
          <p:nvPr/>
        </p:nvSpPr>
        <p:spPr>
          <a:xfrm flipH="false" flipV="false" rot="-1185208">
            <a:off x="15777190" y="2214574"/>
            <a:ext cx="1318931" cy="1342680"/>
          </a:xfrm>
          <a:custGeom>
            <a:avLst/>
            <a:gdLst/>
            <a:ahLst/>
            <a:cxnLst/>
            <a:rect r="r" b="b" t="t" l="l"/>
            <a:pathLst>
              <a:path h="1342680" w="1318931">
                <a:moveTo>
                  <a:pt x="0" y="0"/>
                </a:moveTo>
                <a:lnTo>
                  <a:pt x="1318932" y="0"/>
                </a:lnTo>
                <a:lnTo>
                  <a:pt x="1318932" y="1342680"/>
                </a:lnTo>
                <a:lnTo>
                  <a:pt x="0" y="1342680"/>
                </a:lnTo>
                <a:lnTo>
                  <a:pt x="0" y="0"/>
                </a:lnTo>
                <a:close/>
              </a:path>
            </a:pathLst>
          </a:custGeom>
          <a:blipFill>
            <a:blip r:embed="rId7"/>
            <a:stretch>
              <a:fillRect l="0" t="0" r="-821" b="0"/>
            </a:stretch>
          </a:blipFill>
        </p:spPr>
      </p:sp>
      <p:sp>
        <p:nvSpPr>
          <p:cNvPr name="Freeform 9" id="9"/>
          <p:cNvSpPr/>
          <p:nvPr/>
        </p:nvSpPr>
        <p:spPr>
          <a:xfrm flipH="false" flipV="false" rot="-1185208">
            <a:off x="1611218" y="7723007"/>
            <a:ext cx="877981" cy="893790"/>
          </a:xfrm>
          <a:custGeom>
            <a:avLst/>
            <a:gdLst/>
            <a:ahLst/>
            <a:cxnLst/>
            <a:rect r="r" b="b" t="t" l="l"/>
            <a:pathLst>
              <a:path h="893790" w="877981">
                <a:moveTo>
                  <a:pt x="0" y="0"/>
                </a:moveTo>
                <a:lnTo>
                  <a:pt x="877981" y="0"/>
                </a:lnTo>
                <a:lnTo>
                  <a:pt x="877981" y="893790"/>
                </a:lnTo>
                <a:lnTo>
                  <a:pt x="0" y="893790"/>
                </a:lnTo>
                <a:lnTo>
                  <a:pt x="0" y="0"/>
                </a:lnTo>
                <a:close/>
              </a:path>
            </a:pathLst>
          </a:custGeom>
          <a:blipFill>
            <a:blip r:embed="rId7"/>
            <a:stretch>
              <a:fillRect l="0" t="0" r="-821" b="0"/>
            </a:stretch>
          </a:blipFill>
        </p:spPr>
      </p:sp>
      <p:sp>
        <p:nvSpPr>
          <p:cNvPr name="Freeform 10" id="10"/>
          <p:cNvSpPr/>
          <p:nvPr/>
        </p:nvSpPr>
        <p:spPr>
          <a:xfrm flipH="false" flipV="false" rot="0">
            <a:off x="16713906" y="7351041"/>
            <a:ext cx="2065296" cy="2070473"/>
          </a:xfrm>
          <a:custGeom>
            <a:avLst/>
            <a:gdLst/>
            <a:ahLst/>
            <a:cxnLst/>
            <a:rect r="r" b="b" t="t" l="l"/>
            <a:pathLst>
              <a:path h="2070473" w="2065296">
                <a:moveTo>
                  <a:pt x="0" y="0"/>
                </a:moveTo>
                <a:lnTo>
                  <a:pt x="2065297" y="0"/>
                </a:lnTo>
                <a:lnTo>
                  <a:pt x="2065297" y="2070473"/>
                </a:lnTo>
                <a:lnTo>
                  <a:pt x="0" y="2070473"/>
                </a:lnTo>
                <a:lnTo>
                  <a:pt x="0" y="0"/>
                </a:lnTo>
                <a:close/>
              </a:path>
            </a:pathLst>
          </a:custGeom>
          <a:blipFill>
            <a:blip r:embed="rId8"/>
            <a:stretch>
              <a:fillRect l="0" t="0" r="0" b="0"/>
            </a:stretch>
          </a:blipFill>
        </p:spPr>
      </p:sp>
      <p:sp>
        <p:nvSpPr>
          <p:cNvPr name="Freeform 11" id="11"/>
          <p:cNvSpPr/>
          <p:nvPr/>
        </p:nvSpPr>
        <p:spPr>
          <a:xfrm flipH="false" flipV="false" rot="0">
            <a:off x="1570598" y="2542773"/>
            <a:ext cx="1212918" cy="1215958"/>
          </a:xfrm>
          <a:custGeom>
            <a:avLst/>
            <a:gdLst/>
            <a:ahLst/>
            <a:cxnLst/>
            <a:rect r="r" b="b" t="t" l="l"/>
            <a:pathLst>
              <a:path h="1215958" w="1212918">
                <a:moveTo>
                  <a:pt x="0" y="0"/>
                </a:moveTo>
                <a:lnTo>
                  <a:pt x="1212918" y="0"/>
                </a:lnTo>
                <a:lnTo>
                  <a:pt x="1212918" y="1215958"/>
                </a:lnTo>
                <a:lnTo>
                  <a:pt x="0" y="1215958"/>
                </a:lnTo>
                <a:lnTo>
                  <a:pt x="0" y="0"/>
                </a:lnTo>
                <a:close/>
              </a:path>
            </a:pathLst>
          </a:custGeom>
          <a:blipFill>
            <a:blip r:embed="rId9"/>
            <a:stretch>
              <a:fillRect l="0" t="0" r="0" b="0"/>
            </a:stretch>
          </a:blipFill>
        </p:spPr>
      </p:sp>
      <p:sp>
        <p:nvSpPr>
          <p:cNvPr name="TextBox 12" id="12"/>
          <p:cNvSpPr txBox="true"/>
          <p:nvPr/>
        </p:nvSpPr>
        <p:spPr>
          <a:xfrm rot="0">
            <a:off x="3439774" y="3625381"/>
            <a:ext cx="11864965" cy="3316599"/>
          </a:xfrm>
          <a:prstGeom prst="rect">
            <a:avLst/>
          </a:prstGeom>
        </p:spPr>
        <p:txBody>
          <a:bodyPr anchor="t" rtlCol="false" tIns="0" lIns="0" bIns="0" rIns="0">
            <a:spAutoFit/>
          </a:bodyPr>
          <a:lstStyle/>
          <a:p>
            <a:pPr algn="ctr">
              <a:lnSpc>
                <a:spcPts val="8820"/>
              </a:lnSpc>
            </a:pPr>
            <a:r>
              <a:rPr lang="en-US" b="true" sz="6300" spc="560">
                <a:solidFill>
                  <a:srgbClr val="FFFFFF"/>
                </a:solidFill>
                <a:latin typeface="Cy Grotesk Wide Semi-Bold"/>
                <a:ea typeface="Cy Grotesk Wide Semi-Bold"/>
                <a:cs typeface="Cy Grotesk Wide Semi-Bold"/>
                <a:sym typeface="Cy Grotesk Wide Semi-Bold"/>
              </a:rPr>
              <a:t>SPACE BIOLOGY KNOWLEDGE SEARCH ENGINE</a:t>
            </a:r>
          </a:p>
        </p:txBody>
      </p:sp>
      <p:sp>
        <p:nvSpPr>
          <p:cNvPr name="TextBox 13" id="13"/>
          <p:cNvSpPr txBox="true"/>
          <p:nvPr/>
        </p:nvSpPr>
        <p:spPr>
          <a:xfrm rot="0">
            <a:off x="7248717" y="8876030"/>
            <a:ext cx="3790566" cy="349250"/>
          </a:xfrm>
          <a:prstGeom prst="rect">
            <a:avLst/>
          </a:prstGeom>
        </p:spPr>
        <p:txBody>
          <a:bodyPr anchor="t" rtlCol="false" tIns="0" lIns="0" bIns="0" rIns="0">
            <a:spAutoFit/>
          </a:bodyPr>
          <a:lstStyle/>
          <a:p>
            <a:pPr algn="ctr">
              <a:lnSpc>
                <a:spcPts val="2800"/>
              </a:lnSpc>
            </a:pPr>
            <a:r>
              <a:rPr lang="en-US" sz="2000">
                <a:solidFill>
                  <a:srgbClr val="FFFFFF"/>
                </a:solidFill>
                <a:latin typeface="DM Sans"/>
                <a:ea typeface="DM Sans"/>
                <a:cs typeface="DM Sans"/>
                <a:sym typeface="DM Sans"/>
              </a:rPr>
              <a:t>www.reallygreatsite.com</a:t>
            </a:r>
          </a:p>
        </p:txBody>
      </p:sp>
      <p:sp>
        <p:nvSpPr>
          <p:cNvPr name="TextBox 14" id="14"/>
          <p:cNvSpPr txBox="true"/>
          <p:nvPr/>
        </p:nvSpPr>
        <p:spPr>
          <a:xfrm rot="0">
            <a:off x="15772655" y="830263"/>
            <a:ext cx="1486645" cy="349250"/>
          </a:xfrm>
          <a:prstGeom prst="rect">
            <a:avLst/>
          </a:prstGeom>
        </p:spPr>
        <p:txBody>
          <a:bodyPr anchor="t" rtlCol="false" tIns="0" lIns="0" bIns="0" rIns="0">
            <a:spAutoFit/>
          </a:bodyPr>
          <a:lstStyle/>
          <a:p>
            <a:pPr algn="r">
              <a:lnSpc>
                <a:spcPts val="2800"/>
              </a:lnSpc>
            </a:pPr>
            <a:r>
              <a:rPr lang="en-US" sz="2000">
                <a:solidFill>
                  <a:srgbClr val="FFFFFF"/>
                </a:solidFill>
                <a:latin typeface="DM Sans"/>
                <a:ea typeface="DM Sans"/>
                <a:cs typeface="DM Sans"/>
                <a:sym typeface="DM Sans"/>
              </a:rPr>
              <a:t>Borcelle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575791" y="6072384"/>
            <a:ext cx="9611110" cy="5406249"/>
          </a:xfrm>
          <a:custGeom>
            <a:avLst/>
            <a:gdLst/>
            <a:ahLst/>
            <a:cxnLst/>
            <a:rect r="r" b="b" t="t" l="l"/>
            <a:pathLst>
              <a:path h="5406249" w="9611110">
                <a:moveTo>
                  <a:pt x="0" y="0"/>
                </a:moveTo>
                <a:lnTo>
                  <a:pt x="9611110" y="0"/>
                </a:lnTo>
                <a:lnTo>
                  <a:pt x="9611110" y="5406250"/>
                </a:lnTo>
                <a:lnTo>
                  <a:pt x="0" y="5406250"/>
                </a:lnTo>
                <a:lnTo>
                  <a:pt x="0" y="0"/>
                </a:lnTo>
                <a:close/>
              </a:path>
            </a:pathLst>
          </a:custGeom>
          <a:blipFill>
            <a:blip r:embed="rId3"/>
            <a:stretch>
              <a:fillRect l="0" t="0" r="0" b="0"/>
            </a:stretch>
          </a:blipFill>
        </p:spPr>
      </p:sp>
      <p:sp>
        <p:nvSpPr>
          <p:cNvPr name="Freeform 4" id="4"/>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17517" y="1236662"/>
            <a:ext cx="3708462" cy="453517"/>
          </a:xfrm>
          <a:prstGeom prst="rect">
            <a:avLst/>
          </a:prstGeom>
        </p:spPr>
        <p:txBody>
          <a:bodyPr anchor="t" rtlCol="false" tIns="0" lIns="0" bIns="0" rIns="0">
            <a:spAutoFit/>
          </a:bodyPr>
          <a:lstStyle/>
          <a:p>
            <a:pPr algn="l">
              <a:lnSpc>
                <a:spcPts val="3433"/>
              </a:lnSpc>
            </a:pPr>
            <a:r>
              <a:rPr lang="en-US" sz="3399" b="true">
                <a:solidFill>
                  <a:srgbClr val="FFFFFF"/>
                </a:solidFill>
                <a:latin typeface="DM Sans Bold"/>
                <a:ea typeface="DM Sans Bold"/>
                <a:cs typeface="DM Sans Bold"/>
                <a:sym typeface="DM Sans Bold"/>
              </a:rPr>
              <a:t>PROJECT AIM</a:t>
            </a:r>
          </a:p>
        </p:txBody>
      </p:sp>
      <p:sp>
        <p:nvSpPr>
          <p:cNvPr name="TextBox 7" id="7"/>
          <p:cNvSpPr txBox="true"/>
          <p:nvPr/>
        </p:nvSpPr>
        <p:spPr>
          <a:xfrm rot="0">
            <a:off x="1817517" y="6814782"/>
            <a:ext cx="3987069" cy="474980"/>
          </a:xfrm>
          <a:prstGeom prst="rect">
            <a:avLst/>
          </a:prstGeom>
        </p:spPr>
        <p:txBody>
          <a:bodyPr anchor="t" rtlCol="false" tIns="0" lIns="0" bIns="0" rIns="0">
            <a:spAutoFit/>
          </a:bodyPr>
          <a:lstStyle/>
          <a:p>
            <a:pPr algn="l">
              <a:lnSpc>
                <a:spcPts val="3534"/>
              </a:lnSpc>
            </a:pPr>
            <a:r>
              <a:rPr lang="en-US" sz="3499" b="true">
                <a:solidFill>
                  <a:srgbClr val="FFFFFF"/>
                </a:solidFill>
                <a:latin typeface="DM Sans Bold"/>
                <a:ea typeface="DM Sans Bold"/>
                <a:cs typeface="DM Sans Bold"/>
                <a:sym typeface="DM Sans Bold"/>
              </a:rPr>
              <a:t>TEAM MEMBERS</a:t>
            </a:r>
          </a:p>
        </p:txBody>
      </p:sp>
      <p:sp>
        <p:nvSpPr>
          <p:cNvPr name="TextBox 8" id="8"/>
          <p:cNvSpPr txBox="true"/>
          <p:nvPr/>
        </p:nvSpPr>
        <p:spPr>
          <a:xfrm rot="0">
            <a:off x="1817517" y="2070678"/>
            <a:ext cx="13955139" cy="4225925"/>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The Space Biology Knowledge Search Engine is designed to provide accessible, comprehensive exploration of NASA’s space biology research. It integrates data from multiple NASA Open Science Data Repositories into a centralized platform for Spaceflight Life Investigations (SLIs). Using AI-powered summarization with Google’s Gemini, the system delivers clear, grounded explanations of complex studies, helping users understand how microgravity, radiation, and other spaceflight factors affect living organisms—from microbes to humans.</a:t>
            </a:r>
          </a:p>
          <a:p>
            <a:pPr algn="l">
              <a:lnSpc>
                <a:spcPts val="2800"/>
              </a:lnSpc>
            </a:pPr>
            <a:r>
              <a:rPr lang="en-US" sz="2000">
                <a:solidFill>
                  <a:srgbClr val="FFFFFF"/>
                </a:solidFill>
                <a:latin typeface="DM Sans"/>
                <a:ea typeface="DM Sans"/>
                <a:cs typeface="DM Sans"/>
                <a:sym typeface="DM Sans"/>
              </a:rPr>
              <a:t>Key features include categorized search filters, detailed metadata tagging, and intuitive navigation, allowing users to find studies by species, research field, or experimental procedure. The repository encompasses data from over 500 biological experiments, covering microbial behavior, plant growth, and human health in space.</a:t>
            </a:r>
          </a:p>
          <a:p>
            <a:pPr algn="l">
              <a:lnSpc>
                <a:spcPts val="2800"/>
              </a:lnSpc>
            </a:pPr>
            <a:r>
              <a:rPr lang="en-US" sz="2000">
                <a:solidFill>
                  <a:srgbClr val="FFFFFF"/>
                </a:solidFill>
                <a:latin typeface="DM Sans"/>
                <a:ea typeface="DM Sans"/>
                <a:cs typeface="DM Sans"/>
                <a:sym typeface="DM Sans"/>
              </a:rPr>
              <a:t>Additionally, the platform supports bioinformatics analyses, including molecular pathway exploration and omics data interpretation, to advance understanding of space-induced biological changes. Ultimately, this project aims to democratize space biology research, making it more accessible and interpretable for scientists, students, and space enthusiasts alike—fostering innovation in both space exploration and Earth-based biomedical research</a:t>
            </a:r>
          </a:p>
        </p:txBody>
      </p:sp>
      <p:sp>
        <p:nvSpPr>
          <p:cNvPr name="TextBox 9" id="9"/>
          <p:cNvSpPr txBox="true"/>
          <p:nvPr/>
        </p:nvSpPr>
        <p:spPr>
          <a:xfrm rot="0">
            <a:off x="1817517" y="7684117"/>
            <a:ext cx="4791313" cy="1889761"/>
          </a:xfrm>
          <a:prstGeom prst="rect">
            <a:avLst/>
          </a:prstGeom>
        </p:spPr>
        <p:txBody>
          <a:bodyPr anchor="t" rtlCol="false" tIns="0" lIns="0" bIns="0" rIns="0">
            <a:spAutoFit/>
          </a:bodyPr>
          <a:lstStyle/>
          <a:p>
            <a:pPr algn="just">
              <a:lnSpc>
                <a:spcPts val="5039"/>
              </a:lnSpc>
            </a:pPr>
            <a:r>
              <a:rPr lang="en-US" sz="3599">
                <a:solidFill>
                  <a:srgbClr val="FFFFFF"/>
                </a:solidFill>
                <a:latin typeface="DM Sans"/>
                <a:ea typeface="DM Sans"/>
                <a:cs typeface="DM Sans"/>
                <a:sym typeface="DM Sans"/>
              </a:rPr>
              <a:t>ALEENA JOSEPH</a:t>
            </a:r>
          </a:p>
          <a:p>
            <a:pPr algn="just">
              <a:lnSpc>
                <a:spcPts val="5039"/>
              </a:lnSpc>
            </a:pPr>
            <a:r>
              <a:rPr lang="en-US" sz="3599">
                <a:solidFill>
                  <a:srgbClr val="FFFFFF"/>
                </a:solidFill>
                <a:latin typeface="DM Sans"/>
                <a:ea typeface="DM Sans"/>
                <a:cs typeface="DM Sans"/>
                <a:sym typeface="DM Sans"/>
              </a:rPr>
              <a:t>ANEENA JOSAN</a:t>
            </a:r>
          </a:p>
          <a:p>
            <a:pPr algn="just">
              <a:lnSpc>
                <a:spcPts val="5039"/>
              </a:lnSpc>
            </a:pPr>
          </a:p>
        </p:txBody>
      </p:sp>
      <p:sp>
        <p:nvSpPr>
          <p:cNvPr name="TextBox 10" id="10"/>
          <p:cNvSpPr txBox="true"/>
          <p:nvPr/>
        </p:nvSpPr>
        <p:spPr>
          <a:xfrm rot="0">
            <a:off x="15772655" y="830263"/>
            <a:ext cx="1486645" cy="349250"/>
          </a:xfrm>
          <a:prstGeom prst="rect">
            <a:avLst/>
          </a:prstGeom>
        </p:spPr>
        <p:txBody>
          <a:bodyPr anchor="t" rtlCol="false" tIns="0" lIns="0" bIns="0" rIns="0">
            <a:spAutoFit/>
          </a:bodyPr>
          <a:lstStyle/>
          <a:p>
            <a:pPr algn="r">
              <a:lnSpc>
                <a:spcPts val="2800"/>
              </a:lnSpc>
            </a:pPr>
            <a:r>
              <a:rPr lang="en-US" sz="2000">
                <a:solidFill>
                  <a:srgbClr val="FFFFFF"/>
                </a:solidFill>
                <a:latin typeface="DM Sans"/>
                <a:ea typeface="DM Sans"/>
                <a:cs typeface="DM Sans"/>
                <a:sym typeface="DM Sans"/>
              </a:rPr>
              <a:t>Borcelle </a:t>
            </a:r>
          </a:p>
        </p:txBody>
      </p:sp>
      <p:sp>
        <p:nvSpPr>
          <p:cNvPr name="TextBox 11" id="11"/>
          <p:cNvSpPr txBox="true"/>
          <p:nvPr/>
        </p:nvSpPr>
        <p:spPr>
          <a:xfrm rot="0">
            <a:off x="7180134" y="7684117"/>
            <a:ext cx="4791313" cy="1889761"/>
          </a:xfrm>
          <a:prstGeom prst="rect">
            <a:avLst/>
          </a:prstGeom>
        </p:spPr>
        <p:txBody>
          <a:bodyPr anchor="t" rtlCol="false" tIns="0" lIns="0" bIns="0" rIns="0">
            <a:spAutoFit/>
          </a:bodyPr>
          <a:lstStyle/>
          <a:p>
            <a:pPr algn="just">
              <a:lnSpc>
                <a:spcPts val="5039"/>
              </a:lnSpc>
            </a:pPr>
            <a:r>
              <a:rPr lang="en-US" sz="3599">
                <a:solidFill>
                  <a:srgbClr val="FFFFFF"/>
                </a:solidFill>
                <a:latin typeface="DM Sans"/>
                <a:ea typeface="DM Sans"/>
                <a:cs typeface="DM Sans"/>
                <a:sym typeface="DM Sans"/>
              </a:rPr>
              <a:t>DEVIKA M</a:t>
            </a:r>
          </a:p>
          <a:p>
            <a:pPr algn="just">
              <a:lnSpc>
                <a:spcPts val="5039"/>
              </a:lnSpc>
            </a:pPr>
            <a:r>
              <a:rPr lang="en-US" sz="3599">
                <a:solidFill>
                  <a:srgbClr val="FFFFFF"/>
                </a:solidFill>
                <a:latin typeface="DM Sans"/>
                <a:ea typeface="DM Sans"/>
                <a:cs typeface="DM Sans"/>
                <a:sym typeface="DM Sans"/>
              </a:rPr>
              <a:t>AMRITHA PRIYA R S</a:t>
            </a:r>
          </a:p>
          <a:p>
            <a:pPr algn="just">
              <a:lnSpc>
                <a:spcPts val="503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061428" y="5526180"/>
            <a:ext cx="9611110" cy="5406249"/>
          </a:xfrm>
          <a:custGeom>
            <a:avLst/>
            <a:gdLst/>
            <a:ahLst/>
            <a:cxnLst/>
            <a:rect r="r" b="b" t="t" l="l"/>
            <a:pathLst>
              <a:path h="5406249" w="9611110">
                <a:moveTo>
                  <a:pt x="0" y="0"/>
                </a:moveTo>
                <a:lnTo>
                  <a:pt x="9611110" y="0"/>
                </a:lnTo>
                <a:lnTo>
                  <a:pt x="9611110" y="5406249"/>
                </a:lnTo>
                <a:lnTo>
                  <a:pt x="0" y="5406249"/>
                </a:lnTo>
                <a:lnTo>
                  <a:pt x="0" y="0"/>
                </a:lnTo>
                <a:close/>
              </a:path>
            </a:pathLst>
          </a:custGeom>
          <a:blipFill>
            <a:blip r:embed="rId3"/>
            <a:stretch>
              <a:fillRect l="0" t="0" r="0" b="0"/>
            </a:stretch>
          </a:blipFill>
        </p:spPr>
      </p:sp>
      <p:grpSp>
        <p:nvGrpSpPr>
          <p:cNvPr name="Group 4" id="4"/>
          <p:cNvGrpSpPr/>
          <p:nvPr/>
        </p:nvGrpSpPr>
        <p:grpSpPr>
          <a:xfrm rot="0">
            <a:off x="6166556" y="2016164"/>
            <a:ext cx="11722035" cy="5517927"/>
            <a:chOff x="0" y="0"/>
            <a:chExt cx="3096571" cy="1457653"/>
          </a:xfrm>
        </p:grpSpPr>
        <p:sp>
          <p:nvSpPr>
            <p:cNvPr name="Freeform 5" id="5"/>
            <p:cNvSpPr/>
            <p:nvPr/>
          </p:nvSpPr>
          <p:spPr>
            <a:xfrm flipH="false" flipV="false" rot="0">
              <a:off x="0" y="0"/>
              <a:ext cx="3096571" cy="1457652"/>
            </a:xfrm>
            <a:custGeom>
              <a:avLst/>
              <a:gdLst/>
              <a:ahLst/>
              <a:cxnLst/>
              <a:rect r="r" b="b" t="t" l="l"/>
              <a:pathLst>
                <a:path h="1457652" w="3096571">
                  <a:moveTo>
                    <a:pt x="15191" y="0"/>
                  </a:moveTo>
                  <a:lnTo>
                    <a:pt x="3081381" y="0"/>
                  </a:lnTo>
                  <a:cubicBezTo>
                    <a:pt x="3085409" y="0"/>
                    <a:pt x="3089273" y="1600"/>
                    <a:pt x="3092122" y="4449"/>
                  </a:cubicBezTo>
                  <a:cubicBezTo>
                    <a:pt x="3094971" y="7298"/>
                    <a:pt x="3096571" y="11162"/>
                    <a:pt x="3096571" y="15191"/>
                  </a:cubicBezTo>
                  <a:lnTo>
                    <a:pt x="3096571" y="1442462"/>
                  </a:lnTo>
                  <a:cubicBezTo>
                    <a:pt x="3096571" y="1450851"/>
                    <a:pt x="3089770" y="1457652"/>
                    <a:pt x="3081381" y="1457652"/>
                  </a:cubicBezTo>
                  <a:lnTo>
                    <a:pt x="15191" y="1457652"/>
                  </a:lnTo>
                  <a:cubicBezTo>
                    <a:pt x="11162" y="1457652"/>
                    <a:pt x="7298" y="1456052"/>
                    <a:pt x="4449" y="1453203"/>
                  </a:cubicBezTo>
                  <a:cubicBezTo>
                    <a:pt x="1600" y="1450354"/>
                    <a:pt x="0" y="1446491"/>
                    <a:pt x="0" y="1442462"/>
                  </a:cubicBezTo>
                  <a:lnTo>
                    <a:pt x="0" y="15191"/>
                  </a:lnTo>
                  <a:cubicBezTo>
                    <a:pt x="0" y="11162"/>
                    <a:pt x="1600" y="7298"/>
                    <a:pt x="4449" y="4449"/>
                  </a:cubicBezTo>
                  <a:cubicBezTo>
                    <a:pt x="7298" y="1600"/>
                    <a:pt x="11162" y="0"/>
                    <a:pt x="15191" y="0"/>
                  </a:cubicBezTo>
                  <a:close/>
                </a:path>
              </a:pathLst>
            </a:custGeom>
            <a:blipFill>
              <a:blip r:embed="rId4"/>
              <a:stretch>
                <a:fillRect l="-10077" t="-10462" r="0" b="-320"/>
              </a:stretch>
            </a:blipFill>
          </p:spPr>
        </p:sp>
      </p:grpSp>
      <p:sp>
        <p:nvSpPr>
          <p:cNvPr name="Freeform 6" id="6"/>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8473394" y="8229305"/>
            <a:ext cx="1341212" cy="1344573"/>
          </a:xfrm>
          <a:custGeom>
            <a:avLst/>
            <a:gdLst/>
            <a:ahLst/>
            <a:cxnLst/>
            <a:rect r="r" b="b" t="t" l="l"/>
            <a:pathLst>
              <a:path h="1344573" w="1341212">
                <a:moveTo>
                  <a:pt x="0" y="0"/>
                </a:moveTo>
                <a:lnTo>
                  <a:pt x="1341212" y="0"/>
                </a:lnTo>
                <a:lnTo>
                  <a:pt x="1341212" y="1344573"/>
                </a:lnTo>
                <a:lnTo>
                  <a:pt x="0" y="1344573"/>
                </a:lnTo>
                <a:lnTo>
                  <a:pt x="0" y="0"/>
                </a:lnTo>
                <a:close/>
              </a:path>
            </a:pathLst>
          </a:custGeom>
          <a:blipFill>
            <a:blip r:embed="rId9"/>
            <a:stretch>
              <a:fillRect l="0" t="0" r="0" b="0"/>
            </a:stretch>
          </a:blipFill>
        </p:spPr>
      </p:sp>
      <p:sp>
        <p:nvSpPr>
          <p:cNvPr name="TextBox 9" id="9"/>
          <p:cNvSpPr txBox="true"/>
          <p:nvPr/>
        </p:nvSpPr>
        <p:spPr>
          <a:xfrm rot="0">
            <a:off x="1028700" y="2468208"/>
            <a:ext cx="4511670" cy="1758950"/>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This project benefits the scientific community by streamlining access to voluminous and diverse space biology datasets, promoting better data interpretation and discovery. </a:t>
            </a:r>
          </a:p>
        </p:txBody>
      </p:sp>
      <p:sp>
        <p:nvSpPr>
          <p:cNvPr name="TextBox 10" id="10"/>
          <p:cNvSpPr txBox="true"/>
          <p:nvPr/>
        </p:nvSpPr>
        <p:spPr>
          <a:xfrm rot="0">
            <a:off x="1028700" y="5095875"/>
            <a:ext cx="4366794" cy="2111375"/>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It supports astronauts' health research and accelerates new insights into how living organisms respond to space conditions, which is crucial for future long-duration missions.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061428" y="5526180"/>
            <a:ext cx="9611110" cy="5406249"/>
          </a:xfrm>
          <a:custGeom>
            <a:avLst/>
            <a:gdLst/>
            <a:ahLst/>
            <a:cxnLst/>
            <a:rect r="r" b="b" t="t" l="l"/>
            <a:pathLst>
              <a:path h="5406249" w="9611110">
                <a:moveTo>
                  <a:pt x="0" y="0"/>
                </a:moveTo>
                <a:lnTo>
                  <a:pt x="9611110" y="0"/>
                </a:lnTo>
                <a:lnTo>
                  <a:pt x="9611110" y="5406249"/>
                </a:lnTo>
                <a:lnTo>
                  <a:pt x="0" y="5406249"/>
                </a:lnTo>
                <a:lnTo>
                  <a:pt x="0" y="0"/>
                </a:lnTo>
                <a:close/>
              </a:path>
            </a:pathLst>
          </a:custGeom>
          <a:blipFill>
            <a:blip r:embed="rId3"/>
            <a:stretch>
              <a:fillRect l="0" t="0" r="0" b="0"/>
            </a:stretch>
          </a:blipFill>
        </p:spPr>
      </p:sp>
      <p:sp>
        <p:nvSpPr>
          <p:cNvPr name="Freeform 4" id="4"/>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73394" y="8229305"/>
            <a:ext cx="1341212" cy="1344573"/>
          </a:xfrm>
          <a:custGeom>
            <a:avLst/>
            <a:gdLst/>
            <a:ahLst/>
            <a:cxnLst/>
            <a:rect r="r" b="b" t="t" l="l"/>
            <a:pathLst>
              <a:path h="1344573" w="1341212">
                <a:moveTo>
                  <a:pt x="0" y="0"/>
                </a:moveTo>
                <a:lnTo>
                  <a:pt x="1341212" y="0"/>
                </a:lnTo>
                <a:lnTo>
                  <a:pt x="1341212" y="1344573"/>
                </a:lnTo>
                <a:lnTo>
                  <a:pt x="0" y="1344573"/>
                </a:lnTo>
                <a:lnTo>
                  <a:pt x="0" y="0"/>
                </a:lnTo>
                <a:close/>
              </a:path>
            </a:pathLst>
          </a:custGeom>
          <a:blipFill>
            <a:blip r:embed="rId8"/>
            <a:stretch>
              <a:fillRect l="0" t="0" r="0" b="0"/>
            </a:stretch>
          </a:blipFill>
        </p:spPr>
      </p:sp>
      <p:sp>
        <p:nvSpPr>
          <p:cNvPr name="Freeform 7" id="7"/>
          <p:cNvSpPr/>
          <p:nvPr/>
        </p:nvSpPr>
        <p:spPr>
          <a:xfrm flipH="false" flipV="false" rot="0">
            <a:off x="6528638" y="2366489"/>
            <a:ext cx="10730662" cy="5554023"/>
          </a:xfrm>
          <a:custGeom>
            <a:avLst/>
            <a:gdLst/>
            <a:ahLst/>
            <a:cxnLst/>
            <a:rect r="r" b="b" t="t" l="l"/>
            <a:pathLst>
              <a:path h="5554023" w="10730662">
                <a:moveTo>
                  <a:pt x="0" y="0"/>
                </a:moveTo>
                <a:lnTo>
                  <a:pt x="10730662" y="0"/>
                </a:lnTo>
                <a:lnTo>
                  <a:pt x="10730662" y="5554022"/>
                </a:lnTo>
                <a:lnTo>
                  <a:pt x="0" y="5554022"/>
                </a:lnTo>
                <a:lnTo>
                  <a:pt x="0" y="0"/>
                </a:lnTo>
                <a:close/>
              </a:path>
            </a:pathLst>
          </a:custGeom>
          <a:blipFill>
            <a:blip r:embed="rId9"/>
            <a:stretch>
              <a:fillRect l="-2973" t="0" r="-6279" b="0"/>
            </a:stretch>
          </a:blipFill>
        </p:spPr>
      </p:sp>
      <p:sp>
        <p:nvSpPr>
          <p:cNvPr name="TextBox 8" id="8"/>
          <p:cNvSpPr txBox="true"/>
          <p:nvPr/>
        </p:nvSpPr>
        <p:spPr>
          <a:xfrm rot="0">
            <a:off x="1817517" y="2449559"/>
            <a:ext cx="4511670" cy="1758950"/>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Our project uses AI, specifically Google’s Gemini, to generate enhanced, grounded textual summaries of search results from the OSDR API. </a:t>
            </a:r>
          </a:p>
        </p:txBody>
      </p:sp>
      <p:sp>
        <p:nvSpPr>
          <p:cNvPr name="TextBox 9" id="9"/>
          <p:cNvSpPr txBox="true"/>
          <p:nvPr/>
        </p:nvSpPr>
        <p:spPr>
          <a:xfrm rot="0">
            <a:off x="1817517" y="5095875"/>
            <a:ext cx="4366794" cy="2463800"/>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This helps users receive clear, accessible explanations of space biology studies and findings, starting from experimental protocols to summarized biomedical insights relevant for both researchers and the general public.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061428" y="5526180"/>
            <a:ext cx="9611110" cy="5406249"/>
          </a:xfrm>
          <a:custGeom>
            <a:avLst/>
            <a:gdLst/>
            <a:ahLst/>
            <a:cxnLst/>
            <a:rect r="r" b="b" t="t" l="l"/>
            <a:pathLst>
              <a:path h="5406249" w="9611110">
                <a:moveTo>
                  <a:pt x="0" y="0"/>
                </a:moveTo>
                <a:lnTo>
                  <a:pt x="9611110" y="0"/>
                </a:lnTo>
                <a:lnTo>
                  <a:pt x="9611110" y="5406249"/>
                </a:lnTo>
                <a:lnTo>
                  <a:pt x="0" y="5406249"/>
                </a:lnTo>
                <a:lnTo>
                  <a:pt x="0" y="0"/>
                </a:lnTo>
                <a:close/>
              </a:path>
            </a:pathLst>
          </a:custGeom>
          <a:blipFill>
            <a:blip r:embed="rId3"/>
            <a:stretch>
              <a:fillRect l="0" t="0" r="0" b="0"/>
            </a:stretch>
          </a:blipFill>
        </p:spPr>
      </p:sp>
      <p:sp>
        <p:nvSpPr>
          <p:cNvPr name="Freeform 4" id="4"/>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73394" y="8229305"/>
            <a:ext cx="1341212" cy="1344573"/>
          </a:xfrm>
          <a:custGeom>
            <a:avLst/>
            <a:gdLst/>
            <a:ahLst/>
            <a:cxnLst/>
            <a:rect r="r" b="b" t="t" l="l"/>
            <a:pathLst>
              <a:path h="1344573" w="1341212">
                <a:moveTo>
                  <a:pt x="0" y="0"/>
                </a:moveTo>
                <a:lnTo>
                  <a:pt x="1341212" y="0"/>
                </a:lnTo>
                <a:lnTo>
                  <a:pt x="1341212" y="1344573"/>
                </a:lnTo>
                <a:lnTo>
                  <a:pt x="0" y="1344573"/>
                </a:lnTo>
                <a:lnTo>
                  <a:pt x="0" y="0"/>
                </a:lnTo>
                <a:close/>
              </a:path>
            </a:pathLst>
          </a:custGeom>
          <a:blipFill>
            <a:blip r:embed="rId8"/>
            <a:stretch>
              <a:fillRect l="0" t="0" r="0" b="0"/>
            </a:stretch>
          </a:blipFill>
        </p:spPr>
      </p:sp>
      <p:sp>
        <p:nvSpPr>
          <p:cNvPr name="Freeform 7" id="7"/>
          <p:cNvSpPr/>
          <p:nvPr/>
        </p:nvSpPr>
        <p:spPr>
          <a:xfrm flipH="false" flipV="false" rot="0">
            <a:off x="6425629" y="2611703"/>
            <a:ext cx="11301259" cy="5353971"/>
          </a:xfrm>
          <a:custGeom>
            <a:avLst/>
            <a:gdLst/>
            <a:ahLst/>
            <a:cxnLst/>
            <a:rect r="r" b="b" t="t" l="l"/>
            <a:pathLst>
              <a:path h="5353971" w="11301259">
                <a:moveTo>
                  <a:pt x="0" y="0"/>
                </a:moveTo>
                <a:lnTo>
                  <a:pt x="11301259" y="0"/>
                </a:lnTo>
                <a:lnTo>
                  <a:pt x="11301259" y="5353972"/>
                </a:lnTo>
                <a:lnTo>
                  <a:pt x="0" y="5353972"/>
                </a:lnTo>
                <a:lnTo>
                  <a:pt x="0" y="0"/>
                </a:lnTo>
                <a:close/>
              </a:path>
            </a:pathLst>
          </a:custGeom>
          <a:blipFill>
            <a:blip r:embed="rId9"/>
            <a:stretch>
              <a:fillRect l="0" t="0" r="0" b="0"/>
            </a:stretch>
          </a:blipFill>
        </p:spPr>
      </p:sp>
      <p:sp>
        <p:nvSpPr>
          <p:cNvPr name="TextBox 8" id="8"/>
          <p:cNvSpPr txBox="true"/>
          <p:nvPr/>
        </p:nvSpPr>
        <p:spPr>
          <a:xfrm rot="0">
            <a:off x="1468555" y="2564078"/>
            <a:ext cx="4511670" cy="2111375"/>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The overall goal is to boost research in space biology by making data more accessible, interpretable, and usable through a sleek web interface that connects metadata search with AI-powered summarization. </a:t>
            </a:r>
          </a:p>
        </p:txBody>
      </p:sp>
      <p:sp>
        <p:nvSpPr>
          <p:cNvPr name="TextBox 9" id="9"/>
          <p:cNvSpPr txBox="true"/>
          <p:nvPr/>
        </p:nvSpPr>
        <p:spPr>
          <a:xfrm rot="0">
            <a:off x="1468555" y="5488080"/>
            <a:ext cx="4408940" cy="2477595"/>
          </a:xfrm>
          <a:prstGeom prst="rect">
            <a:avLst/>
          </a:prstGeom>
        </p:spPr>
        <p:txBody>
          <a:bodyPr anchor="t" rtlCol="false" tIns="0" lIns="0" bIns="0" rIns="0">
            <a:spAutoFit/>
          </a:bodyPr>
          <a:lstStyle/>
          <a:p>
            <a:pPr algn="l">
              <a:lnSpc>
                <a:spcPts val="2827"/>
              </a:lnSpc>
            </a:pPr>
            <a:r>
              <a:rPr lang="en-US" sz="2019">
                <a:solidFill>
                  <a:srgbClr val="FFFFFF"/>
                </a:solidFill>
                <a:latin typeface="DM Sans"/>
                <a:ea typeface="DM Sans"/>
                <a:cs typeface="DM Sans"/>
                <a:sym typeface="DM Sans"/>
              </a:rPr>
              <a:t>This aligns with NASA’s broader vision of leveraging space biological data to understand the impact of spaceflight on living systems—ultimately supporting research relevant to human space exploration and health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061428" y="5526180"/>
            <a:ext cx="9611110" cy="5406249"/>
          </a:xfrm>
          <a:custGeom>
            <a:avLst/>
            <a:gdLst/>
            <a:ahLst/>
            <a:cxnLst/>
            <a:rect r="r" b="b" t="t" l="l"/>
            <a:pathLst>
              <a:path h="5406249" w="9611110">
                <a:moveTo>
                  <a:pt x="0" y="0"/>
                </a:moveTo>
                <a:lnTo>
                  <a:pt x="9611110" y="0"/>
                </a:lnTo>
                <a:lnTo>
                  <a:pt x="9611110" y="5406249"/>
                </a:lnTo>
                <a:lnTo>
                  <a:pt x="0" y="5406249"/>
                </a:lnTo>
                <a:lnTo>
                  <a:pt x="0" y="0"/>
                </a:lnTo>
                <a:close/>
              </a:path>
            </a:pathLst>
          </a:custGeom>
          <a:blipFill>
            <a:blip r:embed="rId3"/>
            <a:stretch>
              <a:fillRect l="0" t="0" r="0" b="0"/>
            </a:stretch>
          </a:blipFill>
        </p:spPr>
      </p:sp>
      <p:sp>
        <p:nvSpPr>
          <p:cNvPr name="Freeform 4" id="4"/>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73394" y="8229305"/>
            <a:ext cx="1341212" cy="1344573"/>
          </a:xfrm>
          <a:custGeom>
            <a:avLst/>
            <a:gdLst/>
            <a:ahLst/>
            <a:cxnLst/>
            <a:rect r="r" b="b" t="t" l="l"/>
            <a:pathLst>
              <a:path h="1344573" w="1341212">
                <a:moveTo>
                  <a:pt x="0" y="0"/>
                </a:moveTo>
                <a:lnTo>
                  <a:pt x="1341212" y="0"/>
                </a:lnTo>
                <a:lnTo>
                  <a:pt x="1341212" y="1344573"/>
                </a:lnTo>
                <a:lnTo>
                  <a:pt x="0" y="1344573"/>
                </a:lnTo>
                <a:lnTo>
                  <a:pt x="0" y="0"/>
                </a:lnTo>
                <a:close/>
              </a:path>
            </a:pathLst>
          </a:custGeom>
          <a:blipFill>
            <a:blip r:embed="rId8"/>
            <a:stretch>
              <a:fillRect l="0" t="0" r="0" b="0"/>
            </a:stretch>
          </a:blipFill>
        </p:spPr>
      </p:sp>
      <p:sp>
        <p:nvSpPr>
          <p:cNvPr name="Freeform 7" id="7"/>
          <p:cNvSpPr/>
          <p:nvPr/>
        </p:nvSpPr>
        <p:spPr>
          <a:xfrm flipH="false" flipV="false" rot="0">
            <a:off x="6329186" y="2416960"/>
            <a:ext cx="11301259" cy="5353971"/>
          </a:xfrm>
          <a:custGeom>
            <a:avLst/>
            <a:gdLst/>
            <a:ahLst/>
            <a:cxnLst/>
            <a:rect r="r" b="b" t="t" l="l"/>
            <a:pathLst>
              <a:path h="5353971" w="11301259">
                <a:moveTo>
                  <a:pt x="0" y="0"/>
                </a:moveTo>
                <a:lnTo>
                  <a:pt x="11301259" y="0"/>
                </a:lnTo>
                <a:lnTo>
                  <a:pt x="11301259" y="5353972"/>
                </a:lnTo>
                <a:lnTo>
                  <a:pt x="0" y="5353972"/>
                </a:lnTo>
                <a:lnTo>
                  <a:pt x="0" y="0"/>
                </a:lnTo>
                <a:close/>
              </a:path>
            </a:pathLst>
          </a:custGeom>
          <a:blipFill>
            <a:blip r:embed="rId9"/>
            <a:stretch>
              <a:fillRect l="0" t="0" r="0" b="0"/>
            </a:stretch>
          </a:blipFill>
        </p:spPr>
      </p:sp>
      <p:sp>
        <p:nvSpPr>
          <p:cNvPr name="TextBox 8" id="8"/>
          <p:cNvSpPr txBox="true"/>
          <p:nvPr/>
        </p:nvSpPr>
        <p:spPr>
          <a:xfrm rot="0">
            <a:off x="1335302" y="2618827"/>
            <a:ext cx="4627907" cy="2155020"/>
          </a:xfrm>
          <a:prstGeom prst="rect">
            <a:avLst/>
          </a:prstGeom>
        </p:spPr>
        <p:txBody>
          <a:bodyPr anchor="t" rtlCol="false" tIns="0" lIns="0" bIns="0" rIns="0">
            <a:spAutoFit/>
          </a:bodyPr>
          <a:lstStyle/>
          <a:p>
            <a:pPr algn="l">
              <a:lnSpc>
                <a:spcPts val="2872"/>
              </a:lnSpc>
            </a:pPr>
            <a:r>
              <a:rPr lang="en-US" sz="2051">
                <a:solidFill>
                  <a:srgbClr val="FFFFFF"/>
                </a:solidFill>
                <a:latin typeface="DM Sans"/>
                <a:ea typeface="DM Sans"/>
                <a:cs typeface="DM Sans"/>
                <a:sym typeface="DM Sans"/>
              </a:rPr>
              <a:t>Key features include categorized search filters, detailed metadata tagging, and intuitive navigation, enabling users to find studies by species, research field, or experimental procedure.</a:t>
            </a:r>
          </a:p>
        </p:txBody>
      </p:sp>
      <p:sp>
        <p:nvSpPr>
          <p:cNvPr name="TextBox 9" id="9"/>
          <p:cNvSpPr txBox="true"/>
          <p:nvPr/>
        </p:nvSpPr>
        <p:spPr>
          <a:xfrm rot="0">
            <a:off x="1335302" y="5052439"/>
            <a:ext cx="4627907" cy="2516524"/>
          </a:xfrm>
          <a:prstGeom prst="rect">
            <a:avLst/>
          </a:prstGeom>
        </p:spPr>
        <p:txBody>
          <a:bodyPr anchor="t" rtlCol="false" tIns="0" lIns="0" bIns="0" rIns="0">
            <a:spAutoFit/>
          </a:bodyPr>
          <a:lstStyle/>
          <a:p>
            <a:pPr algn="l">
              <a:lnSpc>
                <a:spcPts val="2872"/>
              </a:lnSpc>
            </a:pPr>
            <a:r>
              <a:rPr lang="en-US" sz="2051">
                <a:solidFill>
                  <a:srgbClr val="FFFFFF"/>
                </a:solidFill>
                <a:latin typeface="DM Sans"/>
                <a:ea typeface="DM Sans"/>
                <a:cs typeface="DM Sans"/>
                <a:sym typeface="DM Sans"/>
              </a:rPr>
              <a:t>The development used Python and Flask for the backend API, integrating with NASA’s APIs and the Google Gemini AI. On the front end, modern web technologies like HTML, CSS, and JavaScript create a futuristic, user-friendly interface.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061428" y="5526180"/>
            <a:ext cx="9611110" cy="5406249"/>
          </a:xfrm>
          <a:custGeom>
            <a:avLst/>
            <a:gdLst/>
            <a:ahLst/>
            <a:cxnLst/>
            <a:rect r="r" b="b" t="t" l="l"/>
            <a:pathLst>
              <a:path h="5406249" w="9611110">
                <a:moveTo>
                  <a:pt x="0" y="0"/>
                </a:moveTo>
                <a:lnTo>
                  <a:pt x="9611110" y="0"/>
                </a:lnTo>
                <a:lnTo>
                  <a:pt x="9611110" y="5406249"/>
                </a:lnTo>
                <a:lnTo>
                  <a:pt x="0" y="5406249"/>
                </a:lnTo>
                <a:lnTo>
                  <a:pt x="0" y="0"/>
                </a:lnTo>
                <a:close/>
              </a:path>
            </a:pathLst>
          </a:custGeom>
          <a:blipFill>
            <a:blip r:embed="rId3"/>
            <a:stretch>
              <a:fillRect l="0" t="0" r="0" b="0"/>
            </a:stretch>
          </a:blipFill>
        </p:spPr>
      </p:sp>
      <p:sp>
        <p:nvSpPr>
          <p:cNvPr name="Freeform 4" id="4"/>
          <p:cNvSpPr/>
          <p:nvPr/>
        </p:nvSpPr>
        <p:spPr>
          <a:xfrm flipH="false" flipV="false" rot="0">
            <a:off x="1028700" y="745994"/>
            <a:ext cx="1083796" cy="433518"/>
          </a:xfrm>
          <a:custGeom>
            <a:avLst/>
            <a:gdLst/>
            <a:ahLst/>
            <a:cxnLst/>
            <a:rect r="r" b="b" t="t" l="l"/>
            <a:pathLst>
              <a:path h="433518" w="1083796">
                <a:moveTo>
                  <a:pt x="0" y="0"/>
                </a:moveTo>
                <a:lnTo>
                  <a:pt x="1083796" y="0"/>
                </a:lnTo>
                <a:lnTo>
                  <a:pt x="1083796" y="433518"/>
                </a:lnTo>
                <a:lnTo>
                  <a:pt x="0" y="4335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44493" y="-432010"/>
            <a:ext cx="1599803" cy="1611523"/>
          </a:xfrm>
          <a:custGeom>
            <a:avLst/>
            <a:gdLst/>
            <a:ahLst/>
            <a:cxnLst/>
            <a:rect r="r" b="b" t="t" l="l"/>
            <a:pathLst>
              <a:path h="1611523" w="1599803">
                <a:moveTo>
                  <a:pt x="0" y="0"/>
                </a:moveTo>
                <a:lnTo>
                  <a:pt x="1599803" y="0"/>
                </a:lnTo>
                <a:lnTo>
                  <a:pt x="1599803" y="1611522"/>
                </a:lnTo>
                <a:lnTo>
                  <a:pt x="0" y="1611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73394" y="8229305"/>
            <a:ext cx="1341212" cy="1344573"/>
          </a:xfrm>
          <a:custGeom>
            <a:avLst/>
            <a:gdLst/>
            <a:ahLst/>
            <a:cxnLst/>
            <a:rect r="r" b="b" t="t" l="l"/>
            <a:pathLst>
              <a:path h="1344573" w="1341212">
                <a:moveTo>
                  <a:pt x="0" y="0"/>
                </a:moveTo>
                <a:lnTo>
                  <a:pt x="1341212" y="0"/>
                </a:lnTo>
                <a:lnTo>
                  <a:pt x="1341212" y="1344573"/>
                </a:lnTo>
                <a:lnTo>
                  <a:pt x="0" y="1344573"/>
                </a:lnTo>
                <a:lnTo>
                  <a:pt x="0" y="0"/>
                </a:lnTo>
                <a:close/>
              </a:path>
            </a:pathLst>
          </a:custGeom>
          <a:blipFill>
            <a:blip r:embed="rId8"/>
            <a:stretch>
              <a:fillRect l="0" t="0" r="0" b="0"/>
            </a:stretch>
          </a:blipFill>
        </p:spPr>
      </p:sp>
      <p:sp>
        <p:nvSpPr>
          <p:cNvPr name="Freeform 7" id="7"/>
          <p:cNvSpPr/>
          <p:nvPr/>
        </p:nvSpPr>
        <p:spPr>
          <a:xfrm flipH="false" flipV="false" rot="0">
            <a:off x="6356746" y="2305188"/>
            <a:ext cx="11301259" cy="5353971"/>
          </a:xfrm>
          <a:custGeom>
            <a:avLst/>
            <a:gdLst/>
            <a:ahLst/>
            <a:cxnLst/>
            <a:rect r="r" b="b" t="t" l="l"/>
            <a:pathLst>
              <a:path h="5353971" w="11301259">
                <a:moveTo>
                  <a:pt x="0" y="0"/>
                </a:moveTo>
                <a:lnTo>
                  <a:pt x="11301259" y="0"/>
                </a:lnTo>
                <a:lnTo>
                  <a:pt x="11301259" y="5353971"/>
                </a:lnTo>
                <a:lnTo>
                  <a:pt x="0" y="5353971"/>
                </a:lnTo>
                <a:lnTo>
                  <a:pt x="0" y="0"/>
                </a:lnTo>
                <a:close/>
              </a:path>
            </a:pathLst>
          </a:custGeom>
          <a:blipFill>
            <a:blip r:embed="rId9"/>
            <a:stretch>
              <a:fillRect l="0" t="0" r="0" b="0"/>
            </a:stretch>
          </a:blipFill>
        </p:spPr>
      </p:sp>
      <p:sp>
        <p:nvSpPr>
          <p:cNvPr name="TextBox 8" id="8"/>
          <p:cNvSpPr txBox="true"/>
          <p:nvPr/>
        </p:nvSpPr>
        <p:spPr>
          <a:xfrm rot="0">
            <a:off x="1494899" y="7346359"/>
            <a:ext cx="4064947" cy="720851"/>
          </a:xfrm>
          <a:prstGeom prst="rect">
            <a:avLst/>
          </a:prstGeom>
        </p:spPr>
        <p:txBody>
          <a:bodyPr anchor="t" rtlCol="false" tIns="0" lIns="0" bIns="0" rIns="0">
            <a:spAutoFit/>
          </a:bodyPr>
          <a:lstStyle/>
          <a:p>
            <a:pPr algn="ctr">
              <a:lnSpc>
                <a:spcPts val="5453"/>
              </a:lnSpc>
            </a:pPr>
            <a:r>
              <a:rPr lang="en-US" sz="5399" b="true">
                <a:solidFill>
                  <a:srgbClr val="FFFFFF"/>
                </a:solidFill>
                <a:latin typeface="DM Sans Bold"/>
                <a:ea typeface="DM Sans Bold"/>
                <a:cs typeface="DM Sans Bold"/>
                <a:sym typeface="DM Sans Bold"/>
              </a:rPr>
              <a:t>THANK YOU</a:t>
            </a:r>
          </a:p>
        </p:txBody>
      </p:sp>
      <p:sp>
        <p:nvSpPr>
          <p:cNvPr name="TextBox 9" id="9"/>
          <p:cNvSpPr txBox="true"/>
          <p:nvPr/>
        </p:nvSpPr>
        <p:spPr>
          <a:xfrm rot="0">
            <a:off x="1271537" y="2257563"/>
            <a:ext cx="4511670" cy="4578350"/>
          </a:xfrm>
          <a:prstGeom prst="rect">
            <a:avLst/>
          </a:prstGeom>
        </p:spPr>
        <p:txBody>
          <a:bodyPr anchor="t" rtlCol="false" tIns="0" lIns="0" bIns="0" rIns="0">
            <a:spAutoFit/>
          </a:bodyPr>
          <a:lstStyle/>
          <a:p>
            <a:pPr algn="l">
              <a:lnSpc>
                <a:spcPts val="2800"/>
              </a:lnSpc>
            </a:pPr>
            <a:r>
              <a:rPr lang="en-US" sz="2000">
                <a:solidFill>
                  <a:srgbClr val="FFFFFF"/>
                </a:solidFill>
                <a:latin typeface="DM Sans"/>
                <a:ea typeface="DM Sans"/>
                <a:cs typeface="DM Sans"/>
                <a:sym typeface="DM Sans"/>
              </a:rPr>
              <a:t>The output is produced by sending the user’s search query along with relevant search result data to Google’s Gemini AI model. Gemini processes this combined information using advanced natural language understanding to generate a concise, clear, and context-aware summary. This AI-driven summarization distills complex scientific metadata into a user-friendly explanation that highlights the most important insights tailored to the query.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DAG08GIwAb8</dc:identifier>
  <dcterms:modified xsi:type="dcterms:W3CDTF">2011-08-01T06:04:30Z</dcterms:modified>
  <cp:revision>1</cp:revision>
  <dc:title>Lorem ipsum dolor sit amet, consectetur adipiscing elit, sed do eiusmod tempor incididunt ut labore et dolore magna aliqua.</dc:title>
</cp:coreProperties>
</file>