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Lst>
  <p:notesMasterIdLst>
    <p:notesMasterId r:id="rId69"/>
  </p:notesMasterIdLst>
  <p:sldIdLst>
    <p:sldId id="256" r:id="rId3"/>
    <p:sldId id="291" r:id="rId4"/>
    <p:sldId id="297" r:id="rId5"/>
    <p:sldId id="300" r:id="rId6"/>
    <p:sldId id="302" r:id="rId7"/>
    <p:sldId id="303" r:id="rId8"/>
    <p:sldId id="304" r:id="rId9"/>
    <p:sldId id="305" r:id="rId10"/>
    <p:sldId id="306" r:id="rId11"/>
    <p:sldId id="292" r:id="rId12"/>
    <p:sldId id="307" r:id="rId13"/>
    <p:sldId id="327" r:id="rId14"/>
    <p:sldId id="308" r:id="rId15"/>
    <p:sldId id="309" r:id="rId16"/>
    <p:sldId id="293" r:id="rId17"/>
    <p:sldId id="310" r:id="rId18"/>
    <p:sldId id="328" r:id="rId19"/>
    <p:sldId id="311" r:id="rId20"/>
    <p:sldId id="329" r:id="rId21"/>
    <p:sldId id="312" r:id="rId22"/>
    <p:sldId id="313" r:id="rId23"/>
    <p:sldId id="314" r:id="rId24"/>
    <p:sldId id="315" r:id="rId25"/>
    <p:sldId id="316" r:id="rId26"/>
    <p:sldId id="317" r:id="rId27"/>
    <p:sldId id="362" r:id="rId28"/>
    <p:sldId id="374" r:id="rId29"/>
    <p:sldId id="363" r:id="rId30"/>
    <p:sldId id="294" r:id="rId31"/>
    <p:sldId id="319" r:id="rId32"/>
    <p:sldId id="341" r:id="rId33"/>
    <p:sldId id="320" r:id="rId34"/>
    <p:sldId id="331" r:id="rId35"/>
    <p:sldId id="332" r:id="rId36"/>
    <p:sldId id="333" r:id="rId37"/>
    <p:sldId id="365" r:id="rId38"/>
    <p:sldId id="376" r:id="rId39"/>
    <p:sldId id="343" r:id="rId40"/>
    <p:sldId id="334" r:id="rId41"/>
    <p:sldId id="372" r:id="rId42"/>
    <p:sldId id="366" r:id="rId43"/>
    <p:sldId id="367" r:id="rId44"/>
    <p:sldId id="368" r:id="rId45"/>
    <p:sldId id="369" r:id="rId46"/>
    <p:sldId id="370" r:id="rId47"/>
    <p:sldId id="342" r:id="rId48"/>
    <p:sldId id="335" r:id="rId49"/>
    <p:sldId id="373" r:id="rId50"/>
    <p:sldId id="375" r:id="rId51"/>
    <p:sldId id="295" r:id="rId52"/>
    <p:sldId id="336" r:id="rId53"/>
    <p:sldId id="344" r:id="rId54"/>
    <p:sldId id="337" r:id="rId55"/>
    <p:sldId id="296" r:id="rId56"/>
    <p:sldId id="338" r:id="rId57"/>
    <p:sldId id="357" r:id="rId58"/>
    <p:sldId id="339" r:id="rId59"/>
    <p:sldId id="358" r:id="rId60"/>
    <p:sldId id="340" r:id="rId61"/>
    <p:sldId id="345" r:id="rId62"/>
    <p:sldId id="359" r:id="rId63"/>
    <p:sldId id="346" r:id="rId64"/>
    <p:sldId id="347" r:id="rId65"/>
    <p:sldId id="348" r:id="rId66"/>
    <p:sldId id="349" r:id="rId67"/>
    <p:sldId id="350"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1" autoAdjust="0"/>
    <p:restoredTop sz="92634" autoAdjust="0"/>
  </p:normalViewPr>
  <p:slideViewPr>
    <p:cSldViewPr snapToGrid="0">
      <p:cViewPr varScale="1">
        <p:scale>
          <a:sx n="80" d="100"/>
          <a:sy n="80" d="100"/>
        </p:scale>
        <p:origin x="76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5C790D-376C-4EB3-9A29-A5D9C33D88D5}" type="datetimeFigureOut">
              <a:rPr lang="en-US" smtClean="0"/>
              <a:t>4/4/2023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21CDE4-ED73-4EB9-BAD8-C266DEB2F2E1}" type="slidenum">
              <a:rPr lang="en-US" smtClean="0"/>
              <a:t>‹#›</a:t>
            </a:fld>
            <a:endParaRPr lang="en-US"/>
          </a:p>
        </p:txBody>
      </p:sp>
    </p:spTree>
    <p:extLst>
      <p:ext uri="{BB962C8B-B14F-4D97-AF65-F5344CB8AC3E}">
        <p14:creationId xmlns:p14="http://schemas.microsoft.com/office/powerpoint/2010/main" val="3616098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softwaretestinghelp.com/requirements-traceability-matrix/"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uru99.com/software-testing.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guru99.com/testing-documentation.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uru99.com/test-scenario.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21CDE4-ED73-4EB9-BAD8-C266DEB2F2E1}" type="slidenum">
              <a:rPr lang="en-US" smtClean="0"/>
              <a:t>1</a:t>
            </a:fld>
            <a:endParaRPr lang="en-US"/>
          </a:p>
        </p:txBody>
      </p:sp>
    </p:spTree>
    <p:extLst>
      <p:ext uri="{BB962C8B-B14F-4D97-AF65-F5344CB8AC3E}">
        <p14:creationId xmlns:p14="http://schemas.microsoft.com/office/powerpoint/2010/main" val="2431687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https://www.softwaretestinghelp.com/requirements-traceability-matrix/</a:t>
            </a:r>
            <a:r>
              <a:rPr lang="en-US" dirty="0"/>
              <a:t> </a:t>
            </a:r>
          </a:p>
        </p:txBody>
      </p:sp>
      <p:sp>
        <p:nvSpPr>
          <p:cNvPr id="4" name="Slide Number Placeholder 3"/>
          <p:cNvSpPr>
            <a:spLocks noGrp="1"/>
          </p:cNvSpPr>
          <p:nvPr>
            <p:ph type="sldNum" sz="quarter" idx="10"/>
          </p:nvPr>
        </p:nvSpPr>
        <p:spPr/>
        <p:txBody>
          <a:bodyPr/>
          <a:lstStyle/>
          <a:p>
            <a:fld id="{C721CDE4-ED73-4EB9-BAD8-C266DEB2F2E1}" type="slidenum">
              <a:rPr lang="en-US" smtClean="0"/>
              <a:t>58</a:t>
            </a:fld>
            <a:endParaRPr lang="en-US"/>
          </a:p>
        </p:txBody>
      </p:sp>
    </p:spTree>
    <p:extLst>
      <p:ext uri="{BB962C8B-B14F-4D97-AF65-F5344CB8AC3E}">
        <p14:creationId xmlns:p14="http://schemas.microsoft.com/office/powerpoint/2010/main" val="3242952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21CDE4-ED73-4EB9-BAD8-C266DEB2F2E1}" type="slidenum">
              <a:rPr lang="en-US" smtClean="0"/>
              <a:t>61</a:t>
            </a:fld>
            <a:endParaRPr lang="en-US"/>
          </a:p>
        </p:txBody>
      </p:sp>
    </p:spTree>
    <p:extLst>
      <p:ext uri="{BB962C8B-B14F-4D97-AF65-F5344CB8AC3E}">
        <p14:creationId xmlns:p14="http://schemas.microsoft.com/office/powerpoint/2010/main" val="173825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https://www.guru99.com/software-testing.html</a:t>
            </a:r>
            <a:endParaRPr lang="en-US" dirty="0"/>
          </a:p>
        </p:txBody>
      </p:sp>
      <p:sp>
        <p:nvSpPr>
          <p:cNvPr id="4" name="Slide Number Placeholder 3"/>
          <p:cNvSpPr>
            <a:spLocks noGrp="1"/>
          </p:cNvSpPr>
          <p:nvPr>
            <p:ph type="sldNum" sz="quarter" idx="10"/>
          </p:nvPr>
        </p:nvSpPr>
        <p:spPr/>
        <p:txBody>
          <a:bodyPr/>
          <a:lstStyle/>
          <a:p>
            <a:fld id="{C721CDE4-ED73-4EB9-BAD8-C266DEB2F2E1}" type="slidenum">
              <a:rPr lang="en-US" smtClean="0"/>
              <a:t>2</a:t>
            </a:fld>
            <a:endParaRPr lang="en-US"/>
          </a:p>
        </p:txBody>
      </p:sp>
    </p:spTree>
    <p:extLst>
      <p:ext uri="{BB962C8B-B14F-4D97-AF65-F5344CB8AC3E}">
        <p14:creationId xmlns:p14="http://schemas.microsoft.com/office/powerpoint/2010/main" val="787048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https://www.guru99.com/testing-documentation.html</a:t>
            </a:r>
            <a:endParaRPr lang="en-US" dirty="0"/>
          </a:p>
        </p:txBody>
      </p:sp>
      <p:sp>
        <p:nvSpPr>
          <p:cNvPr id="4" name="Slide Number Placeholder 3"/>
          <p:cNvSpPr>
            <a:spLocks noGrp="1"/>
          </p:cNvSpPr>
          <p:nvPr>
            <p:ph type="sldNum" sz="quarter" idx="10"/>
          </p:nvPr>
        </p:nvSpPr>
        <p:spPr/>
        <p:txBody>
          <a:bodyPr/>
          <a:lstStyle/>
          <a:p>
            <a:fld id="{C721CDE4-ED73-4EB9-BAD8-C266DEB2F2E1}" type="slidenum">
              <a:rPr lang="en-US" smtClean="0"/>
              <a:t>10</a:t>
            </a:fld>
            <a:endParaRPr lang="en-US"/>
          </a:p>
        </p:txBody>
      </p:sp>
    </p:spTree>
    <p:extLst>
      <p:ext uri="{BB962C8B-B14F-4D97-AF65-F5344CB8AC3E}">
        <p14:creationId xmlns:p14="http://schemas.microsoft.com/office/powerpoint/2010/main" val="686798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https://www.guru99.com/test-scenario.html</a:t>
            </a:r>
            <a:endParaRPr lang="en-US" dirty="0"/>
          </a:p>
        </p:txBody>
      </p:sp>
      <p:sp>
        <p:nvSpPr>
          <p:cNvPr id="4" name="Slide Number Placeholder 3"/>
          <p:cNvSpPr>
            <a:spLocks noGrp="1"/>
          </p:cNvSpPr>
          <p:nvPr>
            <p:ph type="sldNum" sz="quarter" idx="10"/>
          </p:nvPr>
        </p:nvSpPr>
        <p:spPr/>
        <p:txBody>
          <a:bodyPr/>
          <a:lstStyle/>
          <a:p>
            <a:fld id="{C721CDE4-ED73-4EB9-BAD8-C266DEB2F2E1}" type="slidenum">
              <a:rPr lang="en-US" smtClean="0"/>
              <a:t>15</a:t>
            </a:fld>
            <a:endParaRPr lang="en-US"/>
          </a:p>
        </p:txBody>
      </p:sp>
    </p:spTree>
    <p:extLst>
      <p:ext uri="{BB962C8B-B14F-4D97-AF65-F5344CB8AC3E}">
        <p14:creationId xmlns:p14="http://schemas.microsoft.com/office/powerpoint/2010/main" val="361987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1CDE4-ED73-4EB9-BAD8-C266DEB2F2E1}" type="slidenum">
              <a:rPr lang="en-US" smtClean="0"/>
              <a:t>27</a:t>
            </a:fld>
            <a:endParaRPr lang="en-US"/>
          </a:p>
        </p:txBody>
      </p:sp>
    </p:spTree>
    <p:extLst>
      <p:ext uri="{BB962C8B-B14F-4D97-AF65-F5344CB8AC3E}">
        <p14:creationId xmlns:p14="http://schemas.microsoft.com/office/powerpoint/2010/main" val="1502380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1CDE4-ED73-4EB9-BAD8-C266DEB2F2E1}" type="slidenum">
              <a:rPr lang="en-US" smtClean="0"/>
              <a:t>31</a:t>
            </a:fld>
            <a:endParaRPr lang="en-US"/>
          </a:p>
        </p:txBody>
      </p:sp>
    </p:spTree>
    <p:extLst>
      <p:ext uri="{BB962C8B-B14F-4D97-AF65-F5344CB8AC3E}">
        <p14:creationId xmlns:p14="http://schemas.microsoft.com/office/powerpoint/2010/main" val="4195931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21CDE4-ED73-4EB9-BAD8-C266DEB2F2E1}" type="slidenum">
              <a:rPr lang="en-US" smtClean="0"/>
              <a:t>35</a:t>
            </a:fld>
            <a:endParaRPr lang="en-US"/>
          </a:p>
        </p:txBody>
      </p:sp>
    </p:spTree>
    <p:extLst>
      <p:ext uri="{BB962C8B-B14F-4D97-AF65-F5344CB8AC3E}">
        <p14:creationId xmlns:p14="http://schemas.microsoft.com/office/powerpoint/2010/main" val="1060214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21CDE4-ED73-4EB9-BAD8-C266DEB2F2E1}" type="slidenum">
              <a:rPr lang="en-US" smtClean="0"/>
              <a:t>36</a:t>
            </a:fld>
            <a:endParaRPr lang="en-US"/>
          </a:p>
        </p:txBody>
      </p:sp>
    </p:spTree>
    <p:extLst>
      <p:ext uri="{BB962C8B-B14F-4D97-AF65-F5344CB8AC3E}">
        <p14:creationId xmlns:p14="http://schemas.microsoft.com/office/powerpoint/2010/main" val="4012624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21CDE4-ED73-4EB9-BAD8-C266DEB2F2E1}" type="slidenum">
              <a:rPr lang="en-US" smtClean="0"/>
              <a:t>37</a:t>
            </a:fld>
            <a:endParaRPr lang="en-US"/>
          </a:p>
        </p:txBody>
      </p:sp>
    </p:spTree>
    <p:extLst>
      <p:ext uri="{BB962C8B-B14F-4D97-AF65-F5344CB8AC3E}">
        <p14:creationId xmlns:p14="http://schemas.microsoft.com/office/powerpoint/2010/main" val="57563739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96BF31-A92E-4BD8-902B-8D7CB3A7DE64}"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6E7C69A-3CED-4E6E-866D-3206F9D1E8F5}" type="slidenum">
              <a:rPr lang="en-US" smtClean="0"/>
              <a:t>‹#›</a:t>
            </a:fld>
            <a:endParaRPr lang="en-US"/>
          </a:p>
        </p:txBody>
      </p:sp>
    </p:spTree>
    <p:extLst>
      <p:ext uri="{BB962C8B-B14F-4D97-AF65-F5344CB8AC3E}">
        <p14:creationId xmlns:p14="http://schemas.microsoft.com/office/powerpoint/2010/main" val="3442023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97961-F162-4BD1-862A-0FF056E8655F}"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7C69A-3CED-4E6E-866D-3206F9D1E8F5}" type="slidenum">
              <a:rPr lang="en-US" smtClean="0"/>
              <a:t>‹#›</a:t>
            </a:fld>
            <a:endParaRPr lang="en-US"/>
          </a:p>
        </p:txBody>
      </p:sp>
    </p:spTree>
    <p:extLst>
      <p:ext uri="{BB962C8B-B14F-4D97-AF65-F5344CB8AC3E}">
        <p14:creationId xmlns:p14="http://schemas.microsoft.com/office/powerpoint/2010/main" val="3356625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7F3891-AED6-41FF-ADA0-FAE326548826}"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7C69A-3CED-4E6E-866D-3206F9D1E8F5}" type="slidenum">
              <a:rPr lang="en-US" smtClean="0"/>
              <a:t>‹#›</a:t>
            </a:fld>
            <a:endParaRPr lang="en-US"/>
          </a:p>
        </p:txBody>
      </p:sp>
    </p:spTree>
    <p:extLst>
      <p:ext uri="{BB962C8B-B14F-4D97-AF65-F5344CB8AC3E}">
        <p14:creationId xmlns:p14="http://schemas.microsoft.com/office/powerpoint/2010/main" val="1902566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18CC62-1419-416D-932B-862746EBE27C}"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7C69A-3CED-4E6E-866D-3206F9D1E8F5}" type="slidenum">
              <a:rPr lang="en-US" smtClean="0"/>
              <a:t>‹#›</a:t>
            </a:fld>
            <a:endParaRPr lang="en-US"/>
          </a:p>
        </p:txBody>
      </p:sp>
    </p:spTree>
    <p:extLst>
      <p:ext uri="{BB962C8B-B14F-4D97-AF65-F5344CB8AC3E}">
        <p14:creationId xmlns:p14="http://schemas.microsoft.com/office/powerpoint/2010/main" val="3312298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532C0C3-DAAB-48EE-A4C2-5AD64824E15D}" type="datetime1">
              <a:rPr lang="en-US" smtClean="0"/>
              <a:t>4/4/2023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6E7C69A-3CED-4E6E-866D-3206F9D1E8F5}" type="slidenum">
              <a:rPr lang="en-US" smtClean="0"/>
              <a:t>‹#›</a:t>
            </a:fld>
            <a:endParaRPr lang="en-US"/>
          </a:p>
        </p:txBody>
      </p:sp>
    </p:spTree>
    <p:extLst>
      <p:ext uri="{BB962C8B-B14F-4D97-AF65-F5344CB8AC3E}">
        <p14:creationId xmlns:p14="http://schemas.microsoft.com/office/powerpoint/2010/main" val="4137306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1D6126-F307-4E26-8B86-27E747A49171}" type="datetime1">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E7C69A-3CED-4E6E-866D-3206F9D1E8F5}" type="slidenum">
              <a:rPr lang="en-US" smtClean="0"/>
              <a:t>‹#›</a:t>
            </a:fld>
            <a:endParaRPr lang="en-US"/>
          </a:p>
        </p:txBody>
      </p:sp>
    </p:spTree>
    <p:extLst>
      <p:ext uri="{BB962C8B-B14F-4D97-AF65-F5344CB8AC3E}">
        <p14:creationId xmlns:p14="http://schemas.microsoft.com/office/powerpoint/2010/main" val="3018498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CD7CF4-1838-4CB3-80BF-6AD3D8A1A551}" type="datetime1">
              <a:rPr lang="en-US" smtClean="0"/>
              <a:t>4/4/2023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E7C69A-3CED-4E6E-866D-3206F9D1E8F5}" type="slidenum">
              <a:rPr lang="en-US" smtClean="0"/>
              <a:t>‹#›</a:t>
            </a:fld>
            <a:endParaRPr lang="en-US"/>
          </a:p>
        </p:txBody>
      </p:sp>
    </p:spTree>
    <p:extLst>
      <p:ext uri="{BB962C8B-B14F-4D97-AF65-F5344CB8AC3E}">
        <p14:creationId xmlns:p14="http://schemas.microsoft.com/office/powerpoint/2010/main" val="254079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883B4E-5E47-4800-96B6-AFEF166477DD}" type="datetime1">
              <a:rPr lang="en-US" smtClean="0"/>
              <a:t>4/4/2023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E7C69A-3CED-4E6E-866D-3206F9D1E8F5}" type="slidenum">
              <a:rPr lang="en-US" smtClean="0"/>
              <a:t>‹#›</a:t>
            </a:fld>
            <a:endParaRPr lang="en-US"/>
          </a:p>
        </p:txBody>
      </p:sp>
    </p:spTree>
    <p:extLst>
      <p:ext uri="{BB962C8B-B14F-4D97-AF65-F5344CB8AC3E}">
        <p14:creationId xmlns:p14="http://schemas.microsoft.com/office/powerpoint/2010/main" val="37371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34A54-F750-4D0A-8E77-9923672F4AAC}" type="datetime1">
              <a:rPr lang="en-US" smtClean="0"/>
              <a:t>4/4/2023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E7C69A-3CED-4E6E-866D-3206F9D1E8F5}" type="slidenum">
              <a:rPr lang="en-US" smtClean="0"/>
              <a:t>‹#›</a:t>
            </a:fld>
            <a:endParaRPr lang="en-US"/>
          </a:p>
        </p:txBody>
      </p:sp>
    </p:spTree>
    <p:extLst>
      <p:ext uri="{BB962C8B-B14F-4D97-AF65-F5344CB8AC3E}">
        <p14:creationId xmlns:p14="http://schemas.microsoft.com/office/powerpoint/2010/main" val="2259666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765CC8-18D8-496B-9486-5D35001ECD37}" type="datetime1">
              <a:rPr lang="en-US" smtClean="0"/>
              <a:t>4/4/2023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6E7C69A-3CED-4E6E-866D-3206F9D1E8F5}" type="slidenum">
              <a:rPr lang="en-US" smtClean="0"/>
              <a:t>‹#›</a:t>
            </a:fld>
            <a:endParaRPr lang="en-US"/>
          </a:p>
        </p:txBody>
      </p:sp>
    </p:spTree>
    <p:extLst>
      <p:ext uri="{BB962C8B-B14F-4D97-AF65-F5344CB8AC3E}">
        <p14:creationId xmlns:p14="http://schemas.microsoft.com/office/powerpoint/2010/main" val="28300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EB3B1B-8C9A-4737-8382-00F1A4E42849}" type="datetime1">
              <a:rPr lang="en-US" smtClean="0"/>
              <a:t>4/4/2023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6E7C69A-3CED-4E6E-866D-3206F9D1E8F5}" type="slidenum">
              <a:rPr lang="en-US" smtClean="0"/>
              <a:t>‹#›</a:t>
            </a:fld>
            <a:endParaRPr lang="en-US"/>
          </a:p>
        </p:txBody>
      </p:sp>
    </p:spTree>
    <p:extLst>
      <p:ext uri="{BB962C8B-B14F-4D97-AF65-F5344CB8AC3E}">
        <p14:creationId xmlns:p14="http://schemas.microsoft.com/office/powerpoint/2010/main" val="916185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FEEC929-E2F2-4613-9249-599404979640}" type="datetime1">
              <a:rPr lang="en-US" smtClean="0"/>
              <a:t>4/4/2023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6E7C69A-3CED-4E6E-866D-3206F9D1E8F5}" type="slidenum">
              <a:rPr lang="en-US" smtClean="0"/>
              <a:t>‹#›</a:t>
            </a:fld>
            <a:endParaRPr lang="en-US"/>
          </a:p>
        </p:txBody>
      </p:sp>
    </p:spTree>
    <p:extLst>
      <p:ext uri="{BB962C8B-B14F-4D97-AF65-F5344CB8AC3E}">
        <p14:creationId xmlns:p14="http://schemas.microsoft.com/office/powerpoint/2010/main" val="19108206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demo.guru99.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demo.com/" TargetMode="External"/><Relationship Id="rId2" Type="http://schemas.openxmlformats.org/officeDocument/2006/relationships/hyperlink" Target="http://demo.guru99.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2.xml"/><Relationship Id="rId1" Type="http://schemas.openxmlformats.org/officeDocument/2006/relationships/customXml" Target="../../customXml/item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1559" y="1518035"/>
            <a:ext cx="9966960" cy="3035808"/>
          </a:xfrm>
        </p:spPr>
        <p:txBody>
          <a:bodyPr/>
          <a:lstStyle/>
          <a:p>
            <a:r>
              <a:rPr lang="en-US" b="1" dirty="0"/>
              <a:t>Software Quality Engineering (SQE)</a:t>
            </a:r>
          </a:p>
        </p:txBody>
      </p:sp>
      <p:sp>
        <p:nvSpPr>
          <p:cNvPr id="3" name="Subtitle 2"/>
          <p:cNvSpPr>
            <a:spLocks noGrp="1"/>
          </p:cNvSpPr>
          <p:nvPr>
            <p:ph type="subTitle" idx="1"/>
          </p:nvPr>
        </p:nvSpPr>
        <p:spPr>
          <a:xfrm>
            <a:off x="1051559" y="4553843"/>
            <a:ext cx="8541173" cy="1294866"/>
          </a:xfrm>
        </p:spPr>
        <p:txBody>
          <a:bodyPr>
            <a:noAutofit/>
          </a:bodyPr>
          <a:lstStyle/>
          <a:p>
            <a:endParaRPr lang="en-US" sz="2800" b="1" dirty="0"/>
          </a:p>
          <a:p>
            <a:r>
              <a:rPr lang="en-US" sz="2800" b="1" dirty="0"/>
              <a:t>Test Case Development</a:t>
            </a:r>
          </a:p>
        </p:txBody>
      </p:sp>
      <p:sp>
        <p:nvSpPr>
          <p:cNvPr id="4" name="Slide Number Placeholder 3"/>
          <p:cNvSpPr>
            <a:spLocks noGrp="1"/>
          </p:cNvSpPr>
          <p:nvPr>
            <p:ph type="sldNum" sz="quarter" idx="12"/>
          </p:nvPr>
        </p:nvSpPr>
        <p:spPr/>
        <p:txBody>
          <a:bodyPr/>
          <a:lstStyle/>
          <a:p>
            <a:fld id="{26E7C69A-3CED-4E6E-866D-3206F9D1E8F5}" type="slidenum">
              <a:rPr lang="en-US" smtClean="0"/>
              <a:t>1</a:t>
            </a:fld>
            <a:endParaRPr lang="en-US"/>
          </a:p>
        </p:txBody>
      </p:sp>
    </p:spTree>
    <p:extLst>
      <p:ext uri="{BB962C8B-B14F-4D97-AF65-F5344CB8AC3E}">
        <p14:creationId xmlns:p14="http://schemas.microsoft.com/office/powerpoint/2010/main" val="857280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Test Documentation in Software Testing</a:t>
            </a:r>
            <a:endParaRPr lang="en-US" b="1" dirty="0"/>
          </a:p>
        </p:txBody>
      </p:sp>
      <p:sp>
        <p:nvSpPr>
          <p:cNvPr id="3" name="Text Placeholder 2"/>
          <p:cNvSpPr>
            <a:spLocks noGrp="1"/>
          </p:cNvSpPr>
          <p:nvPr>
            <p:ph type="body" idx="1"/>
          </p:nvPr>
        </p:nvSpPr>
        <p:spPr/>
        <p:txBody>
          <a:bodyPr>
            <a:normAutofit/>
          </a:bodyPr>
          <a:lstStyle/>
          <a:p>
            <a:r>
              <a:rPr lang="en-US" sz="2400" b="1" dirty="0"/>
              <a:t>What is Test Documentation?</a:t>
            </a:r>
          </a:p>
        </p:txBody>
      </p:sp>
      <p:sp>
        <p:nvSpPr>
          <p:cNvPr id="4" name="Slide Number Placeholder 3"/>
          <p:cNvSpPr>
            <a:spLocks noGrp="1"/>
          </p:cNvSpPr>
          <p:nvPr>
            <p:ph type="sldNum" sz="quarter" idx="12"/>
          </p:nvPr>
        </p:nvSpPr>
        <p:spPr/>
        <p:txBody>
          <a:bodyPr/>
          <a:lstStyle/>
          <a:p>
            <a:fld id="{26E7C69A-3CED-4E6E-866D-3206F9D1E8F5}" type="slidenum">
              <a:rPr lang="en-US" smtClean="0"/>
              <a:t>10</a:t>
            </a:fld>
            <a:endParaRPr lang="en-US"/>
          </a:p>
        </p:txBody>
      </p:sp>
    </p:spTree>
    <p:extLst>
      <p:ext uri="{BB962C8B-B14F-4D97-AF65-F5344CB8AC3E}">
        <p14:creationId xmlns:p14="http://schemas.microsoft.com/office/powerpoint/2010/main" val="999941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pPr algn="just"/>
            <a:r>
              <a:rPr lang="en-US" sz="2800" b="1" dirty="0"/>
              <a:t>Test documentation: </a:t>
            </a:r>
            <a:r>
              <a:rPr lang="en-US" sz="2800" dirty="0"/>
              <a:t>In writing records of artifacts created before or during the testing of software. </a:t>
            </a:r>
          </a:p>
          <a:p>
            <a:pPr algn="just"/>
            <a:r>
              <a:rPr lang="en-US" sz="2800" dirty="0"/>
              <a:t>It is a complete suite of documents that allow you to describe and document </a:t>
            </a:r>
            <a:r>
              <a:rPr lang="en-US" sz="2800" u="sng" dirty="0"/>
              <a:t>test planning</a:t>
            </a:r>
            <a:r>
              <a:rPr lang="en-US" sz="2800" dirty="0"/>
              <a:t>, </a:t>
            </a:r>
            <a:r>
              <a:rPr lang="en-US" sz="2800" u="sng" dirty="0"/>
              <a:t>test design</a:t>
            </a:r>
            <a:r>
              <a:rPr lang="en-US" sz="2800" dirty="0"/>
              <a:t>, </a:t>
            </a:r>
            <a:r>
              <a:rPr lang="en-US" sz="2800" u="sng" dirty="0"/>
              <a:t>test execution</a:t>
            </a:r>
            <a:r>
              <a:rPr lang="en-US" sz="2800" dirty="0"/>
              <a:t>, </a:t>
            </a:r>
            <a:r>
              <a:rPr lang="en-US" sz="2800" u="sng" dirty="0"/>
              <a:t>test results</a:t>
            </a:r>
            <a:r>
              <a:rPr lang="en-US" sz="2800" dirty="0"/>
              <a:t> that are drawn from the testing activity.</a:t>
            </a:r>
          </a:p>
        </p:txBody>
      </p:sp>
      <p:sp>
        <p:nvSpPr>
          <p:cNvPr id="4" name="Slide Number Placeholder 3"/>
          <p:cNvSpPr>
            <a:spLocks noGrp="1"/>
          </p:cNvSpPr>
          <p:nvPr>
            <p:ph type="sldNum" sz="quarter" idx="12"/>
          </p:nvPr>
        </p:nvSpPr>
        <p:spPr/>
        <p:txBody>
          <a:bodyPr/>
          <a:lstStyle/>
          <a:p>
            <a:fld id="{26E7C69A-3CED-4E6E-866D-3206F9D1E8F5}" type="slidenum">
              <a:rPr lang="en-US" smtClean="0"/>
              <a:t>11</a:t>
            </a:fld>
            <a:endParaRPr lang="en-US"/>
          </a:p>
        </p:txBody>
      </p:sp>
    </p:spTree>
    <p:extLst>
      <p:ext uri="{BB962C8B-B14F-4D97-AF65-F5344CB8AC3E}">
        <p14:creationId xmlns:p14="http://schemas.microsoft.com/office/powerpoint/2010/main" val="273088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Test Documentation in Software Testing</a:t>
            </a:r>
            <a:endParaRPr lang="en-US" b="1" dirty="0"/>
          </a:p>
        </p:txBody>
      </p:sp>
      <p:sp>
        <p:nvSpPr>
          <p:cNvPr id="3" name="Text Placeholder 2"/>
          <p:cNvSpPr>
            <a:spLocks noGrp="1"/>
          </p:cNvSpPr>
          <p:nvPr>
            <p:ph type="body" idx="1"/>
          </p:nvPr>
        </p:nvSpPr>
        <p:spPr/>
        <p:txBody>
          <a:bodyPr>
            <a:normAutofit/>
          </a:bodyPr>
          <a:lstStyle/>
          <a:p>
            <a:r>
              <a:rPr lang="en-US" sz="2400" b="1" dirty="0"/>
              <a:t>Metrics of Test Documentation</a:t>
            </a:r>
          </a:p>
        </p:txBody>
      </p:sp>
      <p:sp>
        <p:nvSpPr>
          <p:cNvPr id="4" name="Slide Number Placeholder 3"/>
          <p:cNvSpPr>
            <a:spLocks noGrp="1"/>
          </p:cNvSpPr>
          <p:nvPr>
            <p:ph type="sldNum" sz="quarter" idx="12"/>
          </p:nvPr>
        </p:nvSpPr>
        <p:spPr/>
        <p:txBody>
          <a:bodyPr/>
          <a:lstStyle/>
          <a:p>
            <a:fld id="{26E7C69A-3CED-4E6E-866D-3206F9D1E8F5}" type="slidenum">
              <a:rPr lang="en-US" smtClean="0"/>
              <a:t>12</a:t>
            </a:fld>
            <a:endParaRPr lang="en-US"/>
          </a:p>
        </p:txBody>
      </p:sp>
    </p:spTree>
    <p:extLst>
      <p:ext uri="{BB962C8B-B14F-4D97-AF65-F5344CB8AC3E}">
        <p14:creationId xmlns:p14="http://schemas.microsoft.com/office/powerpoint/2010/main" val="2544865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389239485"/>
              </p:ext>
            </p:extLst>
          </p:nvPr>
        </p:nvGraphicFramePr>
        <p:xfrm>
          <a:off x="327804" y="327804"/>
          <a:ext cx="11623404" cy="6144576"/>
        </p:xfrm>
        <a:graphic>
          <a:graphicData uri="http://schemas.openxmlformats.org/drawingml/2006/table">
            <a:tbl>
              <a:tblPr firstRow="1" firstCol="1" bandRow="1">
                <a:tableStyleId>{5202B0CA-FC54-4496-8BCA-5EF66A818D29}</a:tableStyleId>
              </a:tblPr>
              <a:tblGrid>
                <a:gridCol w="2225615">
                  <a:extLst>
                    <a:ext uri="{9D8B030D-6E8A-4147-A177-3AD203B41FA5}">
                      <a16:colId xmlns:a16="http://schemas.microsoft.com/office/drawing/2014/main" val="20000"/>
                    </a:ext>
                  </a:extLst>
                </a:gridCol>
                <a:gridCol w="9397789">
                  <a:extLst>
                    <a:ext uri="{9D8B030D-6E8A-4147-A177-3AD203B41FA5}">
                      <a16:colId xmlns:a16="http://schemas.microsoft.com/office/drawing/2014/main" val="20001"/>
                    </a:ext>
                  </a:extLst>
                </a:gridCol>
              </a:tblGrid>
              <a:tr h="396253">
                <a:tc>
                  <a:txBody>
                    <a:bodyPr/>
                    <a:lstStyle/>
                    <a:p>
                      <a:pPr marL="0" marR="0">
                        <a:lnSpc>
                          <a:spcPct val="100000"/>
                        </a:lnSpc>
                        <a:spcBef>
                          <a:spcPts val="0"/>
                        </a:spcBef>
                        <a:spcAft>
                          <a:spcPts val="1500"/>
                        </a:spcAft>
                      </a:pPr>
                      <a:r>
                        <a:rPr lang="en-US" sz="2400" dirty="0">
                          <a:effectLst/>
                          <a:latin typeface="+mj-lt"/>
                        </a:rPr>
                        <a:t>Testing Metric</a:t>
                      </a:r>
                      <a:endParaRPr lang="en-US" sz="2000" dirty="0">
                        <a:effectLst/>
                        <a:latin typeface="+mj-lt"/>
                        <a:ea typeface="Calibri" panose="020F0502020204030204" pitchFamily="34" charset="0"/>
                        <a:cs typeface="Times New Roman" panose="02020603050405020304" pitchFamily="18" charset="0"/>
                      </a:endParaRPr>
                    </a:p>
                  </a:txBody>
                  <a:tcPr anchor="ctr"/>
                </a:tc>
                <a:tc>
                  <a:txBody>
                    <a:bodyPr/>
                    <a:lstStyle/>
                    <a:p>
                      <a:pPr marL="0" marR="0">
                        <a:lnSpc>
                          <a:spcPct val="100000"/>
                        </a:lnSpc>
                        <a:spcBef>
                          <a:spcPts val="0"/>
                        </a:spcBef>
                        <a:spcAft>
                          <a:spcPts val="1500"/>
                        </a:spcAft>
                      </a:pPr>
                      <a:r>
                        <a:rPr lang="en-US" sz="2400">
                          <a:effectLst/>
                          <a:latin typeface="+mj-lt"/>
                        </a:rPr>
                        <a:t>Description</a:t>
                      </a:r>
                      <a:endParaRPr lang="en-US" sz="2000">
                        <a:effectLst/>
                        <a:latin typeface="+mj-lt"/>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10000"/>
                  </a:ext>
                </a:extLst>
              </a:tr>
              <a:tr h="1225232">
                <a:tc>
                  <a:txBody>
                    <a:bodyPr/>
                    <a:lstStyle/>
                    <a:p>
                      <a:pPr marL="0" marR="0">
                        <a:lnSpc>
                          <a:spcPct val="100000"/>
                        </a:lnSpc>
                        <a:spcBef>
                          <a:spcPts val="0"/>
                        </a:spcBef>
                        <a:spcAft>
                          <a:spcPts val="1500"/>
                        </a:spcAft>
                      </a:pPr>
                      <a:r>
                        <a:rPr lang="en-US" sz="2400" dirty="0">
                          <a:effectLst/>
                          <a:latin typeface="+mj-lt"/>
                        </a:rPr>
                        <a:t>Test policy</a:t>
                      </a:r>
                      <a:endParaRPr lang="en-US" sz="2000" dirty="0">
                        <a:effectLst/>
                        <a:latin typeface="+mj-lt"/>
                        <a:ea typeface="Calibri" panose="020F0502020204030204" pitchFamily="34" charset="0"/>
                        <a:cs typeface="Times New Roman" panose="02020603050405020304" pitchFamily="18" charset="0"/>
                      </a:endParaRPr>
                    </a:p>
                  </a:txBody>
                  <a:tcPr anchor="ctr"/>
                </a:tc>
                <a:tc>
                  <a:txBody>
                    <a:bodyPr/>
                    <a:lstStyle/>
                    <a:p>
                      <a:pPr marL="0" marR="0">
                        <a:lnSpc>
                          <a:spcPct val="100000"/>
                        </a:lnSpc>
                        <a:spcBef>
                          <a:spcPts val="0"/>
                        </a:spcBef>
                        <a:spcAft>
                          <a:spcPts val="1500"/>
                        </a:spcAft>
                      </a:pPr>
                      <a:r>
                        <a:rPr lang="en-US" sz="2400" dirty="0">
                          <a:effectLst/>
                          <a:latin typeface="+mj-lt"/>
                        </a:rPr>
                        <a:t>It is a high-level document which describes principles, methods and all the important testing goals of the organization.</a:t>
                      </a:r>
                      <a:endParaRPr lang="en-US" sz="2000" dirty="0">
                        <a:effectLst/>
                        <a:latin typeface="+mj-lt"/>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10001"/>
                  </a:ext>
                </a:extLst>
              </a:tr>
              <a:tr h="810742">
                <a:tc>
                  <a:txBody>
                    <a:bodyPr/>
                    <a:lstStyle/>
                    <a:p>
                      <a:pPr marL="0" marR="0">
                        <a:lnSpc>
                          <a:spcPct val="100000"/>
                        </a:lnSpc>
                        <a:spcBef>
                          <a:spcPts val="0"/>
                        </a:spcBef>
                        <a:spcAft>
                          <a:spcPts val="1500"/>
                        </a:spcAft>
                      </a:pPr>
                      <a:r>
                        <a:rPr lang="en-US" sz="2400" dirty="0">
                          <a:effectLst/>
                          <a:latin typeface="+mj-lt"/>
                        </a:rPr>
                        <a:t>Test strategy</a:t>
                      </a:r>
                      <a:endParaRPr lang="en-US" sz="2000" dirty="0">
                        <a:effectLst/>
                        <a:latin typeface="+mj-lt"/>
                        <a:ea typeface="Calibri" panose="020F0502020204030204" pitchFamily="34" charset="0"/>
                        <a:cs typeface="Times New Roman" panose="02020603050405020304" pitchFamily="18" charset="0"/>
                      </a:endParaRPr>
                    </a:p>
                  </a:txBody>
                  <a:tcPr anchor="ctr"/>
                </a:tc>
                <a:tc>
                  <a:txBody>
                    <a:bodyPr/>
                    <a:lstStyle/>
                    <a:p>
                      <a:pPr marL="0" marR="0">
                        <a:lnSpc>
                          <a:spcPct val="100000"/>
                        </a:lnSpc>
                        <a:spcBef>
                          <a:spcPts val="0"/>
                        </a:spcBef>
                        <a:spcAft>
                          <a:spcPts val="1500"/>
                        </a:spcAft>
                      </a:pPr>
                      <a:r>
                        <a:rPr lang="en-US" sz="2400" dirty="0">
                          <a:effectLst/>
                          <a:latin typeface="+mj-lt"/>
                        </a:rPr>
                        <a:t>A high-level document which identifies the Test Levels/Types to be executed for the project.</a:t>
                      </a:r>
                      <a:endParaRPr lang="en-US" sz="2000" dirty="0">
                        <a:effectLst/>
                        <a:latin typeface="+mj-lt"/>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10002"/>
                  </a:ext>
                </a:extLst>
              </a:tr>
              <a:tr h="1225232">
                <a:tc>
                  <a:txBody>
                    <a:bodyPr/>
                    <a:lstStyle/>
                    <a:p>
                      <a:pPr marL="0" marR="0">
                        <a:lnSpc>
                          <a:spcPct val="100000"/>
                        </a:lnSpc>
                        <a:spcBef>
                          <a:spcPts val="0"/>
                        </a:spcBef>
                        <a:spcAft>
                          <a:spcPts val="1500"/>
                        </a:spcAft>
                      </a:pPr>
                      <a:r>
                        <a:rPr lang="en-US" sz="2400" dirty="0">
                          <a:effectLst/>
                          <a:latin typeface="+mj-lt"/>
                        </a:rPr>
                        <a:t>Test plan</a:t>
                      </a:r>
                      <a:endParaRPr lang="en-US" sz="2000" dirty="0">
                        <a:effectLst/>
                        <a:latin typeface="+mj-lt"/>
                        <a:ea typeface="Calibri" panose="020F0502020204030204" pitchFamily="34" charset="0"/>
                        <a:cs typeface="Times New Roman" panose="02020603050405020304" pitchFamily="18" charset="0"/>
                      </a:endParaRPr>
                    </a:p>
                  </a:txBody>
                  <a:tcPr anchor="ctr"/>
                </a:tc>
                <a:tc>
                  <a:txBody>
                    <a:bodyPr/>
                    <a:lstStyle/>
                    <a:p>
                      <a:pPr marL="0" marR="0">
                        <a:lnSpc>
                          <a:spcPct val="100000"/>
                        </a:lnSpc>
                        <a:spcBef>
                          <a:spcPts val="0"/>
                        </a:spcBef>
                        <a:spcAft>
                          <a:spcPts val="1500"/>
                        </a:spcAft>
                      </a:pPr>
                      <a:r>
                        <a:rPr lang="en-US" sz="2400" dirty="0">
                          <a:effectLst/>
                          <a:latin typeface="+mj-lt"/>
                        </a:rPr>
                        <a:t>A test plan is a complete planning document which contains the scope, approach, resources, schedule, etc. of testing activities.</a:t>
                      </a:r>
                      <a:endParaRPr lang="en-US" sz="2000" dirty="0">
                        <a:effectLst/>
                        <a:latin typeface="+mj-lt"/>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10003"/>
                  </a:ext>
                </a:extLst>
              </a:tr>
              <a:tr h="810742">
                <a:tc>
                  <a:txBody>
                    <a:bodyPr/>
                    <a:lstStyle/>
                    <a:p>
                      <a:pPr marL="0" marR="0">
                        <a:lnSpc>
                          <a:spcPct val="100000"/>
                        </a:lnSpc>
                        <a:spcBef>
                          <a:spcPts val="0"/>
                        </a:spcBef>
                        <a:spcAft>
                          <a:spcPts val="1500"/>
                        </a:spcAft>
                      </a:pPr>
                      <a:r>
                        <a:rPr lang="en-US" sz="2400" dirty="0">
                          <a:effectLst/>
                          <a:latin typeface="+mj-lt"/>
                        </a:rPr>
                        <a:t>Requirements Traceability Matrix</a:t>
                      </a:r>
                      <a:endParaRPr lang="en-US" sz="2000" dirty="0">
                        <a:effectLst/>
                        <a:latin typeface="+mj-lt"/>
                        <a:ea typeface="Calibri" panose="020F0502020204030204" pitchFamily="34" charset="0"/>
                        <a:cs typeface="Times New Roman" panose="02020603050405020304" pitchFamily="18" charset="0"/>
                      </a:endParaRPr>
                    </a:p>
                  </a:txBody>
                  <a:tcPr anchor="ctr"/>
                </a:tc>
                <a:tc>
                  <a:txBody>
                    <a:bodyPr/>
                    <a:lstStyle/>
                    <a:p>
                      <a:pPr marL="0" marR="0">
                        <a:lnSpc>
                          <a:spcPct val="100000"/>
                        </a:lnSpc>
                        <a:spcBef>
                          <a:spcPts val="0"/>
                        </a:spcBef>
                        <a:spcAft>
                          <a:spcPts val="1500"/>
                        </a:spcAft>
                      </a:pPr>
                      <a:r>
                        <a:rPr lang="en-US" sz="2400" dirty="0">
                          <a:effectLst/>
                          <a:latin typeface="+mj-lt"/>
                        </a:rPr>
                        <a:t>This is a document which connects the requirements to the test cases</a:t>
                      </a:r>
                      <a:r>
                        <a:rPr lang="en-US" sz="2400" baseline="0" dirty="0">
                          <a:effectLst/>
                          <a:latin typeface="+mj-lt"/>
                        </a:rPr>
                        <a:t> and vice versa</a:t>
                      </a:r>
                      <a:endParaRPr lang="en-US" sz="2000" dirty="0">
                        <a:effectLst/>
                        <a:latin typeface="+mj-lt"/>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10004"/>
                  </a:ext>
                </a:extLst>
              </a:tr>
              <a:tr h="1225232">
                <a:tc>
                  <a:txBody>
                    <a:bodyPr/>
                    <a:lstStyle/>
                    <a:p>
                      <a:pPr marL="0" marR="0">
                        <a:lnSpc>
                          <a:spcPct val="100000"/>
                        </a:lnSpc>
                        <a:spcBef>
                          <a:spcPts val="0"/>
                        </a:spcBef>
                        <a:spcAft>
                          <a:spcPts val="1500"/>
                        </a:spcAft>
                      </a:pPr>
                      <a:r>
                        <a:rPr lang="en-US" sz="2400">
                          <a:effectLst/>
                          <a:latin typeface="+mj-lt"/>
                        </a:rPr>
                        <a:t>Test Scenario</a:t>
                      </a:r>
                      <a:endParaRPr lang="en-US" sz="2000">
                        <a:effectLst/>
                        <a:latin typeface="+mj-lt"/>
                        <a:ea typeface="Calibri" panose="020F0502020204030204" pitchFamily="34" charset="0"/>
                        <a:cs typeface="Times New Roman" panose="02020603050405020304" pitchFamily="18" charset="0"/>
                      </a:endParaRPr>
                    </a:p>
                  </a:txBody>
                  <a:tcPr anchor="ctr"/>
                </a:tc>
                <a:tc>
                  <a:txBody>
                    <a:bodyPr/>
                    <a:lstStyle/>
                    <a:p>
                      <a:pPr marL="0" marR="0">
                        <a:lnSpc>
                          <a:spcPct val="100000"/>
                        </a:lnSpc>
                        <a:spcBef>
                          <a:spcPts val="0"/>
                        </a:spcBef>
                        <a:spcAft>
                          <a:spcPts val="1500"/>
                        </a:spcAft>
                      </a:pPr>
                      <a:r>
                        <a:rPr lang="en-US" sz="2400" dirty="0">
                          <a:effectLst/>
                          <a:latin typeface="+mj-lt"/>
                        </a:rPr>
                        <a:t>Test scenario is module or sub-module</a:t>
                      </a:r>
                      <a:r>
                        <a:rPr lang="en-US" sz="2400" baseline="0" dirty="0">
                          <a:effectLst/>
                          <a:latin typeface="+mj-lt"/>
                        </a:rPr>
                        <a:t> </a:t>
                      </a:r>
                      <a:r>
                        <a:rPr lang="en-US" sz="2400" dirty="0">
                          <a:effectLst/>
                          <a:latin typeface="+mj-lt"/>
                        </a:rPr>
                        <a:t>of a software system which could be verified by one or more Test cases.</a:t>
                      </a:r>
                      <a:endParaRPr lang="en-US" sz="2000" dirty="0">
                        <a:effectLst/>
                        <a:latin typeface="+mj-lt"/>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26E7C69A-3CED-4E6E-866D-3206F9D1E8F5}" type="slidenum">
              <a:rPr lang="en-US" smtClean="0"/>
              <a:t>13</a:t>
            </a:fld>
            <a:endParaRPr lang="en-US"/>
          </a:p>
        </p:txBody>
      </p:sp>
    </p:spTree>
    <p:extLst>
      <p:ext uri="{BB962C8B-B14F-4D97-AF65-F5344CB8AC3E}">
        <p14:creationId xmlns:p14="http://schemas.microsoft.com/office/powerpoint/2010/main" val="3476696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276071720"/>
              </p:ext>
            </p:extLst>
          </p:nvPr>
        </p:nvGraphicFramePr>
        <p:xfrm>
          <a:off x="310550" y="293298"/>
          <a:ext cx="11000578" cy="5979485"/>
        </p:xfrm>
        <a:graphic>
          <a:graphicData uri="http://schemas.openxmlformats.org/drawingml/2006/table">
            <a:tbl>
              <a:tblPr firstRow="1" firstCol="1" bandRow="1">
                <a:tableStyleId>{5202B0CA-FC54-4496-8BCA-5EF66A818D29}</a:tableStyleId>
              </a:tblPr>
              <a:tblGrid>
                <a:gridCol w="2363639">
                  <a:extLst>
                    <a:ext uri="{9D8B030D-6E8A-4147-A177-3AD203B41FA5}">
                      <a16:colId xmlns:a16="http://schemas.microsoft.com/office/drawing/2014/main" val="20000"/>
                    </a:ext>
                  </a:extLst>
                </a:gridCol>
                <a:gridCol w="8636939">
                  <a:extLst>
                    <a:ext uri="{9D8B030D-6E8A-4147-A177-3AD203B41FA5}">
                      <a16:colId xmlns:a16="http://schemas.microsoft.com/office/drawing/2014/main" val="20001"/>
                    </a:ext>
                  </a:extLst>
                </a:gridCol>
              </a:tblGrid>
              <a:tr h="447292">
                <a:tc>
                  <a:txBody>
                    <a:bodyPr/>
                    <a:lstStyle/>
                    <a:p>
                      <a:pPr marL="0" marR="0">
                        <a:lnSpc>
                          <a:spcPct val="100000"/>
                        </a:lnSpc>
                        <a:spcBef>
                          <a:spcPts val="0"/>
                        </a:spcBef>
                        <a:spcAft>
                          <a:spcPts val="1500"/>
                        </a:spcAft>
                      </a:pPr>
                      <a:r>
                        <a:rPr lang="en-US" sz="2400" b="1" kern="1200" dirty="0">
                          <a:solidFill>
                            <a:schemeClr val="lt1"/>
                          </a:solidFill>
                          <a:effectLst/>
                          <a:latin typeface="+mn-lt"/>
                          <a:ea typeface="+mn-ea"/>
                          <a:cs typeface="+mn-cs"/>
                        </a:rPr>
                        <a:t>Testing Metric</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1500"/>
                        </a:spcAft>
                      </a:pPr>
                      <a:r>
                        <a:rPr lang="en-US" sz="2400">
                          <a:effectLst/>
                          <a:latin typeface="+mj-lt"/>
                        </a:rPr>
                        <a:t>Description</a:t>
                      </a:r>
                      <a:endParaRPr lang="en-US" sz="240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850927">
                <a:tc>
                  <a:txBody>
                    <a:bodyPr/>
                    <a:lstStyle/>
                    <a:p>
                      <a:pPr marL="0" marR="0">
                        <a:lnSpc>
                          <a:spcPct val="100000"/>
                        </a:lnSpc>
                        <a:spcBef>
                          <a:spcPts val="0"/>
                        </a:spcBef>
                        <a:spcAft>
                          <a:spcPts val="1500"/>
                        </a:spcAft>
                      </a:pPr>
                      <a:r>
                        <a:rPr lang="en-US" sz="2400" dirty="0">
                          <a:effectLst/>
                          <a:latin typeface="+mj-lt"/>
                        </a:rPr>
                        <a:t>Test Case</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1500"/>
                        </a:spcAft>
                      </a:pPr>
                      <a:r>
                        <a:rPr lang="en-US" sz="2400" dirty="0">
                          <a:effectLst/>
                          <a:latin typeface="+mj-lt"/>
                        </a:rPr>
                        <a:t>It is a group of input values, execution preconditions, expected execution post-conditions and results. It is developed for a Test Scenario.</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915170">
                <a:tc>
                  <a:txBody>
                    <a:bodyPr/>
                    <a:lstStyle/>
                    <a:p>
                      <a:pPr marL="0" marR="0">
                        <a:lnSpc>
                          <a:spcPct val="100000"/>
                        </a:lnSpc>
                        <a:spcBef>
                          <a:spcPts val="0"/>
                        </a:spcBef>
                        <a:spcAft>
                          <a:spcPts val="1500"/>
                        </a:spcAft>
                      </a:pPr>
                      <a:r>
                        <a:rPr lang="en-US" sz="2400" dirty="0">
                          <a:effectLst/>
                          <a:latin typeface="+mj-lt"/>
                        </a:rPr>
                        <a:t>Test Data</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1500"/>
                        </a:spcAft>
                      </a:pPr>
                      <a:r>
                        <a:rPr lang="en-US" sz="2400" dirty="0">
                          <a:effectLst/>
                          <a:latin typeface="+mj-lt"/>
                        </a:rPr>
                        <a:t>Test Data is a data which</a:t>
                      </a:r>
                      <a:r>
                        <a:rPr lang="en-US" sz="2400" baseline="0" dirty="0">
                          <a:effectLst/>
                          <a:latin typeface="+mj-lt"/>
                        </a:rPr>
                        <a:t> is </a:t>
                      </a:r>
                      <a:r>
                        <a:rPr lang="en-US" sz="2400" dirty="0">
                          <a:effectLst/>
                          <a:latin typeface="+mj-lt"/>
                        </a:rPr>
                        <a:t>used to execute the test case.</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1383048">
                <a:tc>
                  <a:txBody>
                    <a:bodyPr/>
                    <a:lstStyle/>
                    <a:p>
                      <a:pPr marL="0" marR="0">
                        <a:lnSpc>
                          <a:spcPct val="100000"/>
                        </a:lnSpc>
                        <a:spcBef>
                          <a:spcPts val="0"/>
                        </a:spcBef>
                        <a:spcAft>
                          <a:spcPts val="1500"/>
                        </a:spcAft>
                      </a:pPr>
                      <a:r>
                        <a:rPr lang="en-US" sz="2400">
                          <a:effectLst/>
                          <a:latin typeface="+mj-lt"/>
                        </a:rPr>
                        <a:t>Defect Report</a:t>
                      </a:r>
                      <a:endParaRPr lang="en-US" sz="24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1500"/>
                        </a:spcAft>
                      </a:pPr>
                      <a:r>
                        <a:rPr lang="en-US" sz="2400" dirty="0">
                          <a:effectLst/>
                          <a:latin typeface="+mj-lt"/>
                        </a:rPr>
                        <a:t>Defect report is a documented report of any flaw in a Software System which fails to perform its expected function.</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1383048">
                <a:tc>
                  <a:txBody>
                    <a:bodyPr/>
                    <a:lstStyle/>
                    <a:p>
                      <a:pPr marL="0" marR="0">
                        <a:lnSpc>
                          <a:spcPct val="100000"/>
                        </a:lnSpc>
                        <a:spcBef>
                          <a:spcPts val="0"/>
                        </a:spcBef>
                        <a:spcAft>
                          <a:spcPts val="1500"/>
                        </a:spcAft>
                      </a:pPr>
                      <a:r>
                        <a:rPr lang="en-US" sz="2400" dirty="0">
                          <a:effectLst/>
                          <a:latin typeface="+mj-lt"/>
                        </a:rPr>
                        <a:t>Test Summary Report</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0000"/>
                        </a:lnSpc>
                        <a:spcBef>
                          <a:spcPts val="0"/>
                        </a:spcBef>
                        <a:spcAft>
                          <a:spcPts val="1500"/>
                        </a:spcAft>
                      </a:pPr>
                      <a:r>
                        <a:rPr lang="en-US" sz="2400" dirty="0">
                          <a:effectLst/>
                          <a:latin typeface="+mj-lt"/>
                        </a:rPr>
                        <a:t>Test summary report is a high-level document which summarizes testing activities conducted as well as the test result. It is also</a:t>
                      </a:r>
                      <a:r>
                        <a:rPr lang="en-US" sz="2400" baseline="0" dirty="0">
                          <a:effectLst/>
                          <a:latin typeface="+mj-lt"/>
                        </a:rPr>
                        <a:t> referred as </a:t>
                      </a:r>
                      <a:r>
                        <a:rPr lang="en-US" sz="2400" baseline="0">
                          <a:effectLst/>
                          <a:latin typeface="+mj-lt"/>
                        </a:rPr>
                        <a:t>Test Closure Report</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26E7C69A-3CED-4E6E-866D-3206F9D1E8F5}" type="slidenum">
              <a:rPr lang="en-US" smtClean="0"/>
              <a:t>14</a:t>
            </a:fld>
            <a:endParaRPr lang="en-US"/>
          </a:p>
        </p:txBody>
      </p:sp>
    </p:spTree>
    <p:extLst>
      <p:ext uri="{BB962C8B-B14F-4D97-AF65-F5344CB8AC3E}">
        <p14:creationId xmlns:p14="http://schemas.microsoft.com/office/powerpoint/2010/main" val="2981498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What is Test Scenario? </a:t>
            </a:r>
            <a:endParaRPr lang="en-US" b="1" dirty="0"/>
          </a:p>
        </p:txBody>
      </p:sp>
      <p:sp>
        <p:nvSpPr>
          <p:cNvPr id="3" name="Text Placeholder 2"/>
          <p:cNvSpPr>
            <a:spLocks noGrp="1"/>
          </p:cNvSpPr>
          <p:nvPr>
            <p:ph type="body" idx="1"/>
          </p:nvPr>
        </p:nvSpPr>
        <p:spPr/>
        <p:txBody>
          <a:bodyPr>
            <a:normAutofit/>
          </a:bodyPr>
          <a:lstStyle/>
          <a:p>
            <a:r>
              <a:rPr lang="en-US" sz="2400" b="1" dirty="0"/>
              <a:t>What is Scenario Testing?</a:t>
            </a:r>
          </a:p>
        </p:txBody>
      </p:sp>
      <p:sp>
        <p:nvSpPr>
          <p:cNvPr id="4" name="Slide Number Placeholder 3"/>
          <p:cNvSpPr>
            <a:spLocks noGrp="1"/>
          </p:cNvSpPr>
          <p:nvPr>
            <p:ph type="sldNum" sz="quarter" idx="12"/>
          </p:nvPr>
        </p:nvSpPr>
        <p:spPr/>
        <p:txBody>
          <a:bodyPr/>
          <a:lstStyle/>
          <a:p>
            <a:fld id="{26E7C69A-3CED-4E6E-866D-3206F9D1E8F5}" type="slidenum">
              <a:rPr lang="en-US" smtClean="0"/>
              <a:t>15</a:t>
            </a:fld>
            <a:endParaRPr lang="en-US"/>
          </a:p>
        </p:txBody>
      </p:sp>
    </p:spTree>
    <p:extLst>
      <p:ext uri="{BB962C8B-B14F-4D97-AF65-F5344CB8AC3E}">
        <p14:creationId xmlns:p14="http://schemas.microsoft.com/office/powerpoint/2010/main" val="2540968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pPr algn="just"/>
            <a:r>
              <a:rPr lang="en-US" sz="3200" dirty="0"/>
              <a:t>A </a:t>
            </a:r>
            <a:r>
              <a:rPr lang="en-US" sz="3200" b="1" dirty="0"/>
              <a:t>Test Scenario</a:t>
            </a:r>
            <a:r>
              <a:rPr lang="en-US" sz="3200" dirty="0"/>
              <a:t> is defined as any </a:t>
            </a:r>
            <a:r>
              <a:rPr lang="en-US" sz="3200" u="sng" dirty="0"/>
              <a:t>functionality</a:t>
            </a:r>
            <a:r>
              <a:rPr lang="en-US" sz="3200" dirty="0"/>
              <a:t> that can be tested. It is also called </a:t>
            </a:r>
            <a:r>
              <a:rPr lang="en-US" sz="3200" b="1" dirty="0"/>
              <a:t>Test Condition or Test Possibility.</a:t>
            </a:r>
          </a:p>
          <a:p>
            <a:pPr algn="just"/>
            <a:r>
              <a:rPr lang="en-US" sz="3200" b="1" dirty="0"/>
              <a:t>Scenario Testing</a:t>
            </a:r>
            <a:r>
              <a:rPr lang="en-US" sz="3200" dirty="0"/>
              <a:t> is a variant of Software Testing where Scenarios are used for Testing.</a:t>
            </a:r>
          </a:p>
          <a:p>
            <a:pPr algn="just"/>
            <a:r>
              <a:rPr lang="en-US" sz="3200" dirty="0"/>
              <a:t>Scenarios help in an Easier Way of Testing of the more complicated Systems.</a:t>
            </a:r>
            <a:endParaRPr lang="en-US" sz="3200" b="1" dirty="0"/>
          </a:p>
          <a:p>
            <a:pPr algn="just"/>
            <a:endParaRPr lang="en-US" sz="3200" dirty="0"/>
          </a:p>
        </p:txBody>
      </p:sp>
      <p:sp>
        <p:nvSpPr>
          <p:cNvPr id="4" name="Slide Number Placeholder 3"/>
          <p:cNvSpPr>
            <a:spLocks noGrp="1"/>
          </p:cNvSpPr>
          <p:nvPr>
            <p:ph type="sldNum" sz="quarter" idx="12"/>
          </p:nvPr>
        </p:nvSpPr>
        <p:spPr/>
        <p:txBody>
          <a:bodyPr/>
          <a:lstStyle/>
          <a:p>
            <a:fld id="{26E7C69A-3CED-4E6E-866D-3206F9D1E8F5}" type="slidenum">
              <a:rPr lang="en-US" smtClean="0"/>
              <a:t>16</a:t>
            </a:fld>
            <a:endParaRPr lang="en-US"/>
          </a:p>
        </p:txBody>
      </p:sp>
    </p:spTree>
    <p:extLst>
      <p:ext uri="{BB962C8B-B14F-4D97-AF65-F5344CB8AC3E}">
        <p14:creationId xmlns:p14="http://schemas.microsoft.com/office/powerpoint/2010/main" val="62639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What is Test Scenario? </a:t>
            </a:r>
            <a:endParaRPr lang="en-US" b="1" dirty="0"/>
          </a:p>
        </p:txBody>
      </p:sp>
      <p:sp>
        <p:nvSpPr>
          <p:cNvPr id="3" name="Text Placeholder 2"/>
          <p:cNvSpPr>
            <a:spLocks noGrp="1"/>
          </p:cNvSpPr>
          <p:nvPr>
            <p:ph type="body" idx="1"/>
          </p:nvPr>
        </p:nvSpPr>
        <p:spPr/>
        <p:txBody>
          <a:bodyPr>
            <a:normAutofit/>
          </a:bodyPr>
          <a:lstStyle/>
          <a:p>
            <a:r>
              <a:rPr lang="en-US" sz="2400" b="1" dirty="0"/>
              <a:t>How to Write Test Scenarios?</a:t>
            </a:r>
          </a:p>
        </p:txBody>
      </p:sp>
      <p:sp>
        <p:nvSpPr>
          <p:cNvPr id="4" name="Slide Number Placeholder 3"/>
          <p:cNvSpPr>
            <a:spLocks noGrp="1"/>
          </p:cNvSpPr>
          <p:nvPr>
            <p:ph type="sldNum" sz="quarter" idx="12"/>
          </p:nvPr>
        </p:nvSpPr>
        <p:spPr/>
        <p:txBody>
          <a:bodyPr/>
          <a:lstStyle/>
          <a:p>
            <a:fld id="{26E7C69A-3CED-4E6E-866D-3206F9D1E8F5}" type="slidenum">
              <a:rPr lang="en-US" smtClean="0"/>
              <a:t>17</a:t>
            </a:fld>
            <a:endParaRPr lang="en-US"/>
          </a:p>
        </p:txBody>
      </p:sp>
    </p:spTree>
    <p:extLst>
      <p:ext uri="{BB962C8B-B14F-4D97-AF65-F5344CB8AC3E}">
        <p14:creationId xmlns:p14="http://schemas.microsoft.com/office/powerpoint/2010/main" val="941376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Autofit/>
          </a:bodyPr>
          <a:lstStyle/>
          <a:p>
            <a:pPr algn="just"/>
            <a:r>
              <a:rPr lang="en-US" sz="2400" dirty="0"/>
              <a:t>As a tester, you can follow these </a:t>
            </a:r>
            <a:r>
              <a:rPr lang="en-US" sz="2400" b="1" dirty="0"/>
              <a:t>five</a:t>
            </a:r>
            <a:r>
              <a:rPr lang="en-US" sz="2400" dirty="0"/>
              <a:t> steps to create Test Scenarios-</a:t>
            </a:r>
          </a:p>
          <a:p>
            <a:pPr marL="457200" indent="-457200" algn="just">
              <a:buFont typeface="+mj-lt"/>
              <a:buAutoNum type="arabicPeriod"/>
            </a:pPr>
            <a:r>
              <a:rPr lang="en-US" sz="2400" dirty="0"/>
              <a:t>Read the Requirement Documents of the System Under Test (SUT).</a:t>
            </a:r>
          </a:p>
          <a:p>
            <a:pPr marL="457200" indent="-457200" algn="just">
              <a:buFont typeface="+mj-lt"/>
              <a:buAutoNum type="arabicPeriod"/>
            </a:pPr>
            <a:r>
              <a:rPr lang="en-US" sz="2400" dirty="0"/>
              <a:t>For each requirement, figure out possible users actions and objectives. Determine the technical aspects of the requirement. with hacker's mindset.</a:t>
            </a:r>
          </a:p>
          <a:p>
            <a:pPr marL="457200" indent="-457200" algn="just">
              <a:buFont typeface="+mj-lt"/>
              <a:buAutoNum type="arabicPeriod"/>
            </a:pPr>
            <a:r>
              <a:rPr lang="en-US" sz="2400" dirty="0"/>
              <a:t>After reading the Requirements Document and doing your due Analysis, list out different test scenarios that verify each feature of the software.</a:t>
            </a:r>
          </a:p>
          <a:p>
            <a:pPr marL="457200" indent="-457200" algn="just">
              <a:buFont typeface="+mj-lt"/>
              <a:buAutoNum type="arabicPeriod"/>
            </a:pPr>
            <a:r>
              <a:rPr lang="en-US" sz="2400" dirty="0"/>
              <a:t>Once you have listed all possible Test Scenarios, a Traceability Matrix is created to verify that each &amp; every requirement has a corresponding Test Scenario/Test Case(s).</a:t>
            </a:r>
          </a:p>
          <a:p>
            <a:pPr marL="457200" indent="-457200" algn="just">
              <a:buFont typeface="+mj-lt"/>
              <a:buAutoNum type="arabicPeriod"/>
            </a:pPr>
            <a:r>
              <a:rPr lang="en-US" sz="2400" dirty="0"/>
              <a:t>The scenarios created are reviewed by your supervisor. Later, they are also reviewed by other Stakeholders in the project.</a:t>
            </a:r>
          </a:p>
        </p:txBody>
      </p:sp>
      <p:sp>
        <p:nvSpPr>
          <p:cNvPr id="4" name="Slide Number Placeholder 3"/>
          <p:cNvSpPr>
            <a:spLocks noGrp="1"/>
          </p:cNvSpPr>
          <p:nvPr>
            <p:ph type="sldNum" sz="quarter" idx="12"/>
          </p:nvPr>
        </p:nvSpPr>
        <p:spPr/>
        <p:txBody>
          <a:bodyPr/>
          <a:lstStyle/>
          <a:p>
            <a:fld id="{26E7C69A-3CED-4E6E-866D-3206F9D1E8F5}" type="slidenum">
              <a:rPr lang="en-US" smtClean="0"/>
              <a:t>18</a:t>
            </a:fld>
            <a:endParaRPr lang="en-US"/>
          </a:p>
        </p:txBody>
      </p:sp>
    </p:spTree>
    <p:extLst>
      <p:ext uri="{BB962C8B-B14F-4D97-AF65-F5344CB8AC3E}">
        <p14:creationId xmlns:p14="http://schemas.microsoft.com/office/powerpoint/2010/main" val="34988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What is Test Scenario? </a:t>
            </a:r>
            <a:endParaRPr lang="en-US" b="1" dirty="0"/>
          </a:p>
        </p:txBody>
      </p:sp>
      <p:sp>
        <p:nvSpPr>
          <p:cNvPr id="3" name="Text Placeholder 2"/>
          <p:cNvSpPr>
            <a:spLocks noGrp="1"/>
          </p:cNvSpPr>
          <p:nvPr>
            <p:ph type="body" idx="1"/>
          </p:nvPr>
        </p:nvSpPr>
        <p:spPr/>
        <p:txBody>
          <a:bodyPr>
            <a:normAutofit/>
          </a:bodyPr>
          <a:lstStyle/>
          <a:p>
            <a:r>
              <a:rPr lang="en-US" sz="2400" b="1" dirty="0"/>
              <a:t>Example: Test Scenario for e-commerce Application</a:t>
            </a:r>
          </a:p>
        </p:txBody>
      </p:sp>
      <p:sp>
        <p:nvSpPr>
          <p:cNvPr id="4" name="Slide Number Placeholder 3"/>
          <p:cNvSpPr>
            <a:spLocks noGrp="1"/>
          </p:cNvSpPr>
          <p:nvPr>
            <p:ph type="sldNum" sz="quarter" idx="12"/>
          </p:nvPr>
        </p:nvSpPr>
        <p:spPr/>
        <p:txBody>
          <a:bodyPr/>
          <a:lstStyle/>
          <a:p>
            <a:fld id="{26E7C69A-3CED-4E6E-866D-3206F9D1E8F5}" type="slidenum">
              <a:rPr lang="en-US" smtClean="0"/>
              <a:t>19</a:t>
            </a:fld>
            <a:endParaRPr lang="en-US"/>
          </a:p>
        </p:txBody>
      </p:sp>
    </p:spTree>
    <p:extLst>
      <p:ext uri="{BB962C8B-B14F-4D97-AF65-F5344CB8AC3E}">
        <p14:creationId xmlns:p14="http://schemas.microsoft.com/office/powerpoint/2010/main" val="4095992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GB" b="1" dirty="0"/>
              <a:t>STLC - Software Testing Life Cycle Phases</a:t>
            </a:r>
            <a:endParaRPr lang="en-US" b="1" dirty="0"/>
          </a:p>
        </p:txBody>
      </p:sp>
      <p:sp>
        <p:nvSpPr>
          <p:cNvPr id="2" name="Content Placeholder 1"/>
          <p:cNvSpPr>
            <a:spLocks noGrp="1"/>
          </p:cNvSpPr>
          <p:nvPr>
            <p:ph type="body" idx="1"/>
          </p:nvPr>
        </p:nvSpPr>
        <p:spPr/>
        <p:txBody>
          <a:bodyPr>
            <a:normAutofit/>
          </a:bodyPr>
          <a:lstStyle/>
          <a:p>
            <a:endParaRPr lang="en-US" sz="2400"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2</a:t>
            </a:fld>
            <a:endParaRPr lang="en-US" dirty="0"/>
          </a:p>
        </p:txBody>
      </p:sp>
    </p:spTree>
    <p:extLst>
      <p:ext uri="{BB962C8B-B14F-4D97-AF65-F5344CB8AC3E}">
        <p14:creationId xmlns:p14="http://schemas.microsoft.com/office/powerpoint/2010/main" val="1813209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r>
              <a:rPr lang="en-US" sz="2400" dirty="0"/>
              <a:t>For an </a:t>
            </a:r>
            <a:r>
              <a:rPr lang="en-US" sz="2400" dirty="0" err="1"/>
              <a:t>eCommerce</a:t>
            </a:r>
            <a:r>
              <a:rPr lang="en-US" sz="2400" dirty="0"/>
              <a:t> Application, a few test scenarios would be</a:t>
            </a:r>
          </a:p>
          <a:p>
            <a:r>
              <a:rPr lang="en-US" sz="2400" b="1" dirty="0"/>
              <a:t>Test Scenario 1: </a:t>
            </a:r>
            <a:r>
              <a:rPr lang="en-US" sz="2400" dirty="0"/>
              <a:t>Check the Login Functionality</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26E7C69A-3CED-4E6E-866D-3206F9D1E8F5}" type="slidenum">
              <a:rPr lang="en-US" smtClean="0"/>
              <a:t>20</a:t>
            </a:fld>
            <a:endParaRPr lang="en-US"/>
          </a:p>
        </p:txBody>
      </p:sp>
      <p:pic>
        <p:nvPicPr>
          <p:cNvPr id="2050" name="Picture 2" descr="test scenar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616" y="1350722"/>
            <a:ext cx="3882783" cy="482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966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fontScale="92500" lnSpcReduction="10000"/>
          </a:bodyPr>
          <a:lstStyle/>
          <a:p>
            <a:pPr algn="just">
              <a:lnSpc>
                <a:spcPct val="110000"/>
              </a:lnSpc>
            </a:pPr>
            <a:r>
              <a:rPr lang="en-US" sz="2400" dirty="0"/>
              <a:t>Possible </a:t>
            </a:r>
            <a:r>
              <a:rPr lang="en-US" sz="2400" b="1" dirty="0"/>
              <a:t>Test Cases </a:t>
            </a:r>
            <a:r>
              <a:rPr lang="en-US" sz="2400" dirty="0"/>
              <a:t>against the </a:t>
            </a:r>
            <a:r>
              <a:rPr lang="en-US" sz="2400" b="1" dirty="0"/>
              <a:t>Test Scenario 1 </a:t>
            </a:r>
            <a:r>
              <a:rPr lang="en-US" sz="2400" dirty="0"/>
              <a:t>would be:</a:t>
            </a:r>
          </a:p>
          <a:p>
            <a:pPr algn="just">
              <a:buFont typeface="Courier New" panose="02070309020205020404" pitchFamily="49" charset="0"/>
              <a:buChar char="o"/>
            </a:pPr>
            <a:r>
              <a:rPr lang="en-US" sz="2400" dirty="0"/>
              <a:t>TC_1.1: Check system behavior when valid email id and password is entered.</a:t>
            </a:r>
          </a:p>
          <a:p>
            <a:pPr algn="just">
              <a:buFont typeface="Courier New" panose="02070309020205020404" pitchFamily="49" charset="0"/>
              <a:buChar char="o"/>
            </a:pPr>
            <a:r>
              <a:rPr lang="en-US" sz="2400" dirty="0"/>
              <a:t>TC_1.2: Check system behavior when </a:t>
            </a:r>
            <a:r>
              <a:rPr lang="en-US" sz="2400" i="1" dirty="0"/>
              <a:t>invalid</a:t>
            </a:r>
            <a:r>
              <a:rPr lang="en-US" sz="2400" dirty="0"/>
              <a:t> email id and </a:t>
            </a:r>
            <a:r>
              <a:rPr lang="en-US" sz="2400" i="1" dirty="0"/>
              <a:t>valid</a:t>
            </a:r>
            <a:r>
              <a:rPr lang="en-US" sz="2400" dirty="0"/>
              <a:t> password is entered.</a:t>
            </a:r>
          </a:p>
          <a:p>
            <a:pPr algn="just">
              <a:buFont typeface="Courier New" panose="02070309020205020404" pitchFamily="49" charset="0"/>
              <a:buChar char="o"/>
            </a:pPr>
            <a:r>
              <a:rPr lang="en-US" sz="2400" dirty="0"/>
              <a:t>TC_1.3: Check system behavior when </a:t>
            </a:r>
            <a:r>
              <a:rPr lang="en-US" sz="2400" i="1" dirty="0"/>
              <a:t>valid</a:t>
            </a:r>
            <a:r>
              <a:rPr lang="en-US" sz="2400" dirty="0"/>
              <a:t> email id and </a:t>
            </a:r>
            <a:r>
              <a:rPr lang="en-US" sz="2400" i="1" dirty="0"/>
              <a:t>invalid </a:t>
            </a:r>
            <a:r>
              <a:rPr lang="en-US" sz="2400" dirty="0"/>
              <a:t>password is entered.</a:t>
            </a:r>
          </a:p>
          <a:p>
            <a:pPr algn="just">
              <a:buFont typeface="Courier New" panose="02070309020205020404" pitchFamily="49" charset="0"/>
              <a:buChar char="o"/>
            </a:pPr>
            <a:r>
              <a:rPr lang="en-US" sz="2400" dirty="0"/>
              <a:t>TC_1.4: Check system behavior when </a:t>
            </a:r>
            <a:r>
              <a:rPr lang="en-US" sz="2400" i="1" dirty="0"/>
              <a:t>invalid</a:t>
            </a:r>
            <a:r>
              <a:rPr lang="en-US" sz="2400" dirty="0"/>
              <a:t> email id and </a:t>
            </a:r>
            <a:r>
              <a:rPr lang="en-US" sz="2400" i="1" dirty="0"/>
              <a:t>invalid </a:t>
            </a:r>
            <a:r>
              <a:rPr lang="en-US" sz="2400" dirty="0"/>
              <a:t>password is entered.</a:t>
            </a:r>
          </a:p>
          <a:p>
            <a:pPr algn="just">
              <a:buFont typeface="Courier New" panose="02070309020205020404" pitchFamily="49" charset="0"/>
              <a:buChar char="o"/>
            </a:pPr>
            <a:r>
              <a:rPr lang="en-US" sz="2400" dirty="0"/>
              <a:t>TC_1.5: Check system behavior when email id and password are left blank and Sign in entered.</a:t>
            </a:r>
          </a:p>
          <a:p>
            <a:pPr algn="just">
              <a:buFont typeface="Courier New" panose="02070309020205020404" pitchFamily="49" charset="0"/>
              <a:buChar char="o"/>
            </a:pPr>
            <a:r>
              <a:rPr lang="en-US" sz="2400" dirty="0"/>
              <a:t>TC_1.6: Check Forgot your password is working as expected</a:t>
            </a:r>
          </a:p>
          <a:p>
            <a:pPr algn="just">
              <a:buFont typeface="Courier New" panose="02070309020205020404" pitchFamily="49" charset="0"/>
              <a:buChar char="o"/>
            </a:pPr>
            <a:r>
              <a:rPr lang="en-US" sz="2400" dirty="0"/>
              <a:t>TC_1.7: Check system behavior when valid/invalid phone number and password is entered.</a:t>
            </a:r>
          </a:p>
          <a:p>
            <a:pPr algn="just">
              <a:buFont typeface="Courier New" panose="02070309020205020404" pitchFamily="49" charset="0"/>
              <a:buChar char="o"/>
            </a:pPr>
            <a:r>
              <a:rPr lang="en-US" sz="2400" dirty="0"/>
              <a:t>TC_1.8: Check system behavior when "Keep me signed" is checked</a:t>
            </a:r>
          </a:p>
          <a:p>
            <a:pPr algn="just"/>
            <a:endParaRPr lang="en-US" sz="2400" dirty="0"/>
          </a:p>
        </p:txBody>
      </p:sp>
      <p:sp>
        <p:nvSpPr>
          <p:cNvPr id="4" name="Slide Number Placeholder 3"/>
          <p:cNvSpPr>
            <a:spLocks noGrp="1"/>
          </p:cNvSpPr>
          <p:nvPr>
            <p:ph type="sldNum" sz="quarter" idx="12"/>
          </p:nvPr>
        </p:nvSpPr>
        <p:spPr/>
        <p:txBody>
          <a:bodyPr/>
          <a:lstStyle/>
          <a:p>
            <a:fld id="{26E7C69A-3CED-4E6E-866D-3206F9D1E8F5}" type="slidenum">
              <a:rPr lang="en-US" smtClean="0"/>
              <a:t>21</a:t>
            </a:fld>
            <a:endParaRPr lang="en-US"/>
          </a:p>
        </p:txBody>
      </p:sp>
    </p:spTree>
    <p:extLst>
      <p:ext uri="{BB962C8B-B14F-4D97-AF65-F5344CB8AC3E}">
        <p14:creationId xmlns:p14="http://schemas.microsoft.com/office/powerpoint/2010/main" val="56857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r>
              <a:rPr lang="en-US" sz="2400" b="1" dirty="0"/>
              <a:t>Test Scenario 2: </a:t>
            </a:r>
            <a:r>
              <a:rPr lang="en-US" sz="2400" dirty="0"/>
              <a:t>Check the Search Functionality</a:t>
            </a:r>
          </a:p>
          <a:p>
            <a:endParaRPr lang="en-US" sz="2400" dirty="0"/>
          </a:p>
          <a:p>
            <a:endParaRPr lang="en-US" sz="2400" dirty="0"/>
          </a:p>
          <a:p>
            <a:r>
              <a:rPr lang="en-US" sz="2400" b="1" dirty="0"/>
              <a:t>Test Scenario 3: </a:t>
            </a:r>
            <a:r>
              <a:rPr lang="en-US" sz="2400" dirty="0"/>
              <a:t>Check the Product Description Page</a:t>
            </a:r>
          </a:p>
          <a:p>
            <a:endParaRPr lang="en-US" sz="2400" dirty="0"/>
          </a:p>
        </p:txBody>
      </p:sp>
      <p:sp>
        <p:nvSpPr>
          <p:cNvPr id="4" name="Slide Number Placeholder 3"/>
          <p:cNvSpPr>
            <a:spLocks noGrp="1"/>
          </p:cNvSpPr>
          <p:nvPr>
            <p:ph type="sldNum" sz="quarter" idx="12"/>
          </p:nvPr>
        </p:nvSpPr>
        <p:spPr/>
        <p:txBody>
          <a:bodyPr/>
          <a:lstStyle/>
          <a:p>
            <a:fld id="{26E7C69A-3CED-4E6E-866D-3206F9D1E8F5}" type="slidenum">
              <a:rPr lang="en-US" smtClean="0"/>
              <a:t>22</a:t>
            </a:fld>
            <a:endParaRPr lang="en-US"/>
          </a:p>
        </p:txBody>
      </p:sp>
      <p:pic>
        <p:nvPicPr>
          <p:cNvPr id="3076" name="Picture 4" descr="test scenar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5385" y="992758"/>
            <a:ext cx="5267325" cy="5619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est scenar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48" y="2264555"/>
            <a:ext cx="8091405" cy="3491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25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r>
              <a:rPr lang="en-US" sz="2400" b="1" dirty="0"/>
              <a:t>Test Scenario 4: </a:t>
            </a:r>
            <a:r>
              <a:rPr lang="en-US" sz="2400" dirty="0"/>
              <a:t>Check the Payments Functionality</a:t>
            </a:r>
          </a:p>
          <a:p>
            <a:endParaRPr lang="en-US" sz="2400" dirty="0"/>
          </a:p>
        </p:txBody>
      </p:sp>
      <p:sp>
        <p:nvSpPr>
          <p:cNvPr id="4" name="Slide Number Placeholder 3"/>
          <p:cNvSpPr>
            <a:spLocks noGrp="1"/>
          </p:cNvSpPr>
          <p:nvPr>
            <p:ph type="sldNum" sz="quarter" idx="12"/>
          </p:nvPr>
        </p:nvSpPr>
        <p:spPr/>
        <p:txBody>
          <a:bodyPr/>
          <a:lstStyle/>
          <a:p>
            <a:fld id="{26E7C69A-3CED-4E6E-866D-3206F9D1E8F5}" type="slidenum">
              <a:rPr lang="en-US" smtClean="0"/>
              <a:t>23</a:t>
            </a:fld>
            <a:endParaRPr lang="en-US"/>
          </a:p>
        </p:txBody>
      </p:sp>
      <p:pic>
        <p:nvPicPr>
          <p:cNvPr id="4098" name="Picture 2" descr="test scenar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818" y="1073809"/>
            <a:ext cx="5940829" cy="509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859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r>
              <a:rPr lang="en-US" sz="2400" b="1" dirty="0"/>
              <a:t>Test Scenario 5: </a:t>
            </a:r>
            <a:r>
              <a:rPr lang="en-US" sz="2400" dirty="0"/>
              <a:t>Check the Order History</a:t>
            </a:r>
          </a:p>
          <a:p>
            <a:endParaRPr lang="en-US" sz="2400" dirty="0"/>
          </a:p>
        </p:txBody>
      </p:sp>
      <p:sp>
        <p:nvSpPr>
          <p:cNvPr id="4" name="Slide Number Placeholder 3"/>
          <p:cNvSpPr>
            <a:spLocks noGrp="1"/>
          </p:cNvSpPr>
          <p:nvPr>
            <p:ph type="sldNum" sz="quarter" idx="12"/>
          </p:nvPr>
        </p:nvSpPr>
        <p:spPr/>
        <p:txBody>
          <a:bodyPr/>
          <a:lstStyle/>
          <a:p>
            <a:fld id="{26E7C69A-3CED-4E6E-866D-3206F9D1E8F5}" type="slidenum">
              <a:rPr lang="en-US" smtClean="0"/>
              <a:t>24</a:t>
            </a:fld>
            <a:endParaRPr lang="en-US"/>
          </a:p>
        </p:txBody>
      </p:sp>
      <p:pic>
        <p:nvPicPr>
          <p:cNvPr id="5122" name="Picture 2" descr="test scenar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311" y="869022"/>
            <a:ext cx="8345474" cy="5303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282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r>
              <a:rPr lang="en-US" sz="2400" dirty="0"/>
              <a:t>Apart from these 5 scenarios here is the list of all other scenarios</a:t>
            </a:r>
          </a:p>
          <a:p>
            <a:pPr marL="0" indent="0">
              <a:buNone/>
            </a:pPr>
            <a:r>
              <a:rPr lang="en-US" sz="2400" b="1" dirty="0"/>
              <a:t>6. Check Home Page behavior for returning customers</a:t>
            </a:r>
          </a:p>
          <a:p>
            <a:pPr marL="0" indent="0">
              <a:buNone/>
            </a:pPr>
            <a:r>
              <a:rPr lang="en-US" sz="2400" b="1" dirty="0"/>
              <a:t>7. Check Category/Product Pages</a:t>
            </a:r>
          </a:p>
          <a:p>
            <a:pPr marL="0" indent="0">
              <a:buNone/>
            </a:pPr>
            <a:r>
              <a:rPr lang="en-US" sz="2400" b="1" dirty="0"/>
              <a:t>8. Check Customer Service/Contact Pages</a:t>
            </a:r>
          </a:p>
          <a:p>
            <a:pPr marL="0" indent="0">
              <a:buNone/>
            </a:pPr>
            <a:r>
              <a:rPr lang="en-US" sz="2400" b="1" dirty="0"/>
              <a:t>9. Check Daily Deals pages</a:t>
            </a:r>
          </a:p>
          <a:p>
            <a:endParaRPr lang="en-US" sz="2400" dirty="0"/>
          </a:p>
        </p:txBody>
      </p:sp>
      <p:sp>
        <p:nvSpPr>
          <p:cNvPr id="4" name="Slide Number Placeholder 3"/>
          <p:cNvSpPr>
            <a:spLocks noGrp="1"/>
          </p:cNvSpPr>
          <p:nvPr>
            <p:ph type="sldNum" sz="quarter" idx="12"/>
          </p:nvPr>
        </p:nvSpPr>
        <p:spPr/>
        <p:txBody>
          <a:bodyPr/>
          <a:lstStyle/>
          <a:p>
            <a:fld id="{26E7C69A-3CED-4E6E-866D-3206F9D1E8F5}" type="slidenum">
              <a:rPr lang="en-US" smtClean="0"/>
              <a:t>25</a:t>
            </a:fld>
            <a:endParaRPr lang="en-US"/>
          </a:p>
        </p:txBody>
      </p:sp>
    </p:spTree>
    <p:extLst>
      <p:ext uri="{BB962C8B-B14F-4D97-AF65-F5344CB8AC3E}">
        <p14:creationId xmlns:p14="http://schemas.microsoft.com/office/powerpoint/2010/main" val="225344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510423"/>
          </a:xfrm>
        </p:spPr>
        <p:txBody>
          <a:bodyPr>
            <a:normAutofit fontScale="90000"/>
          </a:bodyPr>
          <a:lstStyle/>
          <a:p>
            <a:pPr algn="ctr"/>
            <a:r>
              <a:rPr lang="en-US" b="1" dirty="0"/>
              <a:t>Class Activity 4: Write Test Case for a Test Scenario </a:t>
            </a:r>
          </a:p>
        </p:txBody>
      </p:sp>
      <p:sp>
        <p:nvSpPr>
          <p:cNvPr id="3" name="Content Placeholder 2"/>
          <p:cNvSpPr>
            <a:spLocks noGrp="1"/>
          </p:cNvSpPr>
          <p:nvPr>
            <p:ph idx="1"/>
          </p:nvPr>
        </p:nvSpPr>
        <p:spPr>
          <a:xfrm>
            <a:off x="1069848" y="2272145"/>
            <a:ext cx="10058400" cy="4369898"/>
          </a:xfrm>
        </p:spPr>
        <p:txBody>
          <a:bodyPr>
            <a:normAutofit/>
          </a:bodyPr>
          <a:lstStyle/>
          <a:p>
            <a:r>
              <a:rPr lang="en-US" sz="2400" dirty="0"/>
              <a:t>You can do it either individually or can make a group of 2-4 people.</a:t>
            </a:r>
          </a:p>
          <a:p>
            <a:r>
              <a:rPr lang="en-US" sz="2400" dirty="0"/>
              <a:t>Tear a page out and write your course name and section, complete ID, and full name on it.</a:t>
            </a:r>
          </a:p>
          <a:p>
            <a:r>
              <a:rPr lang="en-US" sz="2400" b="1" dirty="0"/>
              <a:t>Statement: </a:t>
            </a:r>
            <a:r>
              <a:rPr lang="en-US" sz="2400" dirty="0"/>
              <a:t>Visit Next Slide</a:t>
            </a:r>
          </a:p>
        </p:txBody>
      </p:sp>
      <p:sp>
        <p:nvSpPr>
          <p:cNvPr id="4" name="Slide Number Placeholder 3"/>
          <p:cNvSpPr>
            <a:spLocks noGrp="1"/>
          </p:cNvSpPr>
          <p:nvPr>
            <p:ph type="sldNum" sz="quarter" idx="12"/>
          </p:nvPr>
        </p:nvSpPr>
        <p:spPr/>
        <p:txBody>
          <a:bodyPr/>
          <a:lstStyle/>
          <a:p>
            <a:fld id="{26E7C69A-3CED-4E6E-866D-3206F9D1E8F5}" type="slidenum">
              <a:rPr lang="en-US" smtClean="0"/>
              <a:t>26</a:t>
            </a:fld>
            <a:endParaRPr lang="en-US"/>
          </a:p>
        </p:txBody>
      </p:sp>
    </p:spTree>
    <p:extLst>
      <p:ext uri="{BB962C8B-B14F-4D97-AF65-F5344CB8AC3E}">
        <p14:creationId xmlns:p14="http://schemas.microsoft.com/office/powerpoint/2010/main" val="2302386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87566"/>
            <a:ext cx="10058400" cy="589177"/>
          </a:xfrm>
        </p:spPr>
        <p:txBody>
          <a:bodyPr>
            <a:normAutofit fontScale="90000"/>
          </a:bodyPr>
          <a:lstStyle/>
          <a:p>
            <a:pPr algn="ctr"/>
            <a:r>
              <a:rPr lang="en-US" b="1" dirty="0"/>
              <a:t>Class Activity 4: Write Test Case for a Test Scenario </a:t>
            </a:r>
          </a:p>
        </p:txBody>
      </p:sp>
      <p:sp>
        <p:nvSpPr>
          <p:cNvPr id="3" name="Content Placeholder 2"/>
          <p:cNvSpPr>
            <a:spLocks noGrp="1"/>
          </p:cNvSpPr>
          <p:nvPr>
            <p:ph idx="1"/>
          </p:nvPr>
        </p:nvSpPr>
        <p:spPr>
          <a:xfrm>
            <a:off x="1069848" y="2008909"/>
            <a:ext cx="10058400" cy="4633134"/>
          </a:xfrm>
        </p:spPr>
        <p:txBody>
          <a:bodyPr>
            <a:normAutofit/>
          </a:bodyPr>
          <a:lstStyle/>
          <a:p>
            <a:pPr algn="just"/>
            <a:r>
              <a:rPr lang="en-US" sz="2400" b="1" dirty="0"/>
              <a:t>Statement: </a:t>
            </a:r>
            <a:r>
              <a:rPr lang="en-US" sz="2400" dirty="0"/>
              <a:t>Identify two </a:t>
            </a:r>
            <a:r>
              <a:rPr lang="en-US" sz="2400" dirty="0">
                <a:solidFill>
                  <a:srgbClr val="FF0000"/>
                </a:solidFill>
              </a:rPr>
              <a:t>unique</a:t>
            </a:r>
            <a:r>
              <a:rPr lang="en-US" sz="2400" dirty="0"/>
              <a:t> test cases against each payment option mentioned in the GUI given below. </a:t>
            </a:r>
          </a:p>
          <a:p>
            <a:pPr algn="just"/>
            <a:r>
              <a:rPr lang="en-US" sz="2400" dirty="0">
                <a:solidFill>
                  <a:srgbClr val="00B050"/>
                </a:solidFill>
              </a:rPr>
              <a:t>Write Test case ID and Test Case Description only.</a:t>
            </a:r>
          </a:p>
          <a:p>
            <a:pPr algn="just"/>
            <a:endParaRPr lang="en-US" sz="2400" dirty="0"/>
          </a:p>
        </p:txBody>
      </p:sp>
      <p:sp>
        <p:nvSpPr>
          <p:cNvPr id="4" name="Slide Number Placeholder 3"/>
          <p:cNvSpPr>
            <a:spLocks noGrp="1"/>
          </p:cNvSpPr>
          <p:nvPr>
            <p:ph type="sldNum" sz="quarter" idx="12"/>
          </p:nvPr>
        </p:nvSpPr>
        <p:spPr/>
        <p:txBody>
          <a:bodyPr/>
          <a:lstStyle/>
          <a:p>
            <a:fld id="{26E7C69A-3CED-4E6E-866D-3206F9D1E8F5}" type="slidenum">
              <a:rPr lang="en-US" smtClean="0"/>
              <a:t>27</a:t>
            </a:fld>
            <a:endParaRPr lang="en-US"/>
          </a:p>
        </p:txBody>
      </p:sp>
      <p:pic>
        <p:nvPicPr>
          <p:cNvPr id="5" name="Picture 2" descr="test scenario"/>
          <p:cNvPicPr>
            <a:picLocks noChangeAspect="1" noChangeArrowheads="1"/>
          </p:cNvPicPr>
          <p:nvPr/>
        </p:nvPicPr>
        <p:blipFill rotWithShape="1">
          <a:blip r:embed="rId3">
            <a:extLst>
              <a:ext uri="{28A0092B-C50C-407E-A947-70E740481C1C}">
                <a14:useLocalDpi xmlns:a14="http://schemas.microsoft.com/office/drawing/2010/main" val="0"/>
              </a:ext>
            </a:extLst>
          </a:blip>
          <a:srcRect l="-127" t="175" r="36037" b="66383"/>
          <a:stretch/>
        </p:blipFill>
        <p:spPr bwMode="auto">
          <a:xfrm>
            <a:off x="2193237" y="3336492"/>
            <a:ext cx="6964618" cy="3118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661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09330"/>
          </a:xfrm>
        </p:spPr>
        <p:txBody>
          <a:bodyPr>
            <a:normAutofit fontScale="90000"/>
          </a:bodyPr>
          <a:lstStyle/>
          <a:p>
            <a:pPr algn="ctr"/>
            <a:r>
              <a:rPr lang="en-US" b="1" dirty="0"/>
              <a:t>Class Activity 4: SOLUTION</a:t>
            </a:r>
          </a:p>
        </p:txBody>
      </p:sp>
      <p:sp>
        <p:nvSpPr>
          <p:cNvPr id="3" name="Content Placeholder 2"/>
          <p:cNvSpPr>
            <a:spLocks noGrp="1"/>
          </p:cNvSpPr>
          <p:nvPr>
            <p:ph idx="1"/>
          </p:nvPr>
        </p:nvSpPr>
        <p:spPr>
          <a:xfrm>
            <a:off x="1069848" y="1621766"/>
            <a:ext cx="10058400" cy="4550434"/>
          </a:xfrm>
        </p:spPr>
        <p:txBody>
          <a:bodyPr>
            <a:normAutofit/>
          </a:bodyPr>
          <a:lstStyle/>
          <a:p>
            <a:pPr algn="just"/>
            <a:r>
              <a:rPr lang="en-US" sz="2400" dirty="0"/>
              <a:t>For the payment method Credit Card:</a:t>
            </a:r>
          </a:p>
          <a:p>
            <a:pPr lvl="1" algn="just"/>
            <a:r>
              <a:rPr lang="en-US" sz="2400" dirty="0"/>
              <a:t>TC_1.1: Check the system behavior when radio button of credit card is clicked and VISA card option is selected.</a:t>
            </a:r>
          </a:p>
          <a:p>
            <a:pPr lvl="1" algn="just"/>
            <a:r>
              <a:rPr lang="en-US" sz="2400" dirty="0"/>
              <a:t>TC_1.2: Check the system behavior when radio button of credit card isn’t clicked and customer tries to select ‘master card’ option.</a:t>
            </a:r>
          </a:p>
          <a:p>
            <a:pPr algn="just"/>
            <a:r>
              <a:rPr lang="en-US" sz="2400" dirty="0"/>
              <a:t>For the payment method Debit Card:</a:t>
            </a:r>
          </a:p>
          <a:p>
            <a:pPr lvl="1" algn="just"/>
            <a:r>
              <a:rPr lang="en-US" sz="2400" dirty="0"/>
              <a:t>TC_1.3: Check the system behavior when radio button of debit card is clicked and a valid card option is selected from the dropdown list.</a:t>
            </a:r>
          </a:p>
          <a:p>
            <a:pPr lvl="1" algn="just"/>
            <a:r>
              <a:rPr lang="en-US" sz="2400" dirty="0"/>
              <a:t>TC_1.4: Check the system behavior when radio button of debit card isn’t clicked and customer tries to select a valid card option from dropdown list.</a:t>
            </a:r>
          </a:p>
        </p:txBody>
      </p:sp>
      <p:sp>
        <p:nvSpPr>
          <p:cNvPr id="4" name="Slide Number Placeholder 3"/>
          <p:cNvSpPr>
            <a:spLocks noGrp="1"/>
          </p:cNvSpPr>
          <p:nvPr>
            <p:ph type="sldNum" sz="quarter" idx="12"/>
          </p:nvPr>
        </p:nvSpPr>
        <p:spPr/>
        <p:txBody>
          <a:bodyPr/>
          <a:lstStyle/>
          <a:p>
            <a:fld id="{26E7C69A-3CED-4E6E-866D-3206F9D1E8F5}" type="slidenum">
              <a:rPr lang="en-US" smtClean="0"/>
              <a:t>28</a:t>
            </a:fld>
            <a:endParaRPr lang="en-US"/>
          </a:p>
        </p:txBody>
      </p:sp>
    </p:spTree>
    <p:extLst>
      <p:ext uri="{BB962C8B-B14F-4D97-AF65-F5344CB8AC3E}">
        <p14:creationId xmlns:p14="http://schemas.microsoft.com/office/powerpoint/2010/main" val="394657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How to Write Test Cases?</a:t>
            </a:r>
            <a:endParaRPr lang="en-US" b="1" dirty="0"/>
          </a:p>
        </p:txBody>
      </p:sp>
      <p:sp>
        <p:nvSpPr>
          <p:cNvPr id="3" name="Text Placeholder 2"/>
          <p:cNvSpPr>
            <a:spLocks noGrp="1"/>
          </p:cNvSpPr>
          <p:nvPr>
            <p:ph type="body" idx="1"/>
          </p:nvPr>
        </p:nvSpPr>
        <p:spPr/>
        <p:txBody>
          <a:bodyPr>
            <a:normAutofit/>
          </a:bodyPr>
          <a:lstStyle/>
          <a:p>
            <a:r>
              <a:rPr lang="en-US" sz="2400" b="1" dirty="0"/>
              <a:t>What is a Test Case?</a:t>
            </a:r>
          </a:p>
          <a:p>
            <a:r>
              <a:rPr lang="en-US" sz="2400" b="1" dirty="0"/>
              <a:t>Test Scenario Vs Test Case</a:t>
            </a:r>
          </a:p>
          <a:p>
            <a:endParaRPr lang="en-US" sz="2400" b="1" dirty="0"/>
          </a:p>
          <a:p>
            <a:endParaRPr lang="en-US" sz="2400" dirty="0"/>
          </a:p>
        </p:txBody>
      </p:sp>
      <p:sp>
        <p:nvSpPr>
          <p:cNvPr id="4" name="Slide Number Placeholder 3"/>
          <p:cNvSpPr>
            <a:spLocks noGrp="1"/>
          </p:cNvSpPr>
          <p:nvPr>
            <p:ph type="sldNum" sz="quarter" idx="12"/>
          </p:nvPr>
        </p:nvSpPr>
        <p:spPr/>
        <p:txBody>
          <a:bodyPr/>
          <a:lstStyle/>
          <a:p>
            <a:fld id="{26E7C69A-3CED-4E6E-866D-3206F9D1E8F5}" type="slidenum">
              <a:rPr lang="en-US" smtClean="0"/>
              <a:t>29</a:t>
            </a:fld>
            <a:endParaRPr lang="en-US"/>
          </a:p>
        </p:txBody>
      </p:sp>
    </p:spTree>
    <p:extLst>
      <p:ext uri="{BB962C8B-B14F-4D97-AF65-F5344CB8AC3E}">
        <p14:creationId xmlns:p14="http://schemas.microsoft.com/office/powerpoint/2010/main" val="3750885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pPr algn="just"/>
            <a:r>
              <a:rPr lang="en-US" sz="2400" b="1" dirty="0"/>
              <a:t>Software Testing Life Cycle (STLC) </a:t>
            </a:r>
            <a:r>
              <a:rPr lang="en-US" sz="2400" dirty="0"/>
              <a:t>is defined as a sequence of activities conducted to perform Software Testing.</a:t>
            </a:r>
          </a:p>
          <a:p>
            <a:pPr algn="just"/>
            <a:r>
              <a:rPr lang="en-US" sz="2400" dirty="0"/>
              <a:t>Contrary to popular belief, Software Testing is not a just a single activity. It consists of a series of activities carried out methodologically which help to certify your software product.</a:t>
            </a:r>
          </a:p>
          <a:p>
            <a:pPr algn="just"/>
            <a:endParaRPr lang="en-US" sz="2400" dirty="0"/>
          </a:p>
        </p:txBody>
      </p:sp>
      <p:sp>
        <p:nvSpPr>
          <p:cNvPr id="4" name="Slide Number Placeholder 3"/>
          <p:cNvSpPr>
            <a:spLocks noGrp="1"/>
          </p:cNvSpPr>
          <p:nvPr>
            <p:ph type="sldNum" sz="quarter" idx="12"/>
          </p:nvPr>
        </p:nvSpPr>
        <p:spPr/>
        <p:txBody>
          <a:bodyPr/>
          <a:lstStyle/>
          <a:p>
            <a:fld id="{26E7C69A-3CED-4E6E-866D-3206F9D1E8F5}" type="slidenum">
              <a:rPr lang="en-US" smtClean="0"/>
              <a:t>3</a:t>
            </a:fld>
            <a:endParaRPr lang="en-US"/>
          </a:p>
        </p:txBody>
      </p:sp>
      <p:pic>
        <p:nvPicPr>
          <p:cNvPr id="7" name="Picture 2" descr="STLC - Software Testing Life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884" y="2392913"/>
            <a:ext cx="7298165" cy="3248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55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pPr algn="just"/>
            <a:r>
              <a:rPr lang="en-US" sz="2400" dirty="0"/>
              <a:t>A </a:t>
            </a:r>
            <a:r>
              <a:rPr lang="en-US" sz="2400" b="1" dirty="0"/>
              <a:t>Test Case </a:t>
            </a:r>
            <a:r>
              <a:rPr lang="en-US" sz="2400" dirty="0"/>
              <a:t>is defined as a set of actions executed to verify a particular feature or functionality of the software application.</a:t>
            </a:r>
          </a:p>
          <a:p>
            <a:pPr algn="just"/>
            <a:r>
              <a:rPr lang="en-US" sz="2400" b="1" dirty="0"/>
              <a:t>Test Scenario Vs Test Case</a:t>
            </a:r>
          </a:p>
          <a:p>
            <a:pPr algn="just"/>
            <a:r>
              <a:rPr lang="en-US" sz="2400" dirty="0"/>
              <a:t>For a Test Scenario like: Check Login Functionality, there are many possible test cases:</a:t>
            </a:r>
          </a:p>
          <a:p>
            <a:pPr lvl="1" algn="just"/>
            <a:r>
              <a:rPr lang="en-US" sz="2400" dirty="0"/>
              <a:t>Test Case 1: Check results on entering valid User Id &amp; Password</a:t>
            </a:r>
          </a:p>
          <a:p>
            <a:pPr lvl="1" algn="just"/>
            <a:r>
              <a:rPr lang="en-US" sz="2400" dirty="0"/>
              <a:t>Test Case 2: Check results on entering Invalid User ID &amp; Password</a:t>
            </a:r>
          </a:p>
          <a:p>
            <a:pPr lvl="1" algn="just"/>
            <a:r>
              <a:rPr lang="en-US" sz="2400" dirty="0"/>
              <a:t>Test Case 3: Check response when a User ID is Empty &amp; Login Button is pressed, and many more……</a:t>
            </a:r>
          </a:p>
        </p:txBody>
      </p:sp>
      <p:sp>
        <p:nvSpPr>
          <p:cNvPr id="4" name="Slide Number Placeholder 3"/>
          <p:cNvSpPr>
            <a:spLocks noGrp="1"/>
          </p:cNvSpPr>
          <p:nvPr>
            <p:ph type="sldNum" sz="quarter" idx="12"/>
          </p:nvPr>
        </p:nvSpPr>
        <p:spPr/>
        <p:txBody>
          <a:bodyPr/>
          <a:lstStyle/>
          <a:p>
            <a:fld id="{26E7C69A-3CED-4E6E-866D-3206F9D1E8F5}" type="slidenum">
              <a:rPr lang="en-US" smtClean="0"/>
              <a:t>30</a:t>
            </a:fld>
            <a:endParaRPr lang="en-US"/>
          </a:p>
        </p:txBody>
      </p:sp>
    </p:spTree>
    <p:extLst>
      <p:ext uri="{BB962C8B-B14F-4D97-AF65-F5344CB8AC3E}">
        <p14:creationId xmlns:p14="http://schemas.microsoft.com/office/powerpoint/2010/main" val="51979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How to Write Test Cases?</a:t>
            </a:r>
            <a:endParaRPr lang="en-US" b="1" dirty="0"/>
          </a:p>
        </p:txBody>
      </p:sp>
      <p:sp>
        <p:nvSpPr>
          <p:cNvPr id="3" name="Text Placeholder 2"/>
          <p:cNvSpPr>
            <a:spLocks noGrp="1"/>
          </p:cNvSpPr>
          <p:nvPr>
            <p:ph type="body" idx="1"/>
          </p:nvPr>
        </p:nvSpPr>
        <p:spPr/>
        <p:txBody>
          <a:bodyPr>
            <a:normAutofit/>
          </a:bodyPr>
          <a:lstStyle/>
          <a:p>
            <a:r>
              <a:rPr lang="en-US" sz="2400" b="1" dirty="0"/>
              <a:t>How to Create a Test Case?</a:t>
            </a:r>
            <a:endParaRPr lang="en-US" sz="2400" dirty="0"/>
          </a:p>
        </p:txBody>
      </p:sp>
      <p:sp>
        <p:nvSpPr>
          <p:cNvPr id="4" name="Slide Number Placeholder 3"/>
          <p:cNvSpPr>
            <a:spLocks noGrp="1"/>
          </p:cNvSpPr>
          <p:nvPr>
            <p:ph type="sldNum" sz="quarter" idx="12"/>
          </p:nvPr>
        </p:nvSpPr>
        <p:spPr/>
        <p:txBody>
          <a:bodyPr/>
          <a:lstStyle/>
          <a:p>
            <a:fld id="{26E7C69A-3CED-4E6E-866D-3206F9D1E8F5}" type="slidenum">
              <a:rPr lang="en-US" smtClean="0"/>
              <a:t>31</a:t>
            </a:fld>
            <a:endParaRPr lang="en-US"/>
          </a:p>
        </p:txBody>
      </p:sp>
    </p:spTree>
    <p:extLst>
      <p:ext uri="{BB962C8B-B14F-4D97-AF65-F5344CB8AC3E}">
        <p14:creationId xmlns:p14="http://schemas.microsoft.com/office/powerpoint/2010/main" val="2110332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r>
              <a:rPr lang="en-US" sz="2400" dirty="0"/>
              <a:t>Let’s create a Test Case for the scenario: </a:t>
            </a:r>
            <a:r>
              <a:rPr lang="en-US" sz="2400" b="1" dirty="0"/>
              <a:t>Check Login Functionality</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26E7C69A-3CED-4E6E-866D-3206F9D1E8F5}" type="slidenum">
              <a:rPr lang="en-US" smtClean="0"/>
              <a:t>32</a:t>
            </a:fld>
            <a:endParaRPr lang="en-US"/>
          </a:p>
        </p:txBody>
      </p:sp>
      <p:pic>
        <p:nvPicPr>
          <p:cNvPr id="6146" name="Picture 2" descr="Test Analysis V Model of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3060" y="884177"/>
            <a:ext cx="4371975"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074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r>
              <a:rPr lang="en-US" sz="2400" b="1" dirty="0"/>
              <a:t>Step 1)</a:t>
            </a:r>
            <a:r>
              <a:rPr lang="en-US" sz="2400" dirty="0"/>
              <a:t> A simple test case for the scenario would be:</a:t>
            </a:r>
          </a:p>
          <a:p>
            <a:endParaRPr lang="en-US" sz="2400" dirty="0"/>
          </a:p>
          <a:p>
            <a:endParaRPr lang="en-US" sz="2400" dirty="0"/>
          </a:p>
          <a:p>
            <a:endParaRPr lang="en-US" sz="2400" dirty="0"/>
          </a:p>
          <a:p>
            <a:endParaRPr lang="en-US" sz="2400" b="1" dirty="0"/>
          </a:p>
          <a:p>
            <a:r>
              <a:rPr lang="en-US" sz="2400" b="1" dirty="0"/>
              <a:t>Step 2)</a:t>
            </a:r>
            <a:r>
              <a:rPr lang="en-US" sz="2400" dirty="0"/>
              <a:t> In order to execute the test case, you would need Test Data. Adding it below:</a:t>
            </a:r>
          </a:p>
          <a:p>
            <a:endParaRPr lang="en-US" sz="2400" dirty="0"/>
          </a:p>
          <a:p>
            <a:endParaRPr lang="en-US" sz="24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26E7C69A-3CED-4E6E-866D-3206F9D1E8F5}" type="slidenum">
              <a:rPr lang="en-US" smtClean="0"/>
              <a:t>33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506466621"/>
              </p:ext>
            </p:extLst>
          </p:nvPr>
        </p:nvGraphicFramePr>
        <p:xfrm>
          <a:off x="1385887" y="1008691"/>
          <a:ext cx="9742361" cy="1524000"/>
        </p:xfrm>
        <a:graphic>
          <a:graphicData uri="http://schemas.openxmlformats.org/drawingml/2006/table">
            <a:tbl>
              <a:tblPr firstRow="1" firstCol="1" bandRow="1"/>
              <a:tblGrid>
                <a:gridCol w="1425013">
                  <a:extLst>
                    <a:ext uri="{9D8B030D-6E8A-4147-A177-3AD203B41FA5}">
                      <a16:colId xmlns:a16="http://schemas.microsoft.com/office/drawing/2014/main" val="20000"/>
                    </a:ext>
                  </a:extLst>
                </a:gridCol>
                <a:gridCol w="8317348">
                  <a:extLst>
                    <a:ext uri="{9D8B030D-6E8A-4147-A177-3AD203B41FA5}">
                      <a16:colId xmlns:a16="http://schemas.microsoft.com/office/drawing/2014/main" val="20001"/>
                    </a:ext>
                  </a:extLst>
                </a:gridCol>
              </a:tblGrid>
              <a:tr h="0">
                <a:tc>
                  <a:txBody>
                    <a:bodyPr/>
                    <a:lstStyle/>
                    <a:p>
                      <a:pPr marL="0" marR="0">
                        <a:lnSpc>
                          <a:spcPct val="100000"/>
                        </a:lnSpc>
                        <a:spcBef>
                          <a:spcPts val="0"/>
                        </a:spcBef>
                        <a:spcAft>
                          <a:spcPts val="1500"/>
                        </a:spcAft>
                      </a:pPr>
                      <a:r>
                        <a:rPr lang="en-US" sz="2000" b="1" dirty="0">
                          <a:solidFill>
                            <a:srgbClr val="222222"/>
                          </a:solidFill>
                          <a:effectLst/>
                          <a:latin typeface="+mn-lt"/>
                          <a:ea typeface="Times New Roman" panose="02020603050405020304" pitchFamily="18" charset="0"/>
                          <a:cs typeface="Times New Roman" panose="02020603050405020304" pitchFamily="18" charset="0"/>
                        </a:rPr>
                        <a:t>Test Case ID</a:t>
                      </a:r>
                      <a:endParaRPr lang="en-US" sz="18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00000"/>
                        </a:lnSpc>
                        <a:spcBef>
                          <a:spcPts val="0"/>
                        </a:spcBef>
                        <a:spcAft>
                          <a:spcPts val="1500"/>
                        </a:spcAft>
                      </a:pPr>
                      <a:r>
                        <a:rPr lang="en-US" sz="2000" b="1" dirty="0">
                          <a:solidFill>
                            <a:srgbClr val="222222"/>
                          </a:solidFill>
                          <a:effectLst/>
                          <a:latin typeface="+mn-lt"/>
                          <a:ea typeface="Times New Roman" panose="02020603050405020304" pitchFamily="18" charset="0"/>
                          <a:cs typeface="Times New Roman" panose="02020603050405020304" pitchFamily="18" charset="0"/>
                        </a:rPr>
                        <a:t>Test Case Description</a:t>
                      </a:r>
                      <a:endParaRPr lang="en-US" sz="18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03200">
                <a:tc>
                  <a:txBody>
                    <a:bodyPr/>
                    <a:lstStyle/>
                    <a:p>
                      <a:pPr marL="0" marR="0">
                        <a:lnSpc>
                          <a:spcPct val="100000"/>
                        </a:lnSpc>
                        <a:spcBef>
                          <a:spcPts val="0"/>
                        </a:spcBef>
                        <a:spcAft>
                          <a:spcPts val="1500"/>
                        </a:spcAft>
                      </a:pPr>
                      <a:r>
                        <a:rPr lang="en-US" sz="2000" dirty="0">
                          <a:solidFill>
                            <a:srgbClr val="222222"/>
                          </a:solidFill>
                          <a:effectLst/>
                          <a:latin typeface="+mn-lt"/>
                          <a:ea typeface="Times New Roman" panose="02020603050405020304" pitchFamily="18" charset="0"/>
                          <a:cs typeface="Times New Roman" panose="02020603050405020304" pitchFamily="18" charset="0"/>
                        </a:rPr>
                        <a:t>TC_1.1</a:t>
                      </a:r>
                      <a:endParaRPr lang="en-US" sz="18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1500"/>
                        </a:spcAft>
                      </a:pPr>
                      <a:r>
                        <a:rPr lang="en-US" sz="2000" dirty="0">
                          <a:solidFill>
                            <a:srgbClr val="222222"/>
                          </a:solidFill>
                          <a:effectLst/>
                          <a:latin typeface="+mn-lt"/>
                          <a:ea typeface="Times New Roman" panose="02020603050405020304" pitchFamily="18" charset="0"/>
                          <a:cs typeface="Times New Roman" panose="02020603050405020304" pitchFamily="18" charset="0"/>
                        </a:rPr>
                        <a:t>Check the system behavior</a:t>
                      </a:r>
                      <a:r>
                        <a:rPr lang="en-US" sz="2000" baseline="0" dirty="0">
                          <a:solidFill>
                            <a:srgbClr val="222222"/>
                          </a:solidFill>
                          <a:effectLst/>
                          <a:latin typeface="+mn-lt"/>
                          <a:ea typeface="Times New Roman" panose="02020603050405020304" pitchFamily="18" charset="0"/>
                          <a:cs typeface="Times New Roman" panose="02020603050405020304" pitchFamily="18" charset="0"/>
                        </a:rPr>
                        <a:t> </a:t>
                      </a:r>
                      <a:r>
                        <a:rPr lang="en-US" sz="2000" dirty="0">
                          <a:solidFill>
                            <a:srgbClr val="222222"/>
                          </a:solidFill>
                          <a:effectLst/>
                          <a:latin typeface="+mn-lt"/>
                          <a:ea typeface="Times New Roman" panose="02020603050405020304" pitchFamily="18" charset="0"/>
                          <a:cs typeface="Times New Roman" panose="02020603050405020304" pitchFamily="18" charset="0"/>
                        </a:rPr>
                        <a:t>when valid email and password are entered</a:t>
                      </a:r>
                      <a:endParaRPr lang="en-US" sz="18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016553788"/>
              </p:ext>
            </p:extLst>
          </p:nvPr>
        </p:nvGraphicFramePr>
        <p:xfrm>
          <a:off x="1385888" y="3733920"/>
          <a:ext cx="9742360" cy="2133600"/>
        </p:xfrm>
        <a:graphic>
          <a:graphicData uri="http://schemas.openxmlformats.org/drawingml/2006/table">
            <a:tbl>
              <a:tblPr firstRow="1" firstCol="1" bandRow="1"/>
              <a:tblGrid>
                <a:gridCol w="1147028">
                  <a:extLst>
                    <a:ext uri="{9D8B030D-6E8A-4147-A177-3AD203B41FA5}">
                      <a16:colId xmlns:a16="http://schemas.microsoft.com/office/drawing/2014/main" val="20000"/>
                    </a:ext>
                  </a:extLst>
                </a:gridCol>
                <a:gridCol w="3898914">
                  <a:extLst>
                    <a:ext uri="{9D8B030D-6E8A-4147-A177-3AD203B41FA5}">
                      <a16:colId xmlns:a16="http://schemas.microsoft.com/office/drawing/2014/main" val="20001"/>
                    </a:ext>
                  </a:extLst>
                </a:gridCol>
                <a:gridCol w="4696418">
                  <a:extLst>
                    <a:ext uri="{9D8B030D-6E8A-4147-A177-3AD203B41FA5}">
                      <a16:colId xmlns:a16="http://schemas.microsoft.com/office/drawing/2014/main" val="20002"/>
                    </a:ext>
                  </a:extLst>
                </a:gridCol>
              </a:tblGrid>
              <a:tr h="0">
                <a:tc>
                  <a:txBody>
                    <a:bodyPr/>
                    <a:lstStyle/>
                    <a:p>
                      <a:pPr marL="0" marR="0">
                        <a:lnSpc>
                          <a:spcPct val="100000"/>
                        </a:lnSpc>
                        <a:spcBef>
                          <a:spcPts val="0"/>
                        </a:spcBef>
                        <a:spcAft>
                          <a:spcPts val="1500"/>
                        </a:spcAft>
                      </a:pPr>
                      <a:r>
                        <a:rPr lang="en-US" sz="2000" b="1" dirty="0">
                          <a:solidFill>
                            <a:srgbClr val="222222"/>
                          </a:solidFill>
                          <a:effectLst/>
                          <a:latin typeface="+mn-lt"/>
                          <a:ea typeface="Times New Roman" panose="02020603050405020304" pitchFamily="18" charset="0"/>
                          <a:cs typeface="Times New Roman" panose="02020603050405020304" pitchFamily="18" charset="0"/>
                        </a:rPr>
                        <a:t>Test Case ID</a:t>
                      </a:r>
                      <a:endParaRPr lang="en-US" sz="18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00000"/>
                        </a:lnSpc>
                        <a:spcBef>
                          <a:spcPts val="0"/>
                        </a:spcBef>
                        <a:spcAft>
                          <a:spcPts val="1500"/>
                        </a:spcAft>
                      </a:pPr>
                      <a:r>
                        <a:rPr lang="en-US" sz="2000" b="1">
                          <a:solidFill>
                            <a:srgbClr val="222222"/>
                          </a:solidFill>
                          <a:effectLst/>
                          <a:latin typeface="+mn-lt"/>
                          <a:ea typeface="Times New Roman" panose="02020603050405020304" pitchFamily="18" charset="0"/>
                          <a:cs typeface="Times New Roman" panose="02020603050405020304" pitchFamily="18" charset="0"/>
                        </a:rPr>
                        <a:t>Test Case Description</a:t>
                      </a:r>
                      <a:endParaRPr lang="en-US" sz="180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00000"/>
                        </a:lnSpc>
                        <a:spcBef>
                          <a:spcPts val="0"/>
                        </a:spcBef>
                        <a:spcAft>
                          <a:spcPts val="1500"/>
                        </a:spcAft>
                      </a:pPr>
                      <a:r>
                        <a:rPr lang="en-US" sz="2000" b="1">
                          <a:solidFill>
                            <a:srgbClr val="222222"/>
                          </a:solidFill>
                          <a:effectLst/>
                          <a:latin typeface="+mn-lt"/>
                          <a:ea typeface="Times New Roman" panose="02020603050405020304" pitchFamily="18" charset="0"/>
                          <a:cs typeface="Times New Roman" panose="02020603050405020304" pitchFamily="18" charset="0"/>
                        </a:rPr>
                        <a:t>Test Data</a:t>
                      </a:r>
                      <a:endParaRPr lang="en-US" sz="180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77815">
                <a:tc>
                  <a:txBody>
                    <a:bodyPr/>
                    <a:lstStyle/>
                    <a:p>
                      <a:pPr marL="0" marR="0" lvl="0" indent="0" algn="l" defTabSz="914400" rtl="0" eaLnBrk="1" fontAlgn="auto" latinLnBrk="0" hangingPunct="1">
                        <a:lnSpc>
                          <a:spcPct val="100000"/>
                        </a:lnSpc>
                        <a:spcBef>
                          <a:spcPts val="0"/>
                        </a:spcBef>
                        <a:spcAft>
                          <a:spcPts val="1500"/>
                        </a:spcAft>
                        <a:buClrTx/>
                        <a:buSzTx/>
                        <a:buFontTx/>
                        <a:buNone/>
                        <a:tabLst/>
                        <a:defRPr/>
                      </a:pPr>
                      <a:r>
                        <a:rPr lang="en-US" sz="1800" dirty="0">
                          <a:solidFill>
                            <a:srgbClr val="222222"/>
                          </a:solidFill>
                          <a:effectLst/>
                          <a:latin typeface="+mn-lt"/>
                          <a:ea typeface="Times New Roman" panose="02020603050405020304" pitchFamily="18" charset="0"/>
                          <a:cs typeface="Times New Roman" panose="02020603050405020304" pitchFamily="18" charset="0"/>
                        </a:rPr>
                        <a:t>TC_1.1</a:t>
                      </a:r>
                      <a:endParaRPr lang="en-US" sz="16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1500"/>
                        </a:spcAft>
                      </a:pPr>
                      <a:r>
                        <a:rPr lang="en-US" sz="2000" dirty="0">
                          <a:solidFill>
                            <a:srgbClr val="222222"/>
                          </a:solidFill>
                          <a:effectLst/>
                          <a:latin typeface="+mn-lt"/>
                          <a:ea typeface="Times New Roman" panose="02020603050405020304" pitchFamily="18" charset="0"/>
                          <a:cs typeface="Times New Roman" panose="02020603050405020304" pitchFamily="18" charset="0"/>
                        </a:rPr>
                        <a:t>Check the system behavior</a:t>
                      </a:r>
                      <a:r>
                        <a:rPr lang="en-US" sz="2000" baseline="0" dirty="0">
                          <a:solidFill>
                            <a:srgbClr val="222222"/>
                          </a:solidFill>
                          <a:effectLst/>
                          <a:latin typeface="+mn-lt"/>
                          <a:ea typeface="Times New Roman" panose="02020603050405020304" pitchFamily="18" charset="0"/>
                          <a:cs typeface="Times New Roman" panose="02020603050405020304" pitchFamily="18" charset="0"/>
                        </a:rPr>
                        <a:t> </a:t>
                      </a:r>
                      <a:r>
                        <a:rPr lang="en-US" sz="2000" dirty="0">
                          <a:solidFill>
                            <a:srgbClr val="222222"/>
                          </a:solidFill>
                          <a:effectLst/>
                          <a:latin typeface="+mn-lt"/>
                          <a:ea typeface="Times New Roman" panose="02020603050405020304" pitchFamily="18" charset="0"/>
                          <a:cs typeface="Times New Roman" panose="02020603050405020304" pitchFamily="18" charset="0"/>
                        </a:rPr>
                        <a:t>when valid email and password are entered</a:t>
                      </a:r>
                      <a:endParaRPr lang="en-US" sz="18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1500"/>
                        </a:spcAft>
                      </a:pPr>
                      <a:r>
                        <a:rPr lang="en-US" sz="2000" dirty="0">
                          <a:solidFill>
                            <a:srgbClr val="222222"/>
                          </a:solidFill>
                          <a:effectLst/>
                          <a:latin typeface="+mn-lt"/>
                          <a:ea typeface="Times New Roman" panose="02020603050405020304" pitchFamily="18" charset="0"/>
                          <a:cs typeface="Times New Roman" panose="02020603050405020304" pitchFamily="18" charset="0"/>
                        </a:rPr>
                        <a:t>Email: </a:t>
                      </a:r>
                      <a:r>
                        <a:rPr lang="en-US" sz="2000" dirty="0">
                          <a:solidFill>
                            <a:srgbClr val="00B0F0"/>
                          </a:solidFill>
                          <a:effectLst/>
                          <a:latin typeface="+mn-lt"/>
                          <a:ea typeface="Times New Roman" panose="02020603050405020304" pitchFamily="18" charset="0"/>
                          <a:cs typeface="Times New Roman" panose="02020603050405020304" pitchFamily="18" charset="0"/>
                        </a:rPr>
                        <a:t>abc_xyz@email.com</a:t>
                      </a:r>
                      <a:r>
                        <a:rPr lang="en-US" sz="2000" dirty="0">
                          <a:solidFill>
                            <a:srgbClr val="222222"/>
                          </a:solidFill>
                          <a:effectLst/>
                          <a:latin typeface="+mn-lt"/>
                          <a:ea typeface="Times New Roman" panose="02020603050405020304" pitchFamily="18" charset="0"/>
                          <a:cs typeface="Times New Roman" panose="02020603050405020304" pitchFamily="18" charset="0"/>
                        </a:rPr>
                        <a:t> Password: lNf9^Oti7^2h</a:t>
                      </a:r>
                      <a:endParaRPr lang="en-US" sz="18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5436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120770"/>
            <a:ext cx="10058400" cy="6051431"/>
          </a:xfrm>
        </p:spPr>
        <p:txBody>
          <a:bodyPr>
            <a:normAutofit/>
          </a:bodyPr>
          <a:lstStyle/>
          <a:p>
            <a:r>
              <a:rPr lang="en-US" b="1" dirty="0"/>
              <a:t>Step 3)</a:t>
            </a:r>
            <a:r>
              <a:rPr lang="en-US" dirty="0"/>
              <a:t> In order to execute a test case, a tester needs to perform a specific set of actions on the AUT. This is documented as below:</a:t>
            </a:r>
          </a:p>
          <a:p>
            <a:endParaRPr lang="en-US" dirty="0"/>
          </a:p>
          <a:p>
            <a:endParaRPr lang="en-US" dirty="0"/>
          </a:p>
          <a:p>
            <a:endParaRPr lang="en-US" dirty="0"/>
          </a:p>
          <a:p>
            <a:endParaRPr lang="en-US" dirty="0"/>
          </a:p>
          <a:p>
            <a:endParaRPr lang="en-US" dirty="0"/>
          </a:p>
          <a:p>
            <a:endParaRPr lang="en-US" b="1" dirty="0"/>
          </a:p>
          <a:p>
            <a:endParaRPr lang="en-US" b="1" dirty="0"/>
          </a:p>
          <a:p>
            <a:r>
              <a:rPr lang="en-US" b="1" dirty="0"/>
              <a:t>Step 4)</a:t>
            </a:r>
            <a:r>
              <a:rPr lang="en-US" dirty="0"/>
              <a:t> The goal of test cases is to check behavior the AUT for an expected result. This needs to be documented as below</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26E7C69A-3CED-4E6E-866D-3206F9D1E8F5}" type="slidenum">
              <a:rPr lang="en-US" smtClean="0"/>
              <a:t>34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014377938"/>
              </p:ext>
            </p:extLst>
          </p:nvPr>
        </p:nvGraphicFramePr>
        <p:xfrm>
          <a:off x="1379718" y="1026428"/>
          <a:ext cx="9748532" cy="2255520"/>
        </p:xfrm>
        <a:graphic>
          <a:graphicData uri="http://schemas.openxmlformats.org/drawingml/2006/table">
            <a:tbl>
              <a:tblPr firstRow="1" firstCol="1" bandRow="1"/>
              <a:tblGrid>
                <a:gridCol w="1605022">
                  <a:extLst>
                    <a:ext uri="{9D8B030D-6E8A-4147-A177-3AD203B41FA5}">
                      <a16:colId xmlns:a16="http://schemas.microsoft.com/office/drawing/2014/main" val="20000"/>
                    </a:ext>
                  </a:extLst>
                </a:gridCol>
                <a:gridCol w="3269244">
                  <a:extLst>
                    <a:ext uri="{9D8B030D-6E8A-4147-A177-3AD203B41FA5}">
                      <a16:colId xmlns:a16="http://schemas.microsoft.com/office/drawing/2014/main" val="20001"/>
                    </a:ext>
                  </a:extLst>
                </a:gridCol>
                <a:gridCol w="2437133">
                  <a:extLst>
                    <a:ext uri="{9D8B030D-6E8A-4147-A177-3AD203B41FA5}">
                      <a16:colId xmlns:a16="http://schemas.microsoft.com/office/drawing/2014/main" val="20002"/>
                    </a:ext>
                  </a:extLst>
                </a:gridCol>
                <a:gridCol w="2437133">
                  <a:extLst>
                    <a:ext uri="{9D8B030D-6E8A-4147-A177-3AD203B41FA5}">
                      <a16:colId xmlns:a16="http://schemas.microsoft.com/office/drawing/2014/main" val="20003"/>
                    </a:ext>
                  </a:extLst>
                </a:gridCol>
              </a:tblGrid>
              <a:tr h="0">
                <a:tc>
                  <a:txBody>
                    <a:bodyPr/>
                    <a:lstStyle/>
                    <a:p>
                      <a:pPr marL="0" marR="0">
                        <a:lnSpc>
                          <a:spcPct val="100000"/>
                        </a:lnSpc>
                        <a:spcBef>
                          <a:spcPts val="0"/>
                        </a:spcBef>
                        <a:spcAft>
                          <a:spcPts val="1500"/>
                        </a:spcAft>
                      </a:pPr>
                      <a:r>
                        <a:rPr lang="en-US" sz="1800" b="1" dirty="0">
                          <a:solidFill>
                            <a:srgbClr val="222222"/>
                          </a:solidFill>
                          <a:effectLst/>
                          <a:latin typeface="+mn-lt"/>
                          <a:ea typeface="Times New Roman" panose="02020603050405020304" pitchFamily="18" charset="0"/>
                          <a:cs typeface="Times New Roman" panose="02020603050405020304" pitchFamily="18" charset="0"/>
                        </a:rPr>
                        <a:t>Test Case ID</a:t>
                      </a:r>
                      <a:endParaRPr lang="en-US" sz="18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00000"/>
                        </a:lnSpc>
                        <a:spcBef>
                          <a:spcPts val="0"/>
                        </a:spcBef>
                        <a:spcAft>
                          <a:spcPts val="1500"/>
                        </a:spcAft>
                      </a:pPr>
                      <a:r>
                        <a:rPr lang="en-US" sz="1800" b="1" dirty="0">
                          <a:solidFill>
                            <a:srgbClr val="222222"/>
                          </a:solidFill>
                          <a:effectLst/>
                          <a:latin typeface="+mn-lt"/>
                          <a:ea typeface="Times New Roman" panose="02020603050405020304" pitchFamily="18" charset="0"/>
                          <a:cs typeface="Times New Roman" panose="02020603050405020304" pitchFamily="18" charset="0"/>
                        </a:rPr>
                        <a:t>Test Case Description</a:t>
                      </a:r>
                      <a:endParaRPr lang="en-US" sz="18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00000"/>
                        </a:lnSpc>
                        <a:spcBef>
                          <a:spcPts val="0"/>
                        </a:spcBef>
                        <a:spcAft>
                          <a:spcPts val="1500"/>
                        </a:spcAft>
                      </a:pPr>
                      <a:r>
                        <a:rPr lang="en-US" sz="1800" b="1">
                          <a:solidFill>
                            <a:srgbClr val="222222"/>
                          </a:solidFill>
                          <a:effectLst/>
                          <a:latin typeface="+mn-lt"/>
                          <a:ea typeface="Times New Roman" panose="02020603050405020304" pitchFamily="18" charset="0"/>
                          <a:cs typeface="Times New Roman" panose="02020603050405020304" pitchFamily="18" charset="0"/>
                        </a:rPr>
                        <a:t>Test Steps</a:t>
                      </a:r>
                      <a:endParaRPr lang="en-US" sz="180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00000"/>
                        </a:lnSpc>
                        <a:spcBef>
                          <a:spcPts val="0"/>
                        </a:spcBef>
                        <a:spcAft>
                          <a:spcPts val="1500"/>
                        </a:spcAft>
                      </a:pPr>
                      <a:r>
                        <a:rPr lang="en-US" sz="1800" b="1">
                          <a:solidFill>
                            <a:srgbClr val="222222"/>
                          </a:solidFill>
                          <a:effectLst/>
                          <a:latin typeface="+mn-lt"/>
                          <a:ea typeface="Times New Roman" panose="02020603050405020304" pitchFamily="18" charset="0"/>
                          <a:cs typeface="Times New Roman" panose="02020603050405020304" pitchFamily="18" charset="0"/>
                        </a:rPr>
                        <a:t>Test Data</a:t>
                      </a:r>
                      <a:endParaRPr lang="en-US" sz="180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0">
                <a:tc>
                  <a:txBody>
                    <a:bodyPr/>
                    <a:lstStyle/>
                    <a:p>
                      <a:pPr marL="0" marR="0">
                        <a:lnSpc>
                          <a:spcPct val="100000"/>
                        </a:lnSpc>
                        <a:spcBef>
                          <a:spcPts val="0"/>
                        </a:spcBef>
                        <a:spcAft>
                          <a:spcPts val="1500"/>
                        </a:spcAft>
                      </a:pPr>
                      <a:r>
                        <a:rPr lang="en-US" sz="1800" dirty="0">
                          <a:solidFill>
                            <a:srgbClr val="222222"/>
                          </a:solidFill>
                          <a:effectLst/>
                          <a:latin typeface="+mn-lt"/>
                          <a:ea typeface="Times New Roman" panose="02020603050405020304" pitchFamily="18" charset="0"/>
                          <a:cs typeface="Times New Roman" panose="02020603050405020304" pitchFamily="18" charset="0"/>
                        </a:rPr>
                        <a:t>TC_1.1</a:t>
                      </a:r>
                      <a:endParaRPr lang="en-US" sz="16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1500"/>
                        </a:spcAft>
                      </a:pPr>
                      <a:r>
                        <a:rPr lang="en-US" sz="1800" dirty="0">
                          <a:solidFill>
                            <a:srgbClr val="222222"/>
                          </a:solidFill>
                          <a:effectLst/>
                          <a:latin typeface="+mn-lt"/>
                          <a:ea typeface="Times New Roman" panose="02020603050405020304" pitchFamily="18" charset="0"/>
                          <a:cs typeface="Times New Roman" panose="02020603050405020304" pitchFamily="18" charset="0"/>
                        </a:rPr>
                        <a:t>Check the system behavior</a:t>
                      </a:r>
                      <a:r>
                        <a:rPr lang="en-US" sz="1800" baseline="0" dirty="0">
                          <a:solidFill>
                            <a:srgbClr val="222222"/>
                          </a:solidFill>
                          <a:effectLst/>
                          <a:latin typeface="+mn-lt"/>
                          <a:ea typeface="Times New Roman" panose="02020603050405020304" pitchFamily="18" charset="0"/>
                          <a:cs typeface="Times New Roman" panose="02020603050405020304" pitchFamily="18" charset="0"/>
                        </a:rPr>
                        <a:t> </a:t>
                      </a:r>
                      <a:r>
                        <a:rPr lang="en-US" sz="1800" dirty="0">
                          <a:solidFill>
                            <a:srgbClr val="222222"/>
                          </a:solidFill>
                          <a:effectLst/>
                          <a:latin typeface="+mn-lt"/>
                          <a:ea typeface="Times New Roman" panose="02020603050405020304" pitchFamily="18" charset="0"/>
                          <a:cs typeface="Times New Roman" panose="02020603050405020304" pitchFamily="18" charset="0"/>
                        </a:rPr>
                        <a:t>when valid email and password are entered</a:t>
                      </a:r>
                      <a:endParaRPr lang="en-US" sz="16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nSpc>
                          <a:spcPct val="100000"/>
                        </a:lnSpc>
                        <a:spcBef>
                          <a:spcPts val="0"/>
                        </a:spcBef>
                        <a:spcAft>
                          <a:spcPts val="800"/>
                        </a:spcAft>
                        <a:buFont typeface="+mj-lt"/>
                        <a:buNone/>
                        <a:tabLst>
                          <a:tab pos="457200" algn="l"/>
                        </a:tabLst>
                      </a:pPr>
                      <a:r>
                        <a:rPr lang="en-US" sz="1800" dirty="0">
                          <a:solidFill>
                            <a:srgbClr val="222222"/>
                          </a:solidFill>
                          <a:effectLst/>
                          <a:latin typeface="+mn-lt"/>
                          <a:ea typeface="Times New Roman" panose="02020603050405020304" pitchFamily="18" charset="0"/>
                          <a:cs typeface="Times New Roman" panose="02020603050405020304" pitchFamily="18" charset="0"/>
                        </a:rPr>
                        <a:t>1. Go to</a:t>
                      </a:r>
                      <a:r>
                        <a:rPr lang="en-US" sz="1800" baseline="0" dirty="0">
                          <a:solidFill>
                            <a:srgbClr val="222222"/>
                          </a:solidFill>
                          <a:effectLst/>
                          <a:latin typeface="+mn-lt"/>
                          <a:ea typeface="Times New Roman" panose="02020603050405020304" pitchFamily="18" charset="0"/>
                          <a:cs typeface="Times New Roman" panose="02020603050405020304" pitchFamily="18" charset="0"/>
                        </a:rPr>
                        <a:t> </a:t>
                      </a:r>
                      <a:r>
                        <a:rPr lang="en-US" sz="1800" dirty="0">
                          <a:solidFill>
                            <a:srgbClr val="222222"/>
                          </a:solidFill>
                          <a:effectLst/>
                          <a:latin typeface="+mn-lt"/>
                          <a:ea typeface="Times New Roman" panose="02020603050405020304" pitchFamily="18" charset="0"/>
                          <a:cs typeface="Times New Roman" panose="02020603050405020304" pitchFamily="18" charset="0"/>
                        </a:rPr>
                        <a:t>site:</a:t>
                      </a:r>
                      <a:r>
                        <a:rPr lang="en-US" sz="1800" baseline="0" dirty="0">
                          <a:solidFill>
                            <a:srgbClr val="222222"/>
                          </a:solidFill>
                          <a:effectLst/>
                          <a:latin typeface="+mn-lt"/>
                          <a:ea typeface="Times New Roman" panose="02020603050405020304" pitchFamily="18" charset="0"/>
                          <a:cs typeface="Times New Roman" panose="02020603050405020304" pitchFamily="18" charset="0"/>
                        </a:rPr>
                        <a:t> </a:t>
                      </a:r>
                      <a:r>
                        <a:rPr lang="en-US" sz="1800" u="none" strike="noStrike" dirty="0">
                          <a:solidFill>
                            <a:srgbClr val="04B8E6"/>
                          </a:solidFill>
                          <a:effectLst/>
                          <a:latin typeface="+mn-lt"/>
                          <a:ea typeface="Times New Roman" panose="02020603050405020304" pitchFamily="18" charset="0"/>
                          <a:cs typeface="Times New Roman" panose="02020603050405020304" pitchFamily="18" charset="0"/>
                          <a:hlinkClick r:id="rId2"/>
                        </a:rPr>
                        <a:t>http://demo.com</a:t>
                      </a:r>
                      <a:endParaRPr lang="en-US" sz="1800" dirty="0">
                        <a:effectLst/>
                        <a:latin typeface="+mn-lt"/>
                        <a:ea typeface="Calibri" panose="020F0502020204030204" pitchFamily="34" charset="0"/>
                        <a:cs typeface="Times New Roman" panose="02020603050405020304" pitchFamily="18" charset="0"/>
                      </a:endParaRPr>
                    </a:p>
                    <a:p>
                      <a:pPr marL="0" marR="0" lvl="0" indent="0">
                        <a:lnSpc>
                          <a:spcPct val="100000"/>
                        </a:lnSpc>
                        <a:spcBef>
                          <a:spcPts val="0"/>
                        </a:spcBef>
                        <a:spcAft>
                          <a:spcPts val="800"/>
                        </a:spcAft>
                        <a:buFont typeface="+mj-lt"/>
                        <a:buNone/>
                        <a:tabLst>
                          <a:tab pos="457200" algn="l"/>
                        </a:tabLst>
                      </a:pPr>
                      <a:r>
                        <a:rPr lang="en-US" sz="1800" dirty="0">
                          <a:solidFill>
                            <a:srgbClr val="222222"/>
                          </a:solidFill>
                          <a:effectLst/>
                          <a:latin typeface="+mn-lt"/>
                          <a:ea typeface="Times New Roman" panose="02020603050405020304" pitchFamily="18" charset="0"/>
                          <a:cs typeface="Times New Roman" panose="02020603050405020304" pitchFamily="18" charset="0"/>
                        </a:rPr>
                        <a:t>2. Enter Email</a:t>
                      </a:r>
                      <a:endParaRPr lang="en-US" sz="1800" dirty="0">
                        <a:effectLst/>
                        <a:latin typeface="+mn-lt"/>
                        <a:ea typeface="Calibri" panose="020F0502020204030204" pitchFamily="34" charset="0"/>
                        <a:cs typeface="Times New Roman" panose="02020603050405020304" pitchFamily="18" charset="0"/>
                      </a:endParaRPr>
                    </a:p>
                    <a:p>
                      <a:pPr marL="0" marR="0" lvl="0" indent="0">
                        <a:lnSpc>
                          <a:spcPct val="100000"/>
                        </a:lnSpc>
                        <a:spcBef>
                          <a:spcPts val="0"/>
                        </a:spcBef>
                        <a:spcAft>
                          <a:spcPts val="800"/>
                        </a:spcAft>
                        <a:buFont typeface="+mj-lt"/>
                        <a:buNone/>
                        <a:tabLst>
                          <a:tab pos="457200" algn="l"/>
                        </a:tabLst>
                      </a:pPr>
                      <a:r>
                        <a:rPr lang="en-US" sz="1800" dirty="0">
                          <a:solidFill>
                            <a:srgbClr val="222222"/>
                          </a:solidFill>
                          <a:effectLst/>
                          <a:latin typeface="+mn-lt"/>
                          <a:ea typeface="Times New Roman" panose="02020603050405020304" pitchFamily="18" charset="0"/>
                          <a:cs typeface="Times New Roman" panose="02020603050405020304" pitchFamily="18" charset="0"/>
                        </a:rPr>
                        <a:t>3.</a:t>
                      </a:r>
                      <a:r>
                        <a:rPr lang="en-US" sz="1800" baseline="0" dirty="0">
                          <a:solidFill>
                            <a:srgbClr val="222222"/>
                          </a:solidFill>
                          <a:effectLst/>
                          <a:latin typeface="+mn-lt"/>
                          <a:ea typeface="Times New Roman" panose="02020603050405020304" pitchFamily="18" charset="0"/>
                          <a:cs typeface="Times New Roman" panose="02020603050405020304" pitchFamily="18" charset="0"/>
                        </a:rPr>
                        <a:t> </a:t>
                      </a:r>
                      <a:r>
                        <a:rPr lang="en-US" sz="1800" dirty="0">
                          <a:solidFill>
                            <a:srgbClr val="222222"/>
                          </a:solidFill>
                          <a:effectLst/>
                          <a:latin typeface="+mn-lt"/>
                          <a:ea typeface="Times New Roman" panose="02020603050405020304" pitchFamily="18" charset="0"/>
                          <a:cs typeface="Times New Roman" panose="02020603050405020304" pitchFamily="18" charset="0"/>
                        </a:rPr>
                        <a:t>Enter Password</a:t>
                      </a:r>
                      <a:endParaRPr lang="en-US" sz="1800" dirty="0">
                        <a:effectLst/>
                        <a:latin typeface="+mn-lt"/>
                        <a:ea typeface="Calibri" panose="020F0502020204030204" pitchFamily="34" charset="0"/>
                        <a:cs typeface="Times New Roman" panose="02020603050405020304" pitchFamily="18" charset="0"/>
                      </a:endParaRPr>
                    </a:p>
                    <a:p>
                      <a:pPr marL="0" marR="0" lvl="0" indent="0">
                        <a:lnSpc>
                          <a:spcPct val="100000"/>
                        </a:lnSpc>
                        <a:spcBef>
                          <a:spcPts val="0"/>
                        </a:spcBef>
                        <a:spcAft>
                          <a:spcPts val="800"/>
                        </a:spcAft>
                        <a:buFont typeface="+mj-lt"/>
                        <a:buNone/>
                        <a:tabLst>
                          <a:tab pos="457200" algn="l"/>
                        </a:tabLst>
                      </a:pPr>
                      <a:r>
                        <a:rPr lang="en-US" sz="1800" dirty="0">
                          <a:solidFill>
                            <a:srgbClr val="222222"/>
                          </a:solidFill>
                          <a:effectLst/>
                          <a:latin typeface="+mn-lt"/>
                          <a:ea typeface="Times New Roman" panose="02020603050405020304" pitchFamily="18" charset="0"/>
                          <a:cs typeface="Times New Roman" panose="02020603050405020304" pitchFamily="18" charset="0"/>
                        </a:rPr>
                        <a:t>4. Click Submit</a:t>
                      </a:r>
                      <a:endParaRPr lang="en-US" sz="18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800"/>
                        </a:spcAft>
                      </a:pPr>
                      <a:r>
                        <a:rPr lang="en-US" sz="1800" dirty="0">
                          <a:solidFill>
                            <a:srgbClr val="222222"/>
                          </a:solidFill>
                          <a:effectLst/>
                          <a:latin typeface="+mn-lt"/>
                          <a:ea typeface="Times New Roman" panose="02020603050405020304" pitchFamily="18" charset="0"/>
                          <a:cs typeface="Times New Roman" panose="02020603050405020304" pitchFamily="18" charset="0"/>
                        </a:rPr>
                        <a:t>Email: </a:t>
                      </a:r>
                      <a:r>
                        <a:rPr lang="en-US" sz="1800" u="none" strike="noStrike" dirty="0">
                          <a:solidFill>
                            <a:srgbClr val="04B8E6"/>
                          </a:solidFill>
                          <a:effectLst/>
                          <a:latin typeface="+mn-lt"/>
                          <a:ea typeface="Times New Roman" panose="02020603050405020304" pitchFamily="18" charset="0"/>
                          <a:cs typeface="Times New Roman" panose="02020603050405020304" pitchFamily="18" charset="0"/>
                        </a:rPr>
                        <a:t>abc_xy@email.com</a:t>
                      </a:r>
                      <a:endParaRPr lang="en-US" sz="180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r>
                        <a:rPr lang="en-US" sz="1800" dirty="0">
                          <a:solidFill>
                            <a:srgbClr val="222222"/>
                          </a:solidFill>
                          <a:effectLst/>
                          <a:latin typeface="+mn-lt"/>
                          <a:ea typeface="Times New Roman" panose="02020603050405020304" pitchFamily="18" charset="0"/>
                          <a:cs typeface="Times New Roman" panose="02020603050405020304" pitchFamily="18" charset="0"/>
                        </a:rPr>
                        <a:t>Password: lNf9^Oti7^2h</a:t>
                      </a:r>
                      <a:endParaRPr lang="en-US" sz="18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84954620"/>
              </p:ext>
            </p:extLst>
          </p:nvPr>
        </p:nvGraphicFramePr>
        <p:xfrm>
          <a:off x="1379717" y="4617337"/>
          <a:ext cx="9562505" cy="1676400"/>
        </p:xfrm>
        <a:graphic>
          <a:graphicData uri="http://schemas.openxmlformats.org/drawingml/2006/table">
            <a:tbl>
              <a:tblPr firstRow="1" firstCol="1" bandRow="1"/>
              <a:tblGrid>
                <a:gridCol w="1656781">
                  <a:extLst>
                    <a:ext uri="{9D8B030D-6E8A-4147-A177-3AD203B41FA5}">
                      <a16:colId xmlns:a16="http://schemas.microsoft.com/office/drawing/2014/main" val="20000"/>
                    </a:ext>
                  </a:extLst>
                </a:gridCol>
                <a:gridCol w="3031458">
                  <a:extLst>
                    <a:ext uri="{9D8B030D-6E8A-4147-A177-3AD203B41FA5}">
                      <a16:colId xmlns:a16="http://schemas.microsoft.com/office/drawing/2014/main" val="20001"/>
                    </a:ext>
                  </a:extLst>
                </a:gridCol>
                <a:gridCol w="2437133">
                  <a:extLst>
                    <a:ext uri="{9D8B030D-6E8A-4147-A177-3AD203B41FA5}">
                      <a16:colId xmlns:a16="http://schemas.microsoft.com/office/drawing/2014/main" val="20002"/>
                    </a:ext>
                  </a:extLst>
                </a:gridCol>
                <a:gridCol w="2437133">
                  <a:extLst>
                    <a:ext uri="{9D8B030D-6E8A-4147-A177-3AD203B41FA5}">
                      <a16:colId xmlns:a16="http://schemas.microsoft.com/office/drawing/2014/main" val="20003"/>
                    </a:ext>
                  </a:extLst>
                </a:gridCol>
              </a:tblGrid>
              <a:tr h="0">
                <a:tc>
                  <a:txBody>
                    <a:bodyPr/>
                    <a:lstStyle/>
                    <a:p>
                      <a:pPr marL="0" marR="0">
                        <a:lnSpc>
                          <a:spcPct val="100000"/>
                        </a:lnSpc>
                        <a:spcBef>
                          <a:spcPts val="0"/>
                        </a:spcBef>
                        <a:spcAft>
                          <a:spcPts val="1500"/>
                        </a:spcAft>
                      </a:pPr>
                      <a:r>
                        <a:rPr lang="en-US" sz="1800" b="1" dirty="0">
                          <a:solidFill>
                            <a:srgbClr val="222222"/>
                          </a:solidFill>
                          <a:effectLst/>
                          <a:latin typeface="+mn-lt"/>
                          <a:ea typeface="Times New Roman" panose="02020603050405020304" pitchFamily="18" charset="0"/>
                          <a:cs typeface="Times New Roman" panose="02020603050405020304" pitchFamily="18" charset="0"/>
                        </a:rPr>
                        <a:t>Test Case ID</a:t>
                      </a:r>
                      <a:endParaRPr lang="en-US" sz="18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00000"/>
                        </a:lnSpc>
                        <a:spcBef>
                          <a:spcPts val="0"/>
                        </a:spcBef>
                        <a:spcAft>
                          <a:spcPts val="1500"/>
                        </a:spcAft>
                      </a:pPr>
                      <a:r>
                        <a:rPr lang="en-US" sz="1800" b="1" dirty="0">
                          <a:solidFill>
                            <a:srgbClr val="222222"/>
                          </a:solidFill>
                          <a:effectLst/>
                          <a:latin typeface="+mn-lt"/>
                          <a:ea typeface="Times New Roman" panose="02020603050405020304" pitchFamily="18" charset="0"/>
                          <a:cs typeface="Times New Roman" panose="02020603050405020304" pitchFamily="18" charset="0"/>
                        </a:rPr>
                        <a:t>Test Case Description</a:t>
                      </a:r>
                      <a:endParaRPr lang="en-US" sz="18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00000"/>
                        </a:lnSpc>
                        <a:spcBef>
                          <a:spcPts val="0"/>
                        </a:spcBef>
                        <a:spcAft>
                          <a:spcPts val="1500"/>
                        </a:spcAft>
                      </a:pPr>
                      <a:r>
                        <a:rPr lang="en-US" sz="1800" b="1">
                          <a:solidFill>
                            <a:srgbClr val="222222"/>
                          </a:solidFill>
                          <a:effectLst/>
                          <a:latin typeface="+mn-lt"/>
                          <a:ea typeface="Times New Roman" panose="02020603050405020304" pitchFamily="18" charset="0"/>
                          <a:cs typeface="Times New Roman" panose="02020603050405020304" pitchFamily="18" charset="0"/>
                        </a:rPr>
                        <a:t>Test Data</a:t>
                      </a:r>
                      <a:endParaRPr lang="en-US" sz="180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00000"/>
                        </a:lnSpc>
                        <a:spcBef>
                          <a:spcPts val="0"/>
                        </a:spcBef>
                        <a:spcAft>
                          <a:spcPts val="1500"/>
                        </a:spcAft>
                      </a:pPr>
                      <a:r>
                        <a:rPr lang="en-US" sz="1800" b="1">
                          <a:solidFill>
                            <a:srgbClr val="222222"/>
                          </a:solidFill>
                          <a:effectLst/>
                          <a:latin typeface="+mn-lt"/>
                          <a:ea typeface="Times New Roman" panose="02020603050405020304" pitchFamily="18" charset="0"/>
                          <a:cs typeface="Times New Roman" panose="02020603050405020304" pitchFamily="18" charset="0"/>
                        </a:rPr>
                        <a:t>Expected Result</a:t>
                      </a:r>
                      <a:endParaRPr lang="en-US" sz="180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0">
                <a:tc>
                  <a:txBody>
                    <a:bodyPr/>
                    <a:lstStyle/>
                    <a:p>
                      <a:pPr marL="0" marR="0">
                        <a:lnSpc>
                          <a:spcPct val="100000"/>
                        </a:lnSpc>
                        <a:spcBef>
                          <a:spcPts val="0"/>
                        </a:spcBef>
                        <a:spcAft>
                          <a:spcPts val="1500"/>
                        </a:spcAft>
                      </a:pPr>
                      <a:r>
                        <a:rPr lang="en-US" sz="1800" dirty="0">
                          <a:solidFill>
                            <a:srgbClr val="222222"/>
                          </a:solidFill>
                          <a:effectLst/>
                          <a:latin typeface="+mn-lt"/>
                          <a:ea typeface="Times New Roman" panose="02020603050405020304" pitchFamily="18" charset="0"/>
                          <a:cs typeface="Times New Roman" panose="02020603050405020304" pitchFamily="18" charset="0"/>
                        </a:rPr>
                        <a:t>TC_1.1</a:t>
                      </a:r>
                      <a:endParaRPr lang="en-US" sz="16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1500"/>
                        </a:spcAft>
                      </a:pPr>
                      <a:r>
                        <a:rPr lang="en-US" sz="1800" dirty="0">
                          <a:solidFill>
                            <a:srgbClr val="222222"/>
                          </a:solidFill>
                          <a:effectLst/>
                          <a:latin typeface="+mn-lt"/>
                          <a:ea typeface="Times New Roman" panose="02020603050405020304" pitchFamily="18" charset="0"/>
                          <a:cs typeface="Times New Roman" panose="02020603050405020304" pitchFamily="18" charset="0"/>
                        </a:rPr>
                        <a:t>Check the system behavior</a:t>
                      </a:r>
                      <a:r>
                        <a:rPr lang="en-US" sz="1800" baseline="0" dirty="0">
                          <a:solidFill>
                            <a:srgbClr val="222222"/>
                          </a:solidFill>
                          <a:effectLst/>
                          <a:latin typeface="+mn-lt"/>
                          <a:ea typeface="Times New Roman" panose="02020603050405020304" pitchFamily="18" charset="0"/>
                          <a:cs typeface="Times New Roman" panose="02020603050405020304" pitchFamily="18" charset="0"/>
                        </a:rPr>
                        <a:t> </a:t>
                      </a:r>
                      <a:r>
                        <a:rPr lang="en-US" sz="1800" dirty="0">
                          <a:solidFill>
                            <a:srgbClr val="222222"/>
                          </a:solidFill>
                          <a:effectLst/>
                          <a:latin typeface="+mn-lt"/>
                          <a:ea typeface="Times New Roman" panose="02020603050405020304" pitchFamily="18" charset="0"/>
                          <a:cs typeface="Times New Roman" panose="02020603050405020304" pitchFamily="18" charset="0"/>
                        </a:rPr>
                        <a:t>when valid email and password are entered</a:t>
                      </a:r>
                      <a:endParaRPr lang="en-US" sz="16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1500"/>
                        </a:spcAft>
                      </a:pPr>
                      <a:r>
                        <a:rPr lang="en-US" sz="1800" dirty="0">
                          <a:solidFill>
                            <a:srgbClr val="222222"/>
                          </a:solidFill>
                          <a:effectLst/>
                          <a:latin typeface="+mn-lt"/>
                          <a:ea typeface="Times New Roman" panose="02020603050405020304" pitchFamily="18" charset="0"/>
                          <a:cs typeface="Times New Roman" panose="02020603050405020304" pitchFamily="18" charset="0"/>
                        </a:rPr>
                        <a:t>Email: </a:t>
                      </a:r>
                      <a:r>
                        <a:rPr lang="en-US" sz="1800" u="none" strike="noStrike" dirty="0">
                          <a:solidFill>
                            <a:srgbClr val="04B8E6"/>
                          </a:solidFill>
                          <a:effectLst/>
                          <a:latin typeface="+mn-lt"/>
                          <a:ea typeface="Times New Roman" panose="02020603050405020304" pitchFamily="18" charset="0"/>
                          <a:cs typeface="Times New Roman" panose="02020603050405020304" pitchFamily="18" charset="0"/>
                        </a:rPr>
                        <a:t>abc_xyz@email.co</a:t>
                      </a:r>
                      <a:br>
                        <a:rPr lang="en-US" sz="1800" dirty="0">
                          <a:solidFill>
                            <a:srgbClr val="222222"/>
                          </a:solidFill>
                          <a:effectLst/>
                          <a:latin typeface="+mn-lt"/>
                          <a:ea typeface="Times New Roman" panose="02020603050405020304" pitchFamily="18" charset="0"/>
                          <a:cs typeface="Times New Roman" panose="02020603050405020304" pitchFamily="18" charset="0"/>
                        </a:rPr>
                      </a:br>
                      <a:r>
                        <a:rPr lang="en-US" sz="1800" dirty="0">
                          <a:solidFill>
                            <a:srgbClr val="222222"/>
                          </a:solidFill>
                          <a:effectLst/>
                          <a:latin typeface="+mn-lt"/>
                          <a:ea typeface="Times New Roman" panose="02020603050405020304" pitchFamily="18" charset="0"/>
                          <a:cs typeface="Times New Roman" panose="02020603050405020304" pitchFamily="18" charset="0"/>
                        </a:rPr>
                        <a:t>Password: lNf9^Oti7^2h</a:t>
                      </a:r>
                      <a:endParaRPr lang="en-US" sz="18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1500"/>
                        </a:spcAft>
                      </a:pPr>
                      <a:r>
                        <a:rPr lang="en-US" sz="1800" dirty="0">
                          <a:solidFill>
                            <a:srgbClr val="222222"/>
                          </a:solidFill>
                          <a:effectLst/>
                          <a:latin typeface="+mn-lt"/>
                          <a:ea typeface="Times New Roman" panose="02020603050405020304" pitchFamily="18" charset="0"/>
                          <a:cs typeface="Times New Roman" panose="02020603050405020304" pitchFamily="18" charset="0"/>
                        </a:rPr>
                        <a:t>Login should be successful</a:t>
                      </a:r>
                      <a:endParaRPr lang="en-US" sz="18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9829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6223840"/>
          </a:xfrm>
        </p:spPr>
        <p:txBody>
          <a:bodyPr>
            <a:normAutofit/>
          </a:bodyPr>
          <a:lstStyle/>
          <a:p>
            <a:r>
              <a:rPr lang="en-US" sz="2400" dirty="0"/>
              <a:t>During test execution time, the tester will check expected results against actual results and assign a pass or fail status.</a:t>
            </a:r>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a:p>
            <a:endParaRPr lang="en-US" sz="2400" dirty="0"/>
          </a:p>
        </p:txBody>
      </p:sp>
      <p:sp>
        <p:nvSpPr>
          <p:cNvPr id="4" name="Slide Number Placeholder 3"/>
          <p:cNvSpPr>
            <a:spLocks noGrp="1"/>
          </p:cNvSpPr>
          <p:nvPr>
            <p:ph type="sldNum" sz="quarter" idx="12"/>
          </p:nvPr>
        </p:nvSpPr>
        <p:spPr/>
        <p:txBody>
          <a:bodyPr/>
          <a:lstStyle/>
          <a:p>
            <a:fld id="{26E7C69A-3CED-4E6E-866D-3206F9D1E8F5}" type="slidenum">
              <a:rPr lang="en-US" smtClean="0"/>
              <a:t>35</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750961914"/>
              </p:ext>
            </p:extLst>
          </p:nvPr>
        </p:nvGraphicFramePr>
        <p:xfrm>
          <a:off x="1069848" y="1558624"/>
          <a:ext cx="10058400" cy="3048000"/>
        </p:xfrm>
        <a:graphic>
          <a:graphicData uri="http://schemas.openxmlformats.org/drawingml/2006/table">
            <a:tbl>
              <a:tblPr firstRow="1" firstCol="1" bandRow="1"/>
              <a:tblGrid>
                <a:gridCol w="1569835">
                  <a:extLst>
                    <a:ext uri="{9D8B030D-6E8A-4147-A177-3AD203B41FA5}">
                      <a16:colId xmlns:a16="http://schemas.microsoft.com/office/drawing/2014/main" val="20000"/>
                    </a:ext>
                  </a:extLst>
                </a:gridCol>
                <a:gridCol w="1782965">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tblGrid>
              <a:tr h="0">
                <a:tc>
                  <a:txBody>
                    <a:bodyPr/>
                    <a:lstStyle/>
                    <a:p>
                      <a:pPr marL="0" marR="0">
                        <a:lnSpc>
                          <a:spcPct val="100000"/>
                        </a:lnSpc>
                        <a:spcBef>
                          <a:spcPts val="0"/>
                        </a:spcBef>
                        <a:spcAft>
                          <a:spcPts val="1500"/>
                        </a:spcAft>
                      </a:pPr>
                      <a:r>
                        <a:rPr lang="en-US" sz="2000" b="1" dirty="0">
                          <a:solidFill>
                            <a:srgbClr val="222222"/>
                          </a:solidFill>
                          <a:effectLst/>
                          <a:latin typeface="+mn-lt"/>
                          <a:ea typeface="Times New Roman" panose="02020603050405020304" pitchFamily="18" charset="0"/>
                          <a:cs typeface="Times New Roman" panose="02020603050405020304" pitchFamily="18" charset="0"/>
                        </a:rPr>
                        <a:t>Test Case ID</a:t>
                      </a:r>
                      <a:endParaRPr lang="en-US" sz="20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00000"/>
                        </a:lnSpc>
                        <a:spcBef>
                          <a:spcPts val="0"/>
                        </a:spcBef>
                        <a:spcAft>
                          <a:spcPts val="1500"/>
                        </a:spcAft>
                      </a:pPr>
                      <a:r>
                        <a:rPr lang="en-US" sz="2000" b="1" dirty="0">
                          <a:solidFill>
                            <a:srgbClr val="222222"/>
                          </a:solidFill>
                          <a:effectLst/>
                          <a:latin typeface="+mn-lt"/>
                          <a:ea typeface="Times New Roman" panose="02020603050405020304" pitchFamily="18" charset="0"/>
                          <a:cs typeface="Times New Roman" panose="02020603050405020304" pitchFamily="18" charset="0"/>
                        </a:rPr>
                        <a:t>Test Case Description</a:t>
                      </a:r>
                      <a:endParaRPr lang="en-US" sz="20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00000"/>
                        </a:lnSpc>
                        <a:spcBef>
                          <a:spcPts val="0"/>
                        </a:spcBef>
                        <a:spcAft>
                          <a:spcPts val="1500"/>
                        </a:spcAft>
                      </a:pPr>
                      <a:r>
                        <a:rPr lang="en-US" sz="2000" b="1">
                          <a:solidFill>
                            <a:srgbClr val="222222"/>
                          </a:solidFill>
                          <a:effectLst/>
                          <a:latin typeface="+mn-lt"/>
                          <a:ea typeface="Times New Roman" panose="02020603050405020304" pitchFamily="18" charset="0"/>
                          <a:cs typeface="Times New Roman" panose="02020603050405020304" pitchFamily="18" charset="0"/>
                        </a:rPr>
                        <a:t>Test Data</a:t>
                      </a:r>
                      <a:endParaRPr lang="en-US" sz="200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00000"/>
                        </a:lnSpc>
                        <a:spcBef>
                          <a:spcPts val="0"/>
                        </a:spcBef>
                        <a:spcAft>
                          <a:spcPts val="1500"/>
                        </a:spcAft>
                      </a:pPr>
                      <a:r>
                        <a:rPr lang="en-US" sz="2000" b="1" dirty="0">
                          <a:solidFill>
                            <a:srgbClr val="222222"/>
                          </a:solidFill>
                          <a:effectLst/>
                          <a:latin typeface="+mn-lt"/>
                          <a:ea typeface="Times New Roman" panose="02020603050405020304" pitchFamily="18" charset="0"/>
                          <a:cs typeface="Times New Roman" panose="02020603050405020304" pitchFamily="18" charset="0"/>
                        </a:rPr>
                        <a:t>Expected Result</a:t>
                      </a:r>
                      <a:endParaRPr lang="en-US" sz="20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00000"/>
                        </a:lnSpc>
                        <a:spcBef>
                          <a:spcPts val="0"/>
                        </a:spcBef>
                        <a:spcAft>
                          <a:spcPts val="1500"/>
                        </a:spcAft>
                      </a:pPr>
                      <a:r>
                        <a:rPr lang="en-US" sz="2000" b="1">
                          <a:solidFill>
                            <a:srgbClr val="222222"/>
                          </a:solidFill>
                          <a:effectLst/>
                          <a:latin typeface="+mn-lt"/>
                          <a:ea typeface="Times New Roman" panose="02020603050405020304" pitchFamily="18" charset="0"/>
                          <a:cs typeface="Times New Roman" panose="02020603050405020304" pitchFamily="18" charset="0"/>
                        </a:rPr>
                        <a:t>Actual Result</a:t>
                      </a:r>
                      <a:endParaRPr lang="en-US" sz="200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00000"/>
                        </a:lnSpc>
                        <a:spcBef>
                          <a:spcPts val="0"/>
                        </a:spcBef>
                        <a:spcAft>
                          <a:spcPts val="1500"/>
                        </a:spcAft>
                      </a:pPr>
                      <a:r>
                        <a:rPr lang="en-US" sz="2000" b="1">
                          <a:solidFill>
                            <a:srgbClr val="222222"/>
                          </a:solidFill>
                          <a:effectLst/>
                          <a:latin typeface="+mn-lt"/>
                          <a:ea typeface="Times New Roman" panose="02020603050405020304" pitchFamily="18" charset="0"/>
                          <a:cs typeface="Times New Roman" panose="02020603050405020304" pitchFamily="18" charset="0"/>
                        </a:rPr>
                        <a:t>Pass/Fail</a:t>
                      </a:r>
                      <a:endParaRPr lang="en-US" sz="200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0">
                <a:tc>
                  <a:txBody>
                    <a:bodyPr/>
                    <a:lstStyle/>
                    <a:p>
                      <a:pPr marL="0" marR="0">
                        <a:lnSpc>
                          <a:spcPct val="100000"/>
                        </a:lnSpc>
                        <a:spcBef>
                          <a:spcPts val="0"/>
                        </a:spcBef>
                        <a:spcAft>
                          <a:spcPts val="1500"/>
                        </a:spcAft>
                      </a:pPr>
                      <a:r>
                        <a:rPr lang="en-US" sz="2000" dirty="0">
                          <a:solidFill>
                            <a:srgbClr val="222222"/>
                          </a:solidFill>
                          <a:effectLst/>
                          <a:latin typeface="+mn-lt"/>
                          <a:ea typeface="Times New Roman" panose="02020603050405020304" pitchFamily="18" charset="0"/>
                          <a:cs typeface="Times New Roman" panose="02020603050405020304" pitchFamily="18" charset="0"/>
                        </a:rPr>
                        <a:t>TC_1.1</a:t>
                      </a:r>
                      <a:endParaRPr lang="en-US" sz="18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1500"/>
                        </a:spcAft>
                      </a:pPr>
                      <a:r>
                        <a:rPr lang="en-US" sz="2000" dirty="0">
                          <a:solidFill>
                            <a:srgbClr val="222222"/>
                          </a:solidFill>
                          <a:effectLst/>
                          <a:latin typeface="+mn-lt"/>
                          <a:ea typeface="Times New Roman" panose="02020603050405020304" pitchFamily="18" charset="0"/>
                          <a:cs typeface="Times New Roman" panose="02020603050405020304" pitchFamily="18" charset="0"/>
                        </a:rPr>
                        <a:t>Check the system behavior</a:t>
                      </a:r>
                      <a:r>
                        <a:rPr lang="en-US" sz="2000" baseline="0" dirty="0">
                          <a:solidFill>
                            <a:srgbClr val="222222"/>
                          </a:solidFill>
                          <a:effectLst/>
                          <a:latin typeface="+mn-lt"/>
                          <a:ea typeface="Times New Roman" panose="02020603050405020304" pitchFamily="18" charset="0"/>
                          <a:cs typeface="Times New Roman" panose="02020603050405020304" pitchFamily="18" charset="0"/>
                        </a:rPr>
                        <a:t> </a:t>
                      </a:r>
                      <a:r>
                        <a:rPr lang="en-US" sz="2000" dirty="0">
                          <a:solidFill>
                            <a:srgbClr val="222222"/>
                          </a:solidFill>
                          <a:effectLst/>
                          <a:latin typeface="+mn-lt"/>
                          <a:ea typeface="Times New Roman" panose="02020603050405020304" pitchFamily="18" charset="0"/>
                          <a:cs typeface="Times New Roman" panose="02020603050405020304" pitchFamily="18" charset="0"/>
                        </a:rPr>
                        <a:t>when valid email and password are entered</a:t>
                      </a:r>
                      <a:endParaRPr lang="en-US" sz="18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1500"/>
                        </a:spcAft>
                      </a:pPr>
                      <a:r>
                        <a:rPr lang="en-US" sz="2000" dirty="0">
                          <a:solidFill>
                            <a:srgbClr val="222222"/>
                          </a:solidFill>
                          <a:effectLst/>
                          <a:latin typeface="+mn-lt"/>
                          <a:ea typeface="Times New Roman" panose="02020603050405020304" pitchFamily="18" charset="0"/>
                          <a:cs typeface="Times New Roman" panose="02020603050405020304" pitchFamily="18" charset="0"/>
                        </a:rPr>
                        <a:t>Email: </a:t>
                      </a:r>
                      <a:r>
                        <a:rPr lang="en-US" sz="2000" u="none" strike="noStrike" dirty="0">
                          <a:solidFill>
                            <a:srgbClr val="04B8E6"/>
                          </a:solidFill>
                          <a:effectLst/>
                          <a:latin typeface="+mn-lt"/>
                          <a:ea typeface="Times New Roman" panose="02020603050405020304" pitchFamily="18" charset="0"/>
                          <a:cs typeface="Times New Roman" panose="02020603050405020304" pitchFamily="18" charset="0"/>
                        </a:rPr>
                        <a:t>abc_xyz@email.com</a:t>
                      </a:r>
                      <a:br>
                        <a:rPr lang="en-US" sz="2000" u="none" strike="noStrike" dirty="0">
                          <a:solidFill>
                            <a:srgbClr val="04B8E6"/>
                          </a:solidFill>
                          <a:effectLst/>
                          <a:latin typeface="+mn-lt"/>
                          <a:ea typeface="Times New Roman" panose="02020603050405020304" pitchFamily="18" charset="0"/>
                          <a:cs typeface="Times New Roman" panose="02020603050405020304" pitchFamily="18" charset="0"/>
                        </a:rPr>
                      </a:br>
                      <a:r>
                        <a:rPr lang="en-US" sz="2000" dirty="0">
                          <a:solidFill>
                            <a:srgbClr val="222222"/>
                          </a:solidFill>
                          <a:effectLst/>
                          <a:latin typeface="+mn-lt"/>
                          <a:ea typeface="Times New Roman" panose="02020603050405020304" pitchFamily="18" charset="0"/>
                          <a:cs typeface="Times New Roman" panose="02020603050405020304" pitchFamily="18" charset="0"/>
                        </a:rPr>
                        <a:t>Password: lNf9^Oti7^2h</a:t>
                      </a:r>
                      <a:endParaRPr lang="en-US" sz="20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1500"/>
                        </a:spcAft>
                      </a:pPr>
                      <a:r>
                        <a:rPr lang="en-US" sz="2000">
                          <a:solidFill>
                            <a:srgbClr val="222222"/>
                          </a:solidFill>
                          <a:effectLst/>
                          <a:latin typeface="+mn-lt"/>
                          <a:ea typeface="Times New Roman" panose="02020603050405020304" pitchFamily="18" charset="0"/>
                          <a:cs typeface="Times New Roman" panose="02020603050405020304" pitchFamily="18" charset="0"/>
                        </a:rPr>
                        <a:t>Login should be successful</a:t>
                      </a:r>
                      <a:endParaRPr lang="en-US" sz="200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1500"/>
                        </a:spcAft>
                      </a:pPr>
                      <a:r>
                        <a:rPr lang="en-US" sz="2000" dirty="0">
                          <a:solidFill>
                            <a:srgbClr val="222222"/>
                          </a:solidFill>
                          <a:effectLst/>
                          <a:latin typeface="+mn-lt"/>
                          <a:ea typeface="Times New Roman" panose="02020603050405020304" pitchFamily="18" charset="0"/>
                          <a:cs typeface="Times New Roman" panose="02020603050405020304" pitchFamily="18" charset="0"/>
                        </a:rPr>
                        <a:t>Login was successful</a:t>
                      </a:r>
                      <a:endParaRPr lang="en-US" sz="20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1500"/>
                        </a:spcAft>
                      </a:pPr>
                      <a:r>
                        <a:rPr lang="en-US" sz="2000" dirty="0">
                          <a:solidFill>
                            <a:srgbClr val="222222"/>
                          </a:solidFill>
                          <a:effectLst/>
                          <a:latin typeface="+mn-lt"/>
                          <a:ea typeface="Times New Roman" panose="02020603050405020304" pitchFamily="18" charset="0"/>
                          <a:cs typeface="Times New Roman" panose="02020603050405020304" pitchFamily="18" charset="0"/>
                        </a:rPr>
                        <a:t>Pass</a:t>
                      </a:r>
                      <a:endParaRPr lang="en-US" sz="2000" dirty="0">
                        <a:effectLst/>
                        <a:latin typeface="+mn-lt"/>
                        <a:ea typeface="Calibri" panose="020F0502020204030204" pitchFamily="34" charset="0"/>
                        <a:cs typeface="Times New Roman" panose="02020603050405020304" pitchFamily="18" charset="0"/>
                      </a:endParaRPr>
                    </a:p>
                  </a:txBody>
                  <a:tcPr marL="76200" marR="76200" marT="76200" marB="762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58139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6223840"/>
          </a:xfrm>
        </p:spPr>
        <p:txBody>
          <a:bodyPr>
            <a:noAutofit/>
          </a:bodyPr>
          <a:lstStyle/>
          <a:p>
            <a:pPr algn="just">
              <a:lnSpc>
                <a:spcPct val="100000"/>
              </a:lnSpc>
            </a:pPr>
            <a:r>
              <a:rPr lang="en-US" sz="2400" b="1" dirty="0"/>
              <a:t>Step 5) </a:t>
            </a:r>
            <a:r>
              <a:rPr lang="en-US" sz="2400" dirty="0"/>
              <a:t>Your test case -may have a field like:</a:t>
            </a:r>
          </a:p>
          <a:p>
            <a:pPr lvl="1" algn="just">
              <a:lnSpc>
                <a:spcPct val="100000"/>
              </a:lnSpc>
            </a:pPr>
            <a:r>
              <a:rPr lang="en-US" sz="2400" dirty="0"/>
              <a:t> </a:t>
            </a:r>
            <a:r>
              <a:rPr lang="en-US" sz="2400" b="1" dirty="0"/>
              <a:t>Pre - Condition </a:t>
            </a:r>
            <a:r>
              <a:rPr lang="en-US" sz="2400" dirty="0"/>
              <a:t>Preconditions define prerequisites that must be met before the system can begin executing </a:t>
            </a:r>
            <a:r>
              <a:rPr lang="en-US" sz="2400" dirty="0">
                <a:solidFill>
                  <a:srgbClr val="00B050"/>
                </a:solidFill>
              </a:rPr>
              <a:t>the test case</a:t>
            </a:r>
            <a:r>
              <a:rPr lang="en-US" sz="2400" dirty="0"/>
              <a:t>.</a:t>
            </a:r>
          </a:p>
          <a:p>
            <a:pPr lvl="2" algn="just">
              <a:lnSpc>
                <a:spcPct val="100000"/>
              </a:lnSpc>
            </a:pPr>
            <a:r>
              <a:rPr lang="en-US" sz="2200" dirty="0"/>
              <a:t>Preconditions could describe the system state (for a test case to withdraw cash from an automated teller machine, the ATM must contain money), but they </a:t>
            </a:r>
            <a:r>
              <a:rPr lang="en-US" sz="2200" dirty="0">
                <a:solidFill>
                  <a:srgbClr val="FF0000"/>
                </a:solidFill>
              </a:rPr>
              <a:t>don’t</a:t>
            </a:r>
            <a:r>
              <a:rPr lang="en-US" sz="2200" dirty="0"/>
              <a:t> describe the user’s intent (“I need some cash”).</a:t>
            </a:r>
          </a:p>
          <a:p>
            <a:pPr lvl="1" algn="just">
              <a:lnSpc>
                <a:spcPct val="100000"/>
              </a:lnSpc>
            </a:pPr>
            <a:r>
              <a:rPr lang="en-US" sz="2400" dirty="0"/>
              <a:t>For our test case, a pre-condition would be to the user must have signed up.</a:t>
            </a:r>
          </a:p>
          <a:p>
            <a:pPr algn="just">
              <a:lnSpc>
                <a:spcPct val="100000"/>
              </a:lnSpc>
            </a:pPr>
            <a:endParaRPr lang="en-US" sz="2400" dirty="0"/>
          </a:p>
          <a:p>
            <a:pPr algn="just">
              <a:lnSpc>
                <a:spcPct val="100000"/>
              </a:lnSpc>
            </a:pPr>
            <a:endParaRPr lang="en-US" sz="2400" dirty="0"/>
          </a:p>
          <a:p>
            <a:pPr algn="just">
              <a:lnSpc>
                <a:spcPct val="100000"/>
              </a:lnSpc>
            </a:pPr>
            <a:endParaRPr lang="en-US" sz="2400" dirty="0"/>
          </a:p>
          <a:p>
            <a:pPr algn="just">
              <a:lnSpc>
                <a:spcPct val="100000"/>
              </a:lnSpc>
            </a:pPr>
            <a:endParaRPr lang="en-US" sz="2400" dirty="0"/>
          </a:p>
          <a:p>
            <a:pPr algn="just">
              <a:lnSpc>
                <a:spcPct val="100000"/>
              </a:lnSpc>
            </a:pPr>
            <a:endParaRPr lang="en-US" sz="2400" dirty="0"/>
          </a:p>
          <a:p>
            <a:pPr marL="0" indent="0" algn="just">
              <a:lnSpc>
                <a:spcPct val="100000"/>
              </a:lnSpc>
              <a:buNone/>
            </a:pPr>
            <a:endParaRPr lang="en-US" sz="2400" dirty="0"/>
          </a:p>
          <a:p>
            <a:pPr algn="just">
              <a:lnSpc>
                <a:spcPct val="100000"/>
              </a:lnSpc>
            </a:pPr>
            <a:endParaRPr lang="en-US" sz="2400" dirty="0"/>
          </a:p>
        </p:txBody>
      </p:sp>
      <p:sp>
        <p:nvSpPr>
          <p:cNvPr id="4" name="Slide Number Placeholder 3"/>
          <p:cNvSpPr>
            <a:spLocks noGrp="1"/>
          </p:cNvSpPr>
          <p:nvPr>
            <p:ph type="sldNum" sz="quarter" idx="12"/>
          </p:nvPr>
        </p:nvSpPr>
        <p:spPr/>
        <p:txBody>
          <a:bodyPr/>
          <a:lstStyle/>
          <a:p>
            <a:fld id="{26E7C69A-3CED-4E6E-866D-3206F9D1E8F5}" type="slidenum">
              <a:rPr lang="en-US" smtClean="0"/>
              <a:t>36</a:t>
            </a:fld>
            <a:endParaRPr lang="en-US"/>
          </a:p>
        </p:txBody>
      </p:sp>
    </p:spTree>
    <p:extLst>
      <p:ext uri="{BB962C8B-B14F-4D97-AF65-F5344CB8AC3E}">
        <p14:creationId xmlns:p14="http://schemas.microsoft.com/office/powerpoint/2010/main" val="107944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6223840"/>
          </a:xfrm>
        </p:spPr>
        <p:txBody>
          <a:bodyPr>
            <a:noAutofit/>
          </a:bodyPr>
          <a:lstStyle/>
          <a:p>
            <a:pPr algn="just">
              <a:lnSpc>
                <a:spcPct val="100000"/>
              </a:lnSpc>
            </a:pPr>
            <a:r>
              <a:rPr lang="en-US" sz="2400" b="1" dirty="0"/>
              <a:t>Step 5) </a:t>
            </a:r>
            <a:r>
              <a:rPr lang="en-US" sz="2400" dirty="0"/>
              <a:t>Your test case -may have a field like:</a:t>
            </a:r>
          </a:p>
          <a:p>
            <a:pPr lvl="1" algn="just">
              <a:lnSpc>
                <a:spcPct val="100000"/>
              </a:lnSpc>
            </a:pPr>
            <a:r>
              <a:rPr lang="en-US" sz="2400" dirty="0"/>
              <a:t> A test case may also include </a:t>
            </a:r>
            <a:r>
              <a:rPr lang="en-US" sz="2400" b="1" dirty="0"/>
              <a:t>Post - Conditions </a:t>
            </a:r>
            <a:r>
              <a:rPr lang="en-US" sz="2400" dirty="0"/>
              <a:t>which specifies anything that applies </a:t>
            </a:r>
            <a:r>
              <a:rPr lang="en-US" sz="2400" u="sng" dirty="0"/>
              <a:t>after</a:t>
            </a:r>
            <a:r>
              <a:rPr lang="en-US" sz="2400" dirty="0"/>
              <a:t> the test case completes </a:t>
            </a:r>
            <a:r>
              <a:rPr lang="en-US" sz="2400" dirty="0">
                <a:solidFill>
                  <a:srgbClr val="00B050"/>
                </a:solidFill>
              </a:rPr>
              <a:t>successfully</a:t>
            </a:r>
            <a:r>
              <a:rPr lang="en-US" sz="2400" dirty="0"/>
              <a:t>. Post-conditions can describe:</a:t>
            </a:r>
          </a:p>
          <a:p>
            <a:pPr lvl="2" algn="just">
              <a:lnSpc>
                <a:spcPct val="100000"/>
              </a:lnSpc>
            </a:pPr>
            <a:r>
              <a:rPr lang="en-US" sz="2200" u="sng" dirty="0"/>
              <a:t>Something observable to the user </a:t>
            </a:r>
            <a:r>
              <a:rPr lang="en-US" sz="2200" dirty="0"/>
              <a:t>(in the case of ATM cash withdrawal; the system displayed an account balance).</a:t>
            </a:r>
          </a:p>
          <a:p>
            <a:pPr lvl="2" algn="just">
              <a:lnSpc>
                <a:spcPct val="100000"/>
              </a:lnSpc>
            </a:pPr>
            <a:r>
              <a:rPr lang="en-US" sz="2200" u="sng" dirty="0"/>
              <a:t>Physical outcomes </a:t>
            </a:r>
            <a:r>
              <a:rPr lang="en-US" sz="2200" dirty="0"/>
              <a:t>(the ATM has dispensed money and printed a receipt).</a:t>
            </a:r>
          </a:p>
          <a:p>
            <a:pPr lvl="2" algn="just">
              <a:lnSpc>
                <a:spcPct val="100000"/>
              </a:lnSpc>
            </a:pPr>
            <a:r>
              <a:rPr lang="en-US" sz="2200" u="sng" dirty="0"/>
              <a:t>Internal system state changes </a:t>
            </a:r>
            <a:r>
              <a:rPr lang="en-US" sz="2200" dirty="0"/>
              <a:t>(the account has been debited by the amount of a cash withdrawal, plus any transaction fees)</a:t>
            </a:r>
          </a:p>
          <a:p>
            <a:pPr lvl="1" algn="just">
              <a:lnSpc>
                <a:spcPct val="100000"/>
              </a:lnSpc>
            </a:pPr>
            <a:r>
              <a:rPr lang="en-US" sz="2400" dirty="0"/>
              <a:t>For our test case, a post-condition would be time &amp; date of login stored in the database.</a:t>
            </a:r>
            <a:endParaRPr lang="en-US" sz="2600" dirty="0"/>
          </a:p>
          <a:p>
            <a:pPr algn="just">
              <a:lnSpc>
                <a:spcPct val="100000"/>
              </a:lnSpc>
            </a:pPr>
            <a:endParaRPr lang="en-US" sz="2400" dirty="0"/>
          </a:p>
          <a:p>
            <a:pPr algn="just">
              <a:lnSpc>
                <a:spcPct val="100000"/>
              </a:lnSpc>
            </a:pPr>
            <a:endParaRPr lang="en-US" sz="2400" dirty="0"/>
          </a:p>
          <a:p>
            <a:pPr algn="just">
              <a:lnSpc>
                <a:spcPct val="100000"/>
              </a:lnSpc>
            </a:pPr>
            <a:endParaRPr lang="en-US" sz="2400" dirty="0"/>
          </a:p>
          <a:p>
            <a:pPr algn="just">
              <a:lnSpc>
                <a:spcPct val="100000"/>
              </a:lnSpc>
            </a:pPr>
            <a:endParaRPr lang="en-US" sz="2400" dirty="0"/>
          </a:p>
          <a:p>
            <a:pPr marL="0" indent="0" algn="just">
              <a:lnSpc>
                <a:spcPct val="100000"/>
              </a:lnSpc>
              <a:buNone/>
            </a:pPr>
            <a:endParaRPr lang="en-US" sz="2400" dirty="0"/>
          </a:p>
          <a:p>
            <a:pPr algn="just">
              <a:lnSpc>
                <a:spcPct val="100000"/>
              </a:lnSpc>
            </a:pPr>
            <a:endParaRPr lang="en-US" sz="2400" dirty="0"/>
          </a:p>
        </p:txBody>
      </p:sp>
      <p:sp>
        <p:nvSpPr>
          <p:cNvPr id="4" name="Slide Number Placeholder 3"/>
          <p:cNvSpPr>
            <a:spLocks noGrp="1"/>
          </p:cNvSpPr>
          <p:nvPr>
            <p:ph type="sldNum" sz="quarter" idx="12"/>
          </p:nvPr>
        </p:nvSpPr>
        <p:spPr/>
        <p:txBody>
          <a:bodyPr/>
          <a:lstStyle/>
          <a:p>
            <a:fld id="{26E7C69A-3CED-4E6E-866D-3206F9D1E8F5}" type="slidenum">
              <a:rPr lang="en-US" smtClean="0"/>
              <a:t>37</a:t>
            </a:fld>
            <a:endParaRPr lang="en-US"/>
          </a:p>
        </p:txBody>
      </p:sp>
    </p:spTree>
    <p:extLst>
      <p:ext uri="{BB962C8B-B14F-4D97-AF65-F5344CB8AC3E}">
        <p14:creationId xmlns:p14="http://schemas.microsoft.com/office/powerpoint/2010/main" val="74542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How to Write Test Cases?</a:t>
            </a:r>
            <a:endParaRPr lang="en-US" b="1" dirty="0"/>
          </a:p>
        </p:txBody>
      </p:sp>
      <p:sp>
        <p:nvSpPr>
          <p:cNvPr id="3" name="Text Placeholder 2"/>
          <p:cNvSpPr>
            <a:spLocks noGrp="1"/>
          </p:cNvSpPr>
          <p:nvPr>
            <p:ph type="body" idx="1"/>
          </p:nvPr>
        </p:nvSpPr>
        <p:spPr/>
        <p:txBody>
          <a:bodyPr>
            <a:normAutofit/>
          </a:bodyPr>
          <a:lstStyle/>
          <a:p>
            <a:r>
              <a:rPr lang="en-US" sz="2400" b="1" dirty="0"/>
              <a:t>The format of Standard Test Cases</a:t>
            </a:r>
          </a:p>
        </p:txBody>
      </p:sp>
      <p:sp>
        <p:nvSpPr>
          <p:cNvPr id="4" name="Slide Number Placeholder 3"/>
          <p:cNvSpPr>
            <a:spLocks noGrp="1"/>
          </p:cNvSpPr>
          <p:nvPr>
            <p:ph type="sldNum" sz="quarter" idx="12"/>
          </p:nvPr>
        </p:nvSpPr>
        <p:spPr/>
        <p:txBody>
          <a:bodyPr/>
          <a:lstStyle/>
          <a:p>
            <a:fld id="{26E7C69A-3CED-4E6E-866D-3206F9D1E8F5}" type="slidenum">
              <a:rPr lang="en-US" smtClean="0"/>
              <a:t>38</a:t>
            </a:fld>
            <a:endParaRPr lang="en-US"/>
          </a:p>
        </p:txBody>
      </p:sp>
    </p:spTree>
    <p:extLst>
      <p:ext uri="{BB962C8B-B14F-4D97-AF65-F5344CB8AC3E}">
        <p14:creationId xmlns:p14="http://schemas.microsoft.com/office/powerpoint/2010/main" val="3436165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1917319475"/>
              </p:ext>
            </p:extLst>
          </p:nvPr>
        </p:nvGraphicFramePr>
        <p:xfrm>
          <a:off x="276046" y="109794"/>
          <a:ext cx="11675160" cy="5928697"/>
        </p:xfrm>
        <a:graphic>
          <a:graphicData uri="http://schemas.openxmlformats.org/drawingml/2006/table">
            <a:tbl>
              <a:tblPr firstRow="1" firstCol="1" bandRow="1"/>
              <a:tblGrid>
                <a:gridCol w="1311214">
                  <a:extLst>
                    <a:ext uri="{9D8B030D-6E8A-4147-A177-3AD203B41FA5}">
                      <a16:colId xmlns:a16="http://schemas.microsoft.com/office/drawing/2014/main" val="20000"/>
                    </a:ext>
                  </a:extLst>
                </a:gridCol>
                <a:gridCol w="2024546">
                  <a:extLst>
                    <a:ext uri="{9D8B030D-6E8A-4147-A177-3AD203B41FA5}">
                      <a16:colId xmlns:a16="http://schemas.microsoft.com/office/drawing/2014/main" val="20001"/>
                    </a:ext>
                  </a:extLst>
                </a:gridCol>
                <a:gridCol w="1978111">
                  <a:extLst>
                    <a:ext uri="{9D8B030D-6E8A-4147-A177-3AD203B41FA5}">
                      <a16:colId xmlns:a16="http://schemas.microsoft.com/office/drawing/2014/main" val="20002"/>
                    </a:ext>
                  </a:extLst>
                </a:gridCol>
                <a:gridCol w="1570008">
                  <a:extLst>
                    <a:ext uri="{9D8B030D-6E8A-4147-A177-3AD203B41FA5}">
                      <a16:colId xmlns:a16="http://schemas.microsoft.com/office/drawing/2014/main" val="20003"/>
                    </a:ext>
                  </a:extLst>
                </a:gridCol>
                <a:gridCol w="1673524">
                  <a:extLst>
                    <a:ext uri="{9D8B030D-6E8A-4147-A177-3AD203B41FA5}">
                      <a16:colId xmlns:a16="http://schemas.microsoft.com/office/drawing/2014/main" val="20004"/>
                    </a:ext>
                  </a:extLst>
                </a:gridCol>
                <a:gridCol w="1449877">
                  <a:extLst>
                    <a:ext uri="{9D8B030D-6E8A-4147-A177-3AD203B41FA5}">
                      <a16:colId xmlns:a16="http://schemas.microsoft.com/office/drawing/2014/main" val="20005"/>
                    </a:ext>
                  </a:extLst>
                </a:gridCol>
                <a:gridCol w="1667880">
                  <a:extLst>
                    <a:ext uri="{9D8B030D-6E8A-4147-A177-3AD203B41FA5}">
                      <a16:colId xmlns:a16="http://schemas.microsoft.com/office/drawing/2014/main" val="20006"/>
                    </a:ext>
                  </a:extLst>
                </a:gridCol>
              </a:tblGrid>
              <a:tr h="730470">
                <a:tc>
                  <a:txBody>
                    <a:bodyPr/>
                    <a:lstStyle/>
                    <a:p>
                      <a:pPr marL="0" marR="0">
                        <a:lnSpc>
                          <a:spcPct val="100000"/>
                        </a:lnSpc>
                        <a:spcBef>
                          <a:spcPts val="0"/>
                        </a:spcBef>
                        <a:spcAft>
                          <a:spcPts val="1500"/>
                        </a:spcAft>
                      </a:pPr>
                      <a:r>
                        <a:rPr lang="en-US" sz="2000" b="1" dirty="0">
                          <a:solidFill>
                            <a:srgbClr val="222222"/>
                          </a:solidFill>
                          <a:effectLst/>
                          <a:latin typeface="+mn-lt"/>
                          <a:ea typeface="Times New Roman" panose="02020603050405020304" pitchFamily="18" charset="0"/>
                          <a:cs typeface="Times New Roman" panose="02020603050405020304" pitchFamily="18" charset="0"/>
                        </a:rPr>
                        <a:t>Test Case ID</a:t>
                      </a:r>
                      <a:endParaRPr lang="en-US" sz="2000" dirty="0">
                        <a:effectLst/>
                        <a:latin typeface="+mn-lt"/>
                        <a:ea typeface="Calibri" panose="020F0502020204030204" pitchFamily="34" charset="0"/>
                        <a:cs typeface="Times New Roman" panose="02020603050405020304" pitchFamily="18" charset="0"/>
                      </a:endParaRPr>
                    </a:p>
                  </a:txBody>
                  <a:tcPr marL="64695" marR="64695" marT="64695" marB="646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00000"/>
                        </a:lnSpc>
                        <a:spcBef>
                          <a:spcPts val="0"/>
                        </a:spcBef>
                        <a:spcAft>
                          <a:spcPts val="1500"/>
                        </a:spcAft>
                      </a:pPr>
                      <a:r>
                        <a:rPr lang="en-US" sz="2000" b="1" dirty="0">
                          <a:solidFill>
                            <a:srgbClr val="222222"/>
                          </a:solidFill>
                          <a:effectLst/>
                          <a:latin typeface="+mn-lt"/>
                          <a:ea typeface="Times New Roman" panose="02020603050405020304" pitchFamily="18" charset="0"/>
                          <a:cs typeface="Times New Roman" panose="02020603050405020304" pitchFamily="18" charset="0"/>
                        </a:rPr>
                        <a:t>Test Description</a:t>
                      </a:r>
                      <a:endParaRPr lang="en-US" sz="2000" dirty="0">
                        <a:effectLst/>
                        <a:latin typeface="+mn-lt"/>
                        <a:ea typeface="Calibri" panose="020F0502020204030204" pitchFamily="34" charset="0"/>
                        <a:cs typeface="Times New Roman" panose="02020603050405020304" pitchFamily="18" charset="0"/>
                      </a:endParaRPr>
                    </a:p>
                  </a:txBody>
                  <a:tcPr marL="64695" marR="64695" marT="64695" marB="646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00000"/>
                        </a:lnSpc>
                        <a:spcBef>
                          <a:spcPts val="0"/>
                        </a:spcBef>
                        <a:spcAft>
                          <a:spcPts val="1500"/>
                        </a:spcAft>
                      </a:pPr>
                      <a:r>
                        <a:rPr lang="en-US" sz="2000" b="1" dirty="0">
                          <a:solidFill>
                            <a:srgbClr val="222222"/>
                          </a:solidFill>
                          <a:effectLst/>
                          <a:latin typeface="+mn-lt"/>
                          <a:ea typeface="Times New Roman" panose="02020603050405020304" pitchFamily="18" charset="0"/>
                          <a:cs typeface="Times New Roman" panose="02020603050405020304" pitchFamily="18" charset="0"/>
                        </a:rPr>
                        <a:t>Test Steps</a:t>
                      </a:r>
                      <a:endParaRPr lang="en-US" sz="2000" dirty="0">
                        <a:effectLst/>
                        <a:latin typeface="+mn-lt"/>
                        <a:ea typeface="Calibri" panose="020F0502020204030204" pitchFamily="34" charset="0"/>
                        <a:cs typeface="Times New Roman" panose="02020603050405020304" pitchFamily="18" charset="0"/>
                      </a:endParaRPr>
                    </a:p>
                  </a:txBody>
                  <a:tcPr marL="64695" marR="64695" marT="64695" marB="646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00000"/>
                        </a:lnSpc>
                        <a:spcBef>
                          <a:spcPts val="0"/>
                        </a:spcBef>
                        <a:spcAft>
                          <a:spcPts val="1500"/>
                        </a:spcAft>
                      </a:pPr>
                      <a:r>
                        <a:rPr lang="en-US" sz="2000" b="1" dirty="0">
                          <a:solidFill>
                            <a:srgbClr val="222222"/>
                          </a:solidFill>
                          <a:effectLst/>
                          <a:latin typeface="+mn-lt"/>
                          <a:ea typeface="Times New Roman" panose="02020603050405020304" pitchFamily="18" charset="0"/>
                          <a:cs typeface="Times New Roman" panose="02020603050405020304" pitchFamily="18" charset="0"/>
                        </a:rPr>
                        <a:t>Test Data</a:t>
                      </a:r>
                      <a:endParaRPr lang="en-US" sz="2000" dirty="0">
                        <a:effectLst/>
                        <a:latin typeface="+mn-lt"/>
                        <a:ea typeface="Calibri" panose="020F0502020204030204" pitchFamily="34" charset="0"/>
                        <a:cs typeface="Times New Roman" panose="02020603050405020304" pitchFamily="18" charset="0"/>
                      </a:endParaRPr>
                    </a:p>
                  </a:txBody>
                  <a:tcPr marL="64695" marR="64695" marT="64695" marB="646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00000"/>
                        </a:lnSpc>
                        <a:spcBef>
                          <a:spcPts val="0"/>
                        </a:spcBef>
                        <a:spcAft>
                          <a:spcPts val="1500"/>
                        </a:spcAft>
                      </a:pPr>
                      <a:r>
                        <a:rPr lang="en-US" sz="2000" b="1" dirty="0">
                          <a:solidFill>
                            <a:srgbClr val="222222"/>
                          </a:solidFill>
                          <a:effectLst/>
                          <a:latin typeface="+mn-lt"/>
                          <a:ea typeface="Times New Roman" panose="02020603050405020304" pitchFamily="18" charset="0"/>
                          <a:cs typeface="Times New Roman" panose="02020603050405020304" pitchFamily="18" charset="0"/>
                        </a:rPr>
                        <a:t>Expected Results</a:t>
                      </a:r>
                      <a:endParaRPr lang="en-US" sz="2000" dirty="0">
                        <a:effectLst/>
                        <a:latin typeface="+mn-lt"/>
                        <a:ea typeface="Calibri" panose="020F0502020204030204" pitchFamily="34" charset="0"/>
                        <a:cs typeface="Times New Roman" panose="02020603050405020304" pitchFamily="18" charset="0"/>
                      </a:endParaRPr>
                    </a:p>
                  </a:txBody>
                  <a:tcPr marL="64695" marR="64695" marT="64695" marB="646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00000"/>
                        </a:lnSpc>
                        <a:spcBef>
                          <a:spcPts val="0"/>
                        </a:spcBef>
                        <a:spcAft>
                          <a:spcPts val="1500"/>
                        </a:spcAft>
                      </a:pPr>
                      <a:r>
                        <a:rPr lang="en-US" sz="2000" b="1" dirty="0">
                          <a:solidFill>
                            <a:srgbClr val="222222"/>
                          </a:solidFill>
                          <a:effectLst/>
                          <a:latin typeface="+mn-lt"/>
                          <a:ea typeface="Times New Roman" panose="02020603050405020304" pitchFamily="18" charset="0"/>
                          <a:cs typeface="Times New Roman" panose="02020603050405020304" pitchFamily="18" charset="0"/>
                        </a:rPr>
                        <a:t>Actual Results</a:t>
                      </a:r>
                      <a:endParaRPr lang="en-US" sz="2000" dirty="0">
                        <a:effectLst/>
                        <a:latin typeface="+mn-lt"/>
                        <a:ea typeface="Calibri" panose="020F0502020204030204" pitchFamily="34" charset="0"/>
                        <a:cs typeface="Times New Roman" panose="02020603050405020304" pitchFamily="18" charset="0"/>
                      </a:endParaRPr>
                    </a:p>
                  </a:txBody>
                  <a:tcPr marL="64695" marR="64695" marT="64695" marB="646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00000"/>
                        </a:lnSpc>
                        <a:spcBef>
                          <a:spcPts val="0"/>
                        </a:spcBef>
                        <a:spcAft>
                          <a:spcPts val="1500"/>
                        </a:spcAft>
                      </a:pPr>
                      <a:r>
                        <a:rPr lang="en-US" sz="2000" b="1" dirty="0">
                          <a:solidFill>
                            <a:srgbClr val="222222"/>
                          </a:solidFill>
                          <a:effectLst/>
                          <a:latin typeface="+mn-lt"/>
                          <a:ea typeface="Times New Roman" panose="02020603050405020304" pitchFamily="18" charset="0"/>
                          <a:cs typeface="Times New Roman" panose="02020603050405020304" pitchFamily="18" charset="0"/>
                        </a:rPr>
                        <a:t>Pass/Fail</a:t>
                      </a:r>
                      <a:endParaRPr lang="en-US" sz="2000" dirty="0">
                        <a:effectLst/>
                        <a:latin typeface="+mn-lt"/>
                        <a:ea typeface="Calibri" panose="020F0502020204030204" pitchFamily="34" charset="0"/>
                        <a:cs typeface="Times New Roman" panose="02020603050405020304" pitchFamily="18" charset="0"/>
                      </a:endParaRPr>
                    </a:p>
                  </a:txBody>
                  <a:tcPr marL="64695" marR="64695" marT="64695" marB="646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621917">
                <a:tc>
                  <a:txBody>
                    <a:bodyPr/>
                    <a:lstStyle/>
                    <a:p>
                      <a:pPr marL="0" marR="0">
                        <a:lnSpc>
                          <a:spcPct val="100000"/>
                        </a:lnSpc>
                        <a:spcBef>
                          <a:spcPts val="0"/>
                        </a:spcBef>
                        <a:spcAft>
                          <a:spcPts val="1500"/>
                        </a:spcAft>
                      </a:pPr>
                      <a:r>
                        <a:rPr lang="en-US" sz="2000" dirty="0">
                          <a:solidFill>
                            <a:srgbClr val="222222"/>
                          </a:solidFill>
                          <a:effectLst/>
                          <a:latin typeface="+mn-lt"/>
                          <a:ea typeface="Times New Roman" panose="02020603050405020304" pitchFamily="18" charset="0"/>
                          <a:cs typeface="Times New Roman" panose="02020603050405020304" pitchFamily="18" charset="0"/>
                        </a:rPr>
                        <a:t>TC_1.1</a:t>
                      </a:r>
                      <a:endParaRPr lang="en-US" sz="1800" dirty="0">
                        <a:effectLst/>
                        <a:latin typeface="+mn-lt"/>
                        <a:ea typeface="Calibri" panose="020F0502020204030204" pitchFamily="34" charset="0"/>
                        <a:cs typeface="Times New Roman" panose="02020603050405020304" pitchFamily="18" charset="0"/>
                      </a:endParaRPr>
                    </a:p>
                  </a:txBody>
                  <a:tcPr marL="64695" marR="64695" marT="64695" marB="646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1500"/>
                        </a:spcAft>
                      </a:pPr>
                      <a:r>
                        <a:rPr lang="en-US" sz="2000" dirty="0">
                          <a:solidFill>
                            <a:srgbClr val="222222"/>
                          </a:solidFill>
                          <a:effectLst/>
                          <a:latin typeface="+mn-lt"/>
                          <a:ea typeface="Times New Roman" panose="02020603050405020304" pitchFamily="18" charset="0"/>
                          <a:cs typeface="Times New Roman" panose="02020603050405020304" pitchFamily="18" charset="0"/>
                        </a:rPr>
                        <a:t>Check the system behavior</a:t>
                      </a:r>
                      <a:r>
                        <a:rPr lang="en-US" sz="2000" baseline="0" dirty="0">
                          <a:solidFill>
                            <a:srgbClr val="222222"/>
                          </a:solidFill>
                          <a:effectLst/>
                          <a:latin typeface="+mn-lt"/>
                          <a:ea typeface="Times New Roman" panose="02020603050405020304" pitchFamily="18" charset="0"/>
                          <a:cs typeface="Times New Roman" panose="02020603050405020304" pitchFamily="18" charset="0"/>
                        </a:rPr>
                        <a:t> </a:t>
                      </a:r>
                      <a:r>
                        <a:rPr lang="en-US" sz="2000" dirty="0">
                          <a:solidFill>
                            <a:srgbClr val="222222"/>
                          </a:solidFill>
                          <a:effectLst/>
                          <a:latin typeface="+mn-lt"/>
                          <a:ea typeface="Times New Roman" panose="02020603050405020304" pitchFamily="18" charset="0"/>
                          <a:cs typeface="Times New Roman" panose="02020603050405020304" pitchFamily="18" charset="0"/>
                        </a:rPr>
                        <a:t>when valid email and password are entered</a:t>
                      </a:r>
                      <a:endParaRPr lang="en-US" sz="1800" dirty="0">
                        <a:effectLst/>
                        <a:latin typeface="+mn-lt"/>
                        <a:ea typeface="Calibri" panose="020F0502020204030204" pitchFamily="34" charset="0"/>
                        <a:cs typeface="Times New Roman" panose="02020603050405020304" pitchFamily="18" charset="0"/>
                      </a:endParaRPr>
                    </a:p>
                  </a:txBody>
                  <a:tcPr marL="64695" marR="64695" marT="64695" marB="646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nSpc>
                          <a:spcPct val="100000"/>
                        </a:lnSpc>
                        <a:spcBef>
                          <a:spcPts val="0"/>
                        </a:spcBef>
                        <a:spcAft>
                          <a:spcPts val="800"/>
                        </a:spcAft>
                        <a:buFont typeface="+mj-lt"/>
                        <a:buNone/>
                        <a:tabLst>
                          <a:tab pos="457200" algn="l"/>
                        </a:tabLst>
                      </a:pPr>
                      <a:r>
                        <a:rPr lang="en-US" sz="2000" dirty="0">
                          <a:solidFill>
                            <a:srgbClr val="222222"/>
                          </a:solidFill>
                          <a:effectLst/>
                          <a:latin typeface="+mn-lt"/>
                          <a:ea typeface="Times New Roman" panose="02020603050405020304" pitchFamily="18" charset="0"/>
                          <a:cs typeface="Times New Roman" panose="02020603050405020304" pitchFamily="18" charset="0"/>
                        </a:rPr>
                        <a:t>1. Go to</a:t>
                      </a:r>
                      <a:r>
                        <a:rPr lang="en-US" sz="2000" baseline="0" dirty="0">
                          <a:solidFill>
                            <a:srgbClr val="222222"/>
                          </a:solidFill>
                          <a:effectLst/>
                          <a:latin typeface="+mn-lt"/>
                          <a:ea typeface="Times New Roman" panose="02020603050405020304" pitchFamily="18" charset="0"/>
                          <a:cs typeface="Times New Roman" panose="02020603050405020304" pitchFamily="18" charset="0"/>
                        </a:rPr>
                        <a:t> </a:t>
                      </a:r>
                      <a:r>
                        <a:rPr lang="en-US" sz="2000" dirty="0">
                          <a:solidFill>
                            <a:srgbClr val="222222"/>
                          </a:solidFill>
                          <a:effectLst/>
                          <a:latin typeface="+mn-lt"/>
                          <a:ea typeface="Times New Roman" panose="02020603050405020304" pitchFamily="18" charset="0"/>
                          <a:cs typeface="Times New Roman" panose="02020603050405020304" pitchFamily="18" charset="0"/>
                        </a:rPr>
                        <a:t>site:</a:t>
                      </a:r>
                      <a:r>
                        <a:rPr lang="en-US" sz="2000" baseline="0" dirty="0">
                          <a:solidFill>
                            <a:srgbClr val="222222"/>
                          </a:solidFill>
                          <a:effectLst/>
                          <a:latin typeface="+mn-lt"/>
                          <a:ea typeface="Times New Roman" panose="02020603050405020304" pitchFamily="18" charset="0"/>
                          <a:cs typeface="Times New Roman" panose="02020603050405020304" pitchFamily="18" charset="0"/>
                        </a:rPr>
                        <a:t> </a:t>
                      </a:r>
                      <a:r>
                        <a:rPr lang="en-US" sz="2000" u="none" strike="noStrike" dirty="0">
                          <a:solidFill>
                            <a:srgbClr val="04B8E6"/>
                          </a:solidFill>
                          <a:effectLst/>
                          <a:latin typeface="+mn-lt"/>
                          <a:ea typeface="Times New Roman" panose="02020603050405020304" pitchFamily="18" charset="0"/>
                          <a:cs typeface="Times New Roman" panose="02020603050405020304" pitchFamily="18" charset="0"/>
                          <a:hlinkClick r:id="rId2"/>
                        </a:rPr>
                        <a:t>http://demo.com</a:t>
                      </a:r>
                      <a:endParaRPr lang="en-US" sz="2000" dirty="0">
                        <a:effectLst/>
                        <a:latin typeface="+mn-lt"/>
                        <a:ea typeface="Calibri" panose="020F0502020204030204" pitchFamily="34" charset="0"/>
                        <a:cs typeface="Times New Roman" panose="02020603050405020304" pitchFamily="18" charset="0"/>
                      </a:endParaRPr>
                    </a:p>
                    <a:p>
                      <a:pPr marL="0" marR="0" lvl="0" indent="0">
                        <a:lnSpc>
                          <a:spcPct val="100000"/>
                        </a:lnSpc>
                        <a:spcBef>
                          <a:spcPts val="0"/>
                        </a:spcBef>
                        <a:spcAft>
                          <a:spcPts val="800"/>
                        </a:spcAft>
                        <a:buFont typeface="+mj-lt"/>
                        <a:buNone/>
                        <a:tabLst>
                          <a:tab pos="457200" algn="l"/>
                        </a:tabLst>
                      </a:pPr>
                      <a:r>
                        <a:rPr lang="en-US" sz="2000" dirty="0">
                          <a:solidFill>
                            <a:srgbClr val="222222"/>
                          </a:solidFill>
                          <a:effectLst/>
                          <a:latin typeface="+mn-lt"/>
                          <a:ea typeface="Times New Roman" panose="02020603050405020304" pitchFamily="18" charset="0"/>
                          <a:cs typeface="Times New Roman" panose="02020603050405020304" pitchFamily="18" charset="0"/>
                        </a:rPr>
                        <a:t>2. Enter E-mail</a:t>
                      </a:r>
                      <a:endParaRPr lang="en-US" sz="2000" dirty="0">
                        <a:effectLst/>
                        <a:latin typeface="+mn-lt"/>
                        <a:ea typeface="Calibri" panose="020F0502020204030204" pitchFamily="34" charset="0"/>
                        <a:cs typeface="Times New Roman" panose="02020603050405020304" pitchFamily="18" charset="0"/>
                      </a:endParaRPr>
                    </a:p>
                    <a:p>
                      <a:pPr marL="0" marR="0" lvl="0" indent="0">
                        <a:lnSpc>
                          <a:spcPct val="100000"/>
                        </a:lnSpc>
                        <a:spcBef>
                          <a:spcPts val="0"/>
                        </a:spcBef>
                        <a:spcAft>
                          <a:spcPts val="800"/>
                        </a:spcAft>
                        <a:buFont typeface="+mj-lt"/>
                        <a:buNone/>
                        <a:tabLst>
                          <a:tab pos="457200" algn="l"/>
                        </a:tabLst>
                      </a:pPr>
                      <a:r>
                        <a:rPr lang="en-US" sz="2000" dirty="0">
                          <a:solidFill>
                            <a:srgbClr val="222222"/>
                          </a:solidFill>
                          <a:effectLst/>
                          <a:latin typeface="+mn-lt"/>
                          <a:ea typeface="Times New Roman" panose="02020603050405020304" pitchFamily="18" charset="0"/>
                          <a:cs typeface="Times New Roman" panose="02020603050405020304" pitchFamily="18" charset="0"/>
                        </a:rPr>
                        <a:t>3.</a:t>
                      </a:r>
                      <a:r>
                        <a:rPr lang="en-US" sz="2000" baseline="0" dirty="0">
                          <a:solidFill>
                            <a:srgbClr val="222222"/>
                          </a:solidFill>
                          <a:effectLst/>
                          <a:latin typeface="+mn-lt"/>
                          <a:ea typeface="Times New Roman" panose="02020603050405020304" pitchFamily="18" charset="0"/>
                          <a:cs typeface="Times New Roman" panose="02020603050405020304" pitchFamily="18" charset="0"/>
                        </a:rPr>
                        <a:t> </a:t>
                      </a:r>
                      <a:r>
                        <a:rPr lang="en-US" sz="2000" dirty="0">
                          <a:solidFill>
                            <a:srgbClr val="222222"/>
                          </a:solidFill>
                          <a:effectLst/>
                          <a:latin typeface="+mn-lt"/>
                          <a:ea typeface="Times New Roman" panose="02020603050405020304" pitchFamily="18" charset="0"/>
                          <a:cs typeface="Times New Roman" panose="02020603050405020304" pitchFamily="18" charset="0"/>
                        </a:rPr>
                        <a:t>Enter Password</a:t>
                      </a:r>
                      <a:endParaRPr lang="en-US" sz="2000" dirty="0">
                        <a:effectLst/>
                        <a:latin typeface="+mn-lt"/>
                        <a:ea typeface="Calibri" panose="020F0502020204030204" pitchFamily="34" charset="0"/>
                        <a:cs typeface="Times New Roman" panose="02020603050405020304" pitchFamily="18" charset="0"/>
                      </a:endParaRPr>
                    </a:p>
                    <a:p>
                      <a:pPr marL="0" marR="0" lvl="0" indent="0">
                        <a:lnSpc>
                          <a:spcPct val="100000"/>
                        </a:lnSpc>
                        <a:spcBef>
                          <a:spcPts val="0"/>
                        </a:spcBef>
                        <a:spcAft>
                          <a:spcPts val="800"/>
                        </a:spcAft>
                        <a:buFont typeface="+mj-lt"/>
                        <a:buNone/>
                        <a:tabLst>
                          <a:tab pos="457200" algn="l"/>
                        </a:tabLst>
                      </a:pPr>
                      <a:r>
                        <a:rPr lang="en-US" sz="2000" dirty="0">
                          <a:solidFill>
                            <a:srgbClr val="222222"/>
                          </a:solidFill>
                          <a:effectLst/>
                          <a:latin typeface="+mn-lt"/>
                          <a:ea typeface="Times New Roman" panose="02020603050405020304" pitchFamily="18" charset="0"/>
                          <a:cs typeface="Times New Roman" panose="02020603050405020304" pitchFamily="18" charset="0"/>
                        </a:rPr>
                        <a:t>4. Click Submit</a:t>
                      </a:r>
                      <a:endParaRPr lang="en-US" sz="2000" dirty="0">
                        <a:effectLst/>
                        <a:latin typeface="+mn-lt"/>
                        <a:ea typeface="Calibri" panose="020F0502020204030204" pitchFamily="34" charset="0"/>
                        <a:cs typeface="Times New Roman" panose="02020603050405020304" pitchFamily="18" charset="0"/>
                      </a:endParaRPr>
                    </a:p>
                  </a:txBody>
                  <a:tcPr marL="64695" marR="64695" marT="64695" marB="646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2000" dirty="0">
                          <a:solidFill>
                            <a:srgbClr val="222222"/>
                          </a:solidFill>
                          <a:effectLst/>
                          <a:latin typeface="+mn-lt"/>
                          <a:ea typeface="Times New Roman" panose="02020603050405020304" pitchFamily="18" charset="0"/>
                          <a:cs typeface="Times New Roman" panose="02020603050405020304" pitchFamily="18" charset="0"/>
                        </a:rPr>
                        <a:t>E-mail = </a:t>
                      </a:r>
                      <a:r>
                        <a:rPr lang="en-US" sz="2000" u="none" strike="noStrike" dirty="0">
                          <a:solidFill>
                            <a:srgbClr val="04B8E6"/>
                          </a:solidFill>
                          <a:effectLst/>
                          <a:latin typeface="+mn-lt"/>
                          <a:ea typeface="Times New Roman" panose="02020603050405020304" pitchFamily="18" charset="0"/>
                          <a:cs typeface="Times New Roman" panose="02020603050405020304" pitchFamily="18" charset="0"/>
                        </a:rPr>
                        <a:t>abc_xyz@email.com</a:t>
                      </a:r>
                      <a:r>
                        <a:rPr lang="en-US" sz="2000" dirty="0">
                          <a:solidFill>
                            <a:srgbClr val="222222"/>
                          </a:solidFill>
                          <a:effectLst/>
                          <a:latin typeface="+mn-lt"/>
                          <a:ea typeface="Times New Roman" panose="02020603050405020304" pitchFamily="18" charset="0"/>
                          <a:cs typeface="Times New Roman" panose="02020603050405020304" pitchFamily="18" charset="0"/>
                        </a:rPr>
                        <a:t> Password = </a:t>
                      </a:r>
                      <a:r>
                        <a:rPr lang="en-US" sz="2000" dirty="0" err="1">
                          <a:solidFill>
                            <a:srgbClr val="222222"/>
                          </a:solidFill>
                          <a:effectLst/>
                          <a:latin typeface="+mn-lt"/>
                          <a:ea typeface="Times New Roman" panose="02020603050405020304" pitchFamily="18" charset="0"/>
                          <a:cs typeface="Times New Roman" panose="02020603050405020304" pitchFamily="18" charset="0"/>
                        </a:rPr>
                        <a:t>pass_abc_xyz</a:t>
                      </a:r>
                      <a:endParaRPr lang="en-US" sz="2000" dirty="0">
                        <a:effectLst/>
                        <a:latin typeface="+mn-lt"/>
                        <a:ea typeface="Calibri" panose="020F0502020204030204" pitchFamily="34" charset="0"/>
                        <a:cs typeface="Times New Roman" panose="02020603050405020304" pitchFamily="18" charset="0"/>
                      </a:endParaRPr>
                    </a:p>
                  </a:txBody>
                  <a:tcPr marL="64695" marR="64695" marT="64695" marB="646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2000" dirty="0">
                          <a:solidFill>
                            <a:srgbClr val="222222"/>
                          </a:solidFill>
                          <a:effectLst/>
                          <a:latin typeface="+mn-lt"/>
                          <a:ea typeface="Times New Roman" panose="02020603050405020304" pitchFamily="18" charset="0"/>
                          <a:cs typeface="Times New Roman" panose="02020603050405020304" pitchFamily="18" charset="0"/>
                        </a:rPr>
                        <a:t>User should Login into an application</a:t>
                      </a:r>
                      <a:endParaRPr lang="en-US" sz="2000" dirty="0">
                        <a:effectLst/>
                        <a:latin typeface="+mn-lt"/>
                        <a:ea typeface="Calibri" panose="020F0502020204030204" pitchFamily="34" charset="0"/>
                        <a:cs typeface="Times New Roman" panose="02020603050405020304" pitchFamily="18" charset="0"/>
                      </a:endParaRPr>
                    </a:p>
                  </a:txBody>
                  <a:tcPr marL="64695" marR="64695" marT="64695" marB="646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2000" dirty="0">
                          <a:solidFill>
                            <a:srgbClr val="222222"/>
                          </a:solidFill>
                          <a:effectLst/>
                          <a:latin typeface="+mn-lt"/>
                          <a:ea typeface="Times New Roman" panose="02020603050405020304" pitchFamily="18" charset="0"/>
                          <a:cs typeface="Times New Roman" panose="02020603050405020304" pitchFamily="18" charset="0"/>
                        </a:rPr>
                        <a:t>As Expected</a:t>
                      </a:r>
                      <a:endParaRPr lang="en-US" sz="2000" dirty="0">
                        <a:effectLst/>
                        <a:latin typeface="+mn-lt"/>
                        <a:ea typeface="Calibri" panose="020F0502020204030204" pitchFamily="34" charset="0"/>
                        <a:cs typeface="Times New Roman" panose="02020603050405020304" pitchFamily="18" charset="0"/>
                      </a:endParaRPr>
                    </a:p>
                  </a:txBody>
                  <a:tcPr marL="64695" marR="64695" marT="64695" marB="646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2000" dirty="0">
                          <a:solidFill>
                            <a:srgbClr val="222222"/>
                          </a:solidFill>
                          <a:effectLst/>
                          <a:latin typeface="+mn-lt"/>
                          <a:ea typeface="Times New Roman" panose="02020603050405020304" pitchFamily="18" charset="0"/>
                          <a:cs typeface="Times New Roman" panose="02020603050405020304" pitchFamily="18" charset="0"/>
                        </a:rPr>
                        <a:t>Pass</a:t>
                      </a:r>
                      <a:endParaRPr lang="en-US" sz="2000" dirty="0">
                        <a:effectLst/>
                        <a:latin typeface="+mn-lt"/>
                        <a:ea typeface="Calibri" panose="020F0502020204030204" pitchFamily="34" charset="0"/>
                        <a:cs typeface="Times New Roman" panose="02020603050405020304" pitchFamily="18" charset="0"/>
                      </a:endParaRPr>
                    </a:p>
                  </a:txBody>
                  <a:tcPr marL="64695" marR="64695" marT="64695" marB="646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379104">
                <a:tc>
                  <a:txBody>
                    <a:bodyPr/>
                    <a:lstStyle/>
                    <a:p>
                      <a:pPr marL="0" marR="0">
                        <a:lnSpc>
                          <a:spcPct val="100000"/>
                        </a:lnSpc>
                        <a:spcBef>
                          <a:spcPts val="0"/>
                        </a:spcBef>
                        <a:spcAft>
                          <a:spcPts val="1500"/>
                        </a:spcAft>
                      </a:pPr>
                      <a:r>
                        <a:rPr lang="en-US" sz="2000" dirty="0">
                          <a:solidFill>
                            <a:srgbClr val="222222"/>
                          </a:solidFill>
                          <a:effectLst/>
                          <a:latin typeface="+mn-lt"/>
                          <a:ea typeface="Times New Roman" panose="02020603050405020304" pitchFamily="18" charset="0"/>
                          <a:cs typeface="Times New Roman" panose="02020603050405020304" pitchFamily="18" charset="0"/>
                        </a:rPr>
                        <a:t>TC_1.2</a:t>
                      </a:r>
                      <a:endParaRPr lang="en-US" sz="1800" dirty="0">
                        <a:effectLst/>
                        <a:latin typeface="+mn-lt"/>
                        <a:ea typeface="Calibri" panose="020F0502020204030204" pitchFamily="34" charset="0"/>
                        <a:cs typeface="Times New Roman" panose="02020603050405020304" pitchFamily="18" charset="0"/>
                      </a:endParaRPr>
                    </a:p>
                  </a:txBody>
                  <a:tcPr marL="64695" marR="64695" marT="64695" marB="646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marL="0" marR="0">
                        <a:lnSpc>
                          <a:spcPct val="100000"/>
                        </a:lnSpc>
                        <a:spcBef>
                          <a:spcPts val="0"/>
                        </a:spcBef>
                        <a:spcAft>
                          <a:spcPts val="1500"/>
                        </a:spcAft>
                      </a:pPr>
                      <a:r>
                        <a:rPr lang="en-US" sz="2000" dirty="0">
                          <a:solidFill>
                            <a:srgbClr val="222222"/>
                          </a:solidFill>
                          <a:effectLst/>
                          <a:latin typeface="+mn-lt"/>
                          <a:ea typeface="Times New Roman" panose="02020603050405020304" pitchFamily="18" charset="0"/>
                          <a:cs typeface="Times New Roman" panose="02020603050405020304" pitchFamily="18" charset="0"/>
                        </a:rPr>
                        <a:t>Check the system behavior</a:t>
                      </a:r>
                      <a:r>
                        <a:rPr lang="en-US" sz="2000" baseline="0" dirty="0">
                          <a:solidFill>
                            <a:srgbClr val="222222"/>
                          </a:solidFill>
                          <a:effectLst/>
                          <a:latin typeface="+mn-lt"/>
                          <a:ea typeface="Times New Roman" panose="02020603050405020304" pitchFamily="18" charset="0"/>
                          <a:cs typeface="Times New Roman" panose="02020603050405020304" pitchFamily="18" charset="0"/>
                        </a:rPr>
                        <a:t> </a:t>
                      </a:r>
                      <a:r>
                        <a:rPr lang="en-US" sz="2000" dirty="0">
                          <a:solidFill>
                            <a:srgbClr val="222222"/>
                          </a:solidFill>
                          <a:effectLst/>
                          <a:latin typeface="+mn-lt"/>
                          <a:ea typeface="Times New Roman" panose="02020603050405020304" pitchFamily="18" charset="0"/>
                          <a:cs typeface="Times New Roman" panose="02020603050405020304" pitchFamily="18" charset="0"/>
                        </a:rPr>
                        <a:t>when invalid email and password are entered</a:t>
                      </a:r>
                      <a:endParaRPr lang="en-US" sz="1800" dirty="0">
                        <a:effectLst/>
                        <a:latin typeface="+mn-lt"/>
                        <a:ea typeface="Calibri" panose="020F0502020204030204" pitchFamily="34" charset="0"/>
                        <a:cs typeface="Times New Roman" panose="02020603050405020304" pitchFamily="18" charset="0"/>
                      </a:endParaRPr>
                    </a:p>
                  </a:txBody>
                  <a:tcPr marL="64695" marR="64695" marT="64695" marB="646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marL="0" marR="0" lvl="0" indent="0" algn="l">
                        <a:lnSpc>
                          <a:spcPct val="100000"/>
                        </a:lnSpc>
                        <a:spcBef>
                          <a:spcPts val="0"/>
                        </a:spcBef>
                        <a:spcAft>
                          <a:spcPts val="800"/>
                        </a:spcAft>
                        <a:buFont typeface="+mj-lt"/>
                        <a:buNone/>
                        <a:tabLst>
                          <a:tab pos="457200" algn="l"/>
                        </a:tabLst>
                      </a:pPr>
                      <a:r>
                        <a:rPr lang="en-US" sz="2000" dirty="0">
                          <a:solidFill>
                            <a:srgbClr val="222222"/>
                          </a:solidFill>
                          <a:effectLst/>
                          <a:latin typeface="+mn-lt"/>
                          <a:ea typeface="Times New Roman" panose="02020603050405020304" pitchFamily="18" charset="0"/>
                          <a:cs typeface="Times New Roman" panose="02020603050405020304" pitchFamily="18" charset="0"/>
                        </a:rPr>
                        <a:t>1. Go to site </a:t>
                      </a:r>
                      <a:r>
                        <a:rPr lang="en-US" sz="2000" u="none" strike="noStrike" dirty="0">
                          <a:solidFill>
                            <a:srgbClr val="04B8E6"/>
                          </a:solidFill>
                          <a:effectLst/>
                          <a:latin typeface="+mn-lt"/>
                          <a:ea typeface="Times New Roman" panose="02020603050405020304" pitchFamily="18" charset="0"/>
                          <a:cs typeface="Times New Roman" panose="02020603050405020304" pitchFamily="18" charset="0"/>
                          <a:hlinkClick r:id="rId3"/>
                        </a:rPr>
                        <a:t>http://demo.com</a:t>
                      </a:r>
                      <a:endParaRPr lang="en-US" sz="2000" dirty="0">
                        <a:effectLst/>
                        <a:latin typeface="+mn-lt"/>
                        <a:ea typeface="Calibri" panose="020F0502020204030204" pitchFamily="34" charset="0"/>
                        <a:cs typeface="Times New Roman" panose="02020603050405020304" pitchFamily="18" charset="0"/>
                      </a:endParaRPr>
                    </a:p>
                    <a:p>
                      <a:pPr marL="342900" marR="0" lvl="0" indent="-342900" algn="l">
                        <a:lnSpc>
                          <a:spcPct val="100000"/>
                        </a:lnSpc>
                        <a:spcBef>
                          <a:spcPts val="0"/>
                        </a:spcBef>
                        <a:spcAft>
                          <a:spcPts val="800"/>
                        </a:spcAft>
                        <a:tabLst>
                          <a:tab pos="457200" algn="l"/>
                        </a:tabLst>
                      </a:pPr>
                      <a:r>
                        <a:rPr lang="en-US" sz="2000" dirty="0">
                          <a:solidFill>
                            <a:srgbClr val="222222"/>
                          </a:solidFill>
                          <a:effectLst/>
                          <a:latin typeface="+mn-lt"/>
                          <a:ea typeface="Times New Roman" panose="02020603050405020304" pitchFamily="18" charset="0"/>
                          <a:cs typeface="Times New Roman" panose="02020603050405020304" pitchFamily="18" charset="0"/>
                        </a:rPr>
                        <a:t>2. Enter E-mail</a:t>
                      </a:r>
                      <a:endParaRPr lang="en-US" sz="2000" dirty="0">
                        <a:effectLst/>
                        <a:latin typeface="+mn-lt"/>
                        <a:ea typeface="Calibri" panose="020F0502020204030204" pitchFamily="34" charset="0"/>
                        <a:cs typeface="Times New Roman" panose="02020603050405020304" pitchFamily="18" charset="0"/>
                      </a:endParaRPr>
                    </a:p>
                    <a:p>
                      <a:pPr marL="342900" marR="0" lvl="0" indent="-342900" algn="l">
                        <a:lnSpc>
                          <a:spcPct val="100000"/>
                        </a:lnSpc>
                        <a:spcBef>
                          <a:spcPts val="0"/>
                        </a:spcBef>
                        <a:spcAft>
                          <a:spcPts val="800"/>
                        </a:spcAft>
                        <a:tabLst>
                          <a:tab pos="457200" algn="l"/>
                        </a:tabLst>
                      </a:pPr>
                      <a:r>
                        <a:rPr lang="en-US" sz="2000" dirty="0">
                          <a:solidFill>
                            <a:srgbClr val="222222"/>
                          </a:solidFill>
                          <a:effectLst/>
                          <a:latin typeface="+mn-lt"/>
                          <a:ea typeface="Times New Roman" panose="02020603050405020304" pitchFamily="18" charset="0"/>
                          <a:cs typeface="Times New Roman" panose="02020603050405020304" pitchFamily="18" charset="0"/>
                        </a:rPr>
                        <a:t>3. Enter</a:t>
                      </a:r>
                      <a:r>
                        <a:rPr lang="en-US" sz="2000" baseline="0" dirty="0">
                          <a:solidFill>
                            <a:srgbClr val="222222"/>
                          </a:solidFill>
                          <a:effectLst/>
                          <a:latin typeface="+mn-lt"/>
                          <a:ea typeface="Times New Roman" panose="02020603050405020304" pitchFamily="18" charset="0"/>
                          <a:cs typeface="Times New Roman" panose="02020603050405020304" pitchFamily="18" charset="0"/>
                        </a:rPr>
                        <a:t> </a:t>
                      </a:r>
                      <a:r>
                        <a:rPr lang="en-US" sz="2000" dirty="0">
                          <a:solidFill>
                            <a:srgbClr val="222222"/>
                          </a:solidFill>
                          <a:effectLst/>
                          <a:latin typeface="+mn-lt"/>
                          <a:ea typeface="Times New Roman" panose="02020603050405020304" pitchFamily="18" charset="0"/>
                          <a:cs typeface="Times New Roman" panose="02020603050405020304" pitchFamily="18" charset="0"/>
                        </a:rPr>
                        <a:t>Password</a:t>
                      </a:r>
                      <a:endParaRPr lang="en-US" sz="2000" dirty="0">
                        <a:effectLst/>
                        <a:latin typeface="+mn-lt"/>
                        <a:ea typeface="Calibri" panose="020F0502020204030204" pitchFamily="34" charset="0"/>
                        <a:cs typeface="Times New Roman" panose="02020603050405020304" pitchFamily="18" charset="0"/>
                      </a:endParaRPr>
                    </a:p>
                    <a:p>
                      <a:pPr marL="342900" marR="0" lvl="0" indent="-342900" algn="l">
                        <a:lnSpc>
                          <a:spcPct val="100000"/>
                        </a:lnSpc>
                        <a:spcBef>
                          <a:spcPts val="0"/>
                        </a:spcBef>
                        <a:spcAft>
                          <a:spcPts val="800"/>
                        </a:spcAft>
                        <a:tabLst>
                          <a:tab pos="457200" algn="l"/>
                        </a:tabLst>
                      </a:pPr>
                      <a:r>
                        <a:rPr lang="en-US" sz="2000" dirty="0">
                          <a:solidFill>
                            <a:srgbClr val="222222"/>
                          </a:solidFill>
                          <a:effectLst/>
                          <a:latin typeface="+mn-lt"/>
                          <a:ea typeface="Times New Roman" panose="02020603050405020304" pitchFamily="18" charset="0"/>
                          <a:cs typeface="Times New Roman" panose="02020603050405020304" pitchFamily="18" charset="0"/>
                        </a:rPr>
                        <a:t>4. Click Submit</a:t>
                      </a:r>
                      <a:endParaRPr lang="en-US" sz="2000" dirty="0">
                        <a:effectLst/>
                        <a:latin typeface="+mn-lt"/>
                        <a:ea typeface="Calibri" panose="020F0502020204030204" pitchFamily="34" charset="0"/>
                        <a:cs typeface="Times New Roman" panose="02020603050405020304" pitchFamily="18" charset="0"/>
                      </a:endParaRPr>
                    </a:p>
                  </a:txBody>
                  <a:tcPr marL="64695" marR="64695" marT="64695" marB="646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marL="0" marR="0">
                        <a:lnSpc>
                          <a:spcPct val="100000"/>
                        </a:lnSpc>
                        <a:spcBef>
                          <a:spcPts val="0"/>
                        </a:spcBef>
                        <a:spcAft>
                          <a:spcPts val="0"/>
                        </a:spcAft>
                      </a:pPr>
                      <a:r>
                        <a:rPr lang="en-US" sz="2000" dirty="0">
                          <a:solidFill>
                            <a:srgbClr val="222222"/>
                          </a:solidFill>
                          <a:effectLst/>
                          <a:latin typeface="+mn-lt"/>
                          <a:ea typeface="Times New Roman" panose="02020603050405020304" pitchFamily="18" charset="0"/>
                          <a:cs typeface="Times New Roman" panose="02020603050405020304" pitchFamily="18" charset="0"/>
                        </a:rPr>
                        <a:t>E-mail= </a:t>
                      </a:r>
                      <a:r>
                        <a:rPr lang="en-US" sz="2000" dirty="0" err="1">
                          <a:solidFill>
                            <a:srgbClr val="222222"/>
                          </a:solidFill>
                          <a:effectLst/>
                          <a:latin typeface="+mn-lt"/>
                          <a:ea typeface="Times New Roman" panose="02020603050405020304" pitchFamily="18" charset="0"/>
                          <a:cs typeface="Times New Roman" panose="02020603050405020304" pitchFamily="18" charset="0"/>
                        </a:rPr>
                        <a:t>abc_xyz</a:t>
                      </a:r>
                      <a:r>
                        <a:rPr lang="en-US" sz="2000" dirty="0">
                          <a:solidFill>
                            <a:srgbClr val="222222"/>
                          </a:solidFill>
                          <a:effectLst/>
                          <a:latin typeface="+mn-lt"/>
                          <a:ea typeface="Times New Roman" panose="02020603050405020304" pitchFamily="18" charset="0"/>
                          <a:cs typeface="Times New Roman" panose="02020603050405020304" pitchFamily="18" charset="0"/>
                        </a:rPr>
                        <a:t> Password = pass_abcxyz1212</a:t>
                      </a:r>
                      <a:endParaRPr lang="en-US" sz="2000" dirty="0">
                        <a:effectLst/>
                        <a:latin typeface="+mn-lt"/>
                        <a:ea typeface="Calibri" panose="020F0502020204030204" pitchFamily="34" charset="0"/>
                        <a:cs typeface="Times New Roman" panose="02020603050405020304" pitchFamily="18" charset="0"/>
                      </a:endParaRPr>
                    </a:p>
                  </a:txBody>
                  <a:tcPr marL="64695" marR="64695" marT="64695" marB="646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marL="0" marR="0">
                        <a:lnSpc>
                          <a:spcPct val="100000"/>
                        </a:lnSpc>
                        <a:spcBef>
                          <a:spcPts val="0"/>
                        </a:spcBef>
                        <a:spcAft>
                          <a:spcPts val="0"/>
                        </a:spcAft>
                      </a:pPr>
                      <a:r>
                        <a:rPr lang="en-US" sz="2000" dirty="0">
                          <a:solidFill>
                            <a:srgbClr val="222222"/>
                          </a:solidFill>
                          <a:effectLst/>
                          <a:latin typeface="+mn-lt"/>
                          <a:ea typeface="Times New Roman" panose="02020603050405020304" pitchFamily="18" charset="0"/>
                          <a:cs typeface="Times New Roman" panose="02020603050405020304" pitchFamily="18" charset="0"/>
                        </a:rPr>
                        <a:t>User should not Login into an application</a:t>
                      </a:r>
                      <a:endParaRPr lang="en-US" sz="2000" dirty="0">
                        <a:effectLst/>
                        <a:latin typeface="+mn-lt"/>
                        <a:ea typeface="Calibri" panose="020F0502020204030204" pitchFamily="34" charset="0"/>
                        <a:cs typeface="Times New Roman" panose="02020603050405020304" pitchFamily="18" charset="0"/>
                      </a:endParaRPr>
                    </a:p>
                  </a:txBody>
                  <a:tcPr marL="64695" marR="64695" marT="64695" marB="646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marL="0" marR="0">
                        <a:lnSpc>
                          <a:spcPct val="100000"/>
                        </a:lnSpc>
                        <a:spcBef>
                          <a:spcPts val="0"/>
                        </a:spcBef>
                        <a:spcAft>
                          <a:spcPts val="0"/>
                        </a:spcAft>
                      </a:pPr>
                      <a:r>
                        <a:rPr lang="en-US" sz="2000">
                          <a:solidFill>
                            <a:srgbClr val="222222"/>
                          </a:solidFill>
                          <a:effectLst/>
                          <a:latin typeface="+mn-lt"/>
                          <a:ea typeface="Times New Roman" panose="02020603050405020304" pitchFamily="18" charset="0"/>
                          <a:cs typeface="Times New Roman" panose="02020603050405020304" pitchFamily="18" charset="0"/>
                        </a:rPr>
                        <a:t>As Expected</a:t>
                      </a:r>
                      <a:endParaRPr lang="en-US" sz="2000">
                        <a:effectLst/>
                        <a:latin typeface="+mn-lt"/>
                        <a:ea typeface="Calibri" panose="020F0502020204030204" pitchFamily="34" charset="0"/>
                        <a:cs typeface="Times New Roman" panose="02020603050405020304" pitchFamily="18" charset="0"/>
                      </a:endParaRPr>
                    </a:p>
                  </a:txBody>
                  <a:tcPr marL="64695" marR="64695" marT="64695" marB="646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marL="0" marR="0">
                        <a:lnSpc>
                          <a:spcPct val="100000"/>
                        </a:lnSpc>
                        <a:spcBef>
                          <a:spcPts val="0"/>
                        </a:spcBef>
                        <a:spcAft>
                          <a:spcPts val="0"/>
                        </a:spcAft>
                      </a:pPr>
                      <a:r>
                        <a:rPr lang="en-US" sz="2000" dirty="0">
                          <a:solidFill>
                            <a:srgbClr val="222222"/>
                          </a:solidFill>
                          <a:effectLst/>
                          <a:latin typeface="+mn-lt"/>
                          <a:ea typeface="Times New Roman" panose="02020603050405020304" pitchFamily="18" charset="0"/>
                          <a:cs typeface="Times New Roman" panose="02020603050405020304" pitchFamily="18" charset="0"/>
                        </a:rPr>
                        <a:t>Pass</a:t>
                      </a:r>
                      <a:endParaRPr lang="en-US" sz="2000" dirty="0">
                        <a:effectLst/>
                        <a:latin typeface="+mn-lt"/>
                        <a:ea typeface="Calibri" panose="020F0502020204030204" pitchFamily="34" charset="0"/>
                        <a:cs typeface="Times New Roman" panose="02020603050405020304" pitchFamily="18" charset="0"/>
                      </a:endParaRPr>
                    </a:p>
                  </a:txBody>
                  <a:tcPr marL="64695" marR="64695" marT="64695" marB="646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fld id="{26E7C69A-3CED-4E6E-866D-3206F9D1E8F5}" type="slidenum">
              <a:rPr lang="en-US" smtClean="0"/>
              <a:t>39</a:t>
            </a:fld>
            <a:endParaRPr lang="en-US"/>
          </a:p>
        </p:txBody>
      </p:sp>
      <p:sp>
        <p:nvSpPr>
          <p:cNvPr id="5" name="TextBox 4"/>
          <p:cNvSpPr txBox="1"/>
          <p:nvPr/>
        </p:nvSpPr>
        <p:spPr>
          <a:xfrm>
            <a:off x="276046" y="6130553"/>
            <a:ext cx="11035082" cy="646331"/>
          </a:xfrm>
          <a:prstGeom prst="rect">
            <a:avLst/>
          </a:prstGeom>
          <a:noFill/>
        </p:spPr>
        <p:txBody>
          <a:bodyPr wrap="square" rtlCol="0">
            <a:spAutoFit/>
          </a:bodyPr>
          <a:lstStyle/>
          <a:p>
            <a:r>
              <a:rPr lang="en-US" dirty="0"/>
              <a:t>This entire table may be created in Word, Excel or any other Test management tool. That's all to Test Case Design</a:t>
            </a:r>
          </a:p>
        </p:txBody>
      </p:sp>
    </p:spTree>
    <p:extLst>
      <p:ext uri="{BB962C8B-B14F-4D97-AF65-F5344CB8AC3E}">
        <p14:creationId xmlns:p14="http://schemas.microsoft.com/office/powerpoint/2010/main" val="191450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575812" cy="5758132"/>
          </a:xfrm>
        </p:spPr>
        <p:txBody>
          <a:bodyPr>
            <a:normAutofit/>
          </a:bodyPr>
          <a:lstStyle/>
          <a:p>
            <a:pPr marL="0" indent="0" algn="ctr">
              <a:buNone/>
            </a:pPr>
            <a:r>
              <a:rPr lang="en-US" sz="2800" b="1" dirty="0"/>
              <a:t>1) Requirement Analysis</a:t>
            </a:r>
          </a:p>
          <a:p>
            <a:pPr algn="just"/>
            <a:r>
              <a:rPr lang="en-US" sz="2800" dirty="0"/>
              <a:t>During this phase, test team studies the requirements from a testing point of view to identify the </a:t>
            </a:r>
            <a:r>
              <a:rPr lang="en-US" sz="2800" u="sng" dirty="0"/>
              <a:t>testable</a:t>
            </a:r>
            <a:r>
              <a:rPr lang="en-US" sz="2800" dirty="0"/>
              <a:t> requirements.</a:t>
            </a:r>
          </a:p>
          <a:p>
            <a:pPr algn="just"/>
            <a:r>
              <a:rPr lang="en-US" sz="2800" dirty="0"/>
              <a:t>The QA team may interact with various stakeholders (Client, Business Analyst, Technical Leads, System Architects etc.) to understand the requirements in detail.</a:t>
            </a:r>
          </a:p>
          <a:p>
            <a:pPr algn="just"/>
            <a:r>
              <a:rPr lang="en-US" sz="2800" dirty="0"/>
              <a:t>Requirements could be either </a:t>
            </a:r>
            <a:r>
              <a:rPr lang="en-US" sz="2800" b="1" dirty="0"/>
              <a:t>Functional</a:t>
            </a:r>
            <a:r>
              <a:rPr lang="en-US" sz="2800" dirty="0"/>
              <a:t> (defining what the software must do) or </a:t>
            </a:r>
            <a:r>
              <a:rPr lang="en-US" sz="2800" b="1" dirty="0"/>
              <a:t>Non Functional </a:t>
            </a:r>
            <a:r>
              <a:rPr lang="en-US" sz="2800" dirty="0"/>
              <a:t>(defining system’s quality attributes )</a:t>
            </a:r>
          </a:p>
        </p:txBody>
      </p:sp>
      <p:sp>
        <p:nvSpPr>
          <p:cNvPr id="4" name="Slide Number Placeholder 3"/>
          <p:cNvSpPr>
            <a:spLocks noGrp="1"/>
          </p:cNvSpPr>
          <p:nvPr>
            <p:ph type="sldNum" sz="quarter" idx="12"/>
          </p:nvPr>
        </p:nvSpPr>
        <p:spPr/>
        <p:txBody>
          <a:bodyPr/>
          <a:lstStyle/>
          <a:p>
            <a:fld id="{26E7C69A-3CED-4E6E-866D-3206F9D1E8F5}" type="slidenum">
              <a:rPr lang="en-US" smtClean="0"/>
              <a:t>4</a:t>
            </a:fld>
            <a:endParaRPr lang="en-US"/>
          </a:p>
        </p:txBody>
      </p:sp>
    </p:spTree>
    <p:extLst>
      <p:ext uri="{BB962C8B-B14F-4D97-AF65-F5344CB8AC3E}">
        <p14:creationId xmlns:p14="http://schemas.microsoft.com/office/powerpoint/2010/main" val="412790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GB" b="1" dirty="0"/>
              <a:t>Test Case Template Formats</a:t>
            </a:r>
            <a:endParaRPr lang="en-US" b="1" dirty="0"/>
          </a:p>
        </p:txBody>
      </p:sp>
      <p:sp>
        <p:nvSpPr>
          <p:cNvPr id="3" name="Text Placeholder 2"/>
          <p:cNvSpPr>
            <a:spLocks noGrp="1"/>
          </p:cNvSpPr>
          <p:nvPr>
            <p:ph type="body" idx="1"/>
          </p:nvPr>
        </p:nvSpPr>
        <p:spPr/>
        <p:txBody>
          <a:bodyPr>
            <a:normAutofit/>
          </a:bodyPr>
          <a:lstStyle/>
          <a:p>
            <a:r>
              <a:rPr lang="en-US" sz="2400" b="1" dirty="0"/>
              <a:t>Test case fields and description</a:t>
            </a:r>
          </a:p>
        </p:txBody>
      </p:sp>
      <p:sp>
        <p:nvSpPr>
          <p:cNvPr id="4" name="Slide Number Placeholder 3"/>
          <p:cNvSpPr>
            <a:spLocks noGrp="1"/>
          </p:cNvSpPr>
          <p:nvPr>
            <p:ph type="sldNum" sz="quarter" idx="12"/>
          </p:nvPr>
        </p:nvSpPr>
        <p:spPr/>
        <p:txBody>
          <a:bodyPr/>
          <a:lstStyle/>
          <a:p>
            <a:fld id="{26E7C69A-3CED-4E6E-866D-3206F9D1E8F5}" type="slidenum">
              <a:rPr lang="en-US" smtClean="0"/>
              <a:t>40</a:t>
            </a:fld>
            <a:endParaRPr lang="en-US"/>
          </a:p>
        </p:txBody>
      </p:sp>
    </p:spTree>
    <p:extLst>
      <p:ext uri="{BB962C8B-B14F-4D97-AF65-F5344CB8AC3E}">
        <p14:creationId xmlns:p14="http://schemas.microsoft.com/office/powerpoint/2010/main" val="2813319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pPr algn="just"/>
            <a:r>
              <a:rPr lang="en-US" sz="2400" dirty="0"/>
              <a:t>A good Test Case template maintains test artifact consistency for the test team and makes it easy for all stakeholders to understand the test cases. </a:t>
            </a:r>
          </a:p>
          <a:p>
            <a:pPr algn="just"/>
            <a:r>
              <a:rPr lang="en-US" sz="2400" dirty="0"/>
              <a:t>The template chosen for your project depends on your test policy. Many organizations create test cases in Microsoft Excel while some in Microsoft Word. Some even use test management tools like HP ALM to document their test cases.</a:t>
            </a:r>
          </a:p>
          <a:p>
            <a:pPr algn="just"/>
            <a:r>
              <a:rPr lang="en-US" sz="2400" dirty="0"/>
              <a:t>Irrespective of the test case documentation method chosen, any good test case template must have the following fields:</a:t>
            </a:r>
          </a:p>
        </p:txBody>
      </p:sp>
      <p:sp>
        <p:nvSpPr>
          <p:cNvPr id="4" name="Slide Number Placeholder 3"/>
          <p:cNvSpPr>
            <a:spLocks noGrp="1"/>
          </p:cNvSpPr>
          <p:nvPr>
            <p:ph type="sldNum" sz="quarter" idx="12"/>
          </p:nvPr>
        </p:nvSpPr>
        <p:spPr/>
        <p:txBody>
          <a:bodyPr/>
          <a:lstStyle/>
          <a:p>
            <a:fld id="{26E7C69A-3CED-4E6E-866D-3206F9D1E8F5}" type="slidenum">
              <a:rPr lang="en-US" smtClean="0"/>
              <a:t>41</a:t>
            </a:fld>
            <a:endParaRPr lang="en-US"/>
          </a:p>
        </p:txBody>
      </p:sp>
    </p:spTree>
    <p:extLst>
      <p:ext uri="{BB962C8B-B14F-4D97-AF65-F5344CB8AC3E}">
        <p14:creationId xmlns:p14="http://schemas.microsoft.com/office/powerpoint/2010/main" val="410772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500996" y="24844"/>
            <a:ext cx="9810132" cy="6430502"/>
          </a:xfrm>
          <a:prstGeom prst="rect">
            <a:avLst/>
          </a:prstGeom>
        </p:spPr>
      </p:pic>
      <p:sp>
        <p:nvSpPr>
          <p:cNvPr id="4" name="Slide Number Placeholder 3"/>
          <p:cNvSpPr>
            <a:spLocks noGrp="1"/>
          </p:cNvSpPr>
          <p:nvPr>
            <p:ph type="sldNum" sz="quarter" idx="12"/>
          </p:nvPr>
        </p:nvSpPr>
        <p:spPr/>
        <p:txBody>
          <a:bodyPr/>
          <a:lstStyle/>
          <a:p>
            <a:fld id="{26E7C69A-3CED-4E6E-866D-3206F9D1E8F5}" type="slidenum">
              <a:rPr lang="en-US" smtClean="0"/>
              <a:t>42</a:t>
            </a:fld>
            <a:endParaRPr lang="en-US"/>
          </a:p>
        </p:txBody>
      </p:sp>
    </p:spTree>
    <p:extLst>
      <p:ext uri="{BB962C8B-B14F-4D97-AF65-F5344CB8AC3E}">
        <p14:creationId xmlns:p14="http://schemas.microsoft.com/office/powerpoint/2010/main" val="38953621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094147" y="884869"/>
            <a:ext cx="9554234" cy="5474180"/>
          </a:xfrm>
          <a:prstGeom prst="rect">
            <a:avLst/>
          </a:prstGeom>
        </p:spPr>
      </p:pic>
      <p:sp>
        <p:nvSpPr>
          <p:cNvPr id="4" name="Slide Number Placeholder 3"/>
          <p:cNvSpPr>
            <a:spLocks noGrp="1"/>
          </p:cNvSpPr>
          <p:nvPr>
            <p:ph type="sldNum" sz="quarter" idx="12"/>
          </p:nvPr>
        </p:nvSpPr>
        <p:spPr/>
        <p:txBody>
          <a:bodyPr/>
          <a:lstStyle/>
          <a:p>
            <a:fld id="{26E7C69A-3CED-4E6E-866D-3206F9D1E8F5}" type="slidenum">
              <a:rPr lang="en-US" smtClean="0"/>
              <a:t>43</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791" y="341153"/>
            <a:ext cx="9606730" cy="677971"/>
          </a:xfrm>
          <a:prstGeom prst="rect">
            <a:avLst/>
          </a:prstGeom>
        </p:spPr>
      </p:pic>
    </p:spTree>
    <p:extLst>
      <p:ext uri="{BB962C8B-B14F-4D97-AF65-F5344CB8AC3E}">
        <p14:creationId xmlns:p14="http://schemas.microsoft.com/office/powerpoint/2010/main" val="107670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E7C69A-3CED-4E6E-866D-3206F9D1E8F5}" type="slidenum">
              <a:rPr lang="en-US" smtClean="0"/>
              <a:t>44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791" y="341153"/>
            <a:ext cx="9606730" cy="677971"/>
          </a:xfrm>
          <a:prstGeom prst="rect">
            <a:avLst/>
          </a:prstGeom>
        </p:spPr>
      </p:pic>
      <p:pic>
        <p:nvPicPr>
          <p:cNvPr id="2" name="Picture 1"/>
          <p:cNvPicPr>
            <a:picLocks noChangeAspect="1"/>
          </p:cNvPicPr>
          <p:nvPr/>
        </p:nvPicPr>
        <p:blipFill rotWithShape="1">
          <a:blip r:embed="rId3"/>
          <a:srcRect l="1" r="-1496" b="30755"/>
          <a:stretch/>
        </p:blipFill>
        <p:spPr>
          <a:xfrm>
            <a:off x="1048791" y="887146"/>
            <a:ext cx="9573492" cy="5385638"/>
          </a:xfrm>
          <a:prstGeom prst="rect">
            <a:avLst/>
          </a:prstGeom>
        </p:spPr>
      </p:pic>
    </p:spTree>
    <p:extLst>
      <p:ext uri="{BB962C8B-B14F-4D97-AF65-F5344CB8AC3E}">
        <p14:creationId xmlns:p14="http://schemas.microsoft.com/office/powerpoint/2010/main" val="9587593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E7C69A-3CED-4E6E-866D-3206F9D1E8F5}" type="slidenum">
              <a:rPr lang="en-US" smtClean="0"/>
              <a:t>45</a:t>
            </a:fld>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562" y="314874"/>
            <a:ext cx="8613070" cy="607846"/>
          </a:xfrm>
          <a:prstGeom prst="rect">
            <a:avLst/>
          </a:prstGeom>
        </p:spPr>
      </p:pic>
      <p:pic>
        <p:nvPicPr>
          <p:cNvPr id="2" name="Picture 1"/>
          <p:cNvPicPr>
            <a:picLocks noChangeAspect="1"/>
          </p:cNvPicPr>
          <p:nvPr/>
        </p:nvPicPr>
        <p:blipFill>
          <a:blip r:embed="rId3"/>
          <a:stretch>
            <a:fillRect/>
          </a:stretch>
        </p:blipFill>
        <p:spPr>
          <a:xfrm>
            <a:off x="1492828" y="819769"/>
            <a:ext cx="8623330" cy="5332245"/>
          </a:xfrm>
          <a:prstGeom prst="rect">
            <a:avLst/>
          </a:prstGeom>
        </p:spPr>
      </p:pic>
    </p:spTree>
    <p:extLst>
      <p:ext uri="{BB962C8B-B14F-4D97-AF65-F5344CB8AC3E}">
        <p14:creationId xmlns:p14="http://schemas.microsoft.com/office/powerpoint/2010/main" val="14245469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How to Write Test Cases?</a:t>
            </a:r>
            <a:endParaRPr lang="en-US" b="1" dirty="0"/>
          </a:p>
        </p:txBody>
      </p:sp>
      <p:sp>
        <p:nvSpPr>
          <p:cNvPr id="3" name="Text Placeholder 2"/>
          <p:cNvSpPr>
            <a:spLocks noGrp="1"/>
          </p:cNvSpPr>
          <p:nvPr>
            <p:ph type="body" idx="1"/>
          </p:nvPr>
        </p:nvSpPr>
        <p:spPr/>
        <p:txBody>
          <a:bodyPr>
            <a:normAutofit/>
          </a:bodyPr>
          <a:lstStyle/>
          <a:p>
            <a:r>
              <a:rPr lang="en-US" sz="2400" b="1" dirty="0"/>
              <a:t>Best Practice for writing good Test Case</a:t>
            </a:r>
          </a:p>
          <a:p>
            <a:r>
              <a:rPr lang="en-US" sz="2400" b="1" dirty="0"/>
              <a:t>Test-Case Template Document</a:t>
            </a:r>
          </a:p>
        </p:txBody>
      </p:sp>
      <p:sp>
        <p:nvSpPr>
          <p:cNvPr id="4" name="Slide Number Placeholder 3"/>
          <p:cNvSpPr>
            <a:spLocks noGrp="1"/>
          </p:cNvSpPr>
          <p:nvPr>
            <p:ph type="sldNum" sz="quarter" idx="12"/>
          </p:nvPr>
        </p:nvSpPr>
        <p:spPr/>
        <p:txBody>
          <a:bodyPr/>
          <a:lstStyle/>
          <a:p>
            <a:fld id="{26E7C69A-3CED-4E6E-866D-3206F9D1E8F5}" type="slidenum">
              <a:rPr lang="en-US" smtClean="0"/>
              <a:t>46</a:t>
            </a:fld>
            <a:endParaRPr lang="en-US"/>
          </a:p>
        </p:txBody>
      </p:sp>
    </p:spTree>
    <p:extLst>
      <p:ext uri="{BB962C8B-B14F-4D97-AF65-F5344CB8AC3E}">
        <p14:creationId xmlns:p14="http://schemas.microsoft.com/office/powerpoint/2010/main" val="3613684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r>
              <a:rPr lang="en-US" sz="2400" dirty="0"/>
              <a:t>1. Test Cases need to be simple and transparent</a:t>
            </a:r>
          </a:p>
          <a:p>
            <a:r>
              <a:rPr lang="en-US" sz="2400" dirty="0"/>
              <a:t>2. Create Test Case with End User in Mind</a:t>
            </a:r>
          </a:p>
          <a:p>
            <a:r>
              <a:rPr lang="en-US" sz="2400" dirty="0"/>
              <a:t>3. Avoid test case repetition</a:t>
            </a:r>
          </a:p>
          <a:p>
            <a:r>
              <a:rPr lang="en-US" sz="2400" dirty="0"/>
              <a:t>4. Do not Assume</a:t>
            </a:r>
          </a:p>
          <a:p>
            <a:r>
              <a:rPr lang="en-US" sz="2400" dirty="0"/>
              <a:t>5. Ensure 100% Coverage</a:t>
            </a:r>
          </a:p>
          <a:p>
            <a:r>
              <a:rPr lang="en-US" sz="2400" dirty="0"/>
              <a:t>6. Test Cases must be identifiable</a:t>
            </a:r>
          </a:p>
          <a:p>
            <a:r>
              <a:rPr lang="en-US" sz="2400" dirty="0"/>
              <a:t>7. Implement Testing Techniques</a:t>
            </a:r>
          </a:p>
          <a:p>
            <a:r>
              <a:rPr lang="en-US" sz="2400" dirty="0"/>
              <a:t>8. Peer Review</a:t>
            </a:r>
          </a:p>
          <a:p>
            <a:endParaRPr lang="en-US" sz="2400" b="1" dirty="0"/>
          </a:p>
          <a:p>
            <a:r>
              <a:rPr lang="en-US" sz="2400" b="1" dirty="0"/>
              <a:t>Test-Case Template Document</a:t>
            </a:r>
            <a:endParaRPr lang="en-US" sz="2400" dirty="0"/>
          </a:p>
        </p:txBody>
      </p:sp>
      <p:sp>
        <p:nvSpPr>
          <p:cNvPr id="4" name="Slide Number Placeholder 3"/>
          <p:cNvSpPr>
            <a:spLocks noGrp="1"/>
          </p:cNvSpPr>
          <p:nvPr>
            <p:ph type="sldNum" sz="quarter" idx="12"/>
          </p:nvPr>
        </p:nvSpPr>
        <p:spPr/>
        <p:txBody>
          <a:bodyPr/>
          <a:lstStyle/>
          <a:p>
            <a:fld id="{26E7C69A-3CED-4E6E-866D-3206F9D1E8F5}" type="slidenum">
              <a:rPr lang="en-US" smtClean="0"/>
              <a:t>47</a:t>
            </a:fld>
            <a:endParaRPr lang="en-US"/>
          </a:p>
        </p:txBody>
      </p:sp>
    </p:spTree>
    <p:extLst>
      <p:ext uri="{BB962C8B-B14F-4D97-AF65-F5344CB8AC3E}">
        <p14:creationId xmlns:p14="http://schemas.microsoft.com/office/powerpoint/2010/main" val="228506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776101"/>
            <a:ext cx="10058400" cy="671307"/>
          </a:xfrm>
        </p:spPr>
        <p:txBody>
          <a:bodyPr>
            <a:normAutofit fontScale="90000"/>
          </a:bodyPr>
          <a:lstStyle/>
          <a:p>
            <a:pPr algn="ctr"/>
            <a:r>
              <a:rPr lang="en-US" b="1" dirty="0"/>
              <a:t>Class activity 3: Write test cases Formally</a:t>
            </a:r>
          </a:p>
        </p:txBody>
      </p:sp>
      <p:sp>
        <p:nvSpPr>
          <p:cNvPr id="3" name="Content Placeholder 2"/>
          <p:cNvSpPr>
            <a:spLocks noGrp="1"/>
          </p:cNvSpPr>
          <p:nvPr>
            <p:ph idx="1"/>
          </p:nvPr>
        </p:nvSpPr>
        <p:spPr>
          <a:xfrm>
            <a:off x="1069848" y="1899138"/>
            <a:ext cx="10713834" cy="4273062"/>
          </a:xfrm>
        </p:spPr>
        <p:txBody>
          <a:bodyPr>
            <a:normAutofit/>
          </a:bodyPr>
          <a:lstStyle/>
          <a:p>
            <a:r>
              <a:rPr lang="en-US" sz="2800" dirty="0"/>
              <a:t>You can do it either individually or can make a group of 2-4 people.</a:t>
            </a:r>
          </a:p>
          <a:p>
            <a:r>
              <a:rPr lang="en-US" sz="2800" dirty="0"/>
              <a:t>Tear a page out and write your course name and section, complete ID, and full name on it.</a:t>
            </a:r>
          </a:p>
          <a:p>
            <a:r>
              <a:rPr lang="en-US" sz="2800" b="1" dirty="0"/>
              <a:t>Statement: </a:t>
            </a:r>
            <a:r>
              <a:rPr lang="en-US" sz="2800" dirty="0"/>
              <a:t>Visit Next Slide</a:t>
            </a:r>
          </a:p>
        </p:txBody>
      </p:sp>
      <p:sp>
        <p:nvSpPr>
          <p:cNvPr id="4" name="Slide Number Placeholder 3"/>
          <p:cNvSpPr>
            <a:spLocks noGrp="1"/>
          </p:cNvSpPr>
          <p:nvPr>
            <p:ph type="sldNum" sz="quarter" idx="12"/>
          </p:nvPr>
        </p:nvSpPr>
        <p:spPr/>
        <p:txBody>
          <a:bodyPr/>
          <a:lstStyle/>
          <a:p>
            <a:fld id="{26E7C69A-3CED-4E6E-866D-3206F9D1E8F5}" type="slidenum">
              <a:rPr lang="en-US" smtClean="0"/>
              <a:t>48</a:t>
            </a:fld>
            <a:endParaRPr lang="en-US"/>
          </a:p>
        </p:txBody>
      </p:sp>
    </p:spTree>
    <p:extLst>
      <p:ext uri="{BB962C8B-B14F-4D97-AF65-F5344CB8AC3E}">
        <p14:creationId xmlns:p14="http://schemas.microsoft.com/office/powerpoint/2010/main" val="417753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685801"/>
            <a:ext cx="10058400" cy="671307"/>
          </a:xfrm>
        </p:spPr>
        <p:txBody>
          <a:bodyPr>
            <a:normAutofit fontScale="90000"/>
          </a:bodyPr>
          <a:lstStyle/>
          <a:p>
            <a:pPr algn="ctr"/>
            <a:r>
              <a:rPr lang="en-US" b="1" dirty="0"/>
              <a:t>Class activity 3: Write test cases Formally</a:t>
            </a:r>
          </a:p>
        </p:txBody>
      </p:sp>
      <p:sp>
        <p:nvSpPr>
          <p:cNvPr id="3" name="Content Placeholder 2"/>
          <p:cNvSpPr>
            <a:spLocks noGrp="1"/>
          </p:cNvSpPr>
          <p:nvPr>
            <p:ph idx="1"/>
          </p:nvPr>
        </p:nvSpPr>
        <p:spPr>
          <a:xfrm>
            <a:off x="1069848" y="1700462"/>
            <a:ext cx="10713834" cy="4471737"/>
          </a:xfrm>
        </p:spPr>
        <p:txBody>
          <a:bodyPr>
            <a:normAutofit/>
          </a:bodyPr>
          <a:lstStyle/>
          <a:p>
            <a:pPr algn="just"/>
            <a:r>
              <a:rPr lang="en-US" sz="2800" dirty="0"/>
              <a:t>Take into consideration the following figure (</a:t>
            </a:r>
            <a:r>
              <a:rPr lang="en-US" sz="2800" u="sng" dirty="0"/>
              <a:t>Check the Search Functionality) </a:t>
            </a:r>
            <a:r>
              <a:rPr lang="en-US" sz="2800" dirty="0"/>
              <a:t>and write </a:t>
            </a:r>
            <a:r>
              <a:rPr lang="en-US" sz="2800" b="1" dirty="0"/>
              <a:t>two</a:t>
            </a:r>
            <a:r>
              <a:rPr lang="en-US" sz="2800" dirty="0"/>
              <a:t> unique test cases as per the format mentioned.</a:t>
            </a:r>
          </a:p>
          <a:p>
            <a:pPr algn="just"/>
            <a:endParaRPr lang="en-US" sz="2800" dirty="0"/>
          </a:p>
          <a:p>
            <a:pPr marL="0" indent="0" algn="just" fontAlgn="t">
              <a:spcBef>
                <a:spcPts val="0"/>
              </a:spcBef>
              <a:spcAft>
                <a:spcPts val="1500"/>
              </a:spcAft>
              <a:buNone/>
            </a:pPr>
            <a:endParaRPr lang="en-US" sz="2800" b="1" dirty="0">
              <a:solidFill>
                <a:srgbClr val="222222"/>
              </a:solidFill>
              <a:latin typeface="Rockwell" panose="02060603020205020403" pitchFamily="18" charset="0"/>
              <a:ea typeface="Times New Roman" panose="02020603050405020304" pitchFamily="18" charset="0"/>
              <a:cs typeface="Times New Roman" panose="02020603050405020304" pitchFamily="18" charset="0"/>
            </a:endParaRPr>
          </a:p>
          <a:p>
            <a:pPr marL="0" indent="0" algn="just" fontAlgn="t">
              <a:spcBef>
                <a:spcPts val="0"/>
              </a:spcBef>
              <a:spcAft>
                <a:spcPts val="1500"/>
              </a:spcAft>
              <a:buNone/>
            </a:pPr>
            <a:endParaRPr lang="en-US" sz="2800" b="1" dirty="0">
              <a:solidFill>
                <a:srgbClr val="222222"/>
              </a:solidFill>
              <a:latin typeface="Rockwell" panose="02060603020205020403" pitchFamily="18" charset="0"/>
              <a:ea typeface="Times New Roman" panose="02020603050405020304" pitchFamily="18" charset="0"/>
              <a:cs typeface="Times New Roman" panose="02020603050405020304" pitchFamily="18" charset="0"/>
            </a:endParaRPr>
          </a:p>
          <a:p>
            <a:pPr marL="0" indent="0" algn="just" fontAlgn="t">
              <a:spcBef>
                <a:spcPts val="0"/>
              </a:spcBef>
              <a:spcAft>
                <a:spcPts val="1500"/>
              </a:spcAft>
              <a:buNone/>
            </a:pPr>
            <a:r>
              <a:rPr lang="en-US" sz="2800" b="1" dirty="0">
                <a:solidFill>
                  <a:srgbClr val="222222"/>
                </a:solidFill>
                <a:ea typeface="Times New Roman" panose="02020603050405020304" pitchFamily="18" charset="0"/>
                <a:cs typeface="Times New Roman" panose="02020603050405020304" pitchFamily="18" charset="0"/>
              </a:rPr>
              <a:t>Format: </a:t>
            </a:r>
            <a:r>
              <a:rPr lang="en-US" sz="2800" dirty="0">
                <a:solidFill>
                  <a:srgbClr val="222222"/>
                </a:solidFill>
                <a:ea typeface="Times New Roman" panose="02020603050405020304" pitchFamily="18" charset="0"/>
                <a:cs typeface="Times New Roman" panose="02020603050405020304" pitchFamily="18" charset="0"/>
              </a:rPr>
              <a:t>Test Case ID</a:t>
            </a:r>
            <a:r>
              <a:rPr lang="en-US" sz="2800" dirty="0"/>
              <a:t>, </a:t>
            </a:r>
            <a:r>
              <a:rPr lang="en-US" sz="2800" dirty="0">
                <a:solidFill>
                  <a:srgbClr val="222222"/>
                </a:solidFill>
                <a:ea typeface="Times New Roman" panose="02020603050405020304" pitchFamily="18" charset="0"/>
                <a:cs typeface="Times New Roman" panose="02020603050405020304" pitchFamily="18" charset="0"/>
              </a:rPr>
              <a:t>Test Description</a:t>
            </a:r>
            <a:r>
              <a:rPr lang="en-US" sz="2800" dirty="0"/>
              <a:t>, </a:t>
            </a:r>
            <a:r>
              <a:rPr lang="en-US" sz="2800" dirty="0">
                <a:solidFill>
                  <a:srgbClr val="222222"/>
                </a:solidFill>
                <a:ea typeface="Times New Roman" panose="02020603050405020304" pitchFamily="18" charset="0"/>
                <a:cs typeface="Times New Roman" panose="02020603050405020304" pitchFamily="18" charset="0"/>
              </a:rPr>
              <a:t>Test Steps</a:t>
            </a:r>
            <a:r>
              <a:rPr lang="en-US" sz="2800" dirty="0"/>
              <a:t>, </a:t>
            </a:r>
            <a:r>
              <a:rPr lang="en-US" sz="2800" dirty="0">
                <a:solidFill>
                  <a:srgbClr val="222222"/>
                </a:solidFill>
                <a:ea typeface="Times New Roman" panose="02020603050405020304" pitchFamily="18" charset="0"/>
                <a:cs typeface="Times New Roman" panose="02020603050405020304" pitchFamily="18" charset="0"/>
              </a:rPr>
              <a:t>Test Data</a:t>
            </a:r>
            <a:r>
              <a:rPr lang="en-US" sz="2800" dirty="0"/>
              <a:t>, Pre-condition (the most important one), Post-condition (the most important one), </a:t>
            </a:r>
            <a:r>
              <a:rPr lang="en-US" sz="2800" dirty="0">
                <a:solidFill>
                  <a:srgbClr val="222222"/>
                </a:solidFill>
                <a:ea typeface="Times New Roman" panose="02020603050405020304" pitchFamily="18" charset="0"/>
                <a:cs typeface="Times New Roman" panose="02020603050405020304" pitchFamily="18" charset="0"/>
              </a:rPr>
              <a:t>Expected Results</a:t>
            </a:r>
            <a:r>
              <a:rPr lang="en-US" sz="2800" dirty="0"/>
              <a:t>, </a:t>
            </a:r>
            <a:r>
              <a:rPr lang="en-US" sz="2800" dirty="0">
                <a:solidFill>
                  <a:srgbClr val="222222"/>
                </a:solidFill>
                <a:ea typeface="Times New Roman" panose="02020603050405020304" pitchFamily="18" charset="0"/>
                <a:cs typeface="Times New Roman" panose="02020603050405020304" pitchFamily="18" charset="0"/>
              </a:rPr>
              <a:t>Actual Results</a:t>
            </a:r>
            <a:r>
              <a:rPr lang="en-US" sz="2800" dirty="0"/>
              <a:t>, </a:t>
            </a:r>
            <a:r>
              <a:rPr lang="en-US" sz="2800" dirty="0">
                <a:solidFill>
                  <a:srgbClr val="222222"/>
                </a:solidFill>
                <a:ea typeface="Times New Roman" panose="02020603050405020304" pitchFamily="18" charset="0"/>
                <a:cs typeface="Times New Roman" panose="02020603050405020304" pitchFamily="18" charset="0"/>
              </a:rPr>
              <a:t>Status</a:t>
            </a:r>
            <a:endParaRPr lang="en-US" sz="2800" dirty="0"/>
          </a:p>
          <a:p>
            <a:pPr algn="just"/>
            <a:endParaRPr lang="en-US" sz="2800" dirty="0"/>
          </a:p>
        </p:txBody>
      </p:sp>
      <p:sp>
        <p:nvSpPr>
          <p:cNvPr id="4" name="Slide Number Placeholder 3"/>
          <p:cNvSpPr>
            <a:spLocks noGrp="1"/>
          </p:cNvSpPr>
          <p:nvPr>
            <p:ph type="sldNum" sz="quarter" idx="12"/>
          </p:nvPr>
        </p:nvSpPr>
        <p:spPr/>
        <p:txBody>
          <a:bodyPr/>
          <a:lstStyle/>
          <a:p>
            <a:fld id="{26E7C69A-3CED-4E6E-866D-3206F9D1E8F5}" type="slidenum">
              <a:rPr lang="en-US" smtClean="0"/>
              <a:t>49</a:t>
            </a:fld>
            <a:endParaRPr lang="en-US"/>
          </a:p>
        </p:txBody>
      </p:sp>
      <p:pic>
        <p:nvPicPr>
          <p:cNvPr id="6" name="Picture 4" descr="test scenar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933" y="2886224"/>
            <a:ext cx="8312134" cy="886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0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pPr marL="0" indent="0" algn="ctr">
              <a:buNone/>
            </a:pPr>
            <a:r>
              <a:rPr lang="en-US" sz="2800" b="1" dirty="0"/>
              <a:t>2) Test Planning</a:t>
            </a:r>
          </a:p>
          <a:p>
            <a:r>
              <a:rPr lang="en-US" sz="2800" dirty="0"/>
              <a:t>Typically, at this stage, a Senior QA manager determines </a:t>
            </a:r>
            <a:r>
              <a:rPr lang="en-US" sz="2800" u="sng" dirty="0"/>
              <a:t>effort</a:t>
            </a:r>
            <a:r>
              <a:rPr lang="en-US" sz="2800" dirty="0"/>
              <a:t> and </a:t>
            </a:r>
            <a:r>
              <a:rPr lang="en-US" sz="2800" u="sng" dirty="0"/>
              <a:t>cost</a:t>
            </a:r>
            <a:r>
              <a:rPr lang="en-US" sz="2800" dirty="0"/>
              <a:t> estimates for the project and prepare and finalize the Test Plan. </a:t>
            </a:r>
          </a:p>
          <a:p>
            <a:r>
              <a:rPr lang="en-US" sz="2800" dirty="0"/>
              <a:t>In this phase, Test Strategy is also determined.</a:t>
            </a:r>
          </a:p>
          <a:p>
            <a:endParaRPr lang="en-US" sz="2800" dirty="0"/>
          </a:p>
        </p:txBody>
      </p:sp>
      <p:sp>
        <p:nvSpPr>
          <p:cNvPr id="4" name="Slide Number Placeholder 3"/>
          <p:cNvSpPr>
            <a:spLocks noGrp="1"/>
          </p:cNvSpPr>
          <p:nvPr>
            <p:ph type="sldNum" sz="quarter" idx="12"/>
          </p:nvPr>
        </p:nvSpPr>
        <p:spPr/>
        <p:txBody>
          <a:bodyPr/>
          <a:lstStyle/>
          <a:p>
            <a:fld id="{26E7C69A-3CED-4E6E-866D-3206F9D1E8F5}" type="slidenum">
              <a:rPr lang="en-US" smtClean="0"/>
              <a:t>5</a:t>
            </a:fld>
            <a:endParaRPr lang="en-US"/>
          </a:p>
        </p:txBody>
      </p:sp>
    </p:spTree>
    <p:extLst>
      <p:ext uri="{BB962C8B-B14F-4D97-AF65-F5344CB8AC3E}">
        <p14:creationId xmlns:p14="http://schemas.microsoft.com/office/powerpoint/2010/main" val="296879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What is Test Analysis (Test Basis) in Software Testing?</a:t>
            </a:r>
            <a:endParaRPr lang="en-US" b="1"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26E7C69A-3CED-4E6E-866D-3206F9D1E8F5}" type="slidenum">
              <a:rPr lang="en-US" smtClean="0"/>
              <a:t>50</a:t>
            </a:fld>
            <a:endParaRPr lang="en-US"/>
          </a:p>
        </p:txBody>
      </p:sp>
    </p:spTree>
    <p:extLst>
      <p:ext uri="{BB962C8B-B14F-4D97-AF65-F5344CB8AC3E}">
        <p14:creationId xmlns:p14="http://schemas.microsoft.com/office/powerpoint/2010/main" val="3895605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pPr algn="just"/>
            <a:r>
              <a:rPr lang="en-US" sz="2800" b="1" dirty="0"/>
              <a:t>Test Analysis</a:t>
            </a:r>
            <a:r>
              <a:rPr lang="en-US" sz="2800" dirty="0"/>
              <a:t> is the process of looking into software artifacts (documentation) to base your test conditions/test cases. Hence, it is also called </a:t>
            </a:r>
            <a:r>
              <a:rPr lang="en-US" sz="2800" b="1" dirty="0"/>
              <a:t>Test Basis</a:t>
            </a:r>
            <a:r>
              <a:rPr lang="en-US" sz="2800" dirty="0"/>
              <a:t>.</a:t>
            </a:r>
          </a:p>
          <a:p>
            <a:pPr algn="just"/>
            <a:r>
              <a:rPr lang="en-US" sz="2800" dirty="0"/>
              <a:t>The source from which you derive test information could be:</a:t>
            </a:r>
          </a:p>
          <a:p>
            <a:pPr lvl="1" algn="just"/>
            <a:r>
              <a:rPr lang="en-US" sz="2800" dirty="0"/>
              <a:t>SRS (Software Requirement Specification)</a:t>
            </a:r>
          </a:p>
          <a:p>
            <a:pPr lvl="1" algn="just"/>
            <a:r>
              <a:rPr lang="en-US" sz="2800" dirty="0"/>
              <a:t>BRS (Business Requirement Specification)</a:t>
            </a:r>
          </a:p>
          <a:p>
            <a:pPr lvl="1" algn="just"/>
            <a:r>
              <a:rPr lang="en-US" sz="2800" dirty="0"/>
              <a:t>Functional Design Documents</a:t>
            </a:r>
          </a:p>
          <a:p>
            <a:pPr algn="just"/>
            <a:r>
              <a:rPr lang="en-US" sz="2800" dirty="0"/>
              <a:t>Testers can create Test Conditions by looking into the Application Under Test or use their experience. But mostly, test cases are derived from software artifacts (documentation).</a:t>
            </a:r>
          </a:p>
          <a:p>
            <a:pPr algn="just"/>
            <a:endParaRPr lang="en-US" sz="2800" dirty="0"/>
          </a:p>
        </p:txBody>
      </p:sp>
      <p:sp>
        <p:nvSpPr>
          <p:cNvPr id="4" name="Slide Number Placeholder 3"/>
          <p:cNvSpPr>
            <a:spLocks noGrp="1"/>
          </p:cNvSpPr>
          <p:nvPr>
            <p:ph type="sldNum" sz="quarter" idx="12"/>
          </p:nvPr>
        </p:nvSpPr>
        <p:spPr/>
        <p:txBody>
          <a:bodyPr/>
          <a:lstStyle/>
          <a:p>
            <a:fld id="{26E7C69A-3CED-4E6E-866D-3206F9D1E8F5}" type="slidenum">
              <a:rPr lang="en-US" smtClean="0"/>
              <a:t>51</a:t>
            </a:fld>
            <a:endParaRPr lang="en-US"/>
          </a:p>
        </p:txBody>
      </p:sp>
    </p:spTree>
    <p:extLst>
      <p:ext uri="{BB962C8B-B14F-4D97-AF65-F5344CB8AC3E}">
        <p14:creationId xmlns:p14="http://schemas.microsoft.com/office/powerpoint/2010/main" val="106852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What is Test Analysis (Test Basis) in Software Testing?</a:t>
            </a:r>
            <a:endParaRPr lang="en-US" b="1" dirty="0"/>
          </a:p>
        </p:txBody>
      </p:sp>
      <p:sp>
        <p:nvSpPr>
          <p:cNvPr id="3" name="Text Placeholder 2"/>
          <p:cNvSpPr>
            <a:spLocks noGrp="1"/>
          </p:cNvSpPr>
          <p:nvPr>
            <p:ph type="body" idx="1"/>
          </p:nvPr>
        </p:nvSpPr>
        <p:spPr/>
        <p:txBody>
          <a:bodyPr>
            <a:normAutofit/>
          </a:bodyPr>
          <a:lstStyle/>
          <a:p>
            <a:r>
              <a:rPr lang="en-US" sz="2400" b="1" dirty="0"/>
              <a:t>Test Analysis: A case study</a:t>
            </a:r>
          </a:p>
        </p:txBody>
      </p:sp>
      <p:sp>
        <p:nvSpPr>
          <p:cNvPr id="4" name="Slide Number Placeholder 3"/>
          <p:cNvSpPr>
            <a:spLocks noGrp="1"/>
          </p:cNvSpPr>
          <p:nvPr>
            <p:ph type="sldNum" sz="quarter" idx="12"/>
          </p:nvPr>
        </p:nvSpPr>
        <p:spPr/>
        <p:txBody>
          <a:bodyPr/>
          <a:lstStyle/>
          <a:p>
            <a:fld id="{26E7C69A-3CED-4E6E-866D-3206F9D1E8F5}" type="slidenum">
              <a:rPr lang="en-US" smtClean="0"/>
              <a:t>52</a:t>
            </a:fld>
            <a:endParaRPr lang="en-US"/>
          </a:p>
        </p:txBody>
      </p:sp>
    </p:spTree>
    <p:extLst>
      <p:ext uri="{BB962C8B-B14F-4D97-AF65-F5344CB8AC3E}">
        <p14:creationId xmlns:p14="http://schemas.microsoft.com/office/powerpoint/2010/main" val="2542278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pPr algn="just"/>
            <a:r>
              <a:rPr lang="en-US" sz="2400" dirty="0"/>
              <a:t>Consider a scenario, where the client sends the following requirement</a:t>
            </a:r>
          </a:p>
          <a:p>
            <a:pPr lvl="1" algn="just" latinLnBrk="1"/>
            <a:r>
              <a:rPr lang="en-US" sz="2800" b="1" i="1" u="sng" dirty="0"/>
              <a:t>Add search functionality to an </a:t>
            </a:r>
            <a:r>
              <a:rPr lang="en-US" sz="2800" b="1" i="1" u="sng" dirty="0" err="1"/>
              <a:t>eCommerce</a:t>
            </a:r>
            <a:r>
              <a:rPr lang="en-US" sz="2800" b="1" i="1" u="sng" dirty="0"/>
              <a:t> Store</a:t>
            </a:r>
          </a:p>
          <a:p>
            <a:pPr algn="just"/>
            <a:r>
              <a:rPr lang="en-US" sz="2400" dirty="0"/>
              <a:t>Even though the application is yet to be developed, try and develop a few test cases for this requirement.</a:t>
            </a:r>
          </a:p>
          <a:p>
            <a:pPr algn="just"/>
            <a:r>
              <a:rPr lang="en-US" sz="2400" dirty="0"/>
              <a:t>A few test cases among the many you could have thought of are listed below</a:t>
            </a:r>
          </a:p>
          <a:p>
            <a:pPr marL="731520" lvl="1" indent="-457200" algn="just">
              <a:buFont typeface="+mj-lt"/>
              <a:buAutoNum type="arabicPeriod"/>
            </a:pPr>
            <a:r>
              <a:rPr lang="en-US" sz="2400" dirty="0"/>
              <a:t>Check the search results when no keyword(s) is entered</a:t>
            </a:r>
          </a:p>
          <a:p>
            <a:pPr marL="731520" lvl="1" indent="-457200" algn="just">
              <a:buFont typeface="+mj-lt"/>
              <a:buAutoNum type="arabicPeriod"/>
            </a:pPr>
            <a:r>
              <a:rPr lang="en-US" sz="2400" dirty="0"/>
              <a:t>Check the search results when no corresponding product is available for the keyword(s) searched</a:t>
            </a:r>
          </a:p>
          <a:p>
            <a:pPr marL="731520" lvl="1" indent="-457200" algn="just">
              <a:buFont typeface="+mj-lt"/>
              <a:buAutoNum type="arabicPeriod"/>
            </a:pPr>
            <a:r>
              <a:rPr lang="en-US" sz="2400" dirty="0"/>
              <a:t>Check the search results when a number of corresponding products are available for the keyword(s) searched</a:t>
            </a:r>
          </a:p>
          <a:p>
            <a:pPr algn="just"/>
            <a:r>
              <a:rPr lang="en-US" sz="2400" dirty="0"/>
              <a:t>Here, you look into Test Basis (requirement send by the client), analyze it, and convert it into Test Conditions.</a:t>
            </a:r>
          </a:p>
          <a:p>
            <a:pPr algn="just"/>
            <a:endParaRPr lang="en-US" sz="2400" dirty="0"/>
          </a:p>
          <a:p>
            <a:pPr algn="just"/>
            <a:endParaRPr lang="en-US" sz="2400" dirty="0"/>
          </a:p>
        </p:txBody>
      </p:sp>
      <p:sp>
        <p:nvSpPr>
          <p:cNvPr id="4" name="Slide Number Placeholder 3"/>
          <p:cNvSpPr>
            <a:spLocks noGrp="1"/>
          </p:cNvSpPr>
          <p:nvPr>
            <p:ph type="sldNum" sz="quarter" idx="12"/>
          </p:nvPr>
        </p:nvSpPr>
        <p:spPr/>
        <p:txBody>
          <a:bodyPr/>
          <a:lstStyle/>
          <a:p>
            <a:fld id="{26E7C69A-3CED-4E6E-866D-3206F9D1E8F5}" type="slidenum">
              <a:rPr lang="en-US" smtClean="0"/>
              <a:t>53</a:t>
            </a:fld>
            <a:endParaRPr lang="en-US"/>
          </a:p>
        </p:txBody>
      </p:sp>
    </p:spTree>
    <p:extLst>
      <p:ext uri="{BB962C8B-B14F-4D97-AF65-F5344CB8AC3E}">
        <p14:creationId xmlns:p14="http://schemas.microsoft.com/office/powerpoint/2010/main" val="82387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What is Requirements Traceability Matrix (RTM)?</a:t>
            </a:r>
            <a:endParaRPr lang="en-US" b="1"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26E7C69A-3CED-4E6E-866D-3206F9D1E8F5}" type="slidenum">
              <a:rPr lang="en-US" smtClean="0"/>
              <a:t>54</a:t>
            </a:fld>
            <a:endParaRPr lang="en-US"/>
          </a:p>
        </p:txBody>
      </p:sp>
    </p:spTree>
    <p:extLst>
      <p:ext uri="{BB962C8B-B14F-4D97-AF65-F5344CB8AC3E}">
        <p14:creationId xmlns:p14="http://schemas.microsoft.com/office/powerpoint/2010/main" val="9212134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pPr algn="just"/>
            <a:r>
              <a:rPr lang="en-US" sz="2800" b="1" dirty="0"/>
              <a:t>Requirement Traceability Matrix</a:t>
            </a:r>
            <a:r>
              <a:rPr lang="en-US" sz="2800" dirty="0"/>
              <a:t> or RTM captures all requirements proposed by the client or software development team and their traceability in a single document delivered at the conclusion of the testing life-cycle.</a:t>
            </a:r>
          </a:p>
          <a:p>
            <a:pPr algn="just"/>
            <a:r>
              <a:rPr lang="en-US" sz="2800" i="1" u="sng" dirty="0"/>
              <a:t>In other words, it is a document that maps and traces user requirement with test cases and vice versa. </a:t>
            </a:r>
          </a:p>
          <a:p>
            <a:pPr algn="just"/>
            <a:r>
              <a:rPr lang="en-US" sz="2800" dirty="0"/>
              <a:t>The main purpose of Requirement Traceability Matrix is to see that all test cases are covered so that no functionality should miss while doing Software testing.</a:t>
            </a:r>
          </a:p>
          <a:p>
            <a:pPr algn="just"/>
            <a:endParaRPr lang="en-US" sz="2800" dirty="0"/>
          </a:p>
        </p:txBody>
      </p:sp>
      <p:sp>
        <p:nvSpPr>
          <p:cNvPr id="4" name="Slide Number Placeholder 3"/>
          <p:cNvSpPr>
            <a:spLocks noGrp="1"/>
          </p:cNvSpPr>
          <p:nvPr>
            <p:ph type="sldNum" sz="quarter" idx="12"/>
          </p:nvPr>
        </p:nvSpPr>
        <p:spPr/>
        <p:txBody>
          <a:bodyPr/>
          <a:lstStyle/>
          <a:p>
            <a:fld id="{26E7C69A-3CED-4E6E-866D-3206F9D1E8F5}" type="slidenum">
              <a:rPr lang="en-US" smtClean="0"/>
              <a:t>55</a:t>
            </a:fld>
            <a:endParaRPr lang="en-US"/>
          </a:p>
        </p:txBody>
      </p:sp>
    </p:spTree>
    <p:extLst>
      <p:ext uri="{BB962C8B-B14F-4D97-AF65-F5344CB8AC3E}">
        <p14:creationId xmlns:p14="http://schemas.microsoft.com/office/powerpoint/2010/main" val="283371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What is Requirements Traceability Matrix (RTM)?</a:t>
            </a:r>
            <a:endParaRPr lang="en-US" b="1" dirty="0"/>
          </a:p>
        </p:txBody>
      </p:sp>
      <p:sp>
        <p:nvSpPr>
          <p:cNvPr id="3" name="Text Placeholder 2"/>
          <p:cNvSpPr>
            <a:spLocks noGrp="1"/>
          </p:cNvSpPr>
          <p:nvPr>
            <p:ph type="body" idx="1"/>
          </p:nvPr>
        </p:nvSpPr>
        <p:spPr/>
        <p:txBody>
          <a:bodyPr>
            <a:normAutofit/>
          </a:bodyPr>
          <a:lstStyle/>
          <a:p>
            <a:r>
              <a:rPr lang="en-US" sz="2400" b="1" dirty="0"/>
              <a:t>Which Parameters to include in Requirement Traceability Matrix?</a:t>
            </a:r>
          </a:p>
        </p:txBody>
      </p:sp>
      <p:sp>
        <p:nvSpPr>
          <p:cNvPr id="4" name="Slide Number Placeholder 3"/>
          <p:cNvSpPr>
            <a:spLocks noGrp="1"/>
          </p:cNvSpPr>
          <p:nvPr>
            <p:ph type="sldNum" sz="quarter" idx="12"/>
          </p:nvPr>
        </p:nvSpPr>
        <p:spPr/>
        <p:txBody>
          <a:bodyPr/>
          <a:lstStyle/>
          <a:p>
            <a:fld id="{26E7C69A-3CED-4E6E-866D-3206F9D1E8F5}" type="slidenum">
              <a:rPr lang="en-US" smtClean="0"/>
              <a:t>56</a:t>
            </a:fld>
            <a:endParaRPr lang="en-US"/>
          </a:p>
        </p:txBody>
      </p:sp>
    </p:spTree>
    <p:extLst>
      <p:ext uri="{BB962C8B-B14F-4D97-AF65-F5344CB8AC3E}">
        <p14:creationId xmlns:p14="http://schemas.microsoft.com/office/powerpoint/2010/main" val="14827625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E7C69A-3CED-4E6E-866D-3206F9D1E8F5}" type="slidenum">
              <a:rPr lang="en-US" smtClean="0"/>
              <a:t>57</a:t>
            </a:fld>
            <a:endParaRPr lang="en-US"/>
          </a:p>
        </p:txBody>
      </p:sp>
      <p:pic>
        <p:nvPicPr>
          <p:cNvPr id="2" name="Picture 1"/>
          <p:cNvPicPr>
            <a:picLocks noChangeAspect="1"/>
          </p:cNvPicPr>
          <p:nvPr/>
        </p:nvPicPr>
        <p:blipFill>
          <a:blip r:embed="rId2"/>
          <a:stretch>
            <a:fillRect/>
          </a:stretch>
        </p:blipFill>
        <p:spPr>
          <a:xfrm>
            <a:off x="1144902" y="96982"/>
            <a:ext cx="9719265" cy="6540927"/>
          </a:xfrm>
          <a:prstGeom prst="rect">
            <a:avLst/>
          </a:prstGeom>
        </p:spPr>
      </p:pic>
    </p:spTree>
    <p:extLst>
      <p:ext uri="{BB962C8B-B14F-4D97-AF65-F5344CB8AC3E}">
        <p14:creationId xmlns:p14="http://schemas.microsoft.com/office/powerpoint/2010/main" val="39194679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What is Requirements Traceability Matrix (RTM)?</a:t>
            </a:r>
            <a:endParaRPr lang="en-US" b="1" dirty="0"/>
          </a:p>
        </p:txBody>
      </p:sp>
      <p:sp>
        <p:nvSpPr>
          <p:cNvPr id="3" name="Text Placeholder 2"/>
          <p:cNvSpPr>
            <a:spLocks noGrp="1"/>
          </p:cNvSpPr>
          <p:nvPr>
            <p:ph type="body" idx="1"/>
          </p:nvPr>
        </p:nvSpPr>
        <p:spPr/>
        <p:txBody>
          <a:bodyPr>
            <a:normAutofit/>
          </a:bodyPr>
          <a:lstStyle/>
          <a:p>
            <a:r>
              <a:rPr lang="en-US" sz="2400" b="1" dirty="0"/>
              <a:t>Types of Traceability Matrix</a:t>
            </a:r>
          </a:p>
        </p:txBody>
      </p:sp>
      <p:sp>
        <p:nvSpPr>
          <p:cNvPr id="4" name="Slide Number Placeholder 3"/>
          <p:cNvSpPr>
            <a:spLocks noGrp="1"/>
          </p:cNvSpPr>
          <p:nvPr>
            <p:ph type="sldNum" sz="quarter" idx="12"/>
          </p:nvPr>
        </p:nvSpPr>
        <p:spPr/>
        <p:txBody>
          <a:bodyPr/>
          <a:lstStyle/>
          <a:p>
            <a:fld id="{26E7C69A-3CED-4E6E-866D-3206F9D1E8F5}" type="slidenum">
              <a:rPr lang="en-US" smtClean="0"/>
              <a:t>58</a:t>
            </a:fld>
            <a:endParaRPr lang="en-US"/>
          </a:p>
        </p:txBody>
      </p:sp>
    </p:spTree>
    <p:extLst>
      <p:ext uri="{BB962C8B-B14F-4D97-AF65-F5344CB8AC3E}">
        <p14:creationId xmlns:p14="http://schemas.microsoft.com/office/powerpoint/2010/main" val="13399026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pPr algn="just"/>
            <a:r>
              <a:rPr lang="en-US" sz="2400" b="1" dirty="0"/>
              <a:t>Forward Traceability:</a:t>
            </a:r>
            <a:r>
              <a:rPr lang="en-US" sz="2400" dirty="0"/>
              <a:t> In ‘Forward Traceability’ Requirements are mapped to the Test cases. It ensures that the project progresses as per the desired direction and that every requirement is tested thoroughly.</a:t>
            </a:r>
          </a:p>
          <a:p>
            <a:pPr algn="just"/>
            <a:endParaRPr lang="en-US" sz="2400" dirty="0"/>
          </a:p>
          <a:p>
            <a:pPr algn="just"/>
            <a:endParaRPr lang="en-US" sz="2400" dirty="0"/>
          </a:p>
          <a:p>
            <a:pPr algn="just"/>
            <a:endParaRPr lang="en-US" sz="2400" dirty="0"/>
          </a:p>
          <a:p>
            <a:pPr algn="just"/>
            <a:r>
              <a:rPr lang="en-US" sz="2400" b="1" dirty="0"/>
              <a:t>Backward Traceability: </a:t>
            </a:r>
            <a:r>
              <a:rPr lang="en-US" sz="2400" dirty="0"/>
              <a:t>The Test Cases are mapped with the Requirements. Its main purpose is to determine that no extra unspecified functionalities are added.</a:t>
            </a:r>
          </a:p>
          <a:p>
            <a:pPr algn="just"/>
            <a:endParaRPr lang="en-US" sz="2400" dirty="0"/>
          </a:p>
        </p:txBody>
      </p:sp>
      <p:sp>
        <p:nvSpPr>
          <p:cNvPr id="4" name="Slide Number Placeholder 3"/>
          <p:cNvSpPr>
            <a:spLocks noGrp="1"/>
          </p:cNvSpPr>
          <p:nvPr>
            <p:ph type="sldNum" sz="quarter" idx="12"/>
          </p:nvPr>
        </p:nvSpPr>
        <p:spPr/>
        <p:txBody>
          <a:bodyPr/>
          <a:lstStyle/>
          <a:p>
            <a:fld id="{26E7C69A-3CED-4E6E-866D-3206F9D1E8F5}" type="slidenum">
              <a:rPr lang="en-US" smtClean="0"/>
              <a:t>59</a:t>
            </a:fld>
            <a:endParaRPr lang="en-US"/>
          </a:p>
        </p:txBody>
      </p:sp>
      <p:pic>
        <p:nvPicPr>
          <p:cNvPr id="1026" name="Picture 2" descr="Forward Tracea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1288" y="1587947"/>
            <a:ext cx="3244505" cy="13105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ckward Traceabi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1288" y="4803536"/>
            <a:ext cx="3561322" cy="136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2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pPr marL="0" indent="0" algn="ctr">
              <a:buNone/>
            </a:pPr>
            <a:r>
              <a:rPr lang="en-US" sz="2800" b="1" dirty="0"/>
              <a:t>3) Test Case Development</a:t>
            </a:r>
          </a:p>
          <a:p>
            <a:r>
              <a:rPr lang="en-US" sz="2800" dirty="0"/>
              <a:t>This phase involves the </a:t>
            </a:r>
            <a:r>
              <a:rPr lang="en-US" sz="2800" u="sng" dirty="0"/>
              <a:t>creation</a:t>
            </a:r>
            <a:r>
              <a:rPr lang="en-US" sz="2800" dirty="0"/>
              <a:t>, </a:t>
            </a:r>
            <a:r>
              <a:rPr lang="en-US" sz="2800" u="sng" dirty="0"/>
              <a:t>verification</a:t>
            </a:r>
            <a:r>
              <a:rPr lang="en-US" sz="2800" dirty="0"/>
              <a:t> and </a:t>
            </a:r>
            <a:r>
              <a:rPr lang="en-US" sz="2800" u="sng" dirty="0"/>
              <a:t>rework</a:t>
            </a:r>
            <a:r>
              <a:rPr lang="en-US" sz="2800" dirty="0"/>
              <a:t> of test cases &amp; test scripts. </a:t>
            </a:r>
          </a:p>
          <a:p>
            <a:pPr algn="just"/>
            <a:r>
              <a:rPr lang="en-US" sz="2800" dirty="0"/>
              <a:t>Test data is identified/created and is reviewed and then reworked as well.</a:t>
            </a:r>
          </a:p>
        </p:txBody>
      </p:sp>
      <p:sp>
        <p:nvSpPr>
          <p:cNvPr id="4" name="Slide Number Placeholder 3"/>
          <p:cNvSpPr>
            <a:spLocks noGrp="1"/>
          </p:cNvSpPr>
          <p:nvPr>
            <p:ph type="sldNum" sz="quarter" idx="12"/>
          </p:nvPr>
        </p:nvSpPr>
        <p:spPr/>
        <p:txBody>
          <a:bodyPr/>
          <a:lstStyle/>
          <a:p>
            <a:fld id="{26E7C69A-3CED-4E6E-866D-3206F9D1E8F5}" type="slidenum">
              <a:rPr lang="en-US" smtClean="0"/>
              <a:t>6</a:t>
            </a:fld>
            <a:endParaRPr lang="en-US"/>
          </a:p>
        </p:txBody>
      </p:sp>
    </p:spTree>
    <p:extLst>
      <p:ext uri="{BB962C8B-B14F-4D97-AF65-F5344CB8AC3E}">
        <p14:creationId xmlns:p14="http://schemas.microsoft.com/office/powerpoint/2010/main" val="116287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custDataLst>
              <p:custData r:id="rId1"/>
            </p:custDataLst>
          </p:nvPr>
        </p:nvSpPr>
        <p:spPr>
          <a:xfrm>
            <a:off x="1069848" y="414069"/>
            <a:ext cx="10058400" cy="5758132"/>
          </a:xfrm>
        </p:spPr>
        <p:txBody>
          <a:bodyPr>
            <a:normAutofit/>
          </a:bodyPr>
          <a:lstStyle/>
          <a:p>
            <a:pPr algn="just"/>
            <a:r>
              <a:rPr lang="en-US" sz="2400" b="1" dirty="0"/>
              <a:t>Bi-Directional Traceability (Forward + Backward):</a:t>
            </a:r>
            <a:r>
              <a:rPr lang="en-US" sz="2400" dirty="0"/>
              <a:t> A Good Traceability matrix has references from test cases to requirements and vice versa (requirements to test cases). This is referred to as ‘Bi-Directional’ Traceability. It ensures that all the Test cases can be traced to requirements and each and every requirement specified has accurate and valid Test cases for them.</a:t>
            </a:r>
          </a:p>
          <a:p>
            <a:endParaRPr lang="en-US" sz="2400" dirty="0"/>
          </a:p>
        </p:txBody>
      </p:sp>
      <p:sp>
        <p:nvSpPr>
          <p:cNvPr id="4" name="Slide Number Placeholder 3"/>
          <p:cNvSpPr>
            <a:spLocks noGrp="1"/>
          </p:cNvSpPr>
          <p:nvPr>
            <p:ph type="sldNum" sz="quarter" idx="12"/>
          </p:nvPr>
        </p:nvSpPr>
        <p:spPr/>
        <p:txBody>
          <a:bodyPr/>
          <a:lstStyle/>
          <a:p>
            <a:fld id="{26E7C69A-3CED-4E6E-866D-3206F9D1E8F5}" type="slidenum">
              <a:rPr lang="en-US" smtClean="0"/>
              <a:t>60</a:t>
            </a:fld>
            <a:endParaRPr lang="en-US"/>
          </a:p>
        </p:txBody>
      </p:sp>
      <p:pic>
        <p:nvPicPr>
          <p:cNvPr id="2050" name="Picture 2" descr="Bi-Directional Traceabi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367" y="2646242"/>
            <a:ext cx="6949362" cy="3405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819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What is Requirements Traceability Matrix (RTM)?</a:t>
            </a:r>
            <a:endParaRPr lang="en-US" b="1" dirty="0"/>
          </a:p>
        </p:txBody>
      </p:sp>
      <p:sp>
        <p:nvSpPr>
          <p:cNvPr id="3" name="Text Placeholder 2"/>
          <p:cNvSpPr>
            <a:spLocks noGrp="1"/>
          </p:cNvSpPr>
          <p:nvPr>
            <p:ph type="body" idx="1"/>
          </p:nvPr>
        </p:nvSpPr>
        <p:spPr/>
        <p:txBody>
          <a:bodyPr>
            <a:normAutofit/>
          </a:bodyPr>
          <a:lstStyle/>
          <a:p>
            <a:r>
              <a:rPr lang="en-US" sz="2400" b="1" dirty="0"/>
              <a:t>How to create Requirement Traceability Matrix?</a:t>
            </a:r>
          </a:p>
        </p:txBody>
      </p:sp>
      <p:sp>
        <p:nvSpPr>
          <p:cNvPr id="4" name="Slide Number Placeholder 3"/>
          <p:cNvSpPr>
            <a:spLocks noGrp="1"/>
          </p:cNvSpPr>
          <p:nvPr>
            <p:ph type="sldNum" sz="quarter" idx="12"/>
          </p:nvPr>
        </p:nvSpPr>
        <p:spPr/>
        <p:txBody>
          <a:bodyPr/>
          <a:lstStyle/>
          <a:p>
            <a:fld id="{26E7C69A-3CED-4E6E-866D-3206F9D1E8F5}" type="slidenum">
              <a:rPr lang="en-US" smtClean="0"/>
              <a:t>61</a:t>
            </a:fld>
            <a:endParaRPr lang="en-US"/>
          </a:p>
        </p:txBody>
      </p:sp>
    </p:spTree>
    <p:extLst>
      <p:ext uri="{BB962C8B-B14F-4D97-AF65-F5344CB8AC3E}">
        <p14:creationId xmlns:p14="http://schemas.microsoft.com/office/powerpoint/2010/main" val="561915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r>
              <a:rPr lang="en-US" sz="2400" dirty="0"/>
              <a:t>Let's understand the concept of Requirement Traceability Matrix through a </a:t>
            </a:r>
            <a:r>
              <a:rPr lang="en-US" sz="2400" b="1" dirty="0"/>
              <a:t>Online Banking Project</a:t>
            </a:r>
            <a:r>
              <a:rPr lang="en-US" sz="2400" dirty="0"/>
              <a:t>.</a:t>
            </a:r>
          </a:p>
          <a:p>
            <a:r>
              <a:rPr lang="en-US" sz="2400" dirty="0"/>
              <a:t>Let suppose, the following table is our Business Requirement Document or BRD for online banking project.</a:t>
            </a:r>
          </a:p>
          <a:p>
            <a:endParaRPr lang="en-US" sz="2400" dirty="0"/>
          </a:p>
          <a:p>
            <a:pPr algn="ctr"/>
            <a:r>
              <a:rPr lang="en-US" sz="2800" i="1" dirty="0"/>
              <a:t>Here the scenario is that the customer as well as manager shall be able to login to the banking website with the correct password and user id  through login page.</a:t>
            </a:r>
          </a:p>
        </p:txBody>
      </p:sp>
      <p:sp>
        <p:nvSpPr>
          <p:cNvPr id="4" name="Slide Number Placeholder 3"/>
          <p:cNvSpPr>
            <a:spLocks noGrp="1"/>
          </p:cNvSpPr>
          <p:nvPr>
            <p:ph type="sldNum" sz="quarter" idx="12"/>
          </p:nvPr>
        </p:nvSpPr>
        <p:spPr/>
        <p:txBody>
          <a:bodyPr/>
          <a:lstStyle/>
          <a:p>
            <a:fld id="{26E7C69A-3CED-4E6E-866D-3206F9D1E8F5}" type="slidenum">
              <a:rPr lang="en-US" smtClean="0"/>
              <a:t>62</a:t>
            </a:fld>
            <a:endParaRPr lang="en-US"/>
          </a:p>
        </p:txBody>
      </p:sp>
    </p:spTree>
    <p:extLst>
      <p:ext uri="{BB962C8B-B14F-4D97-AF65-F5344CB8AC3E}">
        <p14:creationId xmlns:p14="http://schemas.microsoft.com/office/powerpoint/2010/main" val="235847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555" y="310551"/>
            <a:ext cx="11026573" cy="5198241"/>
          </a:xfrm>
        </p:spPr>
      </p:pic>
      <p:sp>
        <p:nvSpPr>
          <p:cNvPr id="4" name="Slide Number Placeholder 3"/>
          <p:cNvSpPr>
            <a:spLocks noGrp="1"/>
          </p:cNvSpPr>
          <p:nvPr>
            <p:ph type="sldNum" sz="quarter" idx="12"/>
          </p:nvPr>
        </p:nvSpPr>
        <p:spPr/>
        <p:txBody>
          <a:bodyPr/>
          <a:lstStyle/>
          <a:p>
            <a:fld id="{26E7C69A-3CED-4E6E-866D-3206F9D1E8F5}" type="slidenum">
              <a:rPr lang="en-US" smtClean="0"/>
              <a:t>63</a:t>
            </a:fld>
            <a:endParaRPr lang="en-US"/>
          </a:p>
        </p:txBody>
      </p:sp>
    </p:spTree>
    <p:extLst>
      <p:ext uri="{BB962C8B-B14F-4D97-AF65-F5344CB8AC3E}">
        <p14:creationId xmlns:p14="http://schemas.microsoft.com/office/powerpoint/2010/main" val="22990270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r>
              <a:rPr lang="en-US" sz="2400" dirty="0"/>
              <a:t>While the below image is our </a:t>
            </a:r>
            <a:r>
              <a:rPr lang="en-US" sz="2400" b="1" dirty="0"/>
              <a:t>Technical Requirement Document (TRD)</a:t>
            </a:r>
            <a:r>
              <a:rPr lang="en-US" sz="2400" dirty="0"/>
              <a:t>.</a:t>
            </a:r>
          </a:p>
          <a:p>
            <a:endParaRPr lang="en-US" sz="2400" dirty="0"/>
          </a:p>
          <a:p>
            <a:endParaRPr lang="en-US" sz="2400" dirty="0"/>
          </a:p>
          <a:p>
            <a:endParaRPr lang="en-US" sz="2400" dirty="0"/>
          </a:p>
          <a:p>
            <a:r>
              <a:rPr lang="en-US" sz="2400" dirty="0"/>
              <a:t>Let's Go Ahead and create RTM in Testing</a:t>
            </a:r>
            <a:endParaRPr lang="en-US" sz="2400" b="1" dirty="0"/>
          </a:p>
          <a:p>
            <a:r>
              <a:rPr lang="en-US" sz="2400" b="1" dirty="0"/>
              <a:t>Step 1: </a:t>
            </a:r>
            <a:r>
              <a:rPr lang="en-US" sz="2400" dirty="0"/>
              <a:t>Our sample Test Case is:</a:t>
            </a:r>
          </a:p>
          <a:p>
            <a:pPr lvl="1"/>
            <a:r>
              <a:rPr lang="en-US" sz="2400" dirty="0"/>
              <a:t>"Verify Login, when correct ID and Password is entered, it should log in successfully"</a:t>
            </a:r>
          </a:p>
          <a:p>
            <a:pPr marL="0" indent="0">
              <a:buNone/>
            </a:pPr>
            <a:endParaRPr lang="en-US" sz="2400" dirty="0"/>
          </a:p>
        </p:txBody>
      </p:sp>
      <p:sp>
        <p:nvSpPr>
          <p:cNvPr id="4" name="Slide Number Placeholder 3"/>
          <p:cNvSpPr>
            <a:spLocks noGrp="1"/>
          </p:cNvSpPr>
          <p:nvPr>
            <p:ph type="sldNum" sz="quarter" idx="12"/>
          </p:nvPr>
        </p:nvSpPr>
        <p:spPr/>
        <p:txBody>
          <a:bodyPr/>
          <a:lstStyle/>
          <a:p>
            <a:fld id="{26E7C69A-3CED-4E6E-866D-3206F9D1E8F5}" type="slidenum">
              <a:rPr lang="en-US" smtClean="0"/>
              <a:t>64</a:t>
            </a:fld>
            <a:endParaRPr lang="en-US"/>
          </a:p>
        </p:txBody>
      </p:sp>
      <p:pic>
        <p:nvPicPr>
          <p:cNvPr id="3074" name="Picture 2" descr="How to Create Requirements Traceability Matrix (RT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4935" y="838919"/>
            <a:ext cx="484822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2384" y="4624729"/>
            <a:ext cx="7173326" cy="1648055"/>
          </a:xfrm>
          <a:prstGeom prst="rect">
            <a:avLst/>
          </a:prstGeom>
        </p:spPr>
      </p:pic>
    </p:spTree>
    <p:extLst>
      <p:ext uri="{BB962C8B-B14F-4D97-AF65-F5344CB8AC3E}">
        <p14:creationId xmlns:p14="http://schemas.microsoft.com/office/powerpoint/2010/main" val="48287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r>
              <a:rPr lang="en-US" sz="2400" b="1" dirty="0"/>
              <a:t>Step 2</a:t>
            </a:r>
            <a:r>
              <a:rPr lang="en-US" sz="2400" dirty="0"/>
              <a:t>: Identify the Technical Requirement that this test case is verifying. For our test case, the technical requirement is T94 is being verified.</a:t>
            </a:r>
          </a:p>
          <a:p>
            <a:endParaRPr lang="en-US" sz="2400" dirty="0"/>
          </a:p>
          <a:p>
            <a:endParaRPr lang="en-US" sz="2400" dirty="0"/>
          </a:p>
          <a:p>
            <a:endParaRPr lang="en-US" sz="2400" dirty="0"/>
          </a:p>
          <a:p>
            <a:r>
              <a:rPr lang="en-US" sz="2400" b="1" dirty="0"/>
              <a:t>Step 3: </a:t>
            </a:r>
            <a:r>
              <a:rPr lang="en-US" sz="2400" dirty="0"/>
              <a:t>Note this Technical Requirement (T94) in the Test Case.</a:t>
            </a:r>
          </a:p>
        </p:txBody>
      </p:sp>
      <p:sp>
        <p:nvSpPr>
          <p:cNvPr id="4" name="Slide Number Placeholder 3"/>
          <p:cNvSpPr>
            <a:spLocks noGrp="1"/>
          </p:cNvSpPr>
          <p:nvPr>
            <p:ph type="sldNum" sz="quarter" idx="12"/>
          </p:nvPr>
        </p:nvSpPr>
        <p:spPr/>
        <p:txBody>
          <a:bodyPr/>
          <a:lstStyle/>
          <a:p>
            <a:fld id="{26E7C69A-3CED-4E6E-866D-3206F9D1E8F5}" type="slidenum">
              <a:rPr lang="en-US" smtClean="0"/>
              <a:t>65</a:t>
            </a:fld>
            <a:endParaRPr lang="en-US"/>
          </a:p>
        </p:txBody>
      </p:sp>
      <p:pic>
        <p:nvPicPr>
          <p:cNvPr id="4098" name="Picture 2" descr="https://www.guru99.com/images/1-2015/012615_1111_Requirement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748" y="1360188"/>
            <a:ext cx="4800600" cy="131445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848" y="3834728"/>
            <a:ext cx="10058400" cy="1494046"/>
          </a:xfrm>
          <a:prstGeom prst="rect">
            <a:avLst/>
          </a:prstGeom>
        </p:spPr>
      </p:pic>
    </p:spTree>
    <p:extLst>
      <p:ext uri="{BB962C8B-B14F-4D97-AF65-F5344CB8AC3E}">
        <p14:creationId xmlns:p14="http://schemas.microsoft.com/office/powerpoint/2010/main" val="34497858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r>
              <a:rPr lang="en-US" sz="2400" b="1" dirty="0"/>
              <a:t>Step 4:</a:t>
            </a:r>
            <a:r>
              <a:rPr lang="en-US" sz="2400" dirty="0"/>
              <a:t> Identify the Business Requirement for which this TR (Technical Requirement-T94) is defined.</a:t>
            </a:r>
          </a:p>
          <a:p>
            <a:endParaRPr lang="en-US" sz="2400" dirty="0"/>
          </a:p>
          <a:p>
            <a:endParaRPr lang="en-US" sz="2400" dirty="0"/>
          </a:p>
          <a:p>
            <a:endParaRPr lang="en-US" sz="2400" dirty="0"/>
          </a:p>
          <a:p>
            <a:endParaRPr lang="en-US" sz="2400" dirty="0"/>
          </a:p>
          <a:p>
            <a:r>
              <a:rPr lang="en-US" sz="2400" b="1" dirty="0"/>
              <a:t>Step 5:</a:t>
            </a:r>
            <a:r>
              <a:rPr lang="en-US" sz="2400" dirty="0"/>
              <a:t> Note the BR (Business Requirement) in Test Case</a:t>
            </a:r>
          </a:p>
          <a:p>
            <a:endParaRPr lang="en-US" sz="2400" dirty="0"/>
          </a:p>
          <a:p>
            <a:endParaRPr lang="en-US" sz="2400" dirty="0"/>
          </a:p>
        </p:txBody>
      </p:sp>
      <p:sp>
        <p:nvSpPr>
          <p:cNvPr id="4" name="Slide Number Placeholder 3"/>
          <p:cNvSpPr>
            <a:spLocks noGrp="1"/>
          </p:cNvSpPr>
          <p:nvPr>
            <p:ph type="sldNum" sz="quarter" idx="12"/>
          </p:nvPr>
        </p:nvSpPr>
        <p:spPr/>
        <p:txBody>
          <a:bodyPr/>
          <a:lstStyle/>
          <a:p>
            <a:fld id="{26E7C69A-3CED-4E6E-866D-3206F9D1E8F5}" type="slidenum">
              <a:rPr lang="en-US" smtClean="0"/>
              <a:t>66</a:t>
            </a:fld>
            <a:endParaRPr lang="en-US"/>
          </a:p>
        </p:txBody>
      </p:sp>
      <p:pic>
        <p:nvPicPr>
          <p:cNvPr id="5122" name="Picture 2" descr="How to Create Requirements Traceability Matrix (RT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248" y="1263140"/>
            <a:ext cx="5943600" cy="155257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848" y="3811307"/>
            <a:ext cx="9259592" cy="1257475"/>
          </a:xfrm>
          <a:prstGeom prst="rect">
            <a:avLst/>
          </a:prstGeom>
        </p:spPr>
      </p:pic>
      <p:sp>
        <p:nvSpPr>
          <p:cNvPr id="5" name="TextBox 4">
            <a:extLst>
              <a:ext uri="{FF2B5EF4-FFF2-40B4-BE49-F238E27FC236}">
                <a16:creationId xmlns:a16="http://schemas.microsoft.com/office/drawing/2014/main" id="{A9F5A8D6-32C1-C008-EE4A-EAF475EC6B0B}"/>
              </a:ext>
            </a:extLst>
          </p:cNvPr>
          <p:cNvSpPr txBox="1"/>
          <p:nvPr/>
        </p:nvSpPr>
        <p:spPr>
          <a:xfrm>
            <a:off x="1179095" y="5297326"/>
            <a:ext cx="8578516" cy="369332"/>
          </a:xfrm>
          <a:prstGeom prst="rect">
            <a:avLst/>
          </a:prstGeom>
          <a:noFill/>
        </p:spPr>
        <p:txBody>
          <a:bodyPr wrap="square">
            <a:spAutoFit/>
          </a:bodyPr>
          <a:lstStyle/>
          <a:p>
            <a:pPr marL="285750" indent="-285750">
              <a:buFont typeface="Wingdings" panose="05000000000000000000" pitchFamily="2" charset="2"/>
              <a:buChar char="§"/>
            </a:pPr>
            <a:r>
              <a:rPr lang="en-US" sz="1800" b="1" dirty="0"/>
              <a:t>Step 6:</a:t>
            </a:r>
            <a:r>
              <a:rPr lang="en-US" sz="1800" dirty="0"/>
              <a:t> Do above for all Test Cases. RTM in testing is Ready!</a:t>
            </a:r>
          </a:p>
        </p:txBody>
      </p:sp>
    </p:spTree>
    <p:extLst>
      <p:ext uri="{BB962C8B-B14F-4D97-AF65-F5344CB8AC3E}">
        <p14:creationId xmlns:p14="http://schemas.microsoft.com/office/powerpoint/2010/main" val="9649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pPr marL="0" indent="0" algn="ctr">
              <a:buNone/>
            </a:pPr>
            <a:r>
              <a:rPr lang="en-US" sz="2800" b="1" dirty="0"/>
              <a:t>4) Test Environment Setup</a:t>
            </a:r>
          </a:p>
          <a:p>
            <a:pPr algn="just"/>
            <a:r>
              <a:rPr lang="en-US" sz="2800" dirty="0"/>
              <a:t>Test environment decides the </a:t>
            </a:r>
            <a:r>
              <a:rPr lang="en-US" sz="2800" u="sng" dirty="0"/>
              <a:t>software</a:t>
            </a:r>
            <a:r>
              <a:rPr lang="en-US" sz="2800" dirty="0"/>
              <a:t> and </a:t>
            </a:r>
            <a:r>
              <a:rPr lang="en-US" sz="2800" u="sng" dirty="0"/>
              <a:t>hardware</a:t>
            </a:r>
            <a:r>
              <a:rPr lang="en-US" sz="2800" dirty="0"/>
              <a:t> conditions under which a work product is tested. </a:t>
            </a:r>
          </a:p>
        </p:txBody>
      </p:sp>
      <p:sp>
        <p:nvSpPr>
          <p:cNvPr id="4" name="Slide Number Placeholder 3"/>
          <p:cNvSpPr>
            <a:spLocks noGrp="1"/>
          </p:cNvSpPr>
          <p:nvPr>
            <p:ph type="sldNum" sz="quarter" idx="12"/>
          </p:nvPr>
        </p:nvSpPr>
        <p:spPr/>
        <p:txBody>
          <a:bodyPr/>
          <a:lstStyle/>
          <a:p>
            <a:fld id="{26E7C69A-3CED-4E6E-866D-3206F9D1E8F5}" type="slidenum">
              <a:rPr lang="en-US" smtClean="0"/>
              <a:t>7</a:t>
            </a:fld>
            <a:endParaRPr lang="en-US"/>
          </a:p>
        </p:txBody>
      </p:sp>
    </p:spTree>
    <p:extLst>
      <p:ext uri="{BB962C8B-B14F-4D97-AF65-F5344CB8AC3E}">
        <p14:creationId xmlns:p14="http://schemas.microsoft.com/office/powerpoint/2010/main" val="63833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Autofit/>
          </a:bodyPr>
          <a:lstStyle/>
          <a:p>
            <a:pPr marL="0" indent="0" algn="ctr">
              <a:buNone/>
            </a:pPr>
            <a:r>
              <a:rPr lang="en-US" sz="2800" b="1" dirty="0"/>
              <a:t>5) Test Execution</a:t>
            </a:r>
          </a:p>
          <a:p>
            <a:pPr algn="just"/>
            <a:r>
              <a:rPr lang="en-US" sz="2800" dirty="0"/>
              <a:t>During this phase, the testers carry out the testing based on the </a:t>
            </a:r>
            <a:r>
              <a:rPr lang="en-US" sz="2800" u="sng" dirty="0"/>
              <a:t>test plans </a:t>
            </a:r>
            <a:r>
              <a:rPr lang="en-US" sz="2800" dirty="0"/>
              <a:t>and the </a:t>
            </a:r>
            <a:r>
              <a:rPr lang="en-US" sz="2800" u="sng" dirty="0"/>
              <a:t>test cases </a:t>
            </a:r>
            <a:r>
              <a:rPr lang="en-US" sz="2800" dirty="0"/>
              <a:t>prepared.</a:t>
            </a:r>
          </a:p>
          <a:p>
            <a:pPr algn="just"/>
            <a:r>
              <a:rPr lang="en-US" sz="2800" u="sng" dirty="0"/>
              <a:t>Bugs are to be reported back to the development team for correction and retesting is be performed.</a:t>
            </a:r>
          </a:p>
        </p:txBody>
      </p:sp>
      <p:sp>
        <p:nvSpPr>
          <p:cNvPr id="4" name="Slide Number Placeholder 3"/>
          <p:cNvSpPr>
            <a:spLocks noGrp="1"/>
          </p:cNvSpPr>
          <p:nvPr>
            <p:ph type="sldNum" sz="quarter" idx="12"/>
          </p:nvPr>
        </p:nvSpPr>
        <p:spPr/>
        <p:txBody>
          <a:bodyPr/>
          <a:lstStyle/>
          <a:p>
            <a:fld id="{26E7C69A-3CED-4E6E-866D-3206F9D1E8F5}" type="slidenum">
              <a:rPr lang="en-US" smtClean="0"/>
              <a:t>8</a:t>
            </a:fld>
            <a:endParaRPr lang="en-US"/>
          </a:p>
        </p:txBody>
      </p:sp>
    </p:spTree>
    <p:extLst>
      <p:ext uri="{BB962C8B-B14F-4D97-AF65-F5344CB8AC3E}">
        <p14:creationId xmlns:p14="http://schemas.microsoft.com/office/powerpoint/2010/main" val="25409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414069"/>
            <a:ext cx="10058400" cy="5758132"/>
          </a:xfrm>
        </p:spPr>
        <p:txBody>
          <a:bodyPr>
            <a:normAutofit/>
          </a:bodyPr>
          <a:lstStyle/>
          <a:p>
            <a:pPr marL="0" indent="0" algn="ctr">
              <a:buNone/>
            </a:pPr>
            <a:r>
              <a:rPr lang="en-US" sz="2800" b="1" dirty="0"/>
              <a:t>6) Test Cycle Closure</a:t>
            </a:r>
          </a:p>
          <a:p>
            <a:pPr algn="just"/>
            <a:r>
              <a:rPr lang="en-US" sz="2800" dirty="0"/>
              <a:t>Testing team meet, discuss and analyze testing artifacts to identify strategies that have to be implemented in the future, taking lessons from the current test cycle. </a:t>
            </a:r>
          </a:p>
          <a:p>
            <a:pPr algn="just"/>
            <a:r>
              <a:rPr lang="en-US" sz="2800" dirty="0"/>
              <a:t>The idea is to remove the process bottlenecks for future test cycles and share best practices for any similar projects in the future.</a:t>
            </a:r>
          </a:p>
          <a:p>
            <a:endParaRPr lang="en-US" sz="2800" dirty="0"/>
          </a:p>
        </p:txBody>
      </p:sp>
      <p:sp>
        <p:nvSpPr>
          <p:cNvPr id="4" name="Slide Number Placeholder 3"/>
          <p:cNvSpPr>
            <a:spLocks noGrp="1"/>
          </p:cNvSpPr>
          <p:nvPr>
            <p:ph type="sldNum" sz="quarter" idx="12"/>
          </p:nvPr>
        </p:nvSpPr>
        <p:spPr/>
        <p:txBody>
          <a:bodyPr/>
          <a:lstStyle/>
          <a:p>
            <a:fld id="{26E7C69A-3CED-4E6E-866D-3206F9D1E8F5}" type="slidenum">
              <a:rPr lang="en-US" smtClean="0"/>
              <a:t>9</a:t>
            </a:fld>
            <a:endParaRPr lang="en-US"/>
          </a:p>
        </p:txBody>
      </p:sp>
    </p:spTree>
    <p:extLst>
      <p:ext uri="{BB962C8B-B14F-4D97-AF65-F5344CB8AC3E}">
        <p14:creationId xmlns:p14="http://schemas.microsoft.com/office/powerpoint/2010/main" val="155663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0ae5eb65-2c59-4795-aaee-04c4003b5ba4" Revision="1" Stencil="System.MyShapes" StencilVersion="1.0"/>
</Control>
</file>

<file path=customXml/itemProps1.xml><?xml version="1.0" encoding="utf-8"?>
<ds:datastoreItem xmlns:ds="http://schemas.openxmlformats.org/officeDocument/2006/customXml" ds:itemID="{C6806396-CBB3-479D-A177-B777154C81FD}">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TM03090434[[fn=Wood Type]]</Template>
  <TotalTime>2934</TotalTime>
  <Words>3229</Words>
  <Application>Microsoft Office PowerPoint</Application>
  <PresentationFormat>Widescreen</PresentationFormat>
  <Paragraphs>407</Paragraphs>
  <Slides>66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Calibri</vt:lpstr>
      <vt:lpstr>Courier New</vt:lpstr>
      <vt:lpstr>Rockwell</vt:lpstr>
      <vt:lpstr>Rockwell Condensed</vt:lpstr>
      <vt:lpstr>Wingdings</vt:lpstr>
      <vt:lpstr>Wood Type</vt:lpstr>
      <vt:lpstr>Software Quality Engineering (SQE)</vt:lpstr>
      <vt:lpstr>STLC - Software Testing Life Cycle Phases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 Documentation in Software Testing</vt:lpstr>
      <vt:lpstr>PowerPoint Presentation</vt:lpstr>
      <vt:lpstr>Test Documentation in Software Testing</vt:lpstr>
      <vt:lpstr>PowerPoint Presentation</vt:lpstr>
      <vt:lpstr>PowerPoint Presentation</vt:lpstr>
      <vt:lpstr>What is Test Scenario? </vt:lpstr>
      <vt:lpstr>PowerPoint Presentation</vt:lpstr>
      <vt:lpstr>What is Test Scenario? </vt:lpstr>
      <vt:lpstr>PowerPoint Presentation</vt:lpstr>
      <vt:lpstr>What is Test Scenario? </vt:lpstr>
      <vt:lpstr>PowerPoint Presentation</vt:lpstr>
      <vt:lpstr>PowerPoint Presentation</vt:lpstr>
      <vt:lpstr>PowerPoint Presentation</vt:lpstr>
      <vt:lpstr>PowerPoint Presentation</vt:lpstr>
      <vt:lpstr>PowerPoint Presentation</vt:lpstr>
      <vt:lpstr>PowerPoint Presentation</vt:lpstr>
      <vt:lpstr>Class Activity 4: Write Test Case for a Test Scenario </vt:lpstr>
      <vt:lpstr>Class Activity 4: Write Test Case for a Test Scenario </vt:lpstr>
      <vt:lpstr>Class Activity 4: SOLUTION</vt:lpstr>
      <vt:lpstr>How to Write Test Cases?</vt:lpstr>
      <vt:lpstr>PowerPoint Presentation</vt:lpstr>
      <vt:lpstr>How to Write Test Cases?</vt:lpstr>
      <vt:lpstr>PowerPoint Presentation</vt:lpstr>
      <vt:lpstr>PowerPoint Presentation</vt:lpstr>
      <vt:lpstr>PowerPoint Presentation</vt:lpstr>
      <vt:lpstr>PowerPoint Presentation</vt:lpstr>
      <vt:lpstr>PowerPoint Presentation</vt:lpstr>
      <vt:lpstr>PowerPoint Presentation</vt:lpstr>
      <vt:lpstr>How to Write Test Cases?</vt:lpstr>
      <vt:lpstr>PowerPoint Presentation</vt:lpstr>
      <vt:lpstr>Test Case Template Formats</vt:lpstr>
      <vt:lpstr>PowerPoint Presentation</vt:lpstr>
      <vt:lpstr>PowerPoint Presentation</vt:lpstr>
      <vt:lpstr>PowerPoint Presentation</vt:lpstr>
      <vt:lpstr>PowerPoint Presentation</vt:lpstr>
      <vt:lpstr>PowerPoint Presentation</vt:lpstr>
      <vt:lpstr>How to Write Test Cases?</vt:lpstr>
      <vt:lpstr>PowerPoint Presentation</vt:lpstr>
      <vt:lpstr>Class activity 3: Write test cases Formally</vt:lpstr>
      <vt:lpstr>Class activity 3: Write test cases Formally</vt:lpstr>
      <vt:lpstr>What is Test Analysis (Test Basis) in Software Testing?</vt:lpstr>
      <vt:lpstr>PowerPoint Presentation</vt:lpstr>
      <vt:lpstr>What is Test Analysis (Test Basis) in Software Testing?</vt:lpstr>
      <vt:lpstr>PowerPoint Presentation</vt:lpstr>
      <vt:lpstr>What is Requirements Traceability Matrix (RTM)?</vt:lpstr>
      <vt:lpstr>PowerPoint Presentation</vt:lpstr>
      <vt:lpstr>What is Requirements Traceability Matrix (RTM)?</vt:lpstr>
      <vt:lpstr>PowerPoint Presentation</vt:lpstr>
      <vt:lpstr>What is Requirements Traceability Matrix (RTM)?</vt:lpstr>
      <vt:lpstr>PowerPoint Presentation</vt:lpstr>
      <vt:lpstr>PowerPoint Presentation</vt:lpstr>
      <vt:lpstr>What is Requirements Traceability Matrix (RTM)?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Verification and Validation (SQT)</dc:title>
  <dc:creator>Hira Asim</dc:creator>
  <cp:lastModifiedBy>Mariya Tauqeer</cp:lastModifiedBy>
  <cp:revision>506</cp:revision>
  <dcterms:created xsi:type="dcterms:W3CDTF">2019-02-21T06:39:08Z</dcterms:created>
  <dcterms:modified xsi:type="dcterms:W3CDTF">2023-04-04T07:46:57Z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