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32"/>
  </p:notesMasterIdLst>
  <p:sldIdLst>
    <p:sldId id="295" r:id="rId2"/>
    <p:sldId id="288" r:id="rId3"/>
    <p:sldId id="257" r:id="rId4"/>
    <p:sldId id="258" r:id="rId5"/>
    <p:sldId id="259" r:id="rId6"/>
    <p:sldId id="262" r:id="rId7"/>
    <p:sldId id="297" r:id="rId8"/>
    <p:sldId id="266" r:id="rId9"/>
    <p:sldId id="263" r:id="rId10"/>
    <p:sldId id="298" r:id="rId11"/>
    <p:sldId id="299" r:id="rId12"/>
    <p:sldId id="300" r:id="rId13"/>
    <p:sldId id="301" r:id="rId14"/>
    <p:sldId id="302" r:id="rId15"/>
    <p:sldId id="303" r:id="rId16"/>
    <p:sldId id="304" r:id="rId17"/>
    <p:sldId id="310" r:id="rId18"/>
    <p:sldId id="311" r:id="rId19"/>
    <p:sldId id="312" r:id="rId20"/>
    <p:sldId id="313" r:id="rId21"/>
    <p:sldId id="314" r:id="rId22"/>
    <p:sldId id="315" r:id="rId23"/>
    <p:sldId id="316" r:id="rId24"/>
    <p:sldId id="317" r:id="rId25"/>
    <p:sldId id="308" r:id="rId26"/>
    <p:sldId id="309" r:id="rId27"/>
    <p:sldId id="305" r:id="rId28"/>
    <p:sldId id="306" r:id="rId29"/>
    <p:sldId id="307" r:id="rId30"/>
    <p:sldId id="278" r:id="rId31"/>
  </p:sldIdLst>
  <p:sldSz cx="9144000" cy="5143500" type="screen16x9"/>
  <p:notesSz cx="6858000" cy="9144000"/>
  <p:embeddedFontLst>
    <p:embeddedFont>
      <p:font typeface="Poppins" panose="020B0604020202020204" charset="0"/>
      <p:regular r:id="rId33"/>
      <p:bold r:id="rId34"/>
      <p:italic r:id="rId35"/>
      <p:boldItalic r:id="rId36"/>
    </p:embeddedFont>
    <p:embeddedFont>
      <p:font typeface="Poppins Light"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4DA76C-795A-495A-BEFA-B778C0396278}">
  <a:tblStyle styleId="{F84DA76C-795A-495A-BEFA-B778C039627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1611BF4-621E-4B3C-804F-145F23E6AE4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62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0297096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c234826ef4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c234826ef4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8761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3731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3018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8742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5097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47941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959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279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691170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7095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9391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7337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7891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33680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8661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06671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smtClean="0"/>
          </a:p>
        </p:txBody>
      </p:sp>
    </p:spTree>
    <p:extLst>
      <p:ext uri="{BB962C8B-B14F-4D97-AF65-F5344CB8AC3E}">
        <p14:creationId xmlns:p14="http://schemas.microsoft.com/office/powerpoint/2010/main" val="41320602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1821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6862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4931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6415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1513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559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0868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82032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1592400" y="-407850"/>
            <a:ext cx="5959200" cy="5959200"/>
          </a:xfrm>
          <a:prstGeom prst="ellipse">
            <a:avLst/>
          </a:prstGeom>
          <a:solidFill>
            <a:srgbClr val="000000">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501210" y="175873"/>
            <a:ext cx="2451351" cy="2451351"/>
            <a:chOff x="6680825" y="2549350"/>
            <a:chExt cx="1539600" cy="1539600"/>
          </a:xfrm>
        </p:grpSpPr>
        <p:sp>
          <p:nvSpPr>
            <p:cNvPr id="12" name="Google Shape;12;p2"/>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680825" y="2549350"/>
              <a:ext cx="1539600" cy="1539600"/>
            </a:xfrm>
            <a:prstGeom prst="donut">
              <a:avLst>
                <a:gd name="adj" fmla="val 49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427669" y="2502633"/>
            <a:ext cx="2324700" cy="2324700"/>
            <a:chOff x="-474900" y="321200"/>
            <a:chExt cx="2324700" cy="2324700"/>
          </a:xfrm>
        </p:grpSpPr>
        <p:sp>
          <p:nvSpPr>
            <p:cNvPr id="16" name="Google Shape;16;p2"/>
            <p:cNvSpPr/>
            <p:nvPr/>
          </p:nvSpPr>
          <p:spPr>
            <a:xfrm>
              <a:off x="-474900" y="321200"/>
              <a:ext cx="2324700" cy="23247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0725" y="916825"/>
              <a:ext cx="1133400" cy="11334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37125" y="658975"/>
              <a:ext cx="1649100" cy="16491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13650" y="1109750"/>
              <a:ext cx="747600" cy="7476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2211600" y="1991850"/>
            <a:ext cx="4720800" cy="1159800"/>
          </a:xfrm>
          <a:prstGeom prst="rect">
            <a:avLst/>
          </a:prstGeom>
          <a:effectLst>
            <a:outerShdw blurRad="85725" dist="19050" dir="5400000" algn="bl" rotWithShape="0">
              <a:srgbClr val="000000">
                <a:alpha val="10000"/>
              </a:srgbClr>
            </a:outerShdw>
          </a:effectLst>
        </p:spPr>
        <p:txBody>
          <a:bodyPr spcFirstLastPara="1" wrap="square" lIns="91425" tIns="91425" rIns="91425" bIns="91425" anchor="ctr" anchorCtr="0">
            <a:noAutofit/>
          </a:bodyPr>
          <a:lstStyle>
            <a:lvl1pPr lvl="0" algn="ctr">
              <a:spcBef>
                <a:spcPts val="0"/>
              </a:spcBef>
              <a:spcAft>
                <a:spcPts val="0"/>
              </a:spcAft>
              <a:buClr>
                <a:srgbClr val="FFFFFF"/>
              </a:buClr>
              <a:buSzPts val="5200"/>
              <a:buNone/>
              <a:defRPr sz="5200">
                <a:solidFill>
                  <a:srgbClr val="FFFFFF"/>
                </a:solidFill>
              </a:defRPr>
            </a:lvl1pPr>
            <a:lvl2pPr lvl="1" algn="ctr">
              <a:spcBef>
                <a:spcPts val="0"/>
              </a:spcBef>
              <a:spcAft>
                <a:spcPts val="0"/>
              </a:spcAft>
              <a:buClr>
                <a:srgbClr val="FFFFFF"/>
              </a:buClr>
              <a:buSzPts val="5200"/>
              <a:buNone/>
              <a:defRPr sz="5200">
                <a:solidFill>
                  <a:srgbClr val="FFFFFF"/>
                </a:solidFill>
              </a:defRPr>
            </a:lvl2pPr>
            <a:lvl3pPr lvl="2" algn="ctr">
              <a:spcBef>
                <a:spcPts val="0"/>
              </a:spcBef>
              <a:spcAft>
                <a:spcPts val="0"/>
              </a:spcAft>
              <a:buClr>
                <a:srgbClr val="FFFFFF"/>
              </a:buClr>
              <a:buSzPts val="5200"/>
              <a:buNone/>
              <a:defRPr sz="5200">
                <a:solidFill>
                  <a:srgbClr val="FFFFFF"/>
                </a:solidFill>
              </a:defRPr>
            </a:lvl3pPr>
            <a:lvl4pPr lvl="3" algn="ctr">
              <a:spcBef>
                <a:spcPts val="0"/>
              </a:spcBef>
              <a:spcAft>
                <a:spcPts val="0"/>
              </a:spcAft>
              <a:buClr>
                <a:srgbClr val="FFFFFF"/>
              </a:buClr>
              <a:buSzPts val="5200"/>
              <a:buNone/>
              <a:defRPr sz="5200">
                <a:solidFill>
                  <a:srgbClr val="FFFFFF"/>
                </a:solidFill>
              </a:defRPr>
            </a:lvl4pPr>
            <a:lvl5pPr lvl="4" algn="ctr">
              <a:spcBef>
                <a:spcPts val="0"/>
              </a:spcBef>
              <a:spcAft>
                <a:spcPts val="0"/>
              </a:spcAft>
              <a:buClr>
                <a:srgbClr val="FFFFFF"/>
              </a:buClr>
              <a:buSzPts val="5200"/>
              <a:buNone/>
              <a:defRPr sz="5200">
                <a:solidFill>
                  <a:srgbClr val="FFFFFF"/>
                </a:solidFill>
              </a:defRPr>
            </a:lvl5pPr>
            <a:lvl6pPr lvl="5" algn="ctr">
              <a:spcBef>
                <a:spcPts val="0"/>
              </a:spcBef>
              <a:spcAft>
                <a:spcPts val="0"/>
              </a:spcAft>
              <a:buClr>
                <a:srgbClr val="FFFFFF"/>
              </a:buClr>
              <a:buSzPts val="5200"/>
              <a:buNone/>
              <a:defRPr sz="5200">
                <a:solidFill>
                  <a:srgbClr val="FFFFFF"/>
                </a:solidFill>
              </a:defRPr>
            </a:lvl6pPr>
            <a:lvl7pPr lvl="6" algn="ctr">
              <a:spcBef>
                <a:spcPts val="0"/>
              </a:spcBef>
              <a:spcAft>
                <a:spcPts val="0"/>
              </a:spcAft>
              <a:buClr>
                <a:srgbClr val="FFFFFF"/>
              </a:buClr>
              <a:buSzPts val="5200"/>
              <a:buNone/>
              <a:defRPr sz="5200">
                <a:solidFill>
                  <a:srgbClr val="FFFFFF"/>
                </a:solidFill>
              </a:defRPr>
            </a:lvl7pPr>
            <a:lvl8pPr lvl="7" algn="ctr">
              <a:spcBef>
                <a:spcPts val="0"/>
              </a:spcBef>
              <a:spcAft>
                <a:spcPts val="0"/>
              </a:spcAft>
              <a:buClr>
                <a:srgbClr val="FFFFFF"/>
              </a:buClr>
              <a:buSzPts val="5200"/>
              <a:buNone/>
              <a:defRPr sz="5200">
                <a:solidFill>
                  <a:srgbClr val="FFFFFF"/>
                </a:solidFill>
              </a:defRPr>
            </a:lvl8pPr>
            <a:lvl9pPr lvl="8" algn="ctr">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000000"/>
        </a:solidFill>
        <a:effectLst/>
      </p:bgPr>
    </p:bg>
    <p:spTree>
      <p:nvGrpSpPr>
        <p:cNvPr id="1" name="Shape 21"/>
        <p:cNvGrpSpPr/>
        <p:nvPr/>
      </p:nvGrpSpPr>
      <p:grpSpPr>
        <a:xfrm>
          <a:off x="0" y="0"/>
          <a:ext cx="0" cy="0"/>
          <a:chOff x="0" y="0"/>
          <a:chExt cx="0" cy="0"/>
        </a:xfrm>
      </p:grpSpPr>
      <p:sp>
        <p:nvSpPr>
          <p:cNvPr id="22" name="Google Shape;22;p3"/>
          <p:cNvSpPr/>
          <p:nvPr/>
        </p:nvSpPr>
        <p:spPr>
          <a:xfrm>
            <a:off x="1592400" y="-407850"/>
            <a:ext cx="5959200" cy="5959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3"/>
          <p:cNvGrpSpPr/>
          <p:nvPr/>
        </p:nvGrpSpPr>
        <p:grpSpPr>
          <a:xfrm>
            <a:off x="6427669" y="2502633"/>
            <a:ext cx="2324700" cy="2324700"/>
            <a:chOff x="-474900" y="321200"/>
            <a:chExt cx="2324700" cy="2324700"/>
          </a:xfrm>
        </p:grpSpPr>
        <p:sp>
          <p:nvSpPr>
            <p:cNvPr id="24" name="Google Shape;24;p3"/>
            <p:cNvSpPr/>
            <p:nvPr/>
          </p:nvSpPr>
          <p:spPr>
            <a:xfrm>
              <a:off x="-474900" y="321200"/>
              <a:ext cx="2324700" cy="23247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20725" y="916825"/>
              <a:ext cx="1133400" cy="11334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137125" y="658975"/>
              <a:ext cx="1649100" cy="16491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313650" y="1109750"/>
              <a:ext cx="747600" cy="7476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3"/>
          <p:cNvSpPr txBox="1">
            <a:spLocks noGrp="1"/>
          </p:cNvSpPr>
          <p:nvPr>
            <p:ph type="ctrTitle"/>
          </p:nvPr>
        </p:nvSpPr>
        <p:spPr>
          <a:xfrm>
            <a:off x="2569800" y="2236800"/>
            <a:ext cx="4004400" cy="956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5200"/>
              <a:buNone/>
              <a:defRPr sz="5200">
                <a:solidFill>
                  <a:srgbClr val="000000"/>
                </a:solidFill>
              </a:defRPr>
            </a:lvl1pPr>
            <a:lvl2pPr lvl="1" algn="ctr" rtl="0">
              <a:spcBef>
                <a:spcPts val="0"/>
              </a:spcBef>
              <a:spcAft>
                <a:spcPts val="0"/>
              </a:spcAft>
              <a:buClr>
                <a:srgbClr val="000000"/>
              </a:buClr>
              <a:buSzPts val="5200"/>
              <a:buNone/>
              <a:defRPr sz="5200">
                <a:solidFill>
                  <a:srgbClr val="000000"/>
                </a:solidFill>
              </a:defRPr>
            </a:lvl2pPr>
            <a:lvl3pPr lvl="2" algn="ctr" rtl="0">
              <a:spcBef>
                <a:spcPts val="0"/>
              </a:spcBef>
              <a:spcAft>
                <a:spcPts val="0"/>
              </a:spcAft>
              <a:buClr>
                <a:srgbClr val="000000"/>
              </a:buClr>
              <a:buSzPts val="5200"/>
              <a:buNone/>
              <a:defRPr sz="5200">
                <a:solidFill>
                  <a:srgbClr val="000000"/>
                </a:solidFill>
              </a:defRPr>
            </a:lvl3pPr>
            <a:lvl4pPr lvl="3" algn="ctr" rtl="0">
              <a:spcBef>
                <a:spcPts val="0"/>
              </a:spcBef>
              <a:spcAft>
                <a:spcPts val="0"/>
              </a:spcAft>
              <a:buClr>
                <a:srgbClr val="000000"/>
              </a:buClr>
              <a:buSzPts val="5200"/>
              <a:buNone/>
              <a:defRPr sz="5200">
                <a:solidFill>
                  <a:srgbClr val="000000"/>
                </a:solidFill>
              </a:defRPr>
            </a:lvl4pPr>
            <a:lvl5pPr lvl="4" algn="ctr" rtl="0">
              <a:spcBef>
                <a:spcPts val="0"/>
              </a:spcBef>
              <a:spcAft>
                <a:spcPts val="0"/>
              </a:spcAft>
              <a:buClr>
                <a:srgbClr val="000000"/>
              </a:buClr>
              <a:buSzPts val="5200"/>
              <a:buNone/>
              <a:defRPr sz="5200">
                <a:solidFill>
                  <a:srgbClr val="000000"/>
                </a:solidFill>
              </a:defRPr>
            </a:lvl5pPr>
            <a:lvl6pPr lvl="5" algn="ctr" rtl="0">
              <a:spcBef>
                <a:spcPts val="0"/>
              </a:spcBef>
              <a:spcAft>
                <a:spcPts val="0"/>
              </a:spcAft>
              <a:buClr>
                <a:srgbClr val="000000"/>
              </a:buClr>
              <a:buSzPts val="5200"/>
              <a:buNone/>
              <a:defRPr sz="5200">
                <a:solidFill>
                  <a:srgbClr val="000000"/>
                </a:solidFill>
              </a:defRPr>
            </a:lvl6pPr>
            <a:lvl7pPr lvl="6" algn="ctr" rtl="0">
              <a:spcBef>
                <a:spcPts val="0"/>
              </a:spcBef>
              <a:spcAft>
                <a:spcPts val="0"/>
              </a:spcAft>
              <a:buClr>
                <a:srgbClr val="000000"/>
              </a:buClr>
              <a:buSzPts val="5200"/>
              <a:buNone/>
              <a:defRPr sz="5200">
                <a:solidFill>
                  <a:srgbClr val="000000"/>
                </a:solidFill>
              </a:defRPr>
            </a:lvl7pPr>
            <a:lvl8pPr lvl="7" algn="ctr" rtl="0">
              <a:spcBef>
                <a:spcPts val="0"/>
              </a:spcBef>
              <a:spcAft>
                <a:spcPts val="0"/>
              </a:spcAft>
              <a:buClr>
                <a:srgbClr val="000000"/>
              </a:buClr>
              <a:buSzPts val="5200"/>
              <a:buNone/>
              <a:defRPr sz="5200">
                <a:solidFill>
                  <a:srgbClr val="000000"/>
                </a:solidFill>
              </a:defRPr>
            </a:lvl8pPr>
            <a:lvl9pPr lvl="8" algn="ctr" rtl="0">
              <a:spcBef>
                <a:spcPts val="0"/>
              </a:spcBef>
              <a:spcAft>
                <a:spcPts val="0"/>
              </a:spcAft>
              <a:buClr>
                <a:srgbClr val="000000"/>
              </a:buClr>
              <a:buSzPts val="5200"/>
              <a:buNone/>
              <a:defRPr sz="5200">
                <a:solidFill>
                  <a:srgbClr val="000000"/>
                </a:solidFill>
              </a:defRPr>
            </a:lvl9pPr>
          </a:lstStyle>
          <a:p>
            <a:endParaRPr/>
          </a:p>
        </p:txBody>
      </p:sp>
      <p:sp>
        <p:nvSpPr>
          <p:cNvPr id="29" name="Google Shape;29;p3"/>
          <p:cNvSpPr txBox="1">
            <a:spLocks noGrp="1"/>
          </p:cNvSpPr>
          <p:nvPr>
            <p:ph type="subTitle" idx="1"/>
          </p:nvPr>
        </p:nvSpPr>
        <p:spPr>
          <a:xfrm>
            <a:off x="2569800" y="3188701"/>
            <a:ext cx="4004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400"/>
              <a:buNone/>
              <a:defRPr sz="1400">
                <a:solidFill>
                  <a:srgbClr val="000000"/>
                </a:solidFill>
              </a:defRPr>
            </a:lvl1pPr>
            <a:lvl2pPr lvl="1" algn="ctr" rtl="0">
              <a:spcBef>
                <a:spcPts val="0"/>
              </a:spcBef>
              <a:spcAft>
                <a:spcPts val="0"/>
              </a:spcAft>
              <a:buClr>
                <a:srgbClr val="000000"/>
              </a:buClr>
              <a:buSzPts val="1400"/>
              <a:buNone/>
              <a:defRPr sz="1400">
                <a:solidFill>
                  <a:srgbClr val="000000"/>
                </a:solidFill>
              </a:defRPr>
            </a:lvl2pPr>
            <a:lvl3pPr lvl="2" algn="ctr" rtl="0">
              <a:spcBef>
                <a:spcPts val="0"/>
              </a:spcBef>
              <a:spcAft>
                <a:spcPts val="0"/>
              </a:spcAft>
              <a:buClr>
                <a:srgbClr val="000000"/>
              </a:buClr>
              <a:buSzPts val="1400"/>
              <a:buNone/>
              <a:defRPr sz="1400">
                <a:solidFill>
                  <a:srgbClr val="000000"/>
                </a:solidFill>
              </a:defRPr>
            </a:lvl3pPr>
            <a:lvl4pPr lvl="3" algn="ctr" rtl="0">
              <a:spcBef>
                <a:spcPts val="0"/>
              </a:spcBef>
              <a:spcAft>
                <a:spcPts val="0"/>
              </a:spcAft>
              <a:buClr>
                <a:srgbClr val="000000"/>
              </a:buClr>
              <a:buSzPts val="1400"/>
              <a:buNone/>
              <a:defRPr sz="1400">
                <a:solidFill>
                  <a:srgbClr val="000000"/>
                </a:solidFill>
              </a:defRPr>
            </a:lvl4pPr>
            <a:lvl5pPr lvl="4" algn="ctr" rtl="0">
              <a:spcBef>
                <a:spcPts val="0"/>
              </a:spcBef>
              <a:spcAft>
                <a:spcPts val="0"/>
              </a:spcAft>
              <a:buClr>
                <a:srgbClr val="000000"/>
              </a:buClr>
              <a:buSzPts val="1400"/>
              <a:buNone/>
              <a:defRPr sz="1400">
                <a:solidFill>
                  <a:srgbClr val="000000"/>
                </a:solidFill>
              </a:defRPr>
            </a:lvl5pPr>
            <a:lvl6pPr lvl="5" algn="ctr" rtl="0">
              <a:spcBef>
                <a:spcPts val="0"/>
              </a:spcBef>
              <a:spcAft>
                <a:spcPts val="0"/>
              </a:spcAft>
              <a:buClr>
                <a:srgbClr val="000000"/>
              </a:buClr>
              <a:buSzPts val="1400"/>
              <a:buNone/>
              <a:defRPr sz="1400">
                <a:solidFill>
                  <a:srgbClr val="000000"/>
                </a:solidFill>
              </a:defRPr>
            </a:lvl6pPr>
            <a:lvl7pPr lvl="6" algn="ctr" rtl="0">
              <a:spcBef>
                <a:spcPts val="0"/>
              </a:spcBef>
              <a:spcAft>
                <a:spcPts val="0"/>
              </a:spcAft>
              <a:buClr>
                <a:srgbClr val="000000"/>
              </a:buClr>
              <a:buSzPts val="1400"/>
              <a:buNone/>
              <a:defRPr sz="1400">
                <a:solidFill>
                  <a:srgbClr val="000000"/>
                </a:solidFill>
              </a:defRPr>
            </a:lvl7pPr>
            <a:lvl8pPr lvl="7" algn="ctr" rtl="0">
              <a:spcBef>
                <a:spcPts val="0"/>
              </a:spcBef>
              <a:spcAft>
                <a:spcPts val="0"/>
              </a:spcAft>
              <a:buClr>
                <a:srgbClr val="000000"/>
              </a:buClr>
              <a:buSzPts val="1400"/>
              <a:buNone/>
              <a:defRPr sz="1400">
                <a:solidFill>
                  <a:srgbClr val="000000"/>
                </a:solidFill>
              </a:defRPr>
            </a:lvl8pPr>
            <a:lvl9pPr lvl="8" algn="ctr" rtl="0">
              <a:spcBef>
                <a:spcPts val="0"/>
              </a:spcBef>
              <a:spcAft>
                <a:spcPts val="0"/>
              </a:spcAft>
              <a:buClr>
                <a:srgbClr val="000000"/>
              </a:buClr>
              <a:buSzPts val="1400"/>
              <a:buNone/>
              <a:defRPr sz="1400">
                <a:solidFill>
                  <a:srgbClr val="000000"/>
                </a:solidFill>
              </a:defRPr>
            </a:lvl9pPr>
          </a:lstStyle>
          <a:p>
            <a:endParaRPr/>
          </a:p>
        </p:txBody>
      </p:sp>
      <p:grpSp>
        <p:nvGrpSpPr>
          <p:cNvPr id="30" name="Google Shape;30;p3"/>
          <p:cNvGrpSpPr/>
          <p:nvPr/>
        </p:nvGrpSpPr>
        <p:grpSpPr>
          <a:xfrm>
            <a:off x="764825" y="439375"/>
            <a:ext cx="1924500" cy="1924500"/>
            <a:chOff x="6680825" y="2549350"/>
            <a:chExt cx="1539600" cy="1539600"/>
          </a:xfrm>
        </p:grpSpPr>
        <p:sp>
          <p:nvSpPr>
            <p:cNvPr id="31" name="Google Shape;31;p3"/>
            <p:cNvSpPr/>
            <p:nvPr/>
          </p:nvSpPr>
          <p:spPr>
            <a:xfrm>
              <a:off x="6825669" y="2694194"/>
              <a:ext cx="1249800" cy="1249800"/>
            </a:xfrm>
            <a:prstGeom prst="ellipse">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6894850" y="2763375"/>
              <a:ext cx="1111200" cy="1111200"/>
            </a:xfrm>
            <a:prstGeom prst="ellipse">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6680825" y="2549350"/>
              <a:ext cx="1539600" cy="1539600"/>
            </a:xfrm>
            <a:prstGeom prst="donut">
              <a:avLst>
                <a:gd name="adj" fmla="val 495"/>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5"/>
        <p:cNvGrpSpPr/>
        <p:nvPr/>
      </p:nvGrpSpPr>
      <p:grpSpPr>
        <a:xfrm>
          <a:off x="0" y="0"/>
          <a:ext cx="0" cy="0"/>
          <a:chOff x="0" y="0"/>
          <a:chExt cx="0" cy="0"/>
        </a:xfrm>
      </p:grpSpPr>
      <p:sp>
        <p:nvSpPr>
          <p:cNvPr id="46" name="Google Shape;46;p5"/>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5"/>
          <p:cNvGrpSpPr/>
          <p:nvPr/>
        </p:nvGrpSpPr>
        <p:grpSpPr>
          <a:xfrm>
            <a:off x="-442731" y="337284"/>
            <a:ext cx="2324700" cy="2324700"/>
            <a:chOff x="-474900" y="321200"/>
            <a:chExt cx="2324700" cy="2324700"/>
          </a:xfrm>
        </p:grpSpPr>
        <p:sp>
          <p:nvSpPr>
            <p:cNvPr id="48" name="Google Shape;48;p5"/>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54" name="Google Shape;54;p5"/>
          <p:cNvSpPr txBox="1">
            <a:spLocks noGrp="1"/>
          </p:cNvSpPr>
          <p:nvPr>
            <p:ph type="body" idx="1"/>
          </p:nvPr>
        </p:nvSpPr>
        <p:spPr>
          <a:xfrm>
            <a:off x="1069625" y="1958050"/>
            <a:ext cx="4608000" cy="26184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55" name="Google Shape;55;p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56" name="Google Shape;56;p5"/>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9"/>
        <p:cNvGrpSpPr/>
        <p:nvPr/>
      </p:nvGrpSpPr>
      <p:grpSpPr>
        <a:xfrm>
          <a:off x="0" y="0"/>
          <a:ext cx="0" cy="0"/>
          <a:chOff x="0" y="0"/>
          <a:chExt cx="0" cy="0"/>
        </a:xfrm>
      </p:grpSpPr>
      <p:grpSp>
        <p:nvGrpSpPr>
          <p:cNvPr id="70" name="Google Shape;70;p7"/>
          <p:cNvGrpSpPr/>
          <p:nvPr/>
        </p:nvGrpSpPr>
        <p:grpSpPr>
          <a:xfrm>
            <a:off x="-442731" y="337284"/>
            <a:ext cx="2324700" cy="2324700"/>
            <a:chOff x="-474900" y="321200"/>
            <a:chExt cx="2324700" cy="2324700"/>
          </a:xfrm>
        </p:grpSpPr>
        <p:sp>
          <p:nvSpPr>
            <p:cNvPr id="71" name="Google Shape;71;p7"/>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7"/>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77" name="Google Shape;77;p7"/>
          <p:cNvSpPr txBox="1">
            <a:spLocks noGrp="1"/>
          </p:cNvSpPr>
          <p:nvPr>
            <p:ph type="body" idx="1"/>
          </p:nvPr>
        </p:nvSpPr>
        <p:spPr>
          <a:xfrm>
            <a:off x="1069625" y="1958050"/>
            <a:ext cx="2236800" cy="26184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78" name="Google Shape;78;p7"/>
          <p:cNvSpPr txBox="1">
            <a:spLocks noGrp="1"/>
          </p:cNvSpPr>
          <p:nvPr>
            <p:ph type="body" idx="2"/>
          </p:nvPr>
        </p:nvSpPr>
        <p:spPr>
          <a:xfrm>
            <a:off x="3440857" y="1958050"/>
            <a:ext cx="2236800" cy="26184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79" name="Google Shape;79;p7"/>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0" name="Google Shape;80;p7"/>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
        <p:cNvGrpSpPr/>
        <p:nvPr/>
      </p:nvGrpSpPr>
      <p:grpSpPr>
        <a:xfrm>
          <a:off x="0" y="0"/>
          <a:ext cx="0" cy="0"/>
          <a:chOff x="0" y="0"/>
          <a:chExt cx="0" cy="0"/>
        </a:xfrm>
      </p:grpSpPr>
      <p:grpSp>
        <p:nvGrpSpPr>
          <p:cNvPr id="97" name="Google Shape;97;p9"/>
          <p:cNvGrpSpPr/>
          <p:nvPr/>
        </p:nvGrpSpPr>
        <p:grpSpPr>
          <a:xfrm>
            <a:off x="-442731" y="337284"/>
            <a:ext cx="2324700" cy="2324700"/>
            <a:chOff x="-474900" y="321200"/>
            <a:chExt cx="2324700" cy="2324700"/>
          </a:xfrm>
        </p:grpSpPr>
        <p:sp>
          <p:nvSpPr>
            <p:cNvPr id="98" name="Google Shape;98;p9"/>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9"/>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04" name="Google Shape;104;p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 A" type="blank">
  <p:cSld name="BLANK">
    <p:spTree>
      <p:nvGrpSpPr>
        <p:cNvPr id="1" name="Shape 114"/>
        <p:cNvGrpSpPr/>
        <p:nvPr/>
      </p:nvGrpSpPr>
      <p:grpSpPr>
        <a:xfrm>
          <a:off x="0" y="0"/>
          <a:ext cx="0" cy="0"/>
          <a:chOff x="0" y="0"/>
          <a:chExt cx="0" cy="0"/>
        </a:xfrm>
      </p:grpSpPr>
      <p:sp>
        <p:nvSpPr>
          <p:cNvPr id="115" name="Google Shape;115;p11"/>
          <p:cNvSpPr/>
          <p:nvPr/>
        </p:nvSpPr>
        <p:spPr>
          <a:xfrm>
            <a:off x="764000" y="-1236275"/>
            <a:ext cx="7616100" cy="7616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a:off x="1198300" y="-801975"/>
            <a:ext cx="6747000" cy="67470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2267900" y="267625"/>
            <a:ext cx="4608300" cy="46083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704850" y="-2705100"/>
            <a:ext cx="10553700" cy="10553700"/>
          </a:xfrm>
          <a:prstGeom prst="donut">
            <a:avLst>
              <a:gd name="adj" fmla="val 10467"/>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 B">
  <p:cSld name="BLANK_2">
    <p:spTree>
      <p:nvGrpSpPr>
        <p:cNvPr id="1" name="Shape 121"/>
        <p:cNvGrpSpPr/>
        <p:nvPr/>
      </p:nvGrpSpPr>
      <p:grpSpPr>
        <a:xfrm>
          <a:off x="0" y="0"/>
          <a:ext cx="0" cy="0"/>
          <a:chOff x="0" y="0"/>
          <a:chExt cx="0" cy="0"/>
        </a:xfrm>
      </p:grpSpPr>
      <p:sp>
        <p:nvSpPr>
          <p:cNvPr id="122" name="Google Shape;122;p12"/>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2"/>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24" name="Google Shape;124;p12"/>
          <p:cNvGrpSpPr/>
          <p:nvPr/>
        </p:nvGrpSpPr>
        <p:grpSpPr>
          <a:xfrm>
            <a:off x="818844" y="502333"/>
            <a:ext cx="2324700" cy="2324700"/>
            <a:chOff x="-474900" y="321200"/>
            <a:chExt cx="2324700" cy="2324700"/>
          </a:xfrm>
        </p:grpSpPr>
        <p:sp>
          <p:nvSpPr>
            <p:cNvPr id="125" name="Google Shape;125;p12"/>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2"/>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2"/>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2"/>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2"/>
          <p:cNvSpPr/>
          <p:nvPr/>
        </p:nvSpPr>
        <p:spPr>
          <a:xfrm>
            <a:off x="1794525" y="-407900"/>
            <a:ext cx="5959200" cy="59592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background">
  <p:cSld name="BLANK_1">
    <p:bg>
      <p:bgPr>
        <a:solidFill>
          <a:srgbClr val="000000"/>
        </a:solidFill>
        <a:effectLst/>
      </p:bgPr>
    </p:bg>
    <p:spTree>
      <p:nvGrpSpPr>
        <p:cNvPr id="1" name="Shape 130"/>
        <p:cNvGrpSpPr/>
        <p:nvPr/>
      </p:nvGrpSpPr>
      <p:grpSpPr>
        <a:xfrm>
          <a:off x="0" y="0"/>
          <a:ext cx="0" cy="0"/>
          <a:chOff x="0" y="0"/>
          <a:chExt cx="0" cy="0"/>
        </a:xfrm>
      </p:grpSpPr>
      <p:sp>
        <p:nvSpPr>
          <p:cNvPr id="131" name="Google Shape;131;p13"/>
          <p:cNvSpPr/>
          <p:nvPr/>
        </p:nvSpPr>
        <p:spPr>
          <a:xfrm>
            <a:off x="-704850" y="-2705100"/>
            <a:ext cx="10553700" cy="10553700"/>
          </a:xfrm>
          <a:prstGeom prst="donut">
            <a:avLst>
              <a:gd name="adj" fmla="val 104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764000" y="-1236275"/>
            <a:ext cx="7616100" cy="76161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1198300" y="-801975"/>
            <a:ext cx="6747000" cy="67470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2267900" y="267625"/>
            <a:ext cx="4608300" cy="46083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555875" y="4576450"/>
            <a:ext cx="435600" cy="435600"/>
          </a:xfrm>
          <a:prstGeom prst="rect">
            <a:avLst/>
          </a:prstGeom>
          <a:noFill/>
          <a:ln>
            <a:noFill/>
          </a:ln>
        </p:spPr>
        <p:txBody>
          <a:bodyPr spcFirstLastPara="1" wrap="square" lIns="91425" tIns="91425" rIns="91425" bIns="91425" anchor="ctr" anchorCtr="0">
            <a:noAutofit/>
          </a:bodyPr>
          <a:lstStyle>
            <a:lvl1pPr lvl="0" algn="ctr">
              <a:buNone/>
              <a:defRPr sz="1000" b="1">
                <a:solidFill>
                  <a:srgbClr val="FFFFFF"/>
                </a:solidFill>
                <a:latin typeface="Poppins"/>
                <a:ea typeface="Poppins"/>
                <a:cs typeface="Poppins"/>
                <a:sym typeface="Poppins"/>
              </a:defRPr>
            </a:lvl1pPr>
            <a:lvl2pPr lvl="1" algn="ctr">
              <a:buNone/>
              <a:defRPr sz="1000" b="1">
                <a:solidFill>
                  <a:srgbClr val="FFFFFF"/>
                </a:solidFill>
                <a:latin typeface="Poppins"/>
                <a:ea typeface="Poppins"/>
                <a:cs typeface="Poppins"/>
                <a:sym typeface="Poppins"/>
              </a:defRPr>
            </a:lvl2pPr>
            <a:lvl3pPr lvl="2" algn="ctr">
              <a:buNone/>
              <a:defRPr sz="1000" b="1">
                <a:solidFill>
                  <a:srgbClr val="FFFFFF"/>
                </a:solidFill>
                <a:latin typeface="Poppins"/>
                <a:ea typeface="Poppins"/>
                <a:cs typeface="Poppins"/>
                <a:sym typeface="Poppins"/>
              </a:defRPr>
            </a:lvl3pPr>
            <a:lvl4pPr lvl="3" algn="ctr">
              <a:buNone/>
              <a:defRPr sz="1000" b="1">
                <a:solidFill>
                  <a:srgbClr val="FFFFFF"/>
                </a:solidFill>
                <a:latin typeface="Poppins"/>
                <a:ea typeface="Poppins"/>
                <a:cs typeface="Poppins"/>
                <a:sym typeface="Poppins"/>
              </a:defRPr>
            </a:lvl4pPr>
            <a:lvl5pPr lvl="4" algn="ctr">
              <a:buNone/>
              <a:defRPr sz="1000" b="1">
                <a:solidFill>
                  <a:srgbClr val="FFFFFF"/>
                </a:solidFill>
                <a:latin typeface="Poppins"/>
                <a:ea typeface="Poppins"/>
                <a:cs typeface="Poppins"/>
                <a:sym typeface="Poppins"/>
              </a:defRPr>
            </a:lvl5pPr>
            <a:lvl6pPr lvl="5" algn="ctr">
              <a:buNone/>
              <a:defRPr sz="1000" b="1">
                <a:solidFill>
                  <a:srgbClr val="FFFFFF"/>
                </a:solidFill>
                <a:latin typeface="Poppins"/>
                <a:ea typeface="Poppins"/>
                <a:cs typeface="Poppins"/>
                <a:sym typeface="Poppins"/>
              </a:defRPr>
            </a:lvl6pPr>
            <a:lvl7pPr lvl="6" algn="ctr">
              <a:buNone/>
              <a:defRPr sz="1000" b="1">
                <a:solidFill>
                  <a:srgbClr val="FFFFFF"/>
                </a:solidFill>
                <a:latin typeface="Poppins"/>
                <a:ea typeface="Poppins"/>
                <a:cs typeface="Poppins"/>
                <a:sym typeface="Poppins"/>
              </a:defRPr>
            </a:lvl7pPr>
            <a:lvl8pPr lvl="7" algn="ctr">
              <a:buNone/>
              <a:defRPr sz="1000" b="1">
                <a:solidFill>
                  <a:srgbClr val="FFFFFF"/>
                </a:solidFill>
                <a:latin typeface="Poppins"/>
                <a:ea typeface="Poppins"/>
                <a:cs typeface="Poppins"/>
                <a:sym typeface="Poppins"/>
              </a:defRPr>
            </a:lvl8pPr>
            <a:lvl9pPr lvl="8" algn="ctr">
              <a:buNone/>
              <a:defRPr sz="1000" b="1">
                <a:solidFill>
                  <a:srgbClr val="FFFFFF"/>
                </a:solidFill>
                <a:latin typeface="Poppins"/>
                <a:ea typeface="Poppins"/>
                <a:cs typeface="Poppins"/>
                <a:sym typeface="Poppins"/>
              </a:defRPr>
            </a:lvl9pPr>
          </a:lstStyle>
          <a:p>
            <a:pPr marL="0" lvl="0" indent="0" algn="ctr" rtl="0">
              <a:spcBef>
                <a:spcPts val="0"/>
              </a:spcBef>
              <a:spcAft>
                <a:spcPts val="0"/>
              </a:spcAft>
              <a:buNone/>
            </a:pPr>
            <a:fld id="{00000000-1234-1234-1234-123412341234}" type="slidenum">
              <a:rPr lang="en"/>
              <a:t>‹#›</a:t>
            </a:fld>
            <a:endParaRPr/>
          </a:p>
        </p:txBody>
      </p:sp>
      <p:sp>
        <p:nvSpPr>
          <p:cNvPr id="7" name="Google Shape;7;p1"/>
          <p:cNvSpPr txBox="1">
            <a:spLocks noGrp="1"/>
          </p:cNvSpPr>
          <p:nvPr>
            <p:ph type="title"/>
          </p:nvPr>
        </p:nvSpPr>
        <p:spPr>
          <a:xfrm>
            <a:off x="457200" y="1166125"/>
            <a:ext cx="5220300" cy="683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1pPr>
            <a:lvl2pPr lvl="1">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2pPr>
            <a:lvl3pPr lvl="2">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3pPr>
            <a:lvl4pPr lvl="3">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4pPr>
            <a:lvl5pPr lvl="4">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5pPr>
            <a:lvl6pPr lvl="5">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6pPr>
            <a:lvl7pPr lvl="6">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7pPr>
            <a:lvl8pPr lvl="7">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8pPr>
            <a:lvl9pPr lvl="8">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9pPr>
          </a:lstStyle>
          <a:p>
            <a:endParaRPr/>
          </a:p>
        </p:txBody>
      </p:sp>
      <p:sp>
        <p:nvSpPr>
          <p:cNvPr id="8" name="Google Shape;8;p1"/>
          <p:cNvSpPr txBox="1">
            <a:spLocks noGrp="1"/>
          </p:cNvSpPr>
          <p:nvPr>
            <p:ph type="body" idx="1"/>
          </p:nvPr>
        </p:nvSpPr>
        <p:spPr>
          <a:xfrm>
            <a:off x="1069625" y="1958050"/>
            <a:ext cx="4608300" cy="2618400"/>
          </a:xfrm>
          <a:prstGeom prst="rect">
            <a:avLst/>
          </a:prstGeom>
          <a:noFill/>
          <a:ln>
            <a:noFill/>
          </a:ln>
        </p:spPr>
        <p:txBody>
          <a:bodyPr spcFirstLastPara="1" wrap="square" lIns="91425" tIns="91425" rIns="91425" bIns="91425" anchor="t" anchorCtr="0">
            <a:noAutofit/>
          </a:bodyPr>
          <a:lstStyle>
            <a:lvl1pPr marL="457200" lvl="0" indent="-330200">
              <a:spcBef>
                <a:spcPts val="60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1pPr>
            <a:lvl2pPr marL="914400" lvl="1" indent="-330200">
              <a:spcBef>
                <a:spcPts val="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2pPr>
            <a:lvl3pPr marL="1371600" lvl="2" indent="-330200">
              <a:spcBef>
                <a:spcPts val="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3pPr>
            <a:lvl4pPr marL="1828800" lvl="3"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4pPr>
            <a:lvl5pPr marL="2286000" lvl="4"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5pPr>
            <a:lvl6pPr marL="2743200" lvl="5"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6pPr>
            <a:lvl7pPr marL="3200400" lvl="6"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7pPr>
            <a:lvl8pPr marL="3657600" lvl="7"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8pPr>
            <a:lvl9pPr marL="4114800" lvl="8"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7" r:id="rId6"/>
    <p:sldLayoutId id="2147483658" r:id="rId7"/>
    <p:sldLayoutId id="2147483659"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6.jpg"/><Relationship Id="rId5" Type="http://schemas.openxmlformats.org/officeDocument/2006/relationships/image" Target="../media/image25.jpg"/><Relationship Id="rId4" Type="http://schemas.openxmlformats.org/officeDocument/2006/relationships/image" Target="../media/image24.jpg"/></Relationships>
</file>

<file path=ppt/slides/_rels/slide1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9.jpg"/><Relationship Id="rId4" Type="http://schemas.openxmlformats.org/officeDocument/2006/relationships/image" Target="../media/image28.jpg"/></Relationships>
</file>

<file path=ppt/slides/_rels/slide1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1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37.jpeg"/></Relationships>
</file>

<file path=ppt/slides/_rels/slide18.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39.jpeg"/><Relationship Id="rId4" Type="http://schemas.openxmlformats.org/officeDocument/2006/relationships/image" Target="../media/image38.jpeg"/></Relationships>
</file>

<file path=ppt/slides/_rels/slide19.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2.jpeg"/></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43.jpg"/><Relationship Id="rId4" Type="http://schemas.openxmlformats.org/officeDocument/2006/relationships/image" Target="../media/image19.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45.jpeg"/></Relationships>
</file>

<file path=ppt/slides/_rels/slide24.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47.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2.jpg"/><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jpg"/></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9.jpg"/><Relationship Id="rId4" Type="http://schemas.openxmlformats.org/officeDocument/2006/relationships/image" Target="../media/image18.jpg"/></Relationships>
</file>

<file path=ppt/slides/_rels/slide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2.jp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28434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1"/>
          <p:cNvSpPr txBox="1">
            <a:spLocks noGrp="1"/>
          </p:cNvSpPr>
          <p:nvPr>
            <p:ph type="body" idx="1"/>
          </p:nvPr>
        </p:nvSpPr>
        <p:spPr>
          <a:xfrm>
            <a:off x="246580" y="585627"/>
            <a:ext cx="5219473" cy="4325420"/>
          </a:xfrm>
          <a:prstGeom prst="rect">
            <a:avLst/>
          </a:prstGeom>
        </p:spPr>
        <p:txBody>
          <a:bodyPr spcFirstLastPara="1" wrap="square" lIns="91425" tIns="91425" rIns="91425" bIns="91425" anchor="t" anchorCtr="0">
            <a:noAutofit/>
          </a:bodyPr>
          <a:lstStyle/>
          <a:p>
            <a:pPr algn="just">
              <a:buClrTx/>
              <a:buFont typeface="Wingdings" panose="05000000000000000000" pitchFamily="2" charset="2"/>
              <a:buChar char="q"/>
            </a:pPr>
            <a:endParaRPr lang="en-US" dirty="0"/>
          </a:p>
          <a:p>
            <a:pPr algn="just">
              <a:buClrTx/>
              <a:buFont typeface="Wingdings" panose="05000000000000000000" pitchFamily="2" charset="2"/>
              <a:buChar char="q"/>
            </a:pPr>
            <a:endParaRPr lang="en-US" dirty="0"/>
          </a:p>
          <a:p>
            <a:pPr algn="just">
              <a:buClrTx/>
              <a:buFont typeface="Wingdings" panose="05000000000000000000" pitchFamily="2" charset="2"/>
              <a:buChar char="q"/>
            </a:pPr>
            <a:r>
              <a:rPr lang="en-US" dirty="0"/>
              <a:t>The manufacturer uses this data to identify where the product was distributed and track the Retailer's inventory hence,</a:t>
            </a:r>
          </a:p>
          <a:p>
            <a:pPr algn="just"/>
            <a:r>
              <a:rPr lang="en-US" dirty="0"/>
              <a:t>the manufacturer can make the product running out of stock or available,</a:t>
            </a:r>
          </a:p>
          <a:p>
            <a:pPr algn="just">
              <a:buClrTx/>
              <a:buFont typeface="Wingdings" panose="05000000000000000000" pitchFamily="2" charset="2"/>
              <a:buChar char="q"/>
            </a:pPr>
            <a:r>
              <a:rPr lang="en-US" dirty="0"/>
              <a:t>Next this products are packed and parcel to different retailers. Each retailer has a barcode reader to track the products coming from different manufacturers, manage inventory, check special instructions and many more.</a:t>
            </a:r>
          </a:p>
          <a:p>
            <a:pPr algn="just">
              <a:buClrTx/>
              <a:buFont typeface="Wingdings" panose="05000000000000000000" pitchFamily="2" charset="2"/>
              <a:buChar char="q"/>
            </a:pPr>
            <a:endParaRPr lang="en-US" dirty="0"/>
          </a:p>
          <a:p>
            <a:pPr marL="0" lvl="0" indent="0" algn="l" rtl="0">
              <a:spcBef>
                <a:spcPts val="600"/>
              </a:spcBef>
              <a:spcAft>
                <a:spcPts val="0"/>
              </a:spcAft>
              <a:buNone/>
            </a:pPr>
            <a:endParaRPr dirty="0"/>
          </a:p>
        </p:txBody>
      </p:sp>
      <p:sp>
        <p:nvSpPr>
          <p:cNvPr id="227" name="Google Shape;227;p21"/>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7828" y="1203121"/>
            <a:ext cx="2762820" cy="279101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3872" y="3515673"/>
            <a:ext cx="1856138" cy="144539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6112" t="6738" r="23111" b="7828"/>
          <a:stretch/>
        </p:blipFill>
        <p:spPr>
          <a:xfrm>
            <a:off x="6682674" y="0"/>
            <a:ext cx="1354641" cy="113576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p:cNvPicPr>
            <a:picLocks noChangeAspect="1"/>
          </p:cNvPicPr>
          <p:nvPr/>
        </p:nvPicPr>
        <p:blipFill rotWithShape="1">
          <a:blip r:embed="rId6">
            <a:extLst>
              <a:ext uri="{28A0092B-C50C-407E-A947-70E740481C1C}">
                <a14:useLocalDpi xmlns:a14="http://schemas.microsoft.com/office/drawing/2010/main" val="0"/>
              </a:ext>
            </a:extLst>
          </a:blip>
          <a:srcRect l="2395" t="-166" r="6915"/>
          <a:stretch/>
        </p:blipFill>
        <p:spPr>
          <a:xfrm>
            <a:off x="5543070" y="269574"/>
            <a:ext cx="976246" cy="105113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006440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1"/>
          <p:cNvSpPr txBox="1">
            <a:spLocks noGrp="1"/>
          </p:cNvSpPr>
          <p:nvPr>
            <p:ph type="body" idx="1"/>
          </p:nvPr>
        </p:nvSpPr>
        <p:spPr>
          <a:xfrm>
            <a:off x="246580" y="893852"/>
            <a:ext cx="5219473" cy="3682598"/>
          </a:xfrm>
          <a:prstGeom prst="rect">
            <a:avLst/>
          </a:prstGeom>
        </p:spPr>
        <p:txBody>
          <a:bodyPr spcFirstLastPara="1" wrap="square" lIns="91425" tIns="91425" rIns="91425" bIns="91425" anchor="t" anchorCtr="0">
            <a:noAutofit/>
          </a:bodyPr>
          <a:lstStyle/>
          <a:p>
            <a:pPr algn="just">
              <a:buClrTx/>
              <a:buFont typeface="Wingdings" panose="05000000000000000000" pitchFamily="2" charset="2"/>
              <a:buChar char="q"/>
            </a:pPr>
            <a:r>
              <a:rPr lang="en-US" dirty="0"/>
              <a:t>The compressor of air conditioner has an embedded(tightly attach)  sensor that emits(get) data regarding its health and temperature. This data is not allies continuously allowing the customer care to contact you for the repair work in time.</a:t>
            </a:r>
          </a:p>
          <a:p>
            <a:pPr algn="just">
              <a:buClrTx/>
              <a:buFont typeface="Wingdings" panose="05000000000000000000" pitchFamily="2" charset="2"/>
              <a:buChar char="q"/>
            </a:pPr>
            <a:r>
              <a:rPr lang="en-US" dirty="0"/>
              <a:t>This is just one of the million scenarios.</a:t>
            </a:r>
            <a:br>
              <a:rPr lang="en-US" dirty="0"/>
            </a:br>
            <a:r>
              <a:rPr lang="en-US" dirty="0"/>
              <a:t>We have Smart appliances, Smart Cars,</a:t>
            </a:r>
            <a:br>
              <a:rPr lang="en-US" dirty="0"/>
            </a:br>
            <a:r>
              <a:rPr lang="en-US" dirty="0"/>
              <a:t>Smart Homes, smart Cities where iot is redefining our lifestyle and transforming</a:t>
            </a:r>
            <a:br>
              <a:rPr lang="en-US" dirty="0"/>
            </a:br>
            <a:r>
              <a:rPr lang="en-US" dirty="0"/>
              <a:t>the way we interact with Technologies.</a:t>
            </a:r>
          </a:p>
          <a:p>
            <a:pPr marL="0" lvl="0" indent="0" algn="l" rtl="0">
              <a:spcBef>
                <a:spcPts val="600"/>
              </a:spcBef>
              <a:spcAft>
                <a:spcPts val="0"/>
              </a:spcAft>
              <a:buNone/>
            </a:pPr>
            <a:endParaRPr dirty="0"/>
          </a:p>
        </p:txBody>
      </p:sp>
      <p:sp>
        <p:nvSpPr>
          <p:cNvPr id="227" name="Google Shape;227;p21"/>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9429" y="1028273"/>
            <a:ext cx="3111731" cy="3040294"/>
          </a:xfrm>
          <a:prstGeom prst="ellipse">
            <a:avLst/>
          </a:prstGeom>
          <a:ln>
            <a:noFill/>
          </a:ln>
          <a:effectLst>
            <a:softEdge rad="112500"/>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7281" y="0"/>
            <a:ext cx="1524295" cy="1435329"/>
          </a:xfrm>
          <a:prstGeom prst="ellipse">
            <a:avLst/>
          </a:prstGeom>
          <a:ln>
            <a:noFill/>
          </a:ln>
          <a:effectLst>
            <a:softEdge rad="112500"/>
          </a:effec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57926" y="3350794"/>
            <a:ext cx="1853038" cy="1943430"/>
          </a:xfrm>
          <a:prstGeom prst="ellipse">
            <a:avLst/>
          </a:prstGeom>
          <a:ln>
            <a:noFill/>
          </a:ln>
          <a:effectLst>
            <a:softEdge rad="112500"/>
          </a:effectLst>
        </p:spPr>
      </p:pic>
    </p:spTree>
    <p:extLst>
      <p:ext uri="{BB962C8B-B14F-4D97-AF65-F5344CB8AC3E}">
        <p14:creationId xmlns:p14="http://schemas.microsoft.com/office/powerpoint/2010/main" val="11557161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ctrTitle"/>
          </p:nvPr>
        </p:nvSpPr>
        <p:spPr>
          <a:xfrm>
            <a:off x="2506895" y="496370"/>
            <a:ext cx="4263775" cy="859819"/>
          </a:xfrm>
          <a:prstGeom prst="rect">
            <a:avLst/>
          </a:prstGeom>
        </p:spPr>
        <p:txBody>
          <a:bodyPr spcFirstLastPara="1" wrap="square" lIns="91425" tIns="91425" rIns="91425" bIns="91425" anchor="b" anchorCtr="0">
            <a:noAutofit/>
          </a:bodyPr>
          <a:lstStyle/>
          <a:p>
            <a:pPr marL="285750" indent="-285750" algn="just">
              <a:buSzPct val="100000"/>
              <a:buFont typeface="Wingdings" panose="05000000000000000000" pitchFamily="2" charset="2"/>
              <a:buChar char="q"/>
            </a:pPr>
            <a:r>
              <a:rPr lang="en-US" sz="1400" b="0" dirty="0"/>
              <a:t>The future of IOT industry is huge. Business Insider intelligence estimates that 24 billion IOT devices will be installed by 2025.  </a:t>
            </a:r>
            <a:endParaRPr sz="1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959" y="496370"/>
            <a:ext cx="1852774" cy="18288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0850" y="1447800"/>
            <a:ext cx="6153150" cy="3695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303973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ctrTitle"/>
          </p:nvPr>
        </p:nvSpPr>
        <p:spPr>
          <a:xfrm>
            <a:off x="2506895" y="308226"/>
            <a:ext cx="4263775" cy="1345914"/>
          </a:xfrm>
          <a:prstGeom prst="rect">
            <a:avLst/>
          </a:prstGeom>
        </p:spPr>
        <p:txBody>
          <a:bodyPr spcFirstLastPara="1" wrap="square" lIns="91425" tIns="91425" rIns="91425" bIns="91425" anchor="b" anchorCtr="0">
            <a:noAutofit/>
          </a:bodyPr>
          <a:lstStyle/>
          <a:p>
            <a:r>
              <a:rPr lang="en-US" sz="1400" b="0" dirty="0"/>
              <a:t> ITC predicts that IOT Revenue will reach around three hundred and fifty seven billion</a:t>
            </a:r>
            <a:br>
              <a:rPr lang="en-US" sz="1400" b="0" dirty="0"/>
            </a:br>
            <a:r>
              <a:rPr lang="en-US" sz="1400" b="0" dirty="0"/>
              <a:t>in 2025 resulting in a lot of job opportunities</a:t>
            </a:r>
            <a:br>
              <a:rPr lang="en-US" sz="1400" b="0" dirty="0"/>
            </a:br>
            <a:r>
              <a:rPr lang="en-US" sz="1400" b="0" dirty="0"/>
              <a:t>in the IT industry.</a:t>
            </a:r>
            <a:br>
              <a:rPr lang="en-US" sz="1400" b="0" dirty="0"/>
            </a:br>
            <a:endParaRPr sz="1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959" y="496370"/>
            <a:ext cx="1852774" cy="18288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733" y="1808990"/>
            <a:ext cx="6493267" cy="33345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240218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6"/>
          <p:cNvSpPr txBox="1">
            <a:spLocks noGrp="1"/>
          </p:cNvSpPr>
          <p:nvPr>
            <p:ph type="ctrTitle" idx="4294967295"/>
          </p:nvPr>
        </p:nvSpPr>
        <p:spPr>
          <a:xfrm>
            <a:off x="2351788" y="708917"/>
            <a:ext cx="4608000" cy="16313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IOT AND DISTRIBUTED SYSTEM</a:t>
            </a:r>
            <a:endParaRPr sz="3200" dirty="0"/>
          </a:p>
        </p:txBody>
      </p:sp>
      <p:sp>
        <p:nvSpPr>
          <p:cNvPr id="168" name="Google Shape;168;p16"/>
          <p:cNvSpPr txBox="1">
            <a:spLocks noGrp="1"/>
          </p:cNvSpPr>
          <p:nvPr>
            <p:ph type="subTitle" idx="4294967295"/>
          </p:nvPr>
        </p:nvSpPr>
        <p:spPr>
          <a:xfrm>
            <a:off x="2044556" y="2126751"/>
            <a:ext cx="5393933" cy="1917826"/>
          </a:xfrm>
          <a:prstGeom prst="rect">
            <a:avLst/>
          </a:prstGeom>
        </p:spPr>
        <p:txBody>
          <a:bodyPr spcFirstLastPara="1" wrap="square" lIns="91425" tIns="91425" rIns="91425" bIns="91425" anchor="t" anchorCtr="0">
            <a:noAutofit/>
          </a:bodyPr>
          <a:lstStyle/>
          <a:p>
            <a:r>
              <a:rPr lang="en-US" sz="1400" b="1" dirty="0"/>
              <a:t>Highly distributed</a:t>
            </a:r>
            <a:endParaRPr lang="en-US" sz="1400" dirty="0"/>
          </a:p>
          <a:p>
            <a:r>
              <a:rPr lang="en-US" sz="1400" dirty="0"/>
              <a:t>IOT systems can span whole buildings, span whole cities, and even span the globe. </a:t>
            </a:r>
          </a:p>
          <a:p>
            <a:r>
              <a:rPr lang="en-US" sz="1400" dirty="0"/>
              <a:t>Today there are officially more mobile devices than people in the world</a:t>
            </a:r>
          </a:p>
          <a:p>
            <a:pPr marL="469900" indent="-342900">
              <a:buFont typeface="+mj-lt"/>
              <a:buAutoNum type="arabicPeriod"/>
            </a:pPr>
            <a:r>
              <a:rPr lang="en-US" sz="1400" b="1" dirty="0"/>
              <a:t>Centralized systems</a:t>
            </a:r>
          </a:p>
          <a:p>
            <a:pPr marL="469900" indent="-342900">
              <a:buFont typeface="+mj-lt"/>
              <a:buAutoNum type="arabicPeriod"/>
            </a:pPr>
            <a:r>
              <a:rPr lang="en-US" sz="1400" b="1" dirty="0"/>
              <a:t>Decentralized Systems</a:t>
            </a:r>
            <a:endParaRPr lang="en-US" sz="1400" dirty="0"/>
          </a:p>
          <a:p>
            <a:pPr>
              <a:buFont typeface="Wingdings" panose="05000000000000000000" pitchFamily="2" charset="2"/>
              <a:buChar char="q"/>
            </a:pPr>
            <a:endParaRPr lang="en-US" sz="1400" dirty="0"/>
          </a:p>
          <a:p>
            <a:pPr marL="0" lvl="0" indent="0" algn="l" rtl="0">
              <a:spcBef>
                <a:spcPts val="600"/>
              </a:spcBef>
              <a:spcAft>
                <a:spcPts val="0"/>
              </a:spcAft>
              <a:buNone/>
            </a:pPr>
            <a:endParaRPr b="1" dirty="0"/>
          </a:p>
        </p:txBody>
      </p:sp>
      <p:sp>
        <p:nvSpPr>
          <p:cNvPr id="169" name="Google Shape;169;p1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170" name="Google Shape;170;p16"/>
          <p:cNvSpPr/>
          <p:nvPr/>
        </p:nvSpPr>
        <p:spPr>
          <a:xfrm>
            <a:off x="1804239" y="1506373"/>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2958" y="3414737"/>
            <a:ext cx="2822141" cy="1417834"/>
          </a:xfrm>
          <a:prstGeom prst="rect">
            <a:avLst/>
          </a:prstGeom>
        </p:spPr>
      </p:pic>
    </p:spTree>
    <p:extLst>
      <p:ext uri="{BB962C8B-B14F-4D97-AF65-F5344CB8AC3E}">
        <p14:creationId xmlns:p14="http://schemas.microsoft.com/office/powerpoint/2010/main" val="36514647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1"/>
          <p:cNvSpPr txBox="1">
            <a:spLocks noGrp="1"/>
          </p:cNvSpPr>
          <p:nvPr>
            <p:ph type="body" idx="1"/>
          </p:nvPr>
        </p:nvSpPr>
        <p:spPr>
          <a:xfrm>
            <a:off x="246580" y="893852"/>
            <a:ext cx="5219473" cy="3682598"/>
          </a:xfrm>
          <a:prstGeom prst="rect">
            <a:avLst/>
          </a:prstGeom>
        </p:spPr>
        <p:txBody>
          <a:bodyPr spcFirstLastPara="1" wrap="square" lIns="91425" tIns="91425" rIns="91425" bIns="91425" anchor="t" anchorCtr="0">
            <a:noAutofit/>
          </a:bodyPr>
          <a:lstStyle/>
          <a:p>
            <a:pPr algn="just">
              <a:buClrTx/>
              <a:buFont typeface="Wingdings" panose="05000000000000000000" pitchFamily="2" charset="2"/>
              <a:buChar char="q"/>
            </a:pPr>
            <a:r>
              <a:rPr lang="en-US" b="1" dirty="0"/>
              <a:t>Distributed Systems</a:t>
            </a:r>
          </a:p>
          <a:p>
            <a:pPr marL="139700" indent="0" algn="just">
              <a:buClrTx/>
              <a:buNone/>
            </a:pPr>
            <a:r>
              <a:rPr lang="en-US" dirty="0"/>
              <a:t>The nodes are not collocated but distributed geographically. It avoids the centralization completely. The main idea for the distributed network lies in the concept that everyone gets access, and everyone gets equal access. Nodes are often arranged in the structure of trees, known as binary trees.</a:t>
            </a:r>
          </a:p>
          <a:p>
            <a:pPr marL="139700" indent="0" algn="just">
              <a:buClrTx/>
              <a:buNone/>
            </a:pPr>
            <a:r>
              <a:rPr lang="en-US" dirty="0"/>
              <a:t>Most current </a:t>
            </a:r>
            <a:r>
              <a:rPr lang="en-US" dirty="0" err="1"/>
              <a:t>IoT</a:t>
            </a:r>
            <a:r>
              <a:rPr lang="en-US" dirty="0"/>
              <a:t> architectures use cloud computing which is centralized. </a:t>
            </a:r>
          </a:p>
        </p:txBody>
      </p:sp>
      <p:sp>
        <p:nvSpPr>
          <p:cNvPr id="227" name="Google Shape;227;p21"/>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16667" r="16667"/>
          <a:stretch/>
        </p:blipFill>
        <p:spPr>
          <a:xfrm>
            <a:off x="6325427" y="1006498"/>
            <a:ext cx="3121180" cy="31211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0002406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ctrTitle"/>
          </p:nvPr>
        </p:nvSpPr>
        <p:spPr>
          <a:xfrm>
            <a:off x="2722652" y="1181529"/>
            <a:ext cx="4089114" cy="1304817"/>
          </a:xfrm>
          <a:prstGeom prst="rect">
            <a:avLst/>
          </a:prstGeom>
        </p:spPr>
        <p:txBody>
          <a:bodyPr spcFirstLastPara="1" wrap="square" lIns="91425" tIns="91425" rIns="91425" bIns="91425" anchor="b" anchorCtr="0">
            <a:noAutofit/>
          </a:bodyPr>
          <a:lstStyle/>
          <a:p>
            <a:pPr algn="just"/>
            <a:r>
              <a:rPr lang="en-US" sz="1400" b="0" dirty="0"/>
              <a:t>The formulation of a distributed approach has the attractive property that software can be run in parallel among the nodes and near to where the computing is actually needed thus reducing the transfer of data between the individual nodes.</a:t>
            </a:r>
            <a:br>
              <a:rPr lang="en-US" sz="1400" b="0" dirty="0"/>
            </a:br>
            <a:endParaRPr sz="1400" dirty="0"/>
          </a:p>
        </p:txBody>
      </p:sp>
      <p:sp>
        <p:nvSpPr>
          <p:cNvPr id="176" name="Google Shape;176;p17"/>
          <p:cNvSpPr txBox="1">
            <a:spLocks noGrp="1"/>
          </p:cNvSpPr>
          <p:nvPr>
            <p:ph type="subTitle" idx="1"/>
          </p:nvPr>
        </p:nvSpPr>
        <p:spPr>
          <a:xfrm>
            <a:off x="2203770" y="2305746"/>
            <a:ext cx="4197031" cy="2029431"/>
          </a:xfrm>
          <a:prstGeom prst="rect">
            <a:avLst/>
          </a:prstGeom>
        </p:spPr>
        <p:txBody>
          <a:bodyPr spcFirstLastPara="1" wrap="square" lIns="91425" tIns="91425" rIns="91425" bIns="91425" anchor="t" anchorCtr="0">
            <a:noAutofit/>
          </a:bodyPr>
          <a:lstStyle/>
          <a:p>
            <a:pPr marL="0" lvl="0" indent="0" algn="just"/>
            <a:r>
              <a:rPr lang="en-US" dirty="0"/>
              <a:t>That said distributed computing is not easy, like other areas in computer science, distributed computing spans a wide range of subjects from the applied to the very theoretical. The simplest model of distributed computing is a synchronous system where all nodes operate in a lockstep fashion(LOCAL). Modern IOT architectures therefore required a combination of decentralized and distributed systems </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0745" t="4844" r="9038" b="5837"/>
          <a:stretch/>
        </p:blipFill>
        <p:spPr>
          <a:xfrm>
            <a:off x="850185" y="577897"/>
            <a:ext cx="1628455" cy="163538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1766" y="577897"/>
            <a:ext cx="2121696" cy="13260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05412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BLOCK CHAIN</a:t>
            </a:r>
            <a:r>
              <a:rPr lang="en" dirty="0" smtClean="0"/>
              <a:t>:</a:t>
            </a:r>
            <a:endParaRPr dirty="0"/>
          </a:p>
        </p:txBody>
      </p:sp>
      <p:sp>
        <p:nvSpPr>
          <p:cNvPr id="155" name="Google Shape;155;p15"/>
          <p:cNvSpPr txBox="1">
            <a:spLocks noGrp="1"/>
          </p:cNvSpPr>
          <p:nvPr>
            <p:ph type="body" idx="1"/>
          </p:nvPr>
        </p:nvSpPr>
        <p:spPr>
          <a:xfrm>
            <a:off x="457201" y="1958050"/>
            <a:ext cx="5131941" cy="2973546"/>
          </a:xfrm>
          <a:prstGeom prst="rect">
            <a:avLst/>
          </a:prstGeom>
        </p:spPr>
        <p:txBody>
          <a:bodyPr spcFirstLastPara="1" wrap="square" lIns="91425" tIns="91425" rIns="91425" bIns="91425" anchor="t" anchorCtr="0">
            <a:noAutofit/>
          </a:bodyPr>
          <a:lstStyle/>
          <a:p>
            <a:pPr marL="285750" indent="-285750">
              <a:buClr>
                <a:schemeClr val="dk1"/>
              </a:buClr>
              <a:buSzPts val="1100"/>
              <a:buFont typeface="Wingdings" panose="05000000000000000000" pitchFamily="2" charset="2"/>
              <a:buChar char="q"/>
            </a:pPr>
            <a:r>
              <a:rPr lang="en-US" dirty="0" smtClean="0"/>
              <a:t>Block chain </a:t>
            </a:r>
            <a:r>
              <a:rPr lang="en-US" dirty="0"/>
              <a:t>technology is becoming increasingly attractive to the next generation, as it is uniquely suited to the information era. </a:t>
            </a:r>
            <a:endParaRPr lang="en-US" dirty="0" smtClean="0"/>
          </a:p>
          <a:p>
            <a:pPr marL="285750" indent="-285750">
              <a:buClr>
                <a:schemeClr val="dk1"/>
              </a:buClr>
              <a:buSzPts val="1100"/>
              <a:buFont typeface="Wingdings" panose="05000000000000000000" pitchFamily="2" charset="2"/>
              <a:buChar char="q"/>
            </a:pPr>
            <a:r>
              <a:rPr lang="en-US" dirty="0" smtClean="0"/>
              <a:t>Block chain </a:t>
            </a:r>
            <a:r>
              <a:rPr lang="en-US" dirty="0"/>
              <a:t>technology can also be applied to the Internet of Things (IoT). </a:t>
            </a:r>
            <a:endParaRPr lang="en-US" dirty="0" smtClean="0"/>
          </a:p>
          <a:p>
            <a:pPr marL="285750" indent="-285750">
              <a:buClr>
                <a:schemeClr val="dk1"/>
              </a:buClr>
              <a:buSzPts val="1100"/>
              <a:buFont typeface="Wingdings" panose="05000000000000000000" pitchFamily="2" charset="2"/>
              <a:buChar char="q"/>
            </a:pPr>
            <a:r>
              <a:rPr lang="en-US" dirty="0" smtClean="0"/>
              <a:t>The </a:t>
            </a:r>
            <a:r>
              <a:rPr lang="en-US" dirty="0"/>
              <a:t>advancement of IoT technology in various domains has led to substantial progress in distributed systems</a:t>
            </a:r>
            <a:r>
              <a:rPr lang="en-US" dirty="0" smtClean="0"/>
              <a:t>.</a:t>
            </a:r>
          </a:p>
          <a:p>
            <a:pPr marL="285750" indent="-285750">
              <a:buClr>
                <a:schemeClr val="dk1"/>
              </a:buClr>
              <a:buSzPts val="1100"/>
              <a:buFont typeface="Wingdings" panose="05000000000000000000" pitchFamily="2" charset="2"/>
              <a:buChar char="q"/>
            </a:pPr>
            <a:r>
              <a:rPr lang="en-US" dirty="0" smtClean="0"/>
              <a:t> Block chain </a:t>
            </a:r>
            <a:r>
              <a:rPr lang="en-US" dirty="0"/>
              <a:t>concept requires a decentralized data management system for storing and sharing the data and transactions in the network.</a:t>
            </a:r>
            <a:endParaRPr dirty="0">
              <a:solidFill>
                <a:srgbClr val="000000"/>
              </a:solidFill>
            </a:endParaRPr>
          </a:p>
        </p:txBody>
      </p:sp>
      <p:sp>
        <p:nvSpPr>
          <p:cNvPr id="157" name="Google Shape;157;p1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grpSp>
        <p:nvGrpSpPr>
          <p:cNvPr id="158" name="Google Shape;158;p15"/>
          <p:cNvGrpSpPr/>
          <p:nvPr/>
        </p:nvGrpSpPr>
        <p:grpSpPr>
          <a:xfrm>
            <a:off x="7227977" y="2052723"/>
            <a:ext cx="1212302" cy="1038068"/>
            <a:chOff x="1934025" y="1001650"/>
            <a:chExt cx="415300" cy="355600"/>
          </a:xfrm>
        </p:grpSpPr>
        <p:sp>
          <p:nvSpPr>
            <p:cNvPr id="159" name="Google Shape;159;p15"/>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2" name="Picture 4" descr="Enterprise Blockchain Security 2020-2 - NSFOCUS, Inc., a global network and cyber  security leader, protects enterprises and carriers from advanced cyber  attac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1864" y="209193"/>
            <a:ext cx="2238375" cy="234063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op 5 Blockchain Security Issues in 20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4100" y="2842252"/>
            <a:ext cx="2686739" cy="1551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9177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6"/>
          <p:cNvSpPr txBox="1">
            <a:spLocks noGrp="1"/>
          </p:cNvSpPr>
          <p:nvPr>
            <p:ph type="ctrTitle" idx="4294967295"/>
          </p:nvPr>
        </p:nvSpPr>
        <p:spPr>
          <a:xfrm>
            <a:off x="1160980" y="708917"/>
            <a:ext cx="5798808" cy="1631370"/>
          </a:xfrm>
          <a:prstGeom prst="rect">
            <a:avLst/>
          </a:prstGeom>
        </p:spPr>
        <p:txBody>
          <a:bodyPr spcFirstLastPara="1" wrap="square" lIns="91425" tIns="91425" rIns="91425" bIns="91425" anchor="b" anchorCtr="0">
            <a:noAutofit/>
          </a:bodyPr>
          <a:lstStyle/>
          <a:p>
            <a:pPr lvl="0" algn="ctr"/>
            <a:r>
              <a:rPr lang="en-US" sz="4000" dirty="0"/>
              <a:t>BLOCKCHAIN FACTORS and </a:t>
            </a:r>
            <a:r>
              <a:rPr lang="en-US" sz="4000" dirty="0" smtClean="0"/>
              <a:t>ISSUES</a:t>
            </a:r>
            <a:endParaRPr sz="4000" dirty="0"/>
          </a:p>
        </p:txBody>
      </p:sp>
      <p:sp>
        <p:nvSpPr>
          <p:cNvPr id="168" name="Google Shape;168;p16"/>
          <p:cNvSpPr txBox="1">
            <a:spLocks noGrp="1"/>
          </p:cNvSpPr>
          <p:nvPr>
            <p:ph type="subTitle" idx="4294967295"/>
          </p:nvPr>
        </p:nvSpPr>
        <p:spPr>
          <a:xfrm>
            <a:off x="2044556" y="2340287"/>
            <a:ext cx="5393933" cy="1704290"/>
          </a:xfrm>
          <a:prstGeom prst="rect">
            <a:avLst/>
          </a:prstGeom>
        </p:spPr>
        <p:txBody>
          <a:bodyPr spcFirstLastPara="1" wrap="square" lIns="91425" tIns="91425" rIns="91425" bIns="91425" anchor="t" anchorCtr="0">
            <a:noAutofit/>
          </a:bodyPr>
          <a:lstStyle/>
          <a:p>
            <a:r>
              <a:rPr lang="en-US" sz="1400" dirty="0"/>
              <a:t>This </a:t>
            </a:r>
            <a:r>
              <a:rPr lang="en-US" sz="1400" dirty="0" smtClean="0"/>
              <a:t>slides </a:t>
            </a:r>
            <a:r>
              <a:rPr lang="en-US" sz="1400" dirty="0"/>
              <a:t>discusses the key factors and issues related to blockchain implementation in smart networks, including existing solutions and recommendations. </a:t>
            </a:r>
            <a:endParaRPr lang="en-US" sz="1400" dirty="0" smtClean="0"/>
          </a:p>
          <a:p>
            <a:endParaRPr lang="en-US" sz="1400" dirty="0"/>
          </a:p>
          <a:p>
            <a:pPr marL="0" lvl="0" indent="0" algn="l" rtl="0">
              <a:spcBef>
                <a:spcPts val="600"/>
              </a:spcBef>
              <a:spcAft>
                <a:spcPts val="0"/>
              </a:spcAft>
              <a:buNone/>
            </a:pPr>
            <a:endParaRPr b="1" dirty="0"/>
          </a:p>
        </p:txBody>
      </p:sp>
      <p:sp>
        <p:nvSpPr>
          <p:cNvPr id="169" name="Google Shape;169;p1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170" name="Google Shape;170;p16"/>
          <p:cNvSpPr/>
          <p:nvPr/>
        </p:nvSpPr>
        <p:spPr>
          <a:xfrm>
            <a:off x="1804239" y="1506373"/>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16667" r="16667"/>
          <a:stretch/>
        </p:blipFill>
        <p:spPr>
          <a:xfrm>
            <a:off x="6638925" y="3104284"/>
            <a:ext cx="2210738" cy="16867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28" name="Picture 4" descr="How Blockchain Technology Can Benefit the Internet of Thing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62" y="3385495"/>
            <a:ext cx="2060664" cy="153893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lockchain &amp; Security - Blockchain Platfor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832" y="206529"/>
            <a:ext cx="2454923" cy="1441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6412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ctrTitle"/>
          </p:nvPr>
        </p:nvSpPr>
        <p:spPr>
          <a:xfrm>
            <a:off x="2722652" y="452063"/>
            <a:ext cx="4017195" cy="1664413"/>
          </a:xfrm>
          <a:prstGeom prst="rect">
            <a:avLst/>
          </a:prstGeom>
        </p:spPr>
        <p:txBody>
          <a:bodyPr spcFirstLastPara="1" wrap="square" lIns="91425" tIns="91425" rIns="91425" bIns="91425" anchor="b" anchorCtr="0">
            <a:noAutofit/>
          </a:bodyPr>
          <a:lstStyle/>
          <a:p>
            <a:r>
              <a:rPr lang="en-US" sz="1400" dirty="0"/>
              <a:t>Decentralization: </a:t>
            </a:r>
            <a:br>
              <a:rPr lang="en-US" sz="1400" dirty="0"/>
            </a:br>
            <a:r>
              <a:rPr lang="en-US" sz="1400" b="0" dirty="0"/>
              <a:t>In blockchain technology, decentralization entails dispersing functions throughout a system rather than having all units connected with and controlled by a central authority; in other words, there is no central point of control. </a:t>
            </a:r>
            <a:endParaRPr sz="1400" b="0" dirty="0"/>
          </a:p>
        </p:txBody>
      </p:sp>
      <p:sp>
        <p:nvSpPr>
          <p:cNvPr id="176" name="Google Shape;176;p17"/>
          <p:cNvSpPr txBox="1">
            <a:spLocks noGrp="1"/>
          </p:cNvSpPr>
          <p:nvPr>
            <p:ph type="subTitle" idx="1"/>
          </p:nvPr>
        </p:nvSpPr>
        <p:spPr>
          <a:xfrm>
            <a:off x="2198670" y="2486346"/>
            <a:ext cx="4375530" cy="2291137"/>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a:t>. The decentralized nature of the data records used in blockchain technology exemplifies its revolutionary quality; blockchain networks use consensus protocols to secure nodes. </a:t>
            </a:r>
            <a:endParaRPr lang="en-US" dirty="0" smtClean="0"/>
          </a:p>
          <a:p>
            <a:pPr marL="0" lvl="0" indent="0"/>
            <a:endParaRPr lang="en-US" dirty="0" smtClean="0"/>
          </a:p>
        </p:txBody>
      </p:sp>
      <p:sp>
        <p:nvSpPr>
          <p:cNvPr id="7" name="AutoShape 8" descr="Application of Blockchain for Internet of Things: A Bibliometric Analysi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8" name="Picture 16" descr="A2 Chain: A Blockchain-Based Decentralized Authentication Scheme for  5G-Enabled I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502" y="533721"/>
            <a:ext cx="2343150" cy="1952625"/>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What Is a Decentralized Exchange (DEX)? | Binance Academ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5550" y="2486346"/>
            <a:ext cx="2647950" cy="2294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2552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46"/>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Team Presentation</a:t>
            </a:r>
            <a:endParaRPr dirty="0"/>
          </a:p>
        </p:txBody>
      </p:sp>
      <p:sp>
        <p:nvSpPr>
          <p:cNvPr id="658" name="Google Shape;658;p4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659" name="Google Shape;659;p46"/>
          <p:cNvPicPr preferRelativeResize="0"/>
          <p:nvPr/>
        </p:nvPicPr>
        <p:blipFill rotWithShape="1">
          <a:blip r:embed="rId3">
            <a:alphaModFix/>
          </a:blip>
          <a:srcRect l="19633" t="9820" b="9812"/>
          <a:stretch/>
        </p:blipFill>
        <p:spPr>
          <a:xfrm>
            <a:off x="21476" y="2064775"/>
            <a:ext cx="1489200" cy="1489200"/>
          </a:xfrm>
          <a:prstGeom prst="ellipse">
            <a:avLst/>
          </a:prstGeom>
          <a:noFill/>
          <a:ln>
            <a:noFill/>
          </a:ln>
        </p:spPr>
      </p:pic>
      <p:sp>
        <p:nvSpPr>
          <p:cNvPr id="660" name="Google Shape;660;p46"/>
          <p:cNvSpPr txBox="1"/>
          <p:nvPr/>
        </p:nvSpPr>
        <p:spPr>
          <a:xfrm>
            <a:off x="21477" y="3683800"/>
            <a:ext cx="1461524" cy="734100"/>
          </a:xfrm>
          <a:prstGeom prst="rect">
            <a:avLst/>
          </a:prstGeom>
          <a:noFill/>
          <a:ln>
            <a:noFill/>
          </a:ln>
        </p:spPr>
        <p:txBody>
          <a:bodyPr spcFirstLastPara="1" wrap="square" lIns="0" tIns="0" rIns="0" bIns="0" anchor="t" anchorCtr="0">
            <a:noAutofit/>
          </a:bodyPr>
          <a:lstStyle/>
          <a:p>
            <a:pPr lvl="0" algn="ctr"/>
            <a:r>
              <a:rPr lang="en-US" dirty="0">
                <a:solidFill>
                  <a:schemeClr val="tx1"/>
                </a:solidFill>
              </a:rPr>
              <a:t>Haseeb Mushtaq: F2019065226</a:t>
            </a:r>
            <a:r>
              <a:rPr lang="en" dirty="0">
                <a:latin typeface="Poppins"/>
                <a:ea typeface="Poppins"/>
                <a:cs typeface="Poppins"/>
                <a:sym typeface="Poppins"/>
              </a:rPr>
              <a:t/>
            </a:r>
            <a:br>
              <a:rPr lang="en" dirty="0">
                <a:latin typeface="Poppins"/>
                <a:ea typeface="Poppins"/>
                <a:cs typeface="Poppins"/>
                <a:sym typeface="Poppins"/>
              </a:rPr>
            </a:br>
            <a:endParaRPr dirty="0">
              <a:latin typeface="Poppins"/>
              <a:ea typeface="Poppins"/>
              <a:cs typeface="Poppins"/>
              <a:sym typeface="Poppins"/>
            </a:endParaRPr>
          </a:p>
        </p:txBody>
      </p:sp>
      <p:pic>
        <p:nvPicPr>
          <p:cNvPr id="661" name="Google Shape;661;p46"/>
          <p:cNvPicPr preferRelativeResize="0"/>
          <p:nvPr/>
        </p:nvPicPr>
        <p:blipFill rotWithShape="1">
          <a:blip r:embed="rId4">
            <a:alphaModFix/>
          </a:blip>
          <a:srcRect/>
          <a:stretch/>
        </p:blipFill>
        <p:spPr>
          <a:xfrm>
            <a:off x="1860510" y="2064775"/>
            <a:ext cx="1489200" cy="1489200"/>
          </a:xfrm>
          <a:prstGeom prst="ellipse">
            <a:avLst/>
          </a:prstGeom>
          <a:noFill/>
          <a:ln>
            <a:noFill/>
          </a:ln>
        </p:spPr>
      </p:pic>
      <p:sp>
        <p:nvSpPr>
          <p:cNvPr id="662" name="Google Shape;662;p46"/>
          <p:cNvSpPr txBox="1"/>
          <p:nvPr/>
        </p:nvSpPr>
        <p:spPr>
          <a:xfrm>
            <a:off x="1945851" y="3683800"/>
            <a:ext cx="1403860" cy="734100"/>
          </a:xfrm>
          <a:prstGeom prst="rect">
            <a:avLst/>
          </a:prstGeom>
          <a:noFill/>
          <a:ln>
            <a:noFill/>
          </a:ln>
        </p:spPr>
        <p:txBody>
          <a:bodyPr spcFirstLastPara="1" wrap="square" lIns="0" tIns="0" rIns="0" bIns="0" anchor="t" anchorCtr="0">
            <a:noAutofit/>
          </a:bodyPr>
          <a:lstStyle/>
          <a:p>
            <a:pPr lvl="0" algn="ctr">
              <a:spcBef>
                <a:spcPts val="400"/>
              </a:spcBef>
              <a:spcAft>
                <a:spcPts val="400"/>
              </a:spcAft>
            </a:pPr>
            <a:r>
              <a:rPr lang="en-US" dirty="0">
                <a:solidFill>
                  <a:schemeClr val="tx1"/>
                </a:solidFill>
              </a:rPr>
              <a:t>Hafiz Ahmad Shahbaz: F2019065220</a:t>
            </a:r>
            <a:endParaRPr dirty="0">
              <a:latin typeface="Poppins"/>
              <a:ea typeface="Poppins"/>
              <a:cs typeface="Poppins"/>
              <a:sym typeface="Poppins"/>
            </a:endParaRPr>
          </a:p>
        </p:txBody>
      </p:sp>
      <p:pic>
        <p:nvPicPr>
          <p:cNvPr id="663" name="Google Shape;663;p46"/>
          <p:cNvPicPr preferRelativeResize="0"/>
          <p:nvPr/>
        </p:nvPicPr>
        <p:blipFill rotWithShape="1">
          <a:blip r:embed="rId5">
            <a:alphaModFix/>
          </a:blip>
          <a:srcRect l="47271" t="22330" b="24940"/>
          <a:stretch/>
        </p:blipFill>
        <p:spPr>
          <a:xfrm>
            <a:off x="3699544" y="2064775"/>
            <a:ext cx="1489200" cy="1489200"/>
          </a:xfrm>
          <a:prstGeom prst="ellipse">
            <a:avLst/>
          </a:prstGeom>
          <a:noFill/>
          <a:ln>
            <a:noFill/>
          </a:ln>
        </p:spPr>
      </p:pic>
      <p:sp>
        <p:nvSpPr>
          <p:cNvPr id="664" name="Google Shape;664;p46"/>
          <p:cNvSpPr txBox="1"/>
          <p:nvPr/>
        </p:nvSpPr>
        <p:spPr>
          <a:xfrm>
            <a:off x="3699545" y="3683800"/>
            <a:ext cx="1489200" cy="734100"/>
          </a:xfrm>
          <a:prstGeom prst="rect">
            <a:avLst/>
          </a:prstGeom>
          <a:noFill/>
          <a:ln>
            <a:noFill/>
          </a:ln>
        </p:spPr>
        <p:txBody>
          <a:bodyPr spcFirstLastPara="1" wrap="square" lIns="0" tIns="0" rIns="0" bIns="0" anchor="t" anchorCtr="0">
            <a:noAutofit/>
          </a:bodyPr>
          <a:lstStyle/>
          <a:p>
            <a:pPr algn="ctr">
              <a:spcBef>
                <a:spcPts val="400"/>
              </a:spcBef>
              <a:spcAft>
                <a:spcPts val="400"/>
              </a:spcAft>
            </a:pPr>
            <a:r>
              <a:rPr lang="en-US" dirty="0" err="1" smtClean="0">
                <a:solidFill>
                  <a:schemeClr val="tx1"/>
                </a:solidFill>
              </a:rPr>
              <a:t>Saher</a:t>
            </a:r>
            <a:r>
              <a:rPr lang="en-US" dirty="0" smtClean="0">
                <a:solidFill>
                  <a:schemeClr val="tx1"/>
                </a:solidFill>
              </a:rPr>
              <a:t> </a:t>
            </a:r>
            <a:r>
              <a:rPr lang="en-US" dirty="0" err="1" smtClean="0">
                <a:solidFill>
                  <a:schemeClr val="tx1"/>
                </a:solidFill>
              </a:rPr>
              <a:t>Alam</a:t>
            </a:r>
            <a:r>
              <a:rPr lang="en-US" dirty="0" smtClean="0">
                <a:solidFill>
                  <a:schemeClr val="tx1"/>
                </a:solidFill>
              </a:rPr>
              <a:t>: </a:t>
            </a:r>
            <a:r>
              <a:rPr lang="en-US" dirty="0">
                <a:latin typeface="Poppins"/>
                <a:ea typeface="Poppins"/>
                <a:cs typeface="Poppins"/>
                <a:sym typeface="Poppins"/>
              </a:rPr>
              <a:t>F2019065255</a:t>
            </a:r>
          </a:p>
          <a:p>
            <a:pPr lvl="0" algn="ctr">
              <a:spcBef>
                <a:spcPts val="400"/>
              </a:spcBef>
              <a:spcAft>
                <a:spcPts val="400"/>
              </a:spcAft>
            </a:pPr>
            <a:r>
              <a:rPr lang="en-US" dirty="0">
                <a:solidFill>
                  <a:schemeClr val="tx1"/>
                </a:solidFill>
              </a:rPr>
              <a:t/>
            </a:r>
            <a:br>
              <a:rPr lang="en-US" dirty="0">
                <a:solidFill>
                  <a:schemeClr val="tx1"/>
                </a:solidFill>
              </a:rPr>
            </a:br>
            <a:endParaRPr dirty="0">
              <a:latin typeface="Poppins"/>
              <a:ea typeface="Poppins"/>
              <a:cs typeface="Poppins"/>
              <a:sym typeface="Poppins"/>
            </a:endParaRPr>
          </a:p>
        </p:txBody>
      </p:sp>
      <p:pic>
        <p:nvPicPr>
          <p:cNvPr id="665" name="Google Shape;665;p46"/>
          <p:cNvPicPr preferRelativeResize="0"/>
          <p:nvPr/>
        </p:nvPicPr>
        <p:blipFill rotWithShape="1">
          <a:blip r:embed="rId6">
            <a:alphaModFix/>
          </a:blip>
          <a:srcRect t="3926" b="29406"/>
          <a:stretch/>
        </p:blipFill>
        <p:spPr>
          <a:xfrm>
            <a:off x="5538578" y="2064775"/>
            <a:ext cx="1489200" cy="1489200"/>
          </a:xfrm>
          <a:prstGeom prst="ellipse">
            <a:avLst/>
          </a:prstGeom>
          <a:noFill/>
          <a:ln>
            <a:noFill/>
          </a:ln>
        </p:spPr>
      </p:pic>
      <p:sp>
        <p:nvSpPr>
          <p:cNvPr id="666" name="Google Shape;666;p46"/>
          <p:cNvSpPr txBox="1"/>
          <p:nvPr/>
        </p:nvSpPr>
        <p:spPr>
          <a:xfrm>
            <a:off x="5538578" y="3683800"/>
            <a:ext cx="1489200" cy="734100"/>
          </a:xfrm>
          <a:prstGeom prst="rect">
            <a:avLst/>
          </a:prstGeom>
          <a:noFill/>
          <a:ln>
            <a:noFill/>
          </a:ln>
        </p:spPr>
        <p:txBody>
          <a:bodyPr spcFirstLastPara="1" wrap="square" lIns="0" tIns="0" rIns="0" bIns="0" anchor="t" anchorCtr="0">
            <a:noAutofit/>
          </a:bodyPr>
          <a:lstStyle/>
          <a:p>
            <a:pPr lvl="0" algn="ctr">
              <a:spcBef>
                <a:spcPts val="400"/>
              </a:spcBef>
              <a:spcAft>
                <a:spcPts val="400"/>
              </a:spcAft>
            </a:pPr>
            <a:r>
              <a:rPr lang="en-US" dirty="0" smtClean="0">
                <a:solidFill>
                  <a:schemeClr val="tx1"/>
                </a:solidFill>
              </a:rPr>
              <a:t>Ahmed </a:t>
            </a:r>
            <a:r>
              <a:rPr lang="en-US" dirty="0" err="1" smtClean="0">
                <a:solidFill>
                  <a:schemeClr val="tx1"/>
                </a:solidFill>
              </a:rPr>
              <a:t>Waleed</a:t>
            </a:r>
            <a:r>
              <a:rPr lang="en-US" dirty="0" smtClean="0">
                <a:solidFill>
                  <a:schemeClr val="tx1"/>
                </a:solidFill>
              </a:rPr>
              <a:t> </a:t>
            </a:r>
            <a:r>
              <a:rPr lang="en-US" dirty="0" err="1" smtClean="0">
                <a:solidFill>
                  <a:schemeClr val="tx1"/>
                </a:solidFill>
              </a:rPr>
              <a:t>Shahzad</a:t>
            </a:r>
            <a:r>
              <a:rPr lang="en-US" dirty="0" smtClean="0">
                <a:solidFill>
                  <a:schemeClr val="tx1"/>
                </a:solidFill>
              </a:rPr>
              <a:t>:</a:t>
            </a:r>
            <a:endParaRPr lang="en-US" dirty="0">
              <a:solidFill>
                <a:schemeClr val="tx1"/>
              </a:solidFill>
            </a:endParaRPr>
          </a:p>
          <a:p>
            <a:pPr lvl="0" algn="ctr">
              <a:spcBef>
                <a:spcPts val="400"/>
              </a:spcBef>
              <a:spcAft>
                <a:spcPts val="400"/>
              </a:spcAft>
            </a:pPr>
            <a:r>
              <a:rPr lang="en-US" dirty="0" smtClean="0">
                <a:solidFill>
                  <a:schemeClr val="tx1"/>
                </a:solidFill>
              </a:rPr>
              <a:t>F2019065222</a:t>
            </a:r>
            <a:endParaRPr dirty="0">
              <a:latin typeface="Poppins"/>
              <a:ea typeface="Poppins"/>
              <a:cs typeface="Poppins"/>
              <a:sym typeface="Poppins"/>
            </a:endParaRPr>
          </a:p>
        </p:txBody>
      </p:sp>
      <p:pic>
        <p:nvPicPr>
          <p:cNvPr id="12" name="Google Shape;665;p46"/>
          <p:cNvPicPr preferRelativeResize="0"/>
          <p:nvPr/>
        </p:nvPicPr>
        <p:blipFill rotWithShape="1">
          <a:blip r:embed="rId6">
            <a:alphaModFix/>
          </a:blip>
          <a:srcRect t="3926" b="29406"/>
          <a:stretch/>
        </p:blipFill>
        <p:spPr>
          <a:xfrm>
            <a:off x="7377611" y="2089853"/>
            <a:ext cx="1489200" cy="1489200"/>
          </a:xfrm>
          <a:prstGeom prst="ellipse">
            <a:avLst/>
          </a:prstGeom>
          <a:noFill/>
          <a:ln>
            <a:noFill/>
          </a:ln>
        </p:spPr>
      </p:pic>
      <p:sp>
        <p:nvSpPr>
          <p:cNvPr id="13" name="Google Shape;666;p46"/>
          <p:cNvSpPr txBox="1"/>
          <p:nvPr/>
        </p:nvSpPr>
        <p:spPr>
          <a:xfrm>
            <a:off x="7377611" y="3683800"/>
            <a:ext cx="1489201" cy="734100"/>
          </a:xfrm>
          <a:prstGeom prst="rect">
            <a:avLst/>
          </a:prstGeom>
          <a:noFill/>
          <a:ln>
            <a:noFill/>
          </a:ln>
        </p:spPr>
        <p:txBody>
          <a:bodyPr spcFirstLastPara="1" wrap="square" lIns="0" tIns="0" rIns="0" bIns="0" anchor="t" anchorCtr="0">
            <a:noAutofit/>
          </a:bodyPr>
          <a:lstStyle/>
          <a:p>
            <a:pPr marL="0" lvl="0" indent="0" algn="ctr" rtl="0">
              <a:spcBef>
                <a:spcPts val="400"/>
              </a:spcBef>
              <a:spcAft>
                <a:spcPts val="400"/>
              </a:spcAft>
              <a:buNone/>
            </a:pPr>
            <a:r>
              <a:rPr lang="en-US" dirty="0" err="1" smtClean="0">
                <a:latin typeface="Poppins"/>
                <a:ea typeface="Poppins"/>
                <a:cs typeface="Poppins"/>
                <a:sym typeface="Poppins"/>
              </a:rPr>
              <a:t>Shahzaib</a:t>
            </a:r>
            <a:r>
              <a:rPr lang="en-US" dirty="0" smtClean="0">
                <a:latin typeface="Poppins"/>
                <a:ea typeface="Poppins"/>
                <a:cs typeface="Poppins"/>
                <a:sym typeface="Poppins"/>
              </a:rPr>
              <a:t> </a:t>
            </a:r>
            <a:r>
              <a:rPr lang="en-US" dirty="0" err="1" smtClean="0">
                <a:latin typeface="Poppins"/>
                <a:ea typeface="Poppins"/>
                <a:cs typeface="Poppins"/>
                <a:sym typeface="Poppins"/>
              </a:rPr>
              <a:t>Akram</a:t>
            </a:r>
            <a:r>
              <a:rPr lang="en-US" dirty="0" smtClean="0">
                <a:latin typeface="Poppins"/>
                <a:ea typeface="Poppins"/>
                <a:cs typeface="Poppins"/>
                <a:sym typeface="Poppins"/>
              </a:rPr>
              <a:t>:</a:t>
            </a:r>
            <a:endParaRPr lang="en-US" dirty="0">
              <a:latin typeface="Poppins"/>
              <a:ea typeface="Poppins"/>
              <a:cs typeface="Poppins"/>
              <a:sym typeface="Poppins"/>
            </a:endParaRPr>
          </a:p>
          <a:p>
            <a:pPr marL="0" lvl="0" indent="0" algn="ctr" rtl="0">
              <a:spcBef>
                <a:spcPts val="400"/>
              </a:spcBef>
              <a:spcAft>
                <a:spcPts val="400"/>
              </a:spcAft>
              <a:buNone/>
            </a:pPr>
            <a:r>
              <a:rPr lang="en-US" dirty="0" smtClean="0">
                <a:latin typeface="Poppins"/>
                <a:ea typeface="Poppins"/>
                <a:cs typeface="Poppins"/>
                <a:sym typeface="Poppins"/>
              </a:rPr>
              <a:t>F2019065229</a:t>
            </a:r>
            <a:endParaRPr dirty="0">
              <a:latin typeface="Poppins"/>
              <a:ea typeface="Poppins"/>
              <a:cs typeface="Poppins"/>
              <a:sym typeface="Poppins"/>
            </a:endParaRPr>
          </a:p>
        </p:txBody>
      </p:sp>
      <p:pic>
        <p:nvPicPr>
          <p:cNvPr id="2" name="Picture 1"/>
          <p:cNvPicPr>
            <a:picLocks noChangeAspect="1"/>
          </p:cNvPicPr>
          <p:nvPr/>
        </p:nvPicPr>
        <p:blipFill rotWithShape="1">
          <a:blip r:embed="rId7">
            <a:extLst>
              <a:ext uri="{28A0092B-C50C-407E-A947-70E740481C1C}">
                <a14:useLocalDpi xmlns:a14="http://schemas.microsoft.com/office/drawing/2010/main" val="0"/>
              </a:ext>
            </a:extLst>
          </a:blip>
          <a:srcRect l="13597" t="5992" r="13760" b="5718"/>
          <a:stretch/>
        </p:blipFill>
        <p:spPr>
          <a:xfrm>
            <a:off x="89585" y="2012851"/>
            <a:ext cx="1544611" cy="154112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15" name="Picture 14"/>
          <p:cNvPicPr>
            <a:picLocks noChangeAspect="1"/>
          </p:cNvPicPr>
          <p:nvPr/>
        </p:nvPicPr>
        <p:blipFill rotWithShape="1">
          <a:blip r:embed="rId7">
            <a:extLst>
              <a:ext uri="{28A0092B-C50C-407E-A947-70E740481C1C}">
                <a14:useLocalDpi xmlns:a14="http://schemas.microsoft.com/office/drawing/2010/main" val="0"/>
              </a:ext>
            </a:extLst>
          </a:blip>
          <a:srcRect l="13597" t="5992" r="13760" b="5718"/>
          <a:stretch/>
        </p:blipFill>
        <p:spPr>
          <a:xfrm>
            <a:off x="1928619" y="2037929"/>
            <a:ext cx="1544611" cy="154112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16" name="Picture 15"/>
          <p:cNvPicPr>
            <a:picLocks noChangeAspect="1"/>
          </p:cNvPicPr>
          <p:nvPr/>
        </p:nvPicPr>
        <p:blipFill rotWithShape="1">
          <a:blip r:embed="rId7">
            <a:extLst>
              <a:ext uri="{28A0092B-C50C-407E-A947-70E740481C1C}">
                <a14:useLocalDpi xmlns:a14="http://schemas.microsoft.com/office/drawing/2010/main" val="0"/>
              </a:ext>
            </a:extLst>
          </a:blip>
          <a:srcRect l="13597" t="5992" r="13760" b="5718"/>
          <a:stretch/>
        </p:blipFill>
        <p:spPr>
          <a:xfrm>
            <a:off x="5528185" y="2063890"/>
            <a:ext cx="1544611" cy="154112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17" name="Picture 16"/>
          <p:cNvPicPr>
            <a:picLocks noChangeAspect="1"/>
          </p:cNvPicPr>
          <p:nvPr/>
        </p:nvPicPr>
        <p:blipFill rotWithShape="1">
          <a:blip r:embed="rId7">
            <a:extLst>
              <a:ext uri="{28A0092B-C50C-407E-A947-70E740481C1C}">
                <a14:useLocalDpi xmlns:a14="http://schemas.microsoft.com/office/drawing/2010/main" val="0"/>
              </a:ext>
            </a:extLst>
          </a:blip>
          <a:srcRect l="13597" t="5992" r="13760" b="5718"/>
          <a:stretch/>
        </p:blipFill>
        <p:spPr>
          <a:xfrm>
            <a:off x="7355741" y="2054035"/>
            <a:ext cx="1544611" cy="154112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3" name="Picture 2"/>
          <p:cNvPicPr>
            <a:picLocks noChangeAspect="1"/>
          </p:cNvPicPr>
          <p:nvPr/>
        </p:nvPicPr>
        <p:blipFill rotWithShape="1">
          <a:blip r:embed="rId8">
            <a:extLst>
              <a:ext uri="{28A0092B-C50C-407E-A947-70E740481C1C}">
                <a14:useLocalDpi xmlns:a14="http://schemas.microsoft.com/office/drawing/2010/main" val="0"/>
              </a:ext>
            </a:extLst>
          </a:blip>
          <a:srcRect l="18445" t="5194" r="18709" b="6118"/>
          <a:stretch/>
        </p:blipFill>
        <p:spPr>
          <a:xfrm>
            <a:off x="3637212" y="2061850"/>
            <a:ext cx="1613864" cy="154520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ctrTitle"/>
          </p:nvPr>
        </p:nvSpPr>
        <p:spPr>
          <a:xfrm>
            <a:off x="2722652" y="92467"/>
            <a:ext cx="4089114" cy="2666944"/>
          </a:xfrm>
          <a:prstGeom prst="rect">
            <a:avLst/>
          </a:prstGeom>
        </p:spPr>
        <p:txBody>
          <a:bodyPr spcFirstLastPara="1" wrap="square" lIns="91425" tIns="91425" rIns="91425" bIns="91425" anchor="b" anchorCtr="0">
            <a:noAutofit/>
          </a:bodyPr>
          <a:lstStyle/>
          <a:p>
            <a:r>
              <a:rPr lang="en-US" sz="1400" dirty="0"/>
              <a:t>Transparency and Privacy</a:t>
            </a:r>
            <a:r>
              <a:rPr lang="en-US" sz="1400" dirty="0" smtClean="0"/>
              <a:t>:</a:t>
            </a:r>
            <a:r>
              <a:rPr lang="en-US" sz="1400" dirty="0"/>
              <a:t/>
            </a:r>
            <a:br>
              <a:rPr lang="en-US" sz="1400" dirty="0"/>
            </a:br>
            <a:r>
              <a:rPr lang="en-US" sz="1400" b="0" dirty="0"/>
              <a:t>The most appealing aspect of blockchain technology is the degree of privacy it offers, but this can create some confusion regarding transparency. </a:t>
            </a:r>
            <a:r>
              <a:rPr lang="en-US" sz="1400" b="0" dirty="0" smtClean="0"/>
              <a:t/>
            </a:r>
            <a:br>
              <a:rPr lang="en-US" sz="1400" b="0" dirty="0" smtClean="0"/>
            </a:br>
            <a:r>
              <a:rPr lang="en-US" sz="1400" b="0" dirty="0" smtClean="0"/>
              <a:t/>
            </a:r>
            <a:br>
              <a:rPr lang="en-US" sz="1400" b="0" dirty="0" smtClean="0"/>
            </a:br>
            <a:r>
              <a:rPr lang="en-US" sz="1400" b="0" dirty="0" smtClean="0"/>
              <a:t>Blockchain </a:t>
            </a:r>
            <a:r>
              <a:rPr lang="en-US" sz="1400" b="0" dirty="0"/>
              <a:t>networks periodically (i.e., every 10 minutes) self-audit the digital value ecosystems that coordinate transactions; one set of these transactions is called a </a:t>
            </a:r>
            <a:r>
              <a:rPr lang="en-US" sz="1400" b="0" dirty="0" smtClean="0"/>
              <a:t>block</a:t>
            </a:r>
            <a:endParaRPr sz="1400" b="0" dirty="0"/>
          </a:p>
        </p:txBody>
      </p:sp>
      <p:sp>
        <p:nvSpPr>
          <p:cNvPr id="176" name="Google Shape;176;p17"/>
          <p:cNvSpPr txBox="1">
            <a:spLocks noGrp="1"/>
          </p:cNvSpPr>
          <p:nvPr>
            <p:ph type="subTitle" idx="1"/>
          </p:nvPr>
        </p:nvSpPr>
        <p:spPr>
          <a:xfrm>
            <a:off x="1664414" y="2759411"/>
            <a:ext cx="4736388" cy="1946154"/>
          </a:xfrm>
          <a:prstGeom prst="rect">
            <a:avLst/>
          </a:prstGeom>
        </p:spPr>
        <p:txBody>
          <a:bodyPr spcFirstLastPara="1" wrap="square" lIns="91425" tIns="91425" rIns="91425" bIns="91425" anchor="t" anchorCtr="0">
            <a:noAutofit/>
          </a:bodyPr>
          <a:lstStyle/>
          <a:p>
            <a:pPr marL="285750" lvl="0" indent="-285750">
              <a:buFont typeface="Wingdings" panose="05000000000000000000" pitchFamily="2" charset="2"/>
              <a:buChar char="q"/>
            </a:pPr>
            <a:r>
              <a:rPr lang="en-US" dirty="0" smtClean="0"/>
              <a:t>transparency </a:t>
            </a:r>
            <a:r>
              <a:rPr lang="en-US" dirty="0"/>
              <a:t>and impossibility of corruption. In a blockchain, the identity of the user is hidden behind a strong cipher, making it particularly difficult to link public addresses to individual users. The question thus arises of how blockchain can be regarded as truly transparent</a:t>
            </a:r>
            <a:endParaRPr lang="en-US" dirty="0" smtClean="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0745" t="4844" r="9038" b="5837"/>
          <a:stretch/>
        </p:blipFill>
        <p:spPr>
          <a:xfrm>
            <a:off x="850185" y="577897"/>
            <a:ext cx="1628455" cy="163538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2" descr="How transparency through blockchain helps the cybersecurity community IBM  Supply Chain and Blockchain Blo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2" y="2518212"/>
            <a:ext cx="2628898" cy="2279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5176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94" name="Google Shape;194;p19"/>
          <p:cNvSpPr txBox="1">
            <a:spLocks noGrp="1"/>
          </p:cNvSpPr>
          <p:nvPr>
            <p:ph type="body" idx="1"/>
          </p:nvPr>
        </p:nvSpPr>
        <p:spPr>
          <a:xfrm>
            <a:off x="82193" y="811659"/>
            <a:ext cx="5488244" cy="4331842"/>
          </a:xfrm>
          <a:prstGeom prst="rect">
            <a:avLst/>
          </a:prstGeom>
        </p:spPr>
        <p:txBody>
          <a:bodyPr spcFirstLastPara="1" wrap="square" lIns="91425" tIns="91425" rIns="91425" bIns="91425" anchor="t" anchorCtr="0">
            <a:noAutofit/>
          </a:bodyPr>
          <a:lstStyle/>
          <a:p>
            <a:pPr lvl="0" algn="just"/>
            <a:r>
              <a:rPr lang="en-US" b="1" dirty="0"/>
              <a:t>Open Source</a:t>
            </a:r>
            <a:r>
              <a:rPr lang="en-US" b="1" dirty="0" smtClean="0"/>
              <a:t>:</a:t>
            </a:r>
          </a:p>
          <a:p>
            <a:pPr lvl="0" algn="just"/>
            <a:r>
              <a:rPr lang="en-US" dirty="0"/>
              <a:t>With distributed and closed-source applications, users must trust the applications, and they cannot access any data from central sources. </a:t>
            </a:r>
            <a:endParaRPr lang="en-US" dirty="0" smtClean="0"/>
          </a:p>
          <a:p>
            <a:pPr algn="just">
              <a:buFont typeface="Wingdings" panose="05000000000000000000" pitchFamily="2" charset="2"/>
              <a:buChar char="q"/>
            </a:pPr>
            <a:r>
              <a:rPr lang="en-US" b="1" dirty="0"/>
              <a:t>F</a:t>
            </a:r>
            <a:r>
              <a:rPr lang="en-US" b="1" dirty="0" smtClean="0"/>
              <a:t>lexible </a:t>
            </a:r>
            <a:r>
              <a:rPr lang="en-US" b="1" dirty="0"/>
              <a:t>configurations: </a:t>
            </a:r>
            <a:r>
              <a:rPr lang="en-US" dirty="0"/>
              <a:t>no risk in multi-block reorganization and enables rapid transactions, </a:t>
            </a:r>
            <a:endParaRPr lang="en-US" dirty="0" smtClean="0"/>
          </a:p>
          <a:p>
            <a:pPr lvl="0" algn="just">
              <a:buFont typeface="Wingdings" panose="05000000000000000000" pitchFamily="2" charset="2"/>
              <a:buChar char="q"/>
            </a:pPr>
            <a:r>
              <a:rPr lang="en-US" b="1" dirty="0"/>
              <a:t>C</a:t>
            </a:r>
            <a:r>
              <a:rPr lang="en-US" b="1" dirty="0" smtClean="0"/>
              <a:t>onfidential </a:t>
            </a:r>
            <a:r>
              <a:rPr lang="en-US" b="1" dirty="0"/>
              <a:t>transactions: </a:t>
            </a:r>
            <a:r>
              <a:rPr lang="en-US" dirty="0"/>
              <a:t>leveraging stability, </a:t>
            </a:r>
            <a:r>
              <a:rPr lang="en-US" dirty="0" smtClean="0"/>
              <a:t> </a:t>
            </a:r>
            <a:r>
              <a:rPr lang="en-US" dirty="0"/>
              <a:t>federated two-way peg: issuing multi-transferrable assets on single </a:t>
            </a:r>
            <a:r>
              <a:rPr lang="en-US" dirty="0" smtClean="0"/>
              <a:t>blockchains</a:t>
            </a:r>
            <a:endParaRPr lang="en-US" dirty="0"/>
          </a:p>
          <a:p>
            <a:pPr lvl="0" algn="just">
              <a:buFont typeface="Wingdings" panose="05000000000000000000" pitchFamily="2" charset="2"/>
              <a:buChar char="q"/>
            </a:pPr>
            <a:r>
              <a:rPr lang="en-US" dirty="0" smtClean="0"/>
              <a:t> </a:t>
            </a:r>
            <a:r>
              <a:rPr lang="en-US" b="1" dirty="0" smtClean="0"/>
              <a:t>Multiple </a:t>
            </a:r>
            <a:r>
              <a:rPr lang="en-US" b="1" dirty="0"/>
              <a:t>assets issuance: </a:t>
            </a:r>
            <a:r>
              <a:rPr lang="en-US" dirty="0"/>
              <a:t>secured by a federation of parties with aligned incentives. </a:t>
            </a:r>
            <a:endParaRPr dirty="0"/>
          </a:p>
        </p:txBody>
      </p:sp>
      <p:sp>
        <p:nvSpPr>
          <p:cNvPr id="195" name="Google Shape;195;p1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7963" y="-54306"/>
            <a:ext cx="1628882" cy="147086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9242" y="3726223"/>
            <a:ext cx="1797603" cy="141727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48250" y="1542690"/>
            <a:ext cx="2943225" cy="2057400"/>
          </a:xfrm>
          <a:prstGeom prst="rect">
            <a:avLst/>
          </a:prstGeom>
        </p:spPr>
      </p:pic>
    </p:spTree>
    <p:extLst>
      <p:ext uri="{BB962C8B-B14F-4D97-AF65-F5344CB8AC3E}">
        <p14:creationId xmlns:p14="http://schemas.microsoft.com/office/powerpoint/2010/main" val="31839993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4"/>
          <p:cNvSpPr txBox="1">
            <a:spLocks noGrp="1"/>
          </p:cNvSpPr>
          <p:nvPr>
            <p:ph type="title" idx="4294967295"/>
          </p:nvPr>
        </p:nvSpPr>
        <p:spPr>
          <a:xfrm>
            <a:off x="2194949" y="729465"/>
            <a:ext cx="4781203" cy="2784297"/>
          </a:xfrm>
          <a:prstGeom prst="rect">
            <a:avLst/>
          </a:pr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lstStyle/>
          <a:p>
            <a:pPr lvl="0" algn="ctr"/>
            <a:r>
              <a:rPr lang="en-US" sz="3200" dirty="0">
                <a:solidFill>
                  <a:schemeClr val="tx1"/>
                </a:solidFill>
              </a:rPr>
              <a:t>Let us look at </a:t>
            </a:r>
            <a:r>
              <a:rPr lang="en-US" sz="3200" dirty="0" smtClean="0">
                <a:solidFill>
                  <a:schemeClr val="tx1"/>
                </a:solidFill>
              </a:rPr>
              <a:t>a blockchain security issues</a:t>
            </a:r>
            <a:endParaRPr lang="en" sz="3200" dirty="0">
              <a:solidFill>
                <a:schemeClr val="tx1"/>
              </a:solidFill>
            </a:endParaRPr>
          </a:p>
        </p:txBody>
      </p:sp>
      <p:sp>
        <p:nvSpPr>
          <p:cNvPr id="264" name="Google Shape;264;p24"/>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42072538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1"/>
          <p:cNvSpPr txBox="1">
            <a:spLocks noGrp="1"/>
          </p:cNvSpPr>
          <p:nvPr>
            <p:ph type="body" idx="1"/>
          </p:nvPr>
        </p:nvSpPr>
        <p:spPr>
          <a:xfrm>
            <a:off x="267128" y="986319"/>
            <a:ext cx="5198925" cy="4025731"/>
          </a:xfrm>
          <a:prstGeom prst="rect">
            <a:avLst/>
          </a:prstGeom>
        </p:spPr>
        <p:txBody>
          <a:bodyPr spcFirstLastPara="1" wrap="square" lIns="91425" tIns="91425" rIns="91425" bIns="91425" anchor="t" anchorCtr="0">
            <a:noAutofit/>
          </a:bodyPr>
          <a:lstStyle/>
          <a:p>
            <a:pPr marL="285750" lvl="0" indent="-285750">
              <a:buFont typeface="Wingdings" panose="05000000000000000000" pitchFamily="2" charset="2"/>
              <a:buChar char="v"/>
            </a:pPr>
            <a:r>
              <a:rPr lang="en-US" b="1" dirty="0"/>
              <a:t>Transaction Malleability: </a:t>
            </a:r>
            <a:r>
              <a:rPr lang="en-US" dirty="0"/>
              <a:t>During contracted transactions, the agreement does not immediately cover all the information in the hashed transaction; therefore, it is rare but possible for a node to change a transaction in the network in such a way that the hash is not validated</a:t>
            </a:r>
            <a:r>
              <a:rPr lang="en-US" dirty="0" smtClean="0"/>
              <a:t>.</a:t>
            </a:r>
          </a:p>
          <a:p>
            <a:pPr marL="0" lvl="0" indent="0">
              <a:buNone/>
            </a:pPr>
            <a:endParaRPr lang="en-US" dirty="0"/>
          </a:p>
          <a:p>
            <a:pPr marL="285750" indent="-285750">
              <a:buFont typeface="Wingdings" panose="05000000000000000000" pitchFamily="2" charset="2"/>
              <a:buChar char="v"/>
            </a:pPr>
            <a:r>
              <a:rPr lang="en-US" b="1" dirty="0"/>
              <a:t>Network Security: </a:t>
            </a:r>
            <a:r>
              <a:rPr lang="en-US" dirty="0"/>
              <a:t>An eclipse attack occurs when an opponent controls pieces of network communication and logically divides the network to increase synchronization </a:t>
            </a:r>
            <a:r>
              <a:rPr lang="en-US" dirty="0" smtClean="0"/>
              <a:t>delay; </a:t>
            </a:r>
            <a:r>
              <a:rPr lang="en-US" dirty="0"/>
              <a:t>an example is a simple denial of service attack to improve selfish mining and </a:t>
            </a:r>
            <a:r>
              <a:rPr lang="en-US" dirty="0" smtClean="0"/>
              <a:t>double-spending.</a:t>
            </a:r>
            <a:endParaRPr dirty="0"/>
          </a:p>
        </p:txBody>
      </p:sp>
      <p:sp>
        <p:nvSpPr>
          <p:cNvPr id="227" name="Google Shape;227;p21"/>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pic>
        <p:nvPicPr>
          <p:cNvPr id="5122" name="Picture 2" descr="We can't take blockchain security as given, study shows - Tech Wire As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475" y="2237065"/>
            <a:ext cx="3352925" cy="2245296"/>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The Benefits and Vulnerabilities of Blockchain Security - CENG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725" y="251412"/>
            <a:ext cx="2952750" cy="1543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5217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1"/>
          <p:cNvSpPr txBox="1">
            <a:spLocks noGrp="1"/>
          </p:cNvSpPr>
          <p:nvPr>
            <p:ph type="body" idx="1"/>
          </p:nvPr>
        </p:nvSpPr>
        <p:spPr>
          <a:xfrm>
            <a:off x="55393" y="-645795"/>
            <a:ext cx="4875121" cy="5222245"/>
          </a:xfrm>
          <a:prstGeom prst="rect">
            <a:avLst/>
          </a:prstGeom>
        </p:spPr>
        <p:txBody>
          <a:bodyPr spcFirstLastPara="1" wrap="square" lIns="91425" tIns="91425" rIns="91425" bIns="91425" anchor="t" anchorCtr="0">
            <a:noAutofit/>
          </a:bodyPr>
          <a:lstStyle/>
          <a:p>
            <a:pPr marL="139700" indent="0" algn="just">
              <a:buClrTx/>
              <a:buNone/>
            </a:pPr>
            <a:endParaRPr lang="en-US" dirty="0" smtClean="0"/>
          </a:p>
          <a:p>
            <a:pPr algn="just">
              <a:buClrTx/>
              <a:buFont typeface="Wingdings" panose="05000000000000000000" pitchFamily="2" charset="2"/>
              <a:buChar char="q"/>
            </a:pPr>
            <a:endParaRPr lang="en-US" dirty="0"/>
          </a:p>
          <a:p>
            <a:pPr algn="just">
              <a:buClrTx/>
              <a:buFont typeface="Wingdings" panose="05000000000000000000" pitchFamily="2" charset="2"/>
              <a:buChar char="q"/>
            </a:pPr>
            <a:r>
              <a:rPr lang="en-US" b="1" dirty="0"/>
              <a:t>Privacy:</a:t>
            </a:r>
            <a:r>
              <a:rPr lang="en-US" dirty="0"/>
              <a:t> Privacy and confidentiality are still major concerns with blockchain transactions because each node can access data from another node, and anyone viewing the blockchain can see all </a:t>
            </a:r>
            <a:r>
              <a:rPr lang="en-US" dirty="0" smtClean="0"/>
              <a:t>transactions.</a:t>
            </a:r>
          </a:p>
          <a:p>
            <a:pPr algn="just">
              <a:buClrTx/>
              <a:buFont typeface="Wingdings" panose="05000000000000000000" pitchFamily="2" charset="2"/>
              <a:buChar char="q"/>
            </a:pPr>
            <a:r>
              <a:rPr lang="en-US" dirty="0"/>
              <a:t>communications involving important data in the network might be attacked by some adversaries through attacks such as the man-in-the-middle (MitM) attack and the DoS/</a:t>
            </a:r>
            <a:r>
              <a:rPr lang="en-US" dirty="0" err="1"/>
              <a:t>DDoS</a:t>
            </a:r>
            <a:r>
              <a:rPr lang="en-US" dirty="0"/>
              <a:t> attack. </a:t>
            </a:r>
            <a:endParaRPr lang="en-US" dirty="0" smtClean="0"/>
          </a:p>
          <a:p>
            <a:pPr marL="139700" indent="0" algn="just">
              <a:buClrTx/>
              <a:buNone/>
            </a:pPr>
            <a:endParaRPr lang="en-US" dirty="0" smtClean="0"/>
          </a:p>
          <a:p>
            <a:pPr marL="139700" indent="0" algn="just">
              <a:buClrTx/>
              <a:buNone/>
            </a:pPr>
            <a:r>
              <a:rPr lang="en-US" b="1" dirty="0"/>
              <a:t>Redundancy: </a:t>
            </a:r>
            <a:r>
              <a:rPr lang="en-US" dirty="0"/>
              <a:t>Expensive duplication for the purpose of eliminating the arbitration that allows each node of the network to have a copy of every </a:t>
            </a:r>
            <a:r>
              <a:rPr lang="en-US" dirty="0" smtClean="0"/>
              <a:t>transaction.</a:t>
            </a:r>
          </a:p>
          <a:p>
            <a:pPr marL="139700" indent="0" algn="just">
              <a:buClrTx/>
              <a:buNone/>
            </a:pPr>
            <a:r>
              <a:rPr lang="en-US" dirty="0"/>
              <a:t>banks are not willing to perform every transaction with every bank or complete other banks' transactions. Such duplication only increases costs while providing no conceivable benefits</a:t>
            </a:r>
          </a:p>
          <a:p>
            <a:pPr marL="139700" indent="0" algn="just">
              <a:buClrTx/>
              <a:buNone/>
            </a:pPr>
            <a:endParaRPr lang="en-US" dirty="0"/>
          </a:p>
          <a:p>
            <a:pPr marL="0" lvl="0" indent="0" algn="l" rtl="0">
              <a:spcBef>
                <a:spcPts val="600"/>
              </a:spcBef>
              <a:spcAft>
                <a:spcPts val="0"/>
              </a:spcAft>
              <a:buNone/>
            </a:pPr>
            <a:endParaRPr dirty="0"/>
          </a:p>
        </p:txBody>
      </p:sp>
      <p:sp>
        <p:nvSpPr>
          <p:cNvPr id="227" name="Google Shape;227;p21"/>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pic>
        <p:nvPicPr>
          <p:cNvPr id="6150" name="Picture 6" descr="What is Blockchain Security? | IB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6425" y="2135767"/>
            <a:ext cx="3305050" cy="2332153"/>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4 reasons blockchain could improve data security | CSO Onl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7850" y="112711"/>
            <a:ext cx="3216150" cy="1743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7941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569800" y="718457"/>
            <a:ext cx="4004400" cy="1166328"/>
          </a:xfrm>
        </p:spPr>
        <p:txBody>
          <a:bodyPr/>
          <a:lstStyle/>
          <a:p>
            <a:r>
              <a:rPr lang="en-US" sz="2000" dirty="0" smtClean="0"/>
              <a:t>Security of internet and </a:t>
            </a:r>
            <a:r>
              <a:rPr lang="en-US" sz="2000" dirty="0" err="1" smtClean="0"/>
              <a:t>databse</a:t>
            </a:r>
            <a:r>
              <a:rPr lang="en-US" sz="2000" dirty="0" smtClean="0"/>
              <a:t> using </a:t>
            </a:r>
            <a:r>
              <a:rPr lang="en-US" sz="2000" dirty="0"/>
              <a:t>D</a:t>
            </a:r>
            <a:r>
              <a:rPr lang="en-US" sz="2000" dirty="0" smtClean="0"/>
              <a:t>istributed systems</a:t>
            </a:r>
            <a:endParaRPr lang="en-US" sz="2000" dirty="0"/>
          </a:p>
        </p:txBody>
      </p:sp>
      <p:sp>
        <p:nvSpPr>
          <p:cNvPr id="4" name="Subtitle 3"/>
          <p:cNvSpPr>
            <a:spLocks noGrp="1"/>
          </p:cNvSpPr>
          <p:nvPr>
            <p:ph type="subTitle" idx="1"/>
          </p:nvPr>
        </p:nvSpPr>
        <p:spPr>
          <a:xfrm>
            <a:off x="2024743" y="1912776"/>
            <a:ext cx="5131837" cy="2267338"/>
          </a:xfrm>
        </p:spPr>
        <p:txBody>
          <a:bodyPr/>
          <a:lstStyle/>
          <a:p>
            <a:endParaRPr lang="en-US" dirty="0" smtClean="0"/>
          </a:p>
          <a:p>
            <a:endParaRPr lang="en-US" dirty="0"/>
          </a:p>
          <a:p>
            <a:endParaRPr lang="en-US" dirty="0" smtClean="0"/>
          </a:p>
          <a:p>
            <a:r>
              <a:rPr lang="en-US" dirty="0" smtClean="0"/>
              <a:t>In banks and big organizations(transactions):</a:t>
            </a:r>
          </a:p>
          <a:p>
            <a:r>
              <a:rPr lang="en-US" dirty="0" smtClean="0"/>
              <a:t>In traditional security models all the data stored in database and the users who access that data belong to the same security level.</a:t>
            </a:r>
          </a:p>
          <a:p>
            <a:r>
              <a:rPr lang="en-US" dirty="0" smtClean="0"/>
              <a:t>(MLS) Multilevel secure database system restricts database operations based on security levels.</a:t>
            </a:r>
          </a:p>
          <a:p>
            <a:endParaRPr lang="en-US" dirty="0" smtClean="0"/>
          </a:p>
          <a:p>
            <a:endParaRPr lang="en-US" dirty="0"/>
          </a:p>
        </p:txBody>
      </p:sp>
      <p:sp>
        <p:nvSpPr>
          <p:cNvPr id="2" name="Slide Number Placeholder 1"/>
          <p:cNvSpPr>
            <a:spLocks noGrp="1"/>
          </p:cNvSpPr>
          <p:nvPr>
            <p:ph type="sldNum" idx="4294967295"/>
          </p:nvPr>
        </p:nvSpPr>
        <p:spPr>
          <a:xfrm>
            <a:off x="8709025" y="4576763"/>
            <a:ext cx="434975" cy="434975"/>
          </a:xfrm>
        </p:spPr>
        <p:txBody>
          <a:bodyPr/>
          <a:lstStyle/>
          <a:p>
            <a:pPr marL="0" lvl="0" indent="0" algn="ct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1501054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8473" y="335902"/>
            <a:ext cx="3321698" cy="783771"/>
          </a:xfrm>
        </p:spPr>
        <p:txBody>
          <a:bodyPr/>
          <a:lstStyle/>
          <a:p>
            <a:r>
              <a:rPr lang="en-US" sz="2000" dirty="0" smtClean="0"/>
              <a:t>Security Mechanisms</a:t>
            </a:r>
            <a:endParaRPr lang="en-US" sz="2000" dirty="0"/>
          </a:p>
        </p:txBody>
      </p:sp>
      <p:sp>
        <p:nvSpPr>
          <p:cNvPr id="3" name="Subtitle 2"/>
          <p:cNvSpPr>
            <a:spLocks noGrp="1"/>
          </p:cNvSpPr>
          <p:nvPr>
            <p:ph type="subTitle" idx="1"/>
          </p:nvPr>
        </p:nvSpPr>
        <p:spPr>
          <a:xfrm>
            <a:off x="1856793" y="1418253"/>
            <a:ext cx="5318448" cy="3051110"/>
          </a:xfrm>
        </p:spPr>
        <p:txBody>
          <a:bodyPr/>
          <a:lstStyle/>
          <a:p>
            <a:r>
              <a:rPr lang="en-US" b="1" dirty="0" smtClean="0"/>
              <a:t>Physical </a:t>
            </a:r>
            <a:r>
              <a:rPr lang="en-US" b="1" dirty="0"/>
              <a:t>and electronic </a:t>
            </a:r>
            <a:r>
              <a:rPr lang="en-US" b="1" dirty="0" smtClean="0"/>
              <a:t>security:</a:t>
            </a:r>
          </a:p>
          <a:p>
            <a:r>
              <a:rPr lang="en-US" sz="1200" dirty="0" smtClean="0"/>
              <a:t>Necessary </a:t>
            </a:r>
            <a:r>
              <a:rPr lang="en-US" sz="1200" dirty="0"/>
              <a:t>for protection against risks such as fire, </a:t>
            </a:r>
            <a:r>
              <a:rPr lang="en-US" sz="1200" dirty="0" smtClean="0"/>
              <a:t> thieves </a:t>
            </a:r>
            <a:r>
              <a:rPr lang="en-US" sz="1200" dirty="0"/>
              <a:t>attacks and </a:t>
            </a:r>
            <a:r>
              <a:rPr lang="en-US" sz="1200" dirty="0" smtClean="0"/>
              <a:t>accidental </a:t>
            </a:r>
            <a:r>
              <a:rPr lang="en-US" sz="1200" dirty="0"/>
              <a:t>damage by users and </a:t>
            </a:r>
            <a:r>
              <a:rPr lang="en-US" sz="1200" dirty="0" smtClean="0"/>
              <a:t>technicians.</a:t>
            </a:r>
          </a:p>
          <a:p>
            <a:r>
              <a:rPr lang="en-US" b="1" dirty="0" smtClean="0"/>
              <a:t>Authentication:</a:t>
            </a:r>
          </a:p>
          <a:p>
            <a:pPr>
              <a:buFont typeface="Arial" pitchFamily="34" charset="0"/>
              <a:buChar char="•"/>
            </a:pPr>
            <a:r>
              <a:rPr lang="en-US" sz="1200" dirty="0" smtClean="0"/>
              <a:t>Personal authentication</a:t>
            </a:r>
          </a:p>
          <a:p>
            <a:pPr>
              <a:buFont typeface="Arial" pitchFamily="34" charset="0"/>
              <a:buChar char="•"/>
            </a:pPr>
            <a:r>
              <a:rPr lang="en-US" sz="1200" dirty="0" smtClean="0"/>
              <a:t>Message authentication</a:t>
            </a:r>
          </a:p>
          <a:p>
            <a:r>
              <a:rPr lang="en-US" b="1" dirty="0"/>
              <a:t>A</a:t>
            </a:r>
            <a:r>
              <a:rPr lang="en-US" b="1" dirty="0" smtClean="0"/>
              <a:t>ccess control:</a:t>
            </a:r>
          </a:p>
          <a:p>
            <a:pPr>
              <a:buFont typeface="Arial" pitchFamily="34" charset="0"/>
              <a:buChar char="•"/>
            </a:pPr>
            <a:r>
              <a:rPr lang="en-US" sz="1200" dirty="0" smtClean="0"/>
              <a:t>Logical access control</a:t>
            </a:r>
          </a:p>
          <a:p>
            <a:r>
              <a:rPr lang="en-US" b="1" dirty="0"/>
              <a:t>C</a:t>
            </a:r>
            <a:r>
              <a:rPr lang="en-US" b="1" dirty="0" smtClean="0"/>
              <a:t>ommunication security:</a:t>
            </a:r>
          </a:p>
          <a:p>
            <a:pPr>
              <a:buFont typeface="Arial" pitchFamily="34" charset="0"/>
              <a:buChar char="•"/>
            </a:pPr>
            <a:r>
              <a:rPr lang="en-US" sz="1200" dirty="0"/>
              <a:t>End-to-end </a:t>
            </a:r>
            <a:r>
              <a:rPr lang="en-US" sz="1200" dirty="0" smtClean="0"/>
              <a:t>Encryption</a:t>
            </a:r>
          </a:p>
          <a:p>
            <a:pPr>
              <a:buFont typeface="Arial" pitchFamily="34" charset="0"/>
              <a:buChar char="•"/>
            </a:pPr>
            <a:r>
              <a:rPr lang="en-US" sz="1200" dirty="0" smtClean="0"/>
              <a:t>Traffic </a:t>
            </a:r>
            <a:r>
              <a:rPr lang="en-US" sz="1200" dirty="0"/>
              <a:t>padding</a:t>
            </a:r>
          </a:p>
        </p:txBody>
      </p:sp>
    </p:spTree>
    <p:extLst>
      <p:ext uri="{BB962C8B-B14F-4D97-AF65-F5344CB8AC3E}">
        <p14:creationId xmlns:p14="http://schemas.microsoft.com/office/powerpoint/2010/main" val="41359099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53450F-1C28-2D4C-A865-6B469281F96F}"/>
              </a:ext>
            </a:extLst>
          </p:cNvPr>
          <p:cNvSpPr>
            <a:spLocks noGrp="1"/>
          </p:cNvSpPr>
          <p:nvPr>
            <p:ph type="title"/>
          </p:nvPr>
        </p:nvSpPr>
        <p:spPr/>
        <p:txBody>
          <a:bodyPr/>
          <a:lstStyle/>
          <a:p>
            <a:r>
              <a:rPr lang="en-US"/>
              <a:t>IOT and Distributed ledger technologies.</a:t>
            </a:r>
          </a:p>
        </p:txBody>
      </p:sp>
      <p:sp>
        <p:nvSpPr>
          <p:cNvPr id="3" name="Subtitle 2">
            <a:extLst>
              <a:ext uri="{FF2B5EF4-FFF2-40B4-BE49-F238E27FC236}">
                <a16:creationId xmlns:a16="http://schemas.microsoft.com/office/drawing/2014/main" xmlns="" id="{8D41C678-FCAE-C84B-83EB-75D48A6D2D2F}"/>
              </a:ext>
            </a:extLst>
          </p:cNvPr>
          <p:cNvSpPr>
            <a:spLocks noGrp="1"/>
          </p:cNvSpPr>
          <p:nvPr>
            <p:ph type="body" idx="1"/>
          </p:nvPr>
        </p:nvSpPr>
        <p:spPr>
          <a:xfrm>
            <a:off x="1055975" y="1998999"/>
            <a:ext cx="4608000" cy="2618400"/>
          </a:xfrm>
        </p:spPr>
        <p:txBody>
          <a:bodyPr/>
          <a:lstStyle/>
          <a:p>
            <a:pPr marL="127000" indent="0">
              <a:buNone/>
            </a:pPr>
            <a:r>
              <a:rPr lang="en-US"/>
              <a:t>Distributed ledger technology:</a:t>
            </a:r>
          </a:p>
          <a:p>
            <a:pPr marL="127000" indent="0">
              <a:buNone/>
            </a:pPr>
            <a:r>
              <a:rPr lang="en-US"/>
              <a:t>A system that functions to record transactions of assets in different secure places at the same time. </a:t>
            </a:r>
          </a:p>
          <a:p>
            <a:r>
              <a:rPr lang="en-US"/>
              <a:t>No central data hub</a:t>
            </a:r>
          </a:p>
          <a:p>
            <a:r>
              <a:rPr lang="en-US"/>
              <a:t>No admin functions</a:t>
            </a:r>
          </a:p>
          <a:p>
            <a:r>
              <a:rPr lang="en-US"/>
              <a:t>Example?</a:t>
            </a:r>
          </a:p>
        </p:txBody>
      </p:sp>
    </p:spTree>
    <p:extLst>
      <p:ext uri="{BB962C8B-B14F-4D97-AF65-F5344CB8AC3E}">
        <p14:creationId xmlns:p14="http://schemas.microsoft.com/office/powerpoint/2010/main" val="17785532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08ECF5-F0F8-A849-83F2-643F7D4117A7}"/>
              </a:ext>
            </a:extLst>
          </p:cNvPr>
          <p:cNvSpPr>
            <a:spLocks noGrp="1"/>
          </p:cNvSpPr>
          <p:nvPr>
            <p:ph type="ctrTitle"/>
          </p:nvPr>
        </p:nvSpPr>
        <p:spPr/>
        <p:txBody>
          <a:bodyPr/>
          <a:lstStyle/>
          <a:p>
            <a:r>
              <a:rPr lang="en-US"/>
              <a:t>IOT and DLT link</a:t>
            </a:r>
          </a:p>
        </p:txBody>
      </p:sp>
      <p:sp>
        <p:nvSpPr>
          <p:cNvPr id="3" name="Text Placeholder 2">
            <a:extLst>
              <a:ext uri="{FF2B5EF4-FFF2-40B4-BE49-F238E27FC236}">
                <a16:creationId xmlns:a16="http://schemas.microsoft.com/office/drawing/2014/main" xmlns="" id="{3C32C620-3D37-4E40-A818-2663E03F2C3C}"/>
              </a:ext>
            </a:extLst>
          </p:cNvPr>
          <p:cNvSpPr>
            <a:spLocks noGrp="1"/>
          </p:cNvSpPr>
          <p:nvPr>
            <p:ph type="subTitle" idx="1"/>
          </p:nvPr>
        </p:nvSpPr>
        <p:spPr>
          <a:xfrm>
            <a:off x="2569800" y="3188701"/>
            <a:ext cx="4004400" cy="1616028"/>
          </a:xfrm>
        </p:spPr>
        <p:txBody>
          <a:bodyPr/>
          <a:lstStyle/>
          <a:p>
            <a:r>
              <a:rPr lang="en-US"/>
              <a:t>Needed due to:</a:t>
            </a:r>
          </a:p>
          <a:p>
            <a:pPr algn="l">
              <a:buFont typeface="Arial" panose="020B0604020202020204" pitchFamily="34" charset="0"/>
              <a:buChar char="•"/>
            </a:pPr>
            <a:r>
              <a:rPr lang="en-US"/>
              <a:t>Public environment or trust issues</a:t>
            </a:r>
          </a:p>
          <a:p>
            <a:pPr algn="l">
              <a:buFont typeface="Arial" panose="020B0604020202020204" pitchFamily="34" charset="0"/>
              <a:buChar char="•"/>
            </a:pPr>
            <a:r>
              <a:rPr lang="en-US"/>
              <a:t>Efficiency</a:t>
            </a:r>
          </a:p>
          <a:p>
            <a:pPr algn="l">
              <a:buFont typeface="Arial" panose="020B0604020202020204" pitchFamily="34" charset="0"/>
              <a:buChar char="•"/>
            </a:pPr>
            <a:r>
              <a:rPr lang="en-US"/>
              <a:t>Data preservation</a:t>
            </a:r>
          </a:p>
          <a:p>
            <a:pPr algn="l">
              <a:buFont typeface="Arial" panose="020B0604020202020204" pitchFamily="34" charset="0"/>
              <a:buChar char="•"/>
            </a:pPr>
            <a:r>
              <a:rPr lang="en-US"/>
              <a:t>Record authentication</a:t>
            </a:r>
          </a:p>
        </p:txBody>
      </p:sp>
      <p:sp>
        <p:nvSpPr>
          <p:cNvPr id="4" name="Slide Number Placeholder 3">
            <a:extLst>
              <a:ext uri="{FF2B5EF4-FFF2-40B4-BE49-F238E27FC236}">
                <a16:creationId xmlns:a16="http://schemas.microsoft.com/office/drawing/2014/main" xmlns="" id="{4AC4627F-BCCC-4D43-B463-A64C7BFD32C8}"/>
              </a:ext>
            </a:extLst>
          </p:cNvPr>
          <p:cNvSpPr>
            <a:spLocks noGrp="1"/>
          </p:cNvSpPr>
          <p:nvPr>
            <p:ph type="sldNum" idx="4294967295"/>
          </p:nvPr>
        </p:nvSpPr>
        <p:spPr>
          <a:xfrm>
            <a:off x="8709025" y="4576763"/>
            <a:ext cx="434975" cy="434975"/>
          </a:xfrm>
        </p:spPr>
        <p:txBody>
          <a:bodyPr/>
          <a:lstStyle/>
          <a:p>
            <a:pPr marL="0" lvl="0" indent="0" algn="ct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18060621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10852B-62D2-304A-A531-40741CBCA493}"/>
              </a:ext>
            </a:extLst>
          </p:cNvPr>
          <p:cNvSpPr>
            <a:spLocks noGrp="1"/>
          </p:cNvSpPr>
          <p:nvPr>
            <p:ph type="title"/>
          </p:nvPr>
        </p:nvSpPr>
        <p:spPr/>
        <p:txBody>
          <a:bodyPr/>
          <a:lstStyle/>
          <a:p>
            <a:r>
              <a:rPr lang="en-US"/>
              <a:t>End result?</a:t>
            </a:r>
          </a:p>
        </p:txBody>
      </p:sp>
      <p:sp>
        <p:nvSpPr>
          <p:cNvPr id="3" name="Subtitle 2">
            <a:extLst>
              <a:ext uri="{FF2B5EF4-FFF2-40B4-BE49-F238E27FC236}">
                <a16:creationId xmlns:a16="http://schemas.microsoft.com/office/drawing/2014/main" xmlns="" id="{D14E0BC3-AEF6-C948-AE90-CED75D7A03E7}"/>
              </a:ext>
            </a:extLst>
          </p:cNvPr>
          <p:cNvSpPr>
            <a:spLocks noGrp="1"/>
          </p:cNvSpPr>
          <p:nvPr>
            <p:ph type="body" idx="1"/>
          </p:nvPr>
        </p:nvSpPr>
        <p:spPr/>
        <p:txBody>
          <a:bodyPr/>
          <a:lstStyle/>
          <a:p>
            <a:r>
              <a:rPr lang="en-US"/>
              <a:t>IOT is turned into IIOT(intelligent internet of thing)</a:t>
            </a:r>
          </a:p>
          <a:p>
            <a:r>
              <a:rPr lang="en-US"/>
              <a:t>Combination of AI,IOT and DLT.</a:t>
            </a:r>
          </a:p>
          <a:p>
            <a:r>
              <a:rPr lang="en-US"/>
              <a:t>Current status and problems.</a:t>
            </a:r>
          </a:p>
        </p:txBody>
      </p:sp>
    </p:spTree>
    <p:extLst>
      <p:ext uri="{BB962C8B-B14F-4D97-AF65-F5344CB8AC3E}">
        <p14:creationId xmlns:p14="http://schemas.microsoft.com/office/powerpoint/2010/main" val="395161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a:t>
            </a:r>
            <a:r>
              <a:rPr lang="en" dirty="0"/>
              <a:t>ntroducation (IOT):</a:t>
            </a:r>
            <a:endParaRPr dirty="0"/>
          </a:p>
        </p:txBody>
      </p:sp>
      <p:sp>
        <p:nvSpPr>
          <p:cNvPr id="155" name="Google Shape;155;p15"/>
          <p:cNvSpPr txBox="1">
            <a:spLocks noGrp="1"/>
          </p:cNvSpPr>
          <p:nvPr>
            <p:ph type="body" idx="1"/>
          </p:nvPr>
        </p:nvSpPr>
        <p:spPr>
          <a:xfrm>
            <a:off x="457201" y="1958050"/>
            <a:ext cx="5131941" cy="2973546"/>
          </a:xfrm>
          <a:prstGeom prst="rect">
            <a:avLst/>
          </a:prstGeom>
        </p:spPr>
        <p:txBody>
          <a:bodyPr spcFirstLastPara="1" wrap="square" lIns="91425" tIns="91425" rIns="91425" bIns="91425" anchor="t" anchorCtr="0">
            <a:noAutofit/>
          </a:bodyPr>
          <a:lstStyle/>
          <a:p>
            <a:pPr marL="285750" lvl="0" indent="-285750">
              <a:buClr>
                <a:schemeClr val="dk1"/>
              </a:buClr>
              <a:buSzPts val="1100"/>
              <a:buFont typeface="Wingdings" panose="05000000000000000000" pitchFamily="2" charset="2"/>
              <a:buChar char="q"/>
            </a:pPr>
            <a:r>
              <a:rPr lang="en-US" dirty="0"/>
              <a:t>The Internet of Things (IoT) describes </a:t>
            </a:r>
            <a:r>
              <a:rPr lang="en-US" b="1" dirty="0"/>
              <a:t>the network of physical objects</a:t>
            </a:r>
            <a:r>
              <a:rPr lang="en-US" dirty="0"/>
              <a:t>—“things”!!</a:t>
            </a:r>
          </a:p>
          <a:p>
            <a:pPr marL="285750" lvl="0" indent="-285750">
              <a:buClr>
                <a:schemeClr val="dk1"/>
              </a:buClr>
              <a:buSzPts val="1100"/>
              <a:buFont typeface="Wingdings" panose="05000000000000000000" pitchFamily="2" charset="2"/>
              <a:buChar char="q"/>
            </a:pPr>
            <a:r>
              <a:rPr lang="en-US" dirty="0"/>
              <a:t>—that are embedded(tightly attach) with sensors, software, and other technologies</a:t>
            </a:r>
          </a:p>
          <a:p>
            <a:pPr marL="285750" lvl="0" indent="-285750">
              <a:buClr>
                <a:schemeClr val="dk1"/>
              </a:buClr>
              <a:buSzPts val="1100"/>
              <a:buFont typeface="Wingdings" panose="05000000000000000000" pitchFamily="2" charset="2"/>
              <a:buChar char="q"/>
            </a:pPr>
            <a:r>
              <a:rPr lang="en-US" dirty="0"/>
              <a:t> for the purpose of connecting </a:t>
            </a:r>
          </a:p>
          <a:p>
            <a:pPr marL="285750" lvl="0" indent="-285750">
              <a:buClr>
                <a:schemeClr val="dk1"/>
              </a:buClr>
              <a:buSzPts val="1100"/>
              <a:buFont typeface="Wingdings" panose="05000000000000000000" pitchFamily="2" charset="2"/>
              <a:buChar char="q"/>
            </a:pPr>
            <a:r>
              <a:rPr lang="en-US" dirty="0"/>
              <a:t>and exchanging data with other devices </a:t>
            </a:r>
          </a:p>
          <a:p>
            <a:pPr marL="285750" lvl="0" indent="-285750">
              <a:buClr>
                <a:schemeClr val="dk1"/>
              </a:buClr>
              <a:buSzPts val="1100"/>
              <a:buFont typeface="Wingdings" panose="05000000000000000000" pitchFamily="2" charset="2"/>
              <a:buChar char="q"/>
            </a:pPr>
            <a:r>
              <a:rPr lang="en-US" dirty="0"/>
              <a:t>and systems over the internet.</a:t>
            </a:r>
          </a:p>
          <a:p>
            <a:pPr marL="0" lvl="0" indent="0">
              <a:buClr>
                <a:schemeClr val="dk1"/>
              </a:buClr>
              <a:buSzPts val="1100"/>
              <a:buNone/>
            </a:pPr>
            <a:endParaRPr dirty="0">
              <a:solidFill>
                <a:srgbClr val="000000"/>
              </a:solidFill>
            </a:endParaRPr>
          </a:p>
        </p:txBody>
      </p:sp>
      <p:sp>
        <p:nvSpPr>
          <p:cNvPr id="157" name="Google Shape;157;p1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grpSp>
        <p:nvGrpSpPr>
          <p:cNvPr id="158" name="Google Shape;158;p15"/>
          <p:cNvGrpSpPr/>
          <p:nvPr/>
        </p:nvGrpSpPr>
        <p:grpSpPr>
          <a:xfrm>
            <a:off x="7227977" y="2052723"/>
            <a:ext cx="1212302" cy="1038068"/>
            <a:chOff x="1934025" y="1001650"/>
            <a:chExt cx="415300" cy="355600"/>
          </a:xfrm>
        </p:grpSpPr>
        <p:sp>
          <p:nvSpPr>
            <p:cNvPr id="159" name="Google Shape;159;p15"/>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972" y="837757"/>
            <a:ext cx="3507009" cy="338175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3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442" name="Google Shape;442;p36"/>
          <p:cNvSpPr txBox="1">
            <a:spLocks noGrp="1"/>
          </p:cNvSpPr>
          <p:nvPr>
            <p:ph type="ctrTitle" idx="4294967295"/>
          </p:nvPr>
        </p:nvSpPr>
        <p:spPr>
          <a:xfrm>
            <a:off x="2351788" y="1180487"/>
            <a:ext cx="4608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a:t>Thanks!</a:t>
            </a:r>
            <a:endParaRPr sz="8000"/>
          </a:p>
        </p:txBody>
      </p:sp>
      <p:sp>
        <p:nvSpPr>
          <p:cNvPr id="443" name="Google Shape;443;p36"/>
          <p:cNvSpPr txBox="1">
            <a:spLocks noGrp="1"/>
          </p:cNvSpPr>
          <p:nvPr>
            <p:ph type="subTitle" idx="4294967295"/>
          </p:nvPr>
        </p:nvSpPr>
        <p:spPr>
          <a:xfrm>
            <a:off x="2351800" y="2265877"/>
            <a:ext cx="4608000" cy="1778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latin typeface="Poppins"/>
                <a:ea typeface="Poppins"/>
                <a:cs typeface="Poppins"/>
                <a:sym typeface="Poppins"/>
              </a:rPr>
              <a:t>Any questions?</a:t>
            </a:r>
            <a:endParaRPr dirty="0"/>
          </a:p>
        </p:txBody>
      </p:sp>
      <p:grpSp>
        <p:nvGrpSpPr>
          <p:cNvPr id="444" name="Google Shape;444;p36"/>
          <p:cNvGrpSpPr/>
          <p:nvPr/>
        </p:nvGrpSpPr>
        <p:grpSpPr>
          <a:xfrm>
            <a:off x="1812552" y="1460659"/>
            <a:ext cx="345971" cy="325505"/>
            <a:chOff x="5972700" y="2330200"/>
            <a:chExt cx="411625" cy="387275"/>
          </a:xfrm>
        </p:grpSpPr>
        <p:sp>
          <p:nvSpPr>
            <p:cNvPr id="445" name="Google Shape;445;p3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6"/>
          <p:cNvSpPr txBox="1">
            <a:spLocks noGrp="1"/>
          </p:cNvSpPr>
          <p:nvPr>
            <p:ph type="ctrTitle" idx="4294967295"/>
          </p:nvPr>
        </p:nvSpPr>
        <p:spPr>
          <a:xfrm>
            <a:off x="2351788" y="708917"/>
            <a:ext cx="4608000" cy="16313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9600" dirty="0"/>
              <a:t>IOT!</a:t>
            </a:r>
            <a:endParaRPr sz="9600" dirty="0"/>
          </a:p>
        </p:txBody>
      </p:sp>
      <p:sp>
        <p:nvSpPr>
          <p:cNvPr id="168" name="Google Shape;168;p16"/>
          <p:cNvSpPr txBox="1">
            <a:spLocks noGrp="1"/>
          </p:cNvSpPr>
          <p:nvPr>
            <p:ph type="subTitle" idx="4294967295"/>
          </p:nvPr>
        </p:nvSpPr>
        <p:spPr>
          <a:xfrm>
            <a:off x="2044556" y="2126751"/>
            <a:ext cx="5393933" cy="1917826"/>
          </a:xfrm>
          <a:prstGeom prst="rect">
            <a:avLst/>
          </a:prstGeom>
        </p:spPr>
        <p:txBody>
          <a:bodyPr spcFirstLastPara="1" wrap="square" lIns="91425" tIns="91425" rIns="91425" bIns="91425" anchor="t" anchorCtr="0">
            <a:noAutofit/>
          </a:bodyPr>
          <a:lstStyle/>
          <a:p>
            <a:r>
              <a:rPr lang="en-US" sz="1400" dirty="0"/>
              <a:t>The Internet of Things or (IOT) is influencing our lifestyle from the way we react to the way we behave!</a:t>
            </a:r>
          </a:p>
          <a:p>
            <a:r>
              <a:rPr lang="en-US" sz="1400" dirty="0"/>
              <a:t>EX:  From air conditioner that you can control with your smartphone to Smart Cars providing the shortest route or you Smart watch which is tracking your daily activities.</a:t>
            </a:r>
          </a:p>
          <a:p>
            <a:endParaRPr lang="en-US" sz="1400" dirty="0"/>
          </a:p>
          <a:p>
            <a:endParaRPr lang="en-US" sz="1400" dirty="0"/>
          </a:p>
          <a:p>
            <a:pPr marL="0" lvl="0" indent="0" algn="l" rtl="0">
              <a:spcBef>
                <a:spcPts val="600"/>
              </a:spcBef>
              <a:spcAft>
                <a:spcPts val="0"/>
              </a:spcAft>
              <a:buNone/>
            </a:pPr>
            <a:endParaRPr b="1" dirty="0"/>
          </a:p>
        </p:txBody>
      </p:sp>
      <p:sp>
        <p:nvSpPr>
          <p:cNvPr id="169" name="Google Shape;169;p1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170" name="Google Shape;170;p16"/>
          <p:cNvSpPr/>
          <p:nvPr/>
        </p:nvSpPr>
        <p:spPr>
          <a:xfrm>
            <a:off x="1804239" y="1506373"/>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5302" y="247691"/>
            <a:ext cx="2630238" cy="234028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8194" t="4956" r="6346" b="3873"/>
          <a:stretch/>
        </p:blipFill>
        <p:spPr>
          <a:xfrm>
            <a:off x="-239552" y="3114266"/>
            <a:ext cx="2472465" cy="189778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9981" y="2806108"/>
            <a:ext cx="2314994" cy="172220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ctrTitle"/>
          </p:nvPr>
        </p:nvSpPr>
        <p:spPr>
          <a:xfrm>
            <a:off x="2722652" y="1181529"/>
            <a:ext cx="4089114" cy="1304817"/>
          </a:xfrm>
          <a:prstGeom prst="rect">
            <a:avLst/>
          </a:prstGeom>
        </p:spPr>
        <p:txBody>
          <a:bodyPr spcFirstLastPara="1" wrap="square" lIns="91425" tIns="91425" rIns="91425" bIns="91425" anchor="b" anchorCtr="0">
            <a:noAutofit/>
          </a:bodyPr>
          <a:lstStyle/>
          <a:p>
            <a:pPr algn="just"/>
            <a:r>
              <a:rPr lang="en-US" sz="1400" b="0" dirty="0"/>
              <a:t>IoT is a giant network with connected devices. These devices gather and share data about how they are used and the environment in which they are operated.</a:t>
            </a:r>
            <a:br>
              <a:rPr lang="en-US" sz="1400" b="0" dirty="0"/>
            </a:br>
            <a:endParaRPr sz="1400" dirty="0"/>
          </a:p>
        </p:txBody>
      </p:sp>
      <p:sp>
        <p:nvSpPr>
          <p:cNvPr id="176" name="Google Shape;176;p17"/>
          <p:cNvSpPr txBox="1">
            <a:spLocks noGrp="1"/>
          </p:cNvSpPr>
          <p:nvPr>
            <p:ph type="subTitle" idx="1"/>
          </p:nvPr>
        </p:nvSpPr>
        <p:spPr>
          <a:xfrm>
            <a:off x="1664413" y="2305746"/>
            <a:ext cx="4909787" cy="2482011"/>
          </a:xfrm>
          <a:prstGeom prst="rect">
            <a:avLst/>
          </a:prstGeom>
        </p:spPr>
        <p:txBody>
          <a:bodyPr spcFirstLastPara="1" wrap="square" lIns="91425" tIns="91425" rIns="91425" bIns="91425" anchor="t" anchorCtr="0">
            <a:noAutofit/>
          </a:bodyPr>
          <a:lstStyle/>
          <a:p>
            <a:pPr marL="285750" lvl="0" indent="-285750">
              <a:buFont typeface="Wingdings" panose="05000000000000000000" pitchFamily="2" charset="2"/>
              <a:buChar char="q"/>
            </a:pPr>
            <a:r>
              <a:rPr lang="en-US" dirty="0"/>
              <a:t>It's all done using sensors.</a:t>
            </a:r>
          </a:p>
          <a:p>
            <a:r>
              <a:rPr lang="en-US" dirty="0"/>
              <a:t>It can be your mobile phone, electrical appliances</a:t>
            </a:r>
          </a:p>
          <a:p>
            <a:r>
              <a:rPr lang="en-US" dirty="0"/>
              <a:t>barcode sensors traffic lights and almost everything that you come across in day-to-day life. These sensors continuously emit data</a:t>
            </a:r>
          </a:p>
          <a:p>
            <a:r>
              <a:rPr lang="en-US" dirty="0"/>
              <a:t>about the working state of the devices.</a:t>
            </a:r>
          </a:p>
          <a:p>
            <a:pPr marL="0" lvl="0" indent="0"/>
            <a:endParaRPr lang="en-US"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0404" t="5490" r="9584" b="4774"/>
          <a:stretch/>
        </p:blipFill>
        <p:spPr>
          <a:xfrm>
            <a:off x="6400801" y="2486346"/>
            <a:ext cx="2743199" cy="278064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1766" y="236306"/>
            <a:ext cx="2937455" cy="206944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l="10745" t="4844" r="9038" b="5837"/>
          <a:stretch/>
        </p:blipFill>
        <p:spPr>
          <a:xfrm>
            <a:off x="850185" y="577897"/>
            <a:ext cx="1628455" cy="163538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0"/>
          <p:cNvSpPr txBox="1">
            <a:spLocks noGrp="1"/>
          </p:cNvSpPr>
          <p:nvPr>
            <p:ph type="ctrTitle" idx="4294967295"/>
          </p:nvPr>
        </p:nvSpPr>
        <p:spPr>
          <a:xfrm>
            <a:off x="2092625" y="2834926"/>
            <a:ext cx="4958700" cy="111712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t>The important question is:</a:t>
            </a:r>
            <a:endParaRPr sz="2800" dirty="0"/>
          </a:p>
        </p:txBody>
      </p:sp>
      <p:sp>
        <p:nvSpPr>
          <p:cNvPr id="206" name="Google Shape;206;p20"/>
          <p:cNvSpPr txBox="1">
            <a:spLocks noGrp="1"/>
          </p:cNvSpPr>
          <p:nvPr>
            <p:ph type="subTitle" idx="4294967295"/>
          </p:nvPr>
        </p:nvSpPr>
        <p:spPr>
          <a:xfrm>
            <a:off x="2092625" y="3832023"/>
            <a:ext cx="4958700" cy="1050129"/>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1400" dirty="0"/>
              <a:t>How do they share this huge amount of data?</a:t>
            </a:r>
          </a:p>
          <a:p>
            <a:pPr marL="127000" indent="0">
              <a:buNone/>
            </a:pPr>
            <a:r>
              <a:rPr lang="en-US" sz="1400" dirty="0"/>
              <a:t>     How do we put this data to our benefit?$$</a:t>
            </a:r>
          </a:p>
          <a:p>
            <a:pPr marL="0" lvl="0" indent="0" algn="ctr" rtl="0">
              <a:spcBef>
                <a:spcPts val="600"/>
              </a:spcBef>
              <a:spcAft>
                <a:spcPts val="0"/>
              </a:spcAft>
              <a:buNone/>
            </a:pPr>
            <a:endParaRPr sz="1400" dirty="0"/>
          </a:p>
        </p:txBody>
      </p:sp>
      <p:grpSp>
        <p:nvGrpSpPr>
          <p:cNvPr id="207" name="Google Shape;207;p20"/>
          <p:cNvGrpSpPr/>
          <p:nvPr/>
        </p:nvGrpSpPr>
        <p:grpSpPr>
          <a:xfrm>
            <a:off x="3952298" y="309004"/>
            <a:ext cx="1738561" cy="1738545"/>
            <a:chOff x="6643075" y="3664250"/>
            <a:chExt cx="407950" cy="407975"/>
          </a:xfrm>
        </p:grpSpPr>
        <p:sp>
          <p:nvSpPr>
            <p:cNvPr id="208" name="Google Shape;208;p20"/>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20"/>
          <p:cNvGrpSpPr/>
          <p:nvPr/>
        </p:nvGrpSpPr>
        <p:grpSpPr>
          <a:xfrm rot="-587313">
            <a:off x="3850121" y="2274317"/>
            <a:ext cx="714809" cy="714768"/>
            <a:chOff x="576250" y="4319400"/>
            <a:chExt cx="442075" cy="442050"/>
          </a:xfrm>
        </p:grpSpPr>
        <p:sp>
          <p:nvSpPr>
            <p:cNvPr id="211" name="Google Shape;211;p20"/>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0"/>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0"/>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0"/>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215;p20"/>
          <p:cNvSpPr/>
          <p:nvPr/>
        </p:nvSpPr>
        <p:spPr>
          <a:xfrm>
            <a:off x="3536507" y="710554"/>
            <a:ext cx="271742" cy="25947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0"/>
          <p:cNvSpPr/>
          <p:nvPr/>
        </p:nvSpPr>
        <p:spPr>
          <a:xfrm rot="2697553">
            <a:off x="5327282" y="2038984"/>
            <a:ext cx="412519" cy="39388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0"/>
          <p:cNvSpPr/>
          <p:nvPr/>
        </p:nvSpPr>
        <p:spPr>
          <a:xfrm>
            <a:off x="5653628" y="1814107"/>
            <a:ext cx="165205" cy="15781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0"/>
          <p:cNvSpPr/>
          <p:nvPr/>
        </p:nvSpPr>
        <p:spPr>
          <a:xfrm rot="1280074">
            <a:off x="3348230" y="1493219"/>
            <a:ext cx="165200" cy="15779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0"/>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214" y="10466"/>
            <a:ext cx="1895475" cy="1400175"/>
          </a:xfrm>
          <a:prstGeom prst="ellipse">
            <a:avLst/>
          </a:prstGeom>
          <a:ln>
            <a:noFill/>
          </a:ln>
          <a:effectLst>
            <a:softEdge rad="112500"/>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grpSp>
        <p:nvGrpSpPr>
          <p:cNvPr id="189" name="Google Shape;189;p19"/>
          <p:cNvGrpSpPr/>
          <p:nvPr/>
        </p:nvGrpSpPr>
        <p:grpSpPr>
          <a:xfrm>
            <a:off x="-339376" y="-169449"/>
            <a:ext cx="1233228" cy="1223899"/>
            <a:chOff x="6680825" y="2549350"/>
            <a:chExt cx="1539600" cy="1539600"/>
          </a:xfrm>
        </p:grpSpPr>
        <p:sp>
          <p:nvSpPr>
            <p:cNvPr id="190" name="Google Shape;190;p19"/>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19"/>
          <p:cNvSpPr txBox="1">
            <a:spLocks noGrp="1"/>
          </p:cNvSpPr>
          <p:nvPr>
            <p:ph type="body" idx="1"/>
          </p:nvPr>
        </p:nvSpPr>
        <p:spPr>
          <a:xfrm>
            <a:off x="82193" y="811659"/>
            <a:ext cx="5488244" cy="4331842"/>
          </a:xfrm>
          <a:prstGeom prst="rect">
            <a:avLst/>
          </a:prstGeom>
        </p:spPr>
        <p:txBody>
          <a:bodyPr spcFirstLastPara="1" wrap="square" lIns="91425" tIns="91425" rIns="91425" bIns="91425" anchor="t" anchorCtr="0">
            <a:noAutofit/>
          </a:bodyPr>
          <a:lstStyle/>
          <a:p>
            <a:pPr algn="just">
              <a:buClrTx/>
              <a:buFont typeface="Wingdings" panose="05000000000000000000" pitchFamily="2" charset="2"/>
              <a:buChar char="q"/>
            </a:pPr>
            <a:r>
              <a:rPr lang="en-US" dirty="0"/>
              <a:t>IOT provides a common platform for all these devices to dump their data. And a Common language for all the devices to communicate with each other. </a:t>
            </a:r>
          </a:p>
          <a:p>
            <a:pPr algn="just">
              <a:buClrTx/>
              <a:buFont typeface="Wingdings" panose="05000000000000000000" pitchFamily="2" charset="2"/>
              <a:buChar char="q"/>
            </a:pPr>
            <a:r>
              <a:rPr lang="en-US" dirty="0"/>
              <a:t>Data is emitted from various sensors and sent to iot platform security iot platform integrates the collected data from various sources further analytics is performed on the data and valuable information I extracted as per requirement.</a:t>
            </a:r>
          </a:p>
          <a:p>
            <a:pPr marL="127000" indent="0" algn="just">
              <a:buNone/>
            </a:pPr>
            <a:r>
              <a:rPr lang="en-US" b="1" dirty="0"/>
              <a:t>Finally!</a:t>
            </a:r>
          </a:p>
          <a:p>
            <a:pPr algn="just"/>
            <a:r>
              <a:rPr lang="en-US" dirty="0"/>
              <a:t>The result is shared with other devices for better user experience Automation and improving efficiencies.</a:t>
            </a:r>
          </a:p>
          <a:p>
            <a:pPr marL="457200" lvl="0" indent="-330200" algn="just" rtl="0">
              <a:spcBef>
                <a:spcPts val="600"/>
              </a:spcBef>
              <a:spcAft>
                <a:spcPts val="0"/>
              </a:spcAft>
              <a:buSzPts val="1600"/>
              <a:buChar char="￮"/>
            </a:pPr>
            <a:endParaRPr dirty="0"/>
          </a:p>
        </p:txBody>
      </p:sp>
      <p:sp>
        <p:nvSpPr>
          <p:cNvPr id="195" name="Google Shape;195;p1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1347" y="1054450"/>
            <a:ext cx="3030877" cy="29746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7963" y="-54306"/>
            <a:ext cx="1628882" cy="147086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9242" y="3726223"/>
            <a:ext cx="1797603" cy="141727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4664055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2"/>
        <p:cNvGrpSpPr/>
        <p:nvPr/>
      </p:nvGrpSpPr>
      <p:grpSpPr>
        <a:xfrm>
          <a:off x="0" y="0"/>
          <a:ext cx="0" cy="0"/>
          <a:chOff x="0" y="0"/>
          <a:chExt cx="0" cy="0"/>
        </a:xfrm>
      </p:grpSpPr>
      <p:sp>
        <p:nvSpPr>
          <p:cNvPr id="263" name="Google Shape;263;p24"/>
          <p:cNvSpPr txBox="1">
            <a:spLocks noGrp="1"/>
          </p:cNvSpPr>
          <p:nvPr>
            <p:ph type="title" idx="4294967295"/>
          </p:nvPr>
        </p:nvSpPr>
        <p:spPr>
          <a:xfrm>
            <a:off x="2194949" y="729465"/>
            <a:ext cx="4781203" cy="2784297"/>
          </a:xfrm>
          <a:prstGeom prst="rect">
            <a:avLst/>
          </a:pr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lstStyle/>
          <a:p>
            <a:pPr lvl="0" algn="ctr"/>
            <a:r>
              <a:rPr lang="en-US" sz="3200" dirty="0">
                <a:solidFill>
                  <a:schemeClr val="tx1"/>
                </a:solidFill>
              </a:rPr>
              <a:t>Let us look at a scenario where is doing wonders.</a:t>
            </a:r>
            <a:endParaRPr lang="en" sz="3200" dirty="0">
              <a:solidFill>
                <a:schemeClr val="tx1"/>
              </a:solidFill>
            </a:endParaRPr>
          </a:p>
        </p:txBody>
      </p:sp>
      <p:sp>
        <p:nvSpPr>
          <p:cNvPr id="264" name="Google Shape;264;p24"/>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1"/>
          <p:cNvSpPr txBox="1">
            <a:spLocks noGrp="1"/>
          </p:cNvSpPr>
          <p:nvPr>
            <p:ph type="body" idx="1"/>
          </p:nvPr>
        </p:nvSpPr>
        <p:spPr>
          <a:xfrm>
            <a:off x="246580" y="1958050"/>
            <a:ext cx="5219473" cy="2618400"/>
          </a:xfrm>
          <a:prstGeom prst="rect">
            <a:avLst/>
          </a:prstGeom>
        </p:spPr>
        <p:txBody>
          <a:bodyPr spcFirstLastPara="1" wrap="square" lIns="91425" tIns="91425" rIns="91425" bIns="91425" anchor="t" anchorCtr="0">
            <a:noAutofit/>
          </a:bodyPr>
          <a:lstStyle/>
          <a:p>
            <a:pPr algn="just"/>
            <a:r>
              <a:rPr lang="en-US" dirty="0"/>
              <a:t>In an AC manufacturing industry both the manufacturing machine and the Belt have sensors attached they continuously send data regarding the machine health and the production specifics to the manufacturer to identify issues beforehand.</a:t>
            </a:r>
          </a:p>
          <a:p>
            <a:pPr algn="just"/>
            <a:r>
              <a:rPr lang="en-US" dirty="0"/>
              <a:t>A barcode is attached to each product before leaving the belt. It contains the product code, manufacturer details, special instructions Etc.</a:t>
            </a:r>
          </a:p>
          <a:p>
            <a:pPr marL="0" lvl="0" indent="0" algn="l" rtl="0">
              <a:spcBef>
                <a:spcPts val="600"/>
              </a:spcBef>
              <a:spcAft>
                <a:spcPts val="0"/>
              </a:spcAft>
              <a:buNone/>
            </a:pPr>
            <a:endParaRPr dirty="0"/>
          </a:p>
        </p:txBody>
      </p:sp>
      <p:sp>
        <p:nvSpPr>
          <p:cNvPr id="225" name="Google Shape;225;p21"/>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p>
            <a:pPr lvl="0"/>
            <a:r>
              <a:rPr lang="en-US" sz="1800" dirty="0"/>
              <a:t> AC manufacturing industry:</a:t>
            </a:r>
            <a:endParaRPr sz="1800" dirty="0"/>
          </a:p>
        </p:txBody>
      </p:sp>
      <p:sp>
        <p:nvSpPr>
          <p:cNvPr id="227" name="Google Shape;227;p21"/>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9274" y="0"/>
            <a:ext cx="1627652" cy="175498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9978" y="1074999"/>
            <a:ext cx="2979950" cy="293178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ymbeline template">
  <a:themeElements>
    <a:clrScheme name="Custom 347">
      <a:dk1>
        <a:srgbClr val="000000"/>
      </a:dk1>
      <a:lt1>
        <a:srgbClr val="FFFFFF"/>
      </a:lt1>
      <a:dk2>
        <a:srgbClr val="666666"/>
      </a:dk2>
      <a:lt2>
        <a:srgbClr val="EFEFEF"/>
      </a:lt2>
      <a:accent1>
        <a:srgbClr val="485364"/>
      </a:accent1>
      <a:accent2>
        <a:srgbClr val="63728A"/>
      </a:accent2>
      <a:accent3>
        <a:srgbClr val="8B9AB3"/>
      </a:accent3>
      <a:accent4>
        <a:srgbClr val="9E8473"/>
      </a:accent4>
      <a:accent5>
        <a:srgbClr val="CAAE9C"/>
      </a:accent5>
      <a:accent6>
        <a:srgbClr val="DFCEC3"/>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TotalTime>
  <Words>1349</Words>
  <Application>Microsoft Office PowerPoint</Application>
  <PresentationFormat>On-screen Show (16:9)</PresentationFormat>
  <Paragraphs>138</Paragraphs>
  <Slides>30</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Wingdings</vt:lpstr>
      <vt:lpstr>Arial</vt:lpstr>
      <vt:lpstr>Poppins</vt:lpstr>
      <vt:lpstr>Poppins Light</vt:lpstr>
      <vt:lpstr>Cymbeline template</vt:lpstr>
      <vt:lpstr>PowerPoint Presentation</vt:lpstr>
      <vt:lpstr>Team Presentation</vt:lpstr>
      <vt:lpstr>Introducation (IOT):</vt:lpstr>
      <vt:lpstr>IOT!</vt:lpstr>
      <vt:lpstr>IoT is a giant network with connected devices. These devices gather and share data about how they are used and the environment in which they are operated. </vt:lpstr>
      <vt:lpstr>The important question is:</vt:lpstr>
      <vt:lpstr>PowerPoint Presentation</vt:lpstr>
      <vt:lpstr>Let us look at a scenario where is doing wonders.</vt:lpstr>
      <vt:lpstr> AC manufacturing industry:</vt:lpstr>
      <vt:lpstr>PowerPoint Presentation</vt:lpstr>
      <vt:lpstr>PowerPoint Presentation</vt:lpstr>
      <vt:lpstr>The future of IOT industry is huge. Business Insider intelligence estimates that 24 billion IOT devices will be installed by 2025.  </vt:lpstr>
      <vt:lpstr> ITC predicts that IOT Revenue will reach around three hundred and fifty seven billion in 2025 resulting in a lot of job opportunities in the IT industry. </vt:lpstr>
      <vt:lpstr>IOT AND DISTRIBUTED SYSTEM</vt:lpstr>
      <vt:lpstr>PowerPoint Presentation</vt:lpstr>
      <vt:lpstr>The formulation of a distributed approach has the attractive property that software can be run in parallel among the nodes and near to where the computing is actually needed thus reducing the transfer of data between the individual nodes. </vt:lpstr>
      <vt:lpstr>BLOCK CHAIN:</vt:lpstr>
      <vt:lpstr>BLOCKCHAIN FACTORS and ISSUES</vt:lpstr>
      <vt:lpstr>Decentralization:  In blockchain technology, decentralization entails dispersing functions throughout a system rather than having all units connected with and controlled by a central authority; in other words, there is no central point of control. </vt:lpstr>
      <vt:lpstr>Transparency and Privacy: The most appealing aspect of blockchain technology is the degree of privacy it offers, but this can create some confusion regarding transparency.   Blockchain networks periodically (i.e., every 10 minutes) self-audit the digital value ecosystems that coordinate transactions; one set of these transactions is called a block</vt:lpstr>
      <vt:lpstr>PowerPoint Presentation</vt:lpstr>
      <vt:lpstr>Let us look at a blockchain security issues</vt:lpstr>
      <vt:lpstr>PowerPoint Presentation</vt:lpstr>
      <vt:lpstr>PowerPoint Presentation</vt:lpstr>
      <vt:lpstr>Security of internet and databse using Distributed systems</vt:lpstr>
      <vt:lpstr>Security Mechanisms</vt:lpstr>
      <vt:lpstr>IOT and Distributed ledger technologies.</vt:lpstr>
      <vt:lpstr>IOT and DLT link</vt:lpstr>
      <vt:lpstr>End result?</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Moorche</cp:lastModifiedBy>
  <cp:revision>54</cp:revision>
  <dcterms:modified xsi:type="dcterms:W3CDTF">2022-01-09T12:40:35Z</dcterms:modified>
</cp:coreProperties>
</file>