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ontserrat SemiBold" panose="000007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8XEvZIASx67SnMotkd8u0Njr2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D4F052-B713-4CC7-88DA-304F1B53D55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4CB122D9-6136-44F7-8AD2-43E39E5ECD3D}">
      <dgm:prSet phldrT="[Text]"/>
      <dgm:spPr/>
      <dgm:t>
        <a:bodyPr/>
        <a:lstStyle/>
        <a:p>
          <a:r>
            <a:rPr lang="en-IN" dirty="0"/>
            <a:t>User Interface (</a:t>
          </a:r>
          <a:r>
            <a:rPr lang="en-IN" dirty="0" err="1"/>
            <a:t>Streamlit</a:t>
          </a:r>
          <a:r>
            <a:rPr lang="en-IN" dirty="0"/>
            <a:t>)</a:t>
          </a:r>
        </a:p>
      </dgm:t>
    </dgm:pt>
    <dgm:pt modelId="{28CF8C11-1741-4BC6-A108-CF2832CF074E}" type="parTrans" cxnId="{5B1818EA-E0D3-46D2-898D-1717DB76DADA}">
      <dgm:prSet/>
      <dgm:spPr/>
      <dgm:t>
        <a:bodyPr/>
        <a:lstStyle/>
        <a:p>
          <a:endParaRPr lang="en-IN"/>
        </a:p>
      </dgm:t>
    </dgm:pt>
    <dgm:pt modelId="{90096698-6CBB-4E0B-B69D-00AF60D90DD0}" type="sibTrans" cxnId="{5B1818EA-E0D3-46D2-898D-1717DB76DADA}">
      <dgm:prSet/>
      <dgm:spPr/>
      <dgm:t>
        <a:bodyPr/>
        <a:lstStyle/>
        <a:p>
          <a:endParaRPr lang="en-IN"/>
        </a:p>
      </dgm:t>
    </dgm:pt>
    <dgm:pt modelId="{3AF6A9DD-1F39-4CD6-AB78-AABA91BABDCC}">
      <dgm:prSet phldrT="[Text]"/>
      <dgm:spPr/>
      <dgm:t>
        <a:bodyPr/>
        <a:lstStyle/>
        <a:p>
          <a:r>
            <a:rPr lang="en-IN" dirty="0"/>
            <a:t>User Query Submission</a:t>
          </a:r>
          <a:br>
            <a:rPr lang="en-IN" dirty="0"/>
          </a:br>
          <a:r>
            <a:rPr lang="en-IN" dirty="0"/>
            <a:t>(Preferences: Grade, Subject, Language)</a:t>
          </a:r>
        </a:p>
      </dgm:t>
    </dgm:pt>
    <dgm:pt modelId="{6FAD0FF9-3E9B-425C-A35F-9FD278CC1E29}" type="parTrans" cxnId="{9F1591A7-9D24-4CFF-82EE-55B3AB0DE779}">
      <dgm:prSet/>
      <dgm:spPr/>
      <dgm:t>
        <a:bodyPr/>
        <a:lstStyle/>
        <a:p>
          <a:endParaRPr lang="en-IN"/>
        </a:p>
      </dgm:t>
    </dgm:pt>
    <dgm:pt modelId="{EAA50F82-052E-4811-9798-BD40F5ACF2E7}" type="sibTrans" cxnId="{9F1591A7-9D24-4CFF-82EE-55B3AB0DE779}">
      <dgm:prSet/>
      <dgm:spPr/>
      <dgm:t>
        <a:bodyPr/>
        <a:lstStyle/>
        <a:p>
          <a:endParaRPr lang="en-IN"/>
        </a:p>
      </dgm:t>
    </dgm:pt>
    <dgm:pt modelId="{C086BEC5-C67A-48E0-B6A9-01D6EB62B0FF}">
      <dgm:prSet phldrT="[Text]"/>
      <dgm:spPr/>
      <dgm:t>
        <a:bodyPr/>
        <a:lstStyle/>
        <a:p>
          <a:r>
            <a:rPr lang="en-IN" dirty="0"/>
            <a:t>Query Pre-Processing </a:t>
          </a:r>
        </a:p>
        <a:p>
          <a:r>
            <a:rPr lang="en-IN" dirty="0"/>
            <a:t>- Translation (Google Translate) </a:t>
          </a:r>
        </a:p>
        <a:p>
          <a:r>
            <a:rPr lang="en-IN" dirty="0"/>
            <a:t>- Formatting &amp; Validation </a:t>
          </a:r>
        </a:p>
      </dgm:t>
    </dgm:pt>
    <dgm:pt modelId="{6504DEF3-105E-44C0-9547-448B9F8A9517}" type="parTrans" cxnId="{5F7E72F0-388C-4B3C-B4CC-59BAAE3CF932}">
      <dgm:prSet/>
      <dgm:spPr/>
      <dgm:t>
        <a:bodyPr/>
        <a:lstStyle/>
        <a:p>
          <a:endParaRPr lang="en-IN"/>
        </a:p>
      </dgm:t>
    </dgm:pt>
    <dgm:pt modelId="{AE395EEE-7A3A-49F3-8B39-AEC5AAF5130A}" type="sibTrans" cxnId="{5F7E72F0-388C-4B3C-B4CC-59BAAE3CF932}">
      <dgm:prSet/>
      <dgm:spPr/>
      <dgm:t>
        <a:bodyPr/>
        <a:lstStyle/>
        <a:p>
          <a:endParaRPr lang="en-IN"/>
        </a:p>
      </dgm:t>
    </dgm:pt>
    <dgm:pt modelId="{DAA48B5C-111A-4241-8DB1-DE4ADE5B480F}">
      <dgm:prSet phldrT="[Text]"/>
      <dgm:spPr/>
      <dgm:t>
        <a:bodyPr/>
        <a:lstStyle/>
        <a:p>
          <a:r>
            <a:rPr lang="en-IN" dirty="0"/>
            <a:t>Content Post-Processing &amp; Formatting </a:t>
          </a:r>
        </a:p>
        <a:p>
          <a:r>
            <a:rPr lang="en-US" dirty="0"/>
            <a:t>(Markdown to HTML-like, inline styles) </a:t>
          </a:r>
          <a:endParaRPr lang="en-IN" dirty="0"/>
        </a:p>
      </dgm:t>
    </dgm:pt>
    <dgm:pt modelId="{E0BE0CE3-52FC-4BB0-82B5-D0DEC71E73B5}" type="parTrans" cxnId="{0EE4D51D-B5A8-4142-8C49-1DD80B50965E}">
      <dgm:prSet/>
      <dgm:spPr/>
      <dgm:t>
        <a:bodyPr/>
        <a:lstStyle/>
        <a:p>
          <a:endParaRPr lang="en-IN"/>
        </a:p>
      </dgm:t>
    </dgm:pt>
    <dgm:pt modelId="{63F12F31-9784-42C9-BDC9-8BAE2B374CDD}" type="sibTrans" cxnId="{0EE4D51D-B5A8-4142-8C49-1DD80B50965E}">
      <dgm:prSet/>
      <dgm:spPr/>
      <dgm:t>
        <a:bodyPr/>
        <a:lstStyle/>
        <a:p>
          <a:endParaRPr lang="en-IN"/>
        </a:p>
      </dgm:t>
    </dgm:pt>
    <dgm:pt modelId="{64D3B79F-236B-4C00-9277-5743B88AD522}">
      <dgm:prSet phldrT="[Text]"/>
      <dgm:spPr/>
      <dgm:t>
        <a:bodyPr/>
        <a:lstStyle/>
        <a:p>
          <a:r>
            <a:rPr lang="en-IN" dirty="0"/>
            <a:t>Content Generation Module </a:t>
          </a:r>
        </a:p>
        <a:p>
          <a:r>
            <a:rPr lang="en-IN" dirty="0"/>
            <a:t>(Cohere API)</a:t>
          </a:r>
        </a:p>
      </dgm:t>
    </dgm:pt>
    <dgm:pt modelId="{0E0EF49B-284B-4A2E-A742-6C1F30A42850}" type="parTrans" cxnId="{BBAF64FE-5796-4134-BAA9-2A6A350CA228}">
      <dgm:prSet/>
      <dgm:spPr/>
      <dgm:t>
        <a:bodyPr/>
        <a:lstStyle/>
        <a:p>
          <a:endParaRPr lang="en-IN"/>
        </a:p>
      </dgm:t>
    </dgm:pt>
    <dgm:pt modelId="{18410F35-F18F-47AA-AD4C-9060CBCE98F0}" type="sibTrans" cxnId="{BBAF64FE-5796-4134-BAA9-2A6A350CA228}">
      <dgm:prSet/>
      <dgm:spPr/>
      <dgm:t>
        <a:bodyPr/>
        <a:lstStyle/>
        <a:p>
          <a:endParaRPr lang="en-IN"/>
        </a:p>
      </dgm:t>
    </dgm:pt>
    <dgm:pt modelId="{DF19440D-D2E5-4828-8476-8964D5E694FF}">
      <dgm:prSet phldrT="[Text]"/>
      <dgm:spPr/>
      <dgm:t>
        <a:bodyPr/>
        <a:lstStyle/>
        <a:p>
          <a:r>
            <a:rPr lang="en-IN" dirty="0"/>
            <a:t>Query Classification Module</a:t>
          </a:r>
        </a:p>
        <a:p>
          <a:r>
            <a:rPr lang="en-IN" dirty="0"/>
            <a:t>(Hugging Face zero-shot pipeline) </a:t>
          </a:r>
        </a:p>
      </dgm:t>
    </dgm:pt>
    <dgm:pt modelId="{C55E2326-6078-464B-A3D7-484961D29213}" type="parTrans" cxnId="{2E6B4D8D-441A-440D-BA72-F0F2DD75D221}">
      <dgm:prSet/>
      <dgm:spPr/>
      <dgm:t>
        <a:bodyPr/>
        <a:lstStyle/>
        <a:p>
          <a:endParaRPr lang="en-IN"/>
        </a:p>
      </dgm:t>
    </dgm:pt>
    <dgm:pt modelId="{93E9C9C9-912B-401F-ACE3-91E9EAF0F7C3}" type="sibTrans" cxnId="{2E6B4D8D-441A-440D-BA72-F0F2DD75D221}">
      <dgm:prSet/>
      <dgm:spPr/>
      <dgm:t>
        <a:bodyPr/>
        <a:lstStyle/>
        <a:p>
          <a:endParaRPr lang="en-IN"/>
        </a:p>
      </dgm:t>
    </dgm:pt>
    <dgm:pt modelId="{CA125B80-7056-4BCB-8892-A542FB968EF5}">
      <dgm:prSet phldrT="[Text]"/>
      <dgm:spPr/>
      <dgm:t>
        <a:bodyPr/>
        <a:lstStyle/>
        <a:p>
          <a:r>
            <a:rPr lang="en-IN" dirty="0"/>
            <a:t>PDF Generation </a:t>
          </a:r>
        </a:p>
        <a:p>
          <a:r>
            <a:rPr lang="en-IN" dirty="0"/>
            <a:t>(</a:t>
          </a:r>
          <a:r>
            <a:rPr lang="en-IN" dirty="0" err="1"/>
            <a:t>ReportLab</a:t>
          </a:r>
          <a:r>
            <a:rPr lang="en-IN" dirty="0"/>
            <a:t>)</a:t>
          </a:r>
        </a:p>
      </dgm:t>
    </dgm:pt>
    <dgm:pt modelId="{3B27C765-CE64-43D2-83D8-41ADC93BE8A4}" type="parTrans" cxnId="{B48E1156-B780-4D70-93BF-EB9460BF7B4F}">
      <dgm:prSet/>
      <dgm:spPr/>
      <dgm:t>
        <a:bodyPr/>
        <a:lstStyle/>
        <a:p>
          <a:endParaRPr lang="en-IN"/>
        </a:p>
      </dgm:t>
    </dgm:pt>
    <dgm:pt modelId="{AB07BB92-6987-4A78-87A1-07789D5EAF86}" type="sibTrans" cxnId="{B48E1156-B780-4D70-93BF-EB9460BF7B4F}">
      <dgm:prSet/>
      <dgm:spPr/>
      <dgm:t>
        <a:bodyPr/>
        <a:lstStyle/>
        <a:p>
          <a:endParaRPr lang="en-IN"/>
        </a:p>
      </dgm:t>
    </dgm:pt>
    <dgm:pt modelId="{C313F02B-D2A3-4BDC-B8F0-27082574809D}">
      <dgm:prSet phldrT="[Text]"/>
      <dgm:spPr/>
      <dgm:t>
        <a:bodyPr/>
        <a:lstStyle/>
        <a:p>
          <a:r>
            <a:rPr lang="en-IN" dirty="0"/>
            <a:t>Resource Persistence &amp; Caching </a:t>
          </a:r>
        </a:p>
        <a:p>
          <a:r>
            <a:rPr lang="en-IN" dirty="0"/>
            <a:t>(Local JSON, </a:t>
          </a:r>
          <a:r>
            <a:rPr lang="en-IN" dirty="0" err="1"/>
            <a:t>Streamlit</a:t>
          </a:r>
          <a:r>
            <a:rPr lang="en-IN" dirty="0"/>
            <a:t> Cache) </a:t>
          </a:r>
        </a:p>
      </dgm:t>
    </dgm:pt>
    <dgm:pt modelId="{70076477-56AB-47E0-B201-A872E3F7EFD1}" type="parTrans" cxnId="{7E026305-B832-49ED-B812-7DD2B3CC5A4A}">
      <dgm:prSet/>
      <dgm:spPr/>
      <dgm:t>
        <a:bodyPr/>
        <a:lstStyle/>
        <a:p>
          <a:endParaRPr lang="en-IN"/>
        </a:p>
      </dgm:t>
    </dgm:pt>
    <dgm:pt modelId="{F2CE387E-2956-4398-B834-68157136AC7A}" type="sibTrans" cxnId="{7E026305-B832-49ED-B812-7DD2B3CC5A4A}">
      <dgm:prSet/>
      <dgm:spPr/>
      <dgm:t>
        <a:bodyPr/>
        <a:lstStyle/>
        <a:p>
          <a:endParaRPr lang="en-IN"/>
        </a:p>
      </dgm:t>
    </dgm:pt>
    <dgm:pt modelId="{E3CC2267-0CD1-40E5-82BC-1A8C05AF0FCB}">
      <dgm:prSet phldrT="[Text]"/>
      <dgm:spPr/>
      <dgm:t>
        <a:bodyPr/>
        <a:lstStyle/>
        <a:p>
          <a:r>
            <a:rPr lang="en-IN" dirty="0"/>
            <a:t>Peer-Learning &amp; Feedback Module </a:t>
          </a:r>
        </a:p>
        <a:p>
          <a:r>
            <a:rPr lang="en-IN" dirty="0"/>
            <a:t>(Resource saving, suggestions, etc.)</a:t>
          </a:r>
        </a:p>
      </dgm:t>
    </dgm:pt>
    <dgm:pt modelId="{CB731ECC-5437-4AE1-B04A-0CD472A3F7A7}" type="parTrans" cxnId="{737A6473-6B61-4A2B-B2BC-F3D7C4C13519}">
      <dgm:prSet/>
      <dgm:spPr/>
      <dgm:t>
        <a:bodyPr/>
        <a:lstStyle/>
        <a:p>
          <a:endParaRPr lang="en-IN"/>
        </a:p>
      </dgm:t>
    </dgm:pt>
    <dgm:pt modelId="{684291EE-A955-4104-83C2-9E594154F04C}" type="sibTrans" cxnId="{737A6473-6B61-4A2B-B2BC-F3D7C4C13519}">
      <dgm:prSet/>
      <dgm:spPr/>
      <dgm:t>
        <a:bodyPr/>
        <a:lstStyle/>
        <a:p>
          <a:endParaRPr lang="en-IN"/>
        </a:p>
      </dgm:t>
    </dgm:pt>
    <dgm:pt modelId="{86899900-E8C5-479C-A494-BAAC295C1D35}" type="pres">
      <dgm:prSet presAssocID="{02D4F052-B713-4CC7-88DA-304F1B53D556}" presName="Name0" presStyleCnt="0">
        <dgm:presLayoutVars>
          <dgm:dir/>
          <dgm:resizeHandles/>
        </dgm:presLayoutVars>
      </dgm:prSet>
      <dgm:spPr/>
    </dgm:pt>
    <dgm:pt modelId="{813C8AB0-DFC8-4619-814B-262BBEB19186}" type="pres">
      <dgm:prSet presAssocID="{4CB122D9-6136-44F7-8AD2-43E39E5ECD3D}" presName="compNode" presStyleCnt="0"/>
      <dgm:spPr/>
    </dgm:pt>
    <dgm:pt modelId="{ABCA1A10-8ECF-471E-A9FA-0FC4CEA2D66F}" type="pres">
      <dgm:prSet presAssocID="{4CB122D9-6136-44F7-8AD2-43E39E5ECD3D}" presName="dummyConnPt" presStyleCnt="0"/>
      <dgm:spPr/>
    </dgm:pt>
    <dgm:pt modelId="{448B30DF-C619-4E59-9F63-238BBBB71CD7}" type="pres">
      <dgm:prSet presAssocID="{4CB122D9-6136-44F7-8AD2-43E39E5ECD3D}" presName="node" presStyleLbl="node1" presStyleIdx="0" presStyleCnt="9" custLinFactNeighborX="-2018" custLinFactNeighborY="-1681">
        <dgm:presLayoutVars>
          <dgm:bulletEnabled val="1"/>
        </dgm:presLayoutVars>
      </dgm:prSet>
      <dgm:spPr/>
    </dgm:pt>
    <dgm:pt modelId="{7A01563D-3759-4A81-B675-4677BBB4C2E9}" type="pres">
      <dgm:prSet presAssocID="{90096698-6CBB-4E0B-B69D-00AF60D90DD0}" presName="sibTrans" presStyleLbl="bgSibTrans2D1" presStyleIdx="0" presStyleCnt="8"/>
      <dgm:spPr/>
    </dgm:pt>
    <dgm:pt modelId="{775AEA17-4FE8-48C1-BBB7-8D66CF0863AF}" type="pres">
      <dgm:prSet presAssocID="{3AF6A9DD-1F39-4CD6-AB78-AABA91BABDCC}" presName="compNode" presStyleCnt="0"/>
      <dgm:spPr/>
    </dgm:pt>
    <dgm:pt modelId="{32989842-4E0F-408F-A79C-DB2B3C78455C}" type="pres">
      <dgm:prSet presAssocID="{3AF6A9DD-1F39-4CD6-AB78-AABA91BABDCC}" presName="dummyConnPt" presStyleCnt="0"/>
      <dgm:spPr/>
    </dgm:pt>
    <dgm:pt modelId="{E93605E6-F570-4469-B90E-8712743B8CD8}" type="pres">
      <dgm:prSet presAssocID="{3AF6A9DD-1F39-4CD6-AB78-AABA91BABDCC}" presName="node" presStyleLbl="node1" presStyleIdx="1" presStyleCnt="9">
        <dgm:presLayoutVars>
          <dgm:bulletEnabled val="1"/>
        </dgm:presLayoutVars>
      </dgm:prSet>
      <dgm:spPr/>
    </dgm:pt>
    <dgm:pt modelId="{F92C5AFF-79B2-40D2-9CAA-5ED9F072A587}" type="pres">
      <dgm:prSet presAssocID="{EAA50F82-052E-4811-9798-BD40F5ACF2E7}" presName="sibTrans" presStyleLbl="bgSibTrans2D1" presStyleIdx="1" presStyleCnt="8"/>
      <dgm:spPr/>
    </dgm:pt>
    <dgm:pt modelId="{323604B6-C406-4CDB-B7D7-AEE247490139}" type="pres">
      <dgm:prSet presAssocID="{C086BEC5-C67A-48E0-B6A9-01D6EB62B0FF}" presName="compNode" presStyleCnt="0"/>
      <dgm:spPr/>
    </dgm:pt>
    <dgm:pt modelId="{82BB7C4E-F20F-4E40-9FF2-2B40A4DB865B}" type="pres">
      <dgm:prSet presAssocID="{C086BEC5-C67A-48E0-B6A9-01D6EB62B0FF}" presName="dummyConnPt" presStyleCnt="0"/>
      <dgm:spPr/>
    </dgm:pt>
    <dgm:pt modelId="{79325702-84AC-4CEF-8723-A88BACFA8185}" type="pres">
      <dgm:prSet presAssocID="{C086BEC5-C67A-48E0-B6A9-01D6EB62B0FF}" presName="node" presStyleLbl="node1" presStyleIdx="2" presStyleCnt="9">
        <dgm:presLayoutVars>
          <dgm:bulletEnabled val="1"/>
        </dgm:presLayoutVars>
      </dgm:prSet>
      <dgm:spPr/>
    </dgm:pt>
    <dgm:pt modelId="{A1E0B232-B84A-4D99-BA3B-F872AA79512C}" type="pres">
      <dgm:prSet presAssocID="{AE395EEE-7A3A-49F3-8B39-AEC5AAF5130A}" presName="sibTrans" presStyleLbl="bgSibTrans2D1" presStyleIdx="2" presStyleCnt="8"/>
      <dgm:spPr/>
    </dgm:pt>
    <dgm:pt modelId="{38C72461-E909-44E5-B387-C3295B11CB44}" type="pres">
      <dgm:prSet presAssocID="{DAA48B5C-111A-4241-8DB1-DE4ADE5B480F}" presName="compNode" presStyleCnt="0"/>
      <dgm:spPr/>
    </dgm:pt>
    <dgm:pt modelId="{47846DC4-F459-4B28-A801-755D1D35E01B}" type="pres">
      <dgm:prSet presAssocID="{DAA48B5C-111A-4241-8DB1-DE4ADE5B480F}" presName="dummyConnPt" presStyleCnt="0"/>
      <dgm:spPr/>
    </dgm:pt>
    <dgm:pt modelId="{7583FCEB-A0A1-428D-A418-4E9D46EDCABE}" type="pres">
      <dgm:prSet presAssocID="{DAA48B5C-111A-4241-8DB1-DE4ADE5B480F}" presName="node" presStyleLbl="node1" presStyleIdx="3" presStyleCnt="9">
        <dgm:presLayoutVars>
          <dgm:bulletEnabled val="1"/>
        </dgm:presLayoutVars>
      </dgm:prSet>
      <dgm:spPr/>
    </dgm:pt>
    <dgm:pt modelId="{A436622F-DFBD-467B-A27D-CC66B77BA8BF}" type="pres">
      <dgm:prSet presAssocID="{63F12F31-9784-42C9-BDC9-8BAE2B374CDD}" presName="sibTrans" presStyleLbl="bgSibTrans2D1" presStyleIdx="3" presStyleCnt="8"/>
      <dgm:spPr/>
    </dgm:pt>
    <dgm:pt modelId="{933E4C29-9B43-4593-8502-45696764DAB2}" type="pres">
      <dgm:prSet presAssocID="{64D3B79F-236B-4C00-9277-5743B88AD522}" presName="compNode" presStyleCnt="0"/>
      <dgm:spPr/>
    </dgm:pt>
    <dgm:pt modelId="{DCD5CC03-DA1E-44DE-A019-ABFE32A345C3}" type="pres">
      <dgm:prSet presAssocID="{64D3B79F-236B-4C00-9277-5743B88AD522}" presName="dummyConnPt" presStyleCnt="0"/>
      <dgm:spPr/>
    </dgm:pt>
    <dgm:pt modelId="{BAF5A530-9AAB-460D-BFBE-368D878B23A5}" type="pres">
      <dgm:prSet presAssocID="{64D3B79F-236B-4C00-9277-5743B88AD522}" presName="node" presStyleLbl="node1" presStyleIdx="4" presStyleCnt="9">
        <dgm:presLayoutVars>
          <dgm:bulletEnabled val="1"/>
        </dgm:presLayoutVars>
      </dgm:prSet>
      <dgm:spPr/>
    </dgm:pt>
    <dgm:pt modelId="{2B543296-498A-4655-85E8-CCD643954292}" type="pres">
      <dgm:prSet presAssocID="{18410F35-F18F-47AA-AD4C-9060CBCE98F0}" presName="sibTrans" presStyleLbl="bgSibTrans2D1" presStyleIdx="4" presStyleCnt="8"/>
      <dgm:spPr/>
    </dgm:pt>
    <dgm:pt modelId="{46C827C0-C432-4384-8829-6E2B81E92871}" type="pres">
      <dgm:prSet presAssocID="{DF19440D-D2E5-4828-8476-8964D5E694FF}" presName="compNode" presStyleCnt="0"/>
      <dgm:spPr/>
    </dgm:pt>
    <dgm:pt modelId="{92C8606C-4AE5-46BB-9000-90F7C08AB6BC}" type="pres">
      <dgm:prSet presAssocID="{DF19440D-D2E5-4828-8476-8964D5E694FF}" presName="dummyConnPt" presStyleCnt="0"/>
      <dgm:spPr/>
    </dgm:pt>
    <dgm:pt modelId="{CB461817-8BAD-43DF-AC44-9B4BE1A3E9C1}" type="pres">
      <dgm:prSet presAssocID="{DF19440D-D2E5-4828-8476-8964D5E694FF}" presName="node" presStyleLbl="node1" presStyleIdx="5" presStyleCnt="9">
        <dgm:presLayoutVars>
          <dgm:bulletEnabled val="1"/>
        </dgm:presLayoutVars>
      </dgm:prSet>
      <dgm:spPr/>
    </dgm:pt>
    <dgm:pt modelId="{5B535D1B-E222-4A74-8218-019650E28620}" type="pres">
      <dgm:prSet presAssocID="{93E9C9C9-912B-401F-ACE3-91E9EAF0F7C3}" presName="sibTrans" presStyleLbl="bgSibTrans2D1" presStyleIdx="5" presStyleCnt="8"/>
      <dgm:spPr/>
    </dgm:pt>
    <dgm:pt modelId="{C94101B7-CA93-4057-A4C2-EDC33AEB1E5B}" type="pres">
      <dgm:prSet presAssocID="{CA125B80-7056-4BCB-8892-A542FB968EF5}" presName="compNode" presStyleCnt="0"/>
      <dgm:spPr/>
    </dgm:pt>
    <dgm:pt modelId="{75ABB699-BC4E-4F14-9AEC-90424E1138A4}" type="pres">
      <dgm:prSet presAssocID="{CA125B80-7056-4BCB-8892-A542FB968EF5}" presName="dummyConnPt" presStyleCnt="0"/>
      <dgm:spPr/>
    </dgm:pt>
    <dgm:pt modelId="{BFF8AAE9-8BAB-4521-AD92-23221D902108}" type="pres">
      <dgm:prSet presAssocID="{CA125B80-7056-4BCB-8892-A542FB968EF5}" presName="node" presStyleLbl="node1" presStyleIdx="6" presStyleCnt="9" custLinFactNeighborY="1078">
        <dgm:presLayoutVars>
          <dgm:bulletEnabled val="1"/>
        </dgm:presLayoutVars>
      </dgm:prSet>
      <dgm:spPr/>
    </dgm:pt>
    <dgm:pt modelId="{460E0C21-CD21-4CA8-85E2-3F2E75DC6444}" type="pres">
      <dgm:prSet presAssocID="{AB07BB92-6987-4A78-87A1-07789D5EAF86}" presName="sibTrans" presStyleLbl="bgSibTrans2D1" presStyleIdx="6" presStyleCnt="8"/>
      <dgm:spPr/>
    </dgm:pt>
    <dgm:pt modelId="{02F08525-505C-4225-8F67-A55B2FD579E1}" type="pres">
      <dgm:prSet presAssocID="{C313F02B-D2A3-4BDC-B8F0-27082574809D}" presName="compNode" presStyleCnt="0"/>
      <dgm:spPr/>
    </dgm:pt>
    <dgm:pt modelId="{D1009CCB-0B89-405F-BF66-C0B6A8BB8F6F}" type="pres">
      <dgm:prSet presAssocID="{C313F02B-D2A3-4BDC-B8F0-27082574809D}" presName="dummyConnPt" presStyleCnt="0"/>
      <dgm:spPr/>
    </dgm:pt>
    <dgm:pt modelId="{38ED143E-F134-444F-9B5A-D76FB636AF7D}" type="pres">
      <dgm:prSet presAssocID="{C313F02B-D2A3-4BDC-B8F0-27082574809D}" presName="node" presStyleLbl="node1" presStyleIdx="7" presStyleCnt="9">
        <dgm:presLayoutVars>
          <dgm:bulletEnabled val="1"/>
        </dgm:presLayoutVars>
      </dgm:prSet>
      <dgm:spPr/>
    </dgm:pt>
    <dgm:pt modelId="{97FC5E9B-A5AB-401A-AE86-1729BEC599FA}" type="pres">
      <dgm:prSet presAssocID="{F2CE387E-2956-4398-B834-68157136AC7A}" presName="sibTrans" presStyleLbl="bgSibTrans2D1" presStyleIdx="7" presStyleCnt="8"/>
      <dgm:spPr/>
    </dgm:pt>
    <dgm:pt modelId="{4349E5B1-298A-43CD-B8ED-CA625D9F0590}" type="pres">
      <dgm:prSet presAssocID="{E3CC2267-0CD1-40E5-82BC-1A8C05AF0FCB}" presName="compNode" presStyleCnt="0"/>
      <dgm:spPr/>
    </dgm:pt>
    <dgm:pt modelId="{7BE3488F-FCB5-4A2E-A313-75616F95D5C2}" type="pres">
      <dgm:prSet presAssocID="{E3CC2267-0CD1-40E5-82BC-1A8C05AF0FCB}" presName="dummyConnPt" presStyleCnt="0"/>
      <dgm:spPr/>
    </dgm:pt>
    <dgm:pt modelId="{67AFE6D1-A4DC-40D2-B1F3-16B6DC008E21}" type="pres">
      <dgm:prSet presAssocID="{E3CC2267-0CD1-40E5-82BC-1A8C05AF0FCB}" presName="node" presStyleLbl="node1" presStyleIdx="8" presStyleCnt="9" custLinFactNeighborX="-430" custLinFactNeighborY="2522">
        <dgm:presLayoutVars>
          <dgm:bulletEnabled val="1"/>
        </dgm:presLayoutVars>
      </dgm:prSet>
      <dgm:spPr/>
    </dgm:pt>
  </dgm:ptLst>
  <dgm:cxnLst>
    <dgm:cxn modelId="{7E026305-B832-49ED-B812-7DD2B3CC5A4A}" srcId="{02D4F052-B713-4CC7-88DA-304F1B53D556}" destId="{C313F02B-D2A3-4BDC-B8F0-27082574809D}" srcOrd="7" destOrd="0" parTransId="{70076477-56AB-47E0-B201-A872E3F7EFD1}" sibTransId="{F2CE387E-2956-4398-B834-68157136AC7A}"/>
    <dgm:cxn modelId="{3285741C-A1FF-4743-BD6E-70A384F86F24}" type="presOf" srcId="{EAA50F82-052E-4811-9798-BD40F5ACF2E7}" destId="{F92C5AFF-79B2-40D2-9CAA-5ED9F072A587}" srcOrd="0" destOrd="0" presId="urn:microsoft.com/office/officeart/2005/8/layout/bProcess4"/>
    <dgm:cxn modelId="{0EE4D51D-B5A8-4142-8C49-1DD80B50965E}" srcId="{02D4F052-B713-4CC7-88DA-304F1B53D556}" destId="{DAA48B5C-111A-4241-8DB1-DE4ADE5B480F}" srcOrd="3" destOrd="0" parTransId="{E0BE0CE3-52FC-4BB0-82B5-D0DEC71E73B5}" sibTransId="{63F12F31-9784-42C9-BDC9-8BAE2B374CDD}"/>
    <dgm:cxn modelId="{F0424D21-237F-4754-A830-E442FE2B44E4}" type="presOf" srcId="{C313F02B-D2A3-4BDC-B8F0-27082574809D}" destId="{38ED143E-F134-444F-9B5A-D76FB636AF7D}" srcOrd="0" destOrd="0" presId="urn:microsoft.com/office/officeart/2005/8/layout/bProcess4"/>
    <dgm:cxn modelId="{5B97F328-C96B-4FA9-8DFD-763FAE04A5D6}" type="presOf" srcId="{4CB122D9-6136-44F7-8AD2-43E39E5ECD3D}" destId="{448B30DF-C619-4E59-9F63-238BBBB71CD7}" srcOrd="0" destOrd="0" presId="urn:microsoft.com/office/officeart/2005/8/layout/bProcess4"/>
    <dgm:cxn modelId="{28559C3D-8AB3-4696-A1F9-C88D380BCE79}" type="presOf" srcId="{64D3B79F-236B-4C00-9277-5743B88AD522}" destId="{BAF5A530-9AAB-460D-BFBE-368D878B23A5}" srcOrd="0" destOrd="0" presId="urn:microsoft.com/office/officeart/2005/8/layout/bProcess4"/>
    <dgm:cxn modelId="{FEF1755B-EBFD-4086-96F9-9F8AADFDDC96}" type="presOf" srcId="{63F12F31-9784-42C9-BDC9-8BAE2B374CDD}" destId="{A436622F-DFBD-467B-A27D-CC66B77BA8BF}" srcOrd="0" destOrd="0" presId="urn:microsoft.com/office/officeart/2005/8/layout/bProcess4"/>
    <dgm:cxn modelId="{354D3D5C-909B-4CBB-BEE6-B4D17478C7AC}" type="presOf" srcId="{DAA48B5C-111A-4241-8DB1-DE4ADE5B480F}" destId="{7583FCEB-A0A1-428D-A418-4E9D46EDCABE}" srcOrd="0" destOrd="0" presId="urn:microsoft.com/office/officeart/2005/8/layout/bProcess4"/>
    <dgm:cxn modelId="{4589AE65-AE5B-4B91-A8A7-4487C5253252}" type="presOf" srcId="{18410F35-F18F-47AA-AD4C-9060CBCE98F0}" destId="{2B543296-498A-4655-85E8-CCD643954292}" srcOrd="0" destOrd="0" presId="urn:microsoft.com/office/officeart/2005/8/layout/bProcess4"/>
    <dgm:cxn modelId="{E0921449-2CEA-4915-AE5D-37C07292FB3C}" type="presOf" srcId="{F2CE387E-2956-4398-B834-68157136AC7A}" destId="{97FC5E9B-A5AB-401A-AE86-1729BEC599FA}" srcOrd="0" destOrd="0" presId="urn:microsoft.com/office/officeart/2005/8/layout/bProcess4"/>
    <dgm:cxn modelId="{D747E76B-DC78-4614-AF77-E5D753FEF335}" type="presOf" srcId="{93E9C9C9-912B-401F-ACE3-91E9EAF0F7C3}" destId="{5B535D1B-E222-4A74-8218-019650E28620}" srcOrd="0" destOrd="0" presId="urn:microsoft.com/office/officeart/2005/8/layout/bProcess4"/>
    <dgm:cxn modelId="{737A6473-6B61-4A2B-B2BC-F3D7C4C13519}" srcId="{02D4F052-B713-4CC7-88DA-304F1B53D556}" destId="{E3CC2267-0CD1-40E5-82BC-1A8C05AF0FCB}" srcOrd="8" destOrd="0" parTransId="{CB731ECC-5437-4AE1-B04A-0CD472A3F7A7}" sibTransId="{684291EE-A955-4104-83C2-9E594154F04C}"/>
    <dgm:cxn modelId="{B48E1156-B780-4D70-93BF-EB9460BF7B4F}" srcId="{02D4F052-B713-4CC7-88DA-304F1B53D556}" destId="{CA125B80-7056-4BCB-8892-A542FB968EF5}" srcOrd="6" destOrd="0" parTransId="{3B27C765-CE64-43D2-83D8-41ADC93BE8A4}" sibTransId="{AB07BB92-6987-4A78-87A1-07789D5EAF86}"/>
    <dgm:cxn modelId="{7CDD4289-8365-4927-89FF-7DAC63EAD8CC}" type="presOf" srcId="{E3CC2267-0CD1-40E5-82BC-1A8C05AF0FCB}" destId="{67AFE6D1-A4DC-40D2-B1F3-16B6DC008E21}" srcOrd="0" destOrd="0" presId="urn:microsoft.com/office/officeart/2005/8/layout/bProcess4"/>
    <dgm:cxn modelId="{2E6B4D8D-441A-440D-BA72-F0F2DD75D221}" srcId="{02D4F052-B713-4CC7-88DA-304F1B53D556}" destId="{DF19440D-D2E5-4828-8476-8964D5E694FF}" srcOrd="5" destOrd="0" parTransId="{C55E2326-6078-464B-A3D7-484961D29213}" sibTransId="{93E9C9C9-912B-401F-ACE3-91E9EAF0F7C3}"/>
    <dgm:cxn modelId="{A776AB8F-73F7-4D78-8030-3F75BF9FA48A}" type="presOf" srcId="{CA125B80-7056-4BCB-8892-A542FB968EF5}" destId="{BFF8AAE9-8BAB-4521-AD92-23221D902108}" srcOrd="0" destOrd="0" presId="urn:microsoft.com/office/officeart/2005/8/layout/bProcess4"/>
    <dgm:cxn modelId="{9A67F690-F562-4C55-A186-E6DC3CBD931E}" type="presOf" srcId="{AE395EEE-7A3A-49F3-8B39-AEC5AAF5130A}" destId="{A1E0B232-B84A-4D99-BA3B-F872AA79512C}" srcOrd="0" destOrd="0" presId="urn:microsoft.com/office/officeart/2005/8/layout/bProcess4"/>
    <dgm:cxn modelId="{ABED43A2-B2A4-4107-8730-5EDC14AD6DFE}" type="presOf" srcId="{90096698-6CBB-4E0B-B69D-00AF60D90DD0}" destId="{7A01563D-3759-4A81-B675-4677BBB4C2E9}" srcOrd="0" destOrd="0" presId="urn:microsoft.com/office/officeart/2005/8/layout/bProcess4"/>
    <dgm:cxn modelId="{9F1591A7-9D24-4CFF-82EE-55B3AB0DE779}" srcId="{02D4F052-B713-4CC7-88DA-304F1B53D556}" destId="{3AF6A9DD-1F39-4CD6-AB78-AABA91BABDCC}" srcOrd="1" destOrd="0" parTransId="{6FAD0FF9-3E9B-425C-A35F-9FD278CC1E29}" sibTransId="{EAA50F82-052E-4811-9798-BD40F5ACF2E7}"/>
    <dgm:cxn modelId="{7E8B6BBC-CA7C-49A1-B964-88EF64A0EC02}" type="presOf" srcId="{3AF6A9DD-1F39-4CD6-AB78-AABA91BABDCC}" destId="{E93605E6-F570-4469-B90E-8712743B8CD8}" srcOrd="0" destOrd="0" presId="urn:microsoft.com/office/officeart/2005/8/layout/bProcess4"/>
    <dgm:cxn modelId="{9B8D8AC1-784B-4070-B4AB-7665803EF443}" type="presOf" srcId="{DF19440D-D2E5-4828-8476-8964D5E694FF}" destId="{CB461817-8BAD-43DF-AC44-9B4BE1A3E9C1}" srcOrd="0" destOrd="0" presId="urn:microsoft.com/office/officeart/2005/8/layout/bProcess4"/>
    <dgm:cxn modelId="{AADC92E4-FD47-4E33-8BE2-13E80B439C3E}" type="presOf" srcId="{C086BEC5-C67A-48E0-B6A9-01D6EB62B0FF}" destId="{79325702-84AC-4CEF-8723-A88BACFA8185}" srcOrd="0" destOrd="0" presId="urn:microsoft.com/office/officeart/2005/8/layout/bProcess4"/>
    <dgm:cxn modelId="{82A825E6-AFAD-476B-86D3-577AB52B611D}" type="presOf" srcId="{02D4F052-B713-4CC7-88DA-304F1B53D556}" destId="{86899900-E8C5-479C-A494-BAAC295C1D35}" srcOrd="0" destOrd="0" presId="urn:microsoft.com/office/officeart/2005/8/layout/bProcess4"/>
    <dgm:cxn modelId="{5B1818EA-E0D3-46D2-898D-1717DB76DADA}" srcId="{02D4F052-B713-4CC7-88DA-304F1B53D556}" destId="{4CB122D9-6136-44F7-8AD2-43E39E5ECD3D}" srcOrd="0" destOrd="0" parTransId="{28CF8C11-1741-4BC6-A108-CF2832CF074E}" sibTransId="{90096698-6CBB-4E0B-B69D-00AF60D90DD0}"/>
    <dgm:cxn modelId="{5F7E72F0-388C-4B3C-B4CC-59BAAE3CF932}" srcId="{02D4F052-B713-4CC7-88DA-304F1B53D556}" destId="{C086BEC5-C67A-48E0-B6A9-01D6EB62B0FF}" srcOrd="2" destOrd="0" parTransId="{6504DEF3-105E-44C0-9547-448B9F8A9517}" sibTransId="{AE395EEE-7A3A-49F3-8B39-AEC5AAF5130A}"/>
    <dgm:cxn modelId="{25B86DF6-FC7B-4BA1-B304-CEFC6B9B0C48}" type="presOf" srcId="{AB07BB92-6987-4A78-87A1-07789D5EAF86}" destId="{460E0C21-CD21-4CA8-85E2-3F2E75DC6444}" srcOrd="0" destOrd="0" presId="urn:microsoft.com/office/officeart/2005/8/layout/bProcess4"/>
    <dgm:cxn modelId="{BBAF64FE-5796-4134-BAA9-2A6A350CA228}" srcId="{02D4F052-B713-4CC7-88DA-304F1B53D556}" destId="{64D3B79F-236B-4C00-9277-5743B88AD522}" srcOrd="4" destOrd="0" parTransId="{0E0EF49B-284B-4A2E-A742-6C1F30A42850}" sibTransId="{18410F35-F18F-47AA-AD4C-9060CBCE98F0}"/>
    <dgm:cxn modelId="{C2626E9A-E17A-45E3-9A21-E33C08256491}" type="presParOf" srcId="{86899900-E8C5-479C-A494-BAAC295C1D35}" destId="{813C8AB0-DFC8-4619-814B-262BBEB19186}" srcOrd="0" destOrd="0" presId="urn:microsoft.com/office/officeart/2005/8/layout/bProcess4"/>
    <dgm:cxn modelId="{8ADCD648-C771-4281-9855-5DB0FC5A0158}" type="presParOf" srcId="{813C8AB0-DFC8-4619-814B-262BBEB19186}" destId="{ABCA1A10-8ECF-471E-A9FA-0FC4CEA2D66F}" srcOrd="0" destOrd="0" presId="urn:microsoft.com/office/officeart/2005/8/layout/bProcess4"/>
    <dgm:cxn modelId="{200DEC27-45EE-4C01-9DDD-2EDEACD2104E}" type="presParOf" srcId="{813C8AB0-DFC8-4619-814B-262BBEB19186}" destId="{448B30DF-C619-4E59-9F63-238BBBB71CD7}" srcOrd="1" destOrd="0" presId="urn:microsoft.com/office/officeart/2005/8/layout/bProcess4"/>
    <dgm:cxn modelId="{F87DA752-2187-42A2-AEE4-2CE5A97BBD3C}" type="presParOf" srcId="{86899900-E8C5-479C-A494-BAAC295C1D35}" destId="{7A01563D-3759-4A81-B675-4677BBB4C2E9}" srcOrd="1" destOrd="0" presId="urn:microsoft.com/office/officeart/2005/8/layout/bProcess4"/>
    <dgm:cxn modelId="{F2E84A3E-179A-4F3E-975C-E218478F5619}" type="presParOf" srcId="{86899900-E8C5-479C-A494-BAAC295C1D35}" destId="{775AEA17-4FE8-48C1-BBB7-8D66CF0863AF}" srcOrd="2" destOrd="0" presId="urn:microsoft.com/office/officeart/2005/8/layout/bProcess4"/>
    <dgm:cxn modelId="{C7F64CF6-CAD4-40F5-B00E-EE5937E949A2}" type="presParOf" srcId="{775AEA17-4FE8-48C1-BBB7-8D66CF0863AF}" destId="{32989842-4E0F-408F-A79C-DB2B3C78455C}" srcOrd="0" destOrd="0" presId="urn:microsoft.com/office/officeart/2005/8/layout/bProcess4"/>
    <dgm:cxn modelId="{D0D64252-7938-48EB-BF05-2227C1508043}" type="presParOf" srcId="{775AEA17-4FE8-48C1-BBB7-8D66CF0863AF}" destId="{E93605E6-F570-4469-B90E-8712743B8CD8}" srcOrd="1" destOrd="0" presId="urn:microsoft.com/office/officeart/2005/8/layout/bProcess4"/>
    <dgm:cxn modelId="{2F82BAEB-4546-4E92-808A-04B86C8FD6E2}" type="presParOf" srcId="{86899900-E8C5-479C-A494-BAAC295C1D35}" destId="{F92C5AFF-79B2-40D2-9CAA-5ED9F072A587}" srcOrd="3" destOrd="0" presId="urn:microsoft.com/office/officeart/2005/8/layout/bProcess4"/>
    <dgm:cxn modelId="{432B2F91-50EE-4D94-932A-0E4DD05CF762}" type="presParOf" srcId="{86899900-E8C5-479C-A494-BAAC295C1D35}" destId="{323604B6-C406-4CDB-B7D7-AEE247490139}" srcOrd="4" destOrd="0" presId="urn:microsoft.com/office/officeart/2005/8/layout/bProcess4"/>
    <dgm:cxn modelId="{32B90801-6D49-44CF-92F4-06010F819E6C}" type="presParOf" srcId="{323604B6-C406-4CDB-B7D7-AEE247490139}" destId="{82BB7C4E-F20F-4E40-9FF2-2B40A4DB865B}" srcOrd="0" destOrd="0" presId="urn:microsoft.com/office/officeart/2005/8/layout/bProcess4"/>
    <dgm:cxn modelId="{CD7B476F-342F-46A7-84E9-3A38D65F5C42}" type="presParOf" srcId="{323604B6-C406-4CDB-B7D7-AEE247490139}" destId="{79325702-84AC-4CEF-8723-A88BACFA8185}" srcOrd="1" destOrd="0" presId="urn:microsoft.com/office/officeart/2005/8/layout/bProcess4"/>
    <dgm:cxn modelId="{ED0F4B28-5A65-4F4D-A884-1792DEA4A0D7}" type="presParOf" srcId="{86899900-E8C5-479C-A494-BAAC295C1D35}" destId="{A1E0B232-B84A-4D99-BA3B-F872AA79512C}" srcOrd="5" destOrd="0" presId="urn:microsoft.com/office/officeart/2005/8/layout/bProcess4"/>
    <dgm:cxn modelId="{D4EAE542-36E9-47EE-A0F6-27D9422802CC}" type="presParOf" srcId="{86899900-E8C5-479C-A494-BAAC295C1D35}" destId="{38C72461-E909-44E5-B387-C3295B11CB44}" srcOrd="6" destOrd="0" presId="urn:microsoft.com/office/officeart/2005/8/layout/bProcess4"/>
    <dgm:cxn modelId="{1115C502-7A68-4CB1-8B68-EE1C4BC506D8}" type="presParOf" srcId="{38C72461-E909-44E5-B387-C3295B11CB44}" destId="{47846DC4-F459-4B28-A801-755D1D35E01B}" srcOrd="0" destOrd="0" presId="urn:microsoft.com/office/officeart/2005/8/layout/bProcess4"/>
    <dgm:cxn modelId="{23936E6C-A2EB-4BBD-99A3-C6813EC90FC2}" type="presParOf" srcId="{38C72461-E909-44E5-B387-C3295B11CB44}" destId="{7583FCEB-A0A1-428D-A418-4E9D46EDCABE}" srcOrd="1" destOrd="0" presId="urn:microsoft.com/office/officeart/2005/8/layout/bProcess4"/>
    <dgm:cxn modelId="{DAC2B998-99F2-42BF-AED3-E5097CD6D335}" type="presParOf" srcId="{86899900-E8C5-479C-A494-BAAC295C1D35}" destId="{A436622F-DFBD-467B-A27D-CC66B77BA8BF}" srcOrd="7" destOrd="0" presId="urn:microsoft.com/office/officeart/2005/8/layout/bProcess4"/>
    <dgm:cxn modelId="{B87FE5CF-5135-48B1-B748-6B358E2F941A}" type="presParOf" srcId="{86899900-E8C5-479C-A494-BAAC295C1D35}" destId="{933E4C29-9B43-4593-8502-45696764DAB2}" srcOrd="8" destOrd="0" presId="urn:microsoft.com/office/officeart/2005/8/layout/bProcess4"/>
    <dgm:cxn modelId="{55CB415A-87EF-40FC-9246-367D1D511CF0}" type="presParOf" srcId="{933E4C29-9B43-4593-8502-45696764DAB2}" destId="{DCD5CC03-DA1E-44DE-A019-ABFE32A345C3}" srcOrd="0" destOrd="0" presId="urn:microsoft.com/office/officeart/2005/8/layout/bProcess4"/>
    <dgm:cxn modelId="{6D632D78-34B6-4CA3-9773-19DC9B6B33F7}" type="presParOf" srcId="{933E4C29-9B43-4593-8502-45696764DAB2}" destId="{BAF5A530-9AAB-460D-BFBE-368D878B23A5}" srcOrd="1" destOrd="0" presId="urn:microsoft.com/office/officeart/2005/8/layout/bProcess4"/>
    <dgm:cxn modelId="{F3303FA4-A809-4F1B-A3D5-1D1334AC52AC}" type="presParOf" srcId="{86899900-E8C5-479C-A494-BAAC295C1D35}" destId="{2B543296-498A-4655-85E8-CCD643954292}" srcOrd="9" destOrd="0" presId="urn:microsoft.com/office/officeart/2005/8/layout/bProcess4"/>
    <dgm:cxn modelId="{63F6F3C1-3A42-47A9-BEDA-33528C9EB6D8}" type="presParOf" srcId="{86899900-E8C5-479C-A494-BAAC295C1D35}" destId="{46C827C0-C432-4384-8829-6E2B81E92871}" srcOrd="10" destOrd="0" presId="urn:microsoft.com/office/officeart/2005/8/layout/bProcess4"/>
    <dgm:cxn modelId="{66FAE1C6-F086-4FE1-897B-FA883C5B4D5B}" type="presParOf" srcId="{46C827C0-C432-4384-8829-6E2B81E92871}" destId="{92C8606C-4AE5-46BB-9000-90F7C08AB6BC}" srcOrd="0" destOrd="0" presId="urn:microsoft.com/office/officeart/2005/8/layout/bProcess4"/>
    <dgm:cxn modelId="{E48FE51A-302D-4272-B777-4E5572EA0872}" type="presParOf" srcId="{46C827C0-C432-4384-8829-6E2B81E92871}" destId="{CB461817-8BAD-43DF-AC44-9B4BE1A3E9C1}" srcOrd="1" destOrd="0" presId="urn:microsoft.com/office/officeart/2005/8/layout/bProcess4"/>
    <dgm:cxn modelId="{A3BF904E-B74D-4BDC-AD46-23408A1C8777}" type="presParOf" srcId="{86899900-E8C5-479C-A494-BAAC295C1D35}" destId="{5B535D1B-E222-4A74-8218-019650E28620}" srcOrd="11" destOrd="0" presId="urn:microsoft.com/office/officeart/2005/8/layout/bProcess4"/>
    <dgm:cxn modelId="{FF6D720B-8587-4779-88AB-6ABA644C2D1C}" type="presParOf" srcId="{86899900-E8C5-479C-A494-BAAC295C1D35}" destId="{C94101B7-CA93-4057-A4C2-EDC33AEB1E5B}" srcOrd="12" destOrd="0" presId="urn:microsoft.com/office/officeart/2005/8/layout/bProcess4"/>
    <dgm:cxn modelId="{7EF68D13-2E88-4871-ADC3-306D920A18AB}" type="presParOf" srcId="{C94101B7-CA93-4057-A4C2-EDC33AEB1E5B}" destId="{75ABB699-BC4E-4F14-9AEC-90424E1138A4}" srcOrd="0" destOrd="0" presId="urn:microsoft.com/office/officeart/2005/8/layout/bProcess4"/>
    <dgm:cxn modelId="{72FEA175-F9D7-43FC-BC55-D93BF7293A1A}" type="presParOf" srcId="{C94101B7-CA93-4057-A4C2-EDC33AEB1E5B}" destId="{BFF8AAE9-8BAB-4521-AD92-23221D902108}" srcOrd="1" destOrd="0" presId="urn:microsoft.com/office/officeart/2005/8/layout/bProcess4"/>
    <dgm:cxn modelId="{6431EF75-A2D8-4A1A-BB79-83DE86701D69}" type="presParOf" srcId="{86899900-E8C5-479C-A494-BAAC295C1D35}" destId="{460E0C21-CD21-4CA8-85E2-3F2E75DC6444}" srcOrd="13" destOrd="0" presId="urn:microsoft.com/office/officeart/2005/8/layout/bProcess4"/>
    <dgm:cxn modelId="{B0198580-8509-4267-AD3E-85108893CD7F}" type="presParOf" srcId="{86899900-E8C5-479C-A494-BAAC295C1D35}" destId="{02F08525-505C-4225-8F67-A55B2FD579E1}" srcOrd="14" destOrd="0" presId="urn:microsoft.com/office/officeart/2005/8/layout/bProcess4"/>
    <dgm:cxn modelId="{20601141-F3BF-4FD2-B385-67748A94EF21}" type="presParOf" srcId="{02F08525-505C-4225-8F67-A55B2FD579E1}" destId="{D1009CCB-0B89-405F-BF66-C0B6A8BB8F6F}" srcOrd="0" destOrd="0" presId="urn:microsoft.com/office/officeart/2005/8/layout/bProcess4"/>
    <dgm:cxn modelId="{A0C28CEC-4F64-47B3-998E-200D38660DED}" type="presParOf" srcId="{02F08525-505C-4225-8F67-A55B2FD579E1}" destId="{38ED143E-F134-444F-9B5A-D76FB636AF7D}" srcOrd="1" destOrd="0" presId="urn:microsoft.com/office/officeart/2005/8/layout/bProcess4"/>
    <dgm:cxn modelId="{C6E6A4BA-E484-4476-8375-56B5178C3340}" type="presParOf" srcId="{86899900-E8C5-479C-A494-BAAC295C1D35}" destId="{97FC5E9B-A5AB-401A-AE86-1729BEC599FA}" srcOrd="15" destOrd="0" presId="urn:microsoft.com/office/officeart/2005/8/layout/bProcess4"/>
    <dgm:cxn modelId="{E8D425EF-7DF4-44D0-BB58-DF65962CB9F5}" type="presParOf" srcId="{86899900-E8C5-479C-A494-BAAC295C1D35}" destId="{4349E5B1-298A-43CD-B8ED-CA625D9F0590}" srcOrd="16" destOrd="0" presId="urn:microsoft.com/office/officeart/2005/8/layout/bProcess4"/>
    <dgm:cxn modelId="{22644346-D918-486D-9198-98E0247DAF8D}" type="presParOf" srcId="{4349E5B1-298A-43CD-B8ED-CA625D9F0590}" destId="{7BE3488F-FCB5-4A2E-A313-75616F95D5C2}" srcOrd="0" destOrd="0" presId="urn:microsoft.com/office/officeart/2005/8/layout/bProcess4"/>
    <dgm:cxn modelId="{CBE67395-E25B-42D2-A505-95358FAD4933}" type="presParOf" srcId="{4349E5B1-298A-43CD-B8ED-CA625D9F0590}" destId="{67AFE6D1-A4DC-40D2-B1F3-16B6DC008E21}"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01563D-3759-4A81-B675-4677BBB4C2E9}">
      <dsp:nvSpPr>
        <dsp:cNvPr id="0" name=""/>
        <dsp:cNvSpPr/>
      </dsp:nvSpPr>
      <dsp:spPr>
        <a:xfrm rot="5391587">
          <a:off x="-234321" y="680842"/>
          <a:ext cx="1026189"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8B30DF-C619-4E59-9F63-238BBBB71CD7}">
      <dsp:nvSpPr>
        <dsp:cNvPr id="0" name=""/>
        <dsp:cNvSpPr/>
      </dsp:nvSpPr>
      <dsp:spPr>
        <a:xfrm>
          <a:off x="0" y="21620"/>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User Interface (</a:t>
          </a:r>
          <a:r>
            <a:rPr lang="en-IN" sz="900" kern="1200" dirty="0" err="1"/>
            <a:t>Streamlit</a:t>
          </a:r>
          <a:r>
            <a:rPr lang="en-IN" sz="900" kern="1200" dirty="0"/>
            <a:t>)</a:t>
          </a:r>
        </a:p>
      </dsp:txBody>
      <dsp:txXfrm>
        <a:off x="23953" y="45573"/>
        <a:ext cx="1315114" cy="769906"/>
      </dsp:txXfrm>
    </dsp:sp>
    <dsp:sp modelId="{F92C5AFF-79B2-40D2-9CAA-5ED9F072A587}">
      <dsp:nvSpPr>
        <dsp:cNvPr id="0" name=""/>
        <dsp:cNvSpPr/>
      </dsp:nvSpPr>
      <dsp:spPr>
        <a:xfrm rot="5400000">
          <a:off x="-226190" y="1709981"/>
          <a:ext cx="1012439"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93605E6-F570-4469-B90E-8712743B8CD8}">
      <dsp:nvSpPr>
        <dsp:cNvPr id="0" name=""/>
        <dsp:cNvSpPr/>
      </dsp:nvSpPr>
      <dsp:spPr>
        <a:xfrm>
          <a:off x="2511" y="1057633"/>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User Query Submission</a:t>
          </a:r>
          <a:br>
            <a:rPr lang="en-IN" sz="900" kern="1200" dirty="0"/>
          </a:br>
          <a:r>
            <a:rPr lang="en-IN" sz="900" kern="1200" dirty="0"/>
            <a:t>(Preferences: Grade, Subject, Language)</a:t>
          </a:r>
        </a:p>
      </dsp:txBody>
      <dsp:txXfrm>
        <a:off x="26464" y="1081586"/>
        <a:ext cx="1315114" cy="769906"/>
      </dsp:txXfrm>
    </dsp:sp>
    <dsp:sp modelId="{A1E0B232-B84A-4D99-BA3B-F872AA79512C}">
      <dsp:nvSpPr>
        <dsp:cNvPr id="0" name=""/>
        <dsp:cNvSpPr/>
      </dsp:nvSpPr>
      <dsp:spPr>
        <a:xfrm>
          <a:off x="284941" y="2221113"/>
          <a:ext cx="1802991"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325702-84AC-4CEF-8723-A88BACFA8185}">
      <dsp:nvSpPr>
        <dsp:cNvPr id="0" name=""/>
        <dsp:cNvSpPr/>
      </dsp:nvSpPr>
      <dsp:spPr>
        <a:xfrm>
          <a:off x="2511" y="2079898"/>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Query Pre-Processing </a:t>
          </a:r>
        </a:p>
        <a:p>
          <a:pPr marL="0" lvl="0" indent="0" algn="ctr" defTabSz="400050">
            <a:lnSpc>
              <a:spcPct val="90000"/>
            </a:lnSpc>
            <a:spcBef>
              <a:spcPct val="0"/>
            </a:spcBef>
            <a:spcAft>
              <a:spcPct val="35000"/>
            </a:spcAft>
            <a:buNone/>
          </a:pPr>
          <a:r>
            <a:rPr lang="en-IN" sz="900" kern="1200" dirty="0"/>
            <a:t>- Translation (Google Translate) </a:t>
          </a:r>
        </a:p>
        <a:p>
          <a:pPr marL="0" lvl="0" indent="0" algn="ctr" defTabSz="400050">
            <a:lnSpc>
              <a:spcPct val="90000"/>
            </a:lnSpc>
            <a:spcBef>
              <a:spcPct val="0"/>
            </a:spcBef>
            <a:spcAft>
              <a:spcPct val="35000"/>
            </a:spcAft>
            <a:buNone/>
          </a:pPr>
          <a:r>
            <a:rPr lang="en-IN" sz="900" kern="1200" dirty="0"/>
            <a:t>- Formatting &amp; Validation </a:t>
          </a:r>
        </a:p>
      </dsp:txBody>
      <dsp:txXfrm>
        <a:off x="26464" y="2103851"/>
        <a:ext cx="1315114" cy="769906"/>
      </dsp:txXfrm>
    </dsp:sp>
    <dsp:sp modelId="{A436622F-DFBD-467B-A27D-CC66B77BA8BF}">
      <dsp:nvSpPr>
        <dsp:cNvPr id="0" name=""/>
        <dsp:cNvSpPr/>
      </dsp:nvSpPr>
      <dsp:spPr>
        <a:xfrm rot="16200000">
          <a:off x="1586626" y="1709981"/>
          <a:ext cx="1012439"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83FCEB-A0A1-428D-A418-4E9D46EDCABE}">
      <dsp:nvSpPr>
        <dsp:cNvPr id="0" name=""/>
        <dsp:cNvSpPr/>
      </dsp:nvSpPr>
      <dsp:spPr>
        <a:xfrm>
          <a:off x="1815328" y="2079898"/>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Content Post-Processing &amp; Formatting </a:t>
          </a:r>
        </a:p>
        <a:p>
          <a:pPr marL="0" lvl="0" indent="0" algn="ctr" defTabSz="400050">
            <a:lnSpc>
              <a:spcPct val="90000"/>
            </a:lnSpc>
            <a:spcBef>
              <a:spcPct val="0"/>
            </a:spcBef>
            <a:spcAft>
              <a:spcPct val="35000"/>
            </a:spcAft>
            <a:buNone/>
          </a:pPr>
          <a:r>
            <a:rPr lang="en-US" sz="900" kern="1200" dirty="0"/>
            <a:t>(Markdown to HTML-like, inline styles) </a:t>
          </a:r>
          <a:endParaRPr lang="en-IN" sz="900" kern="1200" dirty="0"/>
        </a:p>
      </dsp:txBody>
      <dsp:txXfrm>
        <a:off x="1839281" y="2103851"/>
        <a:ext cx="1315114" cy="769906"/>
      </dsp:txXfrm>
    </dsp:sp>
    <dsp:sp modelId="{2B543296-498A-4655-85E8-CCD643954292}">
      <dsp:nvSpPr>
        <dsp:cNvPr id="0" name=""/>
        <dsp:cNvSpPr/>
      </dsp:nvSpPr>
      <dsp:spPr>
        <a:xfrm rot="16200000">
          <a:off x="1586626" y="687715"/>
          <a:ext cx="1012439"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F5A530-9AAB-460D-BFBE-368D878B23A5}">
      <dsp:nvSpPr>
        <dsp:cNvPr id="0" name=""/>
        <dsp:cNvSpPr/>
      </dsp:nvSpPr>
      <dsp:spPr>
        <a:xfrm>
          <a:off x="1815328" y="1057633"/>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Content Generation Module </a:t>
          </a:r>
        </a:p>
        <a:p>
          <a:pPr marL="0" lvl="0" indent="0" algn="ctr" defTabSz="400050">
            <a:lnSpc>
              <a:spcPct val="90000"/>
            </a:lnSpc>
            <a:spcBef>
              <a:spcPct val="0"/>
            </a:spcBef>
            <a:spcAft>
              <a:spcPct val="35000"/>
            </a:spcAft>
            <a:buNone/>
          </a:pPr>
          <a:r>
            <a:rPr lang="en-IN" sz="900" kern="1200" dirty="0"/>
            <a:t>(Cohere API)</a:t>
          </a:r>
        </a:p>
      </dsp:txBody>
      <dsp:txXfrm>
        <a:off x="1839281" y="1081586"/>
        <a:ext cx="1315114" cy="769906"/>
      </dsp:txXfrm>
    </dsp:sp>
    <dsp:sp modelId="{5B535D1B-E222-4A74-8218-019650E28620}">
      <dsp:nvSpPr>
        <dsp:cNvPr id="0" name=""/>
        <dsp:cNvSpPr/>
      </dsp:nvSpPr>
      <dsp:spPr>
        <a:xfrm rot="7421">
          <a:off x="2092843" y="183447"/>
          <a:ext cx="1807908"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461817-8BAD-43DF-AC44-9B4BE1A3E9C1}">
      <dsp:nvSpPr>
        <dsp:cNvPr id="0" name=""/>
        <dsp:cNvSpPr/>
      </dsp:nvSpPr>
      <dsp:spPr>
        <a:xfrm>
          <a:off x="1815328" y="35367"/>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Query Classification Module</a:t>
          </a:r>
        </a:p>
        <a:p>
          <a:pPr marL="0" lvl="0" indent="0" algn="ctr" defTabSz="400050">
            <a:lnSpc>
              <a:spcPct val="90000"/>
            </a:lnSpc>
            <a:spcBef>
              <a:spcPct val="0"/>
            </a:spcBef>
            <a:spcAft>
              <a:spcPct val="35000"/>
            </a:spcAft>
            <a:buNone/>
          </a:pPr>
          <a:r>
            <a:rPr lang="en-IN" sz="900" kern="1200" dirty="0"/>
            <a:t>(Hugging Face zero-shot pipeline) </a:t>
          </a:r>
        </a:p>
      </dsp:txBody>
      <dsp:txXfrm>
        <a:off x="1839281" y="59320"/>
        <a:ext cx="1315114" cy="769906"/>
      </dsp:txXfrm>
    </dsp:sp>
    <dsp:sp modelId="{460E0C21-CD21-4CA8-85E2-3F2E75DC6444}">
      <dsp:nvSpPr>
        <dsp:cNvPr id="0" name=""/>
        <dsp:cNvSpPr/>
      </dsp:nvSpPr>
      <dsp:spPr>
        <a:xfrm rot="5400000">
          <a:off x="3403851" y="692123"/>
          <a:ext cx="1003623"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F8AAE9-8BAB-4521-AD92-23221D902108}">
      <dsp:nvSpPr>
        <dsp:cNvPr id="0" name=""/>
        <dsp:cNvSpPr/>
      </dsp:nvSpPr>
      <dsp:spPr>
        <a:xfrm>
          <a:off x="3628146" y="44183"/>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PDF Generation </a:t>
          </a:r>
        </a:p>
        <a:p>
          <a:pPr marL="0" lvl="0" indent="0" algn="ctr" defTabSz="400050">
            <a:lnSpc>
              <a:spcPct val="90000"/>
            </a:lnSpc>
            <a:spcBef>
              <a:spcPct val="0"/>
            </a:spcBef>
            <a:spcAft>
              <a:spcPct val="35000"/>
            </a:spcAft>
            <a:buNone/>
          </a:pPr>
          <a:r>
            <a:rPr lang="en-IN" sz="900" kern="1200" dirty="0"/>
            <a:t>(</a:t>
          </a:r>
          <a:r>
            <a:rPr lang="en-IN" sz="900" kern="1200" dirty="0" err="1"/>
            <a:t>ReportLab</a:t>
          </a:r>
          <a:r>
            <a:rPr lang="en-IN" sz="900" kern="1200" dirty="0"/>
            <a:t>)</a:t>
          </a:r>
        </a:p>
      </dsp:txBody>
      <dsp:txXfrm>
        <a:off x="3652099" y="68136"/>
        <a:ext cx="1315114" cy="769906"/>
      </dsp:txXfrm>
    </dsp:sp>
    <dsp:sp modelId="{97FC5E9B-A5AB-401A-AE86-1729BEC599FA}">
      <dsp:nvSpPr>
        <dsp:cNvPr id="0" name=""/>
        <dsp:cNvSpPr/>
      </dsp:nvSpPr>
      <dsp:spPr>
        <a:xfrm rot="5419504">
          <a:off x="3386192" y="1720293"/>
          <a:ext cx="1033081" cy="12267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ED143E-F134-444F-9B5A-D76FB636AF7D}">
      <dsp:nvSpPr>
        <dsp:cNvPr id="0" name=""/>
        <dsp:cNvSpPr/>
      </dsp:nvSpPr>
      <dsp:spPr>
        <a:xfrm>
          <a:off x="3628146" y="1057633"/>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Resource Persistence &amp; Caching </a:t>
          </a:r>
        </a:p>
        <a:p>
          <a:pPr marL="0" lvl="0" indent="0" algn="ctr" defTabSz="400050">
            <a:lnSpc>
              <a:spcPct val="90000"/>
            </a:lnSpc>
            <a:spcBef>
              <a:spcPct val="0"/>
            </a:spcBef>
            <a:spcAft>
              <a:spcPct val="35000"/>
            </a:spcAft>
            <a:buNone/>
          </a:pPr>
          <a:r>
            <a:rPr lang="en-IN" sz="900" kern="1200" dirty="0"/>
            <a:t>(Local JSON, </a:t>
          </a:r>
          <a:r>
            <a:rPr lang="en-IN" sz="900" kern="1200" dirty="0" err="1"/>
            <a:t>Streamlit</a:t>
          </a:r>
          <a:r>
            <a:rPr lang="en-IN" sz="900" kern="1200" dirty="0"/>
            <a:t> Cache) </a:t>
          </a:r>
        </a:p>
      </dsp:txBody>
      <dsp:txXfrm>
        <a:off x="3652099" y="1081586"/>
        <a:ext cx="1315114" cy="769906"/>
      </dsp:txXfrm>
    </dsp:sp>
    <dsp:sp modelId="{67AFE6D1-A4DC-40D2-B1F3-16B6DC008E21}">
      <dsp:nvSpPr>
        <dsp:cNvPr id="0" name=""/>
        <dsp:cNvSpPr/>
      </dsp:nvSpPr>
      <dsp:spPr>
        <a:xfrm>
          <a:off x="3622285" y="2100523"/>
          <a:ext cx="1363020" cy="8178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Peer-Learning &amp; Feedback Module </a:t>
          </a:r>
        </a:p>
        <a:p>
          <a:pPr marL="0" lvl="0" indent="0" algn="ctr" defTabSz="400050">
            <a:lnSpc>
              <a:spcPct val="90000"/>
            </a:lnSpc>
            <a:spcBef>
              <a:spcPct val="0"/>
            </a:spcBef>
            <a:spcAft>
              <a:spcPct val="35000"/>
            </a:spcAft>
            <a:buNone/>
          </a:pPr>
          <a:r>
            <a:rPr lang="en-IN" sz="900" kern="1200" dirty="0"/>
            <a:t>(Resource saving, suggestions, etc.)</a:t>
          </a:r>
        </a:p>
      </dsp:txBody>
      <dsp:txXfrm>
        <a:off x="3646238" y="2124476"/>
        <a:ext cx="1315114" cy="7699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Z0VMRS026JzrETbwyWirto31524bPR7L/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55" name="Google Shape;55;p1"/>
          <p:cNvSpPr txBox="1"/>
          <p:nvPr/>
        </p:nvSpPr>
        <p:spPr>
          <a:xfrm>
            <a:off x="349050" y="322107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0" u="none" strike="noStrike" cap="none" dirty="0">
                <a:solidFill>
                  <a:srgbClr val="202729"/>
                </a:solidFill>
                <a:latin typeface="Montserrat SemiBold"/>
                <a:ea typeface="Montserrat SemiBold"/>
                <a:cs typeface="Montserrat SemiBold"/>
                <a:sym typeface="Montserrat SemiBold"/>
              </a:rPr>
              <a:t>Team Name : Alora	</a:t>
            </a:r>
            <a:endParaRPr sz="1800" b="0" i="0" u="none" strike="noStrike" cap="none" dirty="0">
              <a:solidFill>
                <a:srgbClr val="202729"/>
              </a:solidFill>
              <a:latin typeface="Montserrat SemiBold"/>
              <a:ea typeface="Montserrat SemiBold"/>
              <a:cs typeface="Montserrat SemiBold"/>
              <a:sym typeface="Montserrat SemiBold"/>
            </a:endParaRPr>
          </a:p>
        </p:txBody>
      </p:sp>
      <p:sp>
        <p:nvSpPr>
          <p:cNvPr id="56" name="Google Shape;56;p1"/>
          <p:cNvSpPr txBox="1"/>
          <p:nvPr/>
        </p:nvSpPr>
        <p:spPr>
          <a:xfrm>
            <a:off x="383100" y="4170889"/>
            <a:ext cx="8520600" cy="86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Which domain does your idea address? (Agriculture / Healthcare / Skilling / Education):  Education</a:t>
            </a:r>
            <a:endParaRPr sz="1500" b="0" i="0" u="none" strike="noStrike" cap="none" dirty="0">
              <a:solidFill>
                <a:srgbClr val="202729"/>
              </a:solidFill>
              <a:latin typeface="Montserrat SemiBold"/>
              <a:ea typeface="Montserrat SemiBold"/>
              <a:cs typeface="Montserrat SemiBold"/>
              <a:sym typeface="Montserrat SemiBold"/>
            </a:endParaRPr>
          </a:p>
        </p:txBody>
      </p:sp>
      <p:sp>
        <p:nvSpPr>
          <p:cNvPr id="57" name="Google Shape;57;p1"/>
          <p:cNvSpPr txBox="1"/>
          <p:nvPr/>
        </p:nvSpPr>
        <p:spPr>
          <a:xfrm>
            <a:off x="364538" y="369583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0" u="none" strike="noStrike" cap="none" dirty="0">
                <a:solidFill>
                  <a:srgbClr val="202729"/>
                </a:solidFill>
                <a:latin typeface="Montserrat SemiBold"/>
                <a:ea typeface="Montserrat SemiBold"/>
                <a:cs typeface="Montserrat SemiBold"/>
                <a:sym typeface="Montserrat SemiBold"/>
              </a:rPr>
              <a:t>Team Leader Name : Aleena Harold Peter</a:t>
            </a:r>
            <a:endParaRPr sz="1800" b="0" i="0" u="none" strike="noStrike" cap="none" dirty="0">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1"/>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11" name="Google Shape;111;p11"/>
          <p:cNvSpPr txBox="1"/>
          <p:nvPr/>
        </p:nvSpPr>
        <p:spPr>
          <a:xfrm>
            <a:off x="268200" y="706450"/>
            <a:ext cx="8520600" cy="60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Provide a high-level architecture diagram or a use-case diagram of your proposed solution</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5" name="Google Shape;111;p11">
            <a:extLst>
              <a:ext uri="{FF2B5EF4-FFF2-40B4-BE49-F238E27FC236}">
                <a16:creationId xmlns:a16="http://schemas.microsoft.com/office/drawing/2014/main" id="{509E3E3F-8024-CB2B-6059-A92623CDE5D3}"/>
              </a:ext>
            </a:extLst>
          </p:cNvPr>
          <p:cNvSpPr txBox="1"/>
          <p:nvPr/>
        </p:nvSpPr>
        <p:spPr>
          <a:xfrm>
            <a:off x="5503580" y="1760707"/>
            <a:ext cx="3398720" cy="2495035"/>
          </a:xfrm>
          <a:prstGeom prst="rect">
            <a:avLst/>
          </a:prstGeom>
          <a:noFill/>
          <a:ln>
            <a:noFill/>
          </a:ln>
        </p:spPr>
        <p:txBody>
          <a:bodyPr spcFirstLastPara="1" wrap="square" lIns="91425" tIns="91425" rIns="91425" bIns="91425" anchor="t" anchorCtr="0">
            <a:noAutofit/>
          </a:bodyPr>
          <a:lstStyle/>
          <a:p>
            <a:pPr>
              <a:buNone/>
            </a:pPr>
            <a:r>
              <a:rPr lang="en-US" sz="1000" b="1" dirty="0"/>
              <a:t>Use-Case Overview:</a:t>
            </a:r>
            <a:br>
              <a:rPr lang="en-US" sz="1000" dirty="0"/>
            </a:br>
            <a:r>
              <a:rPr lang="en-US" sz="1000" dirty="0"/>
              <a:t>A teacher accesses the solution via a </a:t>
            </a:r>
            <a:r>
              <a:rPr lang="en-US" sz="1000" dirty="0" err="1"/>
              <a:t>Streamlit</a:t>
            </a:r>
            <a:r>
              <a:rPr lang="en-US" sz="1000" dirty="0"/>
              <a:t> web interface, submits a query about a specific topic, and selects preferences (e.g., subject, grade level, language). The query is first translated if necessary, classified to determine the resource type, and then passed to Cohere for dynamic content generation. The generated content is post-processed for formatting and converted into an offline-ready PDF using </a:t>
            </a:r>
            <a:r>
              <a:rPr lang="en-US" sz="1000" dirty="0" err="1"/>
              <a:t>ReportLab</a:t>
            </a:r>
            <a:r>
              <a:rPr lang="en-US" sz="1000" dirty="0"/>
              <a:t>. The teacher can download the PDF, save the resource, or provide peer feedback—all while the system caches data locally for improved performance.</a:t>
            </a:r>
          </a:p>
          <a:p>
            <a:r>
              <a:rPr lang="en-US" sz="1000" dirty="0"/>
              <a:t>This architecture leverages robust, well-supported open-source AI tools to deliver a seamless and scalable educational resource platform.</a:t>
            </a:r>
          </a:p>
        </p:txBody>
      </p:sp>
      <p:graphicFrame>
        <p:nvGraphicFramePr>
          <p:cNvPr id="8" name="Diagram 7">
            <a:extLst>
              <a:ext uri="{FF2B5EF4-FFF2-40B4-BE49-F238E27FC236}">
                <a16:creationId xmlns:a16="http://schemas.microsoft.com/office/drawing/2014/main" id="{E9221B69-8BD7-4A09-067E-0A327C7BE510}"/>
              </a:ext>
            </a:extLst>
          </p:cNvPr>
          <p:cNvGraphicFramePr/>
          <p:nvPr>
            <p:extLst>
              <p:ext uri="{D42A27DB-BD31-4B8C-83A1-F6EECF244321}">
                <p14:modId xmlns:p14="http://schemas.microsoft.com/office/powerpoint/2010/main" val="1148930604"/>
              </p:ext>
            </p:extLst>
          </p:nvPr>
        </p:nvGraphicFramePr>
        <p:xfrm>
          <a:off x="268200" y="1389120"/>
          <a:ext cx="4993678" cy="29330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2"/>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17" name="Google Shape;117;p12"/>
          <p:cNvSpPr txBox="1"/>
          <p:nvPr/>
        </p:nvSpPr>
        <p:spPr>
          <a:xfrm>
            <a:off x="311700" y="716275"/>
            <a:ext cx="8520600" cy="553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a:solidFill>
                  <a:schemeClr val="dk1"/>
                </a:solidFill>
                <a:latin typeface="Montserrat SemiBold"/>
                <a:ea typeface="Montserrat SemiBold"/>
                <a:cs typeface="Montserrat SemiBold"/>
                <a:sym typeface="Montserrat SemiBold"/>
              </a:rPr>
              <a:t>Please share the wireframes/Mock diagrams of the proposed solution (optional)</a:t>
            </a:r>
            <a:endParaRPr sz="1500" b="0" i="0" u="none" strike="noStrike" cap="none">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3"/>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23" name="Google Shape;123;p13"/>
          <p:cNvSpPr txBox="1"/>
          <p:nvPr/>
        </p:nvSpPr>
        <p:spPr>
          <a:xfrm>
            <a:off x="311700" y="716275"/>
            <a:ext cx="8520600" cy="8058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datasets will your solution use? Are they publicly available, synthetic, or user-generated?</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123;p13">
            <a:extLst>
              <a:ext uri="{FF2B5EF4-FFF2-40B4-BE49-F238E27FC236}">
                <a16:creationId xmlns:a16="http://schemas.microsoft.com/office/drawing/2014/main" id="{7F04364E-30CE-3875-2863-CD62A15BCED2}"/>
              </a:ext>
            </a:extLst>
          </p:cNvPr>
          <p:cNvSpPr txBox="1"/>
          <p:nvPr/>
        </p:nvSpPr>
        <p:spPr>
          <a:xfrm>
            <a:off x="311700" y="1522075"/>
            <a:ext cx="8520600" cy="805800"/>
          </a:xfrm>
          <a:prstGeom prst="rect">
            <a:avLst/>
          </a:prstGeom>
          <a:noFill/>
          <a:ln>
            <a:noFill/>
          </a:ln>
        </p:spPr>
        <p:txBody>
          <a:bodyPr spcFirstLastPara="1" wrap="square" lIns="91425" tIns="91425" rIns="91425" bIns="91425" anchor="t" anchorCtr="0">
            <a:normAutofit fontScale="92500" lnSpcReduction="10000"/>
          </a:bodyPr>
          <a:lstStyle/>
          <a:p>
            <a:pPr>
              <a:lnSpc>
                <a:spcPct val="135000"/>
              </a:lnSpc>
              <a:buSzPts val="1500"/>
            </a:pPr>
            <a:r>
              <a:rPr lang="en-US" sz="900" dirty="0">
                <a:solidFill>
                  <a:schemeClr val="dk1"/>
                </a:solidFill>
                <a:latin typeface="Montserrat SemiBold"/>
              </a:rPr>
              <a:t>Our solution does not rely on a traditional training dataset. Instead, it leverages pre-trained models from Hugging Face and Cohere, which are built on large-scale, publicly available datasets. This ensures robust performance without the need for custom training data. Additionally, the content generated is synthetic—created dynamically based on user prompts—ensuring relevance and personalization. User-generated content, such as saved resources and peer suggestions, is stored locally in JSON files, enhancing collaboration and continuous improvement.</a:t>
            </a:r>
            <a:endParaRPr sz="900" dirty="0">
              <a:solidFill>
                <a:schemeClr val="dk1"/>
              </a:solidFill>
              <a:latin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3">
            <a:alphaModFix/>
          </a:blip>
          <a:srcRect/>
          <a:stretch/>
        </p:blipFill>
        <p:spPr>
          <a:xfrm>
            <a:off x="-3" y="10"/>
            <a:ext cx="9144003" cy="5143490"/>
          </a:xfrm>
          <a:prstGeom prst="rect">
            <a:avLst/>
          </a:prstGeom>
          <a:noFill/>
          <a:ln>
            <a:noFill/>
          </a:ln>
        </p:spPr>
      </p:pic>
      <p:sp>
        <p:nvSpPr>
          <p:cNvPr id="129" name="Google Shape;129;p15"/>
          <p:cNvSpPr txBox="1"/>
          <p:nvPr/>
        </p:nvSpPr>
        <p:spPr>
          <a:xfrm>
            <a:off x="311700" y="716275"/>
            <a:ext cx="8520600" cy="9570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Clr>
                <a:srgbClr val="000000"/>
              </a:buClr>
              <a:buSzPts val="1500"/>
              <a:buFont typeface="Arial"/>
              <a:buNone/>
            </a:pPr>
            <a:r>
              <a:rPr lang="en-US" sz="1500" b="0" i="0" u="none" strike="noStrike" cap="none" dirty="0">
                <a:solidFill>
                  <a:schemeClr val="dk1"/>
                </a:solidFill>
                <a:latin typeface="Montserrat SemiBold"/>
                <a:ea typeface="Montserrat SemiBold"/>
                <a:cs typeface="Montserrat SemiBold"/>
                <a:sym typeface="Montserrat SemiBold"/>
              </a:rPr>
              <a:t>Does your solution require cloud-based computation, or can it work with on-device processing? If cloud-based, how do you plan to address connectivity challenges and cost constraints?</a:t>
            </a:r>
            <a:endParaRPr lang="en-US" sz="15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129;p15">
            <a:extLst>
              <a:ext uri="{FF2B5EF4-FFF2-40B4-BE49-F238E27FC236}">
                <a16:creationId xmlns:a16="http://schemas.microsoft.com/office/drawing/2014/main" id="{7FF03D90-74CD-9D15-7ABB-1CFC56D9C53F}"/>
              </a:ext>
            </a:extLst>
          </p:cNvPr>
          <p:cNvSpPr txBox="1"/>
          <p:nvPr/>
        </p:nvSpPr>
        <p:spPr>
          <a:xfrm>
            <a:off x="330046" y="1614750"/>
            <a:ext cx="8520600" cy="957000"/>
          </a:xfrm>
          <a:prstGeom prst="rect">
            <a:avLst/>
          </a:prstGeom>
          <a:noFill/>
          <a:ln>
            <a:noFill/>
          </a:ln>
        </p:spPr>
        <p:txBody>
          <a:bodyPr spcFirstLastPara="1" wrap="square" lIns="91425" tIns="91425" rIns="91425" bIns="91425" anchor="t" anchorCtr="0">
            <a:normAutofit fontScale="92500" lnSpcReduction="10000"/>
          </a:bodyPr>
          <a:lstStyle/>
          <a:p>
            <a:pPr>
              <a:lnSpc>
                <a:spcPct val="135000"/>
              </a:lnSpc>
              <a:buSzPts val="1500"/>
            </a:pPr>
            <a:r>
              <a:rPr lang="en-US" sz="900" dirty="0">
                <a:solidFill>
                  <a:schemeClr val="dk1"/>
                </a:solidFill>
                <a:latin typeface="Montserrat SemiBold"/>
              </a:rPr>
              <a:t>Our solution relies on cloud-based computation for tasks like content generation and query classification—leveraging pre-trained models from Cohere, Hugging Face, and Google Translate. However, it’s designed with low-connectivity areas in mind. Once content is generated, it can be downloaded as an offline PDF and saved locally. We use caching (via </a:t>
            </a:r>
            <a:r>
              <a:rPr lang="en-US" sz="900" dirty="0" err="1">
                <a:solidFill>
                  <a:schemeClr val="dk1"/>
                </a:solidFill>
                <a:latin typeface="Montserrat SemiBold"/>
              </a:rPr>
              <a:t>Streamlit</a:t>
            </a:r>
            <a:r>
              <a:rPr lang="en-US" sz="900" dirty="0">
                <a:solidFill>
                  <a:schemeClr val="dk1"/>
                </a:solidFill>
                <a:latin typeface="Montserrat SemiBold"/>
              </a:rPr>
              <a:t>) to reduce repetitive API calls, thereby minimizing network dependency and operational costs. Essentially, while the heavy AI processing happens in the cloud, our design ensures that once resources are generated, they are accessible offline, making the solution resilient in low-bandwidth environments and cost-effective.</a:t>
            </a:r>
            <a:endParaRPr lang="en-US" sz="900" dirty="0">
              <a:solidFill>
                <a:schemeClr val="dk1"/>
              </a:solidFill>
              <a:latin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4"/>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35" name="Google Shape;135;p14"/>
          <p:cNvSpPr txBox="1"/>
          <p:nvPr/>
        </p:nvSpPr>
        <p:spPr>
          <a:xfrm>
            <a:off x="311700" y="716275"/>
            <a:ext cx="8520600" cy="401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rgbClr val="616161"/>
              </a:buClr>
              <a:buSzPts val="1800"/>
              <a:buFont typeface="Proxima Nova"/>
              <a:buNone/>
            </a:pPr>
            <a:endParaRPr sz="1500" b="0" i="0" u="none" strike="noStrike" cap="none">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7"/>
          <p:cNvPicPr preferRelativeResize="0"/>
          <p:nvPr/>
        </p:nvPicPr>
        <p:blipFill rotWithShape="1">
          <a:blip r:embed="rId3">
            <a:alphaModFix/>
          </a:blip>
          <a:srcRect/>
          <a:stretch/>
        </p:blipFill>
        <p:spPr>
          <a:xfrm>
            <a:off x="0" y="0"/>
            <a:ext cx="9144003"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a:stretch/>
        </p:blipFill>
        <p:spPr>
          <a:xfrm>
            <a:off x="0" y="199381"/>
            <a:ext cx="9144003" cy="5143490"/>
          </a:xfrm>
          <a:prstGeom prst="rect">
            <a:avLst/>
          </a:prstGeom>
          <a:noFill/>
          <a:ln>
            <a:noFill/>
          </a:ln>
        </p:spPr>
      </p:pic>
      <p:sp>
        <p:nvSpPr>
          <p:cNvPr id="63" name="Google Shape;63;p3"/>
          <p:cNvSpPr txBox="1"/>
          <p:nvPr/>
        </p:nvSpPr>
        <p:spPr>
          <a:xfrm>
            <a:off x="464100" y="1721165"/>
            <a:ext cx="8425518" cy="1691195"/>
          </a:xfrm>
          <a:prstGeom prst="rect">
            <a:avLst/>
          </a:prstGeom>
          <a:noFill/>
          <a:ln>
            <a:noFill/>
          </a:ln>
        </p:spPr>
        <p:txBody>
          <a:bodyPr spcFirstLastPara="1" wrap="square" lIns="91425" tIns="91425" rIns="91425" bIns="91425" anchor="t" anchorCtr="0">
            <a:noAutofit/>
          </a:bodyPr>
          <a:lstStyle/>
          <a:p>
            <a:pPr>
              <a:lnSpc>
                <a:spcPct val="115000"/>
              </a:lnSpc>
              <a:spcAft>
                <a:spcPts val="100"/>
              </a:spcAft>
              <a:buSzPts val="1500"/>
            </a:pPr>
            <a:r>
              <a:rPr lang="en-US" sz="900" dirty="0">
                <a:solidFill>
                  <a:schemeClr val="dk1"/>
                </a:solidFill>
                <a:latin typeface="Montserrat SemiBold"/>
              </a:rPr>
              <a:t>Our solution tackles the lack of accessible, high-quality educational resources in low-connectivity areas. It uses AI to generate interactive, multilingual, and offline-ready materials tailored for classroom use, empowering teachers with curated practice problems, engaging content, and downloadable PDFs for immediate impact.</a:t>
            </a:r>
            <a:endParaRPr sz="900" dirty="0">
              <a:solidFill>
                <a:schemeClr val="dk1"/>
              </a:solidFill>
              <a:latin typeface="Montserrat SemiBold"/>
              <a:sym typeface="Montserrat SemiBold"/>
            </a:endParaRPr>
          </a:p>
        </p:txBody>
      </p:sp>
      <p:sp>
        <p:nvSpPr>
          <p:cNvPr id="2" name="Google Shape;63;p3">
            <a:extLst>
              <a:ext uri="{FF2B5EF4-FFF2-40B4-BE49-F238E27FC236}">
                <a16:creationId xmlns:a16="http://schemas.microsoft.com/office/drawing/2014/main" id="{42E802BD-8C3A-51D2-8B7F-EF1C97403E8C}"/>
              </a:ext>
            </a:extLst>
          </p:cNvPr>
          <p:cNvSpPr txBox="1"/>
          <p:nvPr/>
        </p:nvSpPr>
        <p:spPr>
          <a:xfrm>
            <a:off x="464100" y="1015950"/>
            <a:ext cx="8517600" cy="4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200" b="0" i="0" u="none" strike="noStrike" cap="none" dirty="0">
                <a:solidFill>
                  <a:schemeClr val="dk1"/>
                </a:solidFill>
                <a:latin typeface="Montserrat SemiBold"/>
                <a:ea typeface="Montserrat SemiBold"/>
                <a:cs typeface="Montserrat SemiBold"/>
                <a:sym typeface="Montserrat SemiBold"/>
              </a:rPr>
              <a:t>What is the problem you are solving? (50 words max)</a:t>
            </a:r>
            <a:endParaRPr sz="12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69" name="Google Shape;69;p4"/>
          <p:cNvSpPr txBox="1"/>
          <p:nvPr/>
        </p:nvSpPr>
        <p:spPr>
          <a:xfrm>
            <a:off x="294854" y="635879"/>
            <a:ext cx="8932426" cy="54665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None/>
            </a:pPr>
            <a:r>
              <a:rPr lang="en-US" sz="1200" b="1" i="0" u="none" strike="noStrike" cap="none" dirty="0">
                <a:solidFill>
                  <a:schemeClr val="dk1"/>
                </a:solidFill>
                <a:latin typeface="Montserrat SemiBold"/>
                <a:ea typeface="Montserrat SemiBold"/>
                <a:cs typeface="Montserrat SemiBold"/>
                <a:sym typeface="Montserrat SemiBold"/>
              </a:rPr>
              <a:t>Describe your solution. How different is it from any of the other existing ideas? How will it be able to solve the problem? USP of the proposed solution? What is the intended impact of your solution (max 350 words).</a:t>
            </a:r>
          </a:p>
        </p:txBody>
      </p:sp>
      <p:sp>
        <p:nvSpPr>
          <p:cNvPr id="2" name="Google Shape;69;p4">
            <a:extLst>
              <a:ext uri="{FF2B5EF4-FFF2-40B4-BE49-F238E27FC236}">
                <a16:creationId xmlns:a16="http://schemas.microsoft.com/office/drawing/2014/main" id="{910C16F9-2B7C-4812-98E0-49F00A9456E1}"/>
              </a:ext>
            </a:extLst>
          </p:cNvPr>
          <p:cNvSpPr txBox="1"/>
          <p:nvPr/>
        </p:nvSpPr>
        <p:spPr>
          <a:xfrm>
            <a:off x="294854" y="1237564"/>
            <a:ext cx="8554292" cy="3754644"/>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None/>
            </a:pPr>
            <a:r>
              <a:rPr lang="en-US" sz="900" i="0" u="none" strike="noStrike" cap="none" dirty="0">
                <a:solidFill>
                  <a:schemeClr val="dk1"/>
                </a:solidFill>
                <a:latin typeface="Montserrat SemiBold"/>
                <a:ea typeface="Montserrat SemiBold"/>
                <a:cs typeface="Montserrat SemiBold"/>
                <a:sym typeface="Montserrat SemiBold"/>
              </a:rPr>
              <a:t>Our solution is an AI-powered educational assistant designed specifically for low-connectivity areas. It combines state-of-the-art text generation (using Cohere), zero-shot classification (via Hugging Face Transformers), and multilingual translation (with Google Translate) to provide teachers with tailored, interactive learning resources. Unlike other ideas that rely solely on static content, our system dynamically generates comprehensive educational materials—including practice problems, detailed solutions, tips, and additional resources—in real time based on a teacher's query.</a:t>
            </a:r>
          </a:p>
          <a:p>
            <a:pPr marL="0" marR="0" lvl="0" indent="0" algn="l" rtl="0">
              <a:lnSpc>
                <a:spcPct val="115000"/>
              </a:lnSpc>
              <a:spcBef>
                <a:spcPts val="0"/>
              </a:spcBef>
              <a:spcAft>
                <a:spcPts val="100"/>
              </a:spcAft>
              <a:buNone/>
            </a:pPr>
            <a:r>
              <a:rPr lang="en-US" sz="900" i="0" u="none" strike="noStrike" cap="none" dirty="0">
                <a:solidFill>
                  <a:schemeClr val="dk1"/>
                </a:solidFill>
                <a:latin typeface="Montserrat SemiBold"/>
                <a:ea typeface="Montserrat SemiBold"/>
                <a:cs typeface="Montserrat SemiBold"/>
                <a:sym typeface="Montserrat SemiBold"/>
              </a:rPr>
              <a:t>A key differentiator is the seamless integration of an offline-ready PDF generation module using </a:t>
            </a:r>
            <a:r>
              <a:rPr lang="en-US" sz="900" i="0" u="none" strike="noStrike" cap="none" dirty="0" err="1">
                <a:solidFill>
                  <a:schemeClr val="dk1"/>
                </a:solidFill>
                <a:latin typeface="Montserrat SemiBold"/>
                <a:ea typeface="Montserrat SemiBold"/>
                <a:cs typeface="Montserrat SemiBold"/>
                <a:sym typeface="Montserrat SemiBold"/>
              </a:rPr>
              <a:t>ReportLab</a:t>
            </a:r>
            <a:r>
              <a:rPr lang="en-US" sz="900" i="0" u="none" strike="noStrike" cap="none" dirty="0">
                <a:solidFill>
                  <a:schemeClr val="dk1"/>
                </a:solidFill>
                <a:latin typeface="Montserrat SemiBold"/>
                <a:ea typeface="Montserrat SemiBold"/>
                <a:cs typeface="Montserrat SemiBold"/>
                <a:sym typeface="Montserrat SemiBold"/>
              </a:rPr>
              <a:t>. This allows educators to download and share resources without requiring constant internet connectivity. Our custom </a:t>
            </a:r>
            <a:r>
              <a:rPr lang="en-US" sz="900" i="0" u="none" strike="noStrike" cap="none" dirty="0" err="1">
                <a:solidFill>
                  <a:schemeClr val="dk1"/>
                </a:solidFill>
                <a:latin typeface="Montserrat SemiBold"/>
                <a:ea typeface="Montserrat SemiBold"/>
                <a:cs typeface="Montserrat SemiBold"/>
                <a:sym typeface="Montserrat SemiBold"/>
              </a:rPr>
              <a:t>Streamlit</a:t>
            </a:r>
            <a:r>
              <a:rPr lang="en-US" sz="900" i="0" u="none" strike="noStrike" cap="none" dirty="0">
                <a:solidFill>
                  <a:schemeClr val="dk1"/>
                </a:solidFill>
                <a:latin typeface="Montserrat SemiBold"/>
                <a:ea typeface="Montserrat SemiBold"/>
                <a:cs typeface="Montserrat SemiBold"/>
                <a:sym typeface="Montserrat SemiBold"/>
              </a:rPr>
              <a:t> interface, enhanced with polished UI elements and caching mechanisms, ensures a smooth and intuitive experience even in challenging network environments.</a:t>
            </a:r>
          </a:p>
          <a:p>
            <a:pPr marL="0" marR="0" lvl="0" indent="0" algn="l" rtl="0">
              <a:lnSpc>
                <a:spcPct val="115000"/>
              </a:lnSpc>
              <a:spcBef>
                <a:spcPts val="0"/>
              </a:spcBef>
              <a:spcAft>
                <a:spcPts val="100"/>
              </a:spcAft>
              <a:buNone/>
            </a:pPr>
            <a:r>
              <a:rPr lang="en-US" sz="900" i="0" u="none" strike="noStrike" cap="none" dirty="0">
                <a:solidFill>
                  <a:schemeClr val="dk1"/>
                </a:solidFill>
                <a:latin typeface="Montserrat SemiBold"/>
                <a:ea typeface="Montserrat SemiBold"/>
                <a:cs typeface="Montserrat SemiBold"/>
                <a:sym typeface="Montserrat SemiBold"/>
              </a:rPr>
              <a:t>The unique selling point (USP) of our solution is its ability to deliver highly personalized, engaging, and immediately applicable educational content. By leveraging multiple AI tools, the app not only generates content but also adapts it to the teacher's language and specific subject needs, ensuring maximum relevance and ease of use. Furthermore, the inclusion of features such as resource saving, peer suggestions, and a feedback mechanism means that the platform continuously evolves based on user input.</a:t>
            </a:r>
          </a:p>
          <a:p>
            <a:pPr marL="0" marR="0" lvl="0" indent="0" algn="l" rtl="0">
              <a:lnSpc>
                <a:spcPct val="115000"/>
              </a:lnSpc>
              <a:spcBef>
                <a:spcPts val="0"/>
              </a:spcBef>
              <a:spcAft>
                <a:spcPts val="100"/>
              </a:spcAft>
              <a:buNone/>
            </a:pPr>
            <a:r>
              <a:rPr lang="en-US" sz="900" i="0" u="none" strike="noStrike" cap="none" dirty="0">
                <a:solidFill>
                  <a:schemeClr val="dk1"/>
                </a:solidFill>
                <a:latin typeface="Montserrat SemiBold"/>
                <a:ea typeface="Montserrat SemiBold"/>
                <a:cs typeface="Montserrat SemiBold"/>
                <a:sym typeface="Montserrat SemiBold"/>
              </a:rPr>
              <a:t>The intended impact of our solution is to empower teachers in underserved communities with high-quality, interactive educational materials that are accessible both online and offline. This will enhance the teaching experience, support student engagement, and ultimately improve learning outcomes in areas where traditional educational resources are scarce. Our comprehensive approach ensures that the solution is not only innovative in its use of AI but also practical and scalable, with a clear roadmap for future enhancements such as voice input and improved persistent session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5"/>
          <p:cNvPicPr preferRelativeResize="0"/>
          <p:nvPr/>
        </p:nvPicPr>
        <p:blipFill rotWithShape="1">
          <a:blip r:embed="rId3">
            <a:alphaModFix/>
          </a:blip>
          <a:srcRect/>
          <a:stretch/>
        </p:blipFill>
        <p:spPr>
          <a:xfrm>
            <a:off x="0" y="10"/>
            <a:ext cx="9144003" cy="5143490"/>
          </a:xfrm>
          <a:prstGeom prst="rect">
            <a:avLst/>
          </a:prstGeom>
          <a:noFill/>
          <a:ln>
            <a:noFill/>
          </a:ln>
        </p:spPr>
      </p:pic>
      <p:sp>
        <p:nvSpPr>
          <p:cNvPr id="75" name="Google Shape;75;p5"/>
          <p:cNvSpPr txBox="1"/>
          <p:nvPr/>
        </p:nvSpPr>
        <p:spPr>
          <a:xfrm>
            <a:off x="311700" y="747400"/>
            <a:ext cx="8520600" cy="799517"/>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00"/>
              </a:spcAft>
              <a:buClr>
                <a:srgbClr val="000000"/>
              </a:buClr>
              <a:buSzPts val="1500"/>
              <a:buFont typeface="Arial"/>
              <a:buNone/>
            </a:pPr>
            <a:r>
              <a:rPr lang="en-US" sz="1200" b="0" i="0" u="none" strike="noStrike" cap="none" dirty="0">
                <a:solidFill>
                  <a:schemeClr val="dk1"/>
                </a:solidFill>
                <a:latin typeface="Montserrat SemiBold"/>
                <a:ea typeface="Montserrat SemiBold"/>
                <a:cs typeface="Montserrat SemiBold"/>
                <a:sym typeface="Montserrat SemiBold"/>
              </a:rPr>
              <a:t>Who is the primary user of your solution, and explain how your solution will leverage open-source AI to address the aspects mentioned in the </a:t>
            </a:r>
            <a:r>
              <a:rPr lang="en-US" sz="1200" b="0" i="0" u="sng" strike="noStrike" cap="none" dirty="0">
                <a:solidFill>
                  <a:schemeClr val="hlink"/>
                </a:solidFill>
                <a:latin typeface="Montserrat SemiBold"/>
                <a:ea typeface="Montserrat SemiBold"/>
                <a:cs typeface="Montserrat SemiBold"/>
                <a:sym typeface="Montserrat SemiBold"/>
                <a:hlinkClick r:id="rId4"/>
              </a:rPr>
              <a:t>Key Design Guidelines</a:t>
            </a:r>
            <a:r>
              <a:rPr lang="en-US" sz="1200" b="0" i="0" u="none" strike="noStrike" cap="none" dirty="0">
                <a:solidFill>
                  <a:schemeClr val="dk1"/>
                </a:solidFill>
                <a:latin typeface="Montserrat SemiBold"/>
                <a:ea typeface="Montserrat SemiBold"/>
                <a:cs typeface="Montserrat SemiBold"/>
                <a:sym typeface="Montserrat SemiBold"/>
              </a:rPr>
              <a:t> (max 200 words).</a:t>
            </a:r>
            <a:endParaRPr lang="en-US" sz="12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75;p5">
            <a:extLst>
              <a:ext uri="{FF2B5EF4-FFF2-40B4-BE49-F238E27FC236}">
                <a16:creationId xmlns:a16="http://schemas.microsoft.com/office/drawing/2014/main" id="{A5CE74E0-F55A-8501-A331-194A16EAFB59}"/>
              </a:ext>
            </a:extLst>
          </p:cNvPr>
          <p:cNvSpPr txBox="1"/>
          <p:nvPr/>
        </p:nvSpPr>
        <p:spPr>
          <a:xfrm>
            <a:off x="311700" y="1494790"/>
            <a:ext cx="8520600" cy="799517"/>
          </a:xfrm>
          <a:prstGeom prst="rect">
            <a:avLst/>
          </a:prstGeom>
          <a:noFill/>
          <a:ln>
            <a:noFill/>
          </a:ln>
        </p:spPr>
        <p:txBody>
          <a:bodyPr spcFirstLastPara="1" wrap="square" lIns="91425" tIns="91425" rIns="91425" bIns="91425" anchor="t" anchorCtr="0">
            <a:noAutofit/>
          </a:bodyPr>
          <a:lstStyle/>
          <a:p>
            <a:pPr>
              <a:buNone/>
            </a:pPr>
            <a:r>
              <a:rPr lang="en-US" sz="900" dirty="0">
                <a:solidFill>
                  <a:schemeClr val="dk1"/>
                </a:solidFill>
                <a:latin typeface="Montserrat SemiBold"/>
              </a:rPr>
              <a:t>The primary users of our solution are teachers in low-connectivity areas who need reliable, engaging, and adaptable educational resources. Our solution leverages open-source AI frameworks—such as Hugging Face’s zero-shot classification and </a:t>
            </a:r>
            <a:r>
              <a:rPr lang="en-US" sz="900" dirty="0" err="1">
                <a:solidFill>
                  <a:schemeClr val="dk1"/>
                </a:solidFill>
                <a:latin typeface="Montserrat SemiBold"/>
              </a:rPr>
              <a:t>Cohere’s</a:t>
            </a:r>
            <a:r>
              <a:rPr lang="en-US" sz="900" dirty="0">
                <a:solidFill>
                  <a:schemeClr val="dk1"/>
                </a:solidFill>
                <a:latin typeface="Montserrat SemiBold"/>
              </a:rPr>
              <a:t> text generation—to dynamically create high-quality, interactive learning materials. By incorporating Google Translate, it also supports multiple languages, ensuring content accessibility across diverse linguistic backgrounds.</a:t>
            </a:r>
          </a:p>
          <a:p>
            <a:r>
              <a:rPr lang="en-US" sz="900" dirty="0">
                <a:solidFill>
                  <a:schemeClr val="dk1"/>
                </a:solidFill>
                <a:latin typeface="Montserrat SemiBold"/>
              </a:rPr>
              <a:t>Key design guidelines emphasize ease-of-use, offline access, and resource efficiency. Our system meets these by using a clean, </a:t>
            </a:r>
            <a:r>
              <a:rPr lang="en-US" sz="900" dirty="0" err="1">
                <a:solidFill>
                  <a:schemeClr val="dk1"/>
                </a:solidFill>
                <a:latin typeface="Montserrat SemiBold"/>
              </a:rPr>
              <a:t>Streamlit</a:t>
            </a:r>
            <a:r>
              <a:rPr lang="en-US" sz="900" dirty="0">
                <a:solidFill>
                  <a:schemeClr val="dk1"/>
                </a:solidFill>
                <a:latin typeface="Montserrat SemiBold"/>
              </a:rPr>
              <a:t>-based interface and caching mechanisms to reduce dependency on continuous connectivity. The generated content is formatted into downloadable PDFs using </a:t>
            </a:r>
            <a:r>
              <a:rPr lang="en-US" sz="900" dirty="0" err="1">
                <a:solidFill>
                  <a:schemeClr val="dk1"/>
                </a:solidFill>
                <a:latin typeface="Montserrat SemiBold"/>
              </a:rPr>
              <a:t>ReportLab</a:t>
            </a:r>
            <a:r>
              <a:rPr lang="en-US" sz="900" dirty="0">
                <a:solidFill>
                  <a:schemeClr val="dk1"/>
                </a:solidFill>
                <a:latin typeface="Montserrat SemiBold"/>
              </a:rPr>
              <a:t>, enabling educators to work offline. Additionally, our use of open-source AI tools means the solution remains cost-effective, customizable, and scalable. This approach ensures that teachers receive contextually relevant resources, complete with practice problems, tips, and additional materials, all tailored to their specific classroom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6"/>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81" name="Google Shape;81;p6"/>
          <p:cNvSpPr txBox="1"/>
          <p:nvPr/>
        </p:nvSpPr>
        <p:spPr>
          <a:xfrm>
            <a:off x="311700" y="730025"/>
            <a:ext cx="8520600" cy="603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00"/>
              </a:spcAft>
              <a:buClr>
                <a:srgbClr val="000000"/>
              </a:buClr>
              <a:buSzPts val="1500"/>
              <a:buFont typeface="Arial"/>
              <a:buNone/>
            </a:pPr>
            <a:r>
              <a:rPr lang="en-GB" sz="1200" b="0" i="0" u="none" strike="noStrike" cap="none" dirty="0">
                <a:solidFill>
                  <a:schemeClr val="dk1"/>
                </a:solidFill>
                <a:latin typeface="Montserrat SemiBold"/>
                <a:ea typeface="Montserrat SemiBold"/>
                <a:cs typeface="Montserrat SemiBold"/>
                <a:sym typeface="Montserrat SemiBold"/>
              </a:rPr>
              <a:t>How is this solution scalable? (100 words max)</a:t>
            </a:r>
            <a:endParaRPr sz="1200" b="0" i="0" u="none" strike="noStrike" cap="none" dirty="0">
              <a:solidFill>
                <a:schemeClr val="dk1"/>
              </a:solidFill>
              <a:latin typeface="Montserrat SemiBold"/>
              <a:ea typeface="Montserrat SemiBold"/>
              <a:cs typeface="Montserrat SemiBold"/>
              <a:sym typeface="Montserrat SemiBold"/>
            </a:endParaRPr>
          </a:p>
        </p:txBody>
      </p:sp>
      <p:sp>
        <p:nvSpPr>
          <p:cNvPr id="2" name="Google Shape;81;p6">
            <a:extLst>
              <a:ext uri="{FF2B5EF4-FFF2-40B4-BE49-F238E27FC236}">
                <a16:creationId xmlns:a16="http://schemas.microsoft.com/office/drawing/2014/main" id="{BC0E8BB8-69A3-12D2-E4D5-156CBFCE7CB2}"/>
              </a:ext>
            </a:extLst>
          </p:cNvPr>
          <p:cNvSpPr txBox="1"/>
          <p:nvPr/>
        </p:nvSpPr>
        <p:spPr>
          <a:xfrm>
            <a:off x="311700" y="1460050"/>
            <a:ext cx="8520600" cy="60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US" sz="1100" dirty="0">
                <a:solidFill>
                  <a:schemeClr val="dk1"/>
                </a:solidFill>
                <a:latin typeface="Montserrat SemiBold"/>
              </a:rPr>
              <a:t>Our solution leverages open-source AI frameworks that can be scaled easily. By using caching to optimize model loading and a modular architecture, we ensure that new features and enhancements can be integrated quickly. The system's reliance on lightweight, container-friendly tools like </a:t>
            </a:r>
            <a:r>
              <a:rPr lang="en-US" sz="1100" dirty="0" err="1">
                <a:solidFill>
                  <a:schemeClr val="dk1"/>
                </a:solidFill>
                <a:latin typeface="Montserrat SemiBold"/>
              </a:rPr>
              <a:t>Streamlit</a:t>
            </a:r>
            <a:r>
              <a:rPr lang="en-US" sz="1100" dirty="0">
                <a:solidFill>
                  <a:schemeClr val="dk1"/>
                </a:solidFill>
                <a:latin typeface="Montserrat SemiBold"/>
              </a:rPr>
              <a:t> allows rapid deployment and horizontal scaling. Additionally, the offline PDF generation ensures that educators in low-connectivity areas can still access high-quality resources without constant internet access.</a:t>
            </a:r>
            <a:endParaRPr sz="1100" dirty="0">
              <a:solidFill>
                <a:schemeClr val="dk1"/>
              </a:solidFill>
              <a:latin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7"/>
          <p:cNvPicPr preferRelativeResize="0"/>
          <p:nvPr/>
        </p:nvPicPr>
        <p:blipFill rotWithShape="1">
          <a:blip r:embed="rId3">
            <a:alphaModFix/>
          </a:blip>
          <a:srcRect/>
          <a:stretch/>
        </p:blipFill>
        <p:spPr>
          <a:xfrm>
            <a:off x="0" y="10"/>
            <a:ext cx="9144003" cy="5143490"/>
          </a:xfrm>
          <a:prstGeom prst="rect">
            <a:avLst/>
          </a:prstGeom>
          <a:noFill/>
          <a:ln>
            <a:noFill/>
          </a:ln>
        </p:spPr>
      </p:pic>
      <p:sp>
        <p:nvSpPr>
          <p:cNvPr id="87" name="Google Shape;87;p7"/>
          <p:cNvSpPr txBox="1"/>
          <p:nvPr/>
        </p:nvSpPr>
        <p:spPr>
          <a:xfrm>
            <a:off x="55849" y="707887"/>
            <a:ext cx="9088151" cy="529645"/>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15000"/>
              </a:lnSpc>
              <a:spcBef>
                <a:spcPts val="0"/>
              </a:spcBef>
              <a:spcAft>
                <a:spcPts val="0"/>
              </a:spcAft>
              <a:buClr>
                <a:srgbClr val="000000"/>
              </a:buClr>
              <a:buSzPct val="100000"/>
              <a:buFont typeface="Arial"/>
              <a:buNone/>
            </a:pPr>
            <a:r>
              <a:rPr lang="en-GB" sz="1200" b="0" i="0" u="none" strike="noStrike" cap="none" dirty="0">
                <a:solidFill>
                  <a:srgbClr val="616161"/>
                </a:solidFill>
                <a:latin typeface="Montserrat SemiBold"/>
                <a:ea typeface="Montserrat SemiBold"/>
                <a:cs typeface="Montserrat SemiBold"/>
                <a:sym typeface="Montserrat SemiBold"/>
              </a:rPr>
              <a:t>List of features offered by the solution.</a:t>
            </a:r>
            <a:r>
              <a:rPr lang="en-US" sz="1200" b="0" i="0" u="none" strike="noStrike" cap="none" dirty="0">
                <a:solidFill>
                  <a:srgbClr val="616161"/>
                </a:solidFill>
                <a:latin typeface="Montserrat SemiBold"/>
                <a:ea typeface="Montserrat SemiBold"/>
                <a:cs typeface="Montserrat SemiBold"/>
                <a:sym typeface="Montserrat SemiBold"/>
              </a:rPr>
              <a:t>It is always better to add a few visual representations (drawings/sketches/illustrations etc.) to your presentation, it adds to </a:t>
            </a:r>
            <a:r>
              <a:rPr lang="en-US" sz="1100" b="0" i="0" u="none" strike="noStrike" cap="none" dirty="0">
                <a:solidFill>
                  <a:srgbClr val="616161"/>
                </a:solidFill>
                <a:latin typeface="Montserrat SemiBold"/>
                <a:ea typeface="Montserrat SemiBold"/>
                <a:cs typeface="Montserrat SemiBold"/>
                <a:sym typeface="Montserrat SemiBold"/>
              </a:rPr>
              <a:t>the</a:t>
            </a:r>
            <a:r>
              <a:rPr lang="en-US" sz="1200" b="0" i="0" u="none" strike="noStrike" cap="none" dirty="0">
                <a:solidFill>
                  <a:srgbClr val="616161"/>
                </a:solidFill>
                <a:latin typeface="Montserrat SemiBold"/>
                <a:ea typeface="Montserrat SemiBold"/>
                <a:cs typeface="Montserrat SemiBold"/>
                <a:sym typeface="Montserrat SemiBold"/>
              </a:rPr>
              <a:t> power through which it reaches the audience.</a:t>
            </a:r>
          </a:p>
        </p:txBody>
      </p:sp>
      <p:sp>
        <p:nvSpPr>
          <p:cNvPr id="2" name="Google Shape;87;p7">
            <a:extLst>
              <a:ext uri="{FF2B5EF4-FFF2-40B4-BE49-F238E27FC236}">
                <a16:creationId xmlns:a16="http://schemas.microsoft.com/office/drawing/2014/main" id="{9802F0A5-BC36-6FE1-D967-5E8358FA56FB}"/>
              </a:ext>
            </a:extLst>
          </p:cNvPr>
          <p:cNvSpPr txBox="1"/>
          <p:nvPr/>
        </p:nvSpPr>
        <p:spPr>
          <a:xfrm>
            <a:off x="55848" y="1340660"/>
            <a:ext cx="8218159" cy="246026"/>
          </a:xfrm>
          <a:prstGeom prst="rect">
            <a:avLst/>
          </a:prstGeom>
          <a:noFill/>
          <a:ln>
            <a:noFill/>
          </a:ln>
        </p:spPr>
        <p:txBody>
          <a:bodyPr spcFirstLastPara="1" wrap="square" lIns="91425" tIns="91425" rIns="91425" bIns="91425" anchor="t" anchorCtr="0">
            <a:noAutofit/>
          </a:bodyPr>
          <a:lstStyle/>
          <a:p>
            <a:pPr>
              <a:lnSpc>
                <a:spcPct val="135000"/>
              </a:lnSpc>
              <a:buSzPct val="100000"/>
            </a:pPr>
            <a:r>
              <a:rPr lang="en-US" sz="900" dirty="0">
                <a:solidFill>
                  <a:srgbClr val="616161"/>
                </a:solidFill>
                <a:latin typeface="Montserrat SemiBold"/>
              </a:rPr>
              <a:t>Features of Our Solution:</a:t>
            </a:r>
          </a:p>
          <a:p>
            <a:pPr>
              <a:lnSpc>
                <a:spcPct val="135000"/>
              </a:lnSpc>
              <a:buSzPct val="100000"/>
            </a:pPr>
            <a:r>
              <a:rPr lang="en-US" sz="900" dirty="0">
                <a:solidFill>
                  <a:srgbClr val="616161"/>
                </a:solidFill>
                <a:latin typeface="Montserrat SemiBold"/>
              </a:rPr>
              <a:t>AI-Driven Content Generation:</a:t>
            </a:r>
            <a:br>
              <a:rPr lang="en-US" sz="900" dirty="0">
                <a:solidFill>
                  <a:srgbClr val="616161"/>
                </a:solidFill>
                <a:latin typeface="Montserrat SemiBold"/>
              </a:rPr>
            </a:br>
            <a:r>
              <a:rPr lang="en-US" sz="900" dirty="0">
                <a:solidFill>
                  <a:srgbClr val="616161"/>
                </a:solidFill>
                <a:latin typeface="Montserrat SemiBold"/>
              </a:rPr>
              <a:t>Our platform dynamically creates comprehensive educational resources tailored to teachers' needs using </a:t>
            </a:r>
            <a:r>
              <a:rPr lang="en-US" sz="900" dirty="0" err="1">
                <a:solidFill>
                  <a:srgbClr val="616161"/>
                </a:solidFill>
                <a:latin typeface="Montserrat SemiBold"/>
              </a:rPr>
              <a:t>Cohere's</a:t>
            </a:r>
            <a:r>
              <a:rPr lang="en-US" sz="900" dirty="0">
                <a:solidFill>
                  <a:srgbClr val="616161"/>
                </a:solidFill>
                <a:latin typeface="Montserrat SemiBold"/>
              </a:rPr>
              <a:t> text generation and Hugging Face's zero-shot classification. This ensures that each resource is both contextually relevant and engaging.</a:t>
            </a:r>
          </a:p>
          <a:p>
            <a:pPr>
              <a:lnSpc>
                <a:spcPct val="135000"/>
              </a:lnSpc>
              <a:buSzPct val="100000"/>
            </a:pPr>
            <a:r>
              <a:rPr lang="en-US" sz="900" dirty="0">
                <a:solidFill>
                  <a:srgbClr val="616161"/>
                </a:solidFill>
                <a:latin typeface="Montserrat SemiBold"/>
              </a:rPr>
              <a:t>Multilingual Support:</a:t>
            </a:r>
            <a:br>
              <a:rPr lang="en-US" sz="900" dirty="0">
                <a:solidFill>
                  <a:srgbClr val="616161"/>
                </a:solidFill>
                <a:latin typeface="Montserrat SemiBold"/>
              </a:rPr>
            </a:br>
            <a:r>
              <a:rPr lang="en-US" sz="900" dirty="0">
                <a:solidFill>
                  <a:srgbClr val="616161"/>
                </a:solidFill>
                <a:latin typeface="Montserrat SemiBold"/>
              </a:rPr>
              <a:t>By integrating Google Translate, our solution breaks down language barriers, offering resources in multiple languages so that educators from diverse backgrounds can benefit.</a:t>
            </a:r>
          </a:p>
          <a:p>
            <a:pPr>
              <a:lnSpc>
                <a:spcPct val="135000"/>
              </a:lnSpc>
              <a:buSzPct val="100000"/>
            </a:pPr>
            <a:r>
              <a:rPr lang="en-US" sz="900" dirty="0">
                <a:solidFill>
                  <a:srgbClr val="616161"/>
                </a:solidFill>
                <a:latin typeface="Montserrat SemiBold"/>
              </a:rPr>
              <a:t>Offline-Ready PDF Generation:</a:t>
            </a:r>
            <a:br>
              <a:rPr lang="en-US" sz="900" dirty="0">
                <a:solidFill>
                  <a:srgbClr val="616161"/>
                </a:solidFill>
                <a:latin typeface="Montserrat SemiBold"/>
              </a:rPr>
            </a:br>
            <a:r>
              <a:rPr lang="en-US" sz="900" dirty="0">
                <a:solidFill>
                  <a:srgbClr val="616161"/>
                </a:solidFill>
                <a:latin typeface="Montserrat SemiBold"/>
              </a:rPr>
              <a:t>With </a:t>
            </a:r>
            <a:r>
              <a:rPr lang="en-US" sz="900" dirty="0" err="1">
                <a:solidFill>
                  <a:srgbClr val="616161"/>
                </a:solidFill>
                <a:latin typeface="Montserrat SemiBold"/>
              </a:rPr>
              <a:t>ReportLab</a:t>
            </a:r>
            <a:r>
              <a:rPr lang="en-US" sz="900" dirty="0">
                <a:solidFill>
                  <a:srgbClr val="616161"/>
                </a:solidFill>
                <a:latin typeface="Montserrat SemiBold"/>
              </a:rPr>
              <a:t>, the generated content is transformed into beautifully formatted, offline-accessible PDFs, making it ideal for areas with limited connectivity.</a:t>
            </a:r>
          </a:p>
          <a:p>
            <a:pPr>
              <a:lnSpc>
                <a:spcPct val="135000"/>
              </a:lnSpc>
              <a:buSzPct val="100000"/>
            </a:pPr>
            <a:r>
              <a:rPr lang="en-US" sz="900" dirty="0">
                <a:solidFill>
                  <a:srgbClr val="616161"/>
                </a:solidFill>
                <a:latin typeface="Montserrat SemiBold"/>
              </a:rPr>
              <a:t>User-Friendly Interface:</a:t>
            </a:r>
            <a:br>
              <a:rPr lang="en-US" sz="900" dirty="0">
                <a:solidFill>
                  <a:srgbClr val="616161"/>
                </a:solidFill>
                <a:latin typeface="Montserrat SemiBold"/>
              </a:rPr>
            </a:br>
            <a:r>
              <a:rPr lang="en-US" sz="900" dirty="0">
                <a:solidFill>
                  <a:srgbClr val="616161"/>
                </a:solidFill>
                <a:latin typeface="Montserrat SemiBold"/>
              </a:rPr>
              <a:t>The app is built on </a:t>
            </a:r>
            <a:r>
              <a:rPr lang="en-US" sz="900" dirty="0" err="1">
                <a:solidFill>
                  <a:srgbClr val="616161"/>
                </a:solidFill>
                <a:latin typeface="Montserrat SemiBold"/>
              </a:rPr>
              <a:t>Streamlit</a:t>
            </a:r>
            <a:r>
              <a:rPr lang="en-US" sz="900" dirty="0">
                <a:solidFill>
                  <a:srgbClr val="616161"/>
                </a:solidFill>
                <a:latin typeface="Montserrat SemiBold"/>
              </a:rPr>
              <a:t>, enhanced with custom CSS for a clean, intuitive user experience. It supports seamless navigation, query submission, resource saving, and feedback collection.</a:t>
            </a:r>
          </a:p>
          <a:p>
            <a:pPr>
              <a:lnSpc>
                <a:spcPct val="135000"/>
              </a:lnSpc>
              <a:buSzPct val="100000"/>
            </a:pPr>
            <a:r>
              <a:rPr lang="en-US" sz="900" dirty="0">
                <a:solidFill>
                  <a:srgbClr val="616161"/>
                </a:solidFill>
                <a:latin typeface="Montserrat SemiBold"/>
              </a:rPr>
              <a:t>Resource Persistence &amp; Peer Learning:</a:t>
            </a:r>
            <a:br>
              <a:rPr lang="en-US" sz="900" dirty="0">
                <a:solidFill>
                  <a:srgbClr val="616161"/>
                </a:solidFill>
                <a:latin typeface="Montserrat SemiBold"/>
              </a:rPr>
            </a:br>
            <a:r>
              <a:rPr lang="en-US" sz="900" dirty="0">
                <a:solidFill>
                  <a:srgbClr val="616161"/>
                </a:solidFill>
                <a:latin typeface="Montserrat SemiBold"/>
              </a:rPr>
              <a:t>Teachers can save resources, submit peer suggestions, and view shared ideas. This collaborative approach encourages continuous improvement and community learning.</a:t>
            </a:r>
          </a:p>
          <a:p>
            <a:pPr>
              <a:lnSpc>
                <a:spcPct val="135000"/>
              </a:lnSpc>
              <a:buSzPct val="100000"/>
            </a:pPr>
            <a:r>
              <a:rPr lang="en-US" sz="900" dirty="0">
                <a:solidFill>
                  <a:srgbClr val="616161"/>
                </a:solidFill>
                <a:latin typeface="Montserrat SemiBold"/>
              </a:rPr>
              <a:t>Scalable &amp; Modular Architecture:</a:t>
            </a:r>
            <a:br>
              <a:rPr lang="en-US" sz="900" dirty="0">
                <a:solidFill>
                  <a:srgbClr val="616161"/>
                </a:solidFill>
                <a:latin typeface="Montserrat SemiBold"/>
              </a:rPr>
            </a:br>
            <a:r>
              <a:rPr lang="en-US" sz="900" dirty="0">
                <a:solidFill>
                  <a:srgbClr val="616161"/>
                </a:solidFill>
                <a:latin typeface="Montserrat SemiBold"/>
              </a:rPr>
              <a:t>The solution’s modular design and caching mechanisms allow easy scalability and future feature additions, such as voice input, ensuring long-term sustainability.</a:t>
            </a:r>
          </a:p>
          <a:p>
            <a:pPr>
              <a:lnSpc>
                <a:spcPct val="135000"/>
              </a:lnSpc>
              <a:buSzPct val="100000"/>
            </a:pPr>
            <a:endParaRPr lang="en-US" sz="900" dirty="0">
              <a:solidFill>
                <a:srgbClr val="616161"/>
              </a:solidFill>
              <a:latin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8"/>
          <p:cNvPicPr preferRelativeResize="0"/>
          <p:nvPr/>
        </p:nvPicPr>
        <p:blipFill rotWithShape="1">
          <a:blip r:embed="rId3">
            <a:alphaModFix/>
          </a:blip>
          <a:srcRect/>
          <a:stretch/>
        </p:blipFill>
        <p:spPr>
          <a:xfrm>
            <a:off x="49271" y="0"/>
            <a:ext cx="9144003" cy="5143490"/>
          </a:xfrm>
          <a:prstGeom prst="rect">
            <a:avLst/>
          </a:prstGeom>
          <a:noFill/>
          <a:ln>
            <a:noFill/>
          </a:ln>
        </p:spPr>
      </p:pic>
      <p:sp>
        <p:nvSpPr>
          <p:cNvPr id="93" name="Google Shape;93;p8"/>
          <p:cNvSpPr txBox="1"/>
          <p:nvPr/>
        </p:nvSpPr>
        <p:spPr>
          <a:xfrm>
            <a:off x="208573" y="668197"/>
            <a:ext cx="8520600" cy="7374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open-source AI tools and technologies will you use to design the solution? (Please list all.)</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93;p8">
            <a:extLst>
              <a:ext uri="{FF2B5EF4-FFF2-40B4-BE49-F238E27FC236}">
                <a16:creationId xmlns:a16="http://schemas.microsoft.com/office/drawing/2014/main" id="{B1F09833-0DA2-3699-EA1D-194C8704C14B}"/>
              </a:ext>
            </a:extLst>
          </p:cNvPr>
          <p:cNvSpPr txBox="1"/>
          <p:nvPr/>
        </p:nvSpPr>
        <p:spPr>
          <a:xfrm>
            <a:off x="208573" y="1405597"/>
            <a:ext cx="8520600" cy="737400"/>
          </a:xfrm>
          <a:prstGeom prst="rect">
            <a:avLst/>
          </a:prstGeom>
          <a:noFill/>
          <a:ln>
            <a:noFill/>
          </a:ln>
        </p:spPr>
        <p:txBody>
          <a:bodyPr spcFirstLastPara="1" wrap="square" lIns="91425" tIns="91425" rIns="91425" bIns="91425" anchor="t" anchorCtr="0">
            <a:noAutofit/>
          </a:bodyPr>
          <a:lstStyle/>
          <a:p>
            <a:pPr>
              <a:lnSpc>
                <a:spcPct val="135000"/>
              </a:lnSpc>
              <a:buSzPts val="1500"/>
            </a:pPr>
            <a:r>
              <a:rPr lang="en-US" sz="1100" dirty="0">
                <a:solidFill>
                  <a:schemeClr val="dk1"/>
                </a:solidFill>
                <a:latin typeface="Montserrat SemiBold"/>
              </a:rPr>
              <a:t>Our solution is built using a mix of open-source and widely available AI tools. We use </a:t>
            </a:r>
            <a:r>
              <a:rPr lang="en-US" sz="1100" dirty="0" err="1">
                <a:solidFill>
                  <a:schemeClr val="dk1"/>
                </a:solidFill>
                <a:latin typeface="Montserrat SemiBold"/>
              </a:rPr>
              <a:t>Streamlit</a:t>
            </a:r>
            <a:r>
              <a:rPr lang="en-US" sz="1100" dirty="0">
                <a:solidFill>
                  <a:schemeClr val="dk1"/>
                </a:solidFill>
                <a:latin typeface="Montserrat SemiBold"/>
              </a:rPr>
              <a:t> for the interactive web UI, Hugging Face Transformers (</a:t>
            </a:r>
            <a:r>
              <a:rPr lang="en-US" sz="1100" dirty="0" err="1">
                <a:solidFill>
                  <a:schemeClr val="dk1"/>
                </a:solidFill>
                <a:latin typeface="Montserrat SemiBold"/>
              </a:rPr>
              <a:t>facebook</a:t>
            </a:r>
            <a:r>
              <a:rPr lang="en-US" sz="1100" dirty="0">
                <a:solidFill>
                  <a:schemeClr val="dk1"/>
                </a:solidFill>
                <a:latin typeface="Montserrat SemiBold"/>
              </a:rPr>
              <a:t>/</a:t>
            </a:r>
            <a:r>
              <a:rPr lang="en-US" sz="1100" dirty="0" err="1">
                <a:solidFill>
                  <a:schemeClr val="dk1"/>
                </a:solidFill>
                <a:latin typeface="Montserrat SemiBold"/>
              </a:rPr>
              <a:t>bart</a:t>
            </a:r>
            <a:r>
              <a:rPr lang="en-US" sz="1100" dirty="0">
                <a:solidFill>
                  <a:schemeClr val="dk1"/>
                </a:solidFill>
                <a:latin typeface="Montserrat SemiBold"/>
              </a:rPr>
              <a:t>-large-</a:t>
            </a:r>
            <a:r>
              <a:rPr lang="en-US" sz="1100" dirty="0" err="1">
                <a:solidFill>
                  <a:schemeClr val="dk1"/>
                </a:solidFill>
                <a:latin typeface="Montserrat SemiBold"/>
              </a:rPr>
              <a:t>mnli</a:t>
            </a:r>
            <a:r>
              <a:rPr lang="en-US" sz="1100" dirty="0">
                <a:solidFill>
                  <a:schemeClr val="dk1"/>
                </a:solidFill>
                <a:latin typeface="Montserrat SemiBold"/>
              </a:rPr>
              <a:t>) for zero-shot classification, and the </a:t>
            </a:r>
            <a:r>
              <a:rPr lang="en-US" sz="1100" dirty="0" err="1">
                <a:solidFill>
                  <a:schemeClr val="dk1"/>
                </a:solidFill>
                <a:latin typeface="Montserrat SemiBold"/>
              </a:rPr>
              <a:t>googletrans</a:t>
            </a:r>
            <a:r>
              <a:rPr lang="en-US" sz="1100" dirty="0">
                <a:solidFill>
                  <a:schemeClr val="dk1"/>
                </a:solidFill>
                <a:latin typeface="Montserrat SemiBold"/>
              </a:rPr>
              <a:t> library for multilingual translation. For dynamic text generation, we integrate </a:t>
            </a:r>
            <a:r>
              <a:rPr lang="en-US" sz="1100" dirty="0" err="1">
                <a:solidFill>
                  <a:schemeClr val="dk1"/>
                </a:solidFill>
                <a:latin typeface="Montserrat SemiBold"/>
              </a:rPr>
              <a:t>Cohere’s</a:t>
            </a:r>
            <a:r>
              <a:rPr lang="en-US" sz="1100" dirty="0">
                <a:solidFill>
                  <a:schemeClr val="dk1"/>
                </a:solidFill>
                <a:latin typeface="Montserrat SemiBold"/>
              </a:rPr>
              <a:t> API, and </a:t>
            </a:r>
            <a:r>
              <a:rPr lang="en-US" sz="1100" dirty="0" err="1">
                <a:solidFill>
                  <a:schemeClr val="dk1"/>
                </a:solidFill>
                <a:latin typeface="Montserrat SemiBold"/>
              </a:rPr>
              <a:t>ReportLab</a:t>
            </a:r>
            <a:r>
              <a:rPr lang="en-US" sz="1100" dirty="0">
                <a:solidFill>
                  <a:schemeClr val="dk1"/>
                </a:solidFill>
                <a:latin typeface="Montserrat SemiBold"/>
              </a:rPr>
              <a:t> is employed to create offline-ready PDFs. Additionally, we leverage core Python libraries (like </a:t>
            </a:r>
            <a:r>
              <a:rPr lang="en-US" sz="1100" dirty="0" err="1">
                <a:solidFill>
                  <a:schemeClr val="dk1"/>
                </a:solidFill>
                <a:latin typeface="Montserrat SemiBold"/>
              </a:rPr>
              <a:t>os</a:t>
            </a:r>
            <a:r>
              <a:rPr lang="en-US" sz="1100" dirty="0">
                <a:solidFill>
                  <a:schemeClr val="dk1"/>
                </a:solidFill>
                <a:latin typeface="Montserrat SemiBold"/>
              </a:rPr>
              <a:t>, re, and </a:t>
            </a:r>
            <a:r>
              <a:rPr lang="en-US" sz="1100" dirty="0" err="1">
                <a:solidFill>
                  <a:schemeClr val="dk1"/>
                </a:solidFill>
                <a:latin typeface="Montserrat SemiBold"/>
              </a:rPr>
              <a:t>json</a:t>
            </a:r>
            <a:r>
              <a:rPr lang="en-US" sz="1100" dirty="0">
                <a:solidFill>
                  <a:schemeClr val="dk1"/>
                </a:solidFill>
                <a:latin typeface="Montserrat SemiBold"/>
              </a:rPr>
              <a:t>) for efficient processing and caching mechanisms provided by </a:t>
            </a:r>
            <a:r>
              <a:rPr lang="en-US" sz="1100" dirty="0" err="1">
                <a:solidFill>
                  <a:schemeClr val="dk1"/>
                </a:solidFill>
                <a:latin typeface="Montserrat SemiBold"/>
              </a:rPr>
              <a:t>Streamlit</a:t>
            </a:r>
            <a:r>
              <a:rPr lang="en-US" sz="1100" dirty="0">
                <a:solidFill>
                  <a:schemeClr val="dk1"/>
                </a:solidFill>
                <a:latin typeface="Montserrat SemiBold"/>
              </a:rPr>
              <a:t> to ensure smooth performance.</a:t>
            </a:r>
            <a:endParaRPr sz="1100" dirty="0">
              <a:solidFill>
                <a:schemeClr val="dk1"/>
              </a:solidFill>
              <a:latin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9"/>
          <p:cNvPicPr preferRelativeResize="0"/>
          <p:nvPr/>
        </p:nvPicPr>
        <p:blipFill rotWithShape="1">
          <a:blip r:embed="rId3">
            <a:alphaModFix/>
          </a:blip>
          <a:srcRect/>
          <a:stretch/>
        </p:blipFill>
        <p:spPr>
          <a:xfrm>
            <a:off x="0" y="89378"/>
            <a:ext cx="9144003" cy="5143490"/>
          </a:xfrm>
          <a:prstGeom prst="rect">
            <a:avLst/>
          </a:prstGeom>
          <a:noFill/>
          <a:ln>
            <a:noFill/>
          </a:ln>
        </p:spPr>
      </p:pic>
      <p:sp>
        <p:nvSpPr>
          <p:cNvPr id="99" name="Google Shape;99;p9"/>
          <p:cNvSpPr txBox="1"/>
          <p:nvPr/>
        </p:nvSpPr>
        <p:spPr>
          <a:xfrm>
            <a:off x="311700" y="696600"/>
            <a:ext cx="8520600" cy="7851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Why are these open-source technologies the most appropriate for your solution? (150 words max)</a:t>
            </a:r>
            <a:endParaRPr sz="15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99;p9">
            <a:extLst>
              <a:ext uri="{FF2B5EF4-FFF2-40B4-BE49-F238E27FC236}">
                <a16:creationId xmlns:a16="http://schemas.microsoft.com/office/drawing/2014/main" id="{BB690363-723B-3444-4144-49B151E48ABC}"/>
              </a:ext>
            </a:extLst>
          </p:cNvPr>
          <p:cNvSpPr txBox="1"/>
          <p:nvPr/>
        </p:nvSpPr>
        <p:spPr>
          <a:xfrm>
            <a:off x="311700" y="1481700"/>
            <a:ext cx="8520600" cy="785100"/>
          </a:xfrm>
          <a:prstGeom prst="rect">
            <a:avLst/>
          </a:prstGeom>
          <a:noFill/>
          <a:ln>
            <a:noFill/>
          </a:ln>
        </p:spPr>
        <p:txBody>
          <a:bodyPr spcFirstLastPara="1" wrap="square" lIns="91425" tIns="91425" rIns="91425" bIns="91425" anchor="t" anchorCtr="0">
            <a:noAutofit/>
          </a:bodyPr>
          <a:lstStyle/>
          <a:p>
            <a:pPr>
              <a:lnSpc>
                <a:spcPct val="135000"/>
              </a:lnSpc>
              <a:buSzPts val="1500"/>
            </a:pPr>
            <a:r>
              <a:rPr lang="en-US" sz="1100" dirty="0">
                <a:solidFill>
                  <a:schemeClr val="dk1"/>
                </a:solidFill>
                <a:latin typeface="Montserrat SemiBold"/>
              </a:rPr>
              <a:t>These technologies are ideal because they enable rapid, cost-effective development of a robust and scalable solution. </a:t>
            </a:r>
            <a:r>
              <a:rPr lang="en-US" sz="1100" dirty="0" err="1">
                <a:solidFill>
                  <a:schemeClr val="dk1"/>
                </a:solidFill>
                <a:latin typeface="Montserrat SemiBold"/>
              </a:rPr>
              <a:t>Streamlit</a:t>
            </a:r>
            <a:r>
              <a:rPr lang="en-US" sz="1100" dirty="0">
                <a:solidFill>
                  <a:schemeClr val="dk1"/>
                </a:solidFill>
                <a:latin typeface="Montserrat SemiBold"/>
              </a:rPr>
              <a:t> simplifies building an interactive UI, while Hugging Face Transformers provide state-of-the-art NLP capabilities for accurate content classification. </a:t>
            </a:r>
            <a:r>
              <a:rPr lang="en-US" sz="1100" dirty="0" err="1">
                <a:solidFill>
                  <a:schemeClr val="dk1"/>
                </a:solidFill>
                <a:latin typeface="Montserrat SemiBold"/>
              </a:rPr>
              <a:t>Googletrans</a:t>
            </a:r>
            <a:r>
              <a:rPr lang="en-US" sz="1100" dirty="0">
                <a:solidFill>
                  <a:schemeClr val="dk1"/>
                </a:solidFill>
                <a:latin typeface="Montserrat SemiBold"/>
              </a:rPr>
              <a:t> supports our multilingual requirements, and </a:t>
            </a:r>
            <a:r>
              <a:rPr lang="en-US" sz="1100" dirty="0" err="1">
                <a:solidFill>
                  <a:schemeClr val="dk1"/>
                </a:solidFill>
                <a:latin typeface="Montserrat SemiBold"/>
              </a:rPr>
              <a:t>ReportLab</a:t>
            </a:r>
            <a:r>
              <a:rPr lang="en-US" sz="1100" dirty="0">
                <a:solidFill>
                  <a:schemeClr val="dk1"/>
                </a:solidFill>
                <a:latin typeface="Montserrat SemiBold"/>
              </a:rPr>
              <a:t> generates high-quality, offline-accessible PDFs crucial for low-connectivity areas. </a:t>
            </a:r>
            <a:r>
              <a:rPr lang="en-US" sz="1100" dirty="0" err="1">
                <a:solidFill>
                  <a:schemeClr val="dk1"/>
                </a:solidFill>
                <a:latin typeface="Montserrat SemiBold"/>
              </a:rPr>
              <a:t>Cohere’s</a:t>
            </a:r>
            <a:r>
              <a:rPr lang="en-US" sz="1100" dirty="0">
                <a:solidFill>
                  <a:schemeClr val="dk1"/>
                </a:solidFill>
                <a:latin typeface="Montserrat SemiBold"/>
              </a:rPr>
              <a:t> API drives dynamic, context-aware content generation. Together, these tools offer flexibility, ease of integration, and strong community support, making them the perfect fit to meet our solution’s requirements while ensuring a smooth, engaging user experience.</a:t>
            </a:r>
            <a:endParaRPr sz="1100" dirty="0">
              <a:solidFill>
                <a:schemeClr val="dk1"/>
              </a:solidFill>
              <a:latin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0"/>
          <p:cNvPicPr preferRelativeResize="0"/>
          <p:nvPr/>
        </p:nvPicPr>
        <p:blipFill rotWithShape="1">
          <a:blip r:embed="rId3">
            <a:alphaModFix/>
          </a:blip>
          <a:srcRect/>
          <a:stretch/>
        </p:blipFill>
        <p:spPr>
          <a:xfrm>
            <a:off x="-3" y="0"/>
            <a:ext cx="9144003" cy="5143490"/>
          </a:xfrm>
          <a:prstGeom prst="rect">
            <a:avLst/>
          </a:prstGeom>
          <a:noFill/>
          <a:ln>
            <a:noFill/>
          </a:ln>
        </p:spPr>
      </p:pic>
      <p:sp>
        <p:nvSpPr>
          <p:cNvPr id="105" name="Google Shape;105;p10"/>
          <p:cNvSpPr txBox="1"/>
          <p:nvPr/>
        </p:nvSpPr>
        <p:spPr>
          <a:xfrm>
            <a:off x="254448" y="477412"/>
            <a:ext cx="8520600" cy="6039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US" sz="1500" b="0" i="0" u="none" strike="noStrike" cap="none" dirty="0">
                <a:solidFill>
                  <a:schemeClr val="dk1"/>
                </a:solidFill>
                <a:latin typeface="Montserrat SemiBold"/>
                <a:ea typeface="Montserrat SemiBold"/>
                <a:cs typeface="Montserrat SemiBold"/>
                <a:sym typeface="Montserrat SemiBold"/>
              </a:rPr>
              <a:t>Describe the Solutions Architecture (500 words)</a:t>
            </a:r>
            <a:endParaRPr lang="en-US" sz="1500" b="0" i="0" u="none" strike="noStrike" cap="none" dirty="0">
              <a:solidFill>
                <a:srgbClr val="616161"/>
              </a:solidFill>
              <a:latin typeface="Montserrat SemiBold"/>
              <a:ea typeface="Montserrat SemiBold"/>
              <a:cs typeface="Montserrat SemiBold"/>
              <a:sym typeface="Montserrat SemiBold"/>
            </a:endParaRPr>
          </a:p>
        </p:txBody>
      </p:sp>
      <p:sp>
        <p:nvSpPr>
          <p:cNvPr id="2" name="Google Shape;105;p10">
            <a:extLst>
              <a:ext uri="{FF2B5EF4-FFF2-40B4-BE49-F238E27FC236}">
                <a16:creationId xmlns:a16="http://schemas.microsoft.com/office/drawing/2014/main" id="{760DAA9A-F980-550C-04C1-4330DB4FD821}"/>
              </a:ext>
            </a:extLst>
          </p:cNvPr>
          <p:cNvSpPr txBox="1"/>
          <p:nvPr/>
        </p:nvSpPr>
        <p:spPr>
          <a:xfrm>
            <a:off x="254448" y="746894"/>
            <a:ext cx="8520600" cy="2145607"/>
          </a:xfrm>
          <a:prstGeom prst="rect">
            <a:avLst/>
          </a:prstGeom>
          <a:noFill/>
          <a:ln>
            <a:noFill/>
          </a:ln>
        </p:spPr>
        <p:txBody>
          <a:bodyPr spcFirstLastPara="1" wrap="square" lIns="91425" tIns="91425" rIns="91425" bIns="91425" anchor="t" anchorCtr="0">
            <a:noAutofit/>
          </a:bodyPr>
          <a:lstStyle/>
          <a:p>
            <a:pPr>
              <a:buNone/>
            </a:pPr>
            <a:r>
              <a:rPr lang="en-US" sz="900" dirty="0">
                <a:solidFill>
                  <a:schemeClr val="dk1"/>
                </a:solidFill>
                <a:latin typeface="Montserrat SemiBold"/>
              </a:rPr>
              <a:t>Our solution is built on a modular, layered architecture that integrates several open-source AI tools and Python libraries to deliver a robust, scalable educational assistant. At its core, the system is designed around a </a:t>
            </a:r>
            <a:r>
              <a:rPr lang="en-US" sz="900" dirty="0" err="1">
                <a:solidFill>
                  <a:schemeClr val="dk1"/>
                </a:solidFill>
                <a:latin typeface="Montserrat SemiBold"/>
              </a:rPr>
              <a:t>Streamlit</a:t>
            </a:r>
            <a:r>
              <a:rPr lang="en-US" sz="900" dirty="0">
                <a:solidFill>
                  <a:schemeClr val="dk1"/>
                </a:solidFill>
                <a:latin typeface="Montserrat SemiBold"/>
              </a:rPr>
              <a:t>-based web interface, which serves as the primary access point for teachers and administrators. This interface is enhanced with custom CSS for a clean and intuitive user experience, ensuring that even users with minimal technical expertise can easily navigate through the application.</a:t>
            </a:r>
          </a:p>
          <a:p>
            <a:pPr>
              <a:buNone/>
            </a:pPr>
            <a:r>
              <a:rPr lang="en-US" sz="900" dirty="0">
                <a:solidFill>
                  <a:schemeClr val="dk1"/>
                </a:solidFill>
                <a:latin typeface="Montserrat SemiBold"/>
              </a:rPr>
              <a:t>At the front end, the user interacts with the system by entering queries or selecting options from a set of preferences such as grade level, subject, and language. When a query is submitted, it is first processed by our translation module, which leverages the </a:t>
            </a:r>
            <a:r>
              <a:rPr lang="en-US" sz="900" dirty="0" err="1">
                <a:solidFill>
                  <a:schemeClr val="dk1"/>
                </a:solidFill>
                <a:latin typeface="Montserrat SemiBold"/>
              </a:rPr>
              <a:t>googletrans</a:t>
            </a:r>
            <a:r>
              <a:rPr lang="en-US" sz="900" dirty="0">
                <a:solidFill>
                  <a:schemeClr val="dk1"/>
                </a:solidFill>
                <a:latin typeface="Montserrat SemiBold"/>
              </a:rPr>
              <a:t> library to ensure that non-English queries are accurately converted into English. This step ensures that downstream components work with a consistent language, improving overall reliability.</a:t>
            </a:r>
          </a:p>
          <a:p>
            <a:pPr>
              <a:buNone/>
            </a:pPr>
            <a:r>
              <a:rPr lang="en-US" sz="900" dirty="0">
                <a:solidFill>
                  <a:schemeClr val="dk1"/>
                </a:solidFill>
                <a:latin typeface="Montserrat SemiBold"/>
              </a:rPr>
              <a:t>Next, the translated query is fed into a zero-shot classification pipeline powered by Hugging Face’s </a:t>
            </a:r>
            <a:r>
              <a:rPr lang="en-US" sz="900" dirty="0" err="1">
                <a:solidFill>
                  <a:schemeClr val="dk1"/>
                </a:solidFill>
                <a:latin typeface="Montserrat SemiBold"/>
              </a:rPr>
              <a:t>facebook</a:t>
            </a:r>
            <a:r>
              <a:rPr lang="en-US" sz="900" dirty="0">
                <a:solidFill>
                  <a:schemeClr val="dk1"/>
                </a:solidFill>
                <a:latin typeface="Montserrat SemiBold"/>
              </a:rPr>
              <a:t>/</a:t>
            </a:r>
            <a:r>
              <a:rPr lang="en-US" sz="900" dirty="0" err="1">
                <a:solidFill>
                  <a:schemeClr val="dk1"/>
                </a:solidFill>
                <a:latin typeface="Montserrat SemiBold"/>
              </a:rPr>
              <a:t>bart</a:t>
            </a:r>
            <a:r>
              <a:rPr lang="en-US" sz="900" dirty="0">
                <a:solidFill>
                  <a:schemeClr val="dk1"/>
                </a:solidFill>
                <a:latin typeface="Montserrat SemiBold"/>
              </a:rPr>
              <a:t>-large-</a:t>
            </a:r>
            <a:r>
              <a:rPr lang="en-US" sz="900" dirty="0" err="1">
                <a:solidFill>
                  <a:schemeClr val="dk1"/>
                </a:solidFill>
                <a:latin typeface="Montserrat SemiBold"/>
              </a:rPr>
              <a:t>mnli</a:t>
            </a:r>
            <a:r>
              <a:rPr lang="en-US" sz="900" dirty="0">
                <a:solidFill>
                  <a:schemeClr val="dk1"/>
                </a:solidFill>
                <a:latin typeface="Montserrat SemiBold"/>
              </a:rPr>
              <a:t> model. This module classifies the query into predefined resource types such as PDFs, quizzes, or audio lessons. The classification results help tailor the content generation process to the specific needs of the query, making the output highly relevant to the user’s requirements.</a:t>
            </a:r>
          </a:p>
          <a:p>
            <a:pPr>
              <a:buNone/>
            </a:pPr>
            <a:r>
              <a:rPr lang="en-US" sz="900" dirty="0">
                <a:solidFill>
                  <a:schemeClr val="dk1"/>
                </a:solidFill>
                <a:latin typeface="Montserrat SemiBold"/>
              </a:rPr>
              <a:t>For content generation, our solution uses </a:t>
            </a:r>
            <a:r>
              <a:rPr lang="en-US" sz="900" dirty="0" err="1">
                <a:solidFill>
                  <a:schemeClr val="dk1"/>
                </a:solidFill>
                <a:latin typeface="Montserrat SemiBold"/>
              </a:rPr>
              <a:t>Cohere’s</a:t>
            </a:r>
            <a:r>
              <a:rPr lang="en-US" sz="900" dirty="0">
                <a:solidFill>
                  <a:schemeClr val="dk1"/>
                </a:solidFill>
                <a:latin typeface="Montserrat SemiBold"/>
              </a:rPr>
              <a:t> API. The generated prompt incorporates detailed instructions to produce a comprehensive educational resource, complete with clearly defined sections such as introduction, practice problems, tips &amp; tricks, additional resources, and subject-specific advice. This ensures that the output is not only rich in content but also formatted in a user-friendly manner, with clear headers and bullet points.</a:t>
            </a:r>
          </a:p>
          <a:p>
            <a:pPr>
              <a:buNone/>
            </a:pPr>
            <a:r>
              <a:rPr lang="en-US" sz="900" dirty="0">
                <a:solidFill>
                  <a:schemeClr val="dk1"/>
                </a:solidFill>
                <a:latin typeface="Montserrat SemiBold"/>
              </a:rPr>
              <a:t>Once the content is generated, inline markdown formatting is processed to convert elements like bold text, italics, and hyperlinks into HTML-like tags that can be rendered by </a:t>
            </a:r>
            <a:r>
              <a:rPr lang="en-US" sz="900" dirty="0" err="1">
                <a:solidFill>
                  <a:schemeClr val="dk1"/>
                </a:solidFill>
                <a:latin typeface="Montserrat SemiBold"/>
              </a:rPr>
              <a:t>ReportLab</a:t>
            </a:r>
            <a:r>
              <a:rPr lang="en-US" sz="900" dirty="0">
                <a:solidFill>
                  <a:schemeClr val="dk1"/>
                </a:solidFill>
                <a:latin typeface="Montserrat SemiBold"/>
              </a:rPr>
              <a:t>. </a:t>
            </a:r>
            <a:r>
              <a:rPr lang="en-US" sz="900" dirty="0" err="1">
                <a:solidFill>
                  <a:schemeClr val="dk1"/>
                </a:solidFill>
                <a:latin typeface="Montserrat SemiBold"/>
              </a:rPr>
              <a:t>ReportLab</a:t>
            </a:r>
            <a:r>
              <a:rPr lang="en-US" sz="900" dirty="0">
                <a:solidFill>
                  <a:schemeClr val="dk1"/>
                </a:solidFill>
                <a:latin typeface="Montserrat SemiBold"/>
              </a:rPr>
              <a:t> is then used to create a PDF version of the resource. This module is particularly important for offline accessibility, as it allows educators in low-connectivity areas to download and use the content without requiring an active internet connection. The PDF generation module utilizes the </a:t>
            </a:r>
            <a:r>
              <a:rPr lang="en-US" sz="900" dirty="0" err="1">
                <a:solidFill>
                  <a:schemeClr val="dk1"/>
                </a:solidFill>
                <a:latin typeface="Montserrat SemiBold"/>
              </a:rPr>
              <a:t>DejaVu</a:t>
            </a:r>
            <a:r>
              <a:rPr lang="en-US" sz="900" dirty="0">
                <a:solidFill>
                  <a:schemeClr val="dk1"/>
                </a:solidFill>
                <a:latin typeface="Montserrat SemiBold"/>
              </a:rPr>
              <a:t> Sans font for comprehensive Unicode support, ensuring that all languages and symbols are rendered correctly.</a:t>
            </a:r>
          </a:p>
          <a:p>
            <a:pPr>
              <a:buNone/>
            </a:pPr>
            <a:r>
              <a:rPr lang="en-US" sz="900" dirty="0">
                <a:solidFill>
                  <a:schemeClr val="dk1"/>
                </a:solidFill>
                <a:latin typeface="Montserrat SemiBold"/>
              </a:rPr>
              <a:t>Data persistence is managed using JSON files. Both saved resources and peer suggestions are stored locally, allowing users to save their favorite resources and contribute new ideas. The system reads from and writes to these JSON files, ensuring that user contributions are preserved across sessions. This lightweight persistence layer is ideal for an MVP, and can be scaled or migrated to a more robust database system as needed.</a:t>
            </a:r>
          </a:p>
          <a:p>
            <a:pPr>
              <a:buNone/>
            </a:pPr>
            <a:r>
              <a:rPr lang="en-US" sz="900" dirty="0">
                <a:solidFill>
                  <a:schemeClr val="dk1"/>
                </a:solidFill>
                <a:latin typeface="Montserrat SemiBold"/>
              </a:rPr>
              <a:t>Caching mechanisms are implemented using </a:t>
            </a:r>
            <a:r>
              <a:rPr lang="en-US" sz="900" dirty="0" err="1">
                <a:solidFill>
                  <a:schemeClr val="dk1"/>
                </a:solidFill>
                <a:latin typeface="Montserrat SemiBold"/>
              </a:rPr>
              <a:t>Streamlit’s</a:t>
            </a:r>
            <a:r>
              <a:rPr lang="en-US" sz="900" dirty="0">
                <a:solidFill>
                  <a:schemeClr val="dk1"/>
                </a:solidFill>
                <a:latin typeface="Montserrat SemiBold"/>
              </a:rPr>
              <a:t> built-in caching utilities. This reduces the load times and ensures that frequently accessed resources, such as machine learning models and translation objects, are loaded only once per session, significantly improving performance and user experience.</a:t>
            </a:r>
          </a:p>
          <a:p>
            <a:r>
              <a:rPr lang="en-US" sz="900" dirty="0">
                <a:solidFill>
                  <a:schemeClr val="dk1"/>
                </a:solidFill>
                <a:latin typeface="Montserrat SemiBold"/>
              </a:rPr>
              <a:t>In summary, our solution architecture brings together the power of interactive web design, state-of-the-art NLP, and efficient offline content delivery into one cohesive system. It leverages the flexibility of open-source tools, a user-centric design, and modular components to provide a scalable, adaptable, and cost-effective educational resource platform. This architecture not only meets the immediate needs of educators in low-connectivity areas but also offers a clear pathway for future enhancements and scalability.</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2313</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Proxima Nova</vt:lpstr>
      <vt:lpstr>Arial</vt:lpstr>
      <vt:lpstr>Montserrat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Akhil Harold Peter</cp:lastModifiedBy>
  <cp:revision>1</cp:revision>
  <dcterms:modified xsi:type="dcterms:W3CDTF">2025-03-31T13:26:52Z</dcterms:modified>
</cp:coreProperties>
</file>