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0" r:id="rId5"/>
    <p:sldId id="261" r:id="rId6"/>
    <p:sldId id="265" r:id="rId7"/>
    <p:sldId id="266" r:id="rId8"/>
    <p:sldId id="262"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A99BDB5-1391-F27F-A6E4-14D6614E367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5DD6F1D-EA20-B27E-1699-C223D781EA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4954BC2-7E23-11C5-568C-D7FDC7AEE2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4C749A4-A101-9AF3-6650-FE5848B538E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657B6F4-22E0-5EC1-3565-AAA5300359A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F3697F6-A344-6F0E-1238-B05A332AF41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35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A5F5AE2-B16B-BE20-71CE-DF934769336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33A2F4E-8BE1-4A35-0E60-37D153432E8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7FB66BED-57C0-01F6-A079-9D7BA3AE70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32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5183188" y="987425"/>
            <a:ext cx="6172200" cy="4873625"/>
          </a:xfrm>
          <a:prstGeom prst="rect">
            <a:avLst/>
          </a:prstGeom>
          <a:noFill/>
          <a:ln>
            <a:noFill/>
          </a:ln>
        </p:spPr>
      </p:sp>
      <p:sp>
        <p:nvSpPr>
          <p:cNvPr id="76" name="Google Shape;76;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leenajoseph200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leenaj2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3"/>
          <p:cNvSpPr txBox="1"/>
          <p:nvPr/>
        </p:nvSpPr>
        <p:spPr>
          <a:xfrm>
            <a:off x="2472904" y="3717986"/>
            <a:ext cx="7246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dirty="0">
                <a:solidFill>
                  <a:schemeClr val="dk1"/>
                </a:solidFill>
                <a:latin typeface="Calibri"/>
                <a:ea typeface="Calibri"/>
                <a:cs typeface="Calibri"/>
                <a:sym typeface="Calibri"/>
              </a:rPr>
              <a:t>Exploratory Data Analysis on AMCAT Data</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p:nvPr/>
        </p:nvSpPr>
        <p:spPr>
          <a:xfrm>
            <a:off x="737812" y="1299172"/>
            <a:ext cx="700740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err="1">
                <a:solidFill>
                  <a:schemeClr val="dk1"/>
                </a:solidFill>
                <a:latin typeface="Calibri"/>
                <a:ea typeface="Calibri"/>
                <a:cs typeface="Calibri"/>
                <a:sym typeface="Calibri"/>
              </a:rPr>
              <a:t>Name:Aleena</a:t>
            </a:r>
            <a:r>
              <a:rPr lang="en-IN" sz="1800" b="1" dirty="0">
                <a:solidFill>
                  <a:schemeClr val="dk1"/>
                </a:solidFill>
                <a:latin typeface="Calibri"/>
                <a:ea typeface="Calibri"/>
                <a:cs typeface="Calibri"/>
                <a:sym typeface="Calibri"/>
              </a:rPr>
              <a:t> Joseph</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dirty="0">
                <a:solidFill>
                  <a:schemeClr val="dk1"/>
                </a:solidFill>
                <a:latin typeface="Calibri"/>
                <a:ea typeface="Calibri"/>
                <a:cs typeface="Calibri"/>
                <a:sym typeface="Calibri"/>
              </a:rPr>
              <a:t>I am currently pursuing BTech in Computer Science from College of Engineering </a:t>
            </a:r>
            <a:r>
              <a:rPr lang="en-IN" sz="1800" b="1" dirty="0" err="1">
                <a:solidFill>
                  <a:schemeClr val="dk1"/>
                </a:solidFill>
                <a:latin typeface="Calibri"/>
                <a:ea typeface="Calibri"/>
                <a:cs typeface="Calibri"/>
                <a:sym typeface="Calibri"/>
              </a:rPr>
              <a:t>Kallooppara</a:t>
            </a:r>
            <a:r>
              <a:rPr lang="en-IN" sz="1800" b="1"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url: </a:t>
            </a:r>
            <a:r>
              <a:rPr lang="en-IN" sz="1800" b="1" u="sng" dirty="0">
                <a:solidFill>
                  <a:schemeClr val="hlink"/>
                </a:solidFill>
                <a:latin typeface="Calibri"/>
                <a:ea typeface="Calibri"/>
                <a:cs typeface="Calibri"/>
                <a:sym typeface="Calibri"/>
                <a:hlinkClick r:id="rId3"/>
              </a:rPr>
              <a:t>https://www.linkedin.com/in/aleenajoseph2003</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link: </a:t>
            </a:r>
            <a:r>
              <a:rPr lang="en-IN" sz="1800" b="1" u="sng" dirty="0">
                <a:solidFill>
                  <a:schemeClr val="hlink"/>
                </a:solidFill>
                <a:latin typeface="Calibri"/>
                <a:ea typeface="Calibri"/>
                <a:cs typeface="Calibri"/>
                <a:sym typeface="Calibri"/>
                <a:hlinkClick r:id="rId4"/>
              </a:rPr>
              <a:t>https://github.com/aleenaj23</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05" name="Google Shape;105;p14"/>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15"/>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IN" dirty="0"/>
              <a:t>Objective of the project is to perform exploratory data analysis on the given dataset to extract insights and patterns from the data, particularly focusing on ‘salary’ as the target variable.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867F2B1-7FC6-2F42-DE8C-C2FDDC0E6A5C}"/>
            </a:ext>
          </a:extLst>
        </p:cNvPr>
        <p:cNvGrpSpPr/>
        <p:nvPr/>
      </p:nvGrpSpPr>
      <p:grpSpPr>
        <a:xfrm>
          <a:off x="0" y="0"/>
          <a:ext cx="0" cy="0"/>
          <a:chOff x="0" y="0"/>
          <a:chExt cx="0" cy="0"/>
        </a:xfrm>
      </p:grpSpPr>
      <p:sp>
        <p:nvSpPr>
          <p:cNvPr id="110" name="Google Shape;110;p15">
            <a:extLst>
              <a:ext uri="{FF2B5EF4-FFF2-40B4-BE49-F238E27FC236}">
                <a16:creationId xmlns:a16="http://schemas.microsoft.com/office/drawing/2014/main" id="{91526683-26C2-22BE-EE91-C78F5D6110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Summary of the data</a:t>
            </a:r>
            <a:endParaRPr b="1" dirty="0">
              <a:solidFill>
                <a:srgbClr val="FF0000"/>
              </a:solidFill>
            </a:endParaRPr>
          </a:p>
        </p:txBody>
      </p:sp>
      <p:sp>
        <p:nvSpPr>
          <p:cNvPr id="111" name="Google Shape;111;p15">
            <a:extLst>
              <a:ext uri="{FF2B5EF4-FFF2-40B4-BE49-F238E27FC236}">
                <a16:creationId xmlns:a16="http://schemas.microsoft.com/office/drawing/2014/main" id="{572C58F9-0B09-7235-459E-C75D44125DB2}"/>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0" i="0" u="none" strike="noStrike" dirty="0">
                <a:solidFill>
                  <a:srgbClr val="000000"/>
                </a:solidFill>
                <a:effectLst/>
                <a:latin typeface="Arial" panose="020B0604020202020204" pitchFamily="34" charset="0"/>
              </a:rPr>
              <a:t>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a:t>
            </a:r>
            <a:endParaRPr dirty="0"/>
          </a:p>
        </p:txBody>
      </p:sp>
    </p:spTree>
    <p:extLst>
      <p:ext uri="{BB962C8B-B14F-4D97-AF65-F5344CB8AC3E}">
        <p14:creationId xmlns:p14="http://schemas.microsoft.com/office/powerpoint/2010/main" val="400764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25B34C4-E82E-5C50-1A11-E07FFACF69F8}"/>
            </a:ext>
          </a:extLst>
        </p:cNvPr>
        <p:cNvGrpSpPr/>
        <p:nvPr/>
      </p:nvGrpSpPr>
      <p:grpSpPr>
        <a:xfrm>
          <a:off x="0" y="0"/>
          <a:ext cx="0" cy="0"/>
          <a:chOff x="0" y="0"/>
          <a:chExt cx="0" cy="0"/>
        </a:xfrm>
      </p:grpSpPr>
      <p:sp>
        <p:nvSpPr>
          <p:cNvPr id="110" name="Google Shape;110;p15">
            <a:extLst>
              <a:ext uri="{FF2B5EF4-FFF2-40B4-BE49-F238E27FC236}">
                <a16:creationId xmlns:a16="http://schemas.microsoft.com/office/drawing/2014/main" id="{F10630B2-7B7C-273A-64E2-398AD5F94EF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Exploratory Data Analysis</a:t>
            </a:r>
            <a:endParaRPr b="1" dirty="0">
              <a:solidFill>
                <a:srgbClr val="FF0000"/>
              </a:solidFill>
            </a:endParaRPr>
          </a:p>
        </p:txBody>
      </p:sp>
      <p:sp>
        <p:nvSpPr>
          <p:cNvPr id="111" name="Google Shape;111;p15">
            <a:extLst>
              <a:ext uri="{FF2B5EF4-FFF2-40B4-BE49-F238E27FC236}">
                <a16:creationId xmlns:a16="http://schemas.microsoft.com/office/drawing/2014/main" id="{B2A8ABB7-291A-AC08-933B-254B37C46B8C}"/>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IN" dirty="0"/>
              <a:t>Data cleaning</a:t>
            </a:r>
          </a:p>
          <a:p>
            <a:pPr marL="228600" lvl="0" indent="-130810" algn="l" rtl="0">
              <a:lnSpc>
                <a:spcPct val="90000"/>
              </a:lnSpc>
              <a:spcBef>
                <a:spcPts val="1000"/>
              </a:spcBef>
              <a:spcAft>
                <a:spcPts val="0"/>
              </a:spcAft>
              <a:buClr>
                <a:schemeClr val="dk1"/>
              </a:buClr>
              <a:buSzPct val="100000"/>
              <a:buNone/>
            </a:pPr>
            <a:r>
              <a:rPr lang="en-IN" dirty="0"/>
              <a:t>Data manipulation</a:t>
            </a:r>
          </a:p>
          <a:p>
            <a:pPr marL="228600" lvl="0" indent="-130810" algn="l" rtl="0">
              <a:lnSpc>
                <a:spcPct val="90000"/>
              </a:lnSpc>
              <a:spcBef>
                <a:spcPts val="1000"/>
              </a:spcBef>
              <a:spcAft>
                <a:spcPts val="0"/>
              </a:spcAft>
              <a:buClr>
                <a:schemeClr val="dk1"/>
              </a:buClr>
              <a:buSzPct val="100000"/>
              <a:buNone/>
            </a:pPr>
            <a:r>
              <a:rPr lang="en-IN" dirty="0"/>
              <a:t>Univariate Analysis</a:t>
            </a:r>
          </a:p>
          <a:p>
            <a:pPr marL="228600" lvl="0" indent="-130810" algn="l" rtl="0">
              <a:lnSpc>
                <a:spcPct val="90000"/>
              </a:lnSpc>
              <a:spcBef>
                <a:spcPts val="1000"/>
              </a:spcBef>
              <a:spcAft>
                <a:spcPts val="0"/>
              </a:spcAft>
              <a:buClr>
                <a:schemeClr val="dk1"/>
              </a:buClr>
              <a:buSzPct val="100000"/>
              <a:buNone/>
            </a:pPr>
            <a:r>
              <a:rPr lang="en-IN" dirty="0"/>
              <a:t>Bivariate Analysis</a:t>
            </a:r>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27294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graphs showing different sizes of data&#10;&#10;Description automatically generated with medium confidence">
            <a:extLst>
              <a:ext uri="{FF2B5EF4-FFF2-40B4-BE49-F238E27FC236}">
                <a16:creationId xmlns:a16="http://schemas.microsoft.com/office/drawing/2014/main" id="{13FEA782-1229-1A8A-C2D7-18B84392C7B7}"/>
              </a:ext>
            </a:extLst>
          </p:cNvPr>
          <p:cNvPicPr>
            <a:picLocks noChangeAspect="1"/>
          </p:cNvPicPr>
          <p:nvPr/>
        </p:nvPicPr>
        <p:blipFill rotWithShape="1">
          <a:blip r:embed="rId2"/>
          <a:srcRect b="50000"/>
          <a:stretch/>
        </p:blipFill>
        <p:spPr>
          <a:xfrm>
            <a:off x="433568" y="304800"/>
            <a:ext cx="3145373" cy="5602200"/>
          </a:xfrm>
          <a:prstGeom prst="rect">
            <a:avLst/>
          </a:prstGeom>
        </p:spPr>
      </p:pic>
      <p:pic>
        <p:nvPicPr>
          <p:cNvPr id="7" name="Picture 6" descr="A group of graphs showing different sizes of data&#10;&#10;Description automatically generated with medium confidence">
            <a:extLst>
              <a:ext uri="{FF2B5EF4-FFF2-40B4-BE49-F238E27FC236}">
                <a16:creationId xmlns:a16="http://schemas.microsoft.com/office/drawing/2014/main" id="{10DA5B9A-4AA7-E904-2C71-827A0E6A2B76}"/>
              </a:ext>
            </a:extLst>
          </p:cNvPr>
          <p:cNvPicPr>
            <a:picLocks noChangeAspect="1"/>
          </p:cNvPicPr>
          <p:nvPr/>
        </p:nvPicPr>
        <p:blipFill rotWithShape="1">
          <a:blip r:embed="rId2"/>
          <a:srcRect t="50000" r="-10263"/>
          <a:stretch/>
        </p:blipFill>
        <p:spPr>
          <a:xfrm>
            <a:off x="4690935" y="413323"/>
            <a:ext cx="3401013" cy="5493677"/>
          </a:xfrm>
          <a:prstGeom prst="rect">
            <a:avLst/>
          </a:prstGeom>
        </p:spPr>
      </p:pic>
    </p:spTree>
    <p:extLst>
      <p:ext uri="{BB962C8B-B14F-4D97-AF65-F5344CB8AC3E}">
        <p14:creationId xmlns:p14="http://schemas.microsoft.com/office/powerpoint/2010/main" val="135830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salary&#10;&#10;Description automatically generated with medium confidence">
            <a:extLst>
              <a:ext uri="{FF2B5EF4-FFF2-40B4-BE49-F238E27FC236}">
                <a16:creationId xmlns:a16="http://schemas.microsoft.com/office/drawing/2014/main" id="{F50820DC-42D9-D4A3-DBD5-F9484E3EBBD4}"/>
              </a:ext>
            </a:extLst>
          </p:cNvPr>
          <p:cNvPicPr>
            <a:picLocks noChangeAspect="1"/>
          </p:cNvPicPr>
          <p:nvPr/>
        </p:nvPicPr>
        <p:blipFill>
          <a:blip r:embed="rId2"/>
          <a:stretch>
            <a:fillRect/>
          </a:stretch>
        </p:blipFill>
        <p:spPr>
          <a:xfrm>
            <a:off x="2799581" y="1280155"/>
            <a:ext cx="6592837" cy="4297689"/>
          </a:xfrm>
          <a:prstGeom prst="rect">
            <a:avLst/>
          </a:prstGeom>
        </p:spPr>
      </p:pic>
    </p:spTree>
    <p:extLst>
      <p:ext uri="{BB962C8B-B14F-4D97-AF65-F5344CB8AC3E}">
        <p14:creationId xmlns:p14="http://schemas.microsoft.com/office/powerpoint/2010/main" val="89284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DD927A0-D7E1-9E12-F77E-2BDD0EF8DF8A}"/>
            </a:ext>
          </a:extLst>
        </p:cNvPr>
        <p:cNvGrpSpPr/>
        <p:nvPr/>
      </p:nvGrpSpPr>
      <p:grpSpPr>
        <a:xfrm>
          <a:off x="0" y="0"/>
          <a:ext cx="0" cy="0"/>
          <a:chOff x="0" y="0"/>
          <a:chExt cx="0" cy="0"/>
        </a:xfrm>
      </p:grpSpPr>
      <p:sp>
        <p:nvSpPr>
          <p:cNvPr id="110" name="Google Shape;110;p15">
            <a:extLst>
              <a:ext uri="{FF2B5EF4-FFF2-40B4-BE49-F238E27FC236}">
                <a16:creationId xmlns:a16="http://schemas.microsoft.com/office/drawing/2014/main" id="{3130308D-C730-86DB-BBD8-545367F00811}"/>
              </a:ext>
            </a:extLst>
          </p:cNvPr>
          <p:cNvSpPr txBox="1">
            <a:spLocks noGrp="1"/>
          </p:cNvSpPr>
          <p:nvPr>
            <p:ph type="title"/>
          </p:nvPr>
        </p:nvSpPr>
        <p:spPr>
          <a:xfrm>
            <a:off x="395285" y="40171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br>
              <a:rPr lang="en-IN" b="1" dirty="0">
                <a:solidFill>
                  <a:srgbClr val="FF0000"/>
                </a:solidFill>
              </a:rPr>
            </a:br>
            <a:endParaRPr b="1" dirty="0">
              <a:solidFill>
                <a:srgbClr val="FF0000"/>
              </a:solidFill>
            </a:endParaRPr>
          </a:p>
        </p:txBody>
      </p:sp>
      <p:sp>
        <p:nvSpPr>
          <p:cNvPr id="111" name="Google Shape;111;p15">
            <a:extLst>
              <a:ext uri="{FF2B5EF4-FFF2-40B4-BE49-F238E27FC236}">
                <a16:creationId xmlns:a16="http://schemas.microsoft.com/office/drawing/2014/main" id="{F46ED46E-4C76-A079-AE17-783DBDB816C1}"/>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lnSpcReduction="10000"/>
          </a:bodyPr>
          <a:lstStyle/>
          <a:p>
            <a:pPr marL="612140" lvl="0" indent="-514350" algn="l" rtl="0">
              <a:lnSpc>
                <a:spcPct val="90000"/>
              </a:lnSpc>
              <a:spcBef>
                <a:spcPts val="1000"/>
              </a:spcBef>
              <a:spcAft>
                <a:spcPts val="0"/>
              </a:spcAft>
              <a:buClr>
                <a:schemeClr val="dk1"/>
              </a:buClr>
              <a:buSzPct val="100000"/>
              <a:buFont typeface="+mj-lt"/>
              <a:buAutoNum type="arabicPeriod"/>
            </a:pPr>
            <a:r>
              <a:rPr lang="en-US" b="0" i="0" dirty="0">
                <a:solidFill>
                  <a:srgbClr val="0D0D0D"/>
                </a:solidFill>
                <a:effectLst/>
                <a:latin typeface="Söhne"/>
              </a:rPr>
              <a:t>Both the time an employee has been with the company and their salaries tend to have more people with less experience and lower pay, indicating possible problems with employee retention and uneven salary distribution.</a:t>
            </a:r>
          </a:p>
          <a:p>
            <a:pPr marL="612140" lvl="0" indent="-514350" algn="l" rtl="0">
              <a:lnSpc>
                <a:spcPct val="90000"/>
              </a:lnSpc>
              <a:spcBef>
                <a:spcPts val="1000"/>
              </a:spcBef>
              <a:spcAft>
                <a:spcPts val="0"/>
              </a:spcAft>
              <a:buClr>
                <a:schemeClr val="dk1"/>
              </a:buClr>
              <a:buSzPct val="100000"/>
              <a:buFont typeface="+mj-lt"/>
              <a:buAutoNum type="arabicPeriod"/>
            </a:pPr>
            <a:r>
              <a:rPr lang="en-US" b="0" i="0" dirty="0">
                <a:solidFill>
                  <a:srgbClr val="0D0D0D"/>
                </a:solidFill>
                <a:effectLst/>
                <a:latin typeface="Söhne"/>
              </a:rPr>
              <a:t>No connection was found between salary and educational performance (in 10th grade, 12th grade, and GPA). This implies that how well someone does academically does not strongly affect their salary.</a:t>
            </a:r>
          </a:p>
          <a:p>
            <a:pPr marL="612140" lvl="0" indent="-514350" algn="l" rtl="0">
              <a:lnSpc>
                <a:spcPct val="90000"/>
              </a:lnSpc>
              <a:spcBef>
                <a:spcPts val="1000"/>
              </a:spcBef>
              <a:spcAft>
                <a:spcPts val="0"/>
              </a:spcAft>
              <a:buClr>
                <a:schemeClr val="dk1"/>
              </a:buClr>
              <a:buSzPct val="100000"/>
              <a:buFont typeface="+mj-lt"/>
              <a:buAutoNum type="arabicPeriod"/>
            </a:pPr>
            <a:r>
              <a:rPr lang="en-US" b="0" i="0" dirty="0">
                <a:solidFill>
                  <a:srgbClr val="0D0D0D"/>
                </a:solidFill>
                <a:effectLst/>
                <a:latin typeface="Söhne"/>
              </a:rPr>
              <a:t>When it comes to gender, the average salaries for both men and women are about the same. This means there is no unfair difference in how salaries are distributed between genders.</a:t>
            </a:r>
            <a:endParaRPr lang="en-IN"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760514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16"/>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280</Words>
  <Application>Microsoft Office PowerPoint</Application>
  <PresentationFormat>Widescreen</PresentationFormat>
  <Paragraphs>21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 Black</vt:lpstr>
      <vt:lpstr>Libre Baskerville</vt:lpstr>
      <vt:lpstr>Arial</vt:lpstr>
      <vt:lpstr>Söhne</vt:lpstr>
      <vt:lpstr>Calibri</vt:lpstr>
      <vt:lpstr>Office Theme</vt:lpstr>
      <vt:lpstr>PowerPoint Presentation</vt:lpstr>
      <vt:lpstr>PowerPoint Presentation</vt:lpstr>
      <vt:lpstr>OBJECTIVE </vt:lpstr>
      <vt:lpstr>Summary of the data</vt:lpstr>
      <vt:lpstr>Exploratory Data Analysis</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Aleena Joseph</cp:lastModifiedBy>
  <cp:revision>4</cp:revision>
  <dcterms:modified xsi:type="dcterms:W3CDTF">2024-02-22T09:56:52Z</dcterms:modified>
</cp:coreProperties>
</file>