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0" r:id="rId13"/>
    <p:sldId id="267" r:id="rId14"/>
    <p:sldId id="268" r:id="rId15"/>
    <p:sldId id="26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3246E688-38B5-4AD8-9309-97C6AC891962}" type="datetimeFigureOut">
              <a:rPr lang="en-US" smtClean="0"/>
              <a:pPr/>
              <a:t>7/14/2020</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0276A9C3-2EBA-499F-B26A-300C84F2502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246E688-38B5-4AD8-9309-97C6AC891962}" type="datetimeFigureOut">
              <a:rPr lang="en-US" smtClean="0"/>
              <a:pPr/>
              <a:t>7/14/2020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276A9C3-2EBA-499F-B26A-300C84F2502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3246E688-38B5-4AD8-9309-97C6AC891962}" type="datetimeFigureOut">
              <a:rPr lang="en-US" smtClean="0"/>
              <a:pPr/>
              <a:t>7/14/2020</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0276A9C3-2EBA-499F-B26A-300C84F2502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246E688-38B5-4AD8-9309-97C6AC891962}" type="datetimeFigureOut">
              <a:rPr lang="en-US" smtClean="0"/>
              <a:pPr/>
              <a:t>7/14/2020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276A9C3-2EBA-499F-B26A-300C84F2502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3246E688-38B5-4AD8-9309-97C6AC891962}" type="datetimeFigureOut">
              <a:rPr lang="en-US" smtClean="0"/>
              <a:pPr/>
              <a:t>7/14/2020</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0276A9C3-2EBA-499F-B26A-300C84F2502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246E688-38B5-4AD8-9309-97C6AC891962}" type="datetimeFigureOut">
              <a:rPr lang="en-US" smtClean="0"/>
              <a:pPr/>
              <a:t>7/14/2020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276A9C3-2EBA-499F-B26A-300C84F2502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246E688-38B5-4AD8-9309-97C6AC891962}" type="datetimeFigureOut">
              <a:rPr lang="en-US" smtClean="0"/>
              <a:pPr/>
              <a:t>7/14/2020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0276A9C3-2EBA-499F-B26A-300C84F2502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3246E688-38B5-4AD8-9309-97C6AC891962}" type="datetimeFigureOut">
              <a:rPr lang="en-US" smtClean="0"/>
              <a:pPr/>
              <a:t>7/14/2020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0276A9C3-2EBA-499F-B26A-300C84F2502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3246E688-38B5-4AD8-9309-97C6AC891962}" type="datetimeFigureOut">
              <a:rPr lang="en-US" smtClean="0"/>
              <a:pPr/>
              <a:t>7/14/2020</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0276A9C3-2EBA-499F-B26A-300C84F2502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246E688-38B5-4AD8-9309-97C6AC891962}" type="datetimeFigureOut">
              <a:rPr lang="en-US" smtClean="0"/>
              <a:pPr/>
              <a:t>7/14/2020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276A9C3-2EBA-499F-B26A-300C84F2502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3246E688-38B5-4AD8-9309-97C6AC891962}" type="datetimeFigureOut">
              <a:rPr lang="en-US" smtClean="0"/>
              <a:pPr/>
              <a:t>7/14/2020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276A9C3-2EBA-499F-B26A-300C84F25029}"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3246E688-38B5-4AD8-9309-97C6AC891962}" type="datetimeFigureOut">
              <a:rPr lang="en-US" smtClean="0"/>
              <a:pPr/>
              <a:t>7/14/2020</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0276A9C3-2EBA-499F-B26A-300C84F2502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NGIE North America's Seymour Hills Wind Project in Texas Enters ..."/>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5" name="TextBox 4"/>
          <p:cNvSpPr txBox="1"/>
          <p:nvPr/>
        </p:nvSpPr>
        <p:spPr>
          <a:xfrm>
            <a:off x="1000100" y="1071546"/>
            <a:ext cx="7500990" cy="1446550"/>
          </a:xfrm>
          <a:prstGeom prst="rect">
            <a:avLst/>
          </a:prstGeom>
          <a:noFill/>
        </p:spPr>
        <p:txBody>
          <a:bodyPr wrap="square" rtlCol="0">
            <a:spAutoFit/>
          </a:bodyPr>
          <a:lstStyle/>
          <a:p>
            <a:pPr algn="ctr"/>
            <a:r>
              <a:rPr lang="en-IN" sz="4400" dirty="0" smtClean="0"/>
              <a:t>WIND OUTPUT ENERGY PREDICTION</a:t>
            </a:r>
            <a:endParaRPr lang="en-US" sz="4400" dirty="0"/>
          </a:p>
        </p:txBody>
      </p:sp>
      <p:sp>
        <p:nvSpPr>
          <p:cNvPr id="4" name="TextBox 3"/>
          <p:cNvSpPr txBox="1"/>
          <p:nvPr/>
        </p:nvSpPr>
        <p:spPr>
          <a:xfrm>
            <a:off x="4786314" y="4929198"/>
            <a:ext cx="3786214" cy="646331"/>
          </a:xfrm>
          <a:prstGeom prst="rect">
            <a:avLst/>
          </a:prstGeom>
          <a:noFill/>
        </p:spPr>
        <p:txBody>
          <a:bodyPr wrap="square" rtlCol="0">
            <a:spAutoFit/>
          </a:bodyPr>
          <a:lstStyle/>
          <a:p>
            <a:r>
              <a:rPr lang="en-IN" sz="3600" b="1" dirty="0" smtClean="0">
                <a:latin typeface="Times New Roman" pitchFamily="18" charset="0"/>
                <a:cs typeface="Times New Roman" pitchFamily="18" charset="0"/>
              </a:rPr>
              <a:t>BY : </a:t>
            </a:r>
            <a:r>
              <a:rPr lang="en-IN" sz="3600" b="1" dirty="0" err="1" smtClean="0">
                <a:latin typeface="Times New Roman" pitchFamily="18" charset="0"/>
                <a:cs typeface="Times New Roman" pitchFamily="18" charset="0"/>
              </a:rPr>
              <a:t>Aleena</a:t>
            </a:r>
            <a:r>
              <a:rPr lang="en-IN" sz="3600" b="1" dirty="0" smtClean="0">
                <a:latin typeface="Times New Roman" pitchFamily="18" charset="0"/>
                <a:cs typeface="Times New Roman" pitchFamily="18" charset="0"/>
              </a:rPr>
              <a:t> Umar</a:t>
            </a:r>
            <a:endParaRPr lang="en-US" sz="36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a:bodyPr>
          <a:lstStyle/>
          <a:p>
            <a:pPr algn="l"/>
            <a:r>
              <a:rPr lang="en-IN" sz="3200" dirty="0" smtClean="0">
                <a:solidFill>
                  <a:srgbClr val="CC0099"/>
                </a:solidFill>
                <a:latin typeface="Bookman Old Style" pitchFamily="18" charset="0"/>
              </a:rPr>
              <a:t>Creating UI</a:t>
            </a:r>
            <a:endParaRPr lang="en-US" sz="3200" dirty="0">
              <a:solidFill>
                <a:srgbClr val="CC0099"/>
              </a:solidFill>
              <a:latin typeface="Bookman Old Style" pitchFamily="18" charset="0"/>
            </a:endParaRPr>
          </a:p>
        </p:txBody>
      </p:sp>
      <p:sp>
        <p:nvSpPr>
          <p:cNvPr id="3" name="Content Placeholder 2"/>
          <p:cNvSpPr>
            <a:spLocks noGrp="1"/>
          </p:cNvSpPr>
          <p:nvPr>
            <p:ph idx="1"/>
          </p:nvPr>
        </p:nvSpPr>
        <p:spPr>
          <a:xfrm>
            <a:off x="0" y="928670"/>
            <a:ext cx="8229600" cy="614354"/>
          </a:xfrm>
        </p:spPr>
        <p:txBody>
          <a:bodyPr/>
          <a:lstStyle/>
          <a:p>
            <a:r>
              <a:rPr lang="en-IN" dirty="0" smtClean="0"/>
              <a:t>Create application on node-red</a:t>
            </a:r>
            <a:endParaRPr lang="en-US" dirty="0"/>
          </a:p>
        </p:txBody>
      </p:sp>
      <p:pic>
        <p:nvPicPr>
          <p:cNvPr id="4" name="Picture 3" descr="Screenshot (114).png"/>
          <p:cNvPicPr>
            <a:picLocks noChangeAspect="1"/>
          </p:cNvPicPr>
          <p:nvPr/>
        </p:nvPicPr>
        <p:blipFill>
          <a:blip r:embed="rId2"/>
          <a:stretch>
            <a:fillRect/>
          </a:stretch>
        </p:blipFill>
        <p:spPr>
          <a:xfrm>
            <a:off x="0" y="1785926"/>
            <a:ext cx="9144000" cy="4428797"/>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357166"/>
            <a:ext cx="8229600" cy="614354"/>
          </a:xfrm>
        </p:spPr>
        <p:txBody>
          <a:bodyPr/>
          <a:lstStyle/>
          <a:p>
            <a:r>
              <a:rPr lang="en-IN" dirty="0" smtClean="0"/>
              <a:t>Creating the node-red flow</a:t>
            </a:r>
            <a:endParaRPr lang="en-US" dirty="0"/>
          </a:p>
        </p:txBody>
      </p:sp>
      <p:pic>
        <p:nvPicPr>
          <p:cNvPr id="4" name="Picture 3" descr="Screenshot (115).png"/>
          <p:cNvPicPr>
            <a:picLocks noChangeAspect="1"/>
          </p:cNvPicPr>
          <p:nvPr/>
        </p:nvPicPr>
        <p:blipFill>
          <a:blip r:embed="rId2"/>
          <a:stretch>
            <a:fillRect/>
          </a:stretch>
        </p:blipFill>
        <p:spPr>
          <a:xfrm>
            <a:off x="0" y="1428736"/>
            <a:ext cx="9144000" cy="440012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16).png"/>
          <p:cNvPicPr>
            <a:picLocks noGrp="1" noChangeAspect="1"/>
          </p:cNvPicPr>
          <p:nvPr>
            <p:ph idx="1"/>
          </p:nvPr>
        </p:nvPicPr>
        <p:blipFill>
          <a:blip r:embed="rId2"/>
          <a:stretch>
            <a:fillRect/>
          </a:stretch>
        </p:blipFill>
        <p:spPr>
          <a:xfrm>
            <a:off x="0" y="1357298"/>
            <a:ext cx="9144000" cy="4500594"/>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85728"/>
            <a:ext cx="8229600" cy="685792"/>
          </a:xfrm>
        </p:spPr>
        <p:txBody>
          <a:bodyPr/>
          <a:lstStyle/>
          <a:p>
            <a:r>
              <a:rPr lang="en-IN" dirty="0" smtClean="0"/>
              <a:t>Viewing the UI</a:t>
            </a:r>
            <a:endParaRPr lang="en-US" dirty="0"/>
          </a:p>
        </p:txBody>
      </p:sp>
      <p:pic>
        <p:nvPicPr>
          <p:cNvPr id="4" name="Picture 3" descr="Screenshot (110).png"/>
          <p:cNvPicPr>
            <a:picLocks noChangeAspect="1"/>
          </p:cNvPicPr>
          <p:nvPr/>
        </p:nvPicPr>
        <p:blipFill>
          <a:blip r:embed="rId2"/>
          <a:stretch>
            <a:fillRect/>
          </a:stretch>
        </p:blipFill>
        <p:spPr>
          <a:xfrm>
            <a:off x="0" y="1357298"/>
            <a:ext cx="9144000" cy="4825853"/>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smtClean="0">
                <a:solidFill>
                  <a:srgbClr val="CC0099"/>
                </a:solidFill>
                <a:latin typeface="Bookman Old Style" pitchFamily="18" charset="0"/>
              </a:rPr>
              <a:t>Future Scope</a:t>
            </a:r>
            <a:endParaRPr lang="en-US" b="0" dirty="0">
              <a:solidFill>
                <a:srgbClr val="CC0099"/>
              </a:solidFill>
              <a:latin typeface="Bookman Old Style" pitchFamily="18" charset="0"/>
            </a:endParaRPr>
          </a:p>
        </p:txBody>
      </p:sp>
      <p:sp>
        <p:nvSpPr>
          <p:cNvPr id="3" name="Content Placeholder 2"/>
          <p:cNvSpPr>
            <a:spLocks noGrp="1"/>
          </p:cNvSpPr>
          <p:nvPr>
            <p:ph idx="1"/>
          </p:nvPr>
        </p:nvSpPr>
        <p:spPr/>
        <p:txBody>
          <a:bodyPr/>
          <a:lstStyle/>
          <a:p>
            <a:r>
              <a:rPr lang="en-IN" dirty="0" smtClean="0">
                <a:latin typeface="Bookman Old Style" pitchFamily="18" charset="0"/>
              </a:rPr>
              <a:t>If the output energy of the find farms will be predicted then we can open gateways to many brighter opportunities for our country like :-</a:t>
            </a:r>
          </a:p>
          <a:p>
            <a:r>
              <a:rPr lang="en-IN" dirty="0" smtClean="0">
                <a:latin typeface="Bookman Old Style" pitchFamily="18" charset="0"/>
              </a:rPr>
              <a:t>Increase employment</a:t>
            </a:r>
          </a:p>
          <a:p>
            <a:r>
              <a:rPr lang="en-IN" dirty="0" smtClean="0">
                <a:latin typeface="Bookman Old Style" pitchFamily="18" charset="0"/>
              </a:rPr>
              <a:t>Move towards sustainable development</a:t>
            </a:r>
            <a:endParaRPr lang="en-US" dirty="0" smtClean="0">
              <a:latin typeface="Bookman Old Style" pitchFamily="18" charset="0"/>
            </a:endParaRPr>
          </a:p>
          <a:p>
            <a:endParaRPr lang="en-US" dirty="0">
              <a:latin typeface="Bookman Old Style"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785794"/>
            <a:ext cx="8229600" cy="2714644"/>
          </a:xfrm>
        </p:spPr>
        <p:txBody>
          <a:bodyPr>
            <a:normAutofit/>
          </a:bodyPr>
          <a:lstStyle/>
          <a:p>
            <a:r>
              <a:rPr lang="en-IN" sz="6000" dirty="0" err="1" smtClean="0">
                <a:solidFill>
                  <a:srgbClr val="CC0099"/>
                </a:solidFill>
                <a:latin typeface="Bookman Old Style" pitchFamily="18" charset="0"/>
              </a:rPr>
              <a:t>Thankyou</a:t>
            </a:r>
            <a:endParaRPr lang="en-US" sz="6000" dirty="0">
              <a:solidFill>
                <a:srgbClr val="CC0099"/>
              </a:solidFill>
              <a:latin typeface="Bookman Old Style"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357166"/>
            <a:ext cx="7239000" cy="785834"/>
          </a:xfrm>
        </p:spPr>
        <p:txBody>
          <a:bodyPr/>
          <a:lstStyle/>
          <a:p>
            <a:r>
              <a:rPr lang="en-IN" b="0" dirty="0" smtClean="0">
                <a:solidFill>
                  <a:srgbClr val="CC0099"/>
                </a:solidFill>
                <a:latin typeface="Bookman Old Style" pitchFamily="18" charset="0"/>
              </a:rPr>
              <a:t>INDEX</a:t>
            </a:r>
            <a:endParaRPr lang="en-US" b="0" dirty="0">
              <a:solidFill>
                <a:srgbClr val="CC0099"/>
              </a:solidFill>
              <a:latin typeface="Bookman Old Style" pitchFamily="18" charset="0"/>
            </a:endParaRPr>
          </a:p>
        </p:txBody>
      </p:sp>
      <p:sp>
        <p:nvSpPr>
          <p:cNvPr id="3" name="Content Placeholder 2"/>
          <p:cNvSpPr>
            <a:spLocks noGrp="1"/>
          </p:cNvSpPr>
          <p:nvPr>
            <p:ph idx="1"/>
          </p:nvPr>
        </p:nvSpPr>
        <p:spPr>
          <a:xfrm>
            <a:off x="457200" y="1428736"/>
            <a:ext cx="8229600" cy="4857784"/>
          </a:xfrm>
        </p:spPr>
        <p:txBody>
          <a:bodyPr>
            <a:normAutofit fontScale="92500" lnSpcReduction="10000"/>
          </a:bodyPr>
          <a:lstStyle/>
          <a:p>
            <a:r>
              <a:rPr lang="en-IN" dirty="0" smtClean="0">
                <a:latin typeface="Bookman Old Style" pitchFamily="18" charset="0"/>
              </a:rPr>
              <a:t>Introduction</a:t>
            </a:r>
          </a:p>
          <a:p>
            <a:r>
              <a:rPr lang="en-IN" dirty="0" smtClean="0">
                <a:latin typeface="Bookman Old Style" pitchFamily="18" charset="0"/>
              </a:rPr>
              <a:t>Necessity of the project</a:t>
            </a:r>
          </a:p>
          <a:p>
            <a:r>
              <a:rPr lang="en-IN" dirty="0" smtClean="0">
                <a:latin typeface="Bookman Old Style" pitchFamily="18" charset="0"/>
              </a:rPr>
              <a:t>Project requirements</a:t>
            </a:r>
          </a:p>
          <a:p>
            <a:r>
              <a:rPr lang="en-IN" dirty="0" smtClean="0">
                <a:latin typeface="Bookman Old Style" pitchFamily="18" charset="0"/>
              </a:rPr>
              <a:t>Flow Chart</a:t>
            </a:r>
          </a:p>
          <a:p>
            <a:r>
              <a:rPr lang="en-IN" dirty="0" smtClean="0">
                <a:latin typeface="Bookman Old Style" pitchFamily="18" charset="0"/>
              </a:rPr>
              <a:t>Making of the project :-</a:t>
            </a:r>
          </a:p>
          <a:p>
            <a:pPr>
              <a:buNone/>
            </a:pPr>
            <a:r>
              <a:rPr lang="en-IN" dirty="0">
                <a:latin typeface="Bookman Old Style" pitchFamily="18" charset="0"/>
              </a:rPr>
              <a:t> </a:t>
            </a:r>
            <a:r>
              <a:rPr lang="en-IN" dirty="0" smtClean="0">
                <a:latin typeface="Bookman Old Style" pitchFamily="18" charset="0"/>
              </a:rPr>
              <a:t>    Creating IBM account    </a:t>
            </a:r>
          </a:p>
          <a:p>
            <a:pPr>
              <a:buNone/>
            </a:pPr>
            <a:r>
              <a:rPr lang="en-IN" dirty="0">
                <a:latin typeface="Bookman Old Style" pitchFamily="18" charset="0"/>
              </a:rPr>
              <a:t> </a:t>
            </a:r>
            <a:r>
              <a:rPr lang="en-IN" dirty="0" smtClean="0">
                <a:latin typeface="Bookman Old Style" pitchFamily="18" charset="0"/>
              </a:rPr>
              <a:t>    # Accessing IBM Watson studio</a:t>
            </a:r>
          </a:p>
          <a:p>
            <a:pPr>
              <a:buNone/>
            </a:pPr>
            <a:r>
              <a:rPr lang="en-IN" dirty="0" smtClean="0">
                <a:latin typeface="Bookman Old Style" pitchFamily="18" charset="0"/>
              </a:rPr>
              <a:t>     # Writing Python code in IBM Watson notebook</a:t>
            </a:r>
          </a:p>
          <a:p>
            <a:pPr>
              <a:buNone/>
            </a:pPr>
            <a:r>
              <a:rPr lang="en-IN" dirty="0" smtClean="0">
                <a:latin typeface="Bookman Old Style" pitchFamily="18" charset="0"/>
              </a:rPr>
              <a:t>     # Creating Node-red flow</a:t>
            </a:r>
            <a:endParaRPr lang="en-US" dirty="0" smtClean="0">
              <a:latin typeface="Bookman Old Style" pitchFamily="18" charset="0"/>
            </a:endParaRPr>
          </a:p>
          <a:p>
            <a:pPr>
              <a:buNone/>
            </a:pPr>
            <a:r>
              <a:rPr lang="en-IN" dirty="0" smtClean="0">
                <a:latin typeface="Bookman Old Style" pitchFamily="18" charset="0"/>
              </a:rPr>
              <a:t>     # Viewing the UI</a:t>
            </a:r>
            <a:endParaRPr lang="en-US" dirty="0" smtClean="0">
              <a:latin typeface="Bookman Old Style" pitchFamily="18" charset="0"/>
            </a:endParaRPr>
          </a:p>
          <a:p>
            <a:r>
              <a:rPr lang="en-IN" dirty="0" smtClean="0">
                <a:latin typeface="Bookman Old Style" pitchFamily="18" charset="0"/>
              </a:rPr>
              <a:t> Future scope</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85728"/>
            <a:ext cx="7239000" cy="891560"/>
          </a:xfrm>
        </p:spPr>
        <p:txBody>
          <a:bodyPr/>
          <a:lstStyle/>
          <a:p>
            <a:r>
              <a:rPr lang="en-IN" b="0" dirty="0" smtClean="0">
                <a:solidFill>
                  <a:srgbClr val="CC0099"/>
                </a:solidFill>
                <a:latin typeface="Bookman Old Style" pitchFamily="18" charset="0"/>
              </a:rPr>
              <a:t>Introduction</a:t>
            </a:r>
            <a:endParaRPr lang="en-US" b="0" dirty="0">
              <a:solidFill>
                <a:srgbClr val="CC0099"/>
              </a:solidFill>
              <a:latin typeface="Bookman Old Style" pitchFamily="18" charset="0"/>
            </a:endParaRPr>
          </a:p>
        </p:txBody>
      </p:sp>
      <p:sp>
        <p:nvSpPr>
          <p:cNvPr id="3" name="Content Placeholder 2"/>
          <p:cNvSpPr>
            <a:spLocks noGrp="1"/>
          </p:cNvSpPr>
          <p:nvPr>
            <p:ph idx="1"/>
          </p:nvPr>
        </p:nvSpPr>
        <p:spPr>
          <a:xfrm>
            <a:off x="-214346" y="1357298"/>
            <a:ext cx="8786842" cy="5286412"/>
          </a:xfrm>
        </p:spPr>
        <p:txBody>
          <a:bodyPr>
            <a:normAutofit fontScale="92500" lnSpcReduction="10000"/>
          </a:bodyPr>
          <a:lstStyle/>
          <a:p>
            <a:pPr>
              <a:buNone/>
            </a:pPr>
            <a:r>
              <a:rPr lang="en-US" dirty="0" smtClean="0">
                <a:latin typeface="Bookman Old Style" pitchFamily="18" charset="0"/>
              </a:rPr>
              <a:t>     Wind energy plays an increasing role in the supply of energy world wide. The energy output of a wind farm is highly dependent on the wind conditions present at its site. If the output can be predicted more accurately, energy suppliers can coordinate the collaborative production of different energy sources more efficiently to avoid costly overproduction.</a:t>
            </a:r>
          </a:p>
          <a:p>
            <a:pPr>
              <a:buNone/>
            </a:pPr>
            <a:r>
              <a:rPr lang="en-IN" dirty="0" smtClean="0">
                <a:latin typeface="Bookman Old Style" pitchFamily="18" charset="0"/>
              </a:rPr>
              <a:t>     Thus we aim to build a model which can predict this accurately as compared to present solutions.</a:t>
            </a:r>
            <a:endParaRPr lang="en-US" dirty="0" smtClean="0">
              <a:latin typeface="Bookman Old Style" pitchFamily="18" charset="0"/>
            </a:endParaRPr>
          </a:p>
          <a:p>
            <a:pPr>
              <a:buNone/>
            </a:pPr>
            <a:r>
              <a:rPr lang="en-US" dirty="0" smtClean="0">
                <a:latin typeface="Bookman Old Style" pitchFamily="18" charset="0"/>
              </a:rPr>
              <a:t>     We will be developing a machine learning model to Predict the power output of wind farm based on the previous data.</a:t>
            </a:r>
          </a:p>
          <a:p>
            <a:pPr>
              <a:buNone/>
            </a:pPr>
            <a:r>
              <a:rPr lang="en-US" dirty="0" smtClean="0">
                <a:latin typeface="Bookman Old Style" pitchFamily="18" charset="0"/>
              </a:rPr>
              <a:t>     This prediction and other useful features related to this will be incorporated into an application for user display.</a:t>
            </a:r>
          </a:p>
          <a:p>
            <a:endParaRPr lang="en-US" dirty="0">
              <a:latin typeface="Bookman Old Style"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0" dirty="0" smtClean="0">
                <a:solidFill>
                  <a:srgbClr val="CC0099"/>
                </a:solidFill>
                <a:latin typeface="Bookman Old Style" pitchFamily="18" charset="0"/>
              </a:rPr>
              <a:t>NECESSITY OF THE PROJECT</a:t>
            </a:r>
            <a:endParaRPr lang="en-US" b="0" dirty="0">
              <a:solidFill>
                <a:srgbClr val="CC0099"/>
              </a:solidFill>
              <a:latin typeface="Bookman Old Style" pitchFamily="18" charset="0"/>
            </a:endParaRPr>
          </a:p>
        </p:txBody>
      </p:sp>
      <p:sp>
        <p:nvSpPr>
          <p:cNvPr id="3" name="Content Placeholder 2"/>
          <p:cNvSpPr>
            <a:spLocks noGrp="1"/>
          </p:cNvSpPr>
          <p:nvPr>
            <p:ph idx="1"/>
          </p:nvPr>
        </p:nvSpPr>
        <p:spPr/>
        <p:txBody>
          <a:bodyPr>
            <a:normAutofit fontScale="92500"/>
          </a:bodyPr>
          <a:lstStyle/>
          <a:p>
            <a:pPr>
              <a:buNone/>
            </a:pPr>
            <a:r>
              <a:rPr lang="en-IN" dirty="0" smtClean="0">
                <a:latin typeface="Bookman Old Style" pitchFamily="18" charset="0"/>
              </a:rPr>
              <a:t>    As electricity and power is the backbone of any industry and if it is generated from a renewable resource, it makes the working all the more efficient. If energy output of wind farm can be predicted it can be optimised, which in long run leads to :-</a:t>
            </a:r>
          </a:p>
          <a:p>
            <a:r>
              <a:rPr lang="en-IN" dirty="0" smtClean="0">
                <a:latin typeface="Bookman Old Style" pitchFamily="18" charset="0"/>
              </a:rPr>
              <a:t>Growth of economy</a:t>
            </a:r>
          </a:p>
          <a:p>
            <a:r>
              <a:rPr lang="en-IN" dirty="0" smtClean="0">
                <a:latin typeface="Bookman Old Style" pitchFamily="18" charset="0"/>
              </a:rPr>
              <a:t>A great move towards sustainable development.</a:t>
            </a:r>
          </a:p>
          <a:p>
            <a:r>
              <a:rPr lang="en-IN" dirty="0" smtClean="0">
                <a:latin typeface="Bookman Old Style" pitchFamily="18" charset="0"/>
              </a:rPr>
              <a:t>Meeting the power requirements of all places.</a:t>
            </a:r>
          </a:p>
          <a:p>
            <a:r>
              <a:rPr lang="en-IN" dirty="0" smtClean="0">
                <a:latin typeface="Bookman Old Style" pitchFamily="18" charset="0"/>
              </a:rPr>
              <a:t>Enhance the present production.</a:t>
            </a:r>
            <a:endParaRPr lang="en-US" dirty="0" smtClean="0">
              <a:latin typeface="Bookman Old Style" pitchFamily="18" charset="0"/>
            </a:endParaRPr>
          </a:p>
          <a:p>
            <a:endParaRPr lang="en-US" dirty="0">
              <a:latin typeface="Bookman Old Style"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smtClean="0">
                <a:solidFill>
                  <a:srgbClr val="CC0099"/>
                </a:solidFill>
                <a:latin typeface="Bookman Old Style" pitchFamily="18" charset="0"/>
              </a:rPr>
              <a:t>Project Requirements</a:t>
            </a:r>
            <a:endParaRPr lang="en-US" b="0" dirty="0">
              <a:solidFill>
                <a:srgbClr val="CC0099"/>
              </a:solidFill>
              <a:latin typeface="Bookman Old Style" pitchFamily="18" charset="0"/>
            </a:endParaRPr>
          </a:p>
        </p:txBody>
      </p:sp>
      <p:sp>
        <p:nvSpPr>
          <p:cNvPr id="3" name="Content Placeholder 2"/>
          <p:cNvSpPr>
            <a:spLocks noGrp="1"/>
          </p:cNvSpPr>
          <p:nvPr>
            <p:ph idx="1"/>
          </p:nvPr>
        </p:nvSpPr>
        <p:spPr/>
        <p:txBody>
          <a:bodyPr/>
          <a:lstStyle/>
          <a:p>
            <a:pPr>
              <a:buFont typeface="Wingdings" pitchFamily="2" charset="2"/>
              <a:buChar char="v"/>
            </a:pPr>
            <a:r>
              <a:rPr lang="en-IN" dirty="0" smtClean="0">
                <a:latin typeface="Bookman Old Style" pitchFamily="18" charset="0"/>
              </a:rPr>
              <a:t>IBM Cloud account</a:t>
            </a:r>
          </a:p>
          <a:p>
            <a:pPr>
              <a:buFont typeface="Wingdings" pitchFamily="2" charset="2"/>
              <a:buChar char="v"/>
            </a:pPr>
            <a:r>
              <a:rPr lang="en-IN" dirty="0" err="1" smtClean="0">
                <a:latin typeface="Bookman Old Style" pitchFamily="18" charset="0"/>
              </a:rPr>
              <a:t>Nodered</a:t>
            </a:r>
            <a:endParaRPr lang="en-IN" dirty="0" smtClean="0">
              <a:latin typeface="Bookman Old Style" pitchFamily="18" charset="0"/>
            </a:endParaRPr>
          </a:p>
          <a:p>
            <a:pPr>
              <a:buFont typeface="Wingdings" pitchFamily="2" charset="2"/>
              <a:buChar char="v"/>
            </a:pPr>
            <a:r>
              <a:rPr lang="en-IN" dirty="0" smtClean="0">
                <a:latin typeface="Bookman Old Style" pitchFamily="18" charset="0"/>
              </a:rPr>
              <a:t>Python coding</a:t>
            </a:r>
          </a:p>
          <a:p>
            <a:pPr>
              <a:buFont typeface="Wingdings" pitchFamily="2" charset="2"/>
              <a:buChar char="v"/>
            </a:pPr>
            <a:r>
              <a:rPr lang="en-IN" dirty="0" smtClean="0">
                <a:latin typeface="Bookman Old Style" pitchFamily="18" charset="0"/>
              </a:rPr>
              <a:t>Open weather API</a:t>
            </a:r>
          </a:p>
          <a:p>
            <a:pPr>
              <a:buFont typeface="Wingdings" pitchFamily="2" charset="2"/>
              <a:buChar char="v"/>
            </a:pPr>
            <a:r>
              <a:rPr lang="en-IN" dirty="0" err="1" smtClean="0">
                <a:latin typeface="Bookman Old Style" pitchFamily="18" charset="0"/>
              </a:rPr>
              <a:t>Github</a:t>
            </a:r>
            <a:r>
              <a:rPr lang="en-IN" dirty="0" smtClean="0">
                <a:latin typeface="Bookman Old Style" pitchFamily="18" charset="0"/>
              </a:rPr>
              <a:t> account</a:t>
            </a:r>
            <a:endParaRPr lang="en-US" dirty="0" smtClean="0">
              <a:latin typeface="Bookman Old Style" pitchFamily="18" charset="0"/>
            </a:endParaRPr>
          </a:p>
          <a:p>
            <a:endParaRPr lang="en-US" dirty="0">
              <a:latin typeface="Bookman Old Style"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229600" cy="1143000"/>
          </a:xfrm>
        </p:spPr>
        <p:txBody>
          <a:bodyPr/>
          <a:lstStyle/>
          <a:p>
            <a:r>
              <a:rPr lang="en-IN" dirty="0" smtClean="0">
                <a:latin typeface="Bookman Old Style" pitchFamily="18" charset="0"/>
              </a:rPr>
              <a:t>FLOW CHART</a:t>
            </a:r>
            <a:endParaRPr lang="en-US" dirty="0">
              <a:latin typeface="Bookman Old Style" pitchFamily="18" charset="0"/>
            </a:endParaRPr>
          </a:p>
        </p:txBody>
      </p:sp>
      <p:sp>
        <p:nvSpPr>
          <p:cNvPr id="4" name="Rectangle 3"/>
          <p:cNvSpPr/>
          <p:nvPr/>
        </p:nvSpPr>
        <p:spPr>
          <a:xfrm>
            <a:off x="3000364" y="2928934"/>
            <a:ext cx="2786082" cy="128588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286116" y="3214686"/>
            <a:ext cx="2214578" cy="646331"/>
          </a:xfrm>
          <a:prstGeom prst="rect">
            <a:avLst/>
          </a:prstGeom>
          <a:noFill/>
        </p:spPr>
        <p:txBody>
          <a:bodyPr wrap="square" rtlCol="0">
            <a:spAutoFit/>
          </a:bodyPr>
          <a:lstStyle/>
          <a:p>
            <a:r>
              <a:rPr lang="en-IN" dirty="0" smtClean="0"/>
              <a:t>               UI</a:t>
            </a:r>
          </a:p>
          <a:p>
            <a:r>
              <a:rPr lang="en-IN" dirty="0" smtClean="0"/>
              <a:t>[Made on Node-red]</a:t>
            </a:r>
            <a:endParaRPr lang="en-US" dirty="0"/>
          </a:p>
        </p:txBody>
      </p:sp>
      <p:sp>
        <p:nvSpPr>
          <p:cNvPr id="6" name="Oval 5"/>
          <p:cNvSpPr/>
          <p:nvPr/>
        </p:nvSpPr>
        <p:spPr>
          <a:xfrm>
            <a:off x="357158" y="2786058"/>
            <a:ext cx="1785950" cy="150019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57158" y="3143248"/>
            <a:ext cx="1857388" cy="646331"/>
          </a:xfrm>
          <a:prstGeom prst="rect">
            <a:avLst/>
          </a:prstGeom>
          <a:noFill/>
        </p:spPr>
        <p:txBody>
          <a:bodyPr wrap="square" rtlCol="0">
            <a:spAutoFit/>
          </a:bodyPr>
          <a:lstStyle/>
          <a:p>
            <a:r>
              <a:rPr lang="en-IN" dirty="0" smtClean="0"/>
              <a:t>Input Parameters from user</a:t>
            </a:r>
            <a:endParaRPr lang="en-US" dirty="0"/>
          </a:p>
        </p:txBody>
      </p:sp>
      <p:sp>
        <p:nvSpPr>
          <p:cNvPr id="8" name="Rectangle 7"/>
          <p:cNvSpPr/>
          <p:nvPr/>
        </p:nvSpPr>
        <p:spPr>
          <a:xfrm>
            <a:off x="2928926" y="5715016"/>
            <a:ext cx="3000396" cy="78581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214678" y="5857892"/>
            <a:ext cx="2571768" cy="646331"/>
          </a:xfrm>
          <a:prstGeom prst="rect">
            <a:avLst/>
          </a:prstGeom>
          <a:noFill/>
        </p:spPr>
        <p:txBody>
          <a:bodyPr wrap="square" rtlCol="0">
            <a:spAutoFit/>
          </a:bodyPr>
          <a:lstStyle/>
          <a:p>
            <a:r>
              <a:rPr lang="en-IN" dirty="0" smtClean="0"/>
              <a:t>ML Model to predict</a:t>
            </a:r>
          </a:p>
          <a:p>
            <a:r>
              <a:rPr lang="en-IN" dirty="0" smtClean="0"/>
              <a:t>[Made on IBM Watson]</a:t>
            </a:r>
            <a:endParaRPr lang="en-US" dirty="0"/>
          </a:p>
        </p:txBody>
      </p:sp>
      <p:sp>
        <p:nvSpPr>
          <p:cNvPr id="10" name="Oval 9"/>
          <p:cNvSpPr/>
          <p:nvPr/>
        </p:nvSpPr>
        <p:spPr>
          <a:xfrm>
            <a:off x="6715140" y="2714620"/>
            <a:ext cx="2000264" cy="164307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072330" y="3286124"/>
            <a:ext cx="1428760" cy="646331"/>
          </a:xfrm>
          <a:prstGeom prst="rect">
            <a:avLst/>
          </a:prstGeom>
          <a:noFill/>
        </p:spPr>
        <p:txBody>
          <a:bodyPr wrap="square" rtlCol="0">
            <a:spAutoFit/>
          </a:bodyPr>
          <a:lstStyle/>
          <a:p>
            <a:r>
              <a:rPr lang="en-IN" dirty="0" smtClean="0"/>
              <a:t>Predicted Output</a:t>
            </a:r>
            <a:endParaRPr lang="en-US" dirty="0"/>
          </a:p>
        </p:txBody>
      </p:sp>
      <p:sp>
        <p:nvSpPr>
          <p:cNvPr id="12" name="Right Arrow 11"/>
          <p:cNvSpPr/>
          <p:nvPr/>
        </p:nvSpPr>
        <p:spPr>
          <a:xfrm>
            <a:off x="2357422" y="3429000"/>
            <a:ext cx="500066"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6000760" y="3357562"/>
            <a:ext cx="571504"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rot="10800000">
            <a:off x="4143372" y="4357694"/>
            <a:ext cx="642942" cy="10715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urved Right Arrow 15"/>
          <p:cNvSpPr/>
          <p:nvPr/>
        </p:nvSpPr>
        <p:spPr>
          <a:xfrm>
            <a:off x="1928794" y="4357694"/>
            <a:ext cx="785818" cy="164307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Right Arrow 18"/>
          <p:cNvSpPr/>
          <p:nvPr/>
        </p:nvSpPr>
        <p:spPr>
          <a:xfrm>
            <a:off x="2500298" y="4214818"/>
            <a:ext cx="428628" cy="5000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2357422" y="5500702"/>
            <a:ext cx="357190" cy="5000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357158" y="5072074"/>
            <a:ext cx="1428760" cy="369332"/>
          </a:xfrm>
          <a:prstGeom prst="rect">
            <a:avLst/>
          </a:prstGeom>
          <a:noFill/>
        </p:spPr>
        <p:txBody>
          <a:bodyPr wrap="square" rtlCol="0">
            <a:spAutoFit/>
          </a:bodyPr>
          <a:lstStyle/>
          <a:p>
            <a:r>
              <a:rPr lang="en-IN" dirty="0" smtClean="0"/>
              <a:t>Deployment</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1143000"/>
          </a:xfrm>
        </p:spPr>
        <p:txBody>
          <a:bodyPr/>
          <a:lstStyle/>
          <a:p>
            <a:r>
              <a:rPr lang="en-IN" dirty="0" smtClean="0">
                <a:solidFill>
                  <a:srgbClr val="CC0099"/>
                </a:solidFill>
                <a:latin typeface="Bookman Old Style" pitchFamily="18" charset="0"/>
              </a:rPr>
              <a:t>Making Of The project</a:t>
            </a:r>
            <a:endParaRPr lang="en-US" dirty="0">
              <a:solidFill>
                <a:srgbClr val="CC0099"/>
              </a:solidFill>
              <a:latin typeface="Bookman Old Style" pitchFamily="18" charset="0"/>
            </a:endParaRPr>
          </a:p>
        </p:txBody>
      </p:sp>
      <p:sp>
        <p:nvSpPr>
          <p:cNvPr id="3" name="Content Placeholder 2"/>
          <p:cNvSpPr>
            <a:spLocks noGrp="1"/>
          </p:cNvSpPr>
          <p:nvPr>
            <p:ph idx="1"/>
          </p:nvPr>
        </p:nvSpPr>
        <p:spPr>
          <a:xfrm>
            <a:off x="357158" y="1142985"/>
            <a:ext cx="8229600" cy="714380"/>
          </a:xfrm>
        </p:spPr>
        <p:txBody>
          <a:bodyPr/>
          <a:lstStyle/>
          <a:p>
            <a:r>
              <a:rPr lang="en-IN" dirty="0" smtClean="0"/>
              <a:t>Creating IBM Account</a:t>
            </a:r>
          </a:p>
          <a:p>
            <a:endParaRPr lang="en-US" dirty="0"/>
          </a:p>
        </p:txBody>
      </p:sp>
      <p:pic>
        <p:nvPicPr>
          <p:cNvPr id="4" name="Picture 3" descr="Screenshot (111).png"/>
          <p:cNvPicPr>
            <a:picLocks noChangeAspect="1"/>
          </p:cNvPicPr>
          <p:nvPr/>
        </p:nvPicPr>
        <p:blipFill>
          <a:blip r:embed="rId2"/>
          <a:stretch>
            <a:fillRect/>
          </a:stretch>
        </p:blipFill>
        <p:spPr>
          <a:xfrm>
            <a:off x="0" y="1857364"/>
            <a:ext cx="9144000" cy="4398469"/>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14290"/>
            <a:ext cx="8229600" cy="928694"/>
          </a:xfrm>
        </p:spPr>
        <p:txBody>
          <a:bodyPr>
            <a:normAutofit/>
          </a:bodyPr>
          <a:lstStyle/>
          <a:p>
            <a:pPr algn="l"/>
            <a:r>
              <a:rPr lang="en-IN" sz="3200" dirty="0" smtClean="0">
                <a:solidFill>
                  <a:srgbClr val="CC0099"/>
                </a:solidFill>
                <a:latin typeface="Bookman Old Style" pitchFamily="18" charset="0"/>
              </a:rPr>
              <a:t>Building ML Model</a:t>
            </a:r>
            <a:endParaRPr lang="en-US" sz="3200" dirty="0">
              <a:solidFill>
                <a:srgbClr val="CC0099"/>
              </a:solidFill>
              <a:latin typeface="Bookman Old Style" pitchFamily="18" charset="0"/>
            </a:endParaRPr>
          </a:p>
        </p:txBody>
      </p:sp>
      <p:sp>
        <p:nvSpPr>
          <p:cNvPr id="3" name="Content Placeholder 2"/>
          <p:cNvSpPr>
            <a:spLocks noGrp="1"/>
          </p:cNvSpPr>
          <p:nvPr>
            <p:ph idx="1"/>
          </p:nvPr>
        </p:nvSpPr>
        <p:spPr>
          <a:xfrm>
            <a:off x="0" y="1000108"/>
            <a:ext cx="8229600" cy="614354"/>
          </a:xfrm>
        </p:spPr>
        <p:txBody>
          <a:bodyPr/>
          <a:lstStyle/>
          <a:p>
            <a:r>
              <a:rPr lang="en-IN" dirty="0" smtClean="0"/>
              <a:t>Accessing IBM Watson</a:t>
            </a:r>
            <a:endParaRPr lang="en-US" dirty="0"/>
          </a:p>
        </p:txBody>
      </p:sp>
      <p:pic>
        <p:nvPicPr>
          <p:cNvPr id="4" name="Picture 3" descr="Screenshot (112).png"/>
          <p:cNvPicPr>
            <a:picLocks noChangeAspect="1"/>
          </p:cNvPicPr>
          <p:nvPr/>
        </p:nvPicPr>
        <p:blipFill>
          <a:blip r:embed="rId2"/>
          <a:stretch>
            <a:fillRect/>
          </a:stretch>
        </p:blipFill>
        <p:spPr>
          <a:xfrm>
            <a:off x="0" y="1857364"/>
            <a:ext cx="9144000" cy="4553594"/>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642918"/>
            <a:ext cx="8229600" cy="614354"/>
          </a:xfrm>
        </p:spPr>
        <p:txBody>
          <a:bodyPr/>
          <a:lstStyle/>
          <a:p>
            <a:r>
              <a:rPr lang="en-IN" dirty="0" smtClean="0"/>
              <a:t>Writing Python code in IBM Watson notebook</a:t>
            </a:r>
            <a:endParaRPr lang="en-US" dirty="0"/>
          </a:p>
        </p:txBody>
      </p:sp>
      <p:pic>
        <p:nvPicPr>
          <p:cNvPr id="4" name="Picture 3" descr="Screenshot (113).png"/>
          <p:cNvPicPr>
            <a:picLocks noChangeAspect="1"/>
          </p:cNvPicPr>
          <p:nvPr/>
        </p:nvPicPr>
        <p:blipFill>
          <a:blip r:embed="rId2"/>
          <a:stretch>
            <a:fillRect/>
          </a:stretch>
        </p:blipFill>
        <p:spPr>
          <a:xfrm>
            <a:off x="0" y="1500174"/>
            <a:ext cx="9144000" cy="4381644"/>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99</TotalTime>
  <Words>363</Words>
  <Application>Microsoft Office PowerPoint</Application>
  <PresentationFormat>On-screen Show (4:3)</PresentationFormat>
  <Paragraphs>53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Opulent</vt:lpstr>
      <vt:lpstr>Slide 1</vt:lpstr>
      <vt:lpstr>INDEX</vt:lpstr>
      <vt:lpstr>Introduction</vt:lpstr>
      <vt:lpstr>NECESSITY OF THE PROJECT</vt:lpstr>
      <vt:lpstr>Project Requirements</vt:lpstr>
      <vt:lpstr>FLOW CHART</vt:lpstr>
      <vt:lpstr>Making Of The project</vt:lpstr>
      <vt:lpstr>Building ML Model</vt:lpstr>
      <vt:lpstr>Slide 9</vt:lpstr>
      <vt:lpstr>Creating UI</vt:lpstr>
      <vt:lpstr>Slide 11</vt:lpstr>
      <vt:lpstr>Slide 12</vt:lpstr>
      <vt:lpstr>Slide 13</vt:lpstr>
      <vt:lpstr>Future Scope</vt:lpstr>
      <vt:lpstr>Thankyou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Farooq Umar</dc:creator>
  <cp:lastModifiedBy>Farooq Umar</cp:lastModifiedBy>
  <cp:revision>14</cp:revision>
  <dcterms:created xsi:type="dcterms:W3CDTF">2020-07-14T05:14:11Z</dcterms:created>
  <dcterms:modified xsi:type="dcterms:W3CDTF">2020-07-14T15:02:49Z</dcterms:modified>
</cp:coreProperties>
</file>