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57" r:id="rId10"/>
    <p:sldId id="260" r:id="rId11"/>
    <p:sldId id="261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0BBE-C296-4070-BD10-C45E13346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26E12-306B-489A-886A-C6D373B4C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EA83C-56A2-4E0D-A0A5-E460E776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B052-20E7-401C-9028-7B621633A27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3DE0E-4F7B-4A06-8E82-42742C3D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D0F61-2713-41FE-92CF-7C5F7FB8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A993-192C-4C6B-8FBF-318E05FA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9098-EC18-4BA9-B487-F30B7450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486B1-07F5-4058-A777-684AEC58E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D554F-5EE8-4211-B935-82080CFE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B052-20E7-401C-9028-7B621633A27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F3BA-5F89-4609-9467-CB1772DF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F25D6-6D0C-4846-A165-5CD6D9BD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A993-192C-4C6B-8FBF-318E05FA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07803-8CBF-4518-A7A1-2BDECEF55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F4FE6-AA65-4373-A583-5987144DD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944F2-892D-45E4-928B-03EC4E48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B052-20E7-401C-9028-7B621633A27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18FC-3C2E-4BE9-A563-D413A0A8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90D3-2EB2-4E15-9B33-95A3C3D2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A993-192C-4C6B-8FBF-318E05FA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0C13-228A-4FB3-8626-A0582B78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D0843-7E51-4A5C-98EF-8736A7C8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72E2-B06B-45C0-BC36-AD4AEA52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B052-20E7-401C-9028-7B621633A27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D63A-E9B2-492A-B822-A1A27046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70D8-B9D4-4F86-9088-95626902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A993-192C-4C6B-8FBF-318E05FA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9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0E50-C7C7-4769-88D0-30FFB4CE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CF404-3CA3-4A4C-ABD1-526173A1E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0EE1-A215-42B6-A30D-4FB7048B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B052-20E7-401C-9028-7B621633A27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3CA64-D373-42C0-9482-F1F7834F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6B088-9E03-475B-9D73-3675054B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A993-192C-4C6B-8FBF-318E05FA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8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0669-F9BE-4CC3-A86C-DC382CD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ED05-948A-4AC3-A2A2-B8B80AF92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7F0C-2A83-4953-904C-D6B51ABF5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027E0-4483-4C45-9A8C-234A9A40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B052-20E7-401C-9028-7B621633A27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895D2-1252-487B-8A8F-2B07EE0E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E4879-0AED-450D-90E4-5413D908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A993-192C-4C6B-8FBF-318E05FA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95EF-0044-4D73-9ECF-00F2E187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C2C1A-8395-4614-B8F5-9F17BC631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93C95-CE7E-49E8-92FF-6B79939F4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C6D70-C787-42B8-A16F-96C86C349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C1C2F-F214-48BD-9B09-BAFC0702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69005-5C29-402F-B489-1C9CE6A9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B052-20E7-401C-9028-7B621633A27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8364B-E328-4B65-BDAC-014AE18D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722A3-B0DA-4664-A18A-68AA6D49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A993-192C-4C6B-8FBF-318E05FA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0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C1E8-0BE6-4F74-9854-F82FBBC3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72D39-EFA1-4F5E-A0C9-CA4D0CEF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B052-20E7-401C-9028-7B621633A27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B7163-3F33-4BA4-A7AA-E6E6BB8B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11746-AD02-450F-8201-5252DC50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A993-192C-4C6B-8FBF-318E05FA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52A6F-1A86-4533-919A-B838EC01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B052-20E7-401C-9028-7B621633A27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5C7D7-4D67-48E9-8214-AEE8AE16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B919-6CE5-4544-B1B1-FDE60A85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A993-192C-4C6B-8FBF-318E05FA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2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F628-54DA-496C-A683-7947EF1A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9BAE-B07A-4E5E-BE5E-ECBA721F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079FC-1708-4628-9BBE-F78502192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1C85F-9244-48FE-B57D-49DDCAE0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B052-20E7-401C-9028-7B621633A27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D0562-AA8B-43F5-84EB-27CE0A22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CFF7D-0BE2-4745-9A9D-0E2829C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A993-192C-4C6B-8FBF-318E05FA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EBF4-0B0D-4BB1-A130-53027CB3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0DDBC-22CB-4256-8FE8-825BE9559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14400-BB39-448F-9806-E7ED0A72F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C235B-5095-4B63-9133-AD7E2EC6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B052-20E7-401C-9028-7B621633A27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4B59F-6E77-4856-B119-5D2DA5BF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6DE13-E88B-4650-A3B1-746AA2CD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A993-192C-4C6B-8FBF-318E05FA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8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45A96-7212-4F42-865D-5446A824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A7EA2-CF7C-4650-AD7F-B05ED7EF7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9C57-E8CE-4BC6-895D-D45E25D87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B052-20E7-401C-9028-7B621633A27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4196B-D738-42DC-BE4D-0E7022D82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6F6E6-6FCF-4DD9-8FA6-70F24D820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3A993-192C-4C6B-8FBF-318E05FA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AD14-D5E8-4E65-AB37-09952DA53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C8323-DB38-4152-AB81-F0E4F220E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78223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DA7E-3F6E-4C95-9BB3-72F16501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syntax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79D6FE-1DF6-40C5-BED5-2D8DBB2DF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537" y="2239169"/>
            <a:ext cx="58769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7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C2A9-6471-4041-930B-3BD08F47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 in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D556-CB9C-414F-8F57-DEC283B6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Types of category in Datatypes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Numeric </a:t>
            </a:r>
          </a:p>
          <a:p>
            <a:r>
              <a:rPr lang="en-US" dirty="0"/>
              <a:t>Date and Time</a:t>
            </a:r>
          </a:p>
        </p:txBody>
      </p:sp>
    </p:spTree>
    <p:extLst>
      <p:ext uri="{BB962C8B-B14F-4D97-AF65-F5344CB8AC3E}">
        <p14:creationId xmlns:p14="http://schemas.microsoft.com/office/powerpoint/2010/main" val="94408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1DB4-431B-47D9-A6C7-263428E0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Datatypes in MySQL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79419-B907-4A28-A1A3-7A0709EA48EA}"/>
              </a:ext>
            </a:extLst>
          </p:cNvPr>
          <p:cNvSpPr/>
          <p:nvPr/>
        </p:nvSpPr>
        <p:spPr>
          <a:xfrm>
            <a:off x="7432158" y="5720316"/>
            <a:ext cx="127591" cy="127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92A76C0-3B7E-456B-853B-845F54F0A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170392"/>
              </p:ext>
            </p:extLst>
          </p:nvPr>
        </p:nvGraphicFramePr>
        <p:xfrm>
          <a:off x="1201479" y="1339703"/>
          <a:ext cx="9601200" cy="5153176"/>
        </p:xfrm>
        <a:graphic>
          <a:graphicData uri="http://schemas.openxmlformats.org/drawingml/2006/table">
            <a:tbl>
              <a:tblPr/>
              <a:tblGrid>
                <a:gridCol w="2877571">
                  <a:extLst>
                    <a:ext uri="{9D8B030D-6E8A-4147-A177-3AD203B41FA5}">
                      <a16:colId xmlns:a16="http://schemas.microsoft.com/office/drawing/2014/main" val="2004167043"/>
                    </a:ext>
                  </a:extLst>
                </a:gridCol>
                <a:gridCol w="6723629">
                  <a:extLst>
                    <a:ext uri="{9D8B030D-6E8A-4147-A177-3AD203B41FA5}">
                      <a16:colId xmlns:a16="http://schemas.microsoft.com/office/drawing/2014/main" val="2907342339"/>
                    </a:ext>
                  </a:extLst>
                </a:gridCol>
              </a:tblGrid>
              <a:tr h="245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Data type</a:t>
                      </a:r>
                    </a:p>
                  </a:txBody>
                  <a:tcPr marL="72522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Description</a:t>
                      </a:r>
                    </a:p>
                  </a:txBody>
                  <a:tcPr marL="36261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89131"/>
                  </a:ext>
                </a:extLst>
              </a:tr>
              <a:tr h="530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CHAR(size)</a:t>
                      </a:r>
                    </a:p>
                  </a:txBody>
                  <a:tcPr marL="72522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 FIXED length string (can contain letters, numbers, and special characters). The </a:t>
                      </a:r>
                      <a:r>
                        <a:rPr lang="en-US" sz="1050" i="1">
                          <a:effectLst/>
                        </a:rPr>
                        <a:t>size</a:t>
                      </a:r>
                      <a:r>
                        <a:rPr lang="en-US" sz="1050">
                          <a:effectLst/>
                        </a:rPr>
                        <a:t> parameter specifies the column length in characters - can be from 0 to 255. Default is 1</a:t>
                      </a:r>
                    </a:p>
                  </a:txBody>
                  <a:tcPr marL="36261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073143"/>
                  </a:ext>
                </a:extLst>
              </a:tr>
              <a:tr h="530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VARCHAR(size)</a:t>
                      </a:r>
                    </a:p>
                  </a:txBody>
                  <a:tcPr marL="72522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 VARIABLE length string (can contain letters, numbers, and special characters). The </a:t>
                      </a:r>
                      <a:r>
                        <a:rPr lang="en-US" sz="1050" i="1">
                          <a:effectLst/>
                        </a:rPr>
                        <a:t>size</a:t>
                      </a:r>
                      <a:r>
                        <a:rPr lang="en-US" sz="1050">
                          <a:effectLst/>
                        </a:rPr>
                        <a:t> parameter specifies the maximum string length in characters - can be from 0 to 65535</a:t>
                      </a:r>
                    </a:p>
                  </a:txBody>
                  <a:tcPr marL="36261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798386"/>
                  </a:ext>
                </a:extLst>
              </a:tr>
              <a:tr h="3961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BINARY(size)</a:t>
                      </a:r>
                    </a:p>
                  </a:txBody>
                  <a:tcPr marL="72522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Equal to CHAR(), but stores binary byte strings. The </a:t>
                      </a:r>
                      <a:r>
                        <a:rPr lang="en-US" sz="1050" i="1">
                          <a:effectLst/>
                        </a:rPr>
                        <a:t>size</a:t>
                      </a:r>
                      <a:r>
                        <a:rPr lang="en-US" sz="1050">
                          <a:effectLst/>
                        </a:rPr>
                        <a:t> parameter specifies the column length in bytes. Default is 1</a:t>
                      </a:r>
                    </a:p>
                  </a:txBody>
                  <a:tcPr marL="36261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009086"/>
                  </a:ext>
                </a:extLst>
              </a:tr>
              <a:tr h="3961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VARBINARY(size)</a:t>
                      </a:r>
                    </a:p>
                  </a:txBody>
                  <a:tcPr marL="72522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Equal to VARCHAR(), but stores binary byte strings. The </a:t>
                      </a:r>
                      <a:r>
                        <a:rPr lang="en-US" sz="1050" i="1">
                          <a:effectLst/>
                        </a:rPr>
                        <a:t>size</a:t>
                      </a:r>
                      <a:r>
                        <a:rPr lang="en-US" sz="1050">
                          <a:effectLst/>
                        </a:rPr>
                        <a:t> parameter specifies the maximum column length in bytes.</a:t>
                      </a:r>
                    </a:p>
                  </a:txBody>
                  <a:tcPr marL="36261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736576"/>
                  </a:ext>
                </a:extLst>
              </a:tr>
              <a:tr h="245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TINYBLOB</a:t>
                      </a:r>
                    </a:p>
                  </a:txBody>
                  <a:tcPr marL="72522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For BLOBs (Binary Large Objects). Max length: 255 bytes</a:t>
                      </a:r>
                    </a:p>
                  </a:txBody>
                  <a:tcPr marL="36261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958668"/>
                  </a:ext>
                </a:extLst>
              </a:tr>
              <a:tr h="245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TINYTEXT</a:t>
                      </a:r>
                    </a:p>
                  </a:txBody>
                  <a:tcPr marL="72522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Holds a string with a maximum length of 255 characters</a:t>
                      </a:r>
                    </a:p>
                  </a:txBody>
                  <a:tcPr marL="36261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52116"/>
                  </a:ext>
                </a:extLst>
              </a:tr>
              <a:tr h="245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TEXT(size)</a:t>
                      </a:r>
                    </a:p>
                  </a:txBody>
                  <a:tcPr marL="72522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Holds a string with a maximum length of 65,535 bytes</a:t>
                      </a:r>
                    </a:p>
                  </a:txBody>
                  <a:tcPr marL="36261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308142"/>
                  </a:ext>
                </a:extLst>
              </a:tr>
              <a:tr h="245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BLOB(size)</a:t>
                      </a:r>
                    </a:p>
                  </a:txBody>
                  <a:tcPr marL="72522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For BLOBs (Binary Large Objects). Holds up to 65,535 bytes of data</a:t>
                      </a:r>
                    </a:p>
                  </a:txBody>
                  <a:tcPr marL="36261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873325"/>
                  </a:ext>
                </a:extLst>
              </a:tr>
              <a:tr h="245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MEDIUMTEXT</a:t>
                      </a:r>
                    </a:p>
                  </a:txBody>
                  <a:tcPr marL="72522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Holds a string with a maximum length of 16,777,215 characters</a:t>
                      </a:r>
                    </a:p>
                  </a:txBody>
                  <a:tcPr marL="36261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611944"/>
                  </a:ext>
                </a:extLst>
              </a:tr>
              <a:tr h="245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MEDIUMBLOB</a:t>
                      </a:r>
                    </a:p>
                  </a:txBody>
                  <a:tcPr marL="72522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For BLOBs (Binary Large Objects). Holds up to 16,777,215 bytes of data</a:t>
                      </a:r>
                    </a:p>
                  </a:txBody>
                  <a:tcPr marL="36261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1051"/>
                  </a:ext>
                </a:extLst>
              </a:tr>
              <a:tr h="245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LONGTEXT</a:t>
                      </a:r>
                    </a:p>
                  </a:txBody>
                  <a:tcPr marL="72522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Holds a string with a maximum length of 4,294,967,295 characters</a:t>
                      </a:r>
                    </a:p>
                  </a:txBody>
                  <a:tcPr marL="36261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584972"/>
                  </a:ext>
                </a:extLst>
              </a:tr>
              <a:tr h="245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LONGBLOB</a:t>
                      </a:r>
                    </a:p>
                  </a:txBody>
                  <a:tcPr marL="72522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For BLOBs (Binary Large Objects). Holds up to 4,294,967,295 bytes of data</a:t>
                      </a:r>
                    </a:p>
                  </a:txBody>
                  <a:tcPr marL="36261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33147"/>
                  </a:ext>
                </a:extLst>
              </a:tr>
              <a:tr h="679144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ENUM(val1, val2, val3, ...)</a:t>
                      </a:r>
                    </a:p>
                  </a:txBody>
                  <a:tcPr marL="72522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 string object that can have only one value, chosen from a list of possible values. You can list up to 65535 values in an ENUM list. If a value is inserted that is not in the list, a blank value will be inserted. The values are sorted in the order you enter them</a:t>
                      </a:r>
                    </a:p>
                  </a:txBody>
                  <a:tcPr marL="36261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348978"/>
                  </a:ext>
                </a:extLst>
              </a:tr>
              <a:tr h="41408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SET(val1, val2, val3, ...)</a:t>
                      </a:r>
                    </a:p>
                  </a:txBody>
                  <a:tcPr marL="72522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A string object that can have 0 or more values, chosen from a list of possible values. You can list up to 64 values in a SET list</a:t>
                      </a:r>
                    </a:p>
                  </a:txBody>
                  <a:tcPr marL="36261" marR="36261" marT="36261" marB="362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27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16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69BC-773D-4F0F-8891-D9ACA4E9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1535"/>
          </a:xfrm>
        </p:spPr>
        <p:txBody>
          <a:bodyPr/>
          <a:lstStyle/>
          <a:p>
            <a:r>
              <a:rPr lang="en-US" dirty="0"/>
              <a:t>Numeric </a:t>
            </a:r>
            <a:r>
              <a:rPr lang="en-US" dirty="0" err="1"/>
              <a:t>DataTypes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1D8AA6-53BC-490F-9504-D936E68EC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960483"/>
              </p:ext>
            </p:extLst>
          </p:nvPr>
        </p:nvGraphicFramePr>
        <p:xfrm>
          <a:off x="838200" y="1541721"/>
          <a:ext cx="10698126" cy="5219751"/>
        </p:xfrm>
        <a:graphic>
          <a:graphicData uri="http://schemas.openxmlformats.org/drawingml/2006/table">
            <a:tbl>
              <a:tblPr/>
              <a:tblGrid>
                <a:gridCol w="3206330">
                  <a:extLst>
                    <a:ext uri="{9D8B030D-6E8A-4147-A177-3AD203B41FA5}">
                      <a16:colId xmlns:a16="http://schemas.microsoft.com/office/drawing/2014/main" val="1314891071"/>
                    </a:ext>
                  </a:extLst>
                </a:gridCol>
                <a:gridCol w="7491796">
                  <a:extLst>
                    <a:ext uri="{9D8B030D-6E8A-4147-A177-3AD203B41FA5}">
                      <a16:colId xmlns:a16="http://schemas.microsoft.com/office/drawing/2014/main" val="1927859765"/>
                    </a:ext>
                  </a:extLst>
                </a:gridCol>
              </a:tblGrid>
              <a:tr h="208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Data type</a:t>
                      </a:r>
                    </a:p>
                  </a:txBody>
                  <a:tcPr marL="48456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Description</a:t>
                      </a:r>
                    </a:p>
                  </a:txBody>
                  <a:tcPr marL="24228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33485"/>
                  </a:ext>
                </a:extLst>
              </a:tr>
              <a:tr h="36714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BIT(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8456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 bit-value type. The number of bits per value is specified in 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. The 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 parameter can hold a value from 1 to 64. The default value for 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 is 1.</a:t>
                      </a:r>
                    </a:p>
                  </a:txBody>
                  <a:tcPr marL="24228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56705"/>
                  </a:ext>
                </a:extLst>
              </a:tr>
              <a:tr h="36714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TINYINT(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8456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 very small integer. Signed range is from -128 to 127. Unsigned range is from 0 to 255. The 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 parameter specifies the maximum display width (which is 255)</a:t>
                      </a:r>
                    </a:p>
                  </a:txBody>
                  <a:tcPr marL="24228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610652"/>
                  </a:ext>
                </a:extLst>
              </a:tr>
              <a:tr h="208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BOOL</a:t>
                      </a:r>
                    </a:p>
                  </a:txBody>
                  <a:tcPr marL="48456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Zero is considered as false, nonzero values are considered as true.</a:t>
                      </a:r>
                    </a:p>
                  </a:txBody>
                  <a:tcPr marL="24228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209139"/>
                  </a:ext>
                </a:extLst>
              </a:tr>
              <a:tr h="208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BOOLEAN</a:t>
                      </a:r>
                    </a:p>
                  </a:txBody>
                  <a:tcPr marL="48456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Equal to BOOL</a:t>
                      </a:r>
                    </a:p>
                  </a:txBody>
                  <a:tcPr marL="24228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342416"/>
                  </a:ext>
                </a:extLst>
              </a:tr>
              <a:tr h="36714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SMALLINT(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8456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 small integer. Signed range is from -32768 to 32767. Unsigned range is from 0 to 65535. The 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 parameter specifies the maximum display width (which is 255)</a:t>
                      </a:r>
                    </a:p>
                  </a:txBody>
                  <a:tcPr marL="24228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702864"/>
                  </a:ext>
                </a:extLst>
              </a:tr>
              <a:tr h="36714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MEDIUMINT(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8456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 medium integer. Signed range is from -8388608 to 8388607. Unsigned range is from 0 to 16777215. The 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 parameter specifies the maximum display width (which is 255)</a:t>
                      </a:r>
                    </a:p>
                  </a:txBody>
                  <a:tcPr marL="24228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372022"/>
                  </a:ext>
                </a:extLst>
              </a:tr>
              <a:tr h="36714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INT(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8456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 medium integer. Signed range is from -2147483648 to 2147483647. Unsigned range is from 0 to 4294967295. The 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 parameter specifies the maximum display width (which is 255)</a:t>
                      </a:r>
                    </a:p>
                  </a:txBody>
                  <a:tcPr marL="24228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30449"/>
                  </a:ext>
                </a:extLst>
              </a:tr>
              <a:tr h="208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INTEGER(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8456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Equal to INT(size)</a:t>
                      </a:r>
                    </a:p>
                  </a:txBody>
                  <a:tcPr marL="24228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212050"/>
                  </a:ext>
                </a:extLst>
              </a:tr>
              <a:tr h="4129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BIGINT(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8456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 large integer. Signed range is from -9223372036854775808 to 9223372036854775807. Unsigned range is from 0 to 18446744073709551615. The 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 parameter specifies the maximum display width (which is 255)</a:t>
                      </a:r>
                    </a:p>
                  </a:txBody>
                  <a:tcPr marL="24228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38571"/>
                  </a:ext>
                </a:extLst>
              </a:tr>
              <a:tr h="4129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FLOAT(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, </a:t>
                      </a:r>
                      <a:r>
                        <a:rPr lang="en-US" sz="1000" i="1">
                          <a:effectLst/>
                        </a:rPr>
                        <a:t>d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8456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 floating point number. The total number of digits is specified in 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. The number of digits after the decimal point is specified in the </a:t>
                      </a:r>
                      <a:r>
                        <a:rPr lang="en-US" sz="1000" i="1">
                          <a:effectLst/>
                        </a:rPr>
                        <a:t>d</a:t>
                      </a:r>
                      <a:r>
                        <a:rPr lang="en-US" sz="1000">
                          <a:effectLst/>
                        </a:rPr>
                        <a:t> parameter. This syntax is deprecated in MySQL 8.0.17, and it will be removed in future MySQL versions</a:t>
                      </a:r>
                    </a:p>
                  </a:txBody>
                  <a:tcPr marL="24228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692707"/>
                  </a:ext>
                </a:extLst>
              </a:tr>
              <a:tr h="4129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FLOAT(</a:t>
                      </a:r>
                      <a:r>
                        <a:rPr lang="en-US" sz="1000" i="1">
                          <a:effectLst/>
                        </a:rPr>
                        <a:t>p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8456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 floating point number. MySQL uses the </a:t>
                      </a:r>
                      <a:r>
                        <a:rPr lang="en-US" sz="1000" i="1">
                          <a:effectLst/>
                        </a:rPr>
                        <a:t>p</a:t>
                      </a:r>
                      <a:r>
                        <a:rPr lang="en-US" sz="1000">
                          <a:effectLst/>
                        </a:rPr>
                        <a:t> value to determine whether to use FLOAT or DOUBLE for the resulting data type. If </a:t>
                      </a:r>
                      <a:r>
                        <a:rPr lang="en-US" sz="1000" i="1">
                          <a:effectLst/>
                        </a:rPr>
                        <a:t>p</a:t>
                      </a:r>
                      <a:r>
                        <a:rPr lang="en-US" sz="1000">
                          <a:effectLst/>
                        </a:rPr>
                        <a:t> is from 0 to 24, the data type becomes FLOAT(). If </a:t>
                      </a:r>
                      <a:r>
                        <a:rPr lang="en-US" sz="1000" i="1">
                          <a:effectLst/>
                        </a:rPr>
                        <a:t>p</a:t>
                      </a:r>
                      <a:r>
                        <a:rPr lang="en-US" sz="1000">
                          <a:effectLst/>
                        </a:rPr>
                        <a:t> is from 25 to 53, the data type becomes DOUBLE()</a:t>
                      </a:r>
                    </a:p>
                  </a:txBody>
                  <a:tcPr marL="24228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422582"/>
                  </a:ext>
                </a:extLst>
              </a:tr>
              <a:tr h="36714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DOUBLE(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, </a:t>
                      </a:r>
                      <a:r>
                        <a:rPr lang="en-US" sz="1000" i="1">
                          <a:effectLst/>
                        </a:rPr>
                        <a:t>d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8456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 normal-size floating point number. The total number of digits is specified in 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. The number of digits after the decimal point is specified in the </a:t>
                      </a:r>
                      <a:r>
                        <a:rPr lang="en-US" sz="1000" i="1">
                          <a:effectLst/>
                        </a:rPr>
                        <a:t>d</a:t>
                      </a:r>
                      <a:r>
                        <a:rPr lang="en-US" sz="1000">
                          <a:effectLst/>
                        </a:rPr>
                        <a:t> parameter</a:t>
                      </a:r>
                    </a:p>
                  </a:txBody>
                  <a:tcPr marL="24228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06693"/>
                  </a:ext>
                </a:extLst>
              </a:tr>
              <a:tr h="208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DOUBLE PRECISION(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, </a:t>
                      </a:r>
                      <a:r>
                        <a:rPr lang="en-US" sz="1000" i="1">
                          <a:effectLst/>
                        </a:rPr>
                        <a:t>d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8456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 </a:t>
                      </a:r>
                    </a:p>
                  </a:txBody>
                  <a:tcPr marL="24228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876704"/>
                  </a:ext>
                </a:extLst>
              </a:tr>
              <a:tr h="52553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DECIMAL(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, </a:t>
                      </a:r>
                      <a:r>
                        <a:rPr lang="en-US" sz="1000" i="1">
                          <a:effectLst/>
                        </a:rPr>
                        <a:t>d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8456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An exact fixed-point number. The total number of digits is specified in 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. The number of digits after the decimal point is specified in the </a:t>
                      </a:r>
                      <a:r>
                        <a:rPr lang="en-US" sz="1000" i="1">
                          <a:effectLst/>
                        </a:rPr>
                        <a:t>d</a:t>
                      </a:r>
                      <a:r>
                        <a:rPr lang="en-US" sz="1000">
                          <a:effectLst/>
                        </a:rPr>
                        <a:t> parameter. The maximum number for 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 is 65. The maximum number for </a:t>
                      </a:r>
                      <a:r>
                        <a:rPr lang="en-US" sz="1000" i="1">
                          <a:effectLst/>
                        </a:rPr>
                        <a:t>d</a:t>
                      </a:r>
                      <a:r>
                        <a:rPr lang="en-US" sz="1000">
                          <a:effectLst/>
                        </a:rPr>
                        <a:t> is 30. The default value for 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 is 10. The default value for </a:t>
                      </a:r>
                      <a:r>
                        <a:rPr lang="en-US" sz="1000" i="1">
                          <a:effectLst/>
                        </a:rPr>
                        <a:t>d</a:t>
                      </a:r>
                      <a:r>
                        <a:rPr lang="en-US" sz="1000">
                          <a:effectLst/>
                        </a:rPr>
                        <a:t> is 0.</a:t>
                      </a:r>
                    </a:p>
                  </a:txBody>
                  <a:tcPr marL="24228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89718"/>
                  </a:ext>
                </a:extLst>
              </a:tr>
              <a:tr h="208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DEC(</a:t>
                      </a:r>
                      <a:r>
                        <a:rPr lang="en-US" sz="1000" i="1">
                          <a:effectLst/>
                        </a:rPr>
                        <a:t>size</a:t>
                      </a:r>
                      <a:r>
                        <a:rPr lang="en-US" sz="1000">
                          <a:effectLst/>
                        </a:rPr>
                        <a:t>, </a:t>
                      </a:r>
                      <a:r>
                        <a:rPr lang="en-US" sz="1000" i="1">
                          <a:effectLst/>
                        </a:rPr>
                        <a:t>d</a:t>
                      </a:r>
                      <a:r>
                        <a:rPr lang="en-US" sz="1000">
                          <a:effectLst/>
                        </a:rPr>
                        <a:t>)</a:t>
                      </a:r>
                    </a:p>
                  </a:txBody>
                  <a:tcPr marL="48456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Equal to DECIMAL(</a:t>
                      </a:r>
                      <a:r>
                        <a:rPr lang="en-US" sz="1000" dirty="0" err="1">
                          <a:effectLst/>
                        </a:rPr>
                        <a:t>size,d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24228" marR="24228" marT="24228" marB="2422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57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22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CBB8-79A3-4671-97C0-9F636167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MySQL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4B720A-7A98-46D9-AD4B-8F66FAAAB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135" y="2072053"/>
            <a:ext cx="7415655" cy="37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5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482E-25E6-47F8-82EF-EA8087F5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794BB8-6F90-4108-8710-E6FFC8727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2" y="1915319"/>
            <a:ext cx="89439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8BD1-96E5-4C07-B393-C48AA27E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DBMS?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9AD153-363C-4F29-98C0-8498A3E4C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594" y="1881649"/>
            <a:ext cx="89630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280C-8BA9-46DD-835D-DC43FA28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Management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24D22E-E711-4EBA-A78B-CEB790305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282" y="1825625"/>
            <a:ext cx="85794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2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5C6C-180D-4727-A062-BCF13589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F0FF19-1CA6-4343-8E1F-16791AC39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109" y="2015110"/>
            <a:ext cx="9267825" cy="43338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5C38DB-2828-419D-9F0E-76C2AA8E9FFE}"/>
              </a:ext>
            </a:extLst>
          </p:cNvPr>
          <p:cNvSpPr txBox="1">
            <a:spLocks/>
          </p:cNvSpPr>
          <p:nvPr/>
        </p:nvSpPr>
        <p:spPr>
          <a:xfrm>
            <a:off x="944526" y="1510443"/>
            <a:ext cx="4570228" cy="504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Relational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62753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ADA1-1A4E-4BF2-9C4B-E5F58989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572B4C-9528-4B49-A46A-47A665F05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987" y="2696369"/>
            <a:ext cx="5534025" cy="26098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A7985AB-A325-40D6-ADE5-99553D48F929}"/>
              </a:ext>
            </a:extLst>
          </p:cNvPr>
          <p:cNvSpPr txBox="1">
            <a:spLocks/>
          </p:cNvSpPr>
          <p:nvPr/>
        </p:nvSpPr>
        <p:spPr>
          <a:xfrm>
            <a:off x="944526" y="1510443"/>
            <a:ext cx="4570228" cy="504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   Relational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79069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56DB-5B6B-4A99-83CB-552D4715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MySQL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F21EC-F4D6-444C-AA97-A7BB4468F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298" y="1945758"/>
            <a:ext cx="9712177" cy="39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BD6A-86C8-4EBC-BBD7-A1AFF2BB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Table?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92023F-EF3F-40EA-8E44-F1FEFDA1B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2" y="2006803"/>
            <a:ext cx="92868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612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MY SQL</vt:lpstr>
      <vt:lpstr>What is MySQL</vt:lpstr>
      <vt:lpstr>What is Database?</vt:lpstr>
      <vt:lpstr>What is DBMS?</vt:lpstr>
      <vt:lpstr>Relational Database Management System</vt:lpstr>
      <vt:lpstr>Two types of Database</vt:lpstr>
      <vt:lpstr>NoSQL</vt:lpstr>
      <vt:lpstr>Advantages Of MySQL</vt:lpstr>
      <vt:lpstr>How to create Table?</vt:lpstr>
      <vt:lpstr>Create Table syntax</vt:lpstr>
      <vt:lpstr>Datatypes in Mysql</vt:lpstr>
      <vt:lpstr>String Datatypes in MySQL</vt:lpstr>
      <vt:lpstr>Numeric DataTypes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Aleena Lateef</dc:creator>
  <cp:lastModifiedBy>Aleena Lateef</cp:lastModifiedBy>
  <cp:revision>12</cp:revision>
  <dcterms:created xsi:type="dcterms:W3CDTF">2022-12-02T10:40:25Z</dcterms:created>
  <dcterms:modified xsi:type="dcterms:W3CDTF">2022-12-03T14:35:33Z</dcterms:modified>
</cp:coreProperties>
</file>