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544"/>
    <a:srgbClr val="012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varScale="1">
        <p:scale>
          <a:sx n="115" d="100"/>
          <a:sy n="115" d="100"/>
        </p:scale>
        <p:origin x="253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B3BC97-3BC0-40FA-81A1-72ED287ACE70}" type="datetimeFigureOut">
              <a:rPr lang="it-IT" smtClean="0"/>
              <a:t>18/05/2025</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7DCE21-79B5-4811-BC3D-F29F7D0DE1B1}" type="slidenum">
              <a:rPr lang="it-IT" smtClean="0"/>
              <a:t>‹N›</a:t>
            </a:fld>
            <a:endParaRPr lang="it-IT" dirty="0"/>
          </a:p>
        </p:txBody>
      </p:sp>
    </p:spTree>
    <p:extLst>
      <p:ext uri="{BB962C8B-B14F-4D97-AF65-F5344CB8AC3E}">
        <p14:creationId xmlns:p14="http://schemas.microsoft.com/office/powerpoint/2010/main" val="35885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87DCE21-79B5-4811-BC3D-F29F7D0DE1B1}" type="slidenum">
              <a:rPr lang="it-IT" smtClean="0"/>
              <a:t>4</a:t>
            </a:fld>
            <a:endParaRPr lang="it-IT" dirty="0"/>
          </a:p>
        </p:txBody>
      </p:sp>
    </p:spTree>
    <p:extLst>
      <p:ext uri="{BB962C8B-B14F-4D97-AF65-F5344CB8AC3E}">
        <p14:creationId xmlns:p14="http://schemas.microsoft.com/office/powerpoint/2010/main" val="1248826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6F86FA-B4E5-551B-7F98-8A29D26F6009}"/>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AF127AAB-03B0-2C51-4D7A-278EEAE419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CA65D83-8397-CEAE-1447-2F423047BE8E}"/>
              </a:ext>
            </a:extLst>
          </p:cNvPr>
          <p:cNvSpPr>
            <a:spLocks noGrp="1"/>
          </p:cNvSpPr>
          <p:nvPr>
            <p:ph type="dt" sz="half" idx="10"/>
          </p:nvPr>
        </p:nvSpPr>
        <p:spPr/>
        <p:txBody>
          <a:bodyPr/>
          <a:lstStyle/>
          <a:p>
            <a:fld id="{C94D923A-9170-4643-B378-C6ADCBE8E107}" type="datetimeFigureOut">
              <a:rPr lang="it-IT" smtClean="0"/>
              <a:t>18/05/2025</a:t>
            </a:fld>
            <a:endParaRPr lang="it-IT" dirty="0"/>
          </a:p>
        </p:txBody>
      </p:sp>
      <p:sp>
        <p:nvSpPr>
          <p:cNvPr id="5" name="Segnaposto piè di pagina 4">
            <a:extLst>
              <a:ext uri="{FF2B5EF4-FFF2-40B4-BE49-F238E27FC236}">
                <a16:creationId xmlns:a16="http://schemas.microsoft.com/office/drawing/2014/main" id="{35A0B8AE-CB01-33A6-64AF-DF327E015290}"/>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FF983D5C-F479-3C5E-F719-B4FDCD575615}"/>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2513666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448C88-4A72-AD1A-49B4-8ABA8A59E3E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CA5496A-6B2C-0983-8C4D-B22FA9ECED2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98996C6-1A8A-E55B-AC82-A8F71EDF30E0}"/>
              </a:ext>
            </a:extLst>
          </p:cNvPr>
          <p:cNvSpPr>
            <a:spLocks noGrp="1"/>
          </p:cNvSpPr>
          <p:nvPr>
            <p:ph type="dt" sz="half" idx="10"/>
          </p:nvPr>
        </p:nvSpPr>
        <p:spPr/>
        <p:txBody>
          <a:bodyPr/>
          <a:lstStyle/>
          <a:p>
            <a:fld id="{C94D923A-9170-4643-B378-C6ADCBE8E107}" type="datetimeFigureOut">
              <a:rPr lang="it-IT" smtClean="0"/>
              <a:t>18/05/2025</a:t>
            </a:fld>
            <a:endParaRPr lang="it-IT" dirty="0"/>
          </a:p>
        </p:txBody>
      </p:sp>
      <p:sp>
        <p:nvSpPr>
          <p:cNvPr id="5" name="Segnaposto piè di pagina 4">
            <a:extLst>
              <a:ext uri="{FF2B5EF4-FFF2-40B4-BE49-F238E27FC236}">
                <a16:creationId xmlns:a16="http://schemas.microsoft.com/office/drawing/2014/main" id="{D5F7C4D9-6262-C5DE-1151-226B91953BF1}"/>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BF6A1A8D-B25C-A696-C7F8-6D97A9F39C20}"/>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348339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E31AEF2-04D1-EEF3-76C2-9356649D94F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782E9D0-E7DA-E230-F313-D07271BDEC3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0B68265-919F-DB01-8190-3871C38C14D1}"/>
              </a:ext>
            </a:extLst>
          </p:cNvPr>
          <p:cNvSpPr>
            <a:spLocks noGrp="1"/>
          </p:cNvSpPr>
          <p:nvPr>
            <p:ph type="dt" sz="half" idx="10"/>
          </p:nvPr>
        </p:nvSpPr>
        <p:spPr/>
        <p:txBody>
          <a:bodyPr/>
          <a:lstStyle/>
          <a:p>
            <a:fld id="{C94D923A-9170-4643-B378-C6ADCBE8E107}" type="datetimeFigureOut">
              <a:rPr lang="it-IT" smtClean="0"/>
              <a:t>18/05/2025</a:t>
            </a:fld>
            <a:endParaRPr lang="it-IT" dirty="0"/>
          </a:p>
        </p:txBody>
      </p:sp>
      <p:sp>
        <p:nvSpPr>
          <p:cNvPr id="5" name="Segnaposto piè di pagina 4">
            <a:extLst>
              <a:ext uri="{FF2B5EF4-FFF2-40B4-BE49-F238E27FC236}">
                <a16:creationId xmlns:a16="http://schemas.microsoft.com/office/drawing/2014/main" id="{A1B13712-EC02-F876-5EEF-5B5ABEC730ED}"/>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7873970E-8D69-1DA0-1C28-17947A7473D7}"/>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1981883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DD81D9-022C-AF5B-907F-1464495FE33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3D0DC1C-A90C-A4F7-777F-DD6AECFF22F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F3BAF0C-0B0A-BE98-4359-913610680625}"/>
              </a:ext>
            </a:extLst>
          </p:cNvPr>
          <p:cNvSpPr>
            <a:spLocks noGrp="1"/>
          </p:cNvSpPr>
          <p:nvPr>
            <p:ph type="dt" sz="half" idx="10"/>
          </p:nvPr>
        </p:nvSpPr>
        <p:spPr/>
        <p:txBody>
          <a:bodyPr/>
          <a:lstStyle/>
          <a:p>
            <a:fld id="{C94D923A-9170-4643-B378-C6ADCBE8E107}" type="datetimeFigureOut">
              <a:rPr lang="it-IT" smtClean="0"/>
              <a:t>18/05/2025</a:t>
            </a:fld>
            <a:endParaRPr lang="it-IT" dirty="0"/>
          </a:p>
        </p:txBody>
      </p:sp>
      <p:sp>
        <p:nvSpPr>
          <p:cNvPr id="5" name="Segnaposto piè di pagina 4">
            <a:extLst>
              <a:ext uri="{FF2B5EF4-FFF2-40B4-BE49-F238E27FC236}">
                <a16:creationId xmlns:a16="http://schemas.microsoft.com/office/drawing/2014/main" id="{D748E126-8BC6-D1FE-19C4-1B9EB0C0C3BF}"/>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6B7F554B-9B53-2580-49BD-F7FC099619DC}"/>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2784816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4D7771-81AB-9906-5F03-D52AE23BD28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C61A854-D8C8-C58C-18F3-9F6EF3B858F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09FFCA9-B1A1-D09F-D06A-2D28C1EFAF2D}"/>
              </a:ext>
            </a:extLst>
          </p:cNvPr>
          <p:cNvSpPr>
            <a:spLocks noGrp="1"/>
          </p:cNvSpPr>
          <p:nvPr>
            <p:ph type="dt" sz="half" idx="10"/>
          </p:nvPr>
        </p:nvSpPr>
        <p:spPr/>
        <p:txBody>
          <a:bodyPr/>
          <a:lstStyle/>
          <a:p>
            <a:fld id="{C94D923A-9170-4643-B378-C6ADCBE8E107}" type="datetimeFigureOut">
              <a:rPr lang="it-IT" smtClean="0"/>
              <a:t>18/05/2025</a:t>
            </a:fld>
            <a:endParaRPr lang="it-IT" dirty="0"/>
          </a:p>
        </p:txBody>
      </p:sp>
      <p:sp>
        <p:nvSpPr>
          <p:cNvPr id="5" name="Segnaposto piè di pagina 4">
            <a:extLst>
              <a:ext uri="{FF2B5EF4-FFF2-40B4-BE49-F238E27FC236}">
                <a16:creationId xmlns:a16="http://schemas.microsoft.com/office/drawing/2014/main" id="{EBECCB59-B09B-A388-FF57-FD455C287D18}"/>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B80237CB-9864-F62F-A3ED-B0ED055DD7EC}"/>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2604551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423A84-6395-F169-B374-038C99D74AF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47FEBFF-2757-A85E-3A02-862B5F33D0D6}"/>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4E3BB7B-D187-4720-A8C2-D5FEB30228C3}"/>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B53E8BF-F280-82C6-F2D6-F20FAF0B87E0}"/>
              </a:ext>
            </a:extLst>
          </p:cNvPr>
          <p:cNvSpPr>
            <a:spLocks noGrp="1"/>
          </p:cNvSpPr>
          <p:nvPr>
            <p:ph type="dt" sz="half" idx="10"/>
          </p:nvPr>
        </p:nvSpPr>
        <p:spPr/>
        <p:txBody>
          <a:bodyPr/>
          <a:lstStyle/>
          <a:p>
            <a:fld id="{C94D923A-9170-4643-B378-C6ADCBE8E107}" type="datetimeFigureOut">
              <a:rPr lang="it-IT" smtClean="0"/>
              <a:t>18/05/2025</a:t>
            </a:fld>
            <a:endParaRPr lang="it-IT" dirty="0"/>
          </a:p>
        </p:txBody>
      </p:sp>
      <p:sp>
        <p:nvSpPr>
          <p:cNvPr id="6" name="Segnaposto piè di pagina 5">
            <a:extLst>
              <a:ext uri="{FF2B5EF4-FFF2-40B4-BE49-F238E27FC236}">
                <a16:creationId xmlns:a16="http://schemas.microsoft.com/office/drawing/2014/main" id="{AAF56E23-7179-2BBF-EC67-84C5047E56FC}"/>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1E366828-E4D8-9CD1-8FE7-E5283D858A49}"/>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618069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62CDB2-D400-3D1C-146D-DA9E7760C811}"/>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88E0FAD-8686-CE11-89EA-4355DD0EAF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57A2025-95F0-DF85-37DA-A5DC131163F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4E3EB82-892D-6F9F-C3FD-15DA495432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1C909D12-27D8-352B-2747-CDB42B0FE52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F45FE33-C28F-E419-99F4-12D881167521}"/>
              </a:ext>
            </a:extLst>
          </p:cNvPr>
          <p:cNvSpPr>
            <a:spLocks noGrp="1"/>
          </p:cNvSpPr>
          <p:nvPr>
            <p:ph type="dt" sz="half" idx="10"/>
          </p:nvPr>
        </p:nvSpPr>
        <p:spPr/>
        <p:txBody>
          <a:bodyPr/>
          <a:lstStyle/>
          <a:p>
            <a:fld id="{C94D923A-9170-4643-B378-C6ADCBE8E107}" type="datetimeFigureOut">
              <a:rPr lang="it-IT" smtClean="0"/>
              <a:t>18/05/2025</a:t>
            </a:fld>
            <a:endParaRPr lang="it-IT" dirty="0"/>
          </a:p>
        </p:txBody>
      </p:sp>
      <p:sp>
        <p:nvSpPr>
          <p:cNvPr id="8" name="Segnaposto piè di pagina 7">
            <a:extLst>
              <a:ext uri="{FF2B5EF4-FFF2-40B4-BE49-F238E27FC236}">
                <a16:creationId xmlns:a16="http://schemas.microsoft.com/office/drawing/2014/main" id="{FDAFE3EA-B94E-6D60-6DE1-62C70599BFFB}"/>
              </a:ext>
            </a:extLst>
          </p:cNvPr>
          <p:cNvSpPr>
            <a:spLocks noGrp="1"/>
          </p:cNvSpPr>
          <p:nvPr>
            <p:ph type="ftr" sz="quarter" idx="11"/>
          </p:nvPr>
        </p:nvSpPr>
        <p:spPr/>
        <p:txBody>
          <a:bodyPr/>
          <a:lstStyle/>
          <a:p>
            <a:endParaRPr lang="it-IT" dirty="0"/>
          </a:p>
        </p:txBody>
      </p:sp>
      <p:sp>
        <p:nvSpPr>
          <p:cNvPr id="9" name="Segnaposto numero diapositiva 8">
            <a:extLst>
              <a:ext uri="{FF2B5EF4-FFF2-40B4-BE49-F238E27FC236}">
                <a16:creationId xmlns:a16="http://schemas.microsoft.com/office/drawing/2014/main" id="{3B9AA8D6-AD82-C716-90A4-8E24B3254ACC}"/>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3911282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E1A144-477C-657D-4D55-15FA474D3BD9}"/>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6E2FCF9-3780-0EC9-D0E6-4A7D0223FC1F}"/>
              </a:ext>
            </a:extLst>
          </p:cNvPr>
          <p:cNvSpPr>
            <a:spLocks noGrp="1"/>
          </p:cNvSpPr>
          <p:nvPr>
            <p:ph type="dt" sz="half" idx="10"/>
          </p:nvPr>
        </p:nvSpPr>
        <p:spPr/>
        <p:txBody>
          <a:bodyPr/>
          <a:lstStyle/>
          <a:p>
            <a:fld id="{C94D923A-9170-4643-B378-C6ADCBE8E107}" type="datetimeFigureOut">
              <a:rPr lang="it-IT" smtClean="0"/>
              <a:t>18/05/2025</a:t>
            </a:fld>
            <a:endParaRPr lang="it-IT" dirty="0"/>
          </a:p>
        </p:txBody>
      </p:sp>
      <p:sp>
        <p:nvSpPr>
          <p:cNvPr id="4" name="Segnaposto piè di pagina 3">
            <a:extLst>
              <a:ext uri="{FF2B5EF4-FFF2-40B4-BE49-F238E27FC236}">
                <a16:creationId xmlns:a16="http://schemas.microsoft.com/office/drawing/2014/main" id="{4A1CA663-6086-09BF-9440-2022D3232840}"/>
              </a:ext>
            </a:extLst>
          </p:cNvPr>
          <p:cNvSpPr>
            <a:spLocks noGrp="1"/>
          </p:cNvSpPr>
          <p:nvPr>
            <p:ph type="ftr" sz="quarter" idx="11"/>
          </p:nvPr>
        </p:nvSpPr>
        <p:spPr/>
        <p:txBody>
          <a:bodyPr/>
          <a:lstStyle/>
          <a:p>
            <a:endParaRPr lang="it-IT" dirty="0"/>
          </a:p>
        </p:txBody>
      </p:sp>
      <p:sp>
        <p:nvSpPr>
          <p:cNvPr id="5" name="Segnaposto numero diapositiva 4">
            <a:extLst>
              <a:ext uri="{FF2B5EF4-FFF2-40B4-BE49-F238E27FC236}">
                <a16:creationId xmlns:a16="http://schemas.microsoft.com/office/drawing/2014/main" id="{62DD6A0E-C77B-3EA9-042B-E5C2B019A613}"/>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51273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DAC865FF-BC81-01FF-B94A-0E409589C99F}"/>
              </a:ext>
            </a:extLst>
          </p:cNvPr>
          <p:cNvSpPr>
            <a:spLocks noGrp="1"/>
          </p:cNvSpPr>
          <p:nvPr>
            <p:ph type="dt" sz="half" idx="10"/>
          </p:nvPr>
        </p:nvSpPr>
        <p:spPr/>
        <p:txBody>
          <a:bodyPr/>
          <a:lstStyle/>
          <a:p>
            <a:fld id="{C94D923A-9170-4643-B378-C6ADCBE8E107}" type="datetimeFigureOut">
              <a:rPr lang="it-IT" smtClean="0"/>
              <a:t>18/05/2025</a:t>
            </a:fld>
            <a:endParaRPr lang="it-IT" dirty="0"/>
          </a:p>
        </p:txBody>
      </p:sp>
      <p:sp>
        <p:nvSpPr>
          <p:cNvPr id="3" name="Segnaposto piè di pagina 2">
            <a:extLst>
              <a:ext uri="{FF2B5EF4-FFF2-40B4-BE49-F238E27FC236}">
                <a16:creationId xmlns:a16="http://schemas.microsoft.com/office/drawing/2014/main" id="{5398A934-515E-0D91-C499-677CDC830FFA}"/>
              </a:ext>
            </a:extLst>
          </p:cNvPr>
          <p:cNvSpPr>
            <a:spLocks noGrp="1"/>
          </p:cNvSpPr>
          <p:nvPr>
            <p:ph type="ftr" sz="quarter" idx="11"/>
          </p:nvPr>
        </p:nvSpPr>
        <p:spPr/>
        <p:txBody>
          <a:bodyPr/>
          <a:lstStyle/>
          <a:p>
            <a:endParaRPr lang="it-IT" dirty="0"/>
          </a:p>
        </p:txBody>
      </p:sp>
      <p:sp>
        <p:nvSpPr>
          <p:cNvPr id="4" name="Segnaposto numero diapositiva 3">
            <a:extLst>
              <a:ext uri="{FF2B5EF4-FFF2-40B4-BE49-F238E27FC236}">
                <a16:creationId xmlns:a16="http://schemas.microsoft.com/office/drawing/2014/main" id="{0A1F2E65-53DD-D7FA-D103-73D209682DC5}"/>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34265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8E61C9-B57F-7256-F482-70B7B75CDF3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3BA319B-A6F3-0A22-1169-E58C1C38C0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CA198A6E-724D-9572-3543-E7A820D180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AA0D9B9-C82B-401A-ED4A-C5E3A5AF0793}"/>
              </a:ext>
            </a:extLst>
          </p:cNvPr>
          <p:cNvSpPr>
            <a:spLocks noGrp="1"/>
          </p:cNvSpPr>
          <p:nvPr>
            <p:ph type="dt" sz="half" idx="10"/>
          </p:nvPr>
        </p:nvSpPr>
        <p:spPr/>
        <p:txBody>
          <a:bodyPr/>
          <a:lstStyle/>
          <a:p>
            <a:fld id="{C94D923A-9170-4643-B378-C6ADCBE8E107}" type="datetimeFigureOut">
              <a:rPr lang="it-IT" smtClean="0"/>
              <a:t>18/05/2025</a:t>
            </a:fld>
            <a:endParaRPr lang="it-IT" dirty="0"/>
          </a:p>
        </p:txBody>
      </p:sp>
      <p:sp>
        <p:nvSpPr>
          <p:cNvPr id="6" name="Segnaposto piè di pagina 5">
            <a:extLst>
              <a:ext uri="{FF2B5EF4-FFF2-40B4-BE49-F238E27FC236}">
                <a16:creationId xmlns:a16="http://schemas.microsoft.com/office/drawing/2014/main" id="{79D14188-B702-ABED-D8E4-CFE1CF40518A}"/>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ED363A7F-4761-850F-0F44-78F434F49439}"/>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721143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0DCC53-CCAE-F14D-3EDE-4C638CACEA9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DADE50A-DFBC-D2DB-AA40-4787E24AB0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2D5D5701-BC17-0C35-0E5B-570C591DD2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8BD728E-CDA9-6B0C-E512-ABB14981FA56}"/>
              </a:ext>
            </a:extLst>
          </p:cNvPr>
          <p:cNvSpPr>
            <a:spLocks noGrp="1"/>
          </p:cNvSpPr>
          <p:nvPr>
            <p:ph type="dt" sz="half" idx="10"/>
          </p:nvPr>
        </p:nvSpPr>
        <p:spPr/>
        <p:txBody>
          <a:bodyPr/>
          <a:lstStyle/>
          <a:p>
            <a:fld id="{C94D923A-9170-4643-B378-C6ADCBE8E107}" type="datetimeFigureOut">
              <a:rPr lang="it-IT" smtClean="0"/>
              <a:t>18/05/2025</a:t>
            </a:fld>
            <a:endParaRPr lang="it-IT" dirty="0"/>
          </a:p>
        </p:txBody>
      </p:sp>
      <p:sp>
        <p:nvSpPr>
          <p:cNvPr id="6" name="Segnaposto piè di pagina 5">
            <a:extLst>
              <a:ext uri="{FF2B5EF4-FFF2-40B4-BE49-F238E27FC236}">
                <a16:creationId xmlns:a16="http://schemas.microsoft.com/office/drawing/2014/main" id="{62001640-4C53-7D8F-3724-FB53DA38FC5B}"/>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DA77F129-5D2A-57D7-81EB-A33C5E27354B}"/>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3717838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606F131-B92C-B372-A68B-BA44444B4B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010C3A2-E09B-0FE1-F34F-6F8562EF84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6E797A4-474B-CD66-8649-2467A82531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94D923A-9170-4643-B378-C6ADCBE8E107}" type="datetimeFigureOut">
              <a:rPr lang="it-IT" smtClean="0"/>
              <a:t>18/05/2025</a:t>
            </a:fld>
            <a:endParaRPr lang="it-IT" dirty="0"/>
          </a:p>
        </p:txBody>
      </p:sp>
      <p:sp>
        <p:nvSpPr>
          <p:cNvPr id="5" name="Segnaposto piè di pagina 4">
            <a:extLst>
              <a:ext uri="{FF2B5EF4-FFF2-40B4-BE49-F238E27FC236}">
                <a16:creationId xmlns:a16="http://schemas.microsoft.com/office/drawing/2014/main" id="{2186D82B-1A03-0E9F-D109-6174E33C64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dirty="0"/>
          </a:p>
        </p:txBody>
      </p:sp>
      <p:sp>
        <p:nvSpPr>
          <p:cNvPr id="6" name="Segnaposto numero diapositiva 5">
            <a:extLst>
              <a:ext uri="{FF2B5EF4-FFF2-40B4-BE49-F238E27FC236}">
                <a16:creationId xmlns:a16="http://schemas.microsoft.com/office/drawing/2014/main" id="{D4906E95-7013-ED13-AEF5-B64D776667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3C2191-5E1B-4052-B88F-3D075D194DA3}" type="slidenum">
              <a:rPr lang="it-IT" smtClean="0"/>
              <a:t>‹N›</a:t>
            </a:fld>
            <a:endParaRPr lang="it-IT" dirty="0"/>
          </a:p>
        </p:txBody>
      </p:sp>
    </p:spTree>
    <p:extLst>
      <p:ext uri="{BB962C8B-B14F-4D97-AF65-F5344CB8AC3E}">
        <p14:creationId xmlns:p14="http://schemas.microsoft.com/office/powerpoint/2010/main" val="1525470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aleeric/Splunk-DNSGuard-AI" TargetMode="Externa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p:cNvGrpSpPr/>
        <p:nvPr/>
      </p:nvGrpSpPr>
      <p:grpSpPr>
        <a:xfrm>
          <a:off x="0" y="0"/>
          <a:ext cx="0" cy="0"/>
          <a:chOff x="0" y="0"/>
          <a:chExt cx="0" cy="0"/>
        </a:xfrm>
      </p:grpSpPr>
      <p:pic>
        <p:nvPicPr>
          <p:cNvPr id="6" name="Immagine 5" descr="Immagine che contiene simbolo, logo, cerchio, Elementi grafici&#10;&#10;Il contenuto generato dall'IA potrebbe non essere corretto.">
            <a:extLst>
              <a:ext uri="{FF2B5EF4-FFF2-40B4-BE49-F238E27FC236}">
                <a16:creationId xmlns:a16="http://schemas.microsoft.com/office/drawing/2014/main" id="{DF3DAECE-519B-7F6C-93A0-9D41D79E6D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3418" y="1637677"/>
            <a:ext cx="3313043" cy="3313043"/>
          </a:xfrm>
          <a:prstGeom prst="rect">
            <a:avLst/>
          </a:prstGeom>
        </p:spPr>
      </p:pic>
      <p:sp>
        <p:nvSpPr>
          <p:cNvPr id="8" name="CasellaDiTesto 7">
            <a:extLst>
              <a:ext uri="{FF2B5EF4-FFF2-40B4-BE49-F238E27FC236}">
                <a16:creationId xmlns:a16="http://schemas.microsoft.com/office/drawing/2014/main" id="{2981C0B6-B67B-6617-3933-54E7122E25B7}"/>
              </a:ext>
            </a:extLst>
          </p:cNvPr>
          <p:cNvSpPr txBox="1"/>
          <p:nvPr/>
        </p:nvSpPr>
        <p:spPr>
          <a:xfrm>
            <a:off x="5045764" y="2286697"/>
            <a:ext cx="3992219" cy="923330"/>
          </a:xfrm>
          <a:prstGeom prst="rect">
            <a:avLst/>
          </a:prstGeom>
          <a:noFill/>
        </p:spPr>
        <p:txBody>
          <a:bodyPr wrap="square" rtlCol="0">
            <a:spAutoFit/>
          </a:bodyPr>
          <a:lstStyle/>
          <a:p>
            <a:r>
              <a:rPr lang="it-IT" sz="5400" b="1" spc="-300" dirty="0">
                <a:solidFill>
                  <a:schemeClr val="bg1"/>
                </a:solidFill>
              </a:rPr>
              <a:t>DNS Guard AI</a:t>
            </a:r>
          </a:p>
        </p:txBody>
      </p:sp>
      <p:sp>
        <p:nvSpPr>
          <p:cNvPr id="10" name="CasellaDiTesto 9">
            <a:extLst>
              <a:ext uri="{FF2B5EF4-FFF2-40B4-BE49-F238E27FC236}">
                <a16:creationId xmlns:a16="http://schemas.microsoft.com/office/drawing/2014/main" id="{841B96AF-D2A4-A970-82CE-B84784F6D948}"/>
              </a:ext>
            </a:extLst>
          </p:cNvPr>
          <p:cNvSpPr txBox="1"/>
          <p:nvPr/>
        </p:nvSpPr>
        <p:spPr>
          <a:xfrm>
            <a:off x="5079889" y="3068364"/>
            <a:ext cx="3992219" cy="338554"/>
          </a:xfrm>
          <a:prstGeom prst="rect">
            <a:avLst/>
          </a:prstGeom>
          <a:noFill/>
        </p:spPr>
        <p:txBody>
          <a:bodyPr wrap="square" rtlCol="0">
            <a:spAutoFit/>
          </a:bodyPr>
          <a:lstStyle/>
          <a:p>
            <a:r>
              <a:rPr lang="en-US" sz="1600" dirty="0">
                <a:solidFill>
                  <a:schemeClr val="bg1"/>
                </a:solidFill>
              </a:rPr>
              <a:t>AI-Powered DNS Threat Detection System</a:t>
            </a:r>
            <a:endParaRPr lang="it-IT" sz="1600" dirty="0">
              <a:solidFill>
                <a:schemeClr val="bg1"/>
              </a:solidFill>
            </a:endParaRPr>
          </a:p>
        </p:txBody>
      </p:sp>
      <p:sp>
        <p:nvSpPr>
          <p:cNvPr id="5" name="CasellaDiTesto 4">
            <a:extLst>
              <a:ext uri="{FF2B5EF4-FFF2-40B4-BE49-F238E27FC236}">
                <a16:creationId xmlns:a16="http://schemas.microsoft.com/office/drawing/2014/main" id="{07390B71-DDD6-BC9A-6D16-3D2D3F54ADE2}"/>
              </a:ext>
            </a:extLst>
          </p:cNvPr>
          <p:cNvSpPr txBox="1"/>
          <p:nvPr/>
        </p:nvSpPr>
        <p:spPr>
          <a:xfrm>
            <a:off x="5737912" y="4137702"/>
            <a:ext cx="1763096" cy="284693"/>
          </a:xfrm>
          <a:prstGeom prst="rect">
            <a:avLst/>
          </a:prstGeom>
          <a:noFill/>
        </p:spPr>
        <p:txBody>
          <a:bodyPr wrap="square" rtlCol="0">
            <a:spAutoFit/>
          </a:bodyPr>
          <a:lstStyle/>
          <a:p>
            <a:pPr algn="ctr"/>
            <a:r>
              <a:rPr lang="it-IT" sz="1250" i="1" dirty="0">
                <a:solidFill>
                  <a:schemeClr val="bg1"/>
                </a:solidFill>
              </a:rPr>
              <a:t>Team «Lone Splunker»</a:t>
            </a:r>
          </a:p>
        </p:txBody>
      </p:sp>
      <p:sp>
        <p:nvSpPr>
          <p:cNvPr id="7" name="CasellaDiTesto 6">
            <a:extLst>
              <a:ext uri="{FF2B5EF4-FFF2-40B4-BE49-F238E27FC236}">
                <a16:creationId xmlns:a16="http://schemas.microsoft.com/office/drawing/2014/main" id="{A7C9E26C-4DEE-866E-FEAB-F900AC4F4C7E}"/>
              </a:ext>
            </a:extLst>
          </p:cNvPr>
          <p:cNvSpPr txBox="1"/>
          <p:nvPr/>
        </p:nvSpPr>
        <p:spPr>
          <a:xfrm>
            <a:off x="5459999" y="4359545"/>
            <a:ext cx="2318923" cy="369332"/>
          </a:xfrm>
          <a:prstGeom prst="rect">
            <a:avLst/>
          </a:prstGeom>
          <a:noFill/>
        </p:spPr>
        <p:txBody>
          <a:bodyPr wrap="square" rtlCol="0">
            <a:spAutoFit/>
          </a:bodyPr>
          <a:lstStyle/>
          <a:p>
            <a:pPr algn="ctr"/>
            <a:r>
              <a:rPr lang="it-IT" dirty="0">
                <a:solidFill>
                  <a:schemeClr val="bg1"/>
                </a:solidFill>
              </a:rPr>
              <a:t>Riccardo Alesci</a:t>
            </a:r>
          </a:p>
        </p:txBody>
      </p:sp>
      <p:pic>
        <p:nvPicPr>
          <p:cNvPr id="9" name="Picture 2">
            <a:extLst>
              <a:ext uri="{FF2B5EF4-FFF2-40B4-BE49-F238E27FC236}">
                <a16:creationId xmlns:a16="http://schemas.microsoft.com/office/drawing/2014/main" id="{39D807DA-D647-24FC-A75F-EE04FEC91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881" y="4088299"/>
            <a:ext cx="632236" cy="632236"/>
          </a:xfrm>
          <a:prstGeom prst="ellipse">
            <a:avLst/>
          </a:prstGeom>
          <a:ln>
            <a:noFill/>
          </a:ln>
          <a:effectLst>
            <a:softEdge rad="0"/>
          </a:effectLst>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75F95A2C-7CB1-24B4-70B1-E2BC2BFF6D32}"/>
              </a:ext>
            </a:extLst>
          </p:cNvPr>
          <p:cNvSpPr txBox="1"/>
          <p:nvPr/>
        </p:nvSpPr>
        <p:spPr>
          <a:xfrm>
            <a:off x="4927290" y="2148197"/>
            <a:ext cx="1397999" cy="276999"/>
          </a:xfrm>
          <a:prstGeom prst="rect">
            <a:avLst/>
          </a:prstGeom>
          <a:noFill/>
        </p:spPr>
        <p:txBody>
          <a:bodyPr wrap="square" rtlCol="0">
            <a:spAutoFit/>
          </a:bodyPr>
          <a:lstStyle/>
          <a:p>
            <a:pPr algn="ctr"/>
            <a:r>
              <a:rPr lang="it-IT" sz="1200" dirty="0">
                <a:solidFill>
                  <a:schemeClr val="bg1"/>
                </a:solidFill>
              </a:rPr>
              <a:t>Track 4: AI/ML</a:t>
            </a:r>
          </a:p>
        </p:txBody>
      </p:sp>
    </p:spTree>
    <p:extLst>
      <p:ext uri="{BB962C8B-B14F-4D97-AF65-F5344CB8AC3E}">
        <p14:creationId xmlns:p14="http://schemas.microsoft.com/office/powerpoint/2010/main" val="3565202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p:cNvGrpSpPr/>
        <p:nvPr/>
      </p:nvGrpSpPr>
      <p:grpSpPr>
        <a:xfrm>
          <a:off x="0" y="0"/>
          <a:ext cx="0" cy="0"/>
          <a:chOff x="0" y="0"/>
          <a:chExt cx="0" cy="0"/>
        </a:xfrm>
      </p:grpSpPr>
      <p:grpSp>
        <p:nvGrpSpPr>
          <p:cNvPr id="5" name="Gruppo 4">
            <a:extLst>
              <a:ext uri="{FF2B5EF4-FFF2-40B4-BE49-F238E27FC236}">
                <a16:creationId xmlns:a16="http://schemas.microsoft.com/office/drawing/2014/main" id="{B585128C-07E2-A409-0527-E5694E124FAE}"/>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6C8BF817-03AC-D6AF-6466-190E99829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AB47549C-28B8-5E32-CA47-01CD269000E8}"/>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DC923310-BB32-D0B1-BD8F-D46D7F188590}"/>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9F4E25C6-180B-F126-A330-8D870976E9F6}"/>
              </a:ext>
            </a:extLst>
          </p:cNvPr>
          <p:cNvSpPr txBox="1"/>
          <p:nvPr/>
        </p:nvSpPr>
        <p:spPr>
          <a:xfrm>
            <a:off x="5277677" y="81290"/>
            <a:ext cx="8133523" cy="923330"/>
          </a:xfrm>
          <a:prstGeom prst="rect">
            <a:avLst/>
          </a:prstGeom>
          <a:noFill/>
        </p:spPr>
        <p:txBody>
          <a:bodyPr wrap="square" rtlCol="0">
            <a:spAutoFit/>
          </a:bodyPr>
          <a:lstStyle/>
          <a:p>
            <a:r>
              <a:rPr lang="it-IT" sz="5400" b="1" spc="-300" dirty="0">
                <a:solidFill>
                  <a:schemeClr val="bg1"/>
                </a:solidFill>
              </a:rPr>
              <a:t>What is DNS Guard AI ?</a:t>
            </a:r>
          </a:p>
        </p:txBody>
      </p:sp>
      <p:sp>
        <p:nvSpPr>
          <p:cNvPr id="7" name="CasellaDiTesto 6">
            <a:extLst>
              <a:ext uri="{FF2B5EF4-FFF2-40B4-BE49-F238E27FC236}">
                <a16:creationId xmlns:a16="http://schemas.microsoft.com/office/drawing/2014/main" id="{4AA8BE88-F38A-FD56-6A71-A26B4AC7515F}"/>
              </a:ext>
            </a:extLst>
          </p:cNvPr>
          <p:cNvSpPr txBox="1"/>
          <p:nvPr/>
        </p:nvSpPr>
        <p:spPr>
          <a:xfrm>
            <a:off x="1720566" y="2405077"/>
            <a:ext cx="8750868" cy="2785378"/>
          </a:xfrm>
          <a:prstGeom prst="rect">
            <a:avLst/>
          </a:prstGeom>
          <a:noFill/>
        </p:spPr>
        <p:txBody>
          <a:bodyPr wrap="square" rtlCol="0">
            <a:spAutoFit/>
          </a:bodyPr>
          <a:lstStyle/>
          <a:p>
            <a:pPr algn="ctr"/>
            <a:r>
              <a:rPr lang="en-US" sz="2500" b="1" i="0" dirty="0">
                <a:solidFill>
                  <a:srgbClr val="F0F6FC"/>
                </a:solidFill>
                <a:effectLst/>
                <a:latin typeface="-apple-system"/>
              </a:rPr>
              <a:t>DNS Guard AI </a:t>
            </a:r>
            <a:r>
              <a:rPr lang="en-US" sz="2500" b="0" i="0" dirty="0">
                <a:solidFill>
                  <a:srgbClr val="F0F6FC"/>
                </a:solidFill>
                <a:effectLst/>
                <a:latin typeface="-apple-system"/>
              </a:rPr>
              <a:t>is a Splunk App designed to detect various types of </a:t>
            </a:r>
            <a:r>
              <a:rPr lang="en-US" sz="2500" b="1" i="0" dirty="0">
                <a:solidFill>
                  <a:srgbClr val="F0F6FC"/>
                </a:solidFill>
                <a:effectLst/>
                <a:latin typeface="-apple-system"/>
              </a:rPr>
              <a:t>DNS anomalies </a:t>
            </a:r>
            <a:r>
              <a:rPr lang="en-US" sz="2500" b="0" i="0" dirty="0">
                <a:solidFill>
                  <a:srgbClr val="F0F6FC"/>
                </a:solidFill>
                <a:effectLst/>
                <a:latin typeface="-apple-system"/>
              </a:rPr>
              <a:t>that could indicate malicious activity such as </a:t>
            </a:r>
            <a:r>
              <a:rPr lang="en-US" sz="2500" b="1" i="0" dirty="0">
                <a:solidFill>
                  <a:srgbClr val="F0F6FC"/>
                </a:solidFill>
                <a:effectLst/>
                <a:latin typeface="-apple-system"/>
              </a:rPr>
              <a:t>command and control (C2) communication</a:t>
            </a:r>
            <a:r>
              <a:rPr lang="en-US" sz="2500" b="0" i="0" dirty="0">
                <a:solidFill>
                  <a:srgbClr val="F0F6FC"/>
                </a:solidFill>
                <a:effectLst/>
                <a:latin typeface="-apple-system"/>
              </a:rPr>
              <a:t>, </a:t>
            </a:r>
            <a:r>
              <a:rPr lang="en-US" sz="2500" b="1" i="0" dirty="0">
                <a:solidFill>
                  <a:srgbClr val="F0F6FC"/>
                </a:solidFill>
                <a:effectLst/>
                <a:latin typeface="-apple-system"/>
              </a:rPr>
              <a:t>data exfiltration</a:t>
            </a:r>
            <a:r>
              <a:rPr lang="en-US" sz="2500" b="0" i="0" dirty="0">
                <a:solidFill>
                  <a:srgbClr val="F0F6FC"/>
                </a:solidFill>
                <a:effectLst/>
                <a:latin typeface="-apple-system"/>
              </a:rPr>
              <a:t>, or </a:t>
            </a:r>
            <a:r>
              <a:rPr lang="en-US" sz="2500" b="1" i="0" dirty="0">
                <a:solidFill>
                  <a:srgbClr val="F0F6FC"/>
                </a:solidFill>
                <a:effectLst/>
                <a:latin typeface="-apple-system"/>
              </a:rPr>
              <a:t>reconnaissance</a:t>
            </a:r>
            <a:r>
              <a:rPr lang="en-US" sz="2500" b="0" i="0" dirty="0">
                <a:solidFill>
                  <a:srgbClr val="F0F6FC"/>
                </a:solidFill>
                <a:effectLst/>
                <a:latin typeface="-apple-system"/>
              </a:rPr>
              <a:t>. </a:t>
            </a:r>
          </a:p>
          <a:p>
            <a:pPr algn="ctr"/>
            <a:r>
              <a:rPr lang="en-US" sz="2500" b="0" i="0" dirty="0">
                <a:solidFill>
                  <a:srgbClr val="F0F6FC"/>
                </a:solidFill>
                <a:effectLst/>
                <a:latin typeface="-apple-system"/>
              </a:rPr>
              <a:t>The system uses Splunk's powerful search capabilities combined with </a:t>
            </a:r>
            <a:r>
              <a:rPr lang="en-US" sz="2500" b="1" i="0" dirty="0">
                <a:solidFill>
                  <a:srgbClr val="F0F6FC"/>
                </a:solidFill>
                <a:effectLst/>
                <a:latin typeface="-apple-system"/>
              </a:rPr>
              <a:t>machine learning </a:t>
            </a:r>
            <a:r>
              <a:rPr lang="en-US" sz="2500" b="0" i="0" dirty="0">
                <a:solidFill>
                  <a:srgbClr val="F0F6FC"/>
                </a:solidFill>
                <a:effectLst/>
                <a:latin typeface="-apple-system"/>
              </a:rPr>
              <a:t>techniques to identify patterns that deviate from normal DNS behavior.</a:t>
            </a:r>
            <a:endParaRPr lang="it-IT" sz="2500" dirty="0">
              <a:solidFill>
                <a:schemeClr val="bg1"/>
              </a:solidFill>
            </a:endParaRPr>
          </a:p>
        </p:txBody>
      </p:sp>
    </p:spTree>
    <p:extLst>
      <p:ext uri="{BB962C8B-B14F-4D97-AF65-F5344CB8AC3E}">
        <p14:creationId xmlns:p14="http://schemas.microsoft.com/office/powerpoint/2010/main" val="3649180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8BF17830-EA6E-9E7D-816D-50CB10935B6C}"/>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6769F57B-0555-3231-3728-21532A02AEC6}"/>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FA829F29-5A2A-7331-B80A-DB59B36B4C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0538C4F8-3D86-1B7C-7C09-261A8A32EEC3}"/>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1D82B9E9-6E2B-028F-E006-3E8DAFA9C08D}"/>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3650EBD9-A37B-B893-7EA3-EDFE7F92F1C3}"/>
              </a:ext>
            </a:extLst>
          </p:cNvPr>
          <p:cNvSpPr txBox="1"/>
          <p:nvPr/>
        </p:nvSpPr>
        <p:spPr>
          <a:xfrm>
            <a:off x="8249477" y="90355"/>
            <a:ext cx="3733799" cy="923330"/>
          </a:xfrm>
          <a:prstGeom prst="rect">
            <a:avLst/>
          </a:prstGeom>
          <a:noFill/>
        </p:spPr>
        <p:txBody>
          <a:bodyPr wrap="square" rtlCol="0">
            <a:spAutoFit/>
          </a:bodyPr>
          <a:lstStyle/>
          <a:p>
            <a:r>
              <a:rPr lang="it-IT" sz="5400" b="1" spc="-300" dirty="0">
                <a:solidFill>
                  <a:schemeClr val="bg1"/>
                </a:solidFill>
              </a:rPr>
              <a:t>Key Features</a:t>
            </a:r>
          </a:p>
        </p:txBody>
      </p:sp>
      <p:sp>
        <p:nvSpPr>
          <p:cNvPr id="7" name="CasellaDiTesto 6">
            <a:extLst>
              <a:ext uri="{FF2B5EF4-FFF2-40B4-BE49-F238E27FC236}">
                <a16:creationId xmlns:a16="http://schemas.microsoft.com/office/drawing/2014/main" id="{176EC333-C78E-80B5-8484-9F88A108BBE3}"/>
              </a:ext>
            </a:extLst>
          </p:cNvPr>
          <p:cNvSpPr txBox="1"/>
          <p:nvPr/>
        </p:nvSpPr>
        <p:spPr>
          <a:xfrm>
            <a:off x="4835387" y="865171"/>
            <a:ext cx="7147890" cy="830997"/>
          </a:xfrm>
          <a:prstGeom prst="rect">
            <a:avLst/>
          </a:prstGeom>
          <a:noFill/>
        </p:spPr>
        <p:txBody>
          <a:bodyPr wrap="square" rtlCol="0">
            <a:spAutoFit/>
          </a:bodyPr>
          <a:lstStyle/>
          <a:p>
            <a:pPr algn="r"/>
            <a:r>
              <a:rPr lang="en-US" sz="1600" i="0" dirty="0">
                <a:solidFill>
                  <a:srgbClr val="F0F6FC"/>
                </a:solidFill>
                <a:effectLst/>
                <a:latin typeface="-apple-system"/>
              </a:rPr>
              <a:t>The system offers a comprehensive defense mechanism that goes beyond traditional signature-based detection by analyzing behavior, timing patterns, and statistical anomalies in DNS queries across the organization.</a:t>
            </a:r>
            <a:endParaRPr lang="it-IT" sz="1600" dirty="0">
              <a:solidFill>
                <a:schemeClr val="bg1"/>
              </a:solidFill>
            </a:endParaRPr>
          </a:p>
        </p:txBody>
      </p:sp>
      <p:grpSp>
        <p:nvGrpSpPr>
          <p:cNvPr id="42" name="Gruppo 41">
            <a:extLst>
              <a:ext uri="{FF2B5EF4-FFF2-40B4-BE49-F238E27FC236}">
                <a16:creationId xmlns:a16="http://schemas.microsoft.com/office/drawing/2014/main" id="{9F766FEB-3B96-33D7-56E0-8560F3080AA5}"/>
              </a:ext>
            </a:extLst>
          </p:cNvPr>
          <p:cNvGrpSpPr/>
          <p:nvPr/>
        </p:nvGrpSpPr>
        <p:grpSpPr>
          <a:xfrm>
            <a:off x="7852470" y="2134615"/>
            <a:ext cx="3362959" cy="1313218"/>
            <a:chOff x="1701101" y="1802916"/>
            <a:chExt cx="8886021" cy="3784578"/>
          </a:xfrm>
        </p:grpSpPr>
        <p:sp>
          <p:nvSpPr>
            <p:cNvPr id="43" name="Rettangolo con angoli arrotondati 42">
              <a:extLst>
                <a:ext uri="{FF2B5EF4-FFF2-40B4-BE49-F238E27FC236}">
                  <a16:creationId xmlns:a16="http://schemas.microsoft.com/office/drawing/2014/main" id="{2A53693C-F4DF-F990-98A1-6DCF85504828}"/>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4" name="Rettangolo con angoli arrotondati 43">
              <a:extLst>
                <a:ext uri="{FF2B5EF4-FFF2-40B4-BE49-F238E27FC236}">
                  <a16:creationId xmlns:a16="http://schemas.microsoft.com/office/drawing/2014/main" id="{A2139258-F847-96F5-FEB6-766D97D7F02C}"/>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5" name="Gruppo 44">
            <a:extLst>
              <a:ext uri="{FF2B5EF4-FFF2-40B4-BE49-F238E27FC236}">
                <a16:creationId xmlns:a16="http://schemas.microsoft.com/office/drawing/2014/main" id="{3AE6ECD9-B6B4-AB26-C661-22E71A552260}"/>
              </a:ext>
            </a:extLst>
          </p:cNvPr>
          <p:cNvGrpSpPr/>
          <p:nvPr/>
        </p:nvGrpSpPr>
        <p:grpSpPr>
          <a:xfrm>
            <a:off x="7852470" y="4958669"/>
            <a:ext cx="3362959" cy="1280405"/>
            <a:chOff x="1701101" y="1802916"/>
            <a:chExt cx="8886021" cy="3784578"/>
          </a:xfrm>
        </p:grpSpPr>
        <p:sp>
          <p:nvSpPr>
            <p:cNvPr id="46" name="Rettangolo con angoli arrotondati 45">
              <a:extLst>
                <a:ext uri="{FF2B5EF4-FFF2-40B4-BE49-F238E27FC236}">
                  <a16:creationId xmlns:a16="http://schemas.microsoft.com/office/drawing/2014/main" id="{41F22C12-AA96-0367-77CC-C2C2AF5CA7D4}"/>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7" name="Rettangolo con angoli arrotondati 46">
              <a:extLst>
                <a:ext uri="{FF2B5EF4-FFF2-40B4-BE49-F238E27FC236}">
                  <a16:creationId xmlns:a16="http://schemas.microsoft.com/office/drawing/2014/main" id="{92C68214-A31F-158E-1586-C393166B123D}"/>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48" name="CasellaDiTesto 47">
            <a:extLst>
              <a:ext uri="{FF2B5EF4-FFF2-40B4-BE49-F238E27FC236}">
                <a16:creationId xmlns:a16="http://schemas.microsoft.com/office/drawing/2014/main" id="{4CE1E853-74C8-8E8A-A4D9-AC93E3A46BA8}"/>
              </a:ext>
            </a:extLst>
          </p:cNvPr>
          <p:cNvSpPr txBox="1"/>
          <p:nvPr/>
        </p:nvSpPr>
        <p:spPr>
          <a:xfrm>
            <a:off x="7852470" y="2218587"/>
            <a:ext cx="3362959" cy="369332"/>
          </a:xfrm>
          <a:prstGeom prst="rect">
            <a:avLst/>
          </a:prstGeom>
          <a:noFill/>
        </p:spPr>
        <p:txBody>
          <a:bodyPr wrap="square" rtlCol="0">
            <a:spAutoFit/>
          </a:bodyPr>
          <a:lstStyle/>
          <a:p>
            <a:pPr algn="ctr"/>
            <a:r>
              <a:rPr lang="it-IT" b="1" dirty="0">
                <a:solidFill>
                  <a:schemeClr val="bg1"/>
                </a:solidFill>
              </a:rPr>
              <a:t>Enterprise-Ready</a:t>
            </a:r>
          </a:p>
        </p:txBody>
      </p:sp>
      <p:sp>
        <p:nvSpPr>
          <p:cNvPr id="49" name="CasellaDiTesto 48">
            <a:extLst>
              <a:ext uri="{FF2B5EF4-FFF2-40B4-BE49-F238E27FC236}">
                <a16:creationId xmlns:a16="http://schemas.microsoft.com/office/drawing/2014/main" id="{DD7DC982-126B-45E5-D09E-15AC0C6DC4BA}"/>
              </a:ext>
            </a:extLst>
          </p:cNvPr>
          <p:cNvSpPr txBox="1"/>
          <p:nvPr/>
        </p:nvSpPr>
        <p:spPr>
          <a:xfrm>
            <a:off x="7852470" y="5007859"/>
            <a:ext cx="3362959" cy="369332"/>
          </a:xfrm>
          <a:prstGeom prst="rect">
            <a:avLst/>
          </a:prstGeom>
          <a:noFill/>
        </p:spPr>
        <p:txBody>
          <a:bodyPr wrap="square" rtlCol="0">
            <a:spAutoFit/>
          </a:bodyPr>
          <a:lstStyle/>
          <a:p>
            <a:pPr algn="ctr"/>
            <a:r>
              <a:rPr lang="it-IT" b="1" dirty="0">
                <a:solidFill>
                  <a:schemeClr val="bg1"/>
                </a:solidFill>
              </a:rPr>
              <a:t>Dashboard System</a:t>
            </a:r>
          </a:p>
        </p:txBody>
      </p:sp>
      <p:pic>
        <p:nvPicPr>
          <p:cNvPr id="50" name="Immagine 49" descr="Immagine che contiene simbolo, logo, cerchio, Elementi grafici&#10;&#10;Il contenuto generato dall'IA potrebbe non essere corretto.">
            <a:extLst>
              <a:ext uri="{FF2B5EF4-FFF2-40B4-BE49-F238E27FC236}">
                <a16:creationId xmlns:a16="http://schemas.microsoft.com/office/drawing/2014/main" id="{BA0F8399-6845-1650-C05D-3671952D7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1421" y="2470984"/>
            <a:ext cx="3313043" cy="3313043"/>
          </a:xfrm>
          <a:prstGeom prst="rect">
            <a:avLst/>
          </a:prstGeom>
        </p:spPr>
      </p:pic>
      <p:sp>
        <p:nvSpPr>
          <p:cNvPr id="51" name="CasellaDiTesto 50">
            <a:extLst>
              <a:ext uri="{FF2B5EF4-FFF2-40B4-BE49-F238E27FC236}">
                <a16:creationId xmlns:a16="http://schemas.microsoft.com/office/drawing/2014/main" id="{E9321962-CB36-1850-C650-4394B7F30C75}"/>
              </a:ext>
            </a:extLst>
          </p:cNvPr>
          <p:cNvSpPr txBox="1"/>
          <p:nvPr/>
        </p:nvSpPr>
        <p:spPr>
          <a:xfrm>
            <a:off x="8350397" y="2708767"/>
            <a:ext cx="2330686" cy="461665"/>
          </a:xfrm>
          <a:prstGeom prst="rect">
            <a:avLst/>
          </a:prstGeom>
          <a:noFill/>
        </p:spPr>
        <p:txBody>
          <a:bodyPr wrap="square" rtlCol="0">
            <a:spAutoFit/>
          </a:bodyPr>
          <a:lstStyle/>
          <a:p>
            <a:pPr algn="ctr"/>
            <a:r>
              <a:rPr lang="it-IT" sz="1200" b="0" i="0" dirty="0">
                <a:solidFill>
                  <a:srgbClr val="F0F6FC"/>
                </a:solidFill>
                <a:effectLst/>
                <a:latin typeface="-apple-system"/>
              </a:rPr>
              <a:t>Scalable </a:t>
            </a:r>
            <a:r>
              <a:rPr lang="it-IT" sz="1200" b="0" i="0" dirty="0" err="1">
                <a:solidFill>
                  <a:srgbClr val="F0F6FC"/>
                </a:solidFill>
                <a:effectLst/>
                <a:latin typeface="-apple-system"/>
              </a:rPr>
              <a:t>solution</a:t>
            </a:r>
            <a:r>
              <a:rPr lang="it-IT" sz="1200" b="0" i="0" dirty="0">
                <a:solidFill>
                  <a:srgbClr val="F0F6FC"/>
                </a:solidFill>
                <a:effectLst/>
                <a:latin typeface="-apple-system"/>
              </a:rPr>
              <a:t> </a:t>
            </a:r>
            <a:r>
              <a:rPr lang="it-IT" sz="1200" b="0" i="0" dirty="0" err="1">
                <a:solidFill>
                  <a:srgbClr val="F0F6FC"/>
                </a:solidFill>
                <a:effectLst/>
                <a:latin typeface="-apple-system"/>
              </a:rPr>
              <a:t>designed</a:t>
            </a:r>
            <a:r>
              <a:rPr lang="it-IT" sz="1200" b="0" i="0" dirty="0">
                <a:solidFill>
                  <a:srgbClr val="F0F6FC"/>
                </a:solidFill>
                <a:effectLst/>
                <a:latin typeface="-apple-system"/>
              </a:rPr>
              <a:t> for large network </a:t>
            </a:r>
            <a:r>
              <a:rPr lang="it-IT" sz="1200" b="0" i="0" dirty="0" err="1">
                <a:solidFill>
                  <a:srgbClr val="F0F6FC"/>
                </a:solidFill>
                <a:effectLst/>
                <a:latin typeface="-apple-system"/>
              </a:rPr>
              <a:t>environments</a:t>
            </a:r>
            <a:endParaRPr lang="it-IT" sz="1200" dirty="0">
              <a:solidFill>
                <a:schemeClr val="bg1"/>
              </a:solidFill>
            </a:endParaRPr>
          </a:p>
        </p:txBody>
      </p:sp>
      <p:sp>
        <p:nvSpPr>
          <p:cNvPr id="52" name="CasellaDiTesto 51">
            <a:extLst>
              <a:ext uri="{FF2B5EF4-FFF2-40B4-BE49-F238E27FC236}">
                <a16:creationId xmlns:a16="http://schemas.microsoft.com/office/drawing/2014/main" id="{B9CC3340-43A3-EF93-BA26-6F8480D424BD}"/>
              </a:ext>
            </a:extLst>
          </p:cNvPr>
          <p:cNvSpPr txBox="1"/>
          <p:nvPr/>
        </p:nvSpPr>
        <p:spPr>
          <a:xfrm>
            <a:off x="8186839" y="5333165"/>
            <a:ext cx="2644817" cy="830997"/>
          </a:xfrm>
          <a:prstGeom prst="rect">
            <a:avLst/>
          </a:prstGeom>
          <a:noFill/>
        </p:spPr>
        <p:txBody>
          <a:bodyPr wrap="square" rtlCol="0">
            <a:spAutoFit/>
          </a:bodyPr>
          <a:lstStyle/>
          <a:p>
            <a:pPr algn="ctr"/>
            <a:r>
              <a:rPr lang="en-US" sz="1200" b="0" i="0" dirty="0">
                <a:solidFill>
                  <a:srgbClr val="F0F6FC"/>
                </a:solidFill>
                <a:effectLst/>
                <a:latin typeface="-apple-system"/>
              </a:rPr>
              <a:t>Specialized dashboards for each detection method and an overview dashboard for high-level threat monitoring.</a:t>
            </a:r>
            <a:endParaRPr lang="it-IT" sz="1200" dirty="0">
              <a:solidFill>
                <a:schemeClr val="bg1"/>
              </a:solidFill>
            </a:endParaRPr>
          </a:p>
        </p:txBody>
      </p:sp>
      <p:cxnSp>
        <p:nvCxnSpPr>
          <p:cNvPr id="53" name="Connettore a gomito 52">
            <a:extLst>
              <a:ext uri="{FF2B5EF4-FFF2-40B4-BE49-F238E27FC236}">
                <a16:creationId xmlns:a16="http://schemas.microsoft.com/office/drawing/2014/main" id="{64649A97-3C8B-01E0-6B4B-C02515390F3D}"/>
              </a:ext>
            </a:extLst>
          </p:cNvPr>
          <p:cNvCxnSpPr>
            <a:cxnSpLocks/>
            <a:endCxn id="47" idx="1"/>
          </p:cNvCxnSpPr>
          <p:nvPr/>
        </p:nvCxnSpPr>
        <p:spPr>
          <a:xfrm>
            <a:off x="7194210" y="4127506"/>
            <a:ext cx="658260" cy="1455369"/>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54" name="Connettore a gomito 53">
            <a:extLst>
              <a:ext uri="{FF2B5EF4-FFF2-40B4-BE49-F238E27FC236}">
                <a16:creationId xmlns:a16="http://schemas.microsoft.com/office/drawing/2014/main" id="{627E4C94-918E-3B02-3144-EB94133A7B9A}"/>
              </a:ext>
            </a:extLst>
          </p:cNvPr>
          <p:cNvCxnSpPr>
            <a:cxnSpLocks/>
            <a:endCxn id="44" idx="1"/>
          </p:cNvCxnSpPr>
          <p:nvPr/>
        </p:nvCxnSpPr>
        <p:spPr>
          <a:xfrm flipV="1">
            <a:off x="7194210" y="2774818"/>
            <a:ext cx="658260" cy="1352688"/>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nvGrpSpPr>
          <p:cNvPr id="55" name="Gruppo 54">
            <a:extLst>
              <a:ext uri="{FF2B5EF4-FFF2-40B4-BE49-F238E27FC236}">
                <a16:creationId xmlns:a16="http://schemas.microsoft.com/office/drawing/2014/main" id="{569E7E03-22A6-CE02-1302-B095DFD6A2DB}"/>
              </a:ext>
            </a:extLst>
          </p:cNvPr>
          <p:cNvGrpSpPr/>
          <p:nvPr/>
        </p:nvGrpSpPr>
        <p:grpSpPr>
          <a:xfrm>
            <a:off x="7852470" y="3546371"/>
            <a:ext cx="3362959" cy="1313218"/>
            <a:chOff x="1701101" y="1802916"/>
            <a:chExt cx="8886021" cy="3784578"/>
          </a:xfrm>
        </p:grpSpPr>
        <p:sp>
          <p:nvSpPr>
            <p:cNvPr id="56" name="Rettangolo con angoli arrotondati 55">
              <a:extLst>
                <a:ext uri="{FF2B5EF4-FFF2-40B4-BE49-F238E27FC236}">
                  <a16:creationId xmlns:a16="http://schemas.microsoft.com/office/drawing/2014/main" id="{31ADA056-71B6-8CF0-EA9F-075FCDF79F77}"/>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7" name="Rettangolo con angoli arrotondati 56">
              <a:extLst>
                <a:ext uri="{FF2B5EF4-FFF2-40B4-BE49-F238E27FC236}">
                  <a16:creationId xmlns:a16="http://schemas.microsoft.com/office/drawing/2014/main" id="{DB60C625-C670-C038-B00E-5E1D7D9A3C03}"/>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58" name="CasellaDiTesto 57">
            <a:extLst>
              <a:ext uri="{FF2B5EF4-FFF2-40B4-BE49-F238E27FC236}">
                <a16:creationId xmlns:a16="http://schemas.microsoft.com/office/drawing/2014/main" id="{0664A3FE-9C84-A7FA-2B2D-E30D560CAB40}"/>
              </a:ext>
            </a:extLst>
          </p:cNvPr>
          <p:cNvSpPr txBox="1"/>
          <p:nvPr/>
        </p:nvSpPr>
        <p:spPr>
          <a:xfrm>
            <a:off x="7852470" y="3630343"/>
            <a:ext cx="3362959" cy="369332"/>
          </a:xfrm>
          <a:prstGeom prst="rect">
            <a:avLst/>
          </a:prstGeom>
          <a:noFill/>
        </p:spPr>
        <p:txBody>
          <a:bodyPr wrap="square" rtlCol="0">
            <a:spAutoFit/>
          </a:bodyPr>
          <a:lstStyle/>
          <a:p>
            <a:pPr algn="ctr"/>
            <a:r>
              <a:rPr lang="it-IT" b="1" dirty="0">
                <a:solidFill>
                  <a:schemeClr val="bg1"/>
                </a:solidFill>
              </a:rPr>
              <a:t>CIM Compliance</a:t>
            </a:r>
          </a:p>
        </p:txBody>
      </p:sp>
      <p:sp>
        <p:nvSpPr>
          <p:cNvPr id="59" name="CasellaDiTesto 58">
            <a:extLst>
              <a:ext uri="{FF2B5EF4-FFF2-40B4-BE49-F238E27FC236}">
                <a16:creationId xmlns:a16="http://schemas.microsoft.com/office/drawing/2014/main" id="{1C23D67B-7E55-E319-3E2F-A9FEBCA4A076}"/>
              </a:ext>
            </a:extLst>
          </p:cNvPr>
          <p:cNvSpPr txBox="1"/>
          <p:nvPr/>
        </p:nvSpPr>
        <p:spPr>
          <a:xfrm>
            <a:off x="8350397" y="4135512"/>
            <a:ext cx="2330686" cy="461665"/>
          </a:xfrm>
          <a:prstGeom prst="rect">
            <a:avLst/>
          </a:prstGeom>
          <a:noFill/>
        </p:spPr>
        <p:txBody>
          <a:bodyPr wrap="square" rtlCol="0">
            <a:spAutoFit/>
          </a:bodyPr>
          <a:lstStyle/>
          <a:p>
            <a:pPr algn="ctr"/>
            <a:r>
              <a:rPr lang="en-US" sz="1200" b="0" i="0" dirty="0">
                <a:solidFill>
                  <a:srgbClr val="F0F6FC"/>
                </a:solidFill>
                <a:effectLst/>
                <a:latin typeface="-apple-system"/>
              </a:rPr>
              <a:t>Fully compatible with Splunk's Common Information Model</a:t>
            </a:r>
            <a:endParaRPr lang="it-IT" sz="1200" dirty="0">
              <a:solidFill>
                <a:schemeClr val="bg1"/>
              </a:solidFill>
            </a:endParaRPr>
          </a:p>
        </p:txBody>
      </p:sp>
      <p:grpSp>
        <p:nvGrpSpPr>
          <p:cNvPr id="67" name="Gruppo 66">
            <a:extLst>
              <a:ext uri="{FF2B5EF4-FFF2-40B4-BE49-F238E27FC236}">
                <a16:creationId xmlns:a16="http://schemas.microsoft.com/office/drawing/2014/main" id="{56D97C02-495B-1587-F15D-9964E4C02CF3}"/>
              </a:ext>
            </a:extLst>
          </p:cNvPr>
          <p:cNvGrpSpPr/>
          <p:nvPr/>
        </p:nvGrpSpPr>
        <p:grpSpPr>
          <a:xfrm>
            <a:off x="1003464" y="2134615"/>
            <a:ext cx="3362959" cy="1313218"/>
            <a:chOff x="1701101" y="1802916"/>
            <a:chExt cx="8886021" cy="3784578"/>
          </a:xfrm>
        </p:grpSpPr>
        <p:sp>
          <p:nvSpPr>
            <p:cNvPr id="68" name="Rettangolo con angoli arrotondati 67">
              <a:extLst>
                <a:ext uri="{FF2B5EF4-FFF2-40B4-BE49-F238E27FC236}">
                  <a16:creationId xmlns:a16="http://schemas.microsoft.com/office/drawing/2014/main" id="{A6B459E9-0F4B-212B-280B-F0280A83162A}"/>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9" name="Rettangolo con angoli arrotondati 68">
              <a:extLst>
                <a:ext uri="{FF2B5EF4-FFF2-40B4-BE49-F238E27FC236}">
                  <a16:creationId xmlns:a16="http://schemas.microsoft.com/office/drawing/2014/main" id="{39CED0EC-AEBF-A18E-F9F9-D70452F9B265}"/>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70" name="Gruppo 69">
            <a:extLst>
              <a:ext uri="{FF2B5EF4-FFF2-40B4-BE49-F238E27FC236}">
                <a16:creationId xmlns:a16="http://schemas.microsoft.com/office/drawing/2014/main" id="{2D31ACAB-2EA6-F5FB-B8CC-5BCD503D3C77}"/>
              </a:ext>
            </a:extLst>
          </p:cNvPr>
          <p:cNvGrpSpPr/>
          <p:nvPr/>
        </p:nvGrpSpPr>
        <p:grpSpPr>
          <a:xfrm>
            <a:off x="1003464" y="4958669"/>
            <a:ext cx="3362959" cy="1280405"/>
            <a:chOff x="1701101" y="1802916"/>
            <a:chExt cx="8886021" cy="3784578"/>
          </a:xfrm>
        </p:grpSpPr>
        <p:sp>
          <p:nvSpPr>
            <p:cNvPr id="71" name="Rettangolo con angoli arrotondati 70">
              <a:extLst>
                <a:ext uri="{FF2B5EF4-FFF2-40B4-BE49-F238E27FC236}">
                  <a16:creationId xmlns:a16="http://schemas.microsoft.com/office/drawing/2014/main" id="{837A7229-9D28-0256-387C-D03F33ECD3FF}"/>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2" name="Rettangolo con angoli arrotondati 71">
              <a:extLst>
                <a:ext uri="{FF2B5EF4-FFF2-40B4-BE49-F238E27FC236}">
                  <a16:creationId xmlns:a16="http://schemas.microsoft.com/office/drawing/2014/main" id="{FE56195E-8937-6D8A-21DF-33E32BFD2A90}"/>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73" name="CasellaDiTesto 72">
            <a:extLst>
              <a:ext uri="{FF2B5EF4-FFF2-40B4-BE49-F238E27FC236}">
                <a16:creationId xmlns:a16="http://schemas.microsoft.com/office/drawing/2014/main" id="{BB54AF6B-E5BC-683B-5823-243265563479}"/>
              </a:ext>
            </a:extLst>
          </p:cNvPr>
          <p:cNvSpPr txBox="1"/>
          <p:nvPr/>
        </p:nvSpPr>
        <p:spPr>
          <a:xfrm>
            <a:off x="1003464" y="2218587"/>
            <a:ext cx="3362959" cy="369332"/>
          </a:xfrm>
          <a:prstGeom prst="rect">
            <a:avLst/>
          </a:prstGeom>
          <a:noFill/>
        </p:spPr>
        <p:txBody>
          <a:bodyPr wrap="square" rtlCol="0">
            <a:spAutoFit/>
          </a:bodyPr>
          <a:lstStyle/>
          <a:p>
            <a:pPr algn="ctr"/>
            <a:r>
              <a:rPr lang="it-IT" b="1" dirty="0">
                <a:solidFill>
                  <a:schemeClr val="bg1"/>
                </a:solidFill>
              </a:rPr>
              <a:t>Real-time </a:t>
            </a:r>
            <a:r>
              <a:rPr lang="it-IT" b="1" dirty="0" err="1">
                <a:solidFill>
                  <a:schemeClr val="bg1"/>
                </a:solidFill>
              </a:rPr>
              <a:t>Detection</a:t>
            </a:r>
            <a:endParaRPr lang="it-IT" b="1" dirty="0">
              <a:solidFill>
                <a:schemeClr val="bg1"/>
              </a:solidFill>
            </a:endParaRPr>
          </a:p>
        </p:txBody>
      </p:sp>
      <p:sp>
        <p:nvSpPr>
          <p:cNvPr id="74" name="CasellaDiTesto 73">
            <a:extLst>
              <a:ext uri="{FF2B5EF4-FFF2-40B4-BE49-F238E27FC236}">
                <a16:creationId xmlns:a16="http://schemas.microsoft.com/office/drawing/2014/main" id="{4C2814E7-A92F-2C1E-299D-B14BBE3E4D9F}"/>
              </a:ext>
            </a:extLst>
          </p:cNvPr>
          <p:cNvSpPr txBox="1"/>
          <p:nvPr/>
        </p:nvSpPr>
        <p:spPr>
          <a:xfrm>
            <a:off x="1003464" y="5007859"/>
            <a:ext cx="3362959" cy="369332"/>
          </a:xfrm>
          <a:prstGeom prst="rect">
            <a:avLst/>
          </a:prstGeom>
          <a:noFill/>
        </p:spPr>
        <p:txBody>
          <a:bodyPr wrap="square" rtlCol="0">
            <a:spAutoFit/>
          </a:bodyPr>
          <a:lstStyle/>
          <a:p>
            <a:pPr algn="ctr"/>
            <a:r>
              <a:rPr lang="it-IT" b="1" dirty="0" err="1">
                <a:solidFill>
                  <a:schemeClr val="bg1"/>
                </a:solidFill>
              </a:rPr>
              <a:t>Splunk</a:t>
            </a:r>
            <a:r>
              <a:rPr lang="it-IT" b="1" dirty="0">
                <a:solidFill>
                  <a:schemeClr val="bg1"/>
                </a:solidFill>
              </a:rPr>
              <a:t> MLTK Integration</a:t>
            </a:r>
          </a:p>
        </p:txBody>
      </p:sp>
      <p:sp>
        <p:nvSpPr>
          <p:cNvPr id="75" name="CasellaDiTesto 74">
            <a:extLst>
              <a:ext uri="{FF2B5EF4-FFF2-40B4-BE49-F238E27FC236}">
                <a16:creationId xmlns:a16="http://schemas.microsoft.com/office/drawing/2014/main" id="{B9E9472E-FE87-2CE7-F1F7-CEFB05F20671}"/>
              </a:ext>
            </a:extLst>
          </p:cNvPr>
          <p:cNvSpPr txBox="1"/>
          <p:nvPr/>
        </p:nvSpPr>
        <p:spPr>
          <a:xfrm>
            <a:off x="1501391" y="2644850"/>
            <a:ext cx="2330686" cy="646331"/>
          </a:xfrm>
          <a:prstGeom prst="rect">
            <a:avLst/>
          </a:prstGeom>
          <a:noFill/>
        </p:spPr>
        <p:txBody>
          <a:bodyPr wrap="square" rtlCol="0">
            <a:spAutoFit/>
          </a:bodyPr>
          <a:lstStyle/>
          <a:p>
            <a:pPr algn="ctr"/>
            <a:r>
              <a:rPr lang="en-US" sz="1200" b="0" i="0" dirty="0">
                <a:solidFill>
                  <a:srgbClr val="F0F6FC"/>
                </a:solidFill>
                <a:effectLst/>
                <a:latin typeface="-apple-system"/>
              </a:rPr>
              <a:t>Continuous monitoring of DNS traffic for immediate threat identification</a:t>
            </a:r>
            <a:endParaRPr lang="it-IT" sz="1200" dirty="0">
              <a:solidFill>
                <a:schemeClr val="bg1"/>
              </a:solidFill>
            </a:endParaRPr>
          </a:p>
        </p:txBody>
      </p:sp>
      <p:sp>
        <p:nvSpPr>
          <p:cNvPr id="76" name="CasellaDiTesto 75">
            <a:extLst>
              <a:ext uri="{FF2B5EF4-FFF2-40B4-BE49-F238E27FC236}">
                <a16:creationId xmlns:a16="http://schemas.microsoft.com/office/drawing/2014/main" id="{F6A92CEC-1BEB-A208-3AA1-C5972DC12C91}"/>
              </a:ext>
            </a:extLst>
          </p:cNvPr>
          <p:cNvSpPr txBox="1"/>
          <p:nvPr/>
        </p:nvSpPr>
        <p:spPr>
          <a:xfrm>
            <a:off x="1337833" y="5508264"/>
            <a:ext cx="2644817" cy="461665"/>
          </a:xfrm>
          <a:prstGeom prst="rect">
            <a:avLst/>
          </a:prstGeom>
          <a:noFill/>
        </p:spPr>
        <p:txBody>
          <a:bodyPr wrap="square" rtlCol="0">
            <a:spAutoFit/>
          </a:bodyPr>
          <a:lstStyle/>
          <a:p>
            <a:pPr algn="ctr"/>
            <a:r>
              <a:rPr lang="en-US" sz="1200" b="0" i="0" dirty="0">
                <a:solidFill>
                  <a:srgbClr val="F0F6FC"/>
                </a:solidFill>
                <a:effectLst/>
                <a:latin typeface="-apple-system"/>
              </a:rPr>
              <a:t>Advanced algorithms for pattern recognition and anomaly detection</a:t>
            </a:r>
            <a:endParaRPr lang="it-IT" sz="1200" dirty="0">
              <a:solidFill>
                <a:schemeClr val="bg1"/>
              </a:solidFill>
            </a:endParaRPr>
          </a:p>
        </p:txBody>
      </p:sp>
      <p:grpSp>
        <p:nvGrpSpPr>
          <p:cNvPr id="77" name="Gruppo 76">
            <a:extLst>
              <a:ext uri="{FF2B5EF4-FFF2-40B4-BE49-F238E27FC236}">
                <a16:creationId xmlns:a16="http://schemas.microsoft.com/office/drawing/2014/main" id="{328226F1-2C29-59CC-1D9D-52C327CCD54D}"/>
              </a:ext>
            </a:extLst>
          </p:cNvPr>
          <p:cNvGrpSpPr/>
          <p:nvPr/>
        </p:nvGrpSpPr>
        <p:grpSpPr>
          <a:xfrm>
            <a:off x="1003464" y="3546371"/>
            <a:ext cx="3362959" cy="1313218"/>
            <a:chOff x="1701101" y="1802916"/>
            <a:chExt cx="8886021" cy="3784578"/>
          </a:xfrm>
        </p:grpSpPr>
        <p:sp>
          <p:nvSpPr>
            <p:cNvPr id="78" name="Rettangolo con angoli arrotondati 77">
              <a:extLst>
                <a:ext uri="{FF2B5EF4-FFF2-40B4-BE49-F238E27FC236}">
                  <a16:creationId xmlns:a16="http://schemas.microsoft.com/office/drawing/2014/main" id="{B8549DC8-5391-7B7F-5F4A-FE71BE4005FA}"/>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9" name="Rettangolo con angoli arrotondati 78">
              <a:extLst>
                <a:ext uri="{FF2B5EF4-FFF2-40B4-BE49-F238E27FC236}">
                  <a16:creationId xmlns:a16="http://schemas.microsoft.com/office/drawing/2014/main" id="{A0512D8B-D0A4-AE74-AB68-A2D441C70916}"/>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80" name="CasellaDiTesto 79">
            <a:extLst>
              <a:ext uri="{FF2B5EF4-FFF2-40B4-BE49-F238E27FC236}">
                <a16:creationId xmlns:a16="http://schemas.microsoft.com/office/drawing/2014/main" id="{0966BEEF-CCE7-920E-00D4-22053BC5BB58}"/>
              </a:ext>
            </a:extLst>
          </p:cNvPr>
          <p:cNvSpPr txBox="1"/>
          <p:nvPr/>
        </p:nvSpPr>
        <p:spPr>
          <a:xfrm>
            <a:off x="1003464" y="3630343"/>
            <a:ext cx="3362959" cy="369332"/>
          </a:xfrm>
          <a:prstGeom prst="rect">
            <a:avLst/>
          </a:prstGeom>
          <a:noFill/>
        </p:spPr>
        <p:txBody>
          <a:bodyPr wrap="square" rtlCol="0">
            <a:spAutoFit/>
          </a:bodyPr>
          <a:lstStyle/>
          <a:p>
            <a:pPr algn="ctr"/>
            <a:r>
              <a:rPr lang="it-IT" b="1" dirty="0">
                <a:solidFill>
                  <a:schemeClr val="bg1"/>
                </a:solidFill>
              </a:rPr>
              <a:t>Comprehensive Analysis</a:t>
            </a:r>
          </a:p>
        </p:txBody>
      </p:sp>
      <p:sp>
        <p:nvSpPr>
          <p:cNvPr id="81" name="CasellaDiTesto 80">
            <a:extLst>
              <a:ext uri="{FF2B5EF4-FFF2-40B4-BE49-F238E27FC236}">
                <a16:creationId xmlns:a16="http://schemas.microsoft.com/office/drawing/2014/main" id="{FAF683FE-822A-F49D-B59D-624619A167DE}"/>
              </a:ext>
            </a:extLst>
          </p:cNvPr>
          <p:cNvSpPr txBox="1"/>
          <p:nvPr/>
        </p:nvSpPr>
        <p:spPr>
          <a:xfrm>
            <a:off x="1501391" y="4043890"/>
            <a:ext cx="2330686" cy="646331"/>
          </a:xfrm>
          <a:prstGeom prst="rect">
            <a:avLst/>
          </a:prstGeom>
          <a:noFill/>
        </p:spPr>
        <p:txBody>
          <a:bodyPr wrap="square" rtlCol="0">
            <a:spAutoFit/>
          </a:bodyPr>
          <a:lstStyle/>
          <a:p>
            <a:pPr algn="ctr"/>
            <a:r>
              <a:rPr lang="en-US" sz="1200" b="0" i="0" dirty="0">
                <a:solidFill>
                  <a:srgbClr val="F0F6FC"/>
                </a:solidFill>
                <a:effectLst/>
                <a:latin typeface="-apple-system"/>
              </a:rPr>
              <a:t>Multiple detection methods working in concert to identify various types of threats</a:t>
            </a:r>
            <a:endParaRPr lang="it-IT" sz="1200" dirty="0">
              <a:solidFill>
                <a:schemeClr val="bg1"/>
              </a:solidFill>
            </a:endParaRPr>
          </a:p>
        </p:txBody>
      </p:sp>
      <p:cxnSp>
        <p:nvCxnSpPr>
          <p:cNvPr id="82" name="Connettore a gomito 81">
            <a:extLst>
              <a:ext uri="{FF2B5EF4-FFF2-40B4-BE49-F238E27FC236}">
                <a16:creationId xmlns:a16="http://schemas.microsoft.com/office/drawing/2014/main" id="{53741F7C-7E94-959F-3AEC-845246D949CE}"/>
              </a:ext>
            </a:extLst>
          </p:cNvPr>
          <p:cNvCxnSpPr>
            <a:cxnSpLocks/>
            <a:endCxn id="68" idx="3"/>
          </p:cNvCxnSpPr>
          <p:nvPr/>
        </p:nvCxnSpPr>
        <p:spPr>
          <a:xfrm rot="10800000">
            <a:off x="4366423" y="2807632"/>
            <a:ext cx="658260" cy="1319875"/>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85" name="Connettore a gomito 84">
            <a:extLst>
              <a:ext uri="{FF2B5EF4-FFF2-40B4-BE49-F238E27FC236}">
                <a16:creationId xmlns:a16="http://schemas.microsoft.com/office/drawing/2014/main" id="{48656BBA-9E64-0CD4-A579-40993706342E}"/>
              </a:ext>
            </a:extLst>
          </p:cNvPr>
          <p:cNvCxnSpPr>
            <a:cxnSpLocks/>
            <a:endCxn id="71" idx="3"/>
          </p:cNvCxnSpPr>
          <p:nvPr/>
        </p:nvCxnSpPr>
        <p:spPr>
          <a:xfrm rot="10800000" flipV="1">
            <a:off x="4366423" y="4127506"/>
            <a:ext cx="658260" cy="1487362"/>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88" name="CasellaDiTesto 87">
            <a:extLst>
              <a:ext uri="{FF2B5EF4-FFF2-40B4-BE49-F238E27FC236}">
                <a16:creationId xmlns:a16="http://schemas.microsoft.com/office/drawing/2014/main" id="{26E0DEE2-FA2C-1C90-345E-CB4B69866F42}"/>
              </a:ext>
            </a:extLst>
          </p:cNvPr>
          <p:cNvSpPr txBox="1"/>
          <p:nvPr/>
        </p:nvSpPr>
        <p:spPr>
          <a:xfrm>
            <a:off x="5235813" y="5415150"/>
            <a:ext cx="1931506" cy="461665"/>
          </a:xfrm>
          <a:prstGeom prst="rect">
            <a:avLst/>
          </a:prstGeom>
          <a:noFill/>
        </p:spPr>
        <p:txBody>
          <a:bodyPr wrap="square" rtlCol="0">
            <a:spAutoFit/>
          </a:bodyPr>
          <a:lstStyle/>
          <a:p>
            <a:r>
              <a:rPr lang="it-IT" sz="2400" b="1" spc="-150" dirty="0">
                <a:solidFill>
                  <a:schemeClr val="bg1"/>
                </a:solidFill>
              </a:rPr>
              <a:t>DNS Guard AI</a:t>
            </a:r>
          </a:p>
        </p:txBody>
      </p:sp>
    </p:spTree>
    <p:extLst>
      <p:ext uri="{BB962C8B-B14F-4D97-AF65-F5344CB8AC3E}">
        <p14:creationId xmlns:p14="http://schemas.microsoft.com/office/powerpoint/2010/main" val="3993804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6399A268-53AB-F465-F440-A6A8E52535C3}"/>
            </a:ext>
          </a:extLst>
        </p:cNvPr>
        <p:cNvGrpSpPr/>
        <p:nvPr/>
      </p:nvGrpSpPr>
      <p:grpSpPr>
        <a:xfrm>
          <a:off x="0" y="0"/>
          <a:ext cx="0" cy="0"/>
          <a:chOff x="0" y="0"/>
          <a:chExt cx="0" cy="0"/>
        </a:xfrm>
      </p:grpSpPr>
      <p:grpSp>
        <p:nvGrpSpPr>
          <p:cNvPr id="79" name="Gruppo 78">
            <a:extLst>
              <a:ext uri="{FF2B5EF4-FFF2-40B4-BE49-F238E27FC236}">
                <a16:creationId xmlns:a16="http://schemas.microsoft.com/office/drawing/2014/main" id="{CF083DE7-6F2E-8A63-3D72-2D02087F2A04}"/>
              </a:ext>
            </a:extLst>
          </p:cNvPr>
          <p:cNvGrpSpPr/>
          <p:nvPr/>
        </p:nvGrpSpPr>
        <p:grpSpPr>
          <a:xfrm>
            <a:off x="4545830" y="1936664"/>
            <a:ext cx="3326540" cy="1046507"/>
            <a:chOff x="1701101" y="1802916"/>
            <a:chExt cx="8886021" cy="3784578"/>
          </a:xfrm>
          <a:solidFill>
            <a:srgbClr val="C00000"/>
          </a:solidFill>
        </p:grpSpPr>
        <p:sp>
          <p:nvSpPr>
            <p:cNvPr id="80" name="Rettangolo con angoli arrotondati 79">
              <a:extLst>
                <a:ext uri="{FF2B5EF4-FFF2-40B4-BE49-F238E27FC236}">
                  <a16:creationId xmlns:a16="http://schemas.microsoft.com/office/drawing/2014/main" id="{EDC62B93-A3B7-07C4-8902-4B87F3CC6703}"/>
                </a:ext>
              </a:extLst>
            </p:cNvPr>
            <p:cNvSpPr/>
            <p:nvPr/>
          </p:nvSpPr>
          <p:spPr>
            <a:xfrm>
              <a:off x="1797325" y="1897480"/>
              <a:ext cx="8789797" cy="3690014"/>
            </a:xfrm>
            <a:prstGeom prst="round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1" name="Rettangolo con angoli arrotondati 80">
              <a:extLst>
                <a:ext uri="{FF2B5EF4-FFF2-40B4-BE49-F238E27FC236}">
                  <a16:creationId xmlns:a16="http://schemas.microsoft.com/office/drawing/2014/main" id="{FB6552DB-8FBC-8D3B-5E69-5E4FD6241AC1}"/>
                </a:ext>
              </a:extLst>
            </p:cNvPr>
            <p:cNvSpPr/>
            <p:nvPr/>
          </p:nvSpPr>
          <p:spPr>
            <a:xfrm>
              <a:off x="1701101" y="1802916"/>
              <a:ext cx="8789797" cy="3690014"/>
            </a:xfrm>
            <a:prstGeom prst="round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82" name="CasellaDiTesto 81">
            <a:extLst>
              <a:ext uri="{FF2B5EF4-FFF2-40B4-BE49-F238E27FC236}">
                <a16:creationId xmlns:a16="http://schemas.microsoft.com/office/drawing/2014/main" id="{18643C46-F0AC-542D-0FAB-B490DDF1E8D0}"/>
              </a:ext>
            </a:extLst>
          </p:cNvPr>
          <p:cNvSpPr txBox="1"/>
          <p:nvPr/>
        </p:nvSpPr>
        <p:spPr>
          <a:xfrm>
            <a:off x="4536922" y="1978839"/>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Anomaly Detection Algorithm</a:t>
            </a:r>
            <a:endParaRPr lang="it-IT" sz="1200" b="1" dirty="0">
              <a:solidFill>
                <a:schemeClr val="bg1"/>
              </a:solidFill>
            </a:endParaRPr>
          </a:p>
        </p:txBody>
      </p:sp>
      <p:grpSp>
        <p:nvGrpSpPr>
          <p:cNvPr id="75" name="Gruppo 74">
            <a:extLst>
              <a:ext uri="{FF2B5EF4-FFF2-40B4-BE49-F238E27FC236}">
                <a16:creationId xmlns:a16="http://schemas.microsoft.com/office/drawing/2014/main" id="{D0D8A575-05D0-57FA-FD8A-49AA75741F93}"/>
              </a:ext>
            </a:extLst>
          </p:cNvPr>
          <p:cNvGrpSpPr/>
          <p:nvPr/>
        </p:nvGrpSpPr>
        <p:grpSpPr>
          <a:xfrm>
            <a:off x="8149362" y="4345518"/>
            <a:ext cx="3326540" cy="1046507"/>
            <a:chOff x="1701101" y="1802916"/>
            <a:chExt cx="8886021" cy="3784578"/>
          </a:xfrm>
        </p:grpSpPr>
        <p:sp>
          <p:nvSpPr>
            <p:cNvPr id="76" name="Rettangolo con angoli arrotondati 75">
              <a:extLst>
                <a:ext uri="{FF2B5EF4-FFF2-40B4-BE49-F238E27FC236}">
                  <a16:creationId xmlns:a16="http://schemas.microsoft.com/office/drawing/2014/main" id="{F9539A32-E64B-3B8F-FC00-80ACEF05A522}"/>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7" name="Rettangolo con angoli arrotondati 76">
              <a:extLst>
                <a:ext uri="{FF2B5EF4-FFF2-40B4-BE49-F238E27FC236}">
                  <a16:creationId xmlns:a16="http://schemas.microsoft.com/office/drawing/2014/main" id="{5BDEDE54-D12F-BD5F-829D-80EC7EE9BF7C}"/>
                </a:ext>
              </a:extLst>
            </p:cNvPr>
            <p:cNvSpPr/>
            <p:nvPr/>
          </p:nvSpPr>
          <p:spPr>
            <a:xfrm>
              <a:off x="1701101" y="1802916"/>
              <a:ext cx="8789797" cy="3690014"/>
            </a:xfrm>
            <a:prstGeom prst="round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78" name="CasellaDiTesto 77">
            <a:extLst>
              <a:ext uri="{FF2B5EF4-FFF2-40B4-BE49-F238E27FC236}">
                <a16:creationId xmlns:a16="http://schemas.microsoft.com/office/drawing/2014/main" id="{E1EA67DE-14DD-B5E0-6139-69B66EEC3067}"/>
              </a:ext>
            </a:extLst>
          </p:cNvPr>
          <p:cNvSpPr txBox="1"/>
          <p:nvPr/>
        </p:nvSpPr>
        <p:spPr>
          <a:xfrm>
            <a:off x="8140454" y="4387693"/>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Anomaly Detection Algorithm</a:t>
            </a:r>
            <a:endParaRPr lang="it-IT" sz="1200" b="1" dirty="0">
              <a:solidFill>
                <a:schemeClr val="bg1"/>
              </a:solidFill>
            </a:endParaRPr>
          </a:p>
        </p:txBody>
      </p:sp>
      <p:grpSp>
        <p:nvGrpSpPr>
          <p:cNvPr id="71" name="Gruppo 70">
            <a:extLst>
              <a:ext uri="{FF2B5EF4-FFF2-40B4-BE49-F238E27FC236}">
                <a16:creationId xmlns:a16="http://schemas.microsoft.com/office/drawing/2014/main" id="{06B359A3-6F6A-306C-512A-214367BF2799}"/>
              </a:ext>
            </a:extLst>
          </p:cNvPr>
          <p:cNvGrpSpPr/>
          <p:nvPr/>
        </p:nvGrpSpPr>
        <p:grpSpPr>
          <a:xfrm>
            <a:off x="952385" y="4345518"/>
            <a:ext cx="3326540" cy="1046507"/>
            <a:chOff x="1701101" y="1802916"/>
            <a:chExt cx="8886021" cy="3784578"/>
          </a:xfrm>
          <a:solidFill>
            <a:schemeClr val="accent2"/>
          </a:solidFill>
        </p:grpSpPr>
        <p:sp>
          <p:nvSpPr>
            <p:cNvPr id="72" name="Rettangolo con angoli arrotondati 71">
              <a:extLst>
                <a:ext uri="{FF2B5EF4-FFF2-40B4-BE49-F238E27FC236}">
                  <a16:creationId xmlns:a16="http://schemas.microsoft.com/office/drawing/2014/main" id="{DA897447-3EA4-5575-A9ED-AD4BF0705743}"/>
                </a:ext>
              </a:extLst>
            </p:cNvPr>
            <p:cNvSpPr/>
            <p:nvPr/>
          </p:nvSpPr>
          <p:spPr>
            <a:xfrm>
              <a:off x="1797325" y="1897480"/>
              <a:ext cx="8789797" cy="3690014"/>
            </a:xfrm>
            <a:prstGeom prst="roundRect">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3" name="Rettangolo con angoli arrotondati 72">
              <a:extLst>
                <a:ext uri="{FF2B5EF4-FFF2-40B4-BE49-F238E27FC236}">
                  <a16:creationId xmlns:a16="http://schemas.microsoft.com/office/drawing/2014/main" id="{C46D94CB-C214-4D1E-51E2-B7C791B1A2F9}"/>
                </a:ext>
              </a:extLst>
            </p:cNvPr>
            <p:cNvSpPr/>
            <p:nvPr/>
          </p:nvSpPr>
          <p:spPr>
            <a:xfrm>
              <a:off x="1701101" y="1802916"/>
              <a:ext cx="8789797" cy="3690014"/>
            </a:xfrm>
            <a:prstGeom prst="roundRect">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74" name="CasellaDiTesto 73">
            <a:extLst>
              <a:ext uri="{FF2B5EF4-FFF2-40B4-BE49-F238E27FC236}">
                <a16:creationId xmlns:a16="http://schemas.microsoft.com/office/drawing/2014/main" id="{454A4CCE-3DAD-85F1-DB16-E9DC67B74481}"/>
              </a:ext>
            </a:extLst>
          </p:cNvPr>
          <p:cNvSpPr txBox="1"/>
          <p:nvPr/>
        </p:nvSpPr>
        <p:spPr>
          <a:xfrm>
            <a:off x="943477" y="4387693"/>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K Means Algorithm</a:t>
            </a:r>
            <a:endParaRPr lang="it-IT" sz="1200" b="1" dirty="0">
              <a:solidFill>
                <a:schemeClr val="bg1"/>
              </a:solidFill>
            </a:endParaRPr>
          </a:p>
        </p:txBody>
      </p:sp>
      <p:grpSp>
        <p:nvGrpSpPr>
          <p:cNvPr id="67" name="Gruppo 66">
            <a:extLst>
              <a:ext uri="{FF2B5EF4-FFF2-40B4-BE49-F238E27FC236}">
                <a16:creationId xmlns:a16="http://schemas.microsoft.com/office/drawing/2014/main" id="{498A5E0F-3E9E-A586-DE51-9B9AFC2F1A25}"/>
              </a:ext>
            </a:extLst>
          </p:cNvPr>
          <p:cNvGrpSpPr/>
          <p:nvPr/>
        </p:nvGrpSpPr>
        <p:grpSpPr>
          <a:xfrm>
            <a:off x="8121852" y="1936664"/>
            <a:ext cx="3326540" cy="1046507"/>
            <a:chOff x="1701101" y="1802916"/>
            <a:chExt cx="8886021" cy="3784578"/>
          </a:xfrm>
        </p:grpSpPr>
        <p:sp>
          <p:nvSpPr>
            <p:cNvPr id="68" name="Rettangolo con angoli arrotondati 67">
              <a:extLst>
                <a:ext uri="{FF2B5EF4-FFF2-40B4-BE49-F238E27FC236}">
                  <a16:creationId xmlns:a16="http://schemas.microsoft.com/office/drawing/2014/main" id="{F53C725D-E1CF-A662-B2AB-7537154B8A14}"/>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9" name="Rettangolo con angoli arrotondati 68">
              <a:extLst>
                <a:ext uri="{FF2B5EF4-FFF2-40B4-BE49-F238E27FC236}">
                  <a16:creationId xmlns:a16="http://schemas.microsoft.com/office/drawing/2014/main" id="{49280684-A9F6-9B9C-3271-D7E5282C4B3B}"/>
                </a:ext>
              </a:extLst>
            </p:cNvPr>
            <p:cNvSpPr/>
            <p:nvPr/>
          </p:nvSpPr>
          <p:spPr>
            <a:xfrm>
              <a:off x="1701101" y="1802916"/>
              <a:ext cx="8789797" cy="3690014"/>
            </a:xfrm>
            <a:prstGeom prst="round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70" name="CasellaDiTesto 69">
            <a:extLst>
              <a:ext uri="{FF2B5EF4-FFF2-40B4-BE49-F238E27FC236}">
                <a16:creationId xmlns:a16="http://schemas.microsoft.com/office/drawing/2014/main" id="{8135024A-4EC2-7788-2C37-EF498B172F67}"/>
              </a:ext>
            </a:extLst>
          </p:cNvPr>
          <p:cNvSpPr txBox="1"/>
          <p:nvPr/>
        </p:nvSpPr>
        <p:spPr>
          <a:xfrm>
            <a:off x="8112944" y="1978839"/>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Anomaly Detection Algorithm</a:t>
            </a:r>
            <a:endParaRPr lang="it-IT" sz="1200" b="1" dirty="0">
              <a:solidFill>
                <a:schemeClr val="bg1"/>
              </a:solidFill>
            </a:endParaRPr>
          </a:p>
        </p:txBody>
      </p:sp>
      <p:grpSp>
        <p:nvGrpSpPr>
          <p:cNvPr id="63" name="Gruppo 62">
            <a:extLst>
              <a:ext uri="{FF2B5EF4-FFF2-40B4-BE49-F238E27FC236}">
                <a16:creationId xmlns:a16="http://schemas.microsoft.com/office/drawing/2014/main" id="{FF173430-896D-095E-832E-B6A867F0CE15}"/>
              </a:ext>
            </a:extLst>
          </p:cNvPr>
          <p:cNvGrpSpPr/>
          <p:nvPr/>
        </p:nvGrpSpPr>
        <p:grpSpPr>
          <a:xfrm>
            <a:off x="4537318" y="4345518"/>
            <a:ext cx="3326540" cy="1046507"/>
            <a:chOff x="1701101" y="1802916"/>
            <a:chExt cx="8886021" cy="3784578"/>
          </a:xfrm>
        </p:grpSpPr>
        <p:sp>
          <p:nvSpPr>
            <p:cNvPr id="64" name="Rettangolo con angoli arrotondati 63">
              <a:extLst>
                <a:ext uri="{FF2B5EF4-FFF2-40B4-BE49-F238E27FC236}">
                  <a16:creationId xmlns:a16="http://schemas.microsoft.com/office/drawing/2014/main" id="{4EDDAE70-9AA4-CB2F-F66C-7B37352FBC2F}"/>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5" name="Rettangolo con angoli arrotondati 64">
              <a:extLst>
                <a:ext uri="{FF2B5EF4-FFF2-40B4-BE49-F238E27FC236}">
                  <a16:creationId xmlns:a16="http://schemas.microsoft.com/office/drawing/2014/main" id="{5D9D8D01-5C2A-9FF9-89D4-38C78F1FA5EB}"/>
                </a:ext>
              </a:extLst>
            </p:cNvPr>
            <p:cNvSpPr/>
            <p:nvPr/>
          </p:nvSpPr>
          <p:spPr>
            <a:xfrm>
              <a:off x="1701101" y="1802916"/>
              <a:ext cx="8789797" cy="3690014"/>
            </a:xfrm>
            <a:prstGeom prst="round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66" name="CasellaDiTesto 65">
            <a:extLst>
              <a:ext uri="{FF2B5EF4-FFF2-40B4-BE49-F238E27FC236}">
                <a16:creationId xmlns:a16="http://schemas.microsoft.com/office/drawing/2014/main" id="{E454D2FE-A75C-A8BD-DBA3-BBB0A1040544}"/>
              </a:ext>
            </a:extLst>
          </p:cNvPr>
          <p:cNvSpPr txBox="1"/>
          <p:nvPr/>
        </p:nvSpPr>
        <p:spPr>
          <a:xfrm>
            <a:off x="4528410" y="4387693"/>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Anomaly Detection Algorithm</a:t>
            </a:r>
            <a:endParaRPr lang="it-IT" sz="1200" b="1" dirty="0">
              <a:solidFill>
                <a:schemeClr val="bg1"/>
              </a:solidFill>
            </a:endParaRPr>
          </a:p>
        </p:txBody>
      </p:sp>
      <p:grpSp>
        <p:nvGrpSpPr>
          <p:cNvPr id="59" name="Gruppo 58">
            <a:extLst>
              <a:ext uri="{FF2B5EF4-FFF2-40B4-BE49-F238E27FC236}">
                <a16:creationId xmlns:a16="http://schemas.microsoft.com/office/drawing/2014/main" id="{7CD08BDD-1B05-7752-04D8-ECBF18C105E5}"/>
              </a:ext>
            </a:extLst>
          </p:cNvPr>
          <p:cNvGrpSpPr/>
          <p:nvPr/>
        </p:nvGrpSpPr>
        <p:grpSpPr>
          <a:xfrm>
            <a:off x="979896" y="1938384"/>
            <a:ext cx="3326540" cy="1046507"/>
            <a:chOff x="1701101" y="1802916"/>
            <a:chExt cx="8886021" cy="3784578"/>
          </a:xfrm>
        </p:grpSpPr>
        <p:sp>
          <p:nvSpPr>
            <p:cNvPr id="60" name="Rettangolo con angoli arrotondati 59">
              <a:extLst>
                <a:ext uri="{FF2B5EF4-FFF2-40B4-BE49-F238E27FC236}">
                  <a16:creationId xmlns:a16="http://schemas.microsoft.com/office/drawing/2014/main" id="{9FA3B108-F156-4BF8-1DBA-0F4BEC7E4663}"/>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1" name="Rettangolo con angoli arrotondati 60">
              <a:extLst>
                <a:ext uri="{FF2B5EF4-FFF2-40B4-BE49-F238E27FC236}">
                  <a16:creationId xmlns:a16="http://schemas.microsoft.com/office/drawing/2014/main" id="{8628C585-F075-ADE2-66BC-5B5029AC01BE}"/>
                </a:ext>
              </a:extLst>
            </p:cNvPr>
            <p:cNvSpPr/>
            <p:nvPr/>
          </p:nvSpPr>
          <p:spPr>
            <a:xfrm>
              <a:off x="1701101" y="1802916"/>
              <a:ext cx="8789797" cy="3690014"/>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5" name="Gruppo 4">
            <a:extLst>
              <a:ext uri="{FF2B5EF4-FFF2-40B4-BE49-F238E27FC236}">
                <a16:creationId xmlns:a16="http://schemas.microsoft.com/office/drawing/2014/main" id="{471EC2E6-1830-8D57-75C2-C63568502361}"/>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DBEBC1D0-312D-7F35-E75D-54C56973DF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EDAA0F36-9D5C-24D3-FB20-00E44509F91E}"/>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AE60A3E5-AAFA-6523-8581-3159B795FEF1}"/>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F5642556-306D-B9A4-EA04-DBC063D0E48F}"/>
              </a:ext>
            </a:extLst>
          </p:cNvPr>
          <p:cNvSpPr txBox="1"/>
          <p:nvPr/>
        </p:nvSpPr>
        <p:spPr>
          <a:xfrm>
            <a:off x="6473687" y="90355"/>
            <a:ext cx="5509590" cy="923330"/>
          </a:xfrm>
          <a:prstGeom prst="rect">
            <a:avLst/>
          </a:prstGeom>
          <a:noFill/>
        </p:spPr>
        <p:txBody>
          <a:bodyPr wrap="square" rtlCol="0">
            <a:spAutoFit/>
          </a:bodyPr>
          <a:lstStyle/>
          <a:p>
            <a:r>
              <a:rPr lang="it-IT" sz="5400" b="1" spc="-300" dirty="0">
                <a:solidFill>
                  <a:schemeClr val="bg1"/>
                </a:solidFill>
              </a:rPr>
              <a:t>Detection Methods</a:t>
            </a:r>
          </a:p>
        </p:txBody>
      </p:sp>
      <p:sp>
        <p:nvSpPr>
          <p:cNvPr id="7" name="CasellaDiTesto 6">
            <a:extLst>
              <a:ext uri="{FF2B5EF4-FFF2-40B4-BE49-F238E27FC236}">
                <a16:creationId xmlns:a16="http://schemas.microsoft.com/office/drawing/2014/main" id="{24131516-8BAD-F810-5D46-8018040B65F8}"/>
              </a:ext>
            </a:extLst>
          </p:cNvPr>
          <p:cNvSpPr txBox="1"/>
          <p:nvPr/>
        </p:nvSpPr>
        <p:spPr>
          <a:xfrm>
            <a:off x="4835387" y="857047"/>
            <a:ext cx="7147890" cy="584775"/>
          </a:xfrm>
          <a:prstGeom prst="rect">
            <a:avLst/>
          </a:prstGeom>
          <a:noFill/>
        </p:spPr>
        <p:txBody>
          <a:bodyPr wrap="square" rtlCol="0">
            <a:spAutoFit/>
          </a:bodyPr>
          <a:lstStyle/>
          <a:p>
            <a:pPr algn="r"/>
            <a:r>
              <a:rPr lang="en-US" sz="1600" i="0" dirty="0">
                <a:solidFill>
                  <a:srgbClr val="F0F6FC"/>
                </a:solidFill>
                <a:effectLst/>
                <a:latin typeface="-apple-system"/>
              </a:rPr>
              <a:t>DNSGuard AI incorporates the following detection methods, each targeting a specific type of DNS-based attack vector.</a:t>
            </a:r>
            <a:endParaRPr lang="it-IT" sz="1600" dirty="0">
              <a:solidFill>
                <a:schemeClr val="bg1"/>
              </a:solidFill>
            </a:endParaRPr>
          </a:p>
        </p:txBody>
      </p:sp>
      <p:grpSp>
        <p:nvGrpSpPr>
          <p:cNvPr id="19" name="Gruppo 18">
            <a:extLst>
              <a:ext uri="{FF2B5EF4-FFF2-40B4-BE49-F238E27FC236}">
                <a16:creationId xmlns:a16="http://schemas.microsoft.com/office/drawing/2014/main" id="{207C3C45-B42D-C844-ECB3-20443918BC3A}"/>
              </a:ext>
            </a:extLst>
          </p:cNvPr>
          <p:cNvGrpSpPr/>
          <p:nvPr/>
        </p:nvGrpSpPr>
        <p:grpSpPr>
          <a:xfrm>
            <a:off x="8094737" y="2284998"/>
            <a:ext cx="3362959" cy="1852828"/>
            <a:chOff x="1701101" y="1802916"/>
            <a:chExt cx="8886021" cy="3784578"/>
          </a:xfrm>
        </p:grpSpPr>
        <p:sp>
          <p:nvSpPr>
            <p:cNvPr id="20" name="Rettangolo con angoli arrotondati 19">
              <a:extLst>
                <a:ext uri="{FF2B5EF4-FFF2-40B4-BE49-F238E27FC236}">
                  <a16:creationId xmlns:a16="http://schemas.microsoft.com/office/drawing/2014/main" id="{75AB173A-F7BB-2F3B-AB71-D89A7D514605}"/>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1" name="Rettangolo con angoli arrotondati 20">
              <a:extLst>
                <a:ext uri="{FF2B5EF4-FFF2-40B4-BE49-F238E27FC236}">
                  <a16:creationId xmlns:a16="http://schemas.microsoft.com/office/drawing/2014/main" id="{072D76F2-A18F-1F62-AE86-87540446C280}"/>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29" name="CasellaDiTesto 28">
            <a:extLst>
              <a:ext uri="{FF2B5EF4-FFF2-40B4-BE49-F238E27FC236}">
                <a16:creationId xmlns:a16="http://schemas.microsoft.com/office/drawing/2014/main" id="{045C1976-2786-2779-6ED7-BE47ADDCBC7A}"/>
              </a:ext>
            </a:extLst>
          </p:cNvPr>
          <p:cNvSpPr txBox="1"/>
          <p:nvPr/>
        </p:nvSpPr>
        <p:spPr>
          <a:xfrm>
            <a:off x="8094737" y="2357467"/>
            <a:ext cx="3362959" cy="369332"/>
          </a:xfrm>
          <a:prstGeom prst="rect">
            <a:avLst/>
          </a:prstGeom>
          <a:noFill/>
        </p:spPr>
        <p:txBody>
          <a:bodyPr wrap="square" rtlCol="0">
            <a:spAutoFit/>
          </a:bodyPr>
          <a:lstStyle/>
          <a:p>
            <a:pPr algn="ctr"/>
            <a:r>
              <a:rPr lang="it-IT" b="1" dirty="0">
                <a:solidFill>
                  <a:schemeClr val="bg1"/>
                </a:solidFill>
              </a:rPr>
              <a:t>C2 Tunneling Detection</a:t>
            </a:r>
          </a:p>
        </p:txBody>
      </p:sp>
      <p:sp>
        <p:nvSpPr>
          <p:cNvPr id="8" name="CasellaDiTesto 7">
            <a:extLst>
              <a:ext uri="{FF2B5EF4-FFF2-40B4-BE49-F238E27FC236}">
                <a16:creationId xmlns:a16="http://schemas.microsoft.com/office/drawing/2014/main" id="{55349E94-BFFA-3FA4-32AC-CBC33D5D7FED}"/>
              </a:ext>
            </a:extLst>
          </p:cNvPr>
          <p:cNvSpPr txBox="1"/>
          <p:nvPr/>
        </p:nvSpPr>
        <p:spPr>
          <a:xfrm>
            <a:off x="8149362" y="2747563"/>
            <a:ext cx="3308334" cy="1200329"/>
          </a:xfrm>
          <a:prstGeom prst="rect">
            <a:avLst/>
          </a:prstGeom>
          <a:noFill/>
        </p:spPr>
        <p:txBody>
          <a:bodyPr wrap="square" rtlCol="0">
            <a:spAutoFit/>
          </a:bodyPr>
          <a:lstStyle/>
          <a:p>
            <a:pPr algn="ctr"/>
            <a:r>
              <a:rPr lang="en-US" sz="1200" dirty="0">
                <a:solidFill>
                  <a:schemeClr val="bg1"/>
                </a:solidFill>
              </a:rPr>
              <a:t>Identifies hosts making an unusually high number of DNS queries, which could indicate command and control communication or data exfiltration through DNS tunneling. Uses density function to find hourly query count outliers by source.</a:t>
            </a:r>
            <a:endParaRPr lang="it-IT" sz="1200" dirty="0">
              <a:solidFill>
                <a:schemeClr val="bg1"/>
              </a:solidFill>
            </a:endParaRPr>
          </a:p>
        </p:txBody>
      </p:sp>
      <p:grpSp>
        <p:nvGrpSpPr>
          <p:cNvPr id="35" name="Gruppo 34">
            <a:extLst>
              <a:ext uri="{FF2B5EF4-FFF2-40B4-BE49-F238E27FC236}">
                <a16:creationId xmlns:a16="http://schemas.microsoft.com/office/drawing/2014/main" id="{054060AC-D292-2601-4B9E-5987ADB93BD7}"/>
              </a:ext>
            </a:extLst>
          </p:cNvPr>
          <p:cNvGrpSpPr/>
          <p:nvPr/>
        </p:nvGrpSpPr>
        <p:grpSpPr>
          <a:xfrm>
            <a:off x="8131153" y="4703751"/>
            <a:ext cx="3362959" cy="1852828"/>
            <a:chOff x="1701101" y="1802916"/>
            <a:chExt cx="8886021" cy="3784578"/>
          </a:xfrm>
        </p:grpSpPr>
        <p:sp>
          <p:nvSpPr>
            <p:cNvPr id="36" name="Rettangolo con angoli arrotondati 35">
              <a:extLst>
                <a:ext uri="{FF2B5EF4-FFF2-40B4-BE49-F238E27FC236}">
                  <a16:creationId xmlns:a16="http://schemas.microsoft.com/office/drawing/2014/main" id="{DA443267-5EF7-F8A8-D987-6001B286279F}"/>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7" name="Rettangolo con angoli arrotondati 36">
              <a:extLst>
                <a:ext uri="{FF2B5EF4-FFF2-40B4-BE49-F238E27FC236}">
                  <a16:creationId xmlns:a16="http://schemas.microsoft.com/office/drawing/2014/main" id="{11DC7BC4-3E7C-4D24-EF05-61FA57F95515}"/>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1" name="CasellaDiTesto 30">
            <a:extLst>
              <a:ext uri="{FF2B5EF4-FFF2-40B4-BE49-F238E27FC236}">
                <a16:creationId xmlns:a16="http://schemas.microsoft.com/office/drawing/2014/main" id="{0060617F-4C0C-B438-4EA6-A1B580599761}"/>
              </a:ext>
            </a:extLst>
          </p:cNvPr>
          <p:cNvSpPr txBox="1"/>
          <p:nvPr/>
        </p:nvSpPr>
        <p:spPr>
          <a:xfrm>
            <a:off x="8094737" y="4786882"/>
            <a:ext cx="3362959" cy="369332"/>
          </a:xfrm>
          <a:prstGeom prst="rect">
            <a:avLst/>
          </a:prstGeom>
          <a:noFill/>
        </p:spPr>
        <p:txBody>
          <a:bodyPr wrap="square" rtlCol="0">
            <a:spAutoFit/>
          </a:bodyPr>
          <a:lstStyle/>
          <a:p>
            <a:pPr algn="ctr"/>
            <a:r>
              <a:rPr lang="it-IT" b="1" dirty="0">
                <a:solidFill>
                  <a:schemeClr val="bg1"/>
                </a:solidFill>
              </a:rPr>
              <a:t>Domain Shadowing</a:t>
            </a:r>
          </a:p>
        </p:txBody>
      </p:sp>
      <p:sp>
        <p:nvSpPr>
          <p:cNvPr id="38" name="CasellaDiTesto 37">
            <a:extLst>
              <a:ext uri="{FF2B5EF4-FFF2-40B4-BE49-F238E27FC236}">
                <a16:creationId xmlns:a16="http://schemas.microsoft.com/office/drawing/2014/main" id="{E15B8DCD-521A-8694-B884-5D2B49029EE0}"/>
              </a:ext>
            </a:extLst>
          </p:cNvPr>
          <p:cNvSpPr txBox="1"/>
          <p:nvPr/>
        </p:nvSpPr>
        <p:spPr>
          <a:xfrm>
            <a:off x="8122049" y="5211093"/>
            <a:ext cx="3308334" cy="1200329"/>
          </a:xfrm>
          <a:prstGeom prst="rect">
            <a:avLst/>
          </a:prstGeom>
          <a:noFill/>
        </p:spPr>
        <p:txBody>
          <a:bodyPr wrap="square" rtlCol="0">
            <a:spAutoFit/>
          </a:bodyPr>
          <a:lstStyle/>
          <a:p>
            <a:pPr algn="ctr"/>
            <a:r>
              <a:rPr lang="en-US" sz="1200" b="0" i="0" dirty="0">
                <a:solidFill>
                  <a:srgbClr val="F0F6FC"/>
                </a:solidFill>
                <a:effectLst/>
                <a:latin typeface="-apple-system"/>
              </a:rPr>
              <a:t>Identifies patterns where many unique subdomains are requested for a legitimate domain, which may indicate an attacker using compromised DNS accounts to create malicious subdomains. Measures distinct subdomain count by parent domain and identifies outliers.</a:t>
            </a:r>
            <a:endParaRPr lang="it-IT" sz="1200" dirty="0">
              <a:solidFill>
                <a:schemeClr val="bg1"/>
              </a:solidFill>
            </a:endParaRPr>
          </a:p>
        </p:txBody>
      </p:sp>
      <p:grpSp>
        <p:nvGrpSpPr>
          <p:cNvPr id="39" name="Gruppo 38">
            <a:extLst>
              <a:ext uri="{FF2B5EF4-FFF2-40B4-BE49-F238E27FC236}">
                <a16:creationId xmlns:a16="http://schemas.microsoft.com/office/drawing/2014/main" id="{C36A8407-BCEA-0714-50F4-E19F4B58B346}"/>
              </a:ext>
            </a:extLst>
          </p:cNvPr>
          <p:cNvGrpSpPr/>
          <p:nvPr/>
        </p:nvGrpSpPr>
        <p:grpSpPr>
          <a:xfrm>
            <a:off x="4519108" y="2284998"/>
            <a:ext cx="3362959" cy="1852828"/>
            <a:chOff x="1701101" y="1802916"/>
            <a:chExt cx="8886021" cy="3784578"/>
          </a:xfrm>
        </p:grpSpPr>
        <p:sp>
          <p:nvSpPr>
            <p:cNvPr id="40" name="Rettangolo con angoli arrotondati 39">
              <a:extLst>
                <a:ext uri="{FF2B5EF4-FFF2-40B4-BE49-F238E27FC236}">
                  <a16:creationId xmlns:a16="http://schemas.microsoft.com/office/drawing/2014/main" id="{D3B63E81-EB3F-8487-4DF1-5B488195BF7E}"/>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1" name="Rettangolo con angoli arrotondati 40">
              <a:extLst>
                <a:ext uri="{FF2B5EF4-FFF2-40B4-BE49-F238E27FC236}">
                  <a16:creationId xmlns:a16="http://schemas.microsoft.com/office/drawing/2014/main" id="{6B12A992-12E2-ED77-B5EA-B29732E3191C}"/>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42" name="CasellaDiTesto 41">
            <a:extLst>
              <a:ext uri="{FF2B5EF4-FFF2-40B4-BE49-F238E27FC236}">
                <a16:creationId xmlns:a16="http://schemas.microsoft.com/office/drawing/2014/main" id="{C81C79E7-7B5D-5D85-D198-671B2F2A206C}"/>
              </a:ext>
            </a:extLst>
          </p:cNvPr>
          <p:cNvSpPr txBox="1"/>
          <p:nvPr/>
        </p:nvSpPr>
        <p:spPr>
          <a:xfrm>
            <a:off x="4500899" y="2357467"/>
            <a:ext cx="3362959" cy="369332"/>
          </a:xfrm>
          <a:prstGeom prst="rect">
            <a:avLst/>
          </a:prstGeom>
          <a:noFill/>
        </p:spPr>
        <p:txBody>
          <a:bodyPr wrap="square" rtlCol="0">
            <a:spAutoFit/>
          </a:bodyPr>
          <a:lstStyle/>
          <a:p>
            <a:pPr algn="ctr"/>
            <a:r>
              <a:rPr lang="it-IT" b="1" dirty="0">
                <a:solidFill>
                  <a:schemeClr val="bg1"/>
                </a:solidFill>
              </a:rPr>
              <a:t>Record Type Anomalies</a:t>
            </a:r>
          </a:p>
        </p:txBody>
      </p:sp>
      <p:sp>
        <p:nvSpPr>
          <p:cNvPr id="43" name="CasellaDiTesto 42">
            <a:extLst>
              <a:ext uri="{FF2B5EF4-FFF2-40B4-BE49-F238E27FC236}">
                <a16:creationId xmlns:a16="http://schemas.microsoft.com/office/drawing/2014/main" id="{4EF4BCA8-93B3-F91B-D703-6383B9D32D0E}"/>
              </a:ext>
            </a:extLst>
          </p:cNvPr>
          <p:cNvSpPr txBox="1"/>
          <p:nvPr/>
        </p:nvSpPr>
        <p:spPr>
          <a:xfrm>
            <a:off x="4519108" y="2747563"/>
            <a:ext cx="3344750" cy="1200329"/>
          </a:xfrm>
          <a:prstGeom prst="rect">
            <a:avLst/>
          </a:prstGeom>
          <a:noFill/>
        </p:spPr>
        <p:txBody>
          <a:bodyPr wrap="square" rtlCol="0">
            <a:spAutoFit/>
          </a:bodyPr>
          <a:lstStyle/>
          <a:p>
            <a:pPr algn="ctr"/>
            <a:r>
              <a:rPr lang="en-US" sz="1200" b="0" i="0" dirty="0">
                <a:solidFill>
                  <a:srgbClr val="F0F6FC"/>
                </a:solidFill>
                <a:effectLst/>
                <a:latin typeface="-apple-system"/>
              </a:rPr>
              <a:t>Detects abnormal usage of specific DNS record types often associated with reconnaissance or data exfiltration. Identifies outliers in the usage of TXT (data exfiltration), ANY (broad queries), HINFO (host info leakage), and AXFR (zone transfer attempts) records by host.</a:t>
            </a:r>
            <a:endParaRPr lang="it-IT" sz="1200" dirty="0">
              <a:solidFill>
                <a:schemeClr val="bg1"/>
              </a:solidFill>
            </a:endParaRPr>
          </a:p>
        </p:txBody>
      </p:sp>
      <p:grpSp>
        <p:nvGrpSpPr>
          <p:cNvPr id="44" name="Gruppo 43">
            <a:extLst>
              <a:ext uri="{FF2B5EF4-FFF2-40B4-BE49-F238E27FC236}">
                <a16:creationId xmlns:a16="http://schemas.microsoft.com/office/drawing/2014/main" id="{09617290-9AB7-578F-6627-5B78483DD164}"/>
              </a:ext>
            </a:extLst>
          </p:cNvPr>
          <p:cNvGrpSpPr/>
          <p:nvPr/>
        </p:nvGrpSpPr>
        <p:grpSpPr>
          <a:xfrm>
            <a:off x="4537315" y="4703751"/>
            <a:ext cx="3326543" cy="1852828"/>
            <a:chOff x="1701101" y="1802916"/>
            <a:chExt cx="8886021" cy="3784578"/>
          </a:xfrm>
        </p:grpSpPr>
        <p:sp>
          <p:nvSpPr>
            <p:cNvPr id="45" name="Rettangolo con angoli arrotondati 44">
              <a:extLst>
                <a:ext uri="{FF2B5EF4-FFF2-40B4-BE49-F238E27FC236}">
                  <a16:creationId xmlns:a16="http://schemas.microsoft.com/office/drawing/2014/main" id="{2EADE261-37CF-8D35-77E9-960EA509253C}"/>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6" name="Rettangolo con angoli arrotondati 45">
              <a:extLst>
                <a:ext uri="{FF2B5EF4-FFF2-40B4-BE49-F238E27FC236}">
                  <a16:creationId xmlns:a16="http://schemas.microsoft.com/office/drawing/2014/main" id="{A519AD06-5FBC-3A4F-CEF0-89E9CFFAE864}"/>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47" name="CasellaDiTesto 46">
            <a:extLst>
              <a:ext uri="{FF2B5EF4-FFF2-40B4-BE49-F238E27FC236}">
                <a16:creationId xmlns:a16="http://schemas.microsoft.com/office/drawing/2014/main" id="{2213A7F2-C76B-537E-C8E8-296A56B70002}"/>
              </a:ext>
            </a:extLst>
          </p:cNvPr>
          <p:cNvSpPr txBox="1"/>
          <p:nvPr/>
        </p:nvSpPr>
        <p:spPr>
          <a:xfrm>
            <a:off x="4500899" y="4786882"/>
            <a:ext cx="3362959" cy="369332"/>
          </a:xfrm>
          <a:prstGeom prst="rect">
            <a:avLst/>
          </a:prstGeom>
          <a:noFill/>
        </p:spPr>
        <p:txBody>
          <a:bodyPr wrap="square" rtlCol="0">
            <a:spAutoFit/>
          </a:bodyPr>
          <a:lstStyle/>
          <a:p>
            <a:pPr algn="ctr"/>
            <a:r>
              <a:rPr lang="it-IT" b="1" dirty="0">
                <a:solidFill>
                  <a:schemeClr val="bg1"/>
                </a:solidFill>
              </a:rPr>
              <a:t>Query Length Anomalies</a:t>
            </a:r>
          </a:p>
        </p:txBody>
      </p:sp>
      <p:sp>
        <p:nvSpPr>
          <p:cNvPr id="48" name="CasellaDiTesto 47">
            <a:extLst>
              <a:ext uri="{FF2B5EF4-FFF2-40B4-BE49-F238E27FC236}">
                <a16:creationId xmlns:a16="http://schemas.microsoft.com/office/drawing/2014/main" id="{118D4119-F96A-229E-C0DE-96E6E5103878}"/>
              </a:ext>
            </a:extLst>
          </p:cNvPr>
          <p:cNvSpPr txBox="1"/>
          <p:nvPr/>
        </p:nvSpPr>
        <p:spPr>
          <a:xfrm>
            <a:off x="4528211" y="5211093"/>
            <a:ext cx="3308334" cy="1015663"/>
          </a:xfrm>
          <a:prstGeom prst="rect">
            <a:avLst/>
          </a:prstGeom>
          <a:noFill/>
        </p:spPr>
        <p:txBody>
          <a:bodyPr wrap="square" rtlCol="0">
            <a:spAutoFit/>
          </a:bodyPr>
          <a:lstStyle/>
          <a:p>
            <a:pPr algn="ctr"/>
            <a:r>
              <a:rPr lang="en-US" sz="1200" b="0" i="0" dirty="0">
                <a:solidFill>
                  <a:srgbClr val="F0F6FC"/>
                </a:solidFill>
                <a:effectLst/>
                <a:latin typeface="-apple-system"/>
              </a:rPr>
              <a:t>Detects unusually long DNS queries that may represent data exfiltration channels where sensitive information is encoded in the query itself. Identifies outliers in query string length by host.</a:t>
            </a:r>
            <a:endParaRPr lang="it-IT" sz="1200" dirty="0">
              <a:solidFill>
                <a:schemeClr val="bg1"/>
              </a:solidFill>
            </a:endParaRPr>
          </a:p>
        </p:txBody>
      </p:sp>
      <p:grpSp>
        <p:nvGrpSpPr>
          <p:cNvPr id="49" name="Gruppo 48">
            <a:extLst>
              <a:ext uri="{FF2B5EF4-FFF2-40B4-BE49-F238E27FC236}">
                <a16:creationId xmlns:a16="http://schemas.microsoft.com/office/drawing/2014/main" id="{0860AEDA-785A-60B1-FB73-F752FEED7223}"/>
              </a:ext>
            </a:extLst>
          </p:cNvPr>
          <p:cNvGrpSpPr/>
          <p:nvPr/>
        </p:nvGrpSpPr>
        <p:grpSpPr>
          <a:xfrm>
            <a:off x="943477" y="2284998"/>
            <a:ext cx="3362959" cy="1852828"/>
            <a:chOff x="1701101" y="1802916"/>
            <a:chExt cx="8886021" cy="3784578"/>
          </a:xfrm>
        </p:grpSpPr>
        <p:sp>
          <p:nvSpPr>
            <p:cNvPr id="50" name="Rettangolo con angoli arrotondati 49">
              <a:extLst>
                <a:ext uri="{FF2B5EF4-FFF2-40B4-BE49-F238E27FC236}">
                  <a16:creationId xmlns:a16="http://schemas.microsoft.com/office/drawing/2014/main" id="{FAADA015-960D-CD9B-115A-8E2C20B22944}"/>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1" name="Rettangolo con angoli arrotondati 50">
              <a:extLst>
                <a:ext uri="{FF2B5EF4-FFF2-40B4-BE49-F238E27FC236}">
                  <a16:creationId xmlns:a16="http://schemas.microsoft.com/office/drawing/2014/main" id="{277F3607-8100-AFFF-3571-C43595FD0224}"/>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52" name="CasellaDiTesto 51">
            <a:extLst>
              <a:ext uri="{FF2B5EF4-FFF2-40B4-BE49-F238E27FC236}">
                <a16:creationId xmlns:a16="http://schemas.microsoft.com/office/drawing/2014/main" id="{A4AAC1C3-9215-6FF7-4D6D-FB99C234EEAD}"/>
              </a:ext>
            </a:extLst>
          </p:cNvPr>
          <p:cNvSpPr txBox="1"/>
          <p:nvPr/>
        </p:nvSpPr>
        <p:spPr>
          <a:xfrm>
            <a:off x="907061" y="2357467"/>
            <a:ext cx="3362959" cy="369332"/>
          </a:xfrm>
          <a:prstGeom prst="rect">
            <a:avLst/>
          </a:prstGeom>
          <a:noFill/>
        </p:spPr>
        <p:txBody>
          <a:bodyPr wrap="square" rtlCol="0">
            <a:spAutoFit/>
          </a:bodyPr>
          <a:lstStyle/>
          <a:p>
            <a:pPr algn="ctr"/>
            <a:r>
              <a:rPr lang="it-IT" b="1" dirty="0">
                <a:solidFill>
                  <a:schemeClr val="bg1"/>
                </a:solidFill>
              </a:rPr>
              <a:t>Beaconing</a:t>
            </a:r>
          </a:p>
        </p:txBody>
      </p:sp>
      <p:sp>
        <p:nvSpPr>
          <p:cNvPr id="53" name="CasellaDiTesto 52">
            <a:extLst>
              <a:ext uri="{FF2B5EF4-FFF2-40B4-BE49-F238E27FC236}">
                <a16:creationId xmlns:a16="http://schemas.microsoft.com/office/drawing/2014/main" id="{F3BACF59-E5B0-29C5-C6B5-46B5348E155B}"/>
              </a:ext>
            </a:extLst>
          </p:cNvPr>
          <p:cNvSpPr txBox="1"/>
          <p:nvPr/>
        </p:nvSpPr>
        <p:spPr>
          <a:xfrm>
            <a:off x="961686" y="2747563"/>
            <a:ext cx="3308334" cy="1015663"/>
          </a:xfrm>
          <a:prstGeom prst="rect">
            <a:avLst/>
          </a:prstGeom>
          <a:noFill/>
        </p:spPr>
        <p:txBody>
          <a:bodyPr wrap="square" rtlCol="0">
            <a:spAutoFit/>
          </a:bodyPr>
          <a:lstStyle/>
          <a:p>
            <a:pPr algn="ctr"/>
            <a:r>
              <a:rPr lang="en-US" sz="1200" b="0" i="0" dirty="0">
                <a:solidFill>
                  <a:srgbClr val="F0F6FC"/>
                </a:solidFill>
                <a:effectLst/>
                <a:latin typeface="-apple-system"/>
              </a:rPr>
              <a:t>Detects regular, periodic DNS queries at consistent intervals—a hallmark of malware communicating with command and control servers. Analyzes consistency of time gaps between queries to the same domain.</a:t>
            </a:r>
            <a:endParaRPr lang="it-IT" sz="1200" dirty="0">
              <a:solidFill>
                <a:schemeClr val="bg1"/>
              </a:solidFill>
            </a:endParaRPr>
          </a:p>
        </p:txBody>
      </p:sp>
      <p:grpSp>
        <p:nvGrpSpPr>
          <p:cNvPr id="54" name="Gruppo 53">
            <a:extLst>
              <a:ext uri="{FF2B5EF4-FFF2-40B4-BE49-F238E27FC236}">
                <a16:creationId xmlns:a16="http://schemas.microsoft.com/office/drawing/2014/main" id="{A3FEEC66-08DB-7769-65CC-FB42B3938B16}"/>
              </a:ext>
            </a:extLst>
          </p:cNvPr>
          <p:cNvGrpSpPr/>
          <p:nvPr/>
        </p:nvGrpSpPr>
        <p:grpSpPr>
          <a:xfrm>
            <a:off x="943477" y="4703751"/>
            <a:ext cx="3362959" cy="1852828"/>
            <a:chOff x="1701101" y="1802916"/>
            <a:chExt cx="8886021" cy="3784578"/>
          </a:xfrm>
        </p:grpSpPr>
        <p:sp>
          <p:nvSpPr>
            <p:cNvPr id="55" name="Rettangolo con angoli arrotondati 54">
              <a:extLst>
                <a:ext uri="{FF2B5EF4-FFF2-40B4-BE49-F238E27FC236}">
                  <a16:creationId xmlns:a16="http://schemas.microsoft.com/office/drawing/2014/main" id="{965A4623-21AC-5839-FEA6-C65095AF8C4D}"/>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6" name="Rettangolo con angoli arrotondati 55">
              <a:extLst>
                <a:ext uri="{FF2B5EF4-FFF2-40B4-BE49-F238E27FC236}">
                  <a16:creationId xmlns:a16="http://schemas.microsoft.com/office/drawing/2014/main" id="{9C329352-CB65-6D1C-72B5-EF3AAEA5E7FF}"/>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57" name="CasellaDiTesto 56">
            <a:extLst>
              <a:ext uri="{FF2B5EF4-FFF2-40B4-BE49-F238E27FC236}">
                <a16:creationId xmlns:a16="http://schemas.microsoft.com/office/drawing/2014/main" id="{B29F8A0C-4E08-F04B-4A20-AA32E828B4BB}"/>
              </a:ext>
            </a:extLst>
          </p:cNvPr>
          <p:cNvSpPr txBox="1"/>
          <p:nvPr/>
        </p:nvSpPr>
        <p:spPr>
          <a:xfrm>
            <a:off x="907061" y="4786882"/>
            <a:ext cx="3362959" cy="369332"/>
          </a:xfrm>
          <a:prstGeom prst="rect">
            <a:avLst/>
          </a:prstGeom>
          <a:noFill/>
        </p:spPr>
        <p:txBody>
          <a:bodyPr wrap="square" rtlCol="0">
            <a:spAutoFit/>
          </a:bodyPr>
          <a:lstStyle/>
          <a:p>
            <a:pPr algn="ctr"/>
            <a:r>
              <a:rPr lang="it-IT" b="1" dirty="0">
                <a:solidFill>
                  <a:schemeClr val="bg1"/>
                </a:solidFill>
              </a:rPr>
              <a:t>Behavioral Clustering</a:t>
            </a:r>
          </a:p>
        </p:txBody>
      </p:sp>
      <p:sp>
        <p:nvSpPr>
          <p:cNvPr id="58" name="CasellaDiTesto 57">
            <a:extLst>
              <a:ext uri="{FF2B5EF4-FFF2-40B4-BE49-F238E27FC236}">
                <a16:creationId xmlns:a16="http://schemas.microsoft.com/office/drawing/2014/main" id="{63CD94BB-26AF-50D7-EDFA-AB7C44559867}"/>
              </a:ext>
            </a:extLst>
          </p:cNvPr>
          <p:cNvSpPr txBox="1"/>
          <p:nvPr/>
        </p:nvSpPr>
        <p:spPr>
          <a:xfrm>
            <a:off x="934373" y="5211093"/>
            <a:ext cx="3308334" cy="830997"/>
          </a:xfrm>
          <a:prstGeom prst="rect">
            <a:avLst/>
          </a:prstGeom>
          <a:noFill/>
        </p:spPr>
        <p:txBody>
          <a:bodyPr wrap="square" rtlCol="0">
            <a:spAutoFit/>
          </a:bodyPr>
          <a:lstStyle/>
          <a:p>
            <a:pPr algn="ctr"/>
            <a:r>
              <a:rPr lang="en-US" sz="1200" b="0" i="0" dirty="0">
                <a:solidFill>
                  <a:srgbClr val="F0F6FC"/>
                </a:solidFill>
                <a:effectLst/>
                <a:latin typeface="-apple-system"/>
              </a:rPr>
              <a:t>Groups hosts with similar abnormal DNS behavior, which can reveal coordinated attacks or infected host groups across the enterprise. Uses KMeans clustering on multiple DNS behavior features.</a:t>
            </a:r>
            <a:endParaRPr lang="it-IT" sz="1200" dirty="0">
              <a:solidFill>
                <a:schemeClr val="bg1"/>
              </a:solidFill>
            </a:endParaRPr>
          </a:p>
        </p:txBody>
      </p:sp>
      <p:sp>
        <p:nvSpPr>
          <p:cNvPr id="62" name="CasellaDiTesto 61">
            <a:extLst>
              <a:ext uri="{FF2B5EF4-FFF2-40B4-BE49-F238E27FC236}">
                <a16:creationId xmlns:a16="http://schemas.microsoft.com/office/drawing/2014/main" id="{2B9998C6-F43E-27C9-3AD0-4C20BE371C44}"/>
              </a:ext>
            </a:extLst>
          </p:cNvPr>
          <p:cNvSpPr txBox="1"/>
          <p:nvPr/>
        </p:nvSpPr>
        <p:spPr>
          <a:xfrm>
            <a:off x="970988" y="1980559"/>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Density Function Algorithm</a:t>
            </a:r>
            <a:endParaRPr lang="it-IT" sz="1200" b="1" dirty="0">
              <a:solidFill>
                <a:schemeClr val="bg1"/>
              </a:solidFill>
            </a:endParaRPr>
          </a:p>
        </p:txBody>
      </p:sp>
    </p:spTree>
    <p:extLst>
      <p:ext uri="{BB962C8B-B14F-4D97-AF65-F5344CB8AC3E}">
        <p14:creationId xmlns:p14="http://schemas.microsoft.com/office/powerpoint/2010/main" val="213330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244580AC-ED38-7ECF-D0E8-07D51E7BCC17}"/>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CBD17438-B5BC-F812-3D53-134805846D54}"/>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593DC2B6-3615-2E4F-A2CA-A72D025021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708143D2-AACD-F837-F5F4-612D5BB74CA0}"/>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5070DC18-89A4-F986-5E2A-8DCBD74DC519}"/>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1777DB0D-2839-A2F0-7B09-EA9CCD15E731}"/>
              </a:ext>
            </a:extLst>
          </p:cNvPr>
          <p:cNvSpPr txBox="1"/>
          <p:nvPr/>
        </p:nvSpPr>
        <p:spPr>
          <a:xfrm>
            <a:off x="4174435" y="90355"/>
            <a:ext cx="7808842" cy="923330"/>
          </a:xfrm>
          <a:prstGeom prst="rect">
            <a:avLst/>
          </a:prstGeom>
          <a:noFill/>
        </p:spPr>
        <p:txBody>
          <a:bodyPr wrap="square" rtlCol="0">
            <a:spAutoFit/>
          </a:bodyPr>
          <a:lstStyle/>
          <a:p>
            <a:r>
              <a:rPr lang="it-IT" sz="5400" b="1" spc="-300" dirty="0">
                <a:solidFill>
                  <a:schemeClr val="bg1"/>
                </a:solidFill>
              </a:rPr>
              <a:t>Prerequisites &amp; Integrations</a:t>
            </a:r>
          </a:p>
        </p:txBody>
      </p:sp>
      <p:grpSp>
        <p:nvGrpSpPr>
          <p:cNvPr id="10" name="Gruppo 9">
            <a:extLst>
              <a:ext uri="{FF2B5EF4-FFF2-40B4-BE49-F238E27FC236}">
                <a16:creationId xmlns:a16="http://schemas.microsoft.com/office/drawing/2014/main" id="{598A5D65-DC06-5E9D-1E75-6F60787A1FA0}"/>
              </a:ext>
            </a:extLst>
          </p:cNvPr>
          <p:cNvGrpSpPr/>
          <p:nvPr/>
        </p:nvGrpSpPr>
        <p:grpSpPr>
          <a:xfrm>
            <a:off x="727862" y="2202059"/>
            <a:ext cx="3362959" cy="446281"/>
            <a:chOff x="1701101" y="1802916"/>
            <a:chExt cx="8886021" cy="3784578"/>
          </a:xfrm>
        </p:grpSpPr>
        <p:sp>
          <p:nvSpPr>
            <p:cNvPr id="12" name="Rettangolo con angoli arrotondati 11">
              <a:extLst>
                <a:ext uri="{FF2B5EF4-FFF2-40B4-BE49-F238E27FC236}">
                  <a16:creationId xmlns:a16="http://schemas.microsoft.com/office/drawing/2014/main" id="{9F8217EB-8B31-F324-A933-4ECFFD3EF83E}"/>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Rettangolo con angoli arrotondati 10">
              <a:extLst>
                <a:ext uri="{FF2B5EF4-FFF2-40B4-BE49-F238E27FC236}">
                  <a16:creationId xmlns:a16="http://schemas.microsoft.com/office/drawing/2014/main" id="{B5E835EC-A623-D5F5-C7BF-4BF4DBE39C13}"/>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3" name="Gruppo 12">
            <a:extLst>
              <a:ext uri="{FF2B5EF4-FFF2-40B4-BE49-F238E27FC236}">
                <a16:creationId xmlns:a16="http://schemas.microsoft.com/office/drawing/2014/main" id="{C874D39A-2355-0B60-9DA2-903C2CE24E64}"/>
              </a:ext>
            </a:extLst>
          </p:cNvPr>
          <p:cNvGrpSpPr/>
          <p:nvPr/>
        </p:nvGrpSpPr>
        <p:grpSpPr>
          <a:xfrm>
            <a:off x="727862" y="2737923"/>
            <a:ext cx="3362959" cy="435130"/>
            <a:chOff x="1701101" y="1802916"/>
            <a:chExt cx="8886021" cy="3784578"/>
          </a:xfrm>
        </p:grpSpPr>
        <p:sp>
          <p:nvSpPr>
            <p:cNvPr id="14" name="Rettangolo con angoli arrotondati 13">
              <a:extLst>
                <a:ext uri="{FF2B5EF4-FFF2-40B4-BE49-F238E27FC236}">
                  <a16:creationId xmlns:a16="http://schemas.microsoft.com/office/drawing/2014/main" id="{81E1ABF7-8FE9-8C63-589D-57AF39928852}"/>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5" name="Rettangolo con angoli arrotondati 14">
              <a:extLst>
                <a:ext uri="{FF2B5EF4-FFF2-40B4-BE49-F238E27FC236}">
                  <a16:creationId xmlns:a16="http://schemas.microsoft.com/office/drawing/2014/main" id="{312562C5-D85D-C7FF-2399-97D833F19502}"/>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6" name="Gruppo 15">
            <a:extLst>
              <a:ext uri="{FF2B5EF4-FFF2-40B4-BE49-F238E27FC236}">
                <a16:creationId xmlns:a16="http://schemas.microsoft.com/office/drawing/2014/main" id="{BBAB30F3-A83D-707B-246F-35A994B1AA2C}"/>
              </a:ext>
            </a:extLst>
          </p:cNvPr>
          <p:cNvGrpSpPr/>
          <p:nvPr/>
        </p:nvGrpSpPr>
        <p:grpSpPr>
          <a:xfrm>
            <a:off x="727862" y="3269472"/>
            <a:ext cx="3362959" cy="435130"/>
            <a:chOff x="1701101" y="1802916"/>
            <a:chExt cx="8886021" cy="3784578"/>
          </a:xfrm>
        </p:grpSpPr>
        <p:sp>
          <p:nvSpPr>
            <p:cNvPr id="17" name="Rettangolo con angoli arrotondati 16">
              <a:extLst>
                <a:ext uri="{FF2B5EF4-FFF2-40B4-BE49-F238E27FC236}">
                  <a16:creationId xmlns:a16="http://schemas.microsoft.com/office/drawing/2014/main" id="{ACCF1F31-7AAE-A7C1-969D-70D246BF9B17}"/>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con angoli arrotondati 17">
              <a:extLst>
                <a:ext uri="{FF2B5EF4-FFF2-40B4-BE49-F238E27FC236}">
                  <a16:creationId xmlns:a16="http://schemas.microsoft.com/office/drawing/2014/main" id="{6FD2F87B-7524-6489-5D1E-D3E6678E37D0}"/>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9" name="Gruppo 18">
            <a:extLst>
              <a:ext uri="{FF2B5EF4-FFF2-40B4-BE49-F238E27FC236}">
                <a16:creationId xmlns:a16="http://schemas.microsoft.com/office/drawing/2014/main" id="{F8C35D9C-ACD7-6F5C-DFFB-6D0ED83F6158}"/>
              </a:ext>
            </a:extLst>
          </p:cNvPr>
          <p:cNvGrpSpPr/>
          <p:nvPr/>
        </p:nvGrpSpPr>
        <p:grpSpPr>
          <a:xfrm>
            <a:off x="8058109" y="1623314"/>
            <a:ext cx="3362959" cy="1313218"/>
            <a:chOff x="1701101" y="1802916"/>
            <a:chExt cx="8886021" cy="3784578"/>
          </a:xfrm>
        </p:grpSpPr>
        <p:sp>
          <p:nvSpPr>
            <p:cNvPr id="20" name="Rettangolo con angoli arrotondati 19">
              <a:extLst>
                <a:ext uri="{FF2B5EF4-FFF2-40B4-BE49-F238E27FC236}">
                  <a16:creationId xmlns:a16="http://schemas.microsoft.com/office/drawing/2014/main" id="{E9132C94-12EE-F30F-1E3D-E0B9CC7F9C79}"/>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1" name="Rettangolo con angoli arrotondati 20">
              <a:extLst>
                <a:ext uri="{FF2B5EF4-FFF2-40B4-BE49-F238E27FC236}">
                  <a16:creationId xmlns:a16="http://schemas.microsoft.com/office/drawing/2014/main" id="{34642E92-E540-144B-B823-7543C76C0968}"/>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22" name="Gruppo 21">
            <a:extLst>
              <a:ext uri="{FF2B5EF4-FFF2-40B4-BE49-F238E27FC236}">
                <a16:creationId xmlns:a16="http://schemas.microsoft.com/office/drawing/2014/main" id="{60A8BAE9-685F-4375-D66D-68B5D0289B7D}"/>
              </a:ext>
            </a:extLst>
          </p:cNvPr>
          <p:cNvGrpSpPr/>
          <p:nvPr/>
        </p:nvGrpSpPr>
        <p:grpSpPr>
          <a:xfrm>
            <a:off x="8058109" y="3068515"/>
            <a:ext cx="3362959" cy="1280405"/>
            <a:chOff x="1701101" y="1802916"/>
            <a:chExt cx="8886021" cy="3784578"/>
          </a:xfrm>
        </p:grpSpPr>
        <p:sp>
          <p:nvSpPr>
            <p:cNvPr id="23" name="Rettangolo con angoli arrotondati 22">
              <a:extLst>
                <a:ext uri="{FF2B5EF4-FFF2-40B4-BE49-F238E27FC236}">
                  <a16:creationId xmlns:a16="http://schemas.microsoft.com/office/drawing/2014/main" id="{C4967D67-13F7-C4E9-D13E-FE69ABD61702}"/>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4" name="Rettangolo con angoli arrotondati 23">
              <a:extLst>
                <a:ext uri="{FF2B5EF4-FFF2-40B4-BE49-F238E27FC236}">
                  <a16:creationId xmlns:a16="http://schemas.microsoft.com/office/drawing/2014/main" id="{59E02A08-CC4C-271B-66D1-F3CFAA456758}"/>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28" name="CasellaDiTesto 27">
            <a:extLst>
              <a:ext uri="{FF2B5EF4-FFF2-40B4-BE49-F238E27FC236}">
                <a16:creationId xmlns:a16="http://schemas.microsoft.com/office/drawing/2014/main" id="{347B9B33-E449-535B-85D6-B9179D5D715D}"/>
              </a:ext>
            </a:extLst>
          </p:cNvPr>
          <p:cNvSpPr txBox="1"/>
          <p:nvPr/>
        </p:nvSpPr>
        <p:spPr>
          <a:xfrm>
            <a:off x="709653" y="2291642"/>
            <a:ext cx="3344752" cy="276999"/>
          </a:xfrm>
          <a:prstGeom prst="rect">
            <a:avLst/>
          </a:prstGeom>
          <a:noFill/>
        </p:spPr>
        <p:txBody>
          <a:bodyPr wrap="square" rtlCol="0">
            <a:spAutoFit/>
          </a:bodyPr>
          <a:lstStyle/>
          <a:p>
            <a:pPr algn="ctr"/>
            <a:r>
              <a:rPr lang="it-IT" sz="1200" dirty="0">
                <a:solidFill>
                  <a:schemeClr val="bg1"/>
                </a:solidFill>
              </a:rPr>
              <a:t>Splunk Common Information Model (CIM)</a:t>
            </a:r>
          </a:p>
        </p:txBody>
      </p:sp>
      <p:sp>
        <p:nvSpPr>
          <p:cNvPr id="29" name="CasellaDiTesto 28">
            <a:extLst>
              <a:ext uri="{FF2B5EF4-FFF2-40B4-BE49-F238E27FC236}">
                <a16:creationId xmlns:a16="http://schemas.microsoft.com/office/drawing/2014/main" id="{977571F4-2955-5316-DDEF-64BAC43E5352}"/>
              </a:ext>
            </a:extLst>
          </p:cNvPr>
          <p:cNvSpPr txBox="1"/>
          <p:nvPr/>
        </p:nvSpPr>
        <p:spPr>
          <a:xfrm>
            <a:off x="8058109" y="1707286"/>
            <a:ext cx="3362959" cy="369332"/>
          </a:xfrm>
          <a:prstGeom prst="rect">
            <a:avLst/>
          </a:prstGeom>
          <a:noFill/>
        </p:spPr>
        <p:txBody>
          <a:bodyPr wrap="square" rtlCol="0">
            <a:spAutoFit/>
          </a:bodyPr>
          <a:lstStyle/>
          <a:p>
            <a:pPr algn="ctr"/>
            <a:r>
              <a:rPr lang="it-IT" b="1" dirty="0">
                <a:solidFill>
                  <a:schemeClr val="bg1"/>
                </a:solidFill>
              </a:rPr>
              <a:t>Splunk Enterprise Security</a:t>
            </a:r>
          </a:p>
        </p:txBody>
      </p:sp>
      <p:sp>
        <p:nvSpPr>
          <p:cNvPr id="30" name="CasellaDiTesto 29">
            <a:extLst>
              <a:ext uri="{FF2B5EF4-FFF2-40B4-BE49-F238E27FC236}">
                <a16:creationId xmlns:a16="http://schemas.microsoft.com/office/drawing/2014/main" id="{521A19AE-0203-CA94-2E42-15859D9DBD23}"/>
              </a:ext>
            </a:extLst>
          </p:cNvPr>
          <p:cNvSpPr txBox="1"/>
          <p:nvPr/>
        </p:nvSpPr>
        <p:spPr>
          <a:xfrm>
            <a:off x="727862" y="2803721"/>
            <a:ext cx="3344752" cy="276999"/>
          </a:xfrm>
          <a:prstGeom prst="rect">
            <a:avLst/>
          </a:prstGeom>
          <a:noFill/>
        </p:spPr>
        <p:txBody>
          <a:bodyPr wrap="square" rtlCol="0">
            <a:spAutoFit/>
          </a:bodyPr>
          <a:lstStyle/>
          <a:p>
            <a:pPr algn="ctr"/>
            <a:r>
              <a:rPr lang="it-IT" sz="1200" dirty="0">
                <a:solidFill>
                  <a:schemeClr val="bg1"/>
                </a:solidFill>
              </a:rPr>
              <a:t>Splunk Machine Learning Toolkit</a:t>
            </a:r>
          </a:p>
        </p:txBody>
      </p:sp>
      <p:sp>
        <p:nvSpPr>
          <p:cNvPr id="31" name="CasellaDiTesto 30">
            <a:extLst>
              <a:ext uri="{FF2B5EF4-FFF2-40B4-BE49-F238E27FC236}">
                <a16:creationId xmlns:a16="http://schemas.microsoft.com/office/drawing/2014/main" id="{FA741273-3318-6751-7EDD-904301CC6C95}"/>
              </a:ext>
            </a:extLst>
          </p:cNvPr>
          <p:cNvSpPr txBox="1"/>
          <p:nvPr/>
        </p:nvSpPr>
        <p:spPr>
          <a:xfrm>
            <a:off x="8058109" y="3117705"/>
            <a:ext cx="3362959" cy="369332"/>
          </a:xfrm>
          <a:prstGeom prst="rect">
            <a:avLst/>
          </a:prstGeom>
          <a:noFill/>
        </p:spPr>
        <p:txBody>
          <a:bodyPr wrap="square" rtlCol="0">
            <a:spAutoFit/>
          </a:bodyPr>
          <a:lstStyle/>
          <a:p>
            <a:pPr algn="ctr"/>
            <a:r>
              <a:rPr lang="it-IT" b="1" dirty="0">
                <a:solidFill>
                  <a:schemeClr val="bg1"/>
                </a:solidFill>
              </a:rPr>
              <a:t>DGA App for Splunk</a:t>
            </a:r>
          </a:p>
        </p:txBody>
      </p:sp>
      <p:sp>
        <p:nvSpPr>
          <p:cNvPr id="32" name="CasellaDiTesto 31">
            <a:extLst>
              <a:ext uri="{FF2B5EF4-FFF2-40B4-BE49-F238E27FC236}">
                <a16:creationId xmlns:a16="http://schemas.microsoft.com/office/drawing/2014/main" id="{74624A11-5A08-7C84-E278-E11280B451FA}"/>
              </a:ext>
            </a:extLst>
          </p:cNvPr>
          <p:cNvSpPr txBox="1"/>
          <p:nvPr/>
        </p:nvSpPr>
        <p:spPr>
          <a:xfrm>
            <a:off x="736966" y="3345749"/>
            <a:ext cx="3344752" cy="276999"/>
          </a:xfrm>
          <a:prstGeom prst="rect">
            <a:avLst/>
          </a:prstGeom>
          <a:noFill/>
        </p:spPr>
        <p:txBody>
          <a:bodyPr wrap="square" rtlCol="0">
            <a:spAutoFit/>
          </a:bodyPr>
          <a:lstStyle/>
          <a:p>
            <a:pPr algn="ctr"/>
            <a:r>
              <a:rPr lang="it-IT" sz="1200" dirty="0">
                <a:solidFill>
                  <a:schemeClr val="bg1"/>
                </a:solidFill>
              </a:rPr>
              <a:t>Python for Scientific Computing</a:t>
            </a:r>
          </a:p>
        </p:txBody>
      </p:sp>
      <p:pic>
        <p:nvPicPr>
          <p:cNvPr id="8" name="Immagine 7" descr="Immagine che contiene simbolo, logo, cerchio, Elementi grafici&#10;&#10;Il contenuto generato dall'IA potrebbe non essere corretto.">
            <a:extLst>
              <a:ext uri="{FF2B5EF4-FFF2-40B4-BE49-F238E27FC236}">
                <a16:creationId xmlns:a16="http://schemas.microsoft.com/office/drawing/2014/main" id="{96A63DD8-5718-E5F9-3FC5-34A40253F8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435" y="1343165"/>
            <a:ext cx="3313043" cy="3313043"/>
          </a:xfrm>
          <a:prstGeom prst="rect">
            <a:avLst/>
          </a:prstGeom>
        </p:spPr>
      </p:pic>
      <p:sp>
        <p:nvSpPr>
          <p:cNvPr id="9" name="CasellaDiTesto 8">
            <a:extLst>
              <a:ext uri="{FF2B5EF4-FFF2-40B4-BE49-F238E27FC236}">
                <a16:creationId xmlns:a16="http://schemas.microsoft.com/office/drawing/2014/main" id="{649D29A2-204D-DBB7-3FFF-DBE3302BD7D5}"/>
              </a:ext>
            </a:extLst>
          </p:cNvPr>
          <p:cNvSpPr txBox="1"/>
          <p:nvPr/>
        </p:nvSpPr>
        <p:spPr>
          <a:xfrm>
            <a:off x="8556036" y="2013202"/>
            <a:ext cx="2330686" cy="830997"/>
          </a:xfrm>
          <a:prstGeom prst="rect">
            <a:avLst/>
          </a:prstGeom>
          <a:noFill/>
        </p:spPr>
        <p:txBody>
          <a:bodyPr wrap="square" rtlCol="0">
            <a:spAutoFit/>
          </a:bodyPr>
          <a:lstStyle/>
          <a:p>
            <a:pPr algn="ctr"/>
            <a:r>
              <a:rPr lang="en-US" sz="1200" dirty="0">
                <a:solidFill>
                  <a:schemeClr val="bg1"/>
                </a:solidFill>
              </a:rPr>
              <a:t>Provides advanced security monitoring capabilities and</a:t>
            </a:r>
          </a:p>
          <a:p>
            <a:pPr algn="ctr"/>
            <a:r>
              <a:rPr lang="en-US" sz="1200" dirty="0">
                <a:solidFill>
                  <a:schemeClr val="bg1"/>
                </a:solidFill>
              </a:rPr>
              <a:t>includes pre-built risk factors configuration and alerts</a:t>
            </a:r>
            <a:endParaRPr lang="it-IT" sz="1200" dirty="0">
              <a:solidFill>
                <a:schemeClr val="bg1"/>
              </a:solidFill>
            </a:endParaRPr>
          </a:p>
        </p:txBody>
      </p:sp>
      <p:sp>
        <p:nvSpPr>
          <p:cNvPr id="34" name="CasellaDiTesto 33">
            <a:extLst>
              <a:ext uri="{FF2B5EF4-FFF2-40B4-BE49-F238E27FC236}">
                <a16:creationId xmlns:a16="http://schemas.microsoft.com/office/drawing/2014/main" id="{F6E7659E-4D6B-9410-047C-6DADC92E8346}"/>
              </a:ext>
            </a:extLst>
          </p:cNvPr>
          <p:cNvSpPr txBox="1"/>
          <p:nvPr/>
        </p:nvSpPr>
        <p:spPr>
          <a:xfrm>
            <a:off x="8392478" y="3443011"/>
            <a:ext cx="2644817" cy="830997"/>
          </a:xfrm>
          <a:prstGeom prst="rect">
            <a:avLst/>
          </a:prstGeom>
          <a:noFill/>
        </p:spPr>
        <p:txBody>
          <a:bodyPr wrap="square" rtlCol="0">
            <a:spAutoFit/>
          </a:bodyPr>
          <a:lstStyle/>
          <a:p>
            <a:pPr algn="ctr"/>
            <a:r>
              <a:rPr lang="en-US" sz="1200" dirty="0">
                <a:solidFill>
                  <a:schemeClr val="bg1"/>
                </a:solidFill>
              </a:rPr>
              <a:t>Specialized in Domain Generation Algorithm detection and analysis and complements DNSGuard-AI's detection capabilities</a:t>
            </a:r>
            <a:endParaRPr lang="it-IT" sz="1200" dirty="0">
              <a:solidFill>
                <a:schemeClr val="bg1"/>
              </a:solidFill>
            </a:endParaRPr>
          </a:p>
        </p:txBody>
      </p:sp>
      <p:cxnSp>
        <p:nvCxnSpPr>
          <p:cNvPr id="36" name="Connettore a gomito 35">
            <a:extLst>
              <a:ext uri="{FF2B5EF4-FFF2-40B4-BE49-F238E27FC236}">
                <a16:creationId xmlns:a16="http://schemas.microsoft.com/office/drawing/2014/main" id="{B8FFD1E7-BD3B-BF33-7B2C-BD2926D370E6}"/>
              </a:ext>
            </a:extLst>
          </p:cNvPr>
          <p:cNvCxnSpPr>
            <a:cxnSpLocks/>
          </p:cNvCxnSpPr>
          <p:nvPr/>
        </p:nvCxnSpPr>
        <p:spPr>
          <a:xfrm>
            <a:off x="6931722" y="2929631"/>
            <a:ext cx="1042773" cy="752380"/>
          </a:xfrm>
          <a:prstGeom prst="bentConnector3">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Connettore a gomito 38">
            <a:extLst>
              <a:ext uri="{FF2B5EF4-FFF2-40B4-BE49-F238E27FC236}">
                <a16:creationId xmlns:a16="http://schemas.microsoft.com/office/drawing/2014/main" id="{7A93A8B8-A8AF-7E53-3452-F643992B35BC}"/>
              </a:ext>
            </a:extLst>
          </p:cNvPr>
          <p:cNvCxnSpPr>
            <a:cxnSpLocks/>
          </p:cNvCxnSpPr>
          <p:nvPr/>
        </p:nvCxnSpPr>
        <p:spPr>
          <a:xfrm flipV="1">
            <a:off x="6931722" y="2319259"/>
            <a:ext cx="1042773" cy="610372"/>
          </a:xfrm>
          <a:prstGeom prst="bentConnector3">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Connettore a gomito 40">
            <a:extLst>
              <a:ext uri="{FF2B5EF4-FFF2-40B4-BE49-F238E27FC236}">
                <a16:creationId xmlns:a16="http://schemas.microsoft.com/office/drawing/2014/main" id="{9E45109B-DE38-C8B9-4696-A60AEA42CCA1}"/>
              </a:ext>
            </a:extLst>
          </p:cNvPr>
          <p:cNvCxnSpPr>
            <a:cxnSpLocks/>
          </p:cNvCxnSpPr>
          <p:nvPr/>
        </p:nvCxnSpPr>
        <p:spPr>
          <a:xfrm>
            <a:off x="4127237" y="2411334"/>
            <a:ext cx="552424" cy="538718"/>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8" name="Connettore a gomito 47">
            <a:extLst>
              <a:ext uri="{FF2B5EF4-FFF2-40B4-BE49-F238E27FC236}">
                <a16:creationId xmlns:a16="http://schemas.microsoft.com/office/drawing/2014/main" id="{B13079FB-4C67-BE75-4ABD-5BCD5143E79A}"/>
              </a:ext>
            </a:extLst>
          </p:cNvPr>
          <p:cNvCxnSpPr>
            <a:cxnSpLocks/>
          </p:cNvCxnSpPr>
          <p:nvPr/>
        </p:nvCxnSpPr>
        <p:spPr>
          <a:xfrm flipV="1">
            <a:off x="4127237" y="2950052"/>
            <a:ext cx="552424" cy="542421"/>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Connettore diritto 58">
            <a:extLst>
              <a:ext uri="{FF2B5EF4-FFF2-40B4-BE49-F238E27FC236}">
                <a16:creationId xmlns:a16="http://schemas.microsoft.com/office/drawing/2014/main" id="{5D49B896-86F6-4C14-8A6B-C1507560357A}"/>
              </a:ext>
            </a:extLst>
          </p:cNvPr>
          <p:cNvCxnSpPr>
            <a:cxnSpLocks/>
          </p:cNvCxnSpPr>
          <p:nvPr/>
        </p:nvCxnSpPr>
        <p:spPr>
          <a:xfrm flipH="1">
            <a:off x="4138019" y="2950052"/>
            <a:ext cx="26543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1" name="CasellaDiTesto 60">
            <a:extLst>
              <a:ext uri="{FF2B5EF4-FFF2-40B4-BE49-F238E27FC236}">
                <a16:creationId xmlns:a16="http://schemas.microsoft.com/office/drawing/2014/main" id="{40180F20-F033-10F6-1BD6-9FE67BE78719}"/>
              </a:ext>
            </a:extLst>
          </p:cNvPr>
          <p:cNvSpPr txBox="1"/>
          <p:nvPr/>
        </p:nvSpPr>
        <p:spPr>
          <a:xfrm>
            <a:off x="4931636" y="4348920"/>
            <a:ext cx="1931506" cy="461665"/>
          </a:xfrm>
          <a:prstGeom prst="rect">
            <a:avLst/>
          </a:prstGeom>
          <a:noFill/>
        </p:spPr>
        <p:txBody>
          <a:bodyPr wrap="square" rtlCol="0">
            <a:spAutoFit/>
          </a:bodyPr>
          <a:lstStyle/>
          <a:p>
            <a:r>
              <a:rPr lang="it-IT" sz="2400" b="1" spc="-150" dirty="0">
                <a:solidFill>
                  <a:schemeClr val="bg1"/>
                </a:solidFill>
              </a:rPr>
              <a:t>DNS Guard AI</a:t>
            </a:r>
          </a:p>
        </p:txBody>
      </p:sp>
      <p:grpSp>
        <p:nvGrpSpPr>
          <p:cNvPr id="112" name="Gruppo 111">
            <a:extLst>
              <a:ext uri="{FF2B5EF4-FFF2-40B4-BE49-F238E27FC236}">
                <a16:creationId xmlns:a16="http://schemas.microsoft.com/office/drawing/2014/main" id="{188933E0-B6C8-5926-CF19-A8266B85A030}"/>
              </a:ext>
            </a:extLst>
          </p:cNvPr>
          <p:cNvGrpSpPr/>
          <p:nvPr/>
        </p:nvGrpSpPr>
        <p:grpSpPr>
          <a:xfrm>
            <a:off x="4046812" y="4946214"/>
            <a:ext cx="3701153" cy="1146564"/>
            <a:chOff x="2099834" y="2197947"/>
            <a:chExt cx="6985759" cy="3018896"/>
          </a:xfrm>
        </p:grpSpPr>
        <p:grpSp>
          <p:nvGrpSpPr>
            <p:cNvPr id="88" name="Gruppo 87">
              <a:extLst>
                <a:ext uri="{FF2B5EF4-FFF2-40B4-BE49-F238E27FC236}">
                  <a16:creationId xmlns:a16="http://schemas.microsoft.com/office/drawing/2014/main" id="{02CBF871-772D-728E-F1A6-1130EE3EE9AC}"/>
                </a:ext>
              </a:extLst>
            </p:cNvPr>
            <p:cNvGrpSpPr/>
            <p:nvPr/>
          </p:nvGrpSpPr>
          <p:grpSpPr>
            <a:xfrm>
              <a:off x="2118043" y="2197947"/>
              <a:ext cx="3362959" cy="830997"/>
              <a:chOff x="1701101" y="1802916"/>
              <a:chExt cx="8886021" cy="3784578"/>
            </a:xfrm>
          </p:grpSpPr>
          <p:sp>
            <p:nvSpPr>
              <p:cNvPr id="89" name="Rettangolo con angoli arrotondati 88">
                <a:extLst>
                  <a:ext uri="{FF2B5EF4-FFF2-40B4-BE49-F238E27FC236}">
                    <a16:creationId xmlns:a16="http://schemas.microsoft.com/office/drawing/2014/main" id="{0F21D67C-4068-B2BE-FC90-D3DC4EDE3ACC}"/>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0" name="Rettangolo con angoli arrotondati 89">
                <a:extLst>
                  <a:ext uri="{FF2B5EF4-FFF2-40B4-BE49-F238E27FC236}">
                    <a16:creationId xmlns:a16="http://schemas.microsoft.com/office/drawing/2014/main" id="{64EC7CE5-BA32-8AD4-E9F7-C0B23A1EBCBC}"/>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91" name="Gruppo 90">
              <a:extLst>
                <a:ext uri="{FF2B5EF4-FFF2-40B4-BE49-F238E27FC236}">
                  <a16:creationId xmlns:a16="http://schemas.microsoft.com/office/drawing/2014/main" id="{2291C7FF-2DBA-7DAF-E998-F84D8E298A98}"/>
                </a:ext>
              </a:extLst>
            </p:cNvPr>
            <p:cNvGrpSpPr/>
            <p:nvPr/>
          </p:nvGrpSpPr>
          <p:grpSpPr>
            <a:xfrm>
              <a:off x="2099834" y="3256419"/>
              <a:ext cx="3362959" cy="830997"/>
              <a:chOff x="1701101" y="1802916"/>
              <a:chExt cx="8886021" cy="3784578"/>
            </a:xfrm>
          </p:grpSpPr>
          <p:sp>
            <p:nvSpPr>
              <p:cNvPr id="92" name="Rettangolo con angoli arrotondati 91">
                <a:extLst>
                  <a:ext uri="{FF2B5EF4-FFF2-40B4-BE49-F238E27FC236}">
                    <a16:creationId xmlns:a16="http://schemas.microsoft.com/office/drawing/2014/main" id="{574EA5A1-A776-0373-0E12-886FB34F83A4}"/>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3" name="Rettangolo con angoli arrotondati 92">
                <a:extLst>
                  <a:ext uri="{FF2B5EF4-FFF2-40B4-BE49-F238E27FC236}">
                    <a16:creationId xmlns:a16="http://schemas.microsoft.com/office/drawing/2014/main" id="{5CD69350-FFC6-A8B1-B6DE-91D1F4ED6AC6}"/>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94" name="Gruppo 93">
              <a:extLst>
                <a:ext uri="{FF2B5EF4-FFF2-40B4-BE49-F238E27FC236}">
                  <a16:creationId xmlns:a16="http://schemas.microsoft.com/office/drawing/2014/main" id="{34B5D32D-EF6A-A448-82FE-4157C32A1DDD}"/>
                </a:ext>
              </a:extLst>
            </p:cNvPr>
            <p:cNvGrpSpPr/>
            <p:nvPr/>
          </p:nvGrpSpPr>
          <p:grpSpPr>
            <a:xfrm>
              <a:off x="2099834" y="4333637"/>
              <a:ext cx="3362959" cy="830997"/>
              <a:chOff x="1701101" y="1802916"/>
              <a:chExt cx="8886021" cy="3784578"/>
            </a:xfrm>
          </p:grpSpPr>
          <p:sp>
            <p:nvSpPr>
              <p:cNvPr id="95" name="Rettangolo con angoli arrotondati 94">
                <a:extLst>
                  <a:ext uri="{FF2B5EF4-FFF2-40B4-BE49-F238E27FC236}">
                    <a16:creationId xmlns:a16="http://schemas.microsoft.com/office/drawing/2014/main" id="{E82E7BD3-DDFD-B077-C2C2-80A6B6D480FA}"/>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6" name="Rettangolo con angoli arrotondati 95">
                <a:extLst>
                  <a:ext uri="{FF2B5EF4-FFF2-40B4-BE49-F238E27FC236}">
                    <a16:creationId xmlns:a16="http://schemas.microsoft.com/office/drawing/2014/main" id="{70233665-2961-4D3C-1978-23AE233E74CC}"/>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97" name="Gruppo 96">
              <a:extLst>
                <a:ext uri="{FF2B5EF4-FFF2-40B4-BE49-F238E27FC236}">
                  <a16:creationId xmlns:a16="http://schemas.microsoft.com/office/drawing/2014/main" id="{45878906-9076-4679-CE27-2FE9631E60C6}"/>
                </a:ext>
              </a:extLst>
            </p:cNvPr>
            <p:cNvGrpSpPr/>
            <p:nvPr/>
          </p:nvGrpSpPr>
          <p:grpSpPr>
            <a:xfrm>
              <a:off x="5722634" y="2197947"/>
              <a:ext cx="3362959" cy="830997"/>
              <a:chOff x="1701101" y="1802916"/>
              <a:chExt cx="8886021" cy="3784578"/>
            </a:xfrm>
          </p:grpSpPr>
          <p:sp>
            <p:nvSpPr>
              <p:cNvPr id="98" name="Rettangolo con angoli arrotondati 97">
                <a:extLst>
                  <a:ext uri="{FF2B5EF4-FFF2-40B4-BE49-F238E27FC236}">
                    <a16:creationId xmlns:a16="http://schemas.microsoft.com/office/drawing/2014/main" id="{B40CBB52-D2C6-3F30-2D81-8B26AD5153A2}"/>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9" name="Rettangolo con angoli arrotondati 98">
                <a:extLst>
                  <a:ext uri="{FF2B5EF4-FFF2-40B4-BE49-F238E27FC236}">
                    <a16:creationId xmlns:a16="http://schemas.microsoft.com/office/drawing/2014/main" id="{0A686FDF-FFC1-0D12-542D-D9A9071C1EF2}"/>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00" name="Gruppo 99">
              <a:extLst>
                <a:ext uri="{FF2B5EF4-FFF2-40B4-BE49-F238E27FC236}">
                  <a16:creationId xmlns:a16="http://schemas.microsoft.com/office/drawing/2014/main" id="{6AD099A6-D109-60EA-8F84-B61E7B65C6F4}"/>
                </a:ext>
              </a:extLst>
            </p:cNvPr>
            <p:cNvGrpSpPr/>
            <p:nvPr/>
          </p:nvGrpSpPr>
          <p:grpSpPr>
            <a:xfrm>
              <a:off x="5704425" y="3256419"/>
              <a:ext cx="3362959" cy="830997"/>
              <a:chOff x="1701101" y="1802916"/>
              <a:chExt cx="8886021" cy="3784578"/>
            </a:xfrm>
          </p:grpSpPr>
          <p:sp>
            <p:nvSpPr>
              <p:cNvPr id="101" name="Rettangolo con angoli arrotondati 100">
                <a:extLst>
                  <a:ext uri="{FF2B5EF4-FFF2-40B4-BE49-F238E27FC236}">
                    <a16:creationId xmlns:a16="http://schemas.microsoft.com/office/drawing/2014/main" id="{FF68B1E4-B716-E393-2D1A-7050FD13FD56}"/>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2" name="Rettangolo con angoli arrotondati 101">
                <a:extLst>
                  <a:ext uri="{FF2B5EF4-FFF2-40B4-BE49-F238E27FC236}">
                    <a16:creationId xmlns:a16="http://schemas.microsoft.com/office/drawing/2014/main" id="{42F2318E-957E-7771-D576-94A06CD9E081}"/>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03" name="Gruppo 102">
              <a:extLst>
                <a:ext uri="{FF2B5EF4-FFF2-40B4-BE49-F238E27FC236}">
                  <a16:creationId xmlns:a16="http://schemas.microsoft.com/office/drawing/2014/main" id="{DE2400D9-BEF1-E6A3-9A3A-4556D86E9210}"/>
                </a:ext>
              </a:extLst>
            </p:cNvPr>
            <p:cNvGrpSpPr/>
            <p:nvPr/>
          </p:nvGrpSpPr>
          <p:grpSpPr>
            <a:xfrm>
              <a:off x="5704425" y="4333637"/>
              <a:ext cx="3362959" cy="830997"/>
              <a:chOff x="1701101" y="1802916"/>
              <a:chExt cx="8886021" cy="3784578"/>
            </a:xfrm>
          </p:grpSpPr>
          <p:sp>
            <p:nvSpPr>
              <p:cNvPr id="104" name="Rettangolo con angoli arrotondati 103">
                <a:extLst>
                  <a:ext uri="{FF2B5EF4-FFF2-40B4-BE49-F238E27FC236}">
                    <a16:creationId xmlns:a16="http://schemas.microsoft.com/office/drawing/2014/main" id="{15D81E64-06DF-2068-B14B-C2734307B7CF}"/>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5" name="Rettangolo con angoli arrotondati 104">
                <a:extLst>
                  <a:ext uri="{FF2B5EF4-FFF2-40B4-BE49-F238E27FC236}">
                    <a16:creationId xmlns:a16="http://schemas.microsoft.com/office/drawing/2014/main" id="{709D08A3-3161-2CEF-4424-F7F0B72D2BA8}"/>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106" name="CasellaDiTesto 105">
              <a:extLst>
                <a:ext uri="{FF2B5EF4-FFF2-40B4-BE49-F238E27FC236}">
                  <a16:creationId xmlns:a16="http://schemas.microsoft.com/office/drawing/2014/main" id="{107ADC3B-1D25-4DA9-893B-4A1E410DD2E5}"/>
                </a:ext>
              </a:extLst>
            </p:cNvPr>
            <p:cNvSpPr txBox="1"/>
            <p:nvPr/>
          </p:nvSpPr>
          <p:spPr>
            <a:xfrm>
              <a:off x="2099834" y="2323096"/>
              <a:ext cx="3344751" cy="776804"/>
            </a:xfrm>
            <a:prstGeom prst="rect">
              <a:avLst/>
            </a:prstGeom>
            <a:noFill/>
          </p:spPr>
          <p:txBody>
            <a:bodyPr wrap="square" rtlCol="0">
              <a:spAutoFit/>
            </a:bodyPr>
            <a:lstStyle/>
            <a:p>
              <a:pPr algn="ctr"/>
              <a:r>
                <a:rPr lang="it-IT" sz="800" b="1" dirty="0">
                  <a:solidFill>
                    <a:schemeClr val="bg1"/>
                  </a:solidFill>
                </a:rPr>
                <a:t>Real-time Detection</a:t>
              </a:r>
            </a:p>
          </p:txBody>
        </p:sp>
        <p:sp>
          <p:nvSpPr>
            <p:cNvPr id="107" name="CasellaDiTesto 106">
              <a:extLst>
                <a:ext uri="{FF2B5EF4-FFF2-40B4-BE49-F238E27FC236}">
                  <a16:creationId xmlns:a16="http://schemas.microsoft.com/office/drawing/2014/main" id="{4F2128B2-3DAE-6DB9-4E39-5BD34326EF28}"/>
                </a:ext>
              </a:extLst>
            </p:cNvPr>
            <p:cNvSpPr txBox="1"/>
            <p:nvPr/>
          </p:nvSpPr>
          <p:spPr>
            <a:xfrm>
              <a:off x="5704425" y="2323096"/>
              <a:ext cx="3362959" cy="776804"/>
            </a:xfrm>
            <a:prstGeom prst="rect">
              <a:avLst/>
            </a:prstGeom>
            <a:noFill/>
          </p:spPr>
          <p:txBody>
            <a:bodyPr wrap="square" rtlCol="0">
              <a:spAutoFit/>
            </a:bodyPr>
            <a:lstStyle/>
            <a:p>
              <a:pPr algn="ctr"/>
              <a:r>
                <a:rPr lang="it-IT" sz="800" b="1" dirty="0">
                  <a:solidFill>
                    <a:schemeClr val="bg1"/>
                  </a:solidFill>
                </a:rPr>
                <a:t>Comprehensive Analysis</a:t>
              </a:r>
            </a:p>
          </p:txBody>
        </p:sp>
        <p:sp>
          <p:nvSpPr>
            <p:cNvPr id="108" name="CasellaDiTesto 107">
              <a:extLst>
                <a:ext uri="{FF2B5EF4-FFF2-40B4-BE49-F238E27FC236}">
                  <a16:creationId xmlns:a16="http://schemas.microsoft.com/office/drawing/2014/main" id="{1E96920D-C195-544C-405B-08A582CD387F}"/>
                </a:ext>
              </a:extLst>
            </p:cNvPr>
            <p:cNvSpPr txBox="1"/>
            <p:nvPr/>
          </p:nvSpPr>
          <p:spPr>
            <a:xfrm>
              <a:off x="2099834" y="3361185"/>
              <a:ext cx="3344751" cy="776804"/>
            </a:xfrm>
            <a:prstGeom prst="rect">
              <a:avLst/>
            </a:prstGeom>
            <a:noFill/>
          </p:spPr>
          <p:txBody>
            <a:bodyPr wrap="square" rtlCol="0">
              <a:spAutoFit/>
            </a:bodyPr>
            <a:lstStyle/>
            <a:p>
              <a:pPr algn="ctr"/>
              <a:r>
                <a:rPr lang="it-IT" sz="800" b="1" dirty="0">
                  <a:solidFill>
                    <a:schemeClr val="bg1"/>
                  </a:solidFill>
                </a:rPr>
                <a:t>Splunk MLTK Integration</a:t>
              </a:r>
            </a:p>
          </p:txBody>
        </p:sp>
        <p:sp>
          <p:nvSpPr>
            <p:cNvPr id="109" name="CasellaDiTesto 108">
              <a:extLst>
                <a:ext uri="{FF2B5EF4-FFF2-40B4-BE49-F238E27FC236}">
                  <a16:creationId xmlns:a16="http://schemas.microsoft.com/office/drawing/2014/main" id="{34B4996E-527B-0C10-0AF0-93EB34DB6116}"/>
                </a:ext>
              </a:extLst>
            </p:cNvPr>
            <p:cNvSpPr txBox="1"/>
            <p:nvPr/>
          </p:nvSpPr>
          <p:spPr>
            <a:xfrm>
              <a:off x="5704425" y="3361185"/>
              <a:ext cx="3362959" cy="776804"/>
            </a:xfrm>
            <a:prstGeom prst="rect">
              <a:avLst/>
            </a:prstGeom>
            <a:noFill/>
          </p:spPr>
          <p:txBody>
            <a:bodyPr wrap="square" rtlCol="0">
              <a:spAutoFit/>
            </a:bodyPr>
            <a:lstStyle/>
            <a:p>
              <a:pPr algn="ctr"/>
              <a:r>
                <a:rPr lang="it-IT" sz="800" b="1" dirty="0">
                  <a:solidFill>
                    <a:schemeClr val="bg1"/>
                  </a:solidFill>
                </a:rPr>
                <a:t>Enterprise-Ready</a:t>
              </a:r>
            </a:p>
          </p:txBody>
        </p:sp>
        <p:sp>
          <p:nvSpPr>
            <p:cNvPr id="110" name="CasellaDiTesto 109">
              <a:extLst>
                <a:ext uri="{FF2B5EF4-FFF2-40B4-BE49-F238E27FC236}">
                  <a16:creationId xmlns:a16="http://schemas.microsoft.com/office/drawing/2014/main" id="{EAEA105E-EF52-C603-3CEA-BC8205E23A54}"/>
                </a:ext>
              </a:extLst>
            </p:cNvPr>
            <p:cNvSpPr txBox="1"/>
            <p:nvPr/>
          </p:nvSpPr>
          <p:spPr>
            <a:xfrm>
              <a:off x="2099834" y="4440039"/>
              <a:ext cx="3344751" cy="776804"/>
            </a:xfrm>
            <a:prstGeom prst="rect">
              <a:avLst/>
            </a:prstGeom>
            <a:noFill/>
          </p:spPr>
          <p:txBody>
            <a:bodyPr wrap="square" rtlCol="0">
              <a:spAutoFit/>
            </a:bodyPr>
            <a:lstStyle/>
            <a:p>
              <a:pPr algn="ctr"/>
              <a:r>
                <a:rPr lang="it-IT" sz="800" b="1" dirty="0">
                  <a:solidFill>
                    <a:schemeClr val="bg1"/>
                  </a:solidFill>
                </a:rPr>
                <a:t>CIM Compliance</a:t>
              </a:r>
            </a:p>
          </p:txBody>
        </p:sp>
        <p:sp>
          <p:nvSpPr>
            <p:cNvPr id="111" name="CasellaDiTesto 110">
              <a:extLst>
                <a:ext uri="{FF2B5EF4-FFF2-40B4-BE49-F238E27FC236}">
                  <a16:creationId xmlns:a16="http://schemas.microsoft.com/office/drawing/2014/main" id="{0F29383B-BD1E-5CE9-3124-C1EE45BAAAEB}"/>
                </a:ext>
              </a:extLst>
            </p:cNvPr>
            <p:cNvSpPr txBox="1"/>
            <p:nvPr/>
          </p:nvSpPr>
          <p:spPr>
            <a:xfrm>
              <a:off x="5704425" y="4440039"/>
              <a:ext cx="3362959" cy="776804"/>
            </a:xfrm>
            <a:prstGeom prst="rect">
              <a:avLst/>
            </a:prstGeom>
            <a:noFill/>
          </p:spPr>
          <p:txBody>
            <a:bodyPr wrap="square" rtlCol="0">
              <a:spAutoFit/>
            </a:bodyPr>
            <a:lstStyle/>
            <a:p>
              <a:pPr algn="ctr"/>
              <a:r>
                <a:rPr lang="it-IT" sz="800" b="1" dirty="0">
                  <a:solidFill>
                    <a:schemeClr val="bg1"/>
                  </a:solidFill>
                </a:rPr>
                <a:t>Dashboard System</a:t>
              </a:r>
            </a:p>
          </p:txBody>
        </p:sp>
      </p:grpSp>
    </p:spTree>
    <p:extLst>
      <p:ext uri="{BB962C8B-B14F-4D97-AF65-F5344CB8AC3E}">
        <p14:creationId xmlns:p14="http://schemas.microsoft.com/office/powerpoint/2010/main" val="2312286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FDF39FF6-42F9-87C8-FE19-008826687E75}"/>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02057C82-732C-C23E-4EBB-8FD8F9626D92}"/>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38DE4FBA-0E25-B8F6-2EB7-B17D96B9E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40DA2E40-7584-6B69-CF58-A1D456A92F65}"/>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DBEA929F-01CA-1C8A-12FB-2821EEC32A6D}"/>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2C91536E-17D1-CE1E-4C30-6DB61523EC64}"/>
              </a:ext>
            </a:extLst>
          </p:cNvPr>
          <p:cNvSpPr txBox="1"/>
          <p:nvPr/>
        </p:nvSpPr>
        <p:spPr>
          <a:xfrm>
            <a:off x="6473951" y="90355"/>
            <a:ext cx="5509325" cy="923330"/>
          </a:xfrm>
          <a:prstGeom prst="rect">
            <a:avLst/>
          </a:prstGeom>
          <a:noFill/>
        </p:spPr>
        <p:txBody>
          <a:bodyPr wrap="square" rtlCol="0">
            <a:spAutoFit/>
          </a:bodyPr>
          <a:lstStyle/>
          <a:p>
            <a:r>
              <a:rPr lang="it-IT" sz="5400" b="1" spc="-300" dirty="0">
                <a:solidFill>
                  <a:schemeClr val="bg1"/>
                </a:solidFill>
              </a:rPr>
              <a:t>Dashboard System</a:t>
            </a:r>
          </a:p>
        </p:txBody>
      </p:sp>
      <p:grpSp>
        <p:nvGrpSpPr>
          <p:cNvPr id="19" name="Gruppo 18">
            <a:extLst>
              <a:ext uri="{FF2B5EF4-FFF2-40B4-BE49-F238E27FC236}">
                <a16:creationId xmlns:a16="http://schemas.microsoft.com/office/drawing/2014/main" id="{C3F9EE94-D50B-9DD7-E248-B78998F28906}"/>
              </a:ext>
            </a:extLst>
          </p:cNvPr>
          <p:cNvGrpSpPr/>
          <p:nvPr/>
        </p:nvGrpSpPr>
        <p:grpSpPr>
          <a:xfrm>
            <a:off x="818321" y="3507112"/>
            <a:ext cx="2163418" cy="1617544"/>
            <a:chOff x="1701101" y="1802916"/>
            <a:chExt cx="8886021" cy="3784578"/>
          </a:xfrm>
        </p:grpSpPr>
        <p:sp>
          <p:nvSpPr>
            <p:cNvPr id="20" name="Rettangolo con angoli arrotondati 19">
              <a:extLst>
                <a:ext uri="{FF2B5EF4-FFF2-40B4-BE49-F238E27FC236}">
                  <a16:creationId xmlns:a16="http://schemas.microsoft.com/office/drawing/2014/main" id="{3D4DE543-14B8-82B4-BF1E-92F5BE57E3A3}"/>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1" name="Rettangolo con angoli arrotondati 20">
              <a:extLst>
                <a:ext uri="{FF2B5EF4-FFF2-40B4-BE49-F238E27FC236}">
                  <a16:creationId xmlns:a16="http://schemas.microsoft.com/office/drawing/2014/main" id="{2C5A3E1A-A991-6194-912A-F0F99BE679F2}"/>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22" name="Gruppo 21">
            <a:extLst>
              <a:ext uri="{FF2B5EF4-FFF2-40B4-BE49-F238E27FC236}">
                <a16:creationId xmlns:a16="http://schemas.microsoft.com/office/drawing/2014/main" id="{6FF96AF4-8677-14FD-777B-3868AFEF5713}"/>
              </a:ext>
            </a:extLst>
          </p:cNvPr>
          <p:cNvGrpSpPr/>
          <p:nvPr/>
        </p:nvGrpSpPr>
        <p:grpSpPr>
          <a:xfrm>
            <a:off x="3101009" y="5199110"/>
            <a:ext cx="2517595" cy="1422353"/>
            <a:chOff x="1701101" y="1802916"/>
            <a:chExt cx="8886021" cy="3784578"/>
          </a:xfrm>
        </p:grpSpPr>
        <p:sp>
          <p:nvSpPr>
            <p:cNvPr id="23" name="Rettangolo con angoli arrotondati 22">
              <a:extLst>
                <a:ext uri="{FF2B5EF4-FFF2-40B4-BE49-F238E27FC236}">
                  <a16:creationId xmlns:a16="http://schemas.microsoft.com/office/drawing/2014/main" id="{93DE0C6C-50B2-1CE1-A6CA-D428D4859833}"/>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4" name="Rettangolo con angoli arrotondati 23">
              <a:extLst>
                <a:ext uri="{FF2B5EF4-FFF2-40B4-BE49-F238E27FC236}">
                  <a16:creationId xmlns:a16="http://schemas.microsoft.com/office/drawing/2014/main" id="{996A2F93-1D8A-E40C-B1DE-AE3A55371B91}"/>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29" name="CasellaDiTesto 28">
            <a:extLst>
              <a:ext uri="{FF2B5EF4-FFF2-40B4-BE49-F238E27FC236}">
                <a16:creationId xmlns:a16="http://schemas.microsoft.com/office/drawing/2014/main" id="{2963F2FB-427C-A473-8BD5-6800A2B8AC70}"/>
              </a:ext>
            </a:extLst>
          </p:cNvPr>
          <p:cNvSpPr txBox="1"/>
          <p:nvPr/>
        </p:nvSpPr>
        <p:spPr>
          <a:xfrm>
            <a:off x="250024" y="3591084"/>
            <a:ext cx="3362959" cy="369332"/>
          </a:xfrm>
          <a:prstGeom prst="rect">
            <a:avLst/>
          </a:prstGeom>
          <a:noFill/>
        </p:spPr>
        <p:txBody>
          <a:bodyPr wrap="square" rtlCol="0">
            <a:spAutoFit/>
          </a:bodyPr>
          <a:lstStyle/>
          <a:p>
            <a:pPr algn="ctr"/>
            <a:r>
              <a:rPr lang="it-IT" b="1" dirty="0">
                <a:solidFill>
                  <a:schemeClr val="bg1"/>
                </a:solidFill>
              </a:rPr>
              <a:t>Setup View</a:t>
            </a:r>
          </a:p>
        </p:txBody>
      </p:sp>
      <p:sp>
        <p:nvSpPr>
          <p:cNvPr id="31" name="CasellaDiTesto 30">
            <a:extLst>
              <a:ext uri="{FF2B5EF4-FFF2-40B4-BE49-F238E27FC236}">
                <a16:creationId xmlns:a16="http://schemas.microsoft.com/office/drawing/2014/main" id="{FCC78FD0-60DD-43E0-5E6B-18C4A7B0C43D}"/>
              </a:ext>
            </a:extLst>
          </p:cNvPr>
          <p:cNvSpPr txBox="1"/>
          <p:nvPr/>
        </p:nvSpPr>
        <p:spPr>
          <a:xfrm>
            <a:off x="2645355" y="5248300"/>
            <a:ext cx="3362959" cy="369332"/>
          </a:xfrm>
          <a:prstGeom prst="rect">
            <a:avLst/>
          </a:prstGeom>
          <a:noFill/>
        </p:spPr>
        <p:txBody>
          <a:bodyPr wrap="square" rtlCol="0">
            <a:spAutoFit/>
          </a:bodyPr>
          <a:lstStyle/>
          <a:p>
            <a:pPr algn="ctr"/>
            <a:r>
              <a:rPr lang="it-IT" b="1" dirty="0">
                <a:solidFill>
                  <a:schemeClr val="bg1"/>
                </a:solidFill>
              </a:rPr>
              <a:t>Management </a:t>
            </a:r>
            <a:r>
              <a:rPr lang="it-IT" b="1" dirty="0" err="1">
                <a:solidFill>
                  <a:schemeClr val="bg1"/>
                </a:solidFill>
              </a:rPr>
              <a:t>View</a:t>
            </a:r>
            <a:endParaRPr lang="it-IT" b="1" dirty="0">
              <a:solidFill>
                <a:schemeClr val="bg1"/>
              </a:solidFill>
            </a:endParaRPr>
          </a:p>
        </p:txBody>
      </p:sp>
      <p:pic>
        <p:nvPicPr>
          <p:cNvPr id="25" name="Immagine 24">
            <a:extLst>
              <a:ext uri="{FF2B5EF4-FFF2-40B4-BE49-F238E27FC236}">
                <a16:creationId xmlns:a16="http://schemas.microsoft.com/office/drawing/2014/main" id="{405F9658-FF94-417C-22F2-0DCB4C77B7C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251544" y="1550013"/>
            <a:ext cx="5688912" cy="1940826"/>
          </a:xfrm>
          <a:prstGeom prst="rect">
            <a:avLst/>
          </a:prstGeom>
          <a:ln>
            <a:noFill/>
          </a:ln>
          <a:effectLst>
            <a:outerShdw blurRad="190500" algn="tl" rotWithShape="0">
              <a:srgbClr val="000000">
                <a:alpha val="70000"/>
              </a:srgbClr>
            </a:outerShdw>
          </a:effectLst>
        </p:spPr>
      </p:pic>
      <p:cxnSp>
        <p:nvCxnSpPr>
          <p:cNvPr id="36" name="Connettore a gomito 35">
            <a:extLst>
              <a:ext uri="{FF2B5EF4-FFF2-40B4-BE49-F238E27FC236}">
                <a16:creationId xmlns:a16="http://schemas.microsoft.com/office/drawing/2014/main" id="{E340E5E4-7E64-E223-F250-8B18770D4400}"/>
              </a:ext>
            </a:extLst>
          </p:cNvPr>
          <p:cNvCxnSpPr>
            <a:cxnSpLocks/>
          </p:cNvCxnSpPr>
          <p:nvPr/>
        </p:nvCxnSpPr>
        <p:spPr>
          <a:xfrm rot="5400000">
            <a:off x="3826098" y="3560127"/>
            <a:ext cx="2026656" cy="1055409"/>
          </a:xfrm>
          <a:prstGeom prst="bentConnector3">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Connettore a gomito 38">
            <a:extLst>
              <a:ext uri="{FF2B5EF4-FFF2-40B4-BE49-F238E27FC236}">
                <a16:creationId xmlns:a16="http://schemas.microsoft.com/office/drawing/2014/main" id="{FD4C4DDB-BFA6-1C5C-1807-7C043068F8A9}"/>
              </a:ext>
            </a:extLst>
          </p:cNvPr>
          <p:cNvCxnSpPr>
            <a:cxnSpLocks/>
          </p:cNvCxnSpPr>
          <p:nvPr/>
        </p:nvCxnSpPr>
        <p:spPr>
          <a:xfrm rot="10800000" flipV="1">
            <a:off x="1921567" y="2729948"/>
            <a:ext cx="1437860" cy="699050"/>
          </a:xfrm>
          <a:prstGeom prst="bentConnector3">
            <a:avLst>
              <a:gd name="adj1" fmla="val 10023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8" name="Connettore a gomito 37">
            <a:extLst>
              <a:ext uri="{FF2B5EF4-FFF2-40B4-BE49-F238E27FC236}">
                <a16:creationId xmlns:a16="http://schemas.microsoft.com/office/drawing/2014/main" id="{10640D77-B7AC-DB71-1154-08FAA3DC8FD0}"/>
              </a:ext>
            </a:extLst>
          </p:cNvPr>
          <p:cNvCxnSpPr>
            <a:cxnSpLocks/>
            <a:endCxn id="58" idx="0"/>
          </p:cNvCxnSpPr>
          <p:nvPr/>
        </p:nvCxnSpPr>
        <p:spPr>
          <a:xfrm rot="16200000" flipH="1">
            <a:off x="6731426" y="3167946"/>
            <a:ext cx="1071152" cy="884266"/>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2" name="Connettore a gomito 41">
            <a:extLst>
              <a:ext uri="{FF2B5EF4-FFF2-40B4-BE49-F238E27FC236}">
                <a16:creationId xmlns:a16="http://schemas.microsoft.com/office/drawing/2014/main" id="{18FE0C72-B969-EE6B-9ED0-FD33C0C34C8D}"/>
              </a:ext>
            </a:extLst>
          </p:cNvPr>
          <p:cNvCxnSpPr>
            <a:cxnSpLocks/>
            <a:endCxn id="68" idx="0"/>
          </p:cNvCxnSpPr>
          <p:nvPr/>
        </p:nvCxnSpPr>
        <p:spPr>
          <a:xfrm>
            <a:off x="8832574" y="2789583"/>
            <a:ext cx="1669395" cy="884925"/>
          </a:xfrm>
          <a:prstGeom prst="bentConnector2">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46" name="CasellaDiTesto 45">
            <a:extLst>
              <a:ext uri="{FF2B5EF4-FFF2-40B4-BE49-F238E27FC236}">
                <a16:creationId xmlns:a16="http://schemas.microsoft.com/office/drawing/2014/main" id="{0C7AC83B-D7FE-A907-9FB2-1E10D38C8201}"/>
              </a:ext>
            </a:extLst>
          </p:cNvPr>
          <p:cNvSpPr txBox="1"/>
          <p:nvPr/>
        </p:nvSpPr>
        <p:spPr>
          <a:xfrm>
            <a:off x="284783" y="4055763"/>
            <a:ext cx="3290127" cy="830997"/>
          </a:xfrm>
          <a:prstGeom prst="rect">
            <a:avLst/>
          </a:prstGeom>
          <a:noFill/>
        </p:spPr>
        <p:txBody>
          <a:bodyPr wrap="square" rtlCol="0">
            <a:spAutoFit/>
          </a:bodyPr>
          <a:lstStyle/>
          <a:p>
            <a:pPr algn="ctr"/>
            <a:r>
              <a:rPr lang="en-US" sz="1200" dirty="0">
                <a:solidFill>
                  <a:schemeClr val="bg1"/>
                </a:solidFill>
              </a:rPr>
              <a:t>App Requirements</a:t>
            </a:r>
          </a:p>
          <a:p>
            <a:pPr algn="ctr"/>
            <a:r>
              <a:rPr lang="en-US" sz="1200" dirty="0">
                <a:solidFill>
                  <a:schemeClr val="bg1"/>
                </a:solidFill>
              </a:rPr>
              <a:t>Synthetic Data</a:t>
            </a:r>
          </a:p>
          <a:p>
            <a:pPr algn="ctr"/>
            <a:r>
              <a:rPr lang="en-US" sz="1200" dirty="0">
                <a:solidFill>
                  <a:schemeClr val="bg1"/>
                </a:solidFill>
              </a:rPr>
              <a:t>DNS Data Model</a:t>
            </a:r>
          </a:p>
          <a:p>
            <a:pPr algn="ctr"/>
            <a:r>
              <a:rPr lang="en-US" sz="1200" dirty="0">
                <a:solidFill>
                  <a:schemeClr val="bg1"/>
                </a:solidFill>
              </a:rPr>
              <a:t>MLTK Configuration</a:t>
            </a:r>
            <a:endParaRPr lang="it-IT" sz="1200" dirty="0">
              <a:solidFill>
                <a:schemeClr val="bg1"/>
              </a:solidFill>
            </a:endParaRPr>
          </a:p>
        </p:txBody>
      </p:sp>
      <p:sp>
        <p:nvSpPr>
          <p:cNvPr id="52" name="CasellaDiTesto 51">
            <a:extLst>
              <a:ext uri="{FF2B5EF4-FFF2-40B4-BE49-F238E27FC236}">
                <a16:creationId xmlns:a16="http://schemas.microsoft.com/office/drawing/2014/main" id="{C4EDE389-6E97-2510-C1CB-7620AA98EF60}"/>
              </a:ext>
            </a:extLst>
          </p:cNvPr>
          <p:cNvSpPr txBox="1"/>
          <p:nvPr/>
        </p:nvSpPr>
        <p:spPr>
          <a:xfrm>
            <a:off x="2701111" y="5666822"/>
            <a:ext cx="3290127" cy="830997"/>
          </a:xfrm>
          <a:prstGeom prst="rect">
            <a:avLst/>
          </a:prstGeom>
          <a:noFill/>
        </p:spPr>
        <p:txBody>
          <a:bodyPr wrap="square" rtlCol="0">
            <a:spAutoFit/>
          </a:bodyPr>
          <a:lstStyle/>
          <a:p>
            <a:pPr algn="ctr"/>
            <a:r>
              <a:rPr lang="en-US" sz="1200" dirty="0">
                <a:solidFill>
                  <a:schemeClr val="bg1"/>
                </a:solidFill>
              </a:rPr>
              <a:t>Model Training</a:t>
            </a:r>
          </a:p>
          <a:p>
            <a:pPr algn="ctr"/>
            <a:r>
              <a:rPr lang="en-US" sz="1200" dirty="0">
                <a:solidFill>
                  <a:schemeClr val="bg1"/>
                </a:solidFill>
              </a:rPr>
              <a:t>Anomaly Detection</a:t>
            </a:r>
          </a:p>
          <a:p>
            <a:pPr algn="ctr"/>
            <a:r>
              <a:rPr lang="en-US" sz="1200" dirty="0">
                <a:solidFill>
                  <a:schemeClr val="bg1"/>
                </a:solidFill>
              </a:rPr>
              <a:t>Alerts</a:t>
            </a:r>
          </a:p>
          <a:p>
            <a:pPr algn="ctr"/>
            <a:r>
              <a:rPr lang="en-US" sz="1200" dirty="0">
                <a:solidFill>
                  <a:schemeClr val="bg1"/>
                </a:solidFill>
              </a:rPr>
              <a:t>Lookup</a:t>
            </a:r>
            <a:endParaRPr lang="it-IT" sz="1200" dirty="0">
              <a:solidFill>
                <a:schemeClr val="bg1"/>
              </a:solidFill>
            </a:endParaRPr>
          </a:p>
        </p:txBody>
      </p:sp>
      <p:grpSp>
        <p:nvGrpSpPr>
          <p:cNvPr id="56" name="Gruppo 55">
            <a:extLst>
              <a:ext uri="{FF2B5EF4-FFF2-40B4-BE49-F238E27FC236}">
                <a16:creationId xmlns:a16="http://schemas.microsoft.com/office/drawing/2014/main" id="{8FD923F4-BCF2-4278-D112-819F6348AA2A}"/>
              </a:ext>
            </a:extLst>
          </p:cNvPr>
          <p:cNvGrpSpPr/>
          <p:nvPr/>
        </p:nvGrpSpPr>
        <p:grpSpPr>
          <a:xfrm>
            <a:off x="6463968" y="4145655"/>
            <a:ext cx="2517595" cy="2026657"/>
            <a:chOff x="1701101" y="1802916"/>
            <a:chExt cx="8886021" cy="3784578"/>
          </a:xfrm>
        </p:grpSpPr>
        <p:sp>
          <p:nvSpPr>
            <p:cNvPr id="57" name="Rettangolo con angoli arrotondati 56">
              <a:extLst>
                <a:ext uri="{FF2B5EF4-FFF2-40B4-BE49-F238E27FC236}">
                  <a16:creationId xmlns:a16="http://schemas.microsoft.com/office/drawing/2014/main" id="{D48A5EDE-1C9B-E96C-1443-9E9FAA456DB3}"/>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8" name="Rettangolo con angoli arrotondati 57">
              <a:extLst>
                <a:ext uri="{FF2B5EF4-FFF2-40B4-BE49-F238E27FC236}">
                  <a16:creationId xmlns:a16="http://schemas.microsoft.com/office/drawing/2014/main" id="{01AC9DA5-753A-B223-7924-6D04C6C42E18}"/>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60" name="CasellaDiTesto 59">
            <a:extLst>
              <a:ext uri="{FF2B5EF4-FFF2-40B4-BE49-F238E27FC236}">
                <a16:creationId xmlns:a16="http://schemas.microsoft.com/office/drawing/2014/main" id="{D008318C-0722-9341-E25B-7731DA9475D7}"/>
              </a:ext>
            </a:extLst>
          </p:cNvPr>
          <p:cNvSpPr txBox="1"/>
          <p:nvPr/>
        </p:nvSpPr>
        <p:spPr>
          <a:xfrm>
            <a:off x="6006219" y="4212992"/>
            <a:ext cx="3362959" cy="369332"/>
          </a:xfrm>
          <a:prstGeom prst="rect">
            <a:avLst/>
          </a:prstGeom>
          <a:noFill/>
        </p:spPr>
        <p:txBody>
          <a:bodyPr wrap="square" rtlCol="0">
            <a:spAutoFit/>
          </a:bodyPr>
          <a:lstStyle/>
          <a:p>
            <a:pPr algn="ctr"/>
            <a:r>
              <a:rPr lang="it-IT" b="1" dirty="0">
                <a:solidFill>
                  <a:schemeClr val="bg1"/>
                </a:solidFill>
              </a:rPr>
              <a:t>Dashboards </a:t>
            </a:r>
            <a:r>
              <a:rPr lang="it-IT" b="1" dirty="0" err="1">
                <a:solidFill>
                  <a:schemeClr val="bg1"/>
                </a:solidFill>
              </a:rPr>
              <a:t>View</a:t>
            </a:r>
            <a:endParaRPr lang="it-IT" b="1" dirty="0">
              <a:solidFill>
                <a:schemeClr val="bg1"/>
              </a:solidFill>
            </a:endParaRPr>
          </a:p>
        </p:txBody>
      </p:sp>
      <p:sp>
        <p:nvSpPr>
          <p:cNvPr id="62" name="CasellaDiTesto 61">
            <a:extLst>
              <a:ext uri="{FF2B5EF4-FFF2-40B4-BE49-F238E27FC236}">
                <a16:creationId xmlns:a16="http://schemas.microsoft.com/office/drawing/2014/main" id="{4F11005C-9764-98C8-AE8D-B6A7F0D0823A}"/>
              </a:ext>
            </a:extLst>
          </p:cNvPr>
          <p:cNvSpPr txBox="1"/>
          <p:nvPr/>
        </p:nvSpPr>
        <p:spPr>
          <a:xfrm>
            <a:off x="6070346" y="4620664"/>
            <a:ext cx="3290127" cy="1384995"/>
          </a:xfrm>
          <a:prstGeom prst="rect">
            <a:avLst/>
          </a:prstGeom>
          <a:noFill/>
        </p:spPr>
        <p:txBody>
          <a:bodyPr wrap="square" rtlCol="0">
            <a:spAutoFit/>
          </a:bodyPr>
          <a:lstStyle/>
          <a:p>
            <a:pPr algn="ctr"/>
            <a:r>
              <a:rPr lang="en-US" sz="1200" dirty="0">
                <a:solidFill>
                  <a:schemeClr val="bg1"/>
                </a:solidFill>
              </a:rPr>
              <a:t>DNS Anomalies Overview</a:t>
            </a:r>
          </a:p>
          <a:p>
            <a:pPr algn="ctr"/>
            <a:r>
              <a:rPr lang="en-US" sz="1200" dirty="0">
                <a:solidFill>
                  <a:schemeClr val="bg1"/>
                </a:solidFill>
              </a:rPr>
              <a:t>Beaconing</a:t>
            </a:r>
          </a:p>
          <a:p>
            <a:pPr algn="ctr"/>
            <a:r>
              <a:rPr lang="en-US" sz="1200" dirty="0">
                <a:solidFill>
                  <a:schemeClr val="bg1"/>
                </a:solidFill>
              </a:rPr>
              <a:t>C2 Tunneling</a:t>
            </a:r>
          </a:p>
          <a:p>
            <a:pPr algn="ctr"/>
            <a:r>
              <a:rPr lang="en-US" sz="1200" dirty="0">
                <a:solidFill>
                  <a:schemeClr val="bg1"/>
                </a:solidFill>
              </a:rPr>
              <a:t>Query Length Anomalies</a:t>
            </a:r>
          </a:p>
          <a:p>
            <a:pPr algn="ctr"/>
            <a:r>
              <a:rPr lang="en-US" sz="1200" dirty="0">
                <a:solidFill>
                  <a:schemeClr val="bg1"/>
                </a:solidFill>
              </a:rPr>
              <a:t>Domain Shadowing</a:t>
            </a:r>
          </a:p>
          <a:p>
            <a:pPr algn="ctr"/>
            <a:r>
              <a:rPr lang="en-US" sz="1200" dirty="0">
                <a:solidFill>
                  <a:schemeClr val="bg1"/>
                </a:solidFill>
              </a:rPr>
              <a:t>Record Type Anomalies</a:t>
            </a:r>
          </a:p>
          <a:p>
            <a:pPr algn="ctr"/>
            <a:r>
              <a:rPr lang="en-US" sz="1200" dirty="0">
                <a:solidFill>
                  <a:schemeClr val="bg1"/>
                </a:solidFill>
              </a:rPr>
              <a:t>Behavioral Clustering</a:t>
            </a:r>
            <a:endParaRPr lang="it-IT" sz="1200" dirty="0">
              <a:solidFill>
                <a:schemeClr val="bg1"/>
              </a:solidFill>
            </a:endParaRPr>
          </a:p>
        </p:txBody>
      </p:sp>
      <p:grpSp>
        <p:nvGrpSpPr>
          <p:cNvPr id="66" name="Gruppo 65">
            <a:extLst>
              <a:ext uri="{FF2B5EF4-FFF2-40B4-BE49-F238E27FC236}">
                <a16:creationId xmlns:a16="http://schemas.microsoft.com/office/drawing/2014/main" id="{4E5FB4D8-2886-75FF-AF28-38BF5B0F5AF0}"/>
              </a:ext>
            </a:extLst>
          </p:cNvPr>
          <p:cNvGrpSpPr/>
          <p:nvPr/>
        </p:nvGrpSpPr>
        <p:grpSpPr>
          <a:xfrm>
            <a:off x="9256802" y="3674508"/>
            <a:ext cx="2517595" cy="1068118"/>
            <a:chOff x="1701101" y="1802916"/>
            <a:chExt cx="8886021" cy="3784578"/>
          </a:xfrm>
        </p:grpSpPr>
        <p:sp>
          <p:nvSpPr>
            <p:cNvPr id="67" name="Rettangolo con angoli arrotondati 66">
              <a:extLst>
                <a:ext uri="{FF2B5EF4-FFF2-40B4-BE49-F238E27FC236}">
                  <a16:creationId xmlns:a16="http://schemas.microsoft.com/office/drawing/2014/main" id="{E8574DDC-733F-9033-B731-D0A1D4B1893A}"/>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8" name="Rettangolo con angoli arrotondati 67">
              <a:extLst>
                <a:ext uri="{FF2B5EF4-FFF2-40B4-BE49-F238E27FC236}">
                  <a16:creationId xmlns:a16="http://schemas.microsoft.com/office/drawing/2014/main" id="{33EE31A4-F417-5C22-DF50-6E162C10A900}"/>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69" name="CasellaDiTesto 68">
            <a:extLst>
              <a:ext uri="{FF2B5EF4-FFF2-40B4-BE49-F238E27FC236}">
                <a16:creationId xmlns:a16="http://schemas.microsoft.com/office/drawing/2014/main" id="{342E6021-723F-C38C-E9BD-E3F0C9762A5A}"/>
              </a:ext>
            </a:extLst>
          </p:cNvPr>
          <p:cNvSpPr txBox="1"/>
          <p:nvPr/>
        </p:nvSpPr>
        <p:spPr>
          <a:xfrm>
            <a:off x="9256802" y="3723698"/>
            <a:ext cx="2487309" cy="369332"/>
          </a:xfrm>
          <a:prstGeom prst="rect">
            <a:avLst/>
          </a:prstGeom>
          <a:noFill/>
        </p:spPr>
        <p:txBody>
          <a:bodyPr wrap="square" rtlCol="0">
            <a:spAutoFit/>
          </a:bodyPr>
          <a:lstStyle/>
          <a:p>
            <a:pPr algn="ctr"/>
            <a:r>
              <a:rPr lang="it-IT" b="1" dirty="0" err="1">
                <a:solidFill>
                  <a:schemeClr val="bg1"/>
                </a:solidFill>
              </a:rPr>
              <a:t>Integrations</a:t>
            </a:r>
            <a:r>
              <a:rPr lang="it-IT" b="1" dirty="0">
                <a:solidFill>
                  <a:schemeClr val="bg1"/>
                </a:solidFill>
              </a:rPr>
              <a:t> </a:t>
            </a:r>
            <a:r>
              <a:rPr lang="it-IT" b="1" dirty="0" err="1">
                <a:solidFill>
                  <a:schemeClr val="bg1"/>
                </a:solidFill>
              </a:rPr>
              <a:t>View</a:t>
            </a:r>
            <a:endParaRPr lang="it-IT" b="1" dirty="0">
              <a:solidFill>
                <a:schemeClr val="bg1"/>
              </a:solidFill>
            </a:endParaRPr>
          </a:p>
        </p:txBody>
      </p:sp>
      <p:sp>
        <p:nvSpPr>
          <p:cNvPr id="70" name="CasellaDiTesto 69">
            <a:extLst>
              <a:ext uri="{FF2B5EF4-FFF2-40B4-BE49-F238E27FC236}">
                <a16:creationId xmlns:a16="http://schemas.microsoft.com/office/drawing/2014/main" id="{44E063B5-A37E-46C3-F93A-433E706AA3E6}"/>
              </a:ext>
            </a:extLst>
          </p:cNvPr>
          <p:cNvSpPr txBox="1"/>
          <p:nvPr/>
        </p:nvSpPr>
        <p:spPr>
          <a:xfrm>
            <a:off x="8884166" y="4117643"/>
            <a:ext cx="3290127" cy="461665"/>
          </a:xfrm>
          <a:prstGeom prst="rect">
            <a:avLst/>
          </a:prstGeom>
          <a:noFill/>
        </p:spPr>
        <p:txBody>
          <a:bodyPr wrap="square" rtlCol="0">
            <a:spAutoFit/>
          </a:bodyPr>
          <a:lstStyle/>
          <a:p>
            <a:pPr algn="ctr"/>
            <a:r>
              <a:rPr lang="en-US" sz="1200" dirty="0">
                <a:solidFill>
                  <a:schemeClr val="bg1"/>
                </a:solidFill>
              </a:rPr>
              <a:t>Enterprise Security</a:t>
            </a:r>
          </a:p>
          <a:p>
            <a:pPr algn="ctr"/>
            <a:r>
              <a:rPr lang="en-US" sz="1200" dirty="0">
                <a:solidFill>
                  <a:schemeClr val="bg1"/>
                </a:solidFill>
              </a:rPr>
              <a:t>DGA App</a:t>
            </a:r>
            <a:endParaRPr lang="it-IT" sz="1200" dirty="0">
              <a:solidFill>
                <a:schemeClr val="bg1"/>
              </a:solidFill>
            </a:endParaRPr>
          </a:p>
        </p:txBody>
      </p:sp>
    </p:spTree>
    <p:extLst>
      <p:ext uri="{BB962C8B-B14F-4D97-AF65-F5344CB8AC3E}">
        <p14:creationId xmlns:p14="http://schemas.microsoft.com/office/powerpoint/2010/main" val="3939046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D3DA4BA0-4432-27C6-D664-041B15F22D92}"/>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8D68F994-A07D-6678-925F-8D621666E31B}"/>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715CE12A-B388-8853-8E5A-5DBA6B513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E2480D61-6536-E69D-BAA0-6BBA471AB1CC}"/>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5F31012C-6F09-8525-2128-289DDCC9875D}"/>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3EF8F7EB-C195-035B-F733-656EC9300B73}"/>
              </a:ext>
            </a:extLst>
          </p:cNvPr>
          <p:cNvSpPr txBox="1"/>
          <p:nvPr/>
        </p:nvSpPr>
        <p:spPr>
          <a:xfrm>
            <a:off x="5618605" y="90355"/>
            <a:ext cx="6364672" cy="923330"/>
          </a:xfrm>
          <a:prstGeom prst="rect">
            <a:avLst/>
          </a:prstGeom>
          <a:noFill/>
        </p:spPr>
        <p:txBody>
          <a:bodyPr wrap="square" rtlCol="0">
            <a:spAutoFit/>
          </a:bodyPr>
          <a:lstStyle/>
          <a:p>
            <a:r>
              <a:rPr lang="it-IT" sz="5400" b="1" spc="-300" dirty="0">
                <a:solidFill>
                  <a:schemeClr val="bg1"/>
                </a:solidFill>
              </a:rPr>
              <a:t>Synthetic Data Testing</a:t>
            </a:r>
          </a:p>
        </p:txBody>
      </p:sp>
      <p:sp>
        <p:nvSpPr>
          <p:cNvPr id="7" name="CasellaDiTesto 6">
            <a:extLst>
              <a:ext uri="{FF2B5EF4-FFF2-40B4-BE49-F238E27FC236}">
                <a16:creationId xmlns:a16="http://schemas.microsoft.com/office/drawing/2014/main" id="{31CB5C02-A508-BE96-37F8-82AF16FC9BCA}"/>
              </a:ext>
            </a:extLst>
          </p:cNvPr>
          <p:cNvSpPr txBox="1"/>
          <p:nvPr/>
        </p:nvSpPr>
        <p:spPr>
          <a:xfrm>
            <a:off x="1132054" y="2087025"/>
            <a:ext cx="9808825" cy="3170099"/>
          </a:xfrm>
          <a:prstGeom prst="rect">
            <a:avLst/>
          </a:prstGeom>
          <a:noFill/>
        </p:spPr>
        <p:txBody>
          <a:bodyPr wrap="square" rtlCol="0">
            <a:spAutoFit/>
          </a:bodyPr>
          <a:lstStyle/>
          <a:p>
            <a:pPr algn="ctr"/>
            <a:r>
              <a:rPr lang="en-US" sz="2500" i="0" dirty="0">
                <a:solidFill>
                  <a:srgbClr val="F0F6FC"/>
                </a:solidFill>
                <a:effectLst/>
                <a:latin typeface="-apple-system"/>
              </a:rPr>
              <a:t>For testing and demonstration purposes, the application includes a custom Python script that generates synthetic DNS data specifically for the app’s proof of concept. </a:t>
            </a:r>
          </a:p>
          <a:p>
            <a:pPr algn="ctr"/>
            <a:endParaRPr lang="en-US" sz="2500" dirty="0">
              <a:solidFill>
                <a:srgbClr val="F0F6FC"/>
              </a:solidFill>
              <a:latin typeface="-apple-system"/>
            </a:endParaRPr>
          </a:p>
          <a:p>
            <a:pPr algn="ctr"/>
            <a:r>
              <a:rPr lang="en-US" sz="2500" i="0" dirty="0">
                <a:solidFill>
                  <a:srgbClr val="F0F6FC"/>
                </a:solidFill>
                <a:effectLst/>
                <a:latin typeface="-apple-system"/>
              </a:rPr>
              <a:t>The generated events adhere to the </a:t>
            </a:r>
            <a:r>
              <a:rPr lang="en-US" sz="2500" b="1" i="0" dirty="0">
                <a:solidFill>
                  <a:srgbClr val="F0F6FC"/>
                </a:solidFill>
                <a:effectLst/>
                <a:latin typeface="-apple-system"/>
              </a:rPr>
              <a:t>Common Information Model (CIM)</a:t>
            </a:r>
            <a:r>
              <a:rPr lang="en-US" sz="2500" i="0" dirty="0">
                <a:solidFill>
                  <a:srgbClr val="F0F6FC"/>
                </a:solidFill>
                <a:effectLst/>
                <a:latin typeface="-apple-system"/>
              </a:rPr>
              <a:t>, particularly the </a:t>
            </a:r>
            <a:r>
              <a:rPr lang="en-US" sz="2500" b="1" i="0" dirty="0">
                <a:solidFill>
                  <a:srgbClr val="F0F6FC"/>
                </a:solidFill>
                <a:effectLst/>
                <a:latin typeface="-apple-system"/>
              </a:rPr>
              <a:t>Network Resolution</a:t>
            </a:r>
            <a:r>
              <a:rPr lang="en-US" sz="2500" i="0" dirty="0">
                <a:solidFill>
                  <a:srgbClr val="F0F6FC"/>
                </a:solidFill>
                <a:effectLst/>
                <a:latin typeface="-apple-system"/>
              </a:rPr>
              <a:t> data model, ensuring compatibility with Splunk’s detection and enrichment features. The synthetic dataset simulates a wide range of DNS anomalies</a:t>
            </a:r>
            <a:endParaRPr lang="it-IT" sz="2500" dirty="0">
              <a:solidFill>
                <a:schemeClr val="bg1"/>
              </a:solidFill>
            </a:endParaRPr>
          </a:p>
        </p:txBody>
      </p:sp>
    </p:spTree>
    <p:extLst>
      <p:ext uri="{BB962C8B-B14F-4D97-AF65-F5344CB8AC3E}">
        <p14:creationId xmlns:p14="http://schemas.microsoft.com/office/powerpoint/2010/main" val="2069499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8CCF4CC9-AD4D-69C1-46ED-83AAADC41A50}"/>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67848456-43D2-E51B-3354-CD63E8CB5F3A}"/>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E28614A0-C49D-B63F-0135-8D0A9E38B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9F540C90-0552-E540-5276-9356D91E13E4}"/>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740B089A-43DE-8DBA-079D-7AAE35CB3552}"/>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8B25E3AA-AB92-7666-83A7-9E0AD06E6AA3}"/>
              </a:ext>
            </a:extLst>
          </p:cNvPr>
          <p:cNvSpPr txBox="1"/>
          <p:nvPr/>
        </p:nvSpPr>
        <p:spPr>
          <a:xfrm>
            <a:off x="5618605" y="87041"/>
            <a:ext cx="6364672" cy="923330"/>
          </a:xfrm>
          <a:prstGeom prst="rect">
            <a:avLst/>
          </a:prstGeom>
          <a:noFill/>
        </p:spPr>
        <p:txBody>
          <a:bodyPr wrap="square" rtlCol="0">
            <a:spAutoFit/>
          </a:bodyPr>
          <a:lstStyle/>
          <a:p>
            <a:r>
              <a:rPr lang="it-IT" sz="5400" b="1" spc="-300" dirty="0">
                <a:solidFill>
                  <a:schemeClr val="bg1"/>
                </a:solidFill>
              </a:rPr>
              <a:t>Practical Applications</a:t>
            </a:r>
          </a:p>
        </p:txBody>
      </p:sp>
      <p:grpSp>
        <p:nvGrpSpPr>
          <p:cNvPr id="71" name="Gruppo 70">
            <a:extLst>
              <a:ext uri="{FF2B5EF4-FFF2-40B4-BE49-F238E27FC236}">
                <a16:creationId xmlns:a16="http://schemas.microsoft.com/office/drawing/2014/main" id="{B4275084-2AC9-94D3-3FF7-456696414FBE}"/>
              </a:ext>
            </a:extLst>
          </p:cNvPr>
          <p:cNvGrpSpPr/>
          <p:nvPr/>
        </p:nvGrpSpPr>
        <p:grpSpPr>
          <a:xfrm>
            <a:off x="6407427" y="1706696"/>
            <a:ext cx="4474962" cy="4002727"/>
            <a:chOff x="729991" y="1741237"/>
            <a:chExt cx="4474962" cy="4002727"/>
          </a:xfrm>
        </p:grpSpPr>
        <p:grpSp>
          <p:nvGrpSpPr>
            <p:cNvPr id="8" name="Gruppo 7">
              <a:extLst>
                <a:ext uri="{FF2B5EF4-FFF2-40B4-BE49-F238E27FC236}">
                  <a16:creationId xmlns:a16="http://schemas.microsoft.com/office/drawing/2014/main" id="{EFC133BE-CDF2-3A80-D362-A29CF5DB8B5F}"/>
                </a:ext>
              </a:extLst>
            </p:cNvPr>
            <p:cNvGrpSpPr/>
            <p:nvPr/>
          </p:nvGrpSpPr>
          <p:grpSpPr>
            <a:xfrm>
              <a:off x="739768" y="1741237"/>
              <a:ext cx="4455408" cy="646332"/>
              <a:chOff x="1701101" y="1802916"/>
              <a:chExt cx="8886021" cy="3784578"/>
            </a:xfrm>
          </p:grpSpPr>
          <p:sp>
            <p:nvSpPr>
              <p:cNvPr id="9" name="Rettangolo con angoli arrotondati 8">
                <a:extLst>
                  <a:ext uri="{FF2B5EF4-FFF2-40B4-BE49-F238E27FC236}">
                    <a16:creationId xmlns:a16="http://schemas.microsoft.com/office/drawing/2014/main" id="{E26B9950-D2A2-72A0-7CEB-3CC56E563EC7}"/>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Rettangolo con angoli arrotondati 9">
                <a:extLst>
                  <a:ext uri="{FF2B5EF4-FFF2-40B4-BE49-F238E27FC236}">
                    <a16:creationId xmlns:a16="http://schemas.microsoft.com/office/drawing/2014/main" id="{C9B40EF8-AF90-885A-0D9A-523860BF4039}"/>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26" name="CasellaDiTesto 25">
              <a:extLst>
                <a:ext uri="{FF2B5EF4-FFF2-40B4-BE49-F238E27FC236}">
                  <a16:creationId xmlns:a16="http://schemas.microsoft.com/office/drawing/2014/main" id="{0CBAE9EA-A5EA-2BC8-CFFC-3EC72A7D01A7}"/>
                </a:ext>
              </a:extLst>
            </p:cNvPr>
            <p:cNvSpPr txBox="1"/>
            <p:nvPr/>
          </p:nvSpPr>
          <p:spPr>
            <a:xfrm>
              <a:off x="729991" y="1871662"/>
              <a:ext cx="4417374" cy="369332"/>
            </a:xfrm>
            <a:prstGeom prst="rect">
              <a:avLst/>
            </a:prstGeom>
            <a:noFill/>
          </p:spPr>
          <p:txBody>
            <a:bodyPr wrap="square" rtlCol="0">
              <a:spAutoFit/>
            </a:bodyPr>
            <a:lstStyle/>
            <a:p>
              <a:pPr algn="ctr"/>
              <a:r>
                <a:rPr lang="it-IT" b="1" dirty="0">
                  <a:solidFill>
                    <a:schemeClr val="bg1"/>
                  </a:solidFill>
                </a:rPr>
                <a:t>Early detection of malware infections</a:t>
              </a:r>
            </a:p>
          </p:txBody>
        </p:sp>
        <p:grpSp>
          <p:nvGrpSpPr>
            <p:cNvPr id="32" name="Gruppo 31">
              <a:extLst>
                <a:ext uri="{FF2B5EF4-FFF2-40B4-BE49-F238E27FC236}">
                  <a16:creationId xmlns:a16="http://schemas.microsoft.com/office/drawing/2014/main" id="{D1C65764-A073-3AFC-AEBF-F826F5BB1CA3}"/>
                </a:ext>
              </a:extLst>
            </p:cNvPr>
            <p:cNvGrpSpPr/>
            <p:nvPr/>
          </p:nvGrpSpPr>
          <p:grpSpPr>
            <a:xfrm>
              <a:off x="749545" y="2566678"/>
              <a:ext cx="4455408" cy="646332"/>
              <a:chOff x="1701101" y="1802916"/>
              <a:chExt cx="8886021" cy="3784578"/>
            </a:xfrm>
          </p:grpSpPr>
          <p:sp>
            <p:nvSpPr>
              <p:cNvPr id="33" name="Rettangolo con angoli arrotondati 32">
                <a:extLst>
                  <a:ext uri="{FF2B5EF4-FFF2-40B4-BE49-F238E27FC236}">
                    <a16:creationId xmlns:a16="http://schemas.microsoft.com/office/drawing/2014/main" id="{9EF2DFA5-410A-3C19-EC4E-39CEDA63D47E}"/>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4" name="Rettangolo con angoli arrotondati 33">
                <a:extLst>
                  <a:ext uri="{FF2B5EF4-FFF2-40B4-BE49-F238E27FC236}">
                    <a16:creationId xmlns:a16="http://schemas.microsoft.com/office/drawing/2014/main" id="{A93A5FCA-BAA3-FF9A-BCB6-CB9B04A6E772}"/>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5" name="CasellaDiTesto 34">
              <a:extLst>
                <a:ext uri="{FF2B5EF4-FFF2-40B4-BE49-F238E27FC236}">
                  <a16:creationId xmlns:a16="http://schemas.microsoft.com/office/drawing/2014/main" id="{0158F9D1-8870-EADF-F292-13BA35EBB4AE}"/>
                </a:ext>
              </a:extLst>
            </p:cNvPr>
            <p:cNvSpPr txBox="1"/>
            <p:nvPr/>
          </p:nvSpPr>
          <p:spPr>
            <a:xfrm>
              <a:off x="739768" y="2697103"/>
              <a:ext cx="4417374" cy="369332"/>
            </a:xfrm>
            <a:prstGeom prst="rect">
              <a:avLst/>
            </a:prstGeom>
            <a:noFill/>
          </p:spPr>
          <p:txBody>
            <a:bodyPr wrap="square" rtlCol="0">
              <a:spAutoFit/>
            </a:bodyPr>
            <a:lstStyle/>
            <a:p>
              <a:pPr algn="ctr"/>
              <a:r>
                <a:rPr lang="it-IT" b="1" dirty="0">
                  <a:solidFill>
                    <a:schemeClr val="bg1"/>
                  </a:solidFill>
                </a:rPr>
                <a:t>Unconver data exfiltration attempts</a:t>
              </a:r>
            </a:p>
          </p:txBody>
        </p:sp>
        <p:grpSp>
          <p:nvGrpSpPr>
            <p:cNvPr id="38" name="Gruppo 37">
              <a:extLst>
                <a:ext uri="{FF2B5EF4-FFF2-40B4-BE49-F238E27FC236}">
                  <a16:creationId xmlns:a16="http://schemas.microsoft.com/office/drawing/2014/main" id="{111A65BD-C973-0D24-A8E7-E432E947EBBE}"/>
                </a:ext>
              </a:extLst>
            </p:cNvPr>
            <p:cNvGrpSpPr/>
            <p:nvPr/>
          </p:nvGrpSpPr>
          <p:grpSpPr>
            <a:xfrm>
              <a:off x="739768" y="4266010"/>
              <a:ext cx="4455408" cy="646332"/>
              <a:chOff x="1701101" y="1802916"/>
              <a:chExt cx="8886021" cy="3784578"/>
            </a:xfrm>
          </p:grpSpPr>
          <p:sp>
            <p:nvSpPr>
              <p:cNvPr id="39" name="Rettangolo con angoli arrotondati 38">
                <a:extLst>
                  <a:ext uri="{FF2B5EF4-FFF2-40B4-BE49-F238E27FC236}">
                    <a16:creationId xmlns:a16="http://schemas.microsoft.com/office/drawing/2014/main" id="{6E3065A8-97BF-5550-1B38-061E08DF785E}"/>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0" name="Rettangolo con angoli arrotondati 39">
                <a:extLst>
                  <a:ext uri="{FF2B5EF4-FFF2-40B4-BE49-F238E27FC236}">
                    <a16:creationId xmlns:a16="http://schemas.microsoft.com/office/drawing/2014/main" id="{232792F8-3721-D3BB-C802-C11D7B478AA4}"/>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41" name="CasellaDiTesto 40">
              <a:extLst>
                <a:ext uri="{FF2B5EF4-FFF2-40B4-BE49-F238E27FC236}">
                  <a16:creationId xmlns:a16="http://schemas.microsoft.com/office/drawing/2014/main" id="{B4F4EBA0-371A-A945-06D1-DDD7E93B8F2E}"/>
                </a:ext>
              </a:extLst>
            </p:cNvPr>
            <p:cNvSpPr txBox="1"/>
            <p:nvPr/>
          </p:nvSpPr>
          <p:spPr>
            <a:xfrm>
              <a:off x="729991" y="4396435"/>
              <a:ext cx="4417374" cy="369332"/>
            </a:xfrm>
            <a:prstGeom prst="rect">
              <a:avLst/>
            </a:prstGeom>
            <a:noFill/>
          </p:spPr>
          <p:txBody>
            <a:bodyPr wrap="square" rtlCol="0">
              <a:spAutoFit/>
            </a:bodyPr>
            <a:lstStyle/>
            <a:p>
              <a:pPr algn="ctr"/>
              <a:r>
                <a:rPr lang="it-IT" b="1" dirty="0">
                  <a:solidFill>
                    <a:schemeClr val="bg1"/>
                  </a:solidFill>
                </a:rPr>
                <a:t>Expose coordinated or persistent threats</a:t>
              </a:r>
            </a:p>
          </p:txBody>
        </p:sp>
        <p:grpSp>
          <p:nvGrpSpPr>
            <p:cNvPr id="44" name="Gruppo 43">
              <a:extLst>
                <a:ext uri="{FF2B5EF4-FFF2-40B4-BE49-F238E27FC236}">
                  <a16:creationId xmlns:a16="http://schemas.microsoft.com/office/drawing/2014/main" id="{47E069F8-9BC6-204D-6918-21E012443DD5}"/>
                </a:ext>
              </a:extLst>
            </p:cNvPr>
            <p:cNvGrpSpPr/>
            <p:nvPr/>
          </p:nvGrpSpPr>
          <p:grpSpPr>
            <a:xfrm>
              <a:off x="739768" y="5097632"/>
              <a:ext cx="4455408" cy="646332"/>
              <a:chOff x="1701101" y="1802916"/>
              <a:chExt cx="8886021" cy="3784578"/>
            </a:xfrm>
          </p:grpSpPr>
          <p:sp>
            <p:nvSpPr>
              <p:cNvPr id="45" name="Rettangolo con angoli arrotondati 44">
                <a:extLst>
                  <a:ext uri="{FF2B5EF4-FFF2-40B4-BE49-F238E27FC236}">
                    <a16:creationId xmlns:a16="http://schemas.microsoft.com/office/drawing/2014/main" id="{0FE6B940-758A-860F-97CE-98217BE4C802}"/>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6" name="Rettangolo con angoli arrotondati 45">
                <a:extLst>
                  <a:ext uri="{FF2B5EF4-FFF2-40B4-BE49-F238E27FC236}">
                    <a16:creationId xmlns:a16="http://schemas.microsoft.com/office/drawing/2014/main" id="{DFADA06A-D90F-965B-3D56-28B8D41E4C9C}"/>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47" name="CasellaDiTesto 46">
              <a:extLst>
                <a:ext uri="{FF2B5EF4-FFF2-40B4-BE49-F238E27FC236}">
                  <a16:creationId xmlns:a16="http://schemas.microsoft.com/office/drawing/2014/main" id="{3A15EDE1-6DC9-79F6-83B4-040D2814782A}"/>
                </a:ext>
              </a:extLst>
            </p:cNvPr>
            <p:cNvSpPr txBox="1"/>
            <p:nvPr/>
          </p:nvSpPr>
          <p:spPr>
            <a:xfrm>
              <a:off x="729991" y="5228057"/>
              <a:ext cx="4417374" cy="369332"/>
            </a:xfrm>
            <a:prstGeom prst="rect">
              <a:avLst/>
            </a:prstGeom>
            <a:noFill/>
          </p:spPr>
          <p:txBody>
            <a:bodyPr wrap="square" rtlCol="0">
              <a:spAutoFit/>
            </a:bodyPr>
            <a:lstStyle/>
            <a:p>
              <a:pPr algn="ctr"/>
              <a:r>
                <a:rPr lang="it-IT" b="1" dirty="0">
                  <a:solidFill>
                    <a:schemeClr val="bg1"/>
                  </a:solidFill>
                </a:rPr>
                <a:t>Identify reconnaissance behavior</a:t>
              </a:r>
            </a:p>
          </p:txBody>
        </p:sp>
        <p:grpSp>
          <p:nvGrpSpPr>
            <p:cNvPr id="48" name="Gruppo 47">
              <a:extLst>
                <a:ext uri="{FF2B5EF4-FFF2-40B4-BE49-F238E27FC236}">
                  <a16:creationId xmlns:a16="http://schemas.microsoft.com/office/drawing/2014/main" id="{8FACE15C-8187-6A70-B282-C7A3745D3635}"/>
                </a:ext>
              </a:extLst>
            </p:cNvPr>
            <p:cNvGrpSpPr/>
            <p:nvPr/>
          </p:nvGrpSpPr>
          <p:grpSpPr>
            <a:xfrm>
              <a:off x="749545" y="3408269"/>
              <a:ext cx="4455408" cy="646332"/>
              <a:chOff x="1701101" y="1802916"/>
              <a:chExt cx="8886021" cy="3784578"/>
            </a:xfrm>
          </p:grpSpPr>
          <p:sp>
            <p:nvSpPr>
              <p:cNvPr id="49" name="Rettangolo con angoli arrotondati 48">
                <a:extLst>
                  <a:ext uri="{FF2B5EF4-FFF2-40B4-BE49-F238E27FC236}">
                    <a16:creationId xmlns:a16="http://schemas.microsoft.com/office/drawing/2014/main" id="{72C593F9-AB3A-5F37-7EF8-8365C2C57898}"/>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0" name="Rettangolo con angoli arrotondati 49">
                <a:extLst>
                  <a:ext uri="{FF2B5EF4-FFF2-40B4-BE49-F238E27FC236}">
                    <a16:creationId xmlns:a16="http://schemas.microsoft.com/office/drawing/2014/main" id="{EA42108D-14A8-BD69-2497-C84E90DA5159}"/>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51" name="CasellaDiTesto 50">
              <a:extLst>
                <a:ext uri="{FF2B5EF4-FFF2-40B4-BE49-F238E27FC236}">
                  <a16:creationId xmlns:a16="http://schemas.microsoft.com/office/drawing/2014/main" id="{578D9BDB-1941-03CE-7DB8-1F305B379A83}"/>
                </a:ext>
              </a:extLst>
            </p:cNvPr>
            <p:cNvSpPr txBox="1"/>
            <p:nvPr/>
          </p:nvSpPr>
          <p:spPr>
            <a:xfrm>
              <a:off x="739768" y="3538694"/>
              <a:ext cx="4417374" cy="369332"/>
            </a:xfrm>
            <a:prstGeom prst="rect">
              <a:avLst/>
            </a:prstGeom>
            <a:noFill/>
          </p:spPr>
          <p:txBody>
            <a:bodyPr wrap="square" rtlCol="0">
              <a:spAutoFit/>
            </a:bodyPr>
            <a:lstStyle/>
            <a:p>
              <a:pPr algn="ctr"/>
              <a:r>
                <a:rPr lang="it-IT" b="1" dirty="0">
                  <a:solidFill>
                    <a:schemeClr val="bg1"/>
                  </a:solidFill>
                </a:rPr>
                <a:t>Improves DNS-level threat visibility</a:t>
              </a:r>
            </a:p>
          </p:txBody>
        </p:sp>
      </p:grpSp>
      <p:pic>
        <p:nvPicPr>
          <p:cNvPr id="69" name="Immagine 68" descr="Immagine che contiene simbolo, logo, cerchio, Elementi grafici&#10;&#10;Il contenuto generato dall'IA potrebbe non essere corretto.">
            <a:extLst>
              <a:ext uri="{FF2B5EF4-FFF2-40B4-BE49-F238E27FC236}">
                <a16:creationId xmlns:a16="http://schemas.microsoft.com/office/drawing/2014/main" id="{DD505F3B-0BDC-28A8-1CEB-8A3FB98055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575" y="1772478"/>
            <a:ext cx="3313043" cy="3313043"/>
          </a:xfrm>
          <a:prstGeom prst="rect">
            <a:avLst/>
          </a:prstGeom>
        </p:spPr>
      </p:pic>
      <p:sp>
        <p:nvSpPr>
          <p:cNvPr id="70" name="CasellaDiTesto 69">
            <a:extLst>
              <a:ext uri="{FF2B5EF4-FFF2-40B4-BE49-F238E27FC236}">
                <a16:creationId xmlns:a16="http://schemas.microsoft.com/office/drawing/2014/main" id="{85BD14A3-3953-4475-A81E-A53EB9AA1A45}"/>
              </a:ext>
            </a:extLst>
          </p:cNvPr>
          <p:cNvSpPr txBox="1"/>
          <p:nvPr/>
        </p:nvSpPr>
        <p:spPr>
          <a:xfrm>
            <a:off x="2783776" y="4778233"/>
            <a:ext cx="1931506" cy="461665"/>
          </a:xfrm>
          <a:prstGeom prst="rect">
            <a:avLst/>
          </a:prstGeom>
          <a:noFill/>
        </p:spPr>
        <p:txBody>
          <a:bodyPr wrap="square" rtlCol="0">
            <a:spAutoFit/>
          </a:bodyPr>
          <a:lstStyle/>
          <a:p>
            <a:r>
              <a:rPr lang="it-IT" sz="2400" b="1" spc="-150" dirty="0">
                <a:solidFill>
                  <a:schemeClr val="bg1"/>
                </a:solidFill>
              </a:rPr>
              <a:t>DNS Guard AI</a:t>
            </a:r>
          </a:p>
        </p:txBody>
      </p:sp>
    </p:spTree>
    <p:extLst>
      <p:ext uri="{BB962C8B-B14F-4D97-AF65-F5344CB8AC3E}">
        <p14:creationId xmlns:p14="http://schemas.microsoft.com/office/powerpoint/2010/main" val="3229774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CA147E69-6A0B-1EC3-6191-C88525B00998}"/>
            </a:ext>
          </a:extLst>
        </p:cNvPr>
        <p:cNvGrpSpPr/>
        <p:nvPr/>
      </p:nvGrpSpPr>
      <p:grpSpPr>
        <a:xfrm>
          <a:off x="0" y="0"/>
          <a:ext cx="0" cy="0"/>
          <a:chOff x="0" y="0"/>
          <a:chExt cx="0" cy="0"/>
        </a:xfrm>
      </p:grpSpPr>
      <p:grpSp>
        <p:nvGrpSpPr>
          <p:cNvPr id="19" name="Gruppo 18">
            <a:extLst>
              <a:ext uri="{FF2B5EF4-FFF2-40B4-BE49-F238E27FC236}">
                <a16:creationId xmlns:a16="http://schemas.microsoft.com/office/drawing/2014/main" id="{708D49FD-1854-EEBE-A739-5A552ED2522A}"/>
              </a:ext>
            </a:extLst>
          </p:cNvPr>
          <p:cNvGrpSpPr/>
          <p:nvPr/>
        </p:nvGrpSpPr>
        <p:grpSpPr>
          <a:xfrm>
            <a:off x="3930551" y="4304702"/>
            <a:ext cx="3991571" cy="1370422"/>
            <a:chOff x="3930551" y="4304702"/>
            <a:chExt cx="3991571" cy="1370422"/>
          </a:xfrm>
        </p:grpSpPr>
        <p:sp>
          <p:nvSpPr>
            <p:cNvPr id="11" name="CasellaDiTesto 10">
              <a:hlinkClick r:id="rId2"/>
              <a:extLst>
                <a:ext uri="{FF2B5EF4-FFF2-40B4-BE49-F238E27FC236}">
                  <a16:creationId xmlns:a16="http://schemas.microsoft.com/office/drawing/2014/main" id="{EACC58B9-7AD1-C0F9-5085-7EF3E81B1997}"/>
                </a:ext>
              </a:extLst>
            </p:cNvPr>
            <p:cNvSpPr txBox="1"/>
            <p:nvPr/>
          </p:nvSpPr>
          <p:spPr>
            <a:xfrm>
              <a:off x="5300973" y="4574415"/>
              <a:ext cx="2621149" cy="830997"/>
            </a:xfrm>
            <a:prstGeom prst="rect">
              <a:avLst/>
            </a:prstGeom>
            <a:noFill/>
          </p:spPr>
          <p:txBody>
            <a:bodyPr wrap="square" rtlCol="0">
              <a:spAutoFit/>
            </a:bodyPr>
            <a:lstStyle/>
            <a:p>
              <a:r>
                <a:rPr lang="en-US" sz="1600" dirty="0">
                  <a:solidFill>
                    <a:schemeClr val="bg1"/>
                  </a:solidFill>
                </a:rPr>
                <a:t>Check out the </a:t>
              </a:r>
              <a:r>
                <a:rPr lang="en-US" sz="1600" b="1" dirty="0">
                  <a:solidFill>
                    <a:schemeClr val="bg1"/>
                  </a:solidFill>
                </a:rPr>
                <a:t>Github</a:t>
              </a:r>
              <a:r>
                <a:rPr lang="en-US" sz="1600" dirty="0">
                  <a:solidFill>
                    <a:schemeClr val="bg1"/>
                  </a:solidFill>
                </a:rPr>
                <a:t> repository for updates and development progress.</a:t>
              </a:r>
            </a:p>
          </p:txBody>
        </p:sp>
        <p:pic>
          <p:nvPicPr>
            <p:cNvPr id="1030" name="Picture 6" descr="Github White Icons – Free Download SVG, PNG, GIF">
              <a:hlinkClick r:id="rId2"/>
              <a:extLst>
                <a:ext uri="{FF2B5EF4-FFF2-40B4-BE49-F238E27FC236}">
                  <a16:creationId xmlns:a16="http://schemas.microsoft.com/office/drawing/2014/main" id="{1C56BD4A-33C9-FD9A-356A-69F03DB6C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0551" y="4304702"/>
              <a:ext cx="1370422" cy="1370422"/>
            </a:xfrm>
            <a:prstGeom prst="rect">
              <a:avLst/>
            </a:prstGeom>
            <a:noFill/>
            <a:extLst>
              <a:ext uri="{909E8E84-426E-40DD-AFC4-6F175D3DCCD1}">
                <a14:hiddenFill xmlns:a14="http://schemas.microsoft.com/office/drawing/2010/main">
                  <a:solidFill>
                    <a:srgbClr val="FFFFFF"/>
                  </a:solidFill>
                </a14:hiddenFill>
              </a:ext>
            </a:extLst>
          </p:spPr>
        </p:pic>
      </p:grpSp>
      <p:pic>
        <p:nvPicPr>
          <p:cNvPr id="12" name="Immagine 11" descr="Immagine che contiene simbolo, logo, cerchio, Elementi grafici&#10;&#10;Il contenuto generato dall'IA potrebbe non essere corretto.">
            <a:extLst>
              <a:ext uri="{FF2B5EF4-FFF2-40B4-BE49-F238E27FC236}">
                <a16:creationId xmlns:a16="http://schemas.microsoft.com/office/drawing/2014/main" id="{835E6924-83BB-844E-2B0D-DB8253E475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3418" y="337206"/>
            <a:ext cx="3313043" cy="3313043"/>
          </a:xfrm>
          <a:prstGeom prst="rect">
            <a:avLst/>
          </a:prstGeom>
        </p:spPr>
      </p:pic>
      <p:sp>
        <p:nvSpPr>
          <p:cNvPr id="13" name="CasellaDiTesto 12">
            <a:extLst>
              <a:ext uri="{FF2B5EF4-FFF2-40B4-BE49-F238E27FC236}">
                <a16:creationId xmlns:a16="http://schemas.microsoft.com/office/drawing/2014/main" id="{ECC0ED9A-E87F-E32B-434A-CFF92E3833B0}"/>
              </a:ext>
            </a:extLst>
          </p:cNvPr>
          <p:cNvSpPr txBox="1"/>
          <p:nvPr/>
        </p:nvSpPr>
        <p:spPr>
          <a:xfrm>
            <a:off x="5045764" y="986226"/>
            <a:ext cx="3992219" cy="923330"/>
          </a:xfrm>
          <a:prstGeom prst="rect">
            <a:avLst/>
          </a:prstGeom>
          <a:noFill/>
        </p:spPr>
        <p:txBody>
          <a:bodyPr wrap="square" rtlCol="0">
            <a:spAutoFit/>
          </a:bodyPr>
          <a:lstStyle/>
          <a:p>
            <a:r>
              <a:rPr lang="it-IT" sz="5400" b="1" spc="-300" dirty="0">
                <a:solidFill>
                  <a:schemeClr val="bg1"/>
                </a:solidFill>
              </a:rPr>
              <a:t>DNS Guard AI</a:t>
            </a:r>
          </a:p>
        </p:txBody>
      </p:sp>
      <p:sp>
        <p:nvSpPr>
          <p:cNvPr id="14" name="CasellaDiTesto 13">
            <a:extLst>
              <a:ext uri="{FF2B5EF4-FFF2-40B4-BE49-F238E27FC236}">
                <a16:creationId xmlns:a16="http://schemas.microsoft.com/office/drawing/2014/main" id="{A6DCAD08-AC22-23CD-11CA-8303CB2B9067}"/>
              </a:ext>
            </a:extLst>
          </p:cNvPr>
          <p:cNvSpPr txBox="1"/>
          <p:nvPr/>
        </p:nvSpPr>
        <p:spPr>
          <a:xfrm>
            <a:off x="5079889" y="1767893"/>
            <a:ext cx="3992219" cy="338554"/>
          </a:xfrm>
          <a:prstGeom prst="rect">
            <a:avLst/>
          </a:prstGeom>
          <a:noFill/>
        </p:spPr>
        <p:txBody>
          <a:bodyPr wrap="square" rtlCol="0">
            <a:spAutoFit/>
          </a:bodyPr>
          <a:lstStyle/>
          <a:p>
            <a:r>
              <a:rPr lang="en-US" sz="1600" dirty="0">
                <a:solidFill>
                  <a:schemeClr val="bg1"/>
                </a:solidFill>
              </a:rPr>
              <a:t>AI-Powered DNS Threat Detection System</a:t>
            </a:r>
            <a:endParaRPr lang="it-IT" sz="1600" dirty="0">
              <a:solidFill>
                <a:schemeClr val="bg1"/>
              </a:solidFill>
            </a:endParaRPr>
          </a:p>
        </p:txBody>
      </p:sp>
      <p:sp>
        <p:nvSpPr>
          <p:cNvPr id="15" name="CasellaDiTesto 14">
            <a:extLst>
              <a:ext uri="{FF2B5EF4-FFF2-40B4-BE49-F238E27FC236}">
                <a16:creationId xmlns:a16="http://schemas.microsoft.com/office/drawing/2014/main" id="{B5F771AD-6BE6-52EC-7C5E-73AC2F1594E1}"/>
              </a:ext>
            </a:extLst>
          </p:cNvPr>
          <p:cNvSpPr txBox="1"/>
          <p:nvPr/>
        </p:nvSpPr>
        <p:spPr>
          <a:xfrm>
            <a:off x="5737912" y="2837231"/>
            <a:ext cx="1763096" cy="284693"/>
          </a:xfrm>
          <a:prstGeom prst="rect">
            <a:avLst/>
          </a:prstGeom>
          <a:noFill/>
        </p:spPr>
        <p:txBody>
          <a:bodyPr wrap="square" rtlCol="0">
            <a:spAutoFit/>
          </a:bodyPr>
          <a:lstStyle/>
          <a:p>
            <a:pPr algn="ctr"/>
            <a:r>
              <a:rPr lang="it-IT" sz="1250" i="1" dirty="0">
                <a:solidFill>
                  <a:schemeClr val="bg1"/>
                </a:solidFill>
              </a:rPr>
              <a:t>Team «Lone Splunker»</a:t>
            </a:r>
          </a:p>
        </p:txBody>
      </p:sp>
      <p:sp>
        <p:nvSpPr>
          <p:cNvPr id="16" name="CasellaDiTesto 15">
            <a:extLst>
              <a:ext uri="{FF2B5EF4-FFF2-40B4-BE49-F238E27FC236}">
                <a16:creationId xmlns:a16="http://schemas.microsoft.com/office/drawing/2014/main" id="{6143F457-2BE4-E4F3-4243-F603257140DF}"/>
              </a:ext>
            </a:extLst>
          </p:cNvPr>
          <p:cNvSpPr txBox="1"/>
          <p:nvPr/>
        </p:nvSpPr>
        <p:spPr>
          <a:xfrm>
            <a:off x="5459999" y="3059074"/>
            <a:ext cx="2318923" cy="369332"/>
          </a:xfrm>
          <a:prstGeom prst="rect">
            <a:avLst/>
          </a:prstGeom>
          <a:noFill/>
        </p:spPr>
        <p:txBody>
          <a:bodyPr wrap="square" rtlCol="0">
            <a:spAutoFit/>
          </a:bodyPr>
          <a:lstStyle/>
          <a:p>
            <a:pPr algn="ctr"/>
            <a:r>
              <a:rPr lang="it-IT" dirty="0">
                <a:solidFill>
                  <a:schemeClr val="bg1"/>
                </a:solidFill>
              </a:rPr>
              <a:t>Riccardo Alesci</a:t>
            </a:r>
          </a:p>
        </p:txBody>
      </p:sp>
      <p:pic>
        <p:nvPicPr>
          <p:cNvPr id="17" name="Picture 2">
            <a:extLst>
              <a:ext uri="{FF2B5EF4-FFF2-40B4-BE49-F238E27FC236}">
                <a16:creationId xmlns:a16="http://schemas.microsoft.com/office/drawing/2014/main" id="{3482D55F-FC88-E12D-2CFC-14E7FFE88C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881" y="2787828"/>
            <a:ext cx="632236" cy="632236"/>
          </a:xfrm>
          <a:prstGeom prst="ellipse">
            <a:avLst/>
          </a:prstGeom>
          <a:ln>
            <a:noFill/>
          </a:ln>
          <a:effectLst>
            <a:softEdge rad="0"/>
          </a:effectLst>
          <a:extLst>
            <a:ext uri="{909E8E84-426E-40DD-AFC4-6F175D3DCCD1}">
              <a14:hiddenFill xmlns:a14="http://schemas.microsoft.com/office/drawing/2010/main">
                <a:solidFill>
                  <a:srgbClr val="FFFFFF"/>
                </a:solidFill>
              </a14:hiddenFill>
            </a:ext>
          </a:extLst>
        </p:spPr>
      </p:pic>
      <p:sp>
        <p:nvSpPr>
          <p:cNvPr id="18" name="CasellaDiTesto 17">
            <a:extLst>
              <a:ext uri="{FF2B5EF4-FFF2-40B4-BE49-F238E27FC236}">
                <a16:creationId xmlns:a16="http://schemas.microsoft.com/office/drawing/2014/main" id="{E2B0B748-718B-DC20-E782-1AEDF190A26F}"/>
              </a:ext>
            </a:extLst>
          </p:cNvPr>
          <p:cNvSpPr txBox="1"/>
          <p:nvPr/>
        </p:nvSpPr>
        <p:spPr>
          <a:xfrm>
            <a:off x="4927290" y="847726"/>
            <a:ext cx="1397999" cy="276999"/>
          </a:xfrm>
          <a:prstGeom prst="rect">
            <a:avLst/>
          </a:prstGeom>
          <a:noFill/>
        </p:spPr>
        <p:txBody>
          <a:bodyPr wrap="square" rtlCol="0">
            <a:spAutoFit/>
          </a:bodyPr>
          <a:lstStyle/>
          <a:p>
            <a:pPr algn="ctr"/>
            <a:r>
              <a:rPr lang="it-IT" sz="1200" dirty="0">
                <a:solidFill>
                  <a:schemeClr val="bg1"/>
                </a:solidFill>
              </a:rPr>
              <a:t>Track 4: AI/ML</a:t>
            </a:r>
          </a:p>
        </p:txBody>
      </p:sp>
    </p:spTree>
    <p:extLst>
      <p:ext uri="{BB962C8B-B14F-4D97-AF65-F5344CB8AC3E}">
        <p14:creationId xmlns:p14="http://schemas.microsoft.com/office/powerpoint/2010/main" val="34893602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432</TotalTime>
  <Words>752</Words>
  <Application>Microsoft Office PowerPoint</Application>
  <PresentationFormat>Widescreen</PresentationFormat>
  <Paragraphs>113</Paragraphs>
  <Slides>9</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9</vt:i4>
      </vt:variant>
    </vt:vector>
  </HeadingPairs>
  <TitlesOfParts>
    <vt:vector size="14" baseType="lpstr">
      <vt:lpstr>-apple-system</vt:lpstr>
      <vt:lpstr>Aptos</vt:lpstr>
      <vt:lpstr>Aptos Display</vt:lpstr>
      <vt:lpstr>Arial</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r.alesci1@campus.unimib.it</dc:creator>
  <cp:lastModifiedBy>r.alesci1@campus.unimib.it</cp:lastModifiedBy>
  <cp:revision>25</cp:revision>
  <dcterms:created xsi:type="dcterms:W3CDTF">2025-05-14T23:58:28Z</dcterms:created>
  <dcterms:modified xsi:type="dcterms:W3CDTF">2025-05-18T13:58:13Z</dcterms:modified>
</cp:coreProperties>
</file>