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44"/>
    <a:srgbClr val="01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3BC97-3BC0-40FA-81A1-72ED287ACE70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DCE21-79B5-4811-BC3D-F29F7D0DE1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8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DCE21-79B5-4811-BC3D-F29F7D0DE1B1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882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F86FA-B4E5-551B-7F98-8A29D26F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127AAB-03B0-2C51-4D7A-278EEAE41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A65D83-8397-CEAE-1447-2F423047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A0B8AE-CB01-33A6-64AF-DF327E01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983D5C-F479-3C5E-F719-B4FDCD57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6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8C88-4A72-AD1A-49B4-8ABA8A5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A5496A-6B2C-0983-8C4D-B22FA9EC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8996C6-1A8A-E55B-AC82-A8F71EDF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F7C4D9-6262-C5DE-1151-226B9195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6A1A8D-B25C-A696-C7F8-6D97A9F3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3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31AEF2-04D1-EEF3-76C2-9356649D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82E9D0-E7DA-E230-F313-D07271BD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B68265-919F-DB01-8190-3871C38C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B13712-EC02-F876-5EEF-5B5ABEC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73970E-8D69-1DA0-1C28-17947A74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188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DD81D9-022C-AF5B-907F-1464495F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0DC1C-A90C-A4F7-777F-DD6AECFF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3BAF0C-0B0A-BE98-4359-91361068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8E126-8BC6-D1FE-19C4-1B9EB0C0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7F554B-9B53-2580-49BD-F7FC0996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48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D7771-81AB-9906-5F03-D52AE23B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1A854-D8C8-C58C-18F3-9F6EF3B8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9FFCA9-B1A1-D09F-D06A-2D28C1E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CCB59-B09B-A388-FF57-FD455C28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0237CB-9864-F62F-A3ED-B0ED055D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455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23A84-6395-F169-B374-038C99D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7FEBFF-2757-A85E-3A02-862B5F33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E3BB7B-D187-4720-A8C2-D5FEB302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53E8BF-F280-82C6-F2D6-F20FAF0B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F56E23-7179-2BBF-EC67-84C5047E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366828-E4D8-9CD1-8FE7-E5283D85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806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2CDB2-D400-3D1C-146D-DA9E7760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E0FAD-8686-CE11-89EA-4355DD0EA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7A2025-95F0-DF85-37DA-A5DC1311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E3EB82-892D-6F9F-C3FD-15DA49543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C909D12-27D8-352B-2747-CDB42B0FE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F45FE33-C28F-E419-99F4-12D88116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DAFE3EA-B94E-6D60-6DE1-62C70599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B9AA8D6-AD82-C716-90A4-8E24B325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128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1A144-477C-657D-4D55-15FA474D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E2FCF9-3780-0EC9-D0E6-4A7D022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1CA663-6086-09BF-9440-2022D323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DD6A0E-C77B-3EA9-042B-E5C2B019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7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C865FF-BC81-01FF-B94A-0E409589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98A934-515E-0D91-C499-677CDC83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1F2E65-53DD-D7FA-D103-73D20968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6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E61C9-B57F-7256-F482-70B7B75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A319B-A6F3-0A22-1169-E58C1C38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198A6E-724D-9572-3543-E7A820D18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A0D9B9-C82B-401A-ED4A-C5E3A5AF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D14188-B702-ABED-D8E4-CFE1CF40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363A7F-4761-850F-0F44-78F434F4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114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DCC53-CCAE-F14D-3EDE-4C638CA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ADE50A-DFBC-D2DB-AA40-4787E24AB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5D5701-BC17-0C35-0E5B-570C591D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BD728E-CDA9-6B0C-E512-ABB14981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001640-4C53-7D8F-3724-FB53DA38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77F129-5D2A-57D7-81EB-A33C5E2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78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06F131-B92C-B372-A68B-BA44444B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10C3A2-E09B-0FE1-F34F-6F8562EF8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E797A4-474B-CD66-8649-2467A8253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D923A-9170-4643-B378-C6ADCBE8E107}" type="datetimeFigureOut">
              <a:rPr lang="it-IT" smtClean="0"/>
              <a:t>24/05/2025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86D82B-1A03-0E9F-D109-6174E33C6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906E95-7013-ED13-AEF5-B64D77666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C2191-5E1B-4052-B88F-3D075D194D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47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leeric/Splunk-DNSGuard-AI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imbolo, logo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DF3DAECE-519B-7F6C-93A0-9D41D79E6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18" y="1637677"/>
            <a:ext cx="3313043" cy="33130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81C0B6-B67B-6617-3933-54E7122E25B7}"/>
              </a:ext>
            </a:extLst>
          </p:cNvPr>
          <p:cNvSpPr txBox="1"/>
          <p:nvPr/>
        </p:nvSpPr>
        <p:spPr>
          <a:xfrm>
            <a:off x="5045764" y="2286697"/>
            <a:ext cx="399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DNS Guard AI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1B96AF-D2A4-A970-82CE-B84784F6D948}"/>
              </a:ext>
            </a:extLst>
          </p:cNvPr>
          <p:cNvSpPr txBox="1"/>
          <p:nvPr/>
        </p:nvSpPr>
        <p:spPr>
          <a:xfrm>
            <a:off x="5079889" y="3068364"/>
            <a:ext cx="399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AI-Powered DNS Threat Detection System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390B71-DDD6-BC9A-6D16-3D2D3F54ADE2}"/>
              </a:ext>
            </a:extLst>
          </p:cNvPr>
          <p:cNvSpPr txBox="1"/>
          <p:nvPr/>
        </p:nvSpPr>
        <p:spPr>
          <a:xfrm>
            <a:off x="5737912" y="4137702"/>
            <a:ext cx="176309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50" i="1" dirty="0">
                <a:solidFill>
                  <a:schemeClr val="bg1"/>
                </a:solidFill>
              </a:rPr>
              <a:t>Team «Lone Splunker»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C9E26C-4DEE-866E-FEAB-F900AC4F4C7E}"/>
              </a:ext>
            </a:extLst>
          </p:cNvPr>
          <p:cNvSpPr txBox="1"/>
          <p:nvPr/>
        </p:nvSpPr>
        <p:spPr>
          <a:xfrm>
            <a:off x="5459999" y="4359545"/>
            <a:ext cx="23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Riccardo Alesci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9D807DA-D647-24FC-A75F-EE04FEC9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81" y="4088299"/>
            <a:ext cx="632236" cy="63223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F95A2C-7CB1-24B4-70B1-E2BC2BFF6D32}"/>
              </a:ext>
            </a:extLst>
          </p:cNvPr>
          <p:cNvSpPr txBox="1"/>
          <p:nvPr/>
        </p:nvSpPr>
        <p:spPr>
          <a:xfrm>
            <a:off x="4927290" y="2148197"/>
            <a:ext cx="139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Track 4: AI/ML</a:t>
            </a:r>
          </a:p>
        </p:txBody>
      </p:sp>
    </p:spTree>
    <p:extLst>
      <p:ext uri="{BB962C8B-B14F-4D97-AF65-F5344CB8AC3E}">
        <p14:creationId xmlns:p14="http://schemas.microsoft.com/office/powerpoint/2010/main" val="356520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585128C-07E2-A409-0527-E5694E124FAE}"/>
              </a:ext>
            </a:extLst>
          </p:cNvPr>
          <p:cNvGrpSpPr/>
          <p:nvPr/>
        </p:nvGrpSpPr>
        <p:grpSpPr>
          <a:xfrm>
            <a:off x="208723" y="179937"/>
            <a:ext cx="2918790" cy="923331"/>
            <a:chOff x="208723" y="179937"/>
            <a:chExt cx="2918790" cy="923331"/>
          </a:xfrm>
        </p:grpSpPr>
        <p:pic>
          <p:nvPicPr>
            <p:cNvPr id="2" name="Immagine 1" descr="Immagine che contiene simbolo, logo, cerchi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6C8BF817-03AC-D6AF-6466-190E9982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23" y="179937"/>
              <a:ext cx="923331" cy="923331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B47549C-28B8-5E32-CA47-01CD269000E8}"/>
                </a:ext>
              </a:extLst>
            </p:cNvPr>
            <p:cNvSpPr txBox="1"/>
            <p:nvPr/>
          </p:nvSpPr>
          <p:spPr>
            <a:xfrm>
              <a:off x="964094" y="312123"/>
              <a:ext cx="1931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spc="-150" dirty="0">
                  <a:solidFill>
                    <a:schemeClr val="bg1"/>
                  </a:solidFill>
                </a:rPr>
                <a:t>DNS Guard AI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C923310-BB32-D0B1-BD8F-D46D7F188590}"/>
                </a:ext>
              </a:extLst>
            </p:cNvPr>
            <p:cNvSpPr txBox="1"/>
            <p:nvPr/>
          </p:nvSpPr>
          <p:spPr>
            <a:xfrm>
              <a:off x="964095" y="641603"/>
              <a:ext cx="2163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AI-Powered DNS Threat Detection System</a:t>
              </a:r>
              <a:endParaRPr lang="it-IT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4E25C6-180B-F126-A330-8D870976E9F6}"/>
              </a:ext>
            </a:extLst>
          </p:cNvPr>
          <p:cNvSpPr txBox="1"/>
          <p:nvPr/>
        </p:nvSpPr>
        <p:spPr>
          <a:xfrm>
            <a:off x="5277677" y="81290"/>
            <a:ext cx="813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What is DNS Guard AI 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CB7919-DAA0-358F-1D98-92DAD8EAF531}"/>
              </a:ext>
            </a:extLst>
          </p:cNvPr>
          <p:cNvSpPr txBox="1"/>
          <p:nvPr/>
        </p:nvSpPr>
        <p:spPr>
          <a:xfrm>
            <a:off x="5277677" y="1741431"/>
            <a:ext cx="623036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i="0" dirty="0">
                <a:solidFill>
                  <a:srgbClr val="F0F6FC"/>
                </a:solidFill>
                <a:effectLst/>
                <a:latin typeface="-apple-system"/>
              </a:rPr>
              <a:t>DNS Guard AI </a:t>
            </a:r>
            <a:r>
              <a:rPr lang="en-US" sz="2500" b="0" i="0" dirty="0">
                <a:solidFill>
                  <a:srgbClr val="F0F6FC"/>
                </a:solidFill>
                <a:effectLst/>
                <a:latin typeface="-apple-system"/>
              </a:rPr>
              <a:t>is a Splunk App designed to detect various types of </a:t>
            </a:r>
            <a:r>
              <a:rPr lang="en-US" sz="2500" b="1" i="0" dirty="0">
                <a:solidFill>
                  <a:srgbClr val="F0F6FC"/>
                </a:solidFill>
                <a:effectLst/>
                <a:latin typeface="-apple-system"/>
              </a:rPr>
              <a:t>DNS anomalies </a:t>
            </a:r>
            <a:r>
              <a:rPr lang="en-US" sz="2500" b="0" i="0" dirty="0">
                <a:solidFill>
                  <a:srgbClr val="F0F6FC"/>
                </a:solidFill>
                <a:effectLst/>
                <a:latin typeface="-apple-system"/>
              </a:rPr>
              <a:t>that could indicate malicious activity such as </a:t>
            </a:r>
            <a:r>
              <a:rPr lang="en-US" sz="2500" b="1" i="0" dirty="0">
                <a:solidFill>
                  <a:srgbClr val="F0F6FC"/>
                </a:solidFill>
                <a:effectLst/>
                <a:latin typeface="-apple-system"/>
              </a:rPr>
              <a:t>command and control (C2) communication</a:t>
            </a:r>
            <a:r>
              <a:rPr lang="en-US" sz="2500" b="0" i="0" dirty="0">
                <a:solidFill>
                  <a:srgbClr val="F0F6FC"/>
                </a:solidFill>
                <a:effectLst/>
                <a:latin typeface="-apple-system"/>
              </a:rPr>
              <a:t>, </a:t>
            </a:r>
            <a:r>
              <a:rPr lang="en-US" sz="2500" b="1" i="0" dirty="0">
                <a:solidFill>
                  <a:srgbClr val="F0F6FC"/>
                </a:solidFill>
                <a:effectLst/>
                <a:latin typeface="-apple-system"/>
              </a:rPr>
              <a:t>data exfiltration</a:t>
            </a:r>
            <a:r>
              <a:rPr lang="en-US" sz="2500" b="0" i="0" dirty="0">
                <a:solidFill>
                  <a:srgbClr val="F0F6FC"/>
                </a:solidFill>
                <a:effectLst/>
                <a:latin typeface="-apple-system"/>
              </a:rPr>
              <a:t>, or </a:t>
            </a:r>
            <a:r>
              <a:rPr lang="en-US" sz="2500" b="1" i="0" dirty="0">
                <a:solidFill>
                  <a:srgbClr val="F0F6FC"/>
                </a:solidFill>
                <a:effectLst/>
                <a:latin typeface="-apple-system"/>
              </a:rPr>
              <a:t>reconnaissance</a:t>
            </a:r>
            <a:r>
              <a:rPr lang="en-US" sz="2500" b="0" i="0" dirty="0">
                <a:solidFill>
                  <a:srgbClr val="F0F6FC"/>
                </a:solidFill>
                <a:effectLst/>
                <a:latin typeface="-apple-system"/>
              </a:rPr>
              <a:t>. </a:t>
            </a:r>
          </a:p>
          <a:p>
            <a:pPr algn="r"/>
            <a:r>
              <a:rPr lang="en-US" sz="2500" b="0" i="0" dirty="0">
                <a:solidFill>
                  <a:srgbClr val="F0F6FC"/>
                </a:solidFill>
                <a:effectLst/>
                <a:latin typeface="-apple-system"/>
              </a:rPr>
              <a:t>The system uses Splunk's powerful search capabilities combined with </a:t>
            </a:r>
            <a:r>
              <a:rPr lang="en-US" sz="2500" b="1" i="0" dirty="0">
                <a:solidFill>
                  <a:srgbClr val="F0F6FC"/>
                </a:solidFill>
                <a:effectLst/>
                <a:latin typeface="-apple-system"/>
              </a:rPr>
              <a:t>machine learning </a:t>
            </a:r>
            <a:r>
              <a:rPr lang="en-US" sz="2500" b="0" i="0" dirty="0">
                <a:solidFill>
                  <a:srgbClr val="F0F6FC"/>
                </a:solidFill>
                <a:effectLst/>
                <a:latin typeface="-apple-system"/>
              </a:rPr>
              <a:t>techniques to identify patterns that deviate from normal DNS behavior.</a:t>
            </a:r>
            <a:endParaRPr lang="it-IT" sz="2500" dirty="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simbolo, logo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C9310A60-6A9E-F196-0216-1153151C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78" y="1772478"/>
            <a:ext cx="3313043" cy="33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17830-EA6E-9E7D-816D-50CB1093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6769F57B-0555-3231-3728-21532A02AEC6}"/>
              </a:ext>
            </a:extLst>
          </p:cNvPr>
          <p:cNvGrpSpPr/>
          <p:nvPr/>
        </p:nvGrpSpPr>
        <p:grpSpPr>
          <a:xfrm>
            <a:off x="208723" y="179937"/>
            <a:ext cx="2918790" cy="923331"/>
            <a:chOff x="208723" y="179937"/>
            <a:chExt cx="2918790" cy="923331"/>
          </a:xfrm>
        </p:grpSpPr>
        <p:pic>
          <p:nvPicPr>
            <p:cNvPr id="2" name="Immagine 1" descr="Immagine che contiene simbolo, logo, cerchi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FA829F29-5A2A-7331-B80A-DB59B36B4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23" y="179937"/>
              <a:ext cx="923331" cy="923331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538C4F8-3D86-1B7C-7C09-261A8A32EEC3}"/>
                </a:ext>
              </a:extLst>
            </p:cNvPr>
            <p:cNvSpPr txBox="1"/>
            <p:nvPr/>
          </p:nvSpPr>
          <p:spPr>
            <a:xfrm>
              <a:off x="964094" y="312123"/>
              <a:ext cx="1931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spc="-150" dirty="0">
                  <a:solidFill>
                    <a:schemeClr val="bg1"/>
                  </a:solidFill>
                </a:rPr>
                <a:t>DNS Guard AI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D82B9E9-6E2B-028F-E006-3E8DAFA9C08D}"/>
                </a:ext>
              </a:extLst>
            </p:cNvPr>
            <p:cNvSpPr txBox="1"/>
            <p:nvPr/>
          </p:nvSpPr>
          <p:spPr>
            <a:xfrm>
              <a:off x="964095" y="641603"/>
              <a:ext cx="2163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AI-Powered DNS Threat Detection System</a:t>
              </a:r>
              <a:endParaRPr lang="it-IT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50EBD9-A37B-B893-7EA3-EDFE7F92F1C3}"/>
              </a:ext>
            </a:extLst>
          </p:cNvPr>
          <p:cNvSpPr txBox="1"/>
          <p:nvPr/>
        </p:nvSpPr>
        <p:spPr>
          <a:xfrm>
            <a:off x="8249477" y="90355"/>
            <a:ext cx="373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Key Features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6EC333-C78E-80B5-8484-9F88A108BBE3}"/>
              </a:ext>
            </a:extLst>
          </p:cNvPr>
          <p:cNvSpPr txBox="1"/>
          <p:nvPr/>
        </p:nvSpPr>
        <p:spPr>
          <a:xfrm>
            <a:off x="4835387" y="865171"/>
            <a:ext cx="714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0" dirty="0">
                <a:solidFill>
                  <a:srgbClr val="F0F6FC"/>
                </a:solidFill>
                <a:effectLst/>
                <a:latin typeface="-apple-system"/>
              </a:rPr>
              <a:t>The system offers a comprehensive defense mechanism that goes beyond traditional signature-based detection by analyzing behavior, timing patterns, and statistical anomalies in DNS queries across the organization.</a:t>
            </a:r>
            <a:endParaRPr lang="it-IT" sz="1600" dirty="0">
              <a:solidFill>
                <a:schemeClr val="bg1"/>
              </a:solidFill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9F766FEB-3B96-33D7-56E0-8560F3080AA5}"/>
              </a:ext>
            </a:extLst>
          </p:cNvPr>
          <p:cNvGrpSpPr/>
          <p:nvPr/>
        </p:nvGrpSpPr>
        <p:grpSpPr>
          <a:xfrm>
            <a:off x="7852470" y="2134615"/>
            <a:ext cx="3362959" cy="1313218"/>
            <a:chOff x="1701101" y="1802916"/>
            <a:chExt cx="8886021" cy="3784578"/>
          </a:xfrm>
        </p:grpSpPr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2A53693C-F4DF-F990-98A1-6DCF85504828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A2139258-F847-96F5-FEB6-766D97D7F02C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3AE6ECD9-B6B4-AB26-C661-22E71A552260}"/>
              </a:ext>
            </a:extLst>
          </p:cNvPr>
          <p:cNvGrpSpPr/>
          <p:nvPr/>
        </p:nvGrpSpPr>
        <p:grpSpPr>
          <a:xfrm>
            <a:off x="7852470" y="4958669"/>
            <a:ext cx="3362959" cy="1280405"/>
            <a:chOff x="1701101" y="1802916"/>
            <a:chExt cx="8886021" cy="3784578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41F22C12-AA96-0367-77CC-C2C2AF5CA7D4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92C68214-A31F-158E-1586-C393166B123D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CE1E853-74C8-8E8A-A4D9-AC93E3A46BA8}"/>
              </a:ext>
            </a:extLst>
          </p:cNvPr>
          <p:cNvSpPr txBox="1"/>
          <p:nvPr/>
        </p:nvSpPr>
        <p:spPr>
          <a:xfrm>
            <a:off x="7852470" y="2218587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Enterprise-Ready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D7DC982-126B-45E5-D09E-15AC0C6DC4BA}"/>
              </a:ext>
            </a:extLst>
          </p:cNvPr>
          <p:cNvSpPr txBox="1"/>
          <p:nvPr/>
        </p:nvSpPr>
        <p:spPr>
          <a:xfrm>
            <a:off x="7852470" y="5007859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Dashboard System</a:t>
            </a:r>
          </a:p>
        </p:txBody>
      </p:sp>
      <p:pic>
        <p:nvPicPr>
          <p:cNvPr id="50" name="Immagine 49" descr="Immagine che contiene simbolo, logo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BA0F8399-6845-1650-C05D-3671952D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21" y="2470984"/>
            <a:ext cx="3313043" cy="331304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9321962-CB36-1850-C650-4394B7F30C75}"/>
              </a:ext>
            </a:extLst>
          </p:cNvPr>
          <p:cNvSpPr txBox="1"/>
          <p:nvPr/>
        </p:nvSpPr>
        <p:spPr>
          <a:xfrm>
            <a:off x="8350397" y="2708767"/>
            <a:ext cx="233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0" i="0" dirty="0">
                <a:solidFill>
                  <a:srgbClr val="F0F6FC"/>
                </a:solidFill>
                <a:effectLst/>
                <a:latin typeface="-apple-system"/>
              </a:rPr>
              <a:t>Scalable solution designed for large network environments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9CC3340-43A3-EF93-BA26-6F8480D424BD}"/>
              </a:ext>
            </a:extLst>
          </p:cNvPr>
          <p:cNvSpPr txBox="1"/>
          <p:nvPr/>
        </p:nvSpPr>
        <p:spPr>
          <a:xfrm>
            <a:off x="8186839" y="5333165"/>
            <a:ext cx="264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Specialized dashboards for each detection method and an overview dashboard for high-level threat monitoring.</a:t>
            </a:r>
            <a:endParaRPr lang="it-IT" sz="1200" dirty="0">
              <a:solidFill>
                <a:schemeClr val="bg1"/>
              </a:solidFill>
            </a:endParaRP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64649A97-3C8B-01E0-6B4B-C02515390F3D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194210" y="4127506"/>
            <a:ext cx="658260" cy="145536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627E4C94-918E-3B02-3144-EB94133A7B9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194210" y="2774818"/>
            <a:ext cx="658260" cy="13526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69E7E03-22A6-CE02-1302-B095DFD6A2DB}"/>
              </a:ext>
            </a:extLst>
          </p:cNvPr>
          <p:cNvGrpSpPr/>
          <p:nvPr/>
        </p:nvGrpSpPr>
        <p:grpSpPr>
          <a:xfrm>
            <a:off x="7852470" y="3546371"/>
            <a:ext cx="3362959" cy="1313218"/>
            <a:chOff x="1701101" y="1802916"/>
            <a:chExt cx="8886021" cy="3784578"/>
          </a:xfrm>
        </p:grpSpPr>
        <p:sp>
          <p:nvSpPr>
            <p:cNvPr id="56" name="Rettangolo con angoli arrotondati 55">
              <a:extLst>
                <a:ext uri="{FF2B5EF4-FFF2-40B4-BE49-F238E27FC236}">
                  <a16:creationId xmlns:a16="http://schemas.microsoft.com/office/drawing/2014/main" id="{31ADA056-71B6-8CF0-EA9F-075FCDF79F77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Rettangolo con angoli arrotondati 56">
              <a:extLst>
                <a:ext uri="{FF2B5EF4-FFF2-40B4-BE49-F238E27FC236}">
                  <a16:creationId xmlns:a16="http://schemas.microsoft.com/office/drawing/2014/main" id="{DB60C625-C670-C038-B00E-5E1D7D9A3C03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664A3FE-9C84-A7FA-2B2D-E30D560CAB40}"/>
              </a:ext>
            </a:extLst>
          </p:cNvPr>
          <p:cNvSpPr txBox="1"/>
          <p:nvPr/>
        </p:nvSpPr>
        <p:spPr>
          <a:xfrm>
            <a:off x="7852470" y="3630343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CIM Compliance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C23D67B-7E55-E319-3E2F-A9FEBCA4A076}"/>
              </a:ext>
            </a:extLst>
          </p:cNvPr>
          <p:cNvSpPr txBox="1"/>
          <p:nvPr/>
        </p:nvSpPr>
        <p:spPr>
          <a:xfrm>
            <a:off x="8350397" y="4135512"/>
            <a:ext cx="233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Fully compatible with Splunk's Common Information Model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56D97C02-495B-1587-F15D-9964E4C02CF3}"/>
              </a:ext>
            </a:extLst>
          </p:cNvPr>
          <p:cNvGrpSpPr/>
          <p:nvPr/>
        </p:nvGrpSpPr>
        <p:grpSpPr>
          <a:xfrm>
            <a:off x="1003464" y="2134615"/>
            <a:ext cx="3362959" cy="1313218"/>
            <a:chOff x="1701101" y="1802916"/>
            <a:chExt cx="8886021" cy="3784578"/>
          </a:xfrm>
        </p:grpSpPr>
        <p:sp>
          <p:nvSpPr>
            <p:cNvPr id="68" name="Rettangolo con angoli arrotondati 67">
              <a:extLst>
                <a:ext uri="{FF2B5EF4-FFF2-40B4-BE49-F238E27FC236}">
                  <a16:creationId xmlns:a16="http://schemas.microsoft.com/office/drawing/2014/main" id="{A6B459E9-0F4B-212B-280B-F0280A83162A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39CED0EC-AEBF-A18E-F9F9-D70452F9B265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2D31ACAB-2EA6-F5FB-B8CC-5BCD503D3C77}"/>
              </a:ext>
            </a:extLst>
          </p:cNvPr>
          <p:cNvGrpSpPr/>
          <p:nvPr/>
        </p:nvGrpSpPr>
        <p:grpSpPr>
          <a:xfrm>
            <a:off x="1003464" y="4958669"/>
            <a:ext cx="3362959" cy="1280405"/>
            <a:chOff x="1701101" y="1802916"/>
            <a:chExt cx="8886021" cy="3784578"/>
          </a:xfrm>
        </p:grpSpPr>
        <p:sp>
          <p:nvSpPr>
            <p:cNvPr id="71" name="Rettangolo con angoli arrotondati 70">
              <a:extLst>
                <a:ext uri="{FF2B5EF4-FFF2-40B4-BE49-F238E27FC236}">
                  <a16:creationId xmlns:a16="http://schemas.microsoft.com/office/drawing/2014/main" id="{837A7229-9D28-0256-387C-D03F33ECD3FF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FE56195E-8937-6D8A-21DF-33E32BFD2A90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BB54AF6B-E5BC-683B-5823-243265563479}"/>
              </a:ext>
            </a:extLst>
          </p:cNvPr>
          <p:cNvSpPr txBox="1"/>
          <p:nvPr/>
        </p:nvSpPr>
        <p:spPr>
          <a:xfrm>
            <a:off x="1003464" y="2218587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Real-time Detection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4C2814E7-A92F-2C1E-299D-B14BBE3E4D9F}"/>
              </a:ext>
            </a:extLst>
          </p:cNvPr>
          <p:cNvSpPr txBox="1"/>
          <p:nvPr/>
        </p:nvSpPr>
        <p:spPr>
          <a:xfrm>
            <a:off x="1003464" y="5007859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Splunk MLTK Integration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B9E9472E-FE87-2CE7-F1F7-CEFB05F20671}"/>
              </a:ext>
            </a:extLst>
          </p:cNvPr>
          <p:cNvSpPr txBox="1"/>
          <p:nvPr/>
        </p:nvSpPr>
        <p:spPr>
          <a:xfrm>
            <a:off x="1501391" y="2644850"/>
            <a:ext cx="233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Continuous monitoring of DNS traffic for immediate threat identification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F6A92CEC-1BEB-A208-3AA1-C5972DC12C91}"/>
              </a:ext>
            </a:extLst>
          </p:cNvPr>
          <p:cNvSpPr txBox="1"/>
          <p:nvPr/>
        </p:nvSpPr>
        <p:spPr>
          <a:xfrm>
            <a:off x="1337833" y="5508264"/>
            <a:ext cx="26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Advanced algorithms for pattern recognition and anomaly detection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328226F1-2C29-59CC-1D9D-52C327CCD54D}"/>
              </a:ext>
            </a:extLst>
          </p:cNvPr>
          <p:cNvGrpSpPr/>
          <p:nvPr/>
        </p:nvGrpSpPr>
        <p:grpSpPr>
          <a:xfrm>
            <a:off x="1003464" y="3546371"/>
            <a:ext cx="3362959" cy="1313218"/>
            <a:chOff x="1701101" y="1802916"/>
            <a:chExt cx="8886021" cy="3784578"/>
          </a:xfrm>
        </p:grpSpPr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B8549DC8-5391-7B7F-5F4A-FE71BE4005FA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con angoli arrotondati 78">
              <a:extLst>
                <a:ext uri="{FF2B5EF4-FFF2-40B4-BE49-F238E27FC236}">
                  <a16:creationId xmlns:a16="http://schemas.microsoft.com/office/drawing/2014/main" id="{A0512D8B-D0A4-AE74-AB68-A2D441C70916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0966BEEF-CCE7-920E-00D4-22053BC5BB58}"/>
              </a:ext>
            </a:extLst>
          </p:cNvPr>
          <p:cNvSpPr txBox="1"/>
          <p:nvPr/>
        </p:nvSpPr>
        <p:spPr>
          <a:xfrm>
            <a:off x="1003464" y="3630343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Comprehensive Analysis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AF683FE-822A-F49D-B59D-624619A167DE}"/>
              </a:ext>
            </a:extLst>
          </p:cNvPr>
          <p:cNvSpPr txBox="1"/>
          <p:nvPr/>
        </p:nvSpPr>
        <p:spPr>
          <a:xfrm>
            <a:off x="1501391" y="4043890"/>
            <a:ext cx="233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Multiple detection methods working in concert to identify various types of threats</a:t>
            </a:r>
            <a:endParaRPr lang="it-IT" sz="1200" dirty="0">
              <a:solidFill>
                <a:schemeClr val="bg1"/>
              </a:solidFill>
            </a:endParaRPr>
          </a:p>
        </p:txBody>
      </p: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53741F7C-7E94-959F-3AEC-845246D949CE}"/>
              </a:ext>
            </a:extLst>
          </p:cNvPr>
          <p:cNvCxnSpPr>
            <a:cxnSpLocks/>
            <a:endCxn id="68" idx="3"/>
          </p:cNvCxnSpPr>
          <p:nvPr/>
        </p:nvCxnSpPr>
        <p:spPr>
          <a:xfrm rot="10800000">
            <a:off x="4366423" y="2807632"/>
            <a:ext cx="658260" cy="131987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48656BBA-9E64-0CD4-A579-40993706342E}"/>
              </a:ext>
            </a:extLst>
          </p:cNvPr>
          <p:cNvCxnSpPr>
            <a:cxnSpLocks/>
            <a:endCxn id="71" idx="3"/>
          </p:cNvCxnSpPr>
          <p:nvPr/>
        </p:nvCxnSpPr>
        <p:spPr>
          <a:xfrm rot="10800000" flipV="1">
            <a:off x="4366423" y="4127506"/>
            <a:ext cx="658260" cy="1487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26E0DEE2-FA2C-1C90-345E-CB4B69866F42}"/>
              </a:ext>
            </a:extLst>
          </p:cNvPr>
          <p:cNvSpPr txBox="1"/>
          <p:nvPr/>
        </p:nvSpPr>
        <p:spPr>
          <a:xfrm>
            <a:off x="5235813" y="5415150"/>
            <a:ext cx="193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spc="-150" dirty="0">
                <a:solidFill>
                  <a:schemeClr val="bg1"/>
                </a:solidFill>
              </a:rPr>
              <a:t>DNS Guard AI</a:t>
            </a:r>
          </a:p>
        </p:txBody>
      </p:sp>
    </p:spTree>
    <p:extLst>
      <p:ext uri="{BB962C8B-B14F-4D97-AF65-F5344CB8AC3E}">
        <p14:creationId xmlns:p14="http://schemas.microsoft.com/office/powerpoint/2010/main" val="399380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9A268-53AB-F465-F440-A6A8E525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o 78">
            <a:extLst>
              <a:ext uri="{FF2B5EF4-FFF2-40B4-BE49-F238E27FC236}">
                <a16:creationId xmlns:a16="http://schemas.microsoft.com/office/drawing/2014/main" id="{CF083DE7-6F2E-8A63-3D72-2D02087F2A04}"/>
              </a:ext>
            </a:extLst>
          </p:cNvPr>
          <p:cNvGrpSpPr/>
          <p:nvPr/>
        </p:nvGrpSpPr>
        <p:grpSpPr>
          <a:xfrm>
            <a:off x="4545830" y="1936664"/>
            <a:ext cx="3326540" cy="1046507"/>
            <a:chOff x="1701101" y="1802916"/>
            <a:chExt cx="8886021" cy="3784578"/>
          </a:xfrm>
          <a:solidFill>
            <a:srgbClr val="C00000"/>
          </a:solidFill>
        </p:grpSpPr>
        <p:sp>
          <p:nvSpPr>
            <p:cNvPr id="80" name="Rettangolo con angoli arrotondati 79">
              <a:extLst>
                <a:ext uri="{FF2B5EF4-FFF2-40B4-BE49-F238E27FC236}">
                  <a16:creationId xmlns:a16="http://schemas.microsoft.com/office/drawing/2014/main" id="{EDC62B93-A3B7-07C4-8902-4B87F3CC6703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Rettangolo con angoli arrotondati 80">
              <a:extLst>
                <a:ext uri="{FF2B5EF4-FFF2-40B4-BE49-F238E27FC236}">
                  <a16:creationId xmlns:a16="http://schemas.microsoft.com/office/drawing/2014/main" id="{FB6552DB-8FBC-8D3B-5E69-5E4FD6241AC1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18643C46-F0AC-542D-0FAB-B490DDF1E8D0}"/>
              </a:ext>
            </a:extLst>
          </p:cNvPr>
          <p:cNvSpPr txBox="1"/>
          <p:nvPr/>
        </p:nvSpPr>
        <p:spPr>
          <a:xfrm>
            <a:off x="4536922" y="1978839"/>
            <a:ext cx="330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F0F6FC"/>
                </a:solidFill>
                <a:effectLst/>
                <a:latin typeface="-apple-system"/>
              </a:rPr>
              <a:t>Anomaly Detection Algorithm</a:t>
            </a:r>
            <a:endParaRPr lang="it-IT" sz="1200" b="1" dirty="0">
              <a:solidFill>
                <a:schemeClr val="bg1"/>
              </a:solidFill>
            </a:endParaRPr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D0D8A575-05D0-57FA-FD8A-49AA75741F93}"/>
              </a:ext>
            </a:extLst>
          </p:cNvPr>
          <p:cNvGrpSpPr/>
          <p:nvPr/>
        </p:nvGrpSpPr>
        <p:grpSpPr>
          <a:xfrm>
            <a:off x="8149362" y="4345518"/>
            <a:ext cx="3326540" cy="1046507"/>
            <a:chOff x="1701101" y="1802916"/>
            <a:chExt cx="8886021" cy="3784578"/>
          </a:xfrm>
        </p:grpSpPr>
        <p:sp>
          <p:nvSpPr>
            <p:cNvPr id="76" name="Rettangolo con angoli arrotondati 75">
              <a:extLst>
                <a:ext uri="{FF2B5EF4-FFF2-40B4-BE49-F238E27FC236}">
                  <a16:creationId xmlns:a16="http://schemas.microsoft.com/office/drawing/2014/main" id="{F9539A32-E64B-3B8F-FC00-80ACEF05A522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7" name="Rettangolo con angoli arrotondati 76">
              <a:extLst>
                <a:ext uri="{FF2B5EF4-FFF2-40B4-BE49-F238E27FC236}">
                  <a16:creationId xmlns:a16="http://schemas.microsoft.com/office/drawing/2014/main" id="{5BDEDE54-D12F-BD5F-829D-80EC7EE9BF7C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1EA67DE-14DD-B5E0-6139-69B66EEC3067}"/>
              </a:ext>
            </a:extLst>
          </p:cNvPr>
          <p:cNvSpPr txBox="1"/>
          <p:nvPr/>
        </p:nvSpPr>
        <p:spPr>
          <a:xfrm>
            <a:off x="8140454" y="4387693"/>
            <a:ext cx="330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F0F6FC"/>
                </a:solidFill>
                <a:effectLst/>
                <a:latin typeface="-apple-system"/>
              </a:rPr>
              <a:t>Anomaly Detection Algorithm</a:t>
            </a:r>
            <a:endParaRPr lang="it-IT" sz="1200" b="1" dirty="0">
              <a:solidFill>
                <a:schemeClr val="bg1"/>
              </a:solidFill>
            </a:endParaRPr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06B359A3-6F6A-306C-512A-214367BF2799}"/>
              </a:ext>
            </a:extLst>
          </p:cNvPr>
          <p:cNvGrpSpPr/>
          <p:nvPr/>
        </p:nvGrpSpPr>
        <p:grpSpPr>
          <a:xfrm>
            <a:off x="952385" y="4345518"/>
            <a:ext cx="3326540" cy="1046507"/>
            <a:chOff x="1701101" y="1802916"/>
            <a:chExt cx="8886021" cy="3784578"/>
          </a:xfrm>
          <a:solidFill>
            <a:schemeClr val="accent2"/>
          </a:solidFill>
        </p:grpSpPr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DA897447-3EA4-5575-A9ED-AD4BF0705743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C46D94CB-C214-4D1E-51E2-B7C791B1A2F9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454A4CCE-3DAD-85F1-DB16-E9DC67B74481}"/>
              </a:ext>
            </a:extLst>
          </p:cNvPr>
          <p:cNvSpPr txBox="1"/>
          <p:nvPr/>
        </p:nvSpPr>
        <p:spPr>
          <a:xfrm>
            <a:off x="943477" y="4387693"/>
            <a:ext cx="330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F0F6FC"/>
                </a:solidFill>
                <a:effectLst/>
                <a:latin typeface="-apple-system"/>
              </a:rPr>
              <a:t>K Means Algorithm</a:t>
            </a:r>
            <a:endParaRPr lang="it-IT" sz="1200" b="1" dirty="0">
              <a:solidFill>
                <a:schemeClr val="bg1"/>
              </a:solidFill>
            </a:endParaRP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498A5E0F-3E9E-A586-DE51-9B9AFC2F1A25}"/>
              </a:ext>
            </a:extLst>
          </p:cNvPr>
          <p:cNvGrpSpPr/>
          <p:nvPr/>
        </p:nvGrpSpPr>
        <p:grpSpPr>
          <a:xfrm>
            <a:off x="8121852" y="1936664"/>
            <a:ext cx="3326540" cy="1046507"/>
            <a:chOff x="1701101" y="1802916"/>
            <a:chExt cx="8886021" cy="3784578"/>
          </a:xfrm>
        </p:grpSpPr>
        <p:sp>
          <p:nvSpPr>
            <p:cNvPr id="68" name="Rettangolo con angoli arrotondati 67">
              <a:extLst>
                <a:ext uri="{FF2B5EF4-FFF2-40B4-BE49-F238E27FC236}">
                  <a16:creationId xmlns:a16="http://schemas.microsoft.com/office/drawing/2014/main" id="{F53C725D-E1CF-A662-B2AB-7537154B8A14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49280684-A9F6-9B9C-3271-D7E5282C4B3B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135024A-4EC2-7788-2C37-EF498B172F67}"/>
              </a:ext>
            </a:extLst>
          </p:cNvPr>
          <p:cNvSpPr txBox="1"/>
          <p:nvPr/>
        </p:nvSpPr>
        <p:spPr>
          <a:xfrm>
            <a:off x="8112944" y="1978839"/>
            <a:ext cx="330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F0F6FC"/>
                </a:solidFill>
                <a:effectLst/>
                <a:latin typeface="-apple-system"/>
              </a:rPr>
              <a:t>Anomaly Detection Algorithm</a:t>
            </a:r>
            <a:endParaRPr lang="it-IT" sz="1200" b="1" dirty="0">
              <a:solidFill>
                <a:schemeClr val="bg1"/>
              </a:solidFill>
            </a:endParaRPr>
          </a:p>
        </p:txBody>
      </p: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FF173430-896D-095E-832E-B6A867F0CE15}"/>
              </a:ext>
            </a:extLst>
          </p:cNvPr>
          <p:cNvGrpSpPr/>
          <p:nvPr/>
        </p:nvGrpSpPr>
        <p:grpSpPr>
          <a:xfrm>
            <a:off x="4537318" y="4345518"/>
            <a:ext cx="3326540" cy="1046507"/>
            <a:chOff x="1701101" y="1802916"/>
            <a:chExt cx="8886021" cy="3784578"/>
          </a:xfrm>
        </p:grpSpPr>
        <p:sp>
          <p:nvSpPr>
            <p:cNvPr id="64" name="Rettangolo con angoli arrotondati 63">
              <a:extLst>
                <a:ext uri="{FF2B5EF4-FFF2-40B4-BE49-F238E27FC236}">
                  <a16:creationId xmlns:a16="http://schemas.microsoft.com/office/drawing/2014/main" id="{4EDDAE70-9AA4-CB2F-F66C-7B37352FBC2F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5" name="Rettangolo con angoli arrotondati 64">
              <a:extLst>
                <a:ext uri="{FF2B5EF4-FFF2-40B4-BE49-F238E27FC236}">
                  <a16:creationId xmlns:a16="http://schemas.microsoft.com/office/drawing/2014/main" id="{5D9D8D01-5C2A-9FF9-89D4-38C78F1FA5EB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E454D2FE-A75C-A8BD-DBA3-BBB0A1040544}"/>
              </a:ext>
            </a:extLst>
          </p:cNvPr>
          <p:cNvSpPr txBox="1"/>
          <p:nvPr/>
        </p:nvSpPr>
        <p:spPr>
          <a:xfrm>
            <a:off x="4528410" y="4387693"/>
            <a:ext cx="330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F0F6FC"/>
                </a:solidFill>
                <a:effectLst/>
                <a:latin typeface="-apple-system"/>
              </a:rPr>
              <a:t>Anomaly Detection Algorithm</a:t>
            </a:r>
            <a:endParaRPr lang="it-IT" sz="1200" b="1" dirty="0">
              <a:solidFill>
                <a:schemeClr val="bg1"/>
              </a:solidFill>
            </a:endParaRPr>
          </a:p>
        </p:txBody>
      </p: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7CD08BDD-1B05-7752-04D8-ECBF18C105E5}"/>
              </a:ext>
            </a:extLst>
          </p:cNvPr>
          <p:cNvGrpSpPr/>
          <p:nvPr/>
        </p:nvGrpSpPr>
        <p:grpSpPr>
          <a:xfrm>
            <a:off x="979896" y="1938384"/>
            <a:ext cx="3326540" cy="1046507"/>
            <a:chOff x="1701101" y="1802916"/>
            <a:chExt cx="8886021" cy="3784578"/>
          </a:xfrm>
        </p:grpSpPr>
        <p:sp>
          <p:nvSpPr>
            <p:cNvPr id="60" name="Rettangolo con angoli arrotondati 59">
              <a:extLst>
                <a:ext uri="{FF2B5EF4-FFF2-40B4-BE49-F238E27FC236}">
                  <a16:creationId xmlns:a16="http://schemas.microsoft.com/office/drawing/2014/main" id="{9FA3B108-F156-4BF8-1DBA-0F4BEC7E4663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8628C585-F075-ADE2-66BC-5B5029AC01BE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471EC2E6-1830-8D57-75C2-C63568502361}"/>
              </a:ext>
            </a:extLst>
          </p:cNvPr>
          <p:cNvGrpSpPr/>
          <p:nvPr/>
        </p:nvGrpSpPr>
        <p:grpSpPr>
          <a:xfrm>
            <a:off x="208723" y="179937"/>
            <a:ext cx="2918790" cy="923331"/>
            <a:chOff x="208723" y="179937"/>
            <a:chExt cx="2918790" cy="923331"/>
          </a:xfrm>
        </p:grpSpPr>
        <p:pic>
          <p:nvPicPr>
            <p:cNvPr id="2" name="Immagine 1" descr="Immagine che contiene simbolo, logo, cerchi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DBEBC1D0-312D-7F35-E75D-54C56973D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23" y="179937"/>
              <a:ext cx="923331" cy="923331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DAA0F36-9D5C-24D3-FB20-00E44509F91E}"/>
                </a:ext>
              </a:extLst>
            </p:cNvPr>
            <p:cNvSpPr txBox="1"/>
            <p:nvPr/>
          </p:nvSpPr>
          <p:spPr>
            <a:xfrm>
              <a:off x="964094" y="312123"/>
              <a:ext cx="1931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spc="-150" dirty="0">
                  <a:solidFill>
                    <a:schemeClr val="bg1"/>
                  </a:solidFill>
                </a:rPr>
                <a:t>DNS Guard AI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E60A3E5-AAFA-6523-8581-3159B795FEF1}"/>
                </a:ext>
              </a:extLst>
            </p:cNvPr>
            <p:cNvSpPr txBox="1"/>
            <p:nvPr/>
          </p:nvSpPr>
          <p:spPr>
            <a:xfrm>
              <a:off x="964095" y="641603"/>
              <a:ext cx="2163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AI-Powered DNS Threat Detection System</a:t>
              </a:r>
              <a:endParaRPr lang="it-IT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642556-306D-B9A4-EA04-DBC063D0E48F}"/>
              </a:ext>
            </a:extLst>
          </p:cNvPr>
          <p:cNvSpPr txBox="1"/>
          <p:nvPr/>
        </p:nvSpPr>
        <p:spPr>
          <a:xfrm>
            <a:off x="6473687" y="90355"/>
            <a:ext cx="550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Detection Methods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131516-8BAD-F810-5D46-8018040B65F8}"/>
              </a:ext>
            </a:extLst>
          </p:cNvPr>
          <p:cNvSpPr txBox="1"/>
          <p:nvPr/>
        </p:nvSpPr>
        <p:spPr>
          <a:xfrm>
            <a:off x="4835387" y="857047"/>
            <a:ext cx="714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0" dirty="0">
                <a:solidFill>
                  <a:srgbClr val="F0F6FC"/>
                </a:solidFill>
                <a:effectLst/>
                <a:latin typeface="-apple-system"/>
              </a:rPr>
              <a:t>DNSGuard AI incorporates the following detection methods, each targeting a specific type of DNS-based attack vector.</a:t>
            </a:r>
            <a:endParaRPr lang="it-IT" sz="16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07C3C45-B42D-C844-ECB3-20443918BC3A}"/>
              </a:ext>
            </a:extLst>
          </p:cNvPr>
          <p:cNvGrpSpPr/>
          <p:nvPr/>
        </p:nvGrpSpPr>
        <p:grpSpPr>
          <a:xfrm>
            <a:off x="8094737" y="2284998"/>
            <a:ext cx="3362959" cy="1852828"/>
            <a:chOff x="1701101" y="1802916"/>
            <a:chExt cx="8886021" cy="378457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75AB173A-F7BB-2F3B-AB71-D89A7D514605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072D76F2-A18F-1F62-AE86-87540446C280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45C1976-2786-2779-6ED7-BE47ADDCBC7A}"/>
              </a:ext>
            </a:extLst>
          </p:cNvPr>
          <p:cNvSpPr txBox="1"/>
          <p:nvPr/>
        </p:nvSpPr>
        <p:spPr>
          <a:xfrm>
            <a:off x="8094737" y="2357467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C2 Tunneling Detection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349E94-BFFA-3FA4-32AC-CBC33D5D7FED}"/>
              </a:ext>
            </a:extLst>
          </p:cNvPr>
          <p:cNvSpPr txBox="1"/>
          <p:nvPr/>
        </p:nvSpPr>
        <p:spPr>
          <a:xfrm>
            <a:off x="8149362" y="2747563"/>
            <a:ext cx="3308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Identifies hosts making an unusually high number of DNS queries, which could indicate command and control communication or data exfiltration through DNS tunneling. 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054060AC-D292-2601-4B9E-5987ADB93BD7}"/>
              </a:ext>
            </a:extLst>
          </p:cNvPr>
          <p:cNvGrpSpPr/>
          <p:nvPr/>
        </p:nvGrpSpPr>
        <p:grpSpPr>
          <a:xfrm>
            <a:off x="8131153" y="4703751"/>
            <a:ext cx="3362959" cy="1852828"/>
            <a:chOff x="1701101" y="1802916"/>
            <a:chExt cx="8886021" cy="3784578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DA443267-5EF7-F8A8-D987-6001B286279F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11DC7BC4-3E7C-4D24-EF05-61FA57F95515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060617F-4C0C-B438-4EA6-A1B580599761}"/>
              </a:ext>
            </a:extLst>
          </p:cNvPr>
          <p:cNvSpPr txBox="1"/>
          <p:nvPr/>
        </p:nvSpPr>
        <p:spPr>
          <a:xfrm>
            <a:off x="8094737" y="4786882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Domain Shadowing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15B8DCD-521A-8694-B884-5D2B49029EE0}"/>
              </a:ext>
            </a:extLst>
          </p:cNvPr>
          <p:cNvSpPr txBox="1"/>
          <p:nvPr/>
        </p:nvSpPr>
        <p:spPr>
          <a:xfrm>
            <a:off x="8122049" y="5211093"/>
            <a:ext cx="330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Identifies patterns where many unique subdomains are requested for a legitimate domain, which may indicate an attacker using compromised DNS accounts to create malicious subdomains. Measures distinct subdomain count by parent domain and identifies anomalies.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C36A8407-BCEA-0714-50F4-E19F4B58B346}"/>
              </a:ext>
            </a:extLst>
          </p:cNvPr>
          <p:cNvGrpSpPr/>
          <p:nvPr/>
        </p:nvGrpSpPr>
        <p:grpSpPr>
          <a:xfrm>
            <a:off x="4519108" y="2284998"/>
            <a:ext cx="3362959" cy="1852828"/>
            <a:chOff x="1701101" y="1802916"/>
            <a:chExt cx="8886021" cy="3784578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D3B63E81-EB3F-8487-4DF1-5B488195BF7E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6B12A992-12E2-ED77-B5EA-B29732E3191C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81C79E7-7B5D-5D85-D198-671B2F2A206C}"/>
              </a:ext>
            </a:extLst>
          </p:cNvPr>
          <p:cNvSpPr txBox="1"/>
          <p:nvPr/>
        </p:nvSpPr>
        <p:spPr>
          <a:xfrm>
            <a:off x="4500899" y="2357467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Record Type Anomalies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EF4BCA8-93B3-F91B-D703-6383B9D32D0E}"/>
              </a:ext>
            </a:extLst>
          </p:cNvPr>
          <p:cNvSpPr txBox="1"/>
          <p:nvPr/>
        </p:nvSpPr>
        <p:spPr>
          <a:xfrm>
            <a:off x="4519108" y="2747563"/>
            <a:ext cx="334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Detects abnormal usage of specific DNS record types often associated with reconnaissance or data exfiltration. Identifies </a:t>
            </a:r>
            <a:r>
              <a:rPr lang="en-US" sz="1200" dirty="0">
                <a:solidFill>
                  <a:srgbClr val="F0F6FC"/>
                </a:solidFill>
                <a:latin typeface="-apple-system"/>
              </a:rPr>
              <a:t>anomalies</a:t>
            </a:r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 in the usage of TXT (data exfiltration), ANY (broad queries), HINFO (host info leakage), and AXFR (zone transfer attempts) records by host.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09617290-9AB7-578F-6627-5B78483DD164}"/>
              </a:ext>
            </a:extLst>
          </p:cNvPr>
          <p:cNvGrpSpPr/>
          <p:nvPr/>
        </p:nvGrpSpPr>
        <p:grpSpPr>
          <a:xfrm>
            <a:off x="4537315" y="4703751"/>
            <a:ext cx="3326543" cy="1852828"/>
            <a:chOff x="1701101" y="1802916"/>
            <a:chExt cx="8886021" cy="3784578"/>
          </a:xfrm>
        </p:grpSpPr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2EADE261-37CF-8D35-77E9-960EA509253C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A519AD06-5FBC-3A4F-CEF0-89E9CFFAE864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213A7F2-C76B-537E-C8E8-296A56B70002}"/>
              </a:ext>
            </a:extLst>
          </p:cNvPr>
          <p:cNvSpPr txBox="1"/>
          <p:nvPr/>
        </p:nvSpPr>
        <p:spPr>
          <a:xfrm>
            <a:off x="4500899" y="4786882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Query Length Anomalies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118D4119-F96A-229E-C0DE-96E6E5103878}"/>
              </a:ext>
            </a:extLst>
          </p:cNvPr>
          <p:cNvSpPr txBox="1"/>
          <p:nvPr/>
        </p:nvSpPr>
        <p:spPr>
          <a:xfrm>
            <a:off x="4528211" y="5211093"/>
            <a:ext cx="3308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Detects unusually long DNS queries that may represent data exfiltration channels where sensitive information is encoded in the query itself. Identifies </a:t>
            </a:r>
            <a:r>
              <a:rPr lang="en-US" sz="1200" dirty="0">
                <a:solidFill>
                  <a:srgbClr val="F0F6FC"/>
                </a:solidFill>
                <a:latin typeface="-apple-system"/>
              </a:rPr>
              <a:t>anomalies</a:t>
            </a:r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 in query string length by host.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0860AEDA-785A-60B1-FB73-F752FEED7223}"/>
              </a:ext>
            </a:extLst>
          </p:cNvPr>
          <p:cNvGrpSpPr/>
          <p:nvPr/>
        </p:nvGrpSpPr>
        <p:grpSpPr>
          <a:xfrm>
            <a:off x="943477" y="2284998"/>
            <a:ext cx="3362959" cy="1852828"/>
            <a:chOff x="1701101" y="1802916"/>
            <a:chExt cx="8886021" cy="3784578"/>
          </a:xfrm>
        </p:grpSpPr>
        <p:sp>
          <p:nvSpPr>
            <p:cNvPr id="50" name="Rettangolo con angoli arrotondati 49">
              <a:extLst>
                <a:ext uri="{FF2B5EF4-FFF2-40B4-BE49-F238E27FC236}">
                  <a16:creationId xmlns:a16="http://schemas.microsoft.com/office/drawing/2014/main" id="{FAADA015-960D-CD9B-115A-8E2C20B22944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Rettangolo con angoli arrotondati 50">
              <a:extLst>
                <a:ext uri="{FF2B5EF4-FFF2-40B4-BE49-F238E27FC236}">
                  <a16:creationId xmlns:a16="http://schemas.microsoft.com/office/drawing/2014/main" id="{277F3607-8100-AFFF-3571-C43595FD0224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4AAC1C3-9215-6FF7-4D6D-FB99C234EEAD}"/>
              </a:ext>
            </a:extLst>
          </p:cNvPr>
          <p:cNvSpPr txBox="1"/>
          <p:nvPr/>
        </p:nvSpPr>
        <p:spPr>
          <a:xfrm>
            <a:off x="907061" y="2357467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Beaconing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3BACF59-E5B0-29C5-C6B5-46B5348E155B}"/>
              </a:ext>
            </a:extLst>
          </p:cNvPr>
          <p:cNvSpPr txBox="1"/>
          <p:nvPr/>
        </p:nvSpPr>
        <p:spPr>
          <a:xfrm>
            <a:off x="961686" y="2747563"/>
            <a:ext cx="3308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Detects regular, periodic DNS queries at consistent intervals—a hallmark of malware communicating with command and control servers. Analyzes consistency of time gaps between queries to the same domain.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A3FEEC66-08DB-7769-65CC-FB42B3938B16}"/>
              </a:ext>
            </a:extLst>
          </p:cNvPr>
          <p:cNvGrpSpPr/>
          <p:nvPr/>
        </p:nvGrpSpPr>
        <p:grpSpPr>
          <a:xfrm>
            <a:off x="943477" y="4703751"/>
            <a:ext cx="3362959" cy="1852828"/>
            <a:chOff x="1701101" y="1802916"/>
            <a:chExt cx="8886021" cy="3784578"/>
          </a:xfrm>
        </p:grpSpPr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965A4623-21AC-5839-FEA6-C65095AF8C4D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6" name="Rettangolo con angoli arrotondati 55">
              <a:extLst>
                <a:ext uri="{FF2B5EF4-FFF2-40B4-BE49-F238E27FC236}">
                  <a16:creationId xmlns:a16="http://schemas.microsoft.com/office/drawing/2014/main" id="{9C329352-CB65-6D1C-72B5-EF3AAEA5E7FF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B29F8A0C-4E08-F04B-4A20-AA32E828B4BB}"/>
              </a:ext>
            </a:extLst>
          </p:cNvPr>
          <p:cNvSpPr txBox="1"/>
          <p:nvPr/>
        </p:nvSpPr>
        <p:spPr>
          <a:xfrm>
            <a:off x="907061" y="4786882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Behavioral Clustering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3CD94BB-26AF-50D7-EDFA-AB7C44559867}"/>
              </a:ext>
            </a:extLst>
          </p:cNvPr>
          <p:cNvSpPr txBox="1"/>
          <p:nvPr/>
        </p:nvSpPr>
        <p:spPr>
          <a:xfrm>
            <a:off x="934373" y="5211093"/>
            <a:ext cx="3308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0F6FC"/>
                </a:solidFill>
                <a:effectLst/>
                <a:latin typeface="-apple-system"/>
              </a:rPr>
              <a:t>Groups hosts with similar abnormal DNS behavior, which can reveal coordinated attacks or infected host groups across the enterprise. Uses KMeans clustering on multiple DNS behavior features.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B9998C6-F43E-27C9-3AD0-4C20BE371C44}"/>
              </a:ext>
            </a:extLst>
          </p:cNvPr>
          <p:cNvSpPr txBox="1"/>
          <p:nvPr/>
        </p:nvSpPr>
        <p:spPr>
          <a:xfrm>
            <a:off x="970988" y="1980559"/>
            <a:ext cx="330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F0F6FC"/>
                </a:solidFill>
                <a:effectLst/>
                <a:latin typeface="-apple-system"/>
              </a:rPr>
              <a:t>Density Function Algorithm</a:t>
            </a:r>
            <a:endParaRPr lang="it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580AC-ED38-7ECF-D0E8-07D51E7BC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BD17438-B5BC-F812-3D53-134805846D54}"/>
              </a:ext>
            </a:extLst>
          </p:cNvPr>
          <p:cNvGrpSpPr/>
          <p:nvPr/>
        </p:nvGrpSpPr>
        <p:grpSpPr>
          <a:xfrm>
            <a:off x="208723" y="179937"/>
            <a:ext cx="2918790" cy="923331"/>
            <a:chOff x="208723" y="179937"/>
            <a:chExt cx="2918790" cy="923331"/>
          </a:xfrm>
        </p:grpSpPr>
        <p:pic>
          <p:nvPicPr>
            <p:cNvPr id="2" name="Immagine 1" descr="Immagine che contiene simbolo, logo, cerchi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593DC2B6-3615-2E4F-A2CA-A72D0250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23" y="179937"/>
              <a:ext cx="923331" cy="923331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08143D2-AACD-F837-F5F4-612D5BB74CA0}"/>
                </a:ext>
              </a:extLst>
            </p:cNvPr>
            <p:cNvSpPr txBox="1"/>
            <p:nvPr/>
          </p:nvSpPr>
          <p:spPr>
            <a:xfrm>
              <a:off x="964094" y="312123"/>
              <a:ext cx="1931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spc="-150" dirty="0">
                  <a:solidFill>
                    <a:schemeClr val="bg1"/>
                  </a:solidFill>
                </a:rPr>
                <a:t>DNS Guard AI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070DC18-89A4-F986-5E2A-8DCBD74DC519}"/>
                </a:ext>
              </a:extLst>
            </p:cNvPr>
            <p:cNvSpPr txBox="1"/>
            <p:nvPr/>
          </p:nvSpPr>
          <p:spPr>
            <a:xfrm>
              <a:off x="964095" y="641603"/>
              <a:ext cx="2163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AI-Powered DNS Threat Detection System</a:t>
              </a:r>
              <a:endParaRPr lang="it-IT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77DB0D-2839-A2F0-7B09-EA9CCD15E731}"/>
              </a:ext>
            </a:extLst>
          </p:cNvPr>
          <p:cNvSpPr txBox="1"/>
          <p:nvPr/>
        </p:nvSpPr>
        <p:spPr>
          <a:xfrm>
            <a:off x="4174435" y="90355"/>
            <a:ext cx="780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Prerequisites &amp; Integrations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98A5D65-DC06-5E9D-1E75-6F60787A1FA0}"/>
              </a:ext>
            </a:extLst>
          </p:cNvPr>
          <p:cNvGrpSpPr/>
          <p:nvPr/>
        </p:nvGrpSpPr>
        <p:grpSpPr>
          <a:xfrm>
            <a:off x="727862" y="2202059"/>
            <a:ext cx="3362959" cy="446281"/>
            <a:chOff x="1701101" y="1802916"/>
            <a:chExt cx="8886021" cy="3784578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9F8217EB-8B31-F324-A933-4ECFFD3EF83E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B5E835EC-A623-D5F5-C7BF-4BF4DBE39C13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74D39A-2355-0B60-9DA2-903C2CE24E64}"/>
              </a:ext>
            </a:extLst>
          </p:cNvPr>
          <p:cNvGrpSpPr/>
          <p:nvPr/>
        </p:nvGrpSpPr>
        <p:grpSpPr>
          <a:xfrm>
            <a:off x="727862" y="2737923"/>
            <a:ext cx="3362959" cy="435130"/>
            <a:chOff x="1701101" y="1802916"/>
            <a:chExt cx="8886021" cy="3784578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81E1ABF7-8FE9-8C63-589D-57AF39928852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12562C5-D85D-C7FF-2399-97D833F19502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BBAB30F3-A83D-707B-246F-35A994B1AA2C}"/>
              </a:ext>
            </a:extLst>
          </p:cNvPr>
          <p:cNvGrpSpPr/>
          <p:nvPr/>
        </p:nvGrpSpPr>
        <p:grpSpPr>
          <a:xfrm>
            <a:off x="727862" y="3269472"/>
            <a:ext cx="3362959" cy="435130"/>
            <a:chOff x="1701101" y="1802916"/>
            <a:chExt cx="8886021" cy="3784578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ACCF1F31-7AAE-A7C1-969D-70D246BF9B17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6FD2F87B-7524-6489-5D1E-D3E6678E37D0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8C35D9C-ACD7-6F5C-DFFB-6D0ED83F6158}"/>
              </a:ext>
            </a:extLst>
          </p:cNvPr>
          <p:cNvGrpSpPr/>
          <p:nvPr/>
        </p:nvGrpSpPr>
        <p:grpSpPr>
          <a:xfrm>
            <a:off x="8058109" y="1623314"/>
            <a:ext cx="3362959" cy="1313218"/>
            <a:chOff x="1701101" y="1802916"/>
            <a:chExt cx="8886021" cy="378457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E9132C94-12EE-F30F-1E3D-E0B9CC7F9C79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34642E92-E540-144B-B823-7543C76C0968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60A8BAE9-685F-4375-D66D-68B5D0289B7D}"/>
              </a:ext>
            </a:extLst>
          </p:cNvPr>
          <p:cNvGrpSpPr/>
          <p:nvPr/>
        </p:nvGrpSpPr>
        <p:grpSpPr>
          <a:xfrm>
            <a:off x="8058109" y="3068515"/>
            <a:ext cx="3362959" cy="1280405"/>
            <a:chOff x="1701101" y="1802916"/>
            <a:chExt cx="8886021" cy="3784578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C4967D67-13F7-C4E9-D13E-FE69ABD61702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9E02A08-CC4C-271B-66D1-F3CFAA456758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47B9B33-E449-535B-85D6-B9179D5D715D}"/>
              </a:ext>
            </a:extLst>
          </p:cNvPr>
          <p:cNvSpPr txBox="1"/>
          <p:nvPr/>
        </p:nvSpPr>
        <p:spPr>
          <a:xfrm>
            <a:off x="709653" y="2291642"/>
            <a:ext cx="334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Splunk Common Information Model (CIM)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7571F4-2955-5316-DDEF-64BAC43E5352}"/>
              </a:ext>
            </a:extLst>
          </p:cNvPr>
          <p:cNvSpPr txBox="1"/>
          <p:nvPr/>
        </p:nvSpPr>
        <p:spPr>
          <a:xfrm>
            <a:off x="8058109" y="1707286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Splunk Enterprise Security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1A19AE-0203-CA94-2E42-15859D9DBD23}"/>
              </a:ext>
            </a:extLst>
          </p:cNvPr>
          <p:cNvSpPr txBox="1"/>
          <p:nvPr/>
        </p:nvSpPr>
        <p:spPr>
          <a:xfrm>
            <a:off x="727862" y="2803721"/>
            <a:ext cx="334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Splunk Machine Learning Toolkit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A741273-3318-6751-7EDD-904301CC6C95}"/>
              </a:ext>
            </a:extLst>
          </p:cNvPr>
          <p:cNvSpPr txBox="1"/>
          <p:nvPr/>
        </p:nvSpPr>
        <p:spPr>
          <a:xfrm>
            <a:off x="8058109" y="3117705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DGA App for Splunk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4624A11-5A08-7C84-E278-E11280B451FA}"/>
              </a:ext>
            </a:extLst>
          </p:cNvPr>
          <p:cNvSpPr txBox="1"/>
          <p:nvPr/>
        </p:nvSpPr>
        <p:spPr>
          <a:xfrm>
            <a:off x="736966" y="3345749"/>
            <a:ext cx="334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Python for Scientific Computing</a:t>
            </a:r>
          </a:p>
        </p:txBody>
      </p:sp>
      <p:pic>
        <p:nvPicPr>
          <p:cNvPr id="8" name="Immagine 7" descr="Immagine che contiene simbolo, logo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96A63DD8-5718-E5F9-3FC5-34A40253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1343165"/>
            <a:ext cx="3313043" cy="33130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9D29A2-204D-DBB7-3FFF-DBE3302BD7D5}"/>
              </a:ext>
            </a:extLst>
          </p:cNvPr>
          <p:cNvSpPr txBox="1"/>
          <p:nvPr/>
        </p:nvSpPr>
        <p:spPr>
          <a:xfrm>
            <a:off x="8556036" y="2013202"/>
            <a:ext cx="2330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Provides advanced security monitoring capabilities and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includes pre-built risk factors configuration and alerts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6E7659E-4D6B-9410-047C-6DADC92E8346}"/>
              </a:ext>
            </a:extLst>
          </p:cNvPr>
          <p:cNvSpPr txBox="1"/>
          <p:nvPr/>
        </p:nvSpPr>
        <p:spPr>
          <a:xfrm>
            <a:off x="8392478" y="3443011"/>
            <a:ext cx="264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Specialized in Domain Generation Algorithm detection and analysis and complements DNSGuard-AI's detection capabilities</a:t>
            </a:r>
            <a:endParaRPr lang="it-IT" sz="1200" dirty="0">
              <a:solidFill>
                <a:schemeClr val="bg1"/>
              </a:solidFill>
            </a:endParaRP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B8FFD1E7-BD3B-BF33-7B2C-BD2926D370E6}"/>
              </a:ext>
            </a:extLst>
          </p:cNvPr>
          <p:cNvCxnSpPr>
            <a:cxnSpLocks/>
          </p:cNvCxnSpPr>
          <p:nvPr/>
        </p:nvCxnSpPr>
        <p:spPr>
          <a:xfrm>
            <a:off x="6931722" y="2929631"/>
            <a:ext cx="1042773" cy="75238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7A93A8B8-A8AF-7E53-3452-F643992B35BC}"/>
              </a:ext>
            </a:extLst>
          </p:cNvPr>
          <p:cNvCxnSpPr>
            <a:cxnSpLocks/>
          </p:cNvCxnSpPr>
          <p:nvPr/>
        </p:nvCxnSpPr>
        <p:spPr>
          <a:xfrm flipV="1">
            <a:off x="6931722" y="2319259"/>
            <a:ext cx="1042773" cy="61037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9E45109B-DE38-C8B9-4696-A60AEA42CCA1}"/>
              </a:ext>
            </a:extLst>
          </p:cNvPr>
          <p:cNvCxnSpPr>
            <a:cxnSpLocks/>
          </p:cNvCxnSpPr>
          <p:nvPr/>
        </p:nvCxnSpPr>
        <p:spPr>
          <a:xfrm>
            <a:off x="4127237" y="2411334"/>
            <a:ext cx="552424" cy="53871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B13079FB-4C67-BE75-4ABD-5BCD5143E79A}"/>
              </a:ext>
            </a:extLst>
          </p:cNvPr>
          <p:cNvCxnSpPr>
            <a:cxnSpLocks/>
          </p:cNvCxnSpPr>
          <p:nvPr/>
        </p:nvCxnSpPr>
        <p:spPr>
          <a:xfrm flipV="1">
            <a:off x="4127237" y="2950052"/>
            <a:ext cx="552424" cy="54242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5D49B896-86F6-4C14-8A6B-C1507560357A}"/>
              </a:ext>
            </a:extLst>
          </p:cNvPr>
          <p:cNvCxnSpPr>
            <a:cxnSpLocks/>
          </p:cNvCxnSpPr>
          <p:nvPr/>
        </p:nvCxnSpPr>
        <p:spPr>
          <a:xfrm flipH="1">
            <a:off x="4138019" y="2950052"/>
            <a:ext cx="2654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0180F20-F033-10F6-1BD6-9FE67BE78719}"/>
              </a:ext>
            </a:extLst>
          </p:cNvPr>
          <p:cNvSpPr txBox="1"/>
          <p:nvPr/>
        </p:nvSpPr>
        <p:spPr>
          <a:xfrm>
            <a:off x="4931636" y="4348920"/>
            <a:ext cx="193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spc="-150" dirty="0">
                <a:solidFill>
                  <a:schemeClr val="bg1"/>
                </a:solidFill>
              </a:rPr>
              <a:t>DNS Guard AI</a:t>
            </a:r>
          </a:p>
        </p:txBody>
      </p: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188933E0-B6C8-5926-CF19-A8266B85A030}"/>
              </a:ext>
            </a:extLst>
          </p:cNvPr>
          <p:cNvGrpSpPr/>
          <p:nvPr/>
        </p:nvGrpSpPr>
        <p:grpSpPr>
          <a:xfrm>
            <a:off x="4046812" y="4946214"/>
            <a:ext cx="3701153" cy="1146564"/>
            <a:chOff x="2099834" y="2197947"/>
            <a:chExt cx="6985759" cy="3018896"/>
          </a:xfrm>
        </p:grpSpPr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02CBF871-772D-728E-F1A6-1130EE3EE9AC}"/>
                </a:ext>
              </a:extLst>
            </p:cNvPr>
            <p:cNvGrpSpPr/>
            <p:nvPr/>
          </p:nvGrpSpPr>
          <p:grpSpPr>
            <a:xfrm>
              <a:off x="2118043" y="2197947"/>
              <a:ext cx="3362959" cy="830997"/>
              <a:chOff x="1701101" y="1802916"/>
              <a:chExt cx="8886021" cy="3784578"/>
            </a:xfrm>
          </p:grpSpPr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0F21D67C-4068-B2BE-FC90-D3DC4EDE3ACC}"/>
                  </a:ext>
                </a:extLst>
              </p:cNvPr>
              <p:cNvSpPr/>
              <p:nvPr/>
            </p:nvSpPr>
            <p:spPr>
              <a:xfrm>
                <a:off x="1797325" y="1897480"/>
                <a:ext cx="8789797" cy="369001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0" name="Rettangolo con angoli arrotondati 89">
                <a:extLst>
                  <a:ext uri="{FF2B5EF4-FFF2-40B4-BE49-F238E27FC236}">
                    <a16:creationId xmlns:a16="http://schemas.microsoft.com/office/drawing/2014/main" id="{64EC7CE5-BA32-8AD4-E9F7-C0B23A1EBCBC}"/>
                  </a:ext>
                </a:extLst>
              </p:cNvPr>
              <p:cNvSpPr/>
              <p:nvPr/>
            </p:nvSpPr>
            <p:spPr>
              <a:xfrm>
                <a:off x="1701101" y="1802916"/>
                <a:ext cx="8789797" cy="3690014"/>
              </a:xfrm>
              <a:prstGeom prst="roundRect">
                <a:avLst/>
              </a:prstGeom>
              <a:solidFill>
                <a:srgbClr val="012F5F"/>
              </a:solidFill>
              <a:ln>
                <a:solidFill>
                  <a:srgbClr val="012F5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1" name="Gruppo 90">
              <a:extLst>
                <a:ext uri="{FF2B5EF4-FFF2-40B4-BE49-F238E27FC236}">
                  <a16:creationId xmlns:a16="http://schemas.microsoft.com/office/drawing/2014/main" id="{2291C7FF-2DBA-7DAF-E998-F84D8E298A98}"/>
                </a:ext>
              </a:extLst>
            </p:cNvPr>
            <p:cNvGrpSpPr/>
            <p:nvPr/>
          </p:nvGrpSpPr>
          <p:grpSpPr>
            <a:xfrm>
              <a:off x="2099834" y="3256419"/>
              <a:ext cx="3362959" cy="830997"/>
              <a:chOff x="1701101" y="1802916"/>
              <a:chExt cx="8886021" cy="3784578"/>
            </a:xfrm>
          </p:grpSpPr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574EA5A1-A776-0373-0E12-886FB34F83A4}"/>
                  </a:ext>
                </a:extLst>
              </p:cNvPr>
              <p:cNvSpPr/>
              <p:nvPr/>
            </p:nvSpPr>
            <p:spPr>
              <a:xfrm>
                <a:off x="1797325" y="1897480"/>
                <a:ext cx="8789797" cy="369001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3" name="Rettangolo con angoli arrotondati 92">
                <a:extLst>
                  <a:ext uri="{FF2B5EF4-FFF2-40B4-BE49-F238E27FC236}">
                    <a16:creationId xmlns:a16="http://schemas.microsoft.com/office/drawing/2014/main" id="{5CD69350-FFC6-A8B1-B6DE-91D1F4ED6AC6}"/>
                  </a:ext>
                </a:extLst>
              </p:cNvPr>
              <p:cNvSpPr/>
              <p:nvPr/>
            </p:nvSpPr>
            <p:spPr>
              <a:xfrm>
                <a:off x="1701101" y="1802916"/>
                <a:ext cx="8789797" cy="3690014"/>
              </a:xfrm>
              <a:prstGeom prst="roundRect">
                <a:avLst/>
              </a:prstGeom>
              <a:solidFill>
                <a:srgbClr val="012F5F"/>
              </a:solidFill>
              <a:ln>
                <a:solidFill>
                  <a:srgbClr val="012F5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4" name="Gruppo 93">
              <a:extLst>
                <a:ext uri="{FF2B5EF4-FFF2-40B4-BE49-F238E27FC236}">
                  <a16:creationId xmlns:a16="http://schemas.microsoft.com/office/drawing/2014/main" id="{34B5D32D-EF6A-A448-82FE-4157C32A1DDD}"/>
                </a:ext>
              </a:extLst>
            </p:cNvPr>
            <p:cNvGrpSpPr/>
            <p:nvPr/>
          </p:nvGrpSpPr>
          <p:grpSpPr>
            <a:xfrm>
              <a:off x="2099834" y="4333637"/>
              <a:ext cx="3362959" cy="830997"/>
              <a:chOff x="1701101" y="1802916"/>
              <a:chExt cx="8886021" cy="3784578"/>
            </a:xfrm>
          </p:grpSpPr>
          <p:sp>
            <p:nvSpPr>
              <p:cNvPr id="95" name="Rettangolo con angoli arrotondati 94">
                <a:extLst>
                  <a:ext uri="{FF2B5EF4-FFF2-40B4-BE49-F238E27FC236}">
                    <a16:creationId xmlns:a16="http://schemas.microsoft.com/office/drawing/2014/main" id="{E82E7BD3-DDFD-B077-C2C2-80A6B6D480FA}"/>
                  </a:ext>
                </a:extLst>
              </p:cNvPr>
              <p:cNvSpPr/>
              <p:nvPr/>
            </p:nvSpPr>
            <p:spPr>
              <a:xfrm>
                <a:off x="1797325" y="1897480"/>
                <a:ext cx="8789797" cy="369001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6" name="Rettangolo con angoli arrotondati 95">
                <a:extLst>
                  <a:ext uri="{FF2B5EF4-FFF2-40B4-BE49-F238E27FC236}">
                    <a16:creationId xmlns:a16="http://schemas.microsoft.com/office/drawing/2014/main" id="{70233665-2961-4D3C-1978-23AE233E74CC}"/>
                  </a:ext>
                </a:extLst>
              </p:cNvPr>
              <p:cNvSpPr/>
              <p:nvPr/>
            </p:nvSpPr>
            <p:spPr>
              <a:xfrm>
                <a:off x="1701101" y="1802916"/>
                <a:ext cx="8789797" cy="3690014"/>
              </a:xfrm>
              <a:prstGeom prst="roundRect">
                <a:avLst/>
              </a:prstGeom>
              <a:solidFill>
                <a:srgbClr val="012F5F"/>
              </a:solidFill>
              <a:ln>
                <a:solidFill>
                  <a:srgbClr val="012F5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7" name="Gruppo 96">
              <a:extLst>
                <a:ext uri="{FF2B5EF4-FFF2-40B4-BE49-F238E27FC236}">
                  <a16:creationId xmlns:a16="http://schemas.microsoft.com/office/drawing/2014/main" id="{45878906-9076-4679-CE27-2FE9631E60C6}"/>
                </a:ext>
              </a:extLst>
            </p:cNvPr>
            <p:cNvGrpSpPr/>
            <p:nvPr/>
          </p:nvGrpSpPr>
          <p:grpSpPr>
            <a:xfrm>
              <a:off x="5722634" y="2197947"/>
              <a:ext cx="3362959" cy="830997"/>
              <a:chOff x="1701101" y="1802916"/>
              <a:chExt cx="8886021" cy="3784578"/>
            </a:xfrm>
          </p:grpSpPr>
          <p:sp>
            <p:nvSpPr>
              <p:cNvPr id="98" name="Rettangolo con angoli arrotondati 97">
                <a:extLst>
                  <a:ext uri="{FF2B5EF4-FFF2-40B4-BE49-F238E27FC236}">
                    <a16:creationId xmlns:a16="http://schemas.microsoft.com/office/drawing/2014/main" id="{B40CBB52-D2C6-3F30-2D81-8B26AD5153A2}"/>
                  </a:ext>
                </a:extLst>
              </p:cNvPr>
              <p:cNvSpPr/>
              <p:nvPr/>
            </p:nvSpPr>
            <p:spPr>
              <a:xfrm>
                <a:off x="1797325" y="1897480"/>
                <a:ext cx="8789797" cy="369001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9" name="Rettangolo con angoli arrotondati 98">
                <a:extLst>
                  <a:ext uri="{FF2B5EF4-FFF2-40B4-BE49-F238E27FC236}">
                    <a16:creationId xmlns:a16="http://schemas.microsoft.com/office/drawing/2014/main" id="{0A686FDF-FFC1-0D12-542D-D9A9071C1EF2}"/>
                  </a:ext>
                </a:extLst>
              </p:cNvPr>
              <p:cNvSpPr/>
              <p:nvPr/>
            </p:nvSpPr>
            <p:spPr>
              <a:xfrm>
                <a:off x="1701101" y="1802916"/>
                <a:ext cx="8789797" cy="3690014"/>
              </a:xfrm>
              <a:prstGeom prst="roundRect">
                <a:avLst/>
              </a:prstGeom>
              <a:solidFill>
                <a:srgbClr val="012F5F"/>
              </a:solidFill>
              <a:ln>
                <a:solidFill>
                  <a:srgbClr val="012F5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6AD099A6-D109-60EA-8F84-B61E7B65C6F4}"/>
                </a:ext>
              </a:extLst>
            </p:cNvPr>
            <p:cNvGrpSpPr/>
            <p:nvPr/>
          </p:nvGrpSpPr>
          <p:grpSpPr>
            <a:xfrm>
              <a:off x="5704425" y="3256419"/>
              <a:ext cx="3362959" cy="830997"/>
              <a:chOff x="1701101" y="1802916"/>
              <a:chExt cx="8886021" cy="3784578"/>
            </a:xfrm>
          </p:grpSpPr>
          <p:sp>
            <p:nvSpPr>
              <p:cNvPr id="101" name="Rettangolo con angoli arrotondati 100">
                <a:extLst>
                  <a:ext uri="{FF2B5EF4-FFF2-40B4-BE49-F238E27FC236}">
                    <a16:creationId xmlns:a16="http://schemas.microsoft.com/office/drawing/2014/main" id="{FF68B1E4-B716-E393-2D1A-7050FD13FD56}"/>
                  </a:ext>
                </a:extLst>
              </p:cNvPr>
              <p:cNvSpPr/>
              <p:nvPr/>
            </p:nvSpPr>
            <p:spPr>
              <a:xfrm>
                <a:off x="1797325" y="1897480"/>
                <a:ext cx="8789797" cy="369001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2" name="Rettangolo con angoli arrotondati 101">
                <a:extLst>
                  <a:ext uri="{FF2B5EF4-FFF2-40B4-BE49-F238E27FC236}">
                    <a16:creationId xmlns:a16="http://schemas.microsoft.com/office/drawing/2014/main" id="{42F2318E-957E-7771-D576-94A06CD9E081}"/>
                  </a:ext>
                </a:extLst>
              </p:cNvPr>
              <p:cNvSpPr/>
              <p:nvPr/>
            </p:nvSpPr>
            <p:spPr>
              <a:xfrm>
                <a:off x="1701101" y="1802916"/>
                <a:ext cx="8789797" cy="3690014"/>
              </a:xfrm>
              <a:prstGeom prst="roundRect">
                <a:avLst/>
              </a:prstGeom>
              <a:solidFill>
                <a:srgbClr val="012F5F"/>
              </a:solidFill>
              <a:ln>
                <a:solidFill>
                  <a:srgbClr val="012F5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3" name="Gruppo 102">
              <a:extLst>
                <a:ext uri="{FF2B5EF4-FFF2-40B4-BE49-F238E27FC236}">
                  <a16:creationId xmlns:a16="http://schemas.microsoft.com/office/drawing/2014/main" id="{DE2400D9-BEF1-E6A3-9A3A-4556D86E9210}"/>
                </a:ext>
              </a:extLst>
            </p:cNvPr>
            <p:cNvGrpSpPr/>
            <p:nvPr/>
          </p:nvGrpSpPr>
          <p:grpSpPr>
            <a:xfrm>
              <a:off x="5704425" y="4333637"/>
              <a:ext cx="3362959" cy="830997"/>
              <a:chOff x="1701101" y="1802916"/>
              <a:chExt cx="8886021" cy="3784578"/>
            </a:xfrm>
          </p:grpSpPr>
          <p:sp>
            <p:nvSpPr>
              <p:cNvPr id="104" name="Rettangolo con angoli arrotondati 103">
                <a:extLst>
                  <a:ext uri="{FF2B5EF4-FFF2-40B4-BE49-F238E27FC236}">
                    <a16:creationId xmlns:a16="http://schemas.microsoft.com/office/drawing/2014/main" id="{15D81E64-06DF-2068-B14B-C2734307B7CF}"/>
                  </a:ext>
                </a:extLst>
              </p:cNvPr>
              <p:cNvSpPr/>
              <p:nvPr/>
            </p:nvSpPr>
            <p:spPr>
              <a:xfrm>
                <a:off x="1797325" y="1897480"/>
                <a:ext cx="8789797" cy="369001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5" name="Rettangolo con angoli arrotondati 104">
                <a:extLst>
                  <a:ext uri="{FF2B5EF4-FFF2-40B4-BE49-F238E27FC236}">
                    <a16:creationId xmlns:a16="http://schemas.microsoft.com/office/drawing/2014/main" id="{709D08A3-3161-2CEF-4424-F7F0B72D2BA8}"/>
                  </a:ext>
                </a:extLst>
              </p:cNvPr>
              <p:cNvSpPr/>
              <p:nvPr/>
            </p:nvSpPr>
            <p:spPr>
              <a:xfrm>
                <a:off x="1701101" y="1802916"/>
                <a:ext cx="8789797" cy="3690014"/>
              </a:xfrm>
              <a:prstGeom prst="roundRect">
                <a:avLst/>
              </a:prstGeom>
              <a:solidFill>
                <a:srgbClr val="012F5F"/>
              </a:solidFill>
              <a:ln>
                <a:solidFill>
                  <a:srgbClr val="012F5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107ADC3B-1D25-4DA9-893B-4A1E410DD2E5}"/>
                </a:ext>
              </a:extLst>
            </p:cNvPr>
            <p:cNvSpPr txBox="1"/>
            <p:nvPr/>
          </p:nvSpPr>
          <p:spPr>
            <a:xfrm>
              <a:off x="2099834" y="2323096"/>
              <a:ext cx="3344751" cy="77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</a:rPr>
                <a:t>Real-time Detection</a:t>
              </a:r>
            </a:p>
          </p:txBody>
        </p: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4F2128B2-3DAE-6DB9-4E39-5BD34326EF28}"/>
                </a:ext>
              </a:extLst>
            </p:cNvPr>
            <p:cNvSpPr txBox="1"/>
            <p:nvPr/>
          </p:nvSpPr>
          <p:spPr>
            <a:xfrm>
              <a:off x="5704425" y="2323096"/>
              <a:ext cx="3362959" cy="77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</a:rPr>
                <a:t>Comprehensive Analysis</a:t>
              </a:r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1E96920D-C195-544C-405B-08A582CD387F}"/>
                </a:ext>
              </a:extLst>
            </p:cNvPr>
            <p:cNvSpPr txBox="1"/>
            <p:nvPr/>
          </p:nvSpPr>
          <p:spPr>
            <a:xfrm>
              <a:off x="2099834" y="3361185"/>
              <a:ext cx="3344751" cy="77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</a:rPr>
                <a:t>Splunk MLTK Integration</a:t>
              </a:r>
            </a:p>
          </p:txBody>
        </p: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4B4996E-527B-0C10-0AF0-93EB34DB6116}"/>
                </a:ext>
              </a:extLst>
            </p:cNvPr>
            <p:cNvSpPr txBox="1"/>
            <p:nvPr/>
          </p:nvSpPr>
          <p:spPr>
            <a:xfrm>
              <a:off x="5704425" y="3361185"/>
              <a:ext cx="3362959" cy="77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</a:rPr>
                <a:t>Enterprise-Ready</a:t>
              </a:r>
            </a:p>
          </p:txBody>
        </p:sp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EAEA105E-EF52-C603-3CEA-BC8205E23A54}"/>
                </a:ext>
              </a:extLst>
            </p:cNvPr>
            <p:cNvSpPr txBox="1"/>
            <p:nvPr/>
          </p:nvSpPr>
          <p:spPr>
            <a:xfrm>
              <a:off x="2099834" y="4440039"/>
              <a:ext cx="3344751" cy="77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</a:rPr>
                <a:t>CIM Compliance</a:t>
              </a:r>
            </a:p>
          </p:txBody>
        </p:sp>
        <p:sp>
          <p:nvSpPr>
            <p:cNvPr id="111" name="CasellaDiTesto 110">
              <a:extLst>
                <a:ext uri="{FF2B5EF4-FFF2-40B4-BE49-F238E27FC236}">
                  <a16:creationId xmlns:a16="http://schemas.microsoft.com/office/drawing/2014/main" id="{0F29383B-BD1E-5CE9-3124-C1EE45BAAAEB}"/>
                </a:ext>
              </a:extLst>
            </p:cNvPr>
            <p:cNvSpPr txBox="1"/>
            <p:nvPr/>
          </p:nvSpPr>
          <p:spPr>
            <a:xfrm>
              <a:off x="5704425" y="4440039"/>
              <a:ext cx="3362959" cy="77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</a:rPr>
                <a:t>Dashboard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28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39FF6-42F9-87C8-FE19-008826687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02057C82-732C-C23E-4EBB-8FD8F9626D92}"/>
              </a:ext>
            </a:extLst>
          </p:cNvPr>
          <p:cNvGrpSpPr/>
          <p:nvPr/>
        </p:nvGrpSpPr>
        <p:grpSpPr>
          <a:xfrm>
            <a:off x="208723" y="179937"/>
            <a:ext cx="2918790" cy="923331"/>
            <a:chOff x="208723" y="179937"/>
            <a:chExt cx="2918790" cy="923331"/>
          </a:xfrm>
        </p:grpSpPr>
        <p:pic>
          <p:nvPicPr>
            <p:cNvPr id="2" name="Immagine 1" descr="Immagine che contiene simbolo, logo, cerchi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38DE4FBA-0E25-B8F6-2EB7-B17D96B9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23" y="179937"/>
              <a:ext cx="923331" cy="923331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40DA2E40-7584-6B69-CF58-A1D456A92F65}"/>
                </a:ext>
              </a:extLst>
            </p:cNvPr>
            <p:cNvSpPr txBox="1"/>
            <p:nvPr/>
          </p:nvSpPr>
          <p:spPr>
            <a:xfrm>
              <a:off x="964094" y="312123"/>
              <a:ext cx="1931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spc="-150" dirty="0">
                  <a:solidFill>
                    <a:schemeClr val="bg1"/>
                  </a:solidFill>
                </a:rPr>
                <a:t>DNS Guard AI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BEA929F-01CA-1C8A-12FB-2821EEC32A6D}"/>
                </a:ext>
              </a:extLst>
            </p:cNvPr>
            <p:cNvSpPr txBox="1"/>
            <p:nvPr/>
          </p:nvSpPr>
          <p:spPr>
            <a:xfrm>
              <a:off x="964095" y="641603"/>
              <a:ext cx="2163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AI-Powered DNS Threat Detection System</a:t>
              </a:r>
              <a:endParaRPr lang="it-IT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91536E-17D1-CE1E-4C30-6DB61523EC64}"/>
              </a:ext>
            </a:extLst>
          </p:cNvPr>
          <p:cNvSpPr txBox="1"/>
          <p:nvPr/>
        </p:nvSpPr>
        <p:spPr>
          <a:xfrm>
            <a:off x="6473951" y="90355"/>
            <a:ext cx="550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Dashboard System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3F9EE94-D50B-9DD7-E248-B78998F28906}"/>
              </a:ext>
            </a:extLst>
          </p:cNvPr>
          <p:cNvGrpSpPr/>
          <p:nvPr/>
        </p:nvGrpSpPr>
        <p:grpSpPr>
          <a:xfrm>
            <a:off x="818321" y="3507112"/>
            <a:ext cx="2163418" cy="1617544"/>
            <a:chOff x="1701101" y="1802916"/>
            <a:chExt cx="8886021" cy="378457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3D4DE543-14B8-82B4-BF1E-92F5BE57E3A3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2C5A3E1A-A991-6194-912A-F0F99BE679F2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6FF96AF4-8677-14FD-777B-3868AFEF5713}"/>
              </a:ext>
            </a:extLst>
          </p:cNvPr>
          <p:cNvGrpSpPr/>
          <p:nvPr/>
        </p:nvGrpSpPr>
        <p:grpSpPr>
          <a:xfrm>
            <a:off x="3101009" y="5199110"/>
            <a:ext cx="2517595" cy="1422353"/>
            <a:chOff x="1701101" y="1802916"/>
            <a:chExt cx="8886021" cy="3784578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93DE0C6C-50B2-1CE1-A6CA-D428D4859833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996A2F93-1D8A-E40C-B1DE-AE3A55371B91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63F2FB-427C-A473-8BD5-6800A2B8AC70}"/>
              </a:ext>
            </a:extLst>
          </p:cNvPr>
          <p:cNvSpPr txBox="1"/>
          <p:nvPr/>
        </p:nvSpPr>
        <p:spPr>
          <a:xfrm>
            <a:off x="250024" y="3591084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Setup View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CC78FD0-60DD-43E0-5E6B-18C4A7B0C43D}"/>
              </a:ext>
            </a:extLst>
          </p:cNvPr>
          <p:cNvSpPr txBox="1"/>
          <p:nvPr/>
        </p:nvSpPr>
        <p:spPr>
          <a:xfrm>
            <a:off x="2645355" y="5248300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Management View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405F9658-FF94-417C-22F2-0DCB4C77B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1544" y="1550013"/>
            <a:ext cx="5688912" cy="1940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E340E5E4-7E64-E223-F250-8B18770D4400}"/>
              </a:ext>
            </a:extLst>
          </p:cNvPr>
          <p:cNvCxnSpPr>
            <a:cxnSpLocks/>
          </p:cNvCxnSpPr>
          <p:nvPr/>
        </p:nvCxnSpPr>
        <p:spPr>
          <a:xfrm rot="5400000">
            <a:off x="3826098" y="3560127"/>
            <a:ext cx="2026656" cy="105540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FD4C4DDB-BFA6-1C5C-1807-7C043068F8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21567" y="2729948"/>
            <a:ext cx="1437860" cy="699050"/>
          </a:xfrm>
          <a:prstGeom prst="bentConnector3">
            <a:avLst>
              <a:gd name="adj1" fmla="val 10023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10640D77-B7AC-DB71-1154-08FAA3DC8FD0}"/>
              </a:ext>
            </a:extLst>
          </p:cNvPr>
          <p:cNvCxnSpPr>
            <a:cxnSpLocks/>
            <a:endCxn id="58" idx="0"/>
          </p:cNvCxnSpPr>
          <p:nvPr/>
        </p:nvCxnSpPr>
        <p:spPr>
          <a:xfrm rot="16200000" flipH="1">
            <a:off x="6731426" y="3167946"/>
            <a:ext cx="1071152" cy="88426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18FE0C72-B969-EE6B-9ED0-FD33C0C34C8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8832574" y="2789583"/>
            <a:ext cx="1669395" cy="88492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C7AC83B-D7FE-A907-9FB2-1E10D38C8201}"/>
              </a:ext>
            </a:extLst>
          </p:cNvPr>
          <p:cNvSpPr txBox="1"/>
          <p:nvPr/>
        </p:nvSpPr>
        <p:spPr>
          <a:xfrm>
            <a:off x="284783" y="4055763"/>
            <a:ext cx="329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App Requirements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Synthetic Data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DNS Data Model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MLTK Configuration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4EDE389-6E97-2510-C1CB-7620AA98EF60}"/>
              </a:ext>
            </a:extLst>
          </p:cNvPr>
          <p:cNvSpPr txBox="1"/>
          <p:nvPr/>
        </p:nvSpPr>
        <p:spPr>
          <a:xfrm>
            <a:off x="2701111" y="5666822"/>
            <a:ext cx="329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Model Training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Anomaly Detection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Alerts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Lookup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8FD923F4-BCF2-4278-D112-819F6348AA2A}"/>
              </a:ext>
            </a:extLst>
          </p:cNvPr>
          <p:cNvGrpSpPr/>
          <p:nvPr/>
        </p:nvGrpSpPr>
        <p:grpSpPr>
          <a:xfrm>
            <a:off x="6463968" y="4145655"/>
            <a:ext cx="2517595" cy="2026657"/>
            <a:chOff x="1701101" y="1802916"/>
            <a:chExt cx="8886021" cy="3784578"/>
          </a:xfrm>
        </p:grpSpPr>
        <p:sp>
          <p:nvSpPr>
            <p:cNvPr id="57" name="Rettangolo con angoli arrotondati 56">
              <a:extLst>
                <a:ext uri="{FF2B5EF4-FFF2-40B4-BE49-F238E27FC236}">
                  <a16:creationId xmlns:a16="http://schemas.microsoft.com/office/drawing/2014/main" id="{D48A5EDE-1C9B-E96C-1443-9E9FAA456DB3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con angoli arrotondati 57">
              <a:extLst>
                <a:ext uri="{FF2B5EF4-FFF2-40B4-BE49-F238E27FC236}">
                  <a16:creationId xmlns:a16="http://schemas.microsoft.com/office/drawing/2014/main" id="{01AC9DA5-753A-B223-7924-6D04C6C42E18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008318C-0722-9341-E25B-7731DA9475D7}"/>
              </a:ext>
            </a:extLst>
          </p:cNvPr>
          <p:cNvSpPr txBox="1"/>
          <p:nvPr/>
        </p:nvSpPr>
        <p:spPr>
          <a:xfrm>
            <a:off x="6006219" y="4212992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Dashboards View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4F11005C-9764-98C8-AE8D-B6A7F0D0823A}"/>
              </a:ext>
            </a:extLst>
          </p:cNvPr>
          <p:cNvSpPr txBox="1"/>
          <p:nvPr/>
        </p:nvSpPr>
        <p:spPr>
          <a:xfrm>
            <a:off x="6070346" y="4620664"/>
            <a:ext cx="3290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DNS Anomalies Overview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Beaconing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C2 Tunneling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Query Length Anomalies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Domain Shadowing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Record Type Anomalies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Behavioral Clustering</a:t>
            </a:r>
            <a:endParaRPr lang="it-IT" sz="1200" dirty="0">
              <a:solidFill>
                <a:schemeClr val="bg1"/>
              </a:solidFill>
            </a:endParaRP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4E5FB4D8-2886-75FF-AF28-38BF5B0F5AF0}"/>
              </a:ext>
            </a:extLst>
          </p:cNvPr>
          <p:cNvGrpSpPr/>
          <p:nvPr/>
        </p:nvGrpSpPr>
        <p:grpSpPr>
          <a:xfrm>
            <a:off x="9256802" y="3674508"/>
            <a:ext cx="2517595" cy="1068118"/>
            <a:chOff x="1701101" y="1802916"/>
            <a:chExt cx="8886021" cy="3784578"/>
          </a:xfrm>
        </p:grpSpPr>
        <p:sp>
          <p:nvSpPr>
            <p:cNvPr id="67" name="Rettangolo con angoli arrotondati 66">
              <a:extLst>
                <a:ext uri="{FF2B5EF4-FFF2-40B4-BE49-F238E27FC236}">
                  <a16:creationId xmlns:a16="http://schemas.microsoft.com/office/drawing/2014/main" id="{E8574DDC-733F-9033-B731-D0A1D4B1893A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Rettangolo con angoli arrotondati 67">
              <a:extLst>
                <a:ext uri="{FF2B5EF4-FFF2-40B4-BE49-F238E27FC236}">
                  <a16:creationId xmlns:a16="http://schemas.microsoft.com/office/drawing/2014/main" id="{33EE31A4-F417-5C22-DF50-6E162C10A900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342E6021-723F-C38C-E9BD-E3F0C9762A5A}"/>
              </a:ext>
            </a:extLst>
          </p:cNvPr>
          <p:cNvSpPr txBox="1"/>
          <p:nvPr/>
        </p:nvSpPr>
        <p:spPr>
          <a:xfrm>
            <a:off x="9256802" y="3723698"/>
            <a:ext cx="24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Integrations View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44E063B5-A37E-46C3-F93A-433E706AA3E6}"/>
              </a:ext>
            </a:extLst>
          </p:cNvPr>
          <p:cNvSpPr txBox="1"/>
          <p:nvPr/>
        </p:nvSpPr>
        <p:spPr>
          <a:xfrm>
            <a:off x="8884166" y="4117643"/>
            <a:ext cx="329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Enterprise Security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DGA App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88782E-9C1F-F8E6-673B-F0C4FA571881}"/>
              </a:ext>
            </a:extLst>
          </p:cNvPr>
          <p:cNvSpPr txBox="1"/>
          <p:nvPr/>
        </p:nvSpPr>
        <p:spPr>
          <a:xfrm>
            <a:off x="4414520" y="1094016"/>
            <a:ext cx="33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93904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A4BA0-4432-27C6-D664-041B15F22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8D68F994-A07D-6678-925F-8D621666E31B}"/>
              </a:ext>
            </a:extLst>
          </p:cNvPr>
          <p:cNvGrpSpPr/>
          <p:nvPr/>
        </p:nvGrpSpPr>
        <p:grpSpPr>
          <a:xfrm>
            <a:off x="208723" y="179937"/>
            <a:ext cx="2918790" cy="923331"/>
            <a:chOff x="208723" y="179937"/>
            <a:chExt cx="2918790" cy="923331"/>
          </a:xfrm>
        </p:grpSpPr>
        <p:pic>
          <p:nvPicPr>
            <p:cNvPr id="2" name="Immagine 1" descr="Immagine che contiene simbolo, logo, cerchi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715CE12A-B388-8853-8E5A-5DBA6B513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23" y="179937"/>
              <a:ext cx="923331" cy="923331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2480D61-6536-E69D-BAA0-6BBA471AB1CC}"/>
                </a:ext>
              </a:extLst>
            </p:cNvPr>
            <p:cNvSpPr txBox="1"/>
            <p:nvPr/>
          </p:nvSpPr>
          <p:spPr>
            <a:xfrm>
              <a:off x="964094" y="312123"/>
              <a:ext cx="1931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spc="-150" dirty="0">
                  <a:solidFill>
                    <a:schemeClr val="bg1"/>
                  </a:solidFill>
                </a:rPr>
                <a:t>DNS Guard AI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F31012C-6F09-8525-2128-289DDCC9875D}"/>
                </a:ext>
              </a:extLst>
            </p:cNvPr>
            <p:cNvSpPr txBox="1"/>
            <p:nvPr/>
          </p:nvSpPr>
          <p:spPr>
            <a:xfrm>
              <a:off x="964095" y="641603"/>
              <a:ext cx="2163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AI-Powered DNS Threat Detection System</a:t>
              </a:r>
              <a:endParaRPr lang="it-IT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F8F7EB-C195-035B-F733-656EC9300B73}"/>
              </a:ext>
            </a:extLst>
          </p:cNvPr>
          <p:cNvSpPr txBox="1"/>
          <p:nvPr/>
        </p:nvSpPr>
        <p:spPr>
          <a:xfrm>
            <a:off x="5618605" y="90355"/>
            <a:ext cx="6364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Synthetic Data Testing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CB5C02-A508-BE96-37F8-82AF16FC9BCA}"/>
              </a:ext>
            </a:extLst>
          </p:cNvPr>
          <p:cNvSpPr txBox="1"/>
          <p:nvPr/>
        </p:nvSpPr>
        <p:spPr>
          <a:xfrm>
            <a:off x="4204864" y="1741431"/>
            <a:ext cx="730317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i="0" dirty="0">
                <a:solidFill>
                  <a:srgbClr val="F0F6FC"/>
                </a:solidFill>
                <a:effectLst/>
                <a:latin typeface="-apple-system"/>
              </a:rPr>
              <a:t>For testing and demonstration purposes, the application includes a custom Python script that generates synthetic DNS data specifically for the app’s proof of concept. </a:t>
            </a:r>
          </a:p>
          <a:p>
            <a:pPr algn="r"/>
            <a:endParaRPr lang="en-US" sz="2500" dirty="0">
              <a:solidFill>
                <a:srgbClr val="F0F6FC"/>
              </a:solidFill>
              <a:latin typeface="-apple-system"/>
            </a:endParaRPr>
          </a:p>
          <a:p>
            <a:pPr algn="r"/>
            <a:r>
              <a:rPr lang="en-US" sz="2500" i="0" dirty="0">
                <a:solidFill>
                  <a:srgbClr val="F0F6FC"/>
                </a:solidFill>
                <a:effectLst/>
                <a:latin typeface="-apple-system"/>
              </a:rPr>
              <a:t>The generated events adhere to the </a:t>
            </a:r>
            <a:r>
              <a:rPr lang="en-US" sz="2500" b="1" i="0" dirty="0">
                <a:solidFill>
                  <a:srgbClr val="F0F6FC"/>
                </a:solidFill>
                <a:effectLst/>
                <a:latin typeface="-apple-system"/>
              </a:rPr>
              <a:t>Common Information Model (CIM)</a:t>
            </a:r>
            <a:r>
              <a:rPr lang="en-US" sz="2500" i="0" dirty="0">
                <a:solidFill>
                  <a:srgbClr val="F0F6FC"/>
                </a:solidFill>
                <a:effectLst/>
                <a:latin typeface="-apple-system"/>
              </a:rPr>
              <a:t>, particularly the </a:t>
            </a:r>
            <a:r>
              <a:rPr lang="en-US" sz="2500" b="1" i="0" dirty="0">
                <a:solidFill>
                  <a:srgbClr val="F0F6FC"/>
                </a:solidFill>
                <a:effectLst/>
                <a:latin typeface="-apple-system"/>
              </a:rPr>
              <a:t>Network Resolution</a:t>
            </a:r>
            <a:r>
              <a:rPr lang="en-US" sz="2500" i="0" dirty="0">
                <a:solidFill>
                  <a:srgbClr val="F0F6FC"/>
                </a:solidFill>
                <a:effectLst/>
                <a:latin typeface="-apple-system"/>
              </a:rPr>
              <a:t> data model, ensuring compatibility with Splunk’s detection and enrichment features. The synthetic dataset simulates a wide range of DNS anomalies</a:t>
            </a:r>
            <a:endParaRPr lang="it-IT" sz="2500" dirty="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schermata, cerchio, design&#10;&#10;Il contenuto generato dall'IA potrebbe non essere corretto.">
            <a:extLst>
              <a:ext uri="{FF2B5EF4-FFF2-40B4-BE49-F238E27FC236}">
                <a16:creationId xmlns:a16="http://schemas.microsoft.com/office/drawing/2014/main" id="{B8EC419F-3D53-4C83-A4B8-647C37AC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28" y="2208818"/>
            <a:ext cx="2154703" cy="24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F4CC9-AD4D-69C1-46ED-83AAADC41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po 72">
            <a:extLst>
              <a:ext uri="{FF2B5EF4-FFF2-40B4-BE49-F238E27FC236}">
                <a16:creationId xmlns:a16="http://schemas.microsoft.com/office/drawing/2014/main" id="{0BBF8E63-B812-58B8-EFC3-7FC690EB8741}"/>
              </a:ext>
            </a:extLst>
          </p:cNvPr>
          <p:cNvGrpSpPr/>
          <p:nvPr/>
        </p:nvGrpSpPr>
        <p:grpSpPr>
          <a:xfrm>
            <a:off x="6460429" y="4661608"/>
            <a:ext cx="4681024" cy="553151"/>
            <a:chOff x="1701101" y="1802916"/>
            <a:chExt cx="8886021" cy="3784578"/>
          </a:xfrm>
        </p:grpSpPr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EEF8C10D-2F19-7BF4-81F7-531DFE652516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5" name="Rettangolo con angoli arrotondati 74">
              <a:extLst>
                <a:ext uri="{FF2B5EF4-FFF2-40B4-BE49-F238E27FC236}">
                  <a16:creationId xmlns:a16="http://schemas.microsoft.com/office/drawing/2014/main" id="{4637E4BD-44FA-F436-A862-F3198CFBDA1B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A7D0C63-DDD8-66FC-8D71-FDDBA875986E}"/>
              </a:ext>
            </a:extLst>
          </p:cNvPr>
          <p:cNvGrpSpPr/>
          <p:nvPr/>
        </p:nvGrpSpPr>
        <p:grpSpPr>
          <a:xfrm>
            <a:off x="6460429" y="3948647"/>
            <a:ext cx="4681024" cy="553151"/>
            <a:chOff x="1701101" y="1802916"/>
            <a:chExt cx="8886021" cy="3784578"/>
          </a:xfrm>
        </p:grpSpPr>
        <p:sp>
          <p:nvSpPr>
            <p:cNvPr id="68" name="Rettangolo con angoli arrotondati 67">
              <a:extLst>
                <a:ext uri="{FF2B5EF4-FFF2-40B4-BE49-F238E27FC236}">
                  <a16:creationId xmlns:a16="http://schemas.microsoft.com/office/drawing/2014/main" id="{117C8E20-E45B-F435-AE65-B41F9C6BC7B8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5C278FE9-FE55-94E7-4DE6-3D7DD88D3832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A15EDE1-6DC9-79F6-83B4-040D2814782A}"/>
              </a:ext>
            </a:extLst>
          </p:cNvPr>
          <p:cNvSpPr txBox="1"/>
          <p:nvPr/>
        </p:nvSpPr>
        <p:spPr>
          <a:xfrm>
            <a:off x="6470819" y="4746607"/>
            <a:ext cx="456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Identify reconnaissance behavior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7848456-43D2-E51B-3354-CD63E8CB5F3A}"/>
              </a:ext>
            </a:extLst>
          </p:cNvPr>
          <p:cNvGrpSpPr/>
          <p:nvPr/>
        </p:nvGrpSpPr>
        <p:grpSpPr>
          <a:xfrm>
            <a:off x="208723" y="179937"/>
            <a:ext cx="2918790" cy="923331"/>
            <a:chOff x="208723" y="179937"/>
            <a:chExt cx="2918790" cy="923331"/>
          </a:xfrm>
        </p:grpSpPr>
        <p:pic>
          <p:nvPicPr>
            <p:cNvPr id="2" name="Immagine 1" descr="Immagine che contiene simbolo, logo, cerchi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E28614A0-C49D-B63F-0135-8D0A9E38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23" y="179937"/>
              <a:ext cx="923331" cy="923331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9F540C90-0552-E540-5276-9356D91E13E4}"/>
                </a:ext>
              </a:extLst>
            </p:cNvPr>
            <p:cNvSpPr txBox="1"/>
            <p:nvPr/>
          </p:nvSpPr>
          <p:spPr>
            <a:xfrm>
              <a:off x="964094" y="312123"/>
              <a:ext cx="1931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spc="-150" dirty="0">
                  <a:solidFill>
                    <a:schemeClr val="bg1"/>
                  </a:solidFill>
                </a:rPr>
                <a:t>DNS Guard AI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40B089A-43DE-8DBA-079D-7AAE35CB3552}"/>
                </a:ext>
              </a:extLst>
            </p:cNvPr>
            <p:cNvSpPr txBox="1"/>
            <p:nvPr/>
          </p:nvSpPr>
          <p:spPr>
            <a:xfrm>
              <a:off x="964095" y="641603"/>
              <a:ext cx="2163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AI-Powered DNS Threat Detection System</a:t>
              </a:r>
              <a:endParaRPr lang="it-IT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25E3AA-AB92-7666-83A7-9E0AD06E6AA3}"/>
              </a:ext>
            </a:extLst>
          </p:cNvPr>
          <p:cNvSpPr txBox="1"/>
          <p:nvPr/>
        </p:nvSpPr>
        <p:spPr>
          <a:xfrm>
            <a:off x="5618605" y="87041"/>
            <a:ext cx="6364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Practical Applications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4F4EBA0-371A-A945-06D1-DDD7E93B8F2E}"/>
              </a:ext>
            </a:extLst>
          </p:cNvPr>
          <p:cNvSpPr txBox="1"/>
          <p:nvPr/>
        </p:nvSpPr>
        <p:spPr>
          <a:xfrm>
            <a:off x="6453038" y="4033646"/>
            <a:ext cx="460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Expose coordinated or persistent threats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763349E4-901D-68F3-A81B-51E2DC500AD2}"/>
              </a:ext>
            </a:extLst>
          </p:cNvPr>
          <p:cNvGrpSpPr/>
          <p:nvPr/>
        </p:nvGrpSpPr>
        <p:grpSpPr>
          <a:xfrm>
            <a:off x="6460429" y="1813782"/>
            <a:ext cx="4681024" cy="581866"/>
            <a:chOff x="1701101" y="1802916"/>
            <a:chExt cx="8886021" cy="3784578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FF1DB698-421C-7238-B166-9ABB1C8844AA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613CFEBA-8291-1D57-1503-F393EFDB019D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7F00A14D-48B9-90A5-EBED-C0AC952E5BDE}"/>
              </a:ext>
            </a:extLst>
          </p:cNvPr>
          <p:cNvGrpSpPr/>
          <p:nvPr/>
        </p:nvGrpSpPr>
        <p:grpSpPr>
          <a:xfrm>
            <a:off x="6460429" y="3235686"/>
            <a:ext cx="4681024" cy="553151"/>
            <a:chOff x="1701101" y="1802916"/>
            <a:chExt cx="8886021" cy="3784578"/>
          </a:xfrm>
        </p:grpSpPr>
        <p:sp>
          <p:nvSpPr>
            <p:cNvPr id="42" name="Rettangolo con angoli arrotondati 41">
              <a:extLst>
                <a:ext uri="{FF2B5EF4-FFF2-40B4-BE49-F238E27FC236}">
                  <a16:creationId xmlns:a16="http://schemas.microsoft.com/office/drawing/2014/main" id="{488AFC25-4B23-EE12-685C-DA46AC996CAD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D995F95A-F4E9-6692-A133-2D700DB34EDB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5A329E6-7773-ED96-8881-1DFD30510367}"/>
              </a:ext>
            </a:extLst>
          </p:cNvPr>
          <p:cNvSpPr txBox="1"/>
          <p:nvPr/>
        </p:nvSpPr>
        <p:spPr>
          <a:xfrm>
            <a:off x="6460429" y="1897754"/>
            <a:ext cx="463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Early detection of malware infections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1A08EC31-A028-1F7A-DCFD-9804B010E6EE}"/>
              </a:ext>
            </a:extLst>
          </p:cNvPr>
          <p:cNvSpPr txBox="1"/>
          <p:nvPr/>
        </p:nvSpPr>
        <p:spPr>
          <a:xfrm>
            <a:off x="6460429" y="3284876"/>
            <a:ext cx="459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Improves DNS-level threat visibility</a:t>
            </a:r>
          </a:p>
        </p:txBody>
      </p:sp>
      <p:pic>
        <p:nvPicPr>
          <p:cNvPr id="54" name="Immagine 53" descr="Immagine che contiene simbolo, logo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173E258D-9483-351F-A700-2FB2824A7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78" y="1848708"/>
            <a:ext cx="3313043" cy="3313043"/>
          </a:xfrm>
          <a:prstGeom prst="rect">
            <a:avLst/>
          </a:prstGeom>
        </p:spPr>
      </p:pic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047E164B-F893-CFC5-A57A-3A5E37E7C208}"/>
              </a:ext>
            </a:extLst>
          </p:cNvPr>
          <p:cNvCxnSpPr>
            <a:cxnSpLocks/>
          </p:cNvCxnSpPr>
          <p:nvPr/>
        </p:nvCxnSpPr>
        <p:spPr>
          <a:xfrm>
            <a:off x="4216841" y="3505230"/>
            <a:ext cx="1908308" cy="12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14D5DF1E-1594-A09C-772A-95A305342A67}"/>
              </a:ext>
            </a:extLst>
          </p:cNvPr>
          <p:cNvCxnSpPr>
            <a:cxnSpLocks/>
          </p:cNvCxnSpPr>
          <p:nvPr/>
        </p:nvCxnSpPr>
        <p:spPr>
          <a:xfrm flipV="1">
            <a:off x="4216841" y="2082420"/>
            <a:ext cx="1908308" cy="142281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30DAEFF2-0599-6804-5CAC-0FF1B3C6D91B}"/>
              </a:ext>
            </a:extLst>
          </p:cNvPr>
          <p:cNvGrpSpPr/>
          <p:nvPr/>
        </p:nvGrpSpPr>
        <p:grpSpPr>
          <a:xfrm>
            <a:off x="6460429" y="2537621"/>
            <a:ext cx="4681024" cy="567327"/>
            <a:chOff x="1701101" y="1802916"/>
            <a:chExt cx="8886021" cy="3784578"/>
          </a:xfrm>
        </p:grpSpPr>
        <p:sp>
          <p:nvSpPr>
            <p:cNvPr id="60" name="Rettangolo con angoli arrotondati 59">
              <a:extLst>
                <a:ext uri="{FF2B5EF4-FFF2-40B4-BE49-F238E27FC236}">
                  <a16:creationId xmlns:a16="http://schemas.microsoft.com/office/drawing/2014/main" id="{34ACC5B6-42D2-EB98-BB7F-63A82FF01777}"/>
                </a:ext>
              </a:extLst>
            </p:cNvPr>
            <p:cNvSpPr/>
            <p:nvPr/>
          </p:nvSpPr>
          <p:spPr>
            <a:xfrm>
              <a:off x="1797325" y="1897480"/>
              <a:ext cx="8789797" cy="3690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71EB7E2E-489F-89E9-6949-3D9891973D61}"/>
                </a:ext>
              </a:extLst>
            </p:cNvPr>
            <p:cNvSpPr/>
            <p:nvPr/>
          </p:nvSpPr>
          <p:spPr>
            <a:xfrm>
              <a:off x="1701101" y="1802916"/>
              <a:ext cx="8789797" cy="3690014"/>
            </a:xfrm>
            <a:prstGeom prst="roundRect">
              <a:avLst/>
            </a:prstGeom>
            <a:solidFill>
              <a:srgbClr val="012F5F"/>
            </a:solidFill>
            <a:ln>
              <a:solidFill>
                <a:srgbClr val="012F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92A30AF-B544-1C33-EC0A-085F6B3C5D79}"/>
              </a:ext>
            </a:extLst>
          </p:cNvPr>
          <p:cNvSpPr txBox="1"/>
          <p:nvPr/>
        </p:nvSpPr>
        <p:spPr>
          <a:xfrm>
            <a:off x="6460429" y="2621593"/>
            <a:ext cx="459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Uncover</a:t>
            </a:r>
            <a:r>
              <a:rPr lang="it-IT" b="1" dirty="0">
                <a:solidFill>
                  <a:schemeClr val="bg1"/>
                </a:solidFill>
              </a:rPr>
              <a:t> data exfiltration attempts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18C93EF8-FAC7-F8E1-7E9F-794D40A1EA1F}"/>
              </a:ext>
            </a:extLst>
          </p:cNvPr>
          <p:cNvSpPr txBox="1"/>
          <p:nvPr/>
        </p:nvSpPr>
        <p:spPr>
          <a:xfrm>
            <a:off x="2045804" y="4970105"/>
            <a:ext cx="193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spc="-150" dirty="0">
                <a:solidFill>
                  <a:schemeClr val="bg1"/>
                </a:solidFill>
              </a:rPr>
              <a:t>DNS Guard AI</a:t>
            </a:r>
          </a:p>
        </p:txBody>
      </p: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3F641F56-72F3-5F62-2469-1697AD5FD113}"/>
              </a:ext>
            </a:extLst>
          </p:cNvPr>
          <p:cNvCxnSpPr>
            <a:cxnSpLocks/>
          </p:cNvCxnSpPr>
          <p:nvPr/>
        </p:nvCxnSpPr>
        <p:spPr>
          <a:xfrm flipV="1">
            <a:off x="4216841" y="2806259"/>
            <a:ext cx="1908308" cy="69897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a gomito 83">
            <a:extLst>
              <a:ext uri="{FF2B5EF4-FFF2-40B4-BE49-F238E27FC236}">
                <a16:creationId xmlns:a16="http://schemas.microsoft.com/office/drawing/2014/main" id="{131A6CB2-7F39-06D3-EF06-6C70BB601B8B}"/>
              </a:ext>
            </a:extLst>
          </p:cNvPr>
          <p:cNvCxnSpPr>
            <a:cxnSpLocks/>
          </p:cNvCxnSpPr>
          <p:nvPr/>
        </p:nvCxnSpPr>
        <p:spPr>
          <a:xfrm>
            <a:off x="4216841" y="3505230"/>
            <a:ext cx="1900917" cy="71308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a gomito 86">
            <a:extLst>
              <a:ext uri="{FF2B5EF4-FFF2-40B4-BE49-F238E27FC236}">
                <a16:creationId xmlns:a16="http://schemas.microsoft.com/office/drawing/2014/main" id="{9E158986-124F-BB10-77F3-B69FCB44F180}"/>
              </a:ext>
            </a:extLst>
          </p:cNvPr>
          <p:cNvCxnSpPr>
            <a:cxnSpLocks/>
          </p:cNvCxnSpPr>
          <p:nvPr/>
        </p:nvCxnSpPr>
        <p:spPr>
          <a:xfrm>
            <a:off x="4216841" y="3505230"/>
            <a:ext cx="1918698" cy="1426043"/>
          </a:xfrm>
          <a:prstGeom prst="bentConnector3">
            <a:avLst>
              <a:gd name="adj1" fmla="val 4940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7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47E69-6A0B-1EC3-6191-C88525B00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708D49FD-1854-EEBE-A739-5A552ED2522A}"/>
              </a:ext>
            </a:extLst>
          </p:cNvPr>
          <p:cNvGrpSpPr/>
          <p:nvPr/>
        </p:nvGrpSpPr>
        <p:grpSpPr>
          <a:xfrm>
            <a:off x="3930551" y="4304702"/>
            <a:ext cx="3991571" cy="1370422"/>
            <a:chOff x="3930551" y="4304702"/>
            <a:chExt cx="3991571" cy="1370422"/>
          </a:xfrm>
        </p:grpSpPr>
        <p:sp>
          <p:nvSpPr>
            <p:cNvPr id="11" name="CasellaDiTesto 10">
              <a:hlinkClick r:id="rId2"/>
              <a:extLst>
                <a:ext uri="{FF2B5EF4-FFF2-40B4-BE49-F238E27FC236}">
                  <a16:creationId xmlns:a16="http://schemas.microsoft.com/office/drawing/2014/main" id="{EACC58B9-7AD1-C0F9-5085-7EF3E81B1997}"/>
                </a:ext>
              </a:extLst>
            </p:cNvPr>
            <p:cNvSpPr txBox="1"/>
            <p:nvPr/>
          </p:nvSpPr>
          <p:spPr>
            <a:xfrm>
              <a:off x="5300973" y="4574415"/>
              <a:ext cx="26211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Check out the </a:t>
              </a:r>
              <a:r>
                <a:rPr lang="en-US" sz="1600" b="1" dirty="0">
                  <a:solidFill>
                    <a:schemeClr val="bg1"/>
                  </a:solidFill>
                </a:rPr>
                <a:t>Github</a:t>
              </a:r>
              <a:r>
                <a:rPr lang="en-US" sz="1600" dirty="0">
                  <a:solidFill>
                    <a:schemeClr val="bg1"/>
                  </a:solidFill>
                </a:rPr>
                <a:t> repository for updates and development progress.</a:t>
              </a:r>
            </a:p>
          </p:txBody>
        </p:sp>
        <p:pic>
          <p:nvPicPr>
            <p:cNvPr id="1030" name="Picture 6" descr="Github White Icons – Free Download SVG, PNG, GIF">
              <a:hlinkClick r:id="rId2"/>
              <a:extLst>
                <a:ext uri="{FF2B5EF4-FFF2-40B4-BE49-F238E27FC236}">
                  <a16:creationId xmlns:a16="http://schemas.microsoft.com/office/drawing/2014/main" id="{1C56BD4A-33C9-FD9A-356A-69F03DB6C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551" y="4304702"/>
              <a:ext cx="1370422" cy="1370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Immagine 11" descr="Immagine che contiene simbolo, logo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835E6924-83BB-844E-2B0D-DB8253E47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18" y="337206"/>
            <a:ext cx="3313043" cy="331304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CC0ED9A-E87F-E32B-434A-CFF92E3833B0}"/>
              </a:ext>
            </a:extLst>
          </p:cNvPr>
          <p:cNvSpPr txBox="1"/>
          <p:nvPr/>
        </p:nvSpPr>
        <p:spPr>
          <a:xfrm>
            <a:off x="5045764" y="986226"/>
            <a:ext cx="399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300" dirty="0">
                <a:solidFill>
                  <a:schemeClr val="bg1"/>
                </a:solidFill>
              </a:rPr>
              <a:t>DNS Guard AI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DCAD08-AC22-23CD-11CA-8303CB2B9067}"/>
              </a:ext>
            </a:extLst>
          </p:cNvPr>
          <p:cNvSpPr txBox="1"/>
          <p:nvPr/>
        </p:nvSpPr>
        <p:spPr>
          <a:xfrm>
            <a:off x="5079889" y="1767893"/>
            <a:ext cx="399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AI-Powered DNS Threat Detection System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F771AD-6BE6-52EC-7C5E-73AC2F1594E1}"/>
              </a:ext>
            </a:extLst>
          </p:cNvPr>
          <p:cNvSpPr txBox="1"/>
          <p:nvPr/>
        </p:nvSpPr>
        <p:spPr>
          <a:xfrm>
            <a:off x="5737912" y="2837231"/>
            <a:ext cx="176309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50" i="1" dirty="0">
                <a:solidFill>
                  <a:schemeClr val="bg1"/>
                </a:solidFill>
              </a:rPr>
              <a:t>Team «Lone Splunker»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143F457-2BE4-E4F3-4243-F603257140DF}"/>
              </a:ext>
            </a:extLst>
          </p:cNvPr>
          <p:cNvSpPr txBox="1"/>
          <p:nvPr/>
        </p:nvSpPr>
        <p:spPr>
          <a:xfrm>
            <a:off x="5459999" y="3059074"/>
            <a:ext cx="23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Riccardo Alesci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482D55F-FC88-E12D-2CFC-14E7FFE8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81" y="2787828"/>
            <a:ext cx="632236" cy="63223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2B0B748-718B-DC20-E782-1AEDF190A26F}"/>
              </a:ext>
            </a:extLst>
          </p:cNvPr>
          <p:cNvSpPr txBox="1"/>
          <p:nvPr/>
        </p:nvSpPr>
        <p:spPr>
          <a:xfrm>
            <a:off x="4927290" y="847726"/>
            <a:ext cx="139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Track 4: AI/ML</a:t>
            </a:r>
          </a:p>
        </p:txBody>
      </p:sp>
    </p:spTree>
    <p:extLst>
      <p:ext uri="{BB962C8B-B14F-4D97-AF65-F5344CB8AC3E}">
        <p14:creationId xmlns:p14="http://schemas.microsoft.com/office/powerpoint/2010/main" val="34893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Widescreen</PresentationFormat>
  <Paragraphs>114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r.alesci1@campus.unimib.it</dc:creator>
  <cp:lastModifiedBy>r.alesci1@campus.unimib.it</cp:lastModifiedBy>
  <cp:revision>31</cp:revision>
  <dcterms:created xsi:type="dcterms:W3CDTF">2025-05-14T23:58:28Z</dcterms:created>
  <dcterms:modified xsi:type="dcterms:W3CDTF">2025-05-23T22:47:59Z</dcterms:modified>
</cp:coreProperties>
</file>